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82" r:id="rId10"/>
    <p:sldId id="281" r:id="rId11"/>
    <p:sldId id="263" r:id="rId12"/>
    <p:sldId id="264" r:id="rId13"/>
    <p:sldId id="265" r:id="rId14"/>
    <p:sldId id="268" r:id="rId15"/>
    <p:sldId id="270" r:id="rId16"/>
    <p:sldId id="271" r:id="rId17"/>
    <p:sldId id="269" r:id="rId18"/>
    <p:sldId id="273" r:id="rId19"/>
    <p:sldId id="272" r:id="rId20"/>
    <p:sldId id="274" r:id="rId21"/>
    <p:sldId id="275" r:id="rId22"/>
    <p:sldId id="279" r:id="rId23"/>
    <p:sldId id="280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13EA5D1-DCF7-EA40-9690-5C5B6C7B32E0}" type="datetimeFigureOut">
              <a:rPr lang="en-US" smtClean="0"/>
              <a:pPr/>
              <a:t>15/05/17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626B927-EDE1-C44D-8440-215B241C9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A5D1-DCF7-EA40-9690-5C5B6C7B32E0}" type="datetimeFigureOut">
              <a:rPr lang="en-US" smtClean="0"/>
              <a:pPr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B927-EDE1-C44D-8440-215B241C9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A5D1-DCF7-EA40-9690-5C5B6C7B32E0}" type="datetimeFigureOut">
              <a:rPr lang="en-US" smtClean="0"/>
              <a:pPr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B927-EDE1-C44D-8440-215B241C9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A5D1-DCF7-EA40-9690-5C5B6C7B32E0}" type="datetimeFigureOut">
              <a:rPr lang="en-US" smtClean="0"/>
              <a:pPr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B927-EDE1-C44D-8440-215B241C9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A5D1-DCF7-EA40-9690-5C5B6C7B32E0}" type="datetimeFigureOut">
              <a:rPr lang="en-US" smtClean="0"/>
              <a:pPr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B927-EDE1-C44D-8440-215B241C9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A5D1-DCF7-EA40-9690-5C5B6C7B32E0}" type="datetimeFigureOut">
              <a:rPr lang="en-US" smtClean="0"/>
              <a:pPr/>
              <a:t>15/05/17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B927-EDE1-C44D-8440-215B241C9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3EA5D1-DCF7-EA40-9690-5C5B6C7B32E0}" type="datetimeFigureOut">
              <a:rPr lang="en-US" smtClean="0"/>
              <a:pPr/>
              <a:t>15/05/17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26B927-EDE1-C44D-8440-215B241C9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13EA5D1-DCF7-EA40-9690-5C5B6C7B32E0}" type="datetimeFigureOut">
              <a:rPr lang="en-US" smtClean="0"/>
              <a:pPr/>
              <a:t>15/05/17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626B927-EDE1-C44D-8440-215B241C9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A5D1-DCF7-EA40-9690-5C5B6C7B32E0}" type="datetimeFigureOut">
              <a:rPr lang="en-US" smtClean="0"/>
              <a:pPr/>
              <a:t>15/05/17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B927-EDE1-C44D-8440-215B241C9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A5D1-DCF7-EA40-9690-5C5B6C7B32E0}" type="datetimeFigureOut">
              <a:rPr lang="en-US" smtClean="0"/>
              <a:pPr/>
              <a:t>15/05/17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B927-EDE1-C44D-8440-215B241C9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A5D1-DCF7-EA40-9690-5C5B6C7B32E0}" type="datetimeFigureOut">
              <a:rPr lang="en-US" smtClean="0"/>
              <a:pPr/>
              <a:t>15/05/17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B927-EDE1-C44D-8440-215B241C9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13EA5D1-DCF7-EA40-9690-5C5B6C7B32E0}" type="datetimeFigureOut">
              <a:rPr lang="en-US" smtClean="0"/>
              <a:pPr/>
              <a:t>15/05/17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626B927-EDE1-C44D-8440-215B241C9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file:///\\localhost\Users\sanjay\Desktop\Patient%20Satisfaction\My%20Dissertation\Macintosh%20HD:Users:sanjay:Desktop:Patient%20Satisfaction:My%20Dissertation:Dissertation%20PG_15_070.docx!OLE_LINK1" TargetMode="External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915"/>
            <a:ext cx="7772400" cy="376661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ASSESSMENT OF PATIENT SATISFACTION IN THE OUTPATIENT DEPARTMENT OF CGHS MATERNITY &amp; GYNAE HOSPITAL, </a:t>
            </a:r>
            <a:r>
              <a:rPr lang="en-US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</a:t>
            </a:r>
            <a:r>
              <a:rPr lang="en-US" b="1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DELHI </a:t>
            </a:r>
            <a:r>
              <a:rPr lang="en-US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399" y="4610911"/>
            <a:ext cx="8824852" cy="1962294"/>
          </a:xfrm>
        </p:spPr>
        <p:txBody>
          <a:bodyPr>
            <a:normAutofit lnSpcReduction="10000"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Mentor	: 	Dr</a:t>
            </a:r>
            <a:r>
              <a:rPr lang="en-US" b="1" cap="all" dirty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. A K </a:t>
            </a:r>
            <a:r>
              <a:rPr lang="en-US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Khokhar</a:t>
            </a:r>
            <a:r>
              <a:rPr lang="en-US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, Prof</a:t>
            </a:r>
            <a:r>
              <a:rPr lang="en-US" b="1" cap="all" dirty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. &amp; Dean Training </a:t>
            </a:r>
            <a:endParaRPr lang="en-US" b="1" cap="all" dirty="0" smtClean="0">
              <a:ln w="0"/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r>
              <a:rPr lang="en-US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Guidance	:	</a:t>
            </a:r>
            <a:r>
              <a:rPr lang="pt-BR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Dr</a:t>
            </a:r>
            <a:r>
              <a:rPr lang="pt-BR" b="1" cap="all" dirty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lang="pt-BR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Sangeeta </a:t>
            </a:r>
            <a:r>
              <a:rPr lang="pt-BR" b="1" cap="all" dirty="0" smtClean="0">
                <a:ln w="0"/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Malhotra, Medical 				</a:t>
            </a:r>
            <a:r>
              <a:rPr lang="pt-BR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Superintendent</a:t>
            </a:r>
            <a:r>
              <a:rPr lang="pt-BR" b="1" cap="all" dirty="0" smtClean="0">
                <a:ln w="0"/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pt-BR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APPROVAL	:	DR. </a:t>
            </a:r>
            <a:r>
              <a:rPr lang="pt-BR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D</a:t>
            </a:r>
            <a:r>
              <a:rPr lang="pt-BR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C JOSHI, DIRECTOR, CGHS</a:t>
            </a:r>
            <a:r>
              <a:rPr lang="pt-BR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		</a:t>
            </a:r>
          </a:p>
          <a:p>
            <a:pPr algn="l"/>
            <a:r>
              <a:rPr lang="pt-BR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Duration	:	Feb 2017 to May 2017</a:t>
            </a:r>
          </a:p>
          <a:p>
            <a:pPr algn="l"/>
            <a:endParaRPr lang="en-US" b="1" cap="all" dirty="0" smtClean="0">
              <a:ln w="0"/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b="1" cap="all" dirty="0">
              <a:ln w="0"/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2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15 at 8.48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43" y="1339380"/>
            <a:ext cx="2743200" cy="1181100"/>
          </a:xfrm>
          <a:prstGeom prst="rect">
            <a:avLst/>
          </a:prstGeom>
        </p:spPr>
      </p:pic>
      <p:pic>
        <p:nvPicPr>
          <p:cNvPr id="5" name="Picture 4" descr="Screen Shot 2017-05-15 at 8.48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7" y="2520480"/>
            <a:ext cx="7734300" cy="307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51205" y="4425783"/>
            <a:ext cx="549917" cy="4190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66949" y="5001921"/>
            <a:ext cx="1183111" cy="5919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3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2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RESEARCH DESIGN &amp;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METHODOLOGY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29" y="1789889"/>
            <a:ext cx="844621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b="1" u="sng" dirty="0" err="1">
                <a:latin typeface="Calibri" pitchFamily="34" charset="0"/>
                <a:cs typeface="Calibri" pitchFamily="34" charset="0"/>
              </a:rPr>
              <a:t>Inclusion</a:t>
            </a:r>
            <a:r>
              <a:rPr lang="es-ES_tradnl" b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s-ES_tradnl" b="1" u="sng" dirty="0" err="1">
                <a:latin typeface="Calibri" pitchFamily="34" charset="0"/>
                <a:cs typeface="Calibri" pitchFamily="34" charset="0"/>
              </a:rPr>
              <a:t>Criteria</a:t>
            </a:r>
            <a:r>
              <a:rPr lang="es-ES_tradnl" b="1" u="sng" dirty="0">
                <a:latin typeface="Calibri" pitchFamily="34" charset="0"/>
                <a:cs typeface="Calibri" pitchFamily="34" charset="0"/>
              </a:rPr>
              <a:t> </a:t>
            </a:r>
            <a:endParaRPr lang="es-ES_tradnl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A patient attending the OPD and having age above 18 years was included in the study.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As the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paediatric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OPD patients were much below 18 years of age, their accompanying guardians formed part of the interview process.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The patients who were willing to give consent.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ES_tradnl" b="1" dirty="0" err="1">
                <a:latin typeface="Calibri" pitchFamily="34" charset="0"/>
                <a:cs typeface="Calibri" pitchFamily="34" charset="0"/>
              </a:rPr>
              <a:t>Exclusion</a:t>
            </a:r>
            <a:r>
              <a:rPr lang="es-ES_tradnl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_tradnl" b="1" dirty="0" err="1">
                <a:latin typeface="Calibri" pitchFamily="34" charset="0"/>
                <a:cs typeface="Calibri" pitchFamily="34" charset="0"/>
              </a:rPr>
              <a:t>Criteria</a:t>
            </a:r>
            <a:r>
              <a:rPr lang="es-ES_tradnl" b="1" dirty="0">
                <a:latin typeface="Calibri" pitchFamily="34" charset="0"/>
                <a:cs typeface="Calibri" pitchFamily="34" charset="0"/>
              </a:rPr>
              <a:t> </a:t>
            </a:r>
            <a:endParaRPr lang="es-ES_tradnl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Patients who needed emergency attention.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Patients who had not finished the interview process.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Patients not willing to participate.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59" y="319384"/>
            <a:ext cx="8229600" cy="1066800"/>
          </a:xfrm>
        </p:spPr>
        <p:txBody>
          <a:bodyPr>
            <a:normAutofit/>
          </a:bodyPr>
          <a:lstStyle/>
          <a:p>
            <a:r>
              <a:rPr lang="de-DE" b="1" u="sng" dirty="0"/>
              <a:t>RESULTS </a:t>
            </a:r>
            <a:endParaRPr lang="de-D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6211" cy="507297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>
                <a:latin typeface="Calibri" pitchFamily="34" charset="0"/>
                <a:cs typeface="Calibri" pitchFamily="34" charset="0"/>
              </a:rPr>
              <a:t>Independent variables 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Age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Gender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Marital status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Education level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of visits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OPD</a:t>
            </a:r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err="1">
                <a:latin typeface="Calibri" pitchFamily="34" charset="0"/>
                <a:cs typeface="Calibri" pitchFamily="34" charset="0"/>
              </a:rPr>
              <a:t>Dependent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 variables 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Physical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facilities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Doctors services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Nursing services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Laboratory services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Registration services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Courtesy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Waiting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time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0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10 at 2.16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710118"/>
            <a:ext cx="8281211" cy="6021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25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163"/>
          <a:stretch/>
        </p:blipFill>
        <p:spPr>
          <a:xfrm>
            <a:off x="14952" y="696381"/>
            <a:ext cx="4532298" cy="2971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54" t="17563"/>
          <a:stretch/>
        </p:blipFill>
        <p:spPr>
          <a:xfrm>
            <a:off x="150209" y="3942508"/>
            <a:ext cx="4287797" cy="2915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867" t="19805" r="221"/>
          <a:stretch/>
        </p:blipFill>
        <p:spPr>
          <a:xfrm>
            <a:off x="4826972" y="4082712"/>
            <a:ext cx="4185586" cy="2775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-6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Physical Facilities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3"/>
          <a:stretch/>
        </p:blipFill>
        <p:spPr bwMode="auto">
          <a:xfrm>
            <a:off x="4826973" y="608758"/>
            <a:ext cx="4200822" cy="3059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925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448"/>
          <a:stretch/>
        </p:blipFill>
        <p:spPr>
          <a:xfrm>
            <a:off x="4683805" y="573490"/>
            <a:ext cx="4475356" cy="2996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928"/>
          <a:stretch/>
        </p:blipFill>
        <p:spPr>
          <a:xfrm>
            <a:off x="26759" y="3823274"/>
            <a:ext cx="4451986" cy="3034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6154"/>
          <a:stretch/>
        </p:blipFill>
        <p:spPr>
          <a:xfrm>
            <a:off x="40414" y="573490"/>
            <a:ext cx="4430686" cy="2976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5113"/>
          <a:stretch/>
        </p:blipFill>
        <p:spPr>
          <a:xfrm>
            <a:off x="4683804" y="3823273"/>
            <a:ext cx="4461701" cy="3034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6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Courtesy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4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824"/>
            <a:ext cx="4297707" cy="3443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91" y="1489690"/>
            <a:ext cx="4549974" cy="3645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6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Lab Services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7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4" y="0"/>
            <a:ext cx="4362746" cy="3370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" y="3320637"/>
            <a:ext cx="4366122" cy="34984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29" y="-6"/>
            <a:ext cx="450850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Registration 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600" y="13649"/>
            <a:ext cx="4214399" cy="3376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318" y="3318022"/>
            <a:ext cx="4369386" cy="3501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1456" y="-6"/>
            <a:ext cx="4552543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Consultation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13634" y="13649"/>
            <a:ext cx="29183" cy="684435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62273" y="12582"/>
            <a:ext cx="29183" cy="684435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0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1" y="445168"/>
            <a:ext cx="6076655" cy="43122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608761"/>
              </p:ext>
            </p:extLst>
          </p:nvPr>
        </p:nvGraphicFramePr>
        <p:xfrm>
          <a:off x="486214" y="4757432"/>
          <a:ext cx="9757011" cy="232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4" imgW="5540400" imgH="1718640" progId="Word.Document.12">
                  <p:link updateAutomatic="1"/>
                </p:oleObj>
              </mc:Choice>
              <mc:Fallback>
                <p:oleObj name="Document" r:id="rId4" imgW="5540400" imgH="1718640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14" y="4757432"/>
                        <a:ext cx="9757011" cy="2326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6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Relationship - Variables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0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515"/>
            <a:ext cx="4567004" cy="3659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615" y="1652200"/>
            <a:ext cx="4720385" cy="3782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6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Overall Satisfaction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6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-pictu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02" y="0"/>
            <a:ext cx="4451707" cy="3798790"/>
          </a:xfrm>
          <a:prstGeom prst="rect">
            <a:avLst/>
          </a:prstGeom>
        </p:spPr>
      </p:pic>
      <p:pic>
        <p:nvPicPr>
          <p:cNvPr id="5" name="Picture 4" descr="AAEAAQAAAAAAAAjEAAAAJDRlNjU1M2E5LTc5M2EtNGEzYS1iNWM2LTIwOTdiYjVjYWEzN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2740"/>
            <a:ext cx="9144000" cy="40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0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839"/>
            <a:ext cx="8229600" cy="1143000"/>
          </a:xfrm>
        </p:spPr>
        <p:txBody>
          <a:bodyPr>
            <a:normAutofit/>
          </a:bodyPr>
          <a:lstStyle/>
          <a:p>
            <a:r>
              <a:rPr lang="de-DE" b="1" u="sng" dirty="0" smtClean="0"/>
              <a:t>DISCUSSION </a:t>
            </a:r>
            <a:endParaRPr lang="de-D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47" y="1230839"/>
            <a:ext cx="8640763" cy="53816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To summarize the respondents had positive high satisfaction levels in the following: -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Finding the hospital neat and clean. 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Availability of adequate sitting chairs in the waiting area. 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Availability of lab reports in time. 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Overall satisfaction in the consultation process with doctor – provision of information, 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privacy and time allotted. 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Overall experience in hospital. </a:t>
            </a:r>
            <a:endParaRPr lang="en-US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Some issues of dissatisfaction which need to be looked into for resolution are: -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Waiting time for registration. </a:t>
            </a:r>
          </a:p>
          <a:p>
            <a:r>
              <a:rPr lang="en-US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Waiting time for consultation. </a:t>
            </a:r>
          </a:p>
          <a:p>
            <a:r>
              <a:rPr lang="en-US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Provision of all required lab test facilities. </a:t>
            </a:r>
          </a:p>
          <a:p>
            <a:r>
              <a:rPr lang="en-US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Courtesy / soft skill improvement of nursing staff, registration staff and lab staff. 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2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51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u="sng" dirty="0" err="1" smtClean="0"/>
              <a:t>Recommendations</a:t>
            </a:r>
            <a:r>
              <a:rPr lang="de-DE" sz="3600" b="1" u="sng" dirty="0" smtClean="0"/>
              <a:t> </a:t>
            </a:r>
            <a:endParaRPr lang="de-DE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90395"/>
            <a:ext cx="9144000" cy="552568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Registration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process be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digitised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integration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referal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Wellness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centres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Digitisation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of data / records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thereby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resulting in reduction in time at registration.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Token number display facility outside doctors room for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waiting patients.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ANC cases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are routine follow up cases.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Therefore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allotting block consultation time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advance 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Increase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 number of OPD days of ANC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will reduce the waiting time at both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egistration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and consultation.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Provision of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additional toilets for ladies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and regular schedule of cleaning and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upkeep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drinking water aspect needs to be looked into and assessed further.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Educating the patients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on the test facilities available at the hospital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Soft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skill training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registration staff, nursing staff and lab staff to reflect positive vision and attitude of the hospital. 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73457" y="34961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4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erta_bone_and_joint_6_dimensions_of_qua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700"/>
            <a:ext cx="9143999" cy="60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0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EAAQAAAAAAAAgKAAAAJDNhZTU3ODc2LWU2M2EtNDkyMy1iNThjLTU4MTU4MzkxNzhiZ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7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5764" y="2801566"/>
            <a:ext cx="43524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65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GHS_ORGANOGRAM-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8253" r="8698" b="4916"/>
          <a:stretch/>
        </p:blipFill>
        <p:spPr>
          <a:xfrm>
            <a:off x="1610480" y="26188"/>
            <a:ext cx="5014698" cy="6848902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625179" y="1204649"/>
            <a:ext cx="2518822" cy="565662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/>
              <a:buNone/>
            </a:pPr>
            <a:r>
              <a:rPr lang="en-US" sz="1800" b="1" u="sng" dirty="0" smtClean="0">
                <a:latin typeface="Calibri" pitchFamily="34" charset="0"/>
                <a:cs typeface="Calibri" pitchFamily="34" charset="0"/>
              </a:rPr>
              <a:t>CGHS Maternity &amp; </a:t>
            </a:r>
            <a:r>
              <a:rPr lang="en-US" sz="1800" b="1" u="sng" dirty="0" err="1" smtClean="0">
                <a:latin typeface="Calibri" pitchFamily="34" charset="0"/>
                <a:cs typeface="Calibri" pitchFamily="34" charset="0"/>
              </a:rPr>
              <a:t>Gynae</a:t>
            </a:r>
            <a:r>
              <a:rPr lang="en-US" sz="1800" b="1" u="sng" dirty="0" smtClean="0">
                <a:latin typeface="Calibri" pitchFamily="34" charset="0"/>
                <a:cs typeface="Calibri" pitchFamily="34" charset="0"/>
              </a:rPr>
              <a:t> Hospital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Font typeface="Georgia"/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40 bed 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Comprehensive medical care facilities of Maternity &amp;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Gynaecology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Patients referred from Wellness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centres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in Delhi / NCR 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Maximum patients from the serving class of CGHS employees or their entitled dependents 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4958" y="4277019"/>
            <a:ext cx="1387885" cy="229618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/>
              <a:buNone/>
            </a:pPr>
            <a:r>
              <a:rPr lang="en-US" sz="1800" b="1" u="sng" dirty="0" smtClean="0">
                <a:latin typeface="Calibri" pitchFamily="34" charset="0"/>
                <a:cs typeface="Calibri" pitchFamily="34" charset="0"/>
              </a:rPr>
              <a:t>Wellness</a:t>
            </a:r>
          </a:p>
          <a:p>
            <a:pPr marL="0" indent="0">
              <a:buFont typeface="Georgia"/>
              <a:buNone/>
            </a:pPr>
            <a:r>
              <a:rPr lang="en-US" sz="1800" b="1" u="sng" dirty="0" err="1" smtClean="0">
                <a:latin typeface="Calibri" pitchFamily="34" charset="0"/>
                <a:cs typeface="Calibri" pitchFamily="34" charset="0"/>
              </a:rPr>
              <a:t>Centres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92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EZ - 17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NZ - 25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SZ - 34</a:t>
            </a: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CZ - 16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7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68" y="359919"/>
            <a:ext cx="8229600" cy="1066800"/>
          </a:xfrm>
        </p:spPr>
        <p:txBody>
          <a:bodyPr>
            <a:normAutofit/>
          </a:bodyPr>
          <a:lstStyle/>
          <a:p>
            <a:r>
              <a:rPr lang="en-US" b="1" u="sng" dirty="0"/>
              <a:t>INTRODUCTION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85" y="1426719"/>
            <a:ext cx="8375515" cy="52742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What is Patient Satisfaction?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Patient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satisfaction is one of the important indicators for determination of Quality in health care.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mportant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means of measuring the effectiveness of health care delivery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ffer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practitioners and staff valuable information and data on which to build improvement efforts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What is the CGHS Scheme?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It is providing comprehensive medical care to the Central Government employees and pensioners enrolled under the scheme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Wellness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Centres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/ dispensary is the backbone of the scheme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8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32" y="384216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INTRODUCTION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557" y="1760706"/>
            <a:ext cx="8385243" cy="48138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CGHS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Maternity &amp; </a:t>
            </a:r>
            <a:r>
              <a:rPr lang="en-US" b="1" u="sng" dirty="0" err="1">
                <a:latin typeface="Calibri" pitchFamily="34" charset="0"/>
                <a:cs typeface="Calibri" pitchFamily="34" charset="0"/>
              </a:rPr>
              <a:t>Gynae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 Hospital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40 bed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omprehensive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medical care facilities of Maternity &amp;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Gynaecology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atients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are referred to the hospital from their respective CGHS Wellness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centres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in Delhi / NCR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aximum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of the patients are from the serving class of CGHS employees or their entitled dependents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7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9648"/>
            <a:ext cx="8229600" cy="1066800"/>
          </a:xfrm>
        </p:spPr>
        <p:txBody>
          <a:bodyPr>
            <a:normAutofit/>
          </a:bodyPr>
          <a:lstStyle/>
          <a:p>
            <a:r>
              <a:rPr lang="en-US" b="1" u="sng" dirty="0"/>
              <a:t>REVIEW OF LITERATURE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85" y="1436448"/>
            <a:ext cx="8511701" cy="5138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Aday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and Anderson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(1974) in the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study of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peoples satisfaction   with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health care delivery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United States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America pointed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out six principles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focusing on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patient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satisfaction: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982980" lvl="1" indent="-571500">
              <a:buFont typeface="+mj-lt"/>
              <a:buAutoNum type="romanLcPeriod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Satisfaction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 convenience of care. </a:t>
            </a:r>
            <a:endParaRPr lang="en-US" sz="2400" dirty="0" smtClean="0"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982980" lvl="1" indent="-571500">
              <a:buFont typeface="+mj-lt"/>
              <a:buAutoNum type="romanLcPeriod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Satisfaction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 coordination. </a:t>
            </a:r>
            <a:endParaRPr lang="en-US" sz="2400" dirty="0" smtClean="0"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982980" lvl="1" indent="-571500">
              <a:buFont typeface="+mj-lt"/>
              <a:buAutoNum type="romanLcPeriod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Satisfaction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 cost. </a:t>
            </a:r>
            <a:endParaRPr lang="en-US" sz="2400" dirty="0" smtClean="0"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982980" lvl="1" indent="-571500">
              <a:buFont typeface="+mj-lt"/>
              <a:buAutoNum type="romanLcPeriod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Satisfaction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 courtesy shown by providers. </a:t>
            </a:r>
            <a:endParaRPr lang="en-US" sz="2400" dirty="0" smtClean="0"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982980" lvl="1" indent="-571500">
              <a:buFont typeface="+mj-lt"/>
              <a:buAutoNum type="romanLcPeriod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Satisfaction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 information given to patient about his illness. </a:t>
            </a:r>
            <a:endParaRPr lang="en-US" sz="2400" dirty="0" smtClean="0"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982980" lvl="1" indent="-571500">
              <a:buFont typeface="+mj-lt"/>
              <a:buAutoNum type="romanLcPeriod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Judgment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 to quality of care received. </a:t>
            </a:r>
            <a:endParaRPr lang="en-US" sz="2400" dirty="0" smtClean="0"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9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00" y="4231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RESEARCH DESIGN &amp;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METHODOLOGY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00" y="1877438"/>
            <a:ext cx="8715991" cy="4688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latin typeface="Calibri" pitchFamily="34" charset="0"/>
                <a:cs typeface="Calibri" pitchFamily="34" charset="0"/>
              </a:rPr>
              <a:t>General Objective </a:t>
            </a:r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u="sng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600" dirty="0">
                <a:latin typeface="Calibri" pitchFamily="34" charset="0"/>
                <a:cs typeface="Calibri" pitchFamily="34" charset="0"/>
              </a:rPr>
              <a:t>To assess the level of patient satisfaction with the health care services provided by the Outpatient Department (OPD) of CGHS Maternity &amp;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Gynae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Hospital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New Delhi. 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u="sng" dirty="0">
                <a:latin typeface="Calibri" pitchFamily="34" charset="0"/>
                <a:cs typeface="Calibri" pitchFamily="34" charset="0"/>
              </a:rPr>
              <a:t>Specific Objectives </a:t>
            </a:r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u="sng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600" dirty="0">
                <a:latin typeface="Calibri" pitchFamily="34" charset="0"/>
                <a:cs typeface="Calibri" pitchFamily="34" charset="0"/>
              </a:rPr>
              <a:t>To assess the level of patient satisfaction with OPD services focusing on waiting time, registration services, laboratory facilities, physical facilities, soft skills of physicians, nurse &amp; staff and satisfaction with physician consultation process. 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600" dirty="0">
                <a:latin typeface="Calibri" pitchFamily="34" charset="0"/>
                <a:cs typeface="Calibri" pitchFamily="34" charset="0"/>
              </a:rPr>
              <a:t>To find the possible relationships between patient satisfaction levels and other variables.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8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59" y="466926"/>
            <a:ext cx="8776951" cy="1066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RESEARCH DESIGN &amp;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METHODOLOGY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61" y="1721796"/>
            <a:ext cx="8776950" cy="49611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u="sng" dirty="0">
                <a:latin typeface="Calibri" pitchFamily="34" charset="0"/>
                <a:cs typeface="Calibri" pitchFamily="34" charset="0"/>
              </a:rPr>
              <a:t>Study Design </a:t>
            </a:r>
            <a:endParaRPr lang="en-US" sz="3800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600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500" dirty="0">
                <a:latin typeface="Calibri" pitchFamily="34" charset="0"/>
                <a:cs typeface="Calibri" pitchFamily="34" charset="0"/>
              </a:rPr>
              <a:t>A cross-sectional study </a:t>
            </a:r>
            <a:endParaRPr lang="en-US" sz="3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500" dirty="0">
                <a:latin typeface="Calibri" pitchFamily="34" charset="0"/>
                <a:cs typeface="Calibri" pitchFamily="34" charset="0"/>
              </a:rPr>
              <a:t>predesigned and pretested questionnaire </a:t>
            </a:r>
            <a:endParaRPr lang="en-US" sz="3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500" dirty="0">
                <a:latin typeface="Calibri" pitchFamily="34" charset="0"/>
                <a:cs typeface="Calibri" pitchFamily="34" charset="0"/>
              </a:rPr>
              <a:t>statements regarding services of physical facilities, registration staff, doctor, nurse, laboratory and waiting time </a:t>
            </a:r>
            <a:endParaRPr lang="en-US" sz="3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500" dirty="0">
                <a:latin typeface="Calibri" pitchFamily="34" charset="0"/>
                <a:cs typeface="Calibri" pitchFamily="34" charset="0"/>
              </a:rPr>
              <a:t>response to these statements in yes / no / not sure </a:t>
            </a:r>
            <a:endParaRPr lang="en-US" sz="3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500" dirty="0">
                <a:latin typeface="Calibri" pitchFamily="34" charset="0"/>
                <a:cs typeface="Calibri" pitchFamily="34" charset="0"/>
              </a:rPr>
              <a:t>Waiting time was expressed in four time blocks of minutes </a:t>
            </a:r>
            <a:endParaRPr lang="en-US" sz="3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500" dirty="0">
                <a:latin typeface="Calibri" pitchFamily="34" charset="0"/>
                <a:cs typeface="Calibri" pitchFamily="34" charset="0"/>
              </a:rPr>
              <a:t>Data was entered and analyzed using the software SPSS version 16 </a:t>
            </a:r>
            <a:endParaRPr lang="en-US" sz="3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500" dirty="0">
                <a:latin typeface="Calibri" pitchFamily="34" charset="0"/>
                <a:cs typeface="Calibri" pitchFamily="34" charset="0"/>
              </a:rPr>
              <a:t>responses were expressed in proportions </a:t>
            </a:r>
            <a:endParaRPr lang="en-US" sz="3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500" dirty="0">
                <a:latin typeface="Calibri" pitchFamily="34" charset="0"/>
                <a:cs typeface="Calibri" pitchFamily="34" charset="0"/>
              </a:rPr>
              <a:t>Chi square test was used to find out if any association existed </a:t>
            </a:r>
            <a:r>
              <a:rPr lang="en-US" sz="3500" dirty="0" smtClean="0">
                <a:latin typeface="Calibri" pitchFamily="34" charset="0"/>
                <a:cs typeface="Calibri" pitchFamily="34" charset="0"/>
              </a:rPr>
              <a:t>taking </a:t>
            </a:r>
            <a:r>
              <a:rPr lang="en-US" sz="3500" dirty="0">
                <a:latin typeface="Calibri" pitchFamily="34" charset="0"/>
                <a:cs typeface="Calibri" pitchFamily="34" charset="0"/>
              </a:rPr>
              <a:t>p ≤ 0.05 as the statistically significant level </a:t>
            </a:r>
            <a:endParaRPr lang="en-US" sz="3500" dirty="0" smtClean="0">
              <a:latin typeface="Calibri" pitchFamily="34" charset="0"/>
              <a:cs typeface="Calibri" pitchFamily="34" charset="0"/>
            </a:endParaRPr>
          </a:p>
          <a:p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3800" b="1" u="sng" dirty="0" smtClean="0">
                <a:latin typeface="Calibri" pitchFamily="34" charset="0"/>
                <a:cs typeface="Calibri" pitchFamily="34" charset="0"/>
              </a:rPr>
              <a:t>Sample Size and Sampling Technique </a:t>
            </a:r>
          </a:p>
          <a:p>
            <a:pPr marL="0" indent="0">
              <a:buNone/>
            </a:pPr>
            <a:endParaRPr lang="en-US" sz="1800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500" dirty="0" smtClean="0">
                <a:latin typeface="Calibri" pitchFamily="34" charset="0"/>
                <a:cs typeface="Calibri" pitchFamily="34" charset="0"/>
              </a:rPr>
              <a:t>sample consists of 100 patients who attended the OPD </a:t>
            </a:r>
          </a:p>
          <a:p>
            <a:r>
              <a:rPr lang="en-US" sz="3500" dirty="0" smtClean="0">
                <a:latin typeface="Calibri" pitchFamily="34" charset="0"/>
                <a:cs typeface="Calibri" pitchFamily="34" charset="0"/>
              </a:rPr>
              <a:t>systematic random sampling </a:t>
            </a:r>
          </a:p>
          <a:p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1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15 at 8.50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73" y="566764"/>
            <a:ext cx="6952516" cy="59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6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495</TotalTime>
  <Words>835</Words>
  <Application>Microsoft Macintosh PowerPoint</Application>
  <PresentationFormat>On-screen Show (4:3)</PresentationFormat>
  <Paragraphs>148</Paragraphs>
  <Slides>24</Slides>
  <Notes>0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Urban</vt:lpstr>
      <vt:lpstr>\\localhost\Users\sanjay\Desktop\Patient Satisfaction\My Dissertation\Macintosh HD:Users:sanjay:Desktop:Patient Satisfaction:My Dissertation:Dissertation PG_15_070.docx!OLE_LINK1</vt:lpstr>
      <vt:lpstr>ASSESSMENT OF PATIENT SATISFACTION IN THE OUTPATIENT DEPARTMENT OF CGHS MATERNITY &amp; GYNAE HOSPITAL, NEW DELHI  </vt:lpstr>
      <vt:lpstr>PowerPoint Presentation</vt:lpstr>
      <vt:lpstr>PowerPoint Presentation</vt:lpstr>
      <vt:lpstr>INTRODUCTION </vt:lpstr>
      <vt:lpstr>INTRODUCTION</vt:lpstr>
      <vt:lpstr>REVIEW OF LITERATURE </vt:lpstr>
      <vt:lpstr>RESEARCH DESIGN &amp;  METHODOLOGY </vt:lpstr>
      <vt:lpstr>RESEARCH DESIGN &amp;  METHODOLOGY </vt:lpstr>
      <vt:lpstr>PowerPoint Presentation</vt:lpstr>
      <vt:lpstr>PowerPoint Presentation</vt:lpstr>
      <vt:lpstr>RESEARCH DESIGN &amp;  METHODOLOGY </vt:lpstr>
      <vt:lpstr>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</vt:lpstr>
      <vt:lpstr>Recommendations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PATIENT SATISFACTION IN THE OUTPATIENT DEPARTMENT OF CGHS MATERNITY &amp; GYNAE HOSPITAL, NEW DELHI  </dc:title>
  <dc:creator>MAC</dc:creator>
  <cp:lastModifiedBy>MAC</cp:lastModifiedBy>
  <cp:revision>35</cp:revision>
  <dcterms:created xsi:type="dcterms:W3CDTF">2017-05-10T08:06:08Z</dcterms:created>
  <dcterms:modified xsi:type="dcterms:W3CDTF">2017-05-15T03:32:20Z</dcterms:modified>
</cp:coreProperties>
</file>