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73" r:id="rId8"/>
    <p:sldId id="264" r:id="rId9"/>
    <p:sldId id="268" r:id="rId10"/>
    <p:sldId id="302" r:id="rId11"/>
    <p:sldId id="275" r:id="rId12"/>
    <p:sldId id="277" r:id="rId13"/>
    <p:sldId id="278" r:id="rId14"/>
    <p:sldId id="279" r:id="rId15"/>
    <p:sldId id="281" r:id="rId16"/>
    <p:sldId id="282" r:id="rId17"/>
    <p:sldId id="283" r:id="rId18"/>
    <p:sldId id="284" r:id="rId19"/>
    <p:sldId id="285" r:id="rId20"/>
    <p:sldId id="286" r:id="rId21"/>
    <p:sldId id="287" r:id="rId22"/>
    <p:sldId id="288" r:id="rId23"/>
    <p:sldId id="289" r:id="rId24"/>
    <p:sldId id="290" r:id="rId25"/>
    <p:sldId id="293" r:id="rId26"/>
    <p:sldId id="294" r:id="rId27"/>
    <p:sldId id="297" r:id="rId28"/>
    <p:sldId id="298" r:id="rId29"/>
    <p:sldId id="300" r:id="rId30"/>
    <p:sldId id="30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318" autoAdjust="0"/>
    <p:restoredTop sz="94660"/>
  </p:normalViewPr>
  <p:slideViewPr>
    <p:cSldViewPr>
      <p:cViewPr>
        <p:scale>
          <a:sx n="81" d="100"/>
          <a:sy n="81" d="100"/>
        </p:scale>
        <p:origin x="-1296" y="-31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19-May-17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114228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19-May-17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409952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19-May-17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68386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19-May-17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320247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pPr/>
              <a:t>19-May-17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19462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pPr/>
              <a:t>19-May-17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3319075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pPr/>
              <a:t>19-May-17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92339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pPr/>
              <a:t>19-May-17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282366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pPr/>
              <a:t>19-May-17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323618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pPr/>
              <a:t>19-May-17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2655738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pPr/>
              <a:t>19-May-17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45954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pPr/>
              <a:t>19-May-17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pPr/>
              <a:t>‹#›</a:t>
            </a:fld>
            <a:endParaRPr lang="en-US"/>
          </a:p>
        </p:txBody>
      </p:sp>
    </p:spTree>
    <p:extLst>
      <p:ext uri="{BB962C8B-B14F-4D97-AF65-F5344CB8AC3E}">
        <p14:creationId xmlns="" xmlns:p14="http://schemas.microsoft.com/office/powerpoint/2010/main" val="19073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txBody>
          <a:bodyPr>
            <a:noAutofit/>
          </a:bodyPr>
          <a:lstStyle/>
          <a:p>
            <a:r>
              <a:rPr lang="en-US" sz="2800" b="1" dirty="0">
                <a:latin typeface="+mn-lt"/>
                <a:cs typeface="Times New Roman" pitchFamily="18" charset="0"/>
              </a:rPr>
              <a:t>“A Study of the perception on exclusive breastfeeding among postnatal mothers at District Hospital </a:t>
            </a:r>
            <a:r>
              <a:rPr lang="en-US" sz="2800" b="1" dirty="0" err="1" smtClean="0">
                <a:latin typeface="+mn-lt"/>
                <a:cs typeface="Times New Roman" pitchFamily="18" charset="0"/>
              </a:rPr>
              <a:t>Raigarh</a:t>
            </a:r>
            <a:r>
              <a:rPr lang="en-US" sz="2800" b="1" dirty="0" smtClean="0">
                <a:latin typeface="+mn-lt"/>
                <a:cs typeface="Times New Roman" pitchFamily="18" charset="0"/>
              </a:rPr>
              <a:t> </a:t>
            </a:r>
            <a:r>
              <a:rPr lang="en-US" sz="2800" b="1" dirty="0">
                <a:latin typeface="+mn-lt"/>
                <a:cs typeface="Times New Roman" pitchFamily="18" charset="0"/>
              </a:rPr>
              <a:t>”</a:t>
            </a:r>
            <a:r>
              <a:rPr lang="en-US" sz="2400" dirty="0">
                <a:latin typeface="+mn-lt"/>
                <a:cs typeface="Times New Roman" pitchFamily="18" charset="0"/>
              </a:rPr>
              <a:t/>
            </a:r>
            <a:br>
              <a:rPr lang="en-US" sz="2400" dirty="0">
                <a:latin typeface="+mn-lt"/>
                <a:cs typeface="Times New Roman" pitchFamily="18" charset="0"/>
              </a:rPr>
            </a:br>
            <a:r>
              <a:rPr lang="en-US" sz="2400" dirty="0">
                <a:latin typeface="+mn-lt"/>
                <a:cs typeface="Times New Roman" pitchFamily="18" charset="0"/>
              </a:rPr>
              <a:t/>
            </a:r>
            <a:br>
              <a:rPr lang="en-US" sz="2400" dirty="0">
                <a:latin typeface="+mn-lt"/>
                <a:cs typeface="Times New Roman" pitchFamily="18" charset="0"/>
              </a:rPr>
            </a:br>
            <a:r>
              <a:rPr lang="en-US" sz="2400" b="1" dirty="0" err="1" smtClean="0">
                <a:latin typeface="+mn-lt"/>
                <a:cs typeface="Times New Roman" pitchFamily="18" charset="0"/>
              </a:rPr>
              <a:t>Preeti</a:t>
            </a:r>
            <a:r>
              <a:rPr lang="en-US" sz="2400" b="1" dirty="0" smtClean="0">
                <a:latin typeface="+mn-lt"/>
                <a:cs typeface="Times New Roman" pitchFamily="18" charset="0"/>
              </a:rPr>
              <a:t> </a:t>
            </a:r>
            <a:r>
              <a:rPr lang="en-US" sz="2400" b="1" dirty="0" err="1">
                <a:latin typeface="+mn-lt"/>
                <a:cs typeface="Times New Roman" pitchFamily="18" charset="0"/>
              </a:rPr>
              <a:t>Manik</a:t>
            </a:r>
            <a:r>
              <a:rPr lang="en-US" sz="2400" b="1" dirty="0">
                <a:latin typeface="+mn-lt"/>
                <a:cs typeface="Times New Roman" pitchFamily="18" charset="0"/>
              </a:rPr>
              <a:t> </a:t>
            </a:r>
            <a:r>
              <a:rPr lang="en-US" sz="2400" dirty="0">
                <a:latin typeface="+mn-lt"/>
                <a:cs typeface="Times New Roman" pitchFamily="18" charset="0"/>
              </a:rPr>
              <a:t/>
            </a:r>
            <a:br>
              <a:rPr lang="en-US" sz="2400" dirty="0">
                <a:latin typeface="+mn-lt"/>
                <a:cs typeface="Times New Roman" pitchFamily="18" charset="0"/>
              </a:rPr>
            </a:br>
            <a:r>
              <a:rPr lang="en-US" sz="2400" dirty="0">
                <a:latin typeface="+mn-lt"/>
                <a:cs typeface="Times New Roman" pitchFamily="18" charset="0"/>
              </a:rPr>
              <a:t/>
            </a:r>
            <a:br>
              <a:rPr lang="en-US" sz="2400" dirty="0">
                <a:latin typeface="+mn-lt"/>
                <a:cs typeface="Times New Roman" pitchFamily="18" charset="0"/>
              </a:rPr>
            </a:br>
            <a:r>
              <a:rPr lang="en-US" sz="2400" dirty="0">
                <a:latin typeface="+mn-lt"/>
                <a:cs typeface="Times New Roman" pitchFamily="18" charset="0"/>
              </a:rPr>
              <a:t>Under the Guidance of</a:t>
            </a:r>
            <a:br>
              <a:rPr lang="en-US" sz="2400" dirty="0">
                <a:latin typeface="+mn-lt"/>
                <a:cs typeface="Times New Roman" pitchFamily="18" charset="0"/>
              </a:rPr>
            </a:br>
            <a:r>
              <a:rPr lang="en-US" sz="2400" b="1" dirty="0">
                <a:latin typeface="+mn-lt"/>
                <a:cs typeface="Times New Roman" pitchFamily="18" charset="0"/>
              </a:rPr>
              <a:t>Dr. Pradeep Panda </a:t>
            </a:r>
            <a:r>
              <a:rPr lang="en-US" sz="2400" dirty="0">
                <a:latin typeface="+mn-lt"/>
                <a:cs typeface="Times New Roman" pitchFamily="18" charset="0"/>
              </a:rPr>
              <a:t/>
            </a:r>
            <a:br>
              <a:rPr lang="en-US" sz="2400" dirty="0">
                <a:latin typeface="+mn-lt"/>
                <a:cs typeface="Times New Roman" pitchFamily="18" charset="0"/>
              </a:rPr>
            </a:br>
            <a:r>
              <a:rPr lang="en-US" sz="2400" dirty="0">
                <a:latin typeface="+mn-lt"/>
                <a:cs typeface="Times New Roman" pitchFamily="18" charset="0"/>
              </a:rPr>
              <a:t/>
            </a:r>
            <a:br>
              <a:rPr lang="en-US" sz="2400" dirty="0">
                <a:latin typeface="+mn-lt"/>
                <a:cs typeface="Times New Roman" pitchFamily="18" charset="0"/>
              </a:rPr>
            </a:br>
            <a:r>
              <a:rPr lang="en-US" sz="2400" dirty="0">
                <a:latin typeface="+mn-lt"/>
                <a:cs typeface="Times New Roman" pitchFamily="18" charset="0"/>
              </a:rPr>
              <a:t>Post Graduate Diploma in Hospital and Health Management</a:t>
            </a:r>
            <a:br>
              <a:rPr lang="en-US" sz="2400" dirty="0">
                <a:latin typeface="+mn-lt"/>
                <a:cs typeface="Times New Roman" pitchFamily="18" charset="0"/>
              </a:rPr>
            </a:br>
            <a:r>
              <a:rPr lang="en-US" sz="2400" dirty="0">
                <a:latin typeface="+mn-lt"/>
                <a:cs typeface="Times New Roman" pitchFamily="18" charset="0"/>
              </a:rPr>
              <a:t>2015-17 </a:t>
            </a:r>
            <a:br>
              <a:rPr lang="en-US" sz="2400" dirty="0">
                <a:latin typeface="+mn-lt"/>
                <a:cs typeface="Times New Roman" pitchFamily="18" charset="0"/>
              </a:rPr>
            </a:br>
            <a:r>
              <a:rPr lang="en-US" sz="2400" dirty="0">
                <a:latin typeface="+mn-lt"/>
                <a:cs typeface="Times New Roman" pitchFamily="18" charset="0"/>
              </a:rPr>
              <a:t> </a:t>
            </a:r>
            <a:br>
              <a:rPr lang="en-US" sz="2400" dirty="0">
                <a:latin typeface="+mn-lt"/>
                <a:cs typeface="Times New Roman" pitchFamily="18" charset="0"/>
              </a:rPr>
            </a:br>
            <a:r>
              <a:rPr lang="en-US" sz="2400" dirty="0">
                <a:latin typeface="+mn-lt"/>
                <a:cs typeface="Times New Roman" pitchFamily="18" charset="0"/>
              </a:rPr>
              <a:t>International Institute of Health Management Research, New Delhi</a:t>
            </a:r>
            <a:br>
              <a:rPr lang="en-US" sz="2400" dirty="0">
                <a:latin typeface="+mn-lt"/>
                <a:cs typeface="Times New Roman" pitchFamily="18" charset="0"/>
              </a:rPr>
            </a:br>
            <a:endParaRPr lang="en-US" sz="2400" dirty="0">
              <a:latin typeface="+mn-lt"/>
              <a:cs typeface="Times New Roman" pitchFamily="18" charset="0"/>
            </a:endParaRPr>
          </a:p>
        </p:txBody>
      </p:sp>
      <p:pic>
        <p:nvPicPr>
          <p:cNvPr id="8" name="Picture 7" descr="C:\Documents and Settings\tarun\Local Settings\Temporary Internet Files\Content.Word\Black logo.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2400" y="5715000"/>
            <a:ext cx="2007870" cy="1003935"/>
          </a:xfrm>
          <a:prstGeom prst="rect">
            <a:avLst/>
          </a:prstGeom>
          <a:solidFill>
            <a:srgbClr val="00CC66"/>
          </a:solidFill>
          <a:ln>
            <a:noFill/>
          </a:ln>
        </p:spPr>
      </p:pic>
    </p:spTree>
    <p:extLst>
      <p:ext uri="{BB962C8B-B14F-4D97-AF65-F5344CB8AC3E}">
        <p14:creationId xmlns="" xmlns:p14="http://schemas.microsoft.com/office/powerpoint/2010/main" val="2046313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pic>
        <p:nvPicPr>
          <p:cNvPr id="4" name="Content Placeholder 3"/>
          <p:cNvPicPr>
            <a:picLocks noGrp="1"/>
          </p:cNvPicPr>
          <p:nvPr>
            <p:ph idx="1"/>
          </p:nvPr>
        </p:nvPicPr>
        <p:blipFill>
          <a:blip r:embed="rId2" cstate="print"/>
          <a:srcRect t="8712"/>
          <a:stretch/>
        </p:blipFill>
        <p:spPr>
          <a:xfrm>
            <a:off x="1524000" y="1600200"/>
            <a:ext cx="6019800" cy="4525963"/>
          </a:xfrm>
          <a:prstGeom prst="rect">
            <a:avLst/>
          </a:prstGeom>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7260"/>
          <a:stretch/>
        </p:blipFill>
        <p:spPr>
          <a:xfrm>
            <a:off x="1447800" y="457200"/>
            <a:ext cx="6130290" cy="4876800"/>
          </a:xfrm>
          <a:prstGeom prst="rect">
            <a:avLst/>
          </a:prstGeom>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8349"/>
          <a:stretch/>
        </p:blipFill>
        <p:spPr>
          <a:xfrm>
            <a:off x="1447800" y="609600"/>
            <a:ext cx="6096000" cy="5105399"/>
          </a:xfrm>
          <a:prstGeom prst="rect">
            <a:avLst/>
          </a:prstGeom>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t="8696"/>
          <a:stretch/>
        </p:blipFill>
        <p:spPr>
          <a:xfrm>
            <a:off x="1295400" y="1066800"/>
            <a:ext cx="5867400" cy="3886200"/>
          </a:xfrm>
          <a:prstGeom prst="rect">
            <a:avLst/>
          </a:prstGeom>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t="8531" b="20142"/>
          <a:stretch/>
        </p:blipFill>
        <p:spPr>
          <a:xfrm>
            <a:off x="2133600" y="685800"/>
            <a:ext cx="4495800" cy="2057400"/>
          </a:xfrm>
          <a:prstGeom prst="rect">
            <a:avLst/>
          </a:prstGeom>
          <a:ln>
            <a:noFill/>
          </a:ln>
        </p:spPr>
      </p:pic>
      <p:pic>
        <p:nvPicPr>
          <p:cNvPr id="5" name="Picture 4"/>
          <p:cNvPicPr/>
          <p:nvPr/>
        </p:nvPicPr>
        <p:blipFill>
          <a:blip r:embed="rId3" cstate="print"/>
          <a:srcRect t="8017" b="22829"/>
          <a:stretch/>
        </p:blipFill>
        <p:spPr>
          <a:xfrm>
            <a:off x="2667000" y="3657600"/>
            <a:ext cx="5029201" cy="2438399"/>
          </a:xfrm>
          <a:prstGeom prst="rect">
            <a:avLst/>
          </a:prstGeom>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_x0000_t75"/>
          <p:cNvPicPr/>
          <p:nvPr/>
        </p:nvPicPr>
        <p:blipFill>
          <a:blip r:embed="rId2" cstate="print"/>
          <a:srcRect/>
          <a:stretch/>
        </p:blipFill>
        <p:spPr>
          <a:xfrm>
            <a:off x="1066801" y="533400"/>
            <a:ext cx="6234112" cy="4752975"/>
          </a:xfrm>
          <a:prstGeom prst="rect">
            <a:avLst/>
          </a:prstGeom>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6977" b="21115"/>
          <a:stretch/>
        </p:blipFill>
        <p:spPr>
          <a:xfrm>
            <a:off x="1371600" y="838200"/>
            <a:ext cx="6400800" cy="4572000"/>
          </a:xfrm>
          <a:prstGeom prst="rect">
            <a:avLst/>
          </a:prstGeom>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7804" b="18500"/>
          <a:stretch/>
        </p:blipFill>
        <p:spPr>
          <a:xfrm>
            <a:off x="1447800" y="838201"/>
            <a:ext cx="5715000" cy="4341962"/>
          </a:xfrm>
          <a:prstGeom prst="rect">
            <a:avLst/>
          </a:prstGeom>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7260"/>
          <a:stretch/>
        </p:blipFill>
        <p:spPr>
          <a:xfrm>
            <a:off x="1066800" y="914401"/>
            <a:ext cx="6554638" cy="4407852"/>
          </a:xfrm>
          <a:prstGeom prst="rect">
            <a:avLst/>
          </a:prstGeom>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8168"/>
          <a:stretch/>
        </p:blipFill>
        <p:spPr>
          <a:xfrm>
            <a:off x="1295400" y="914400"/>
            <a:ext cx="6400800" cy="4696777"/>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0" y="1600200"/>
            <a:ext cx="9144000" cy="5257800"/>
          </a:xfrm>
        </p:spPr>
        <p:txBody>
          <a:bodyPr>
            <a:normAutofit/>
          </a:bodyPr>
          <a:lstStyle/>
          <a:p>
            <a:pPr algn="just"/>
            <a:r>
              <a:rPr lang="en-IN" sz="2000" dirty="0"/>
              <a:t>WHO recommends the practice of exclusive breastfeeding as an essential component of infant nourishment, which is defined as giving no food or liquid other than mother’s breast milk during the first 6 months after birth. </a:t>
            </a:r>
            <a:endParaRPr lang="en-IN" sz="2000" dirty="0" smtClean="0"/>
          </a:p>
          <a:p>
            <a:pPr algn="just">
              <a:buNone/>
            </a:pPr>
            <a:endParaRPr lang="en-IN" sz="2000" dirty="0" smtClean="0"/>
          </a:p>
          <a:p>
            <a:pPr algn="just"/>
            <a:r>
              <a:rPr lang="en-IN" sz="2000" dirty="0" smtClean="0"/>
              <a:t>However</a:t>
            </a:r>
            <a:r>
              <a:rPr lang="en-IN" sz="2000" dirty="0"/>
              <a:t>, after many years of continuous efforts by various government and non-government agencies across the world, approximately 1.3 million lives are lost annually because of inadequate exclusive breastfeeding. </a:t>
            </a:r>
            <a:endParaRPr lang="en-IN" sz="2000" dirty="0" smtClean="0"/>
          </a:p>
          <a:p>
            <a:pPr algn="just">
              <a:buNone/>
            </a:pPr>
            <a:endParaRPr lang="en-IN" sz="2000" dirty="0" smtClean="0"/>
          </a:p>
          <a:p>
            <a:pPr algn="just"/>
            <a:r>
              <a:rPr lang="en-IN" sz="2000" dirty="0" smtClean="0"/>
              <a:t>In </a:t>
            </a:r>
            <a:r>
              <a:rPr lang="en-IN" sz="2000" dirty="0"/>
              <a:t>India, only 46.4% of children are exclusively breastfed and the country still struggles to achieve a reasonable level of optimal infant and child-feeding practices.</a:t>
            </a:r>
            <a:endParaRPr lang="en-US" sz="2000" dirty="0"/>
          </a:p>
          <a:p>
            <a:pPr algn="just"/>
            <a:endParaRPr lang="en-US" dirty="0"/>
          </a:p>
        </p:txBody>
      </p:sp>
    </p:spTree>
    <p:extLst>
      <p:ext uri="{BB962C8B-B14F-4D97-AF65-F5344CB8AC3E}">
        <p14:creationId xmlns="" xmlns:p14="http://schemas.microsoft.com/office/powerpoint/2010/main" val="1433142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7095" b="19068"/>
          <a:stretch/>
        </p:blipFill>
        <p:spPr>
          <a:xfrm>
            <a:off x="1436298" y="990601"/>
            <a:ext cx="6271404" cy="4419599"/>
          </a:xfrm>
          <a:prstGeom prst="rect">
            <a:avLst/>
          </a:prstGeom>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8119"/>
          <a:stretch/>
        </p:blipFill>
        <p:spPr>
          <a:xfrm>
            <a:off x="1143000" y="609600"/>
            <a:ext cx="6607834" cy="4876800"/>
          </a:xfrm>
          <a:prstGeom prst="rect">
            <a:avLst/>
          </a:prstGeom>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6957" b="19476"/>
          <a:stretch/>
        </p:blipFill>
        <p:spPr>
          <a:xfrm>
            <a:off x="1143001" y="457200"/>
            <a:ext cx="6452558" cy="4648199"/>
          </a:xfrm>
          <a:prstGeom prst="rect">
            <a:avLst/>
          </a:prstGeom>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a:stretch/>
        </p:blipFill>
        <p:spPr>
          <a:xfrm>
            <a:off x="1219200" y="533400"/>
            <a:ext cx="6248400" cy="4876800"/>
          </a:xfrm>
          <a:prstGeom prst="rect">
            <a:avLst/>
          </a:prstGeom>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a:stretch/>
        </p:blipFill>
        <p:spPr>
          <a:xfrm>
            <a:off x="1219200" y="533400"/>
            <a:ext cx="6341853" cy="4801870"/>
          </a:xfrm>
          <a:prstGeom prst="rect">
            <a:avLst/>
          </a:prstGeom>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t="7901" b="19663"/>
          <a:stretch/>
        </p:blipFill>
        <p:spPr>
          <a:xfrm>
            <a:off x="1492369" y="838201"/>
            <a:ext cx="6159261" cy="3983672"/>
          </a:xfrm>
          <a:prstGeom prst="rect">
            <a:avLst/>
          </a:prstGeom>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3" name="Picture 3" descr="C:\Users\ACER\Desktop\Capture.PNG"/>
          <p:cNvPicPr>
            <a:picLocks noChangeAspect="1" noChangeArrowheads="1"/>
          </p:cNvPicPr>
          <p:nvPr/>
        </p:nvPicPr>
        <p:blipFill>
          <a:blip r:embed="rId2" cstate="print"/>
          <a:srcRect/>
          <a:stretch>
            <a:fillRect/>
          </a:stretch>
        </p:blipFill>
        <p:spPr bwMode="auto">
          <a:xfrm>
            <a:off x="685800" y="533400"/>
            <a:ext cx="8001000" cy="1143000"/>
          </a:xfrm>
          <a:prstGeom prst="rect">
            <a:avLst/>
          </a:prstGeom>
          <a:noFill/>
        </p:spPr>
      </p:pic>
      <p:pic>
        <p:nvPicPr>
          <p:cNvPr id="46084" name="Picture 4" descr="C:\Users\ACER\Desktop\Capture 1.PNG"/>
          <p:cNvPicPr>
            <a:picLocks noChangeAspect="1" noChangeArrowheads="1"/>
          </p:cNvPicPr>
          <p:nvPr/>
        </p:nvPicPr>
        <p:blipFill>
          <a:blip r:embed="rId3" cstate="print"/>
          <a:srcRect/>
          <a:stretch>
            <a:fillRect/>
          </a:stretch>
        </p:blipFill>
        <p:spPr bwMode="auto">
          <a:xfrm>
            <a:off x="990600" y="1981200"/>
            <a:ext cx="6934200" cy="3886199"/>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normAutofit/>
          </a:bodyPr>
          <a:lstStyle/>
          <a:p>
            <a:r>
              <a:rPr lang="en-US" b="1" dirty="0" smtClean="0"/>
              <a:t>Limitations </a:t>
            </a:r>
            <a:endParaRPr lang="en-US" b="1" dirty="0"/>
          </a:p>
        </p:txBody>
      </p:sp>
      <p:sp>
        <p:nvSpPr>
          <p:cNvPr id="3" name="Content Placeholder 2"/>
          <p:cNvSpPr>
            <a:spLocks noGrp="1"/>
          </p:cNvSpPr>
          <p:nvPr>
            <p:ph idx="1"/>
          </p:nvPr>
        </p:nvSpPr>
        <p:spPr>
          <a:xfrm>
            <a:off x="381000" y="1295400"/>
            <a:ext cx="8382000" cy="5257800"/>
          </a:xfrm>
        </p:spPr>
        <p:txBody>
          <a:bodyPr>
            <a:noAutofit/>
          </a:bodyPr>
          <a:lstStyle/>
          <a:p>
            <a:pPr algn="just"/>
            <a:r>
              <a:rPr lang="en-US" sz="2000" dirty="0" smtClean="0"/>
              <a:t>The </a:t>
            </a:r>
            <a:r>
              <a:rPr lang="en-US" sz="2000" dirty="0"/>
              <a:t>sample size used for the study was so small that the information obtained could not be generalized to the entire population of post-natal mothers. </a:t>
            </a:r>
            <a:endParaRPr lang="en-US" sz="2000" dirty="0" smtClean="0"/>
          </a:p>
          <a:p>
            <a:pPr algn="just"/>
            <a:r>
              <a:rPr lang="en-US" sz="2000" dirty="0" smtClean="0"/>
              <a:t>There </a:t>
            </a:r>
            <a:r>
              <a:rPr lang="en-US" sz="2000" dirty="0"/>
              <a:t>were a lot of difficulties faced by researchers when administering the questionnaires since most mothers could neither read nor write and had to be assisted by researchers which could in a way influence the choice of answers the mothers chose. </a:t>
            </a:r>
            <a:endParaRPr lang="en-US" sz="2000" dirty="0" smtClean="0"/>
          </a:p>
          <a:p>
            <a:pPr algn="just"/>
            <a:r>
              <a:rPr lang="en-US" sz="2000" dirty="0" smtClean="0"/>
              <a:t>Time </a:t>
            </a:r>
            <a:r>
              <a:rPr lang="en-US" sz="2000" dirty="0"/>
              <a:t>given for the research was also limited considering the academic workload of researchers. Researchers paid all the cost involved in conducting the research. </a:t>
            </a:r>
            <a:endParaRPr lang="en-US" sz="2000" dirty="0" smtClean="0"/>
          </a:p>
          <a:p>
            <a:pPr algn="just"/>
            <a:r>
              <a:rPr lang="en-US" sz="2000" dirty="0" smtClean="0"/>
              <a:t>Since </a:t>
            </a:r>
            <a:r>
              <a:rPr lang="en-US" sz="2000" dirty="0"/>
              <a:t>researchers had to finance all expenses incurred, it somehow delayed the study due to lack of money. </a:t>
            </a:r>
          </a:p>
          <a:p>
            <a:pPr marL="0" indent="0">
              <a:buNone/>
            </a:pPr>
            <a:endParaRPr lang="en-US" sz="2200" b="1" dirty="0" smtClean="0"/>
          </a:p>
        </p:txBody>
      </p:sp>
    </p:spTree>
    <p:extLst>
      <p:ext uri="{BB962C8B-B14F-4D97-AF65-F5344CB8AC3E}">
        <p14:creationId xmlns="" xmlns:p14="http://schemas.microsoft.com/office/powerpoint/2010/main" val="3933926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Recommendations </a:t>
            </a:r>
            <a:endParaRPr lang="en-US" b="1" dirty="0"/>
          </a:p>
        </p:txBody>
      </p:sp>
      <p:sp>
        <p:nvSpPr>
          <p:cNvPr id="3" name="Content Placeholder 2"/>
          <p:cNvSpPr>
            <a:spLocks noGrp="1"/>
          </p:cNvSpPr>
          <p:nvPr>
            <p:ph idx="1"/>
          </p:nvPr>
        </p:nvSpPr>
        <p:spPr>
          <a:xfrm>
            <a:off x="0" y="1600200"/>
            <a:ext cx="9144000" cy="5257800"/>
          </a:xfrm>
        </p:spPr>
        <p:txBody>
          <a:bodyPr>
            <a:normAutofit/>
          </a:bodyPr>
          <a:lstStyle/>
          <a:p>
            <a:pPr lvl="0" algn="just"/>
            <a:r>
              <a:rPr lang="en-US" sz="2400" dirty="0"/>
              <a:t>Baby friendly hospital initiative be reconsidered and extended to more hospitals to enhance EBF promotion in the countries. </a:t>
            </a:r>
          </a:p>
          <a:p>
            <a:pPr lvl="0" algn="just"/>
            <a:r>
              <a:rPr lang="en-US" sz="2400" dirty="0"/>
              <a:t>Continuous refresher presentations and workshops be revived nurses and other health workers as a way of motivating them to get the best out of them to support nursing mothers exclusively breastfeed. </a:t>
            </a:r>
          </a:p>
          <a:p>
            <a:pPr lvl="0" algn="just"/>
            <a:r>
              <a:rPr lang="en-US" sz="2400" dirty="0"/>
              <a:t>Nurses should teach mothers how to know if a baby is breastfed or not. Social support in general is the responsibility by all. </a:t>
            </a:r>
            <a:endParaRPr lang="en-US" sz="2400" dirty="0" smtClean="0"/>
          </a:p>
          <a:p>
            <a:pPr algn="just"/>
            <a:r>
              <a:rPr lang="en-US" sz="2400" dirty="0" smtClean="0"/>
              <a:t>Professionally mediated supports should be employed to influence the behavioral beliefs of women who are making decisions about their infant’s feeding behavior. </a:t>
            </a:r>
          </a:p>
          <a:p>
            <a:pPr lvl="0" algn="just">
              <a:buNone/>
            </a:pPr>
            <a:endParaRPr lang="en-US" sz="2400" dirty="0"/>
          </a:p>
          <a:p>
            <a:pPr algn="just"/>
            <a:endParaRPr lang="en-US" dirty="0"/>
          </a:p>
        </p:txBody>
      </p:sp>
    </p:spTree>
    <p:extLst>
      <p:ext uri="{BB962C8B-B14F-4D97-AF65-F5344CB8AC3E}">
        <p14:creationId xmlns="" xmlns:p14="http://schemas.microsoft.com/office/powerpoint/2010/main" val="7788600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Recommendations </a:t>
            </a:r>
            <a:endParaRPr lang="en-US" b="1" dirty="0"/>
          </a:p>
        </p:txBody>
      </p:sp>
      <p:sp>
        <p:nvSpPr>
          <p:cNvPr id="3" name="Content Placeholder 2"/>
          <p:cNvSpPr>
            <a:spLocks noGrp="1"/>
          </p:cNvSpPr>
          <p:nvPr>
            <p:ph idx="1"/>
          </p:nvPr>
        </p:nvSpPr>
        <p:spPr>
          <a:xfrm>
            <a:off x="0" y="1600200"/>
            <a:ext cx="9144000" cy="5257800"/>
          </a:xfrm>
        </p:spPr>
        <p:txBody>
          <a:bodyPr>
            <a:normAutofit/>
          </a:bodyPr>
          <a:lstStyle/>
          <a:p>
            <a:pPr lvl="0" algn="just"/>
            <a:r>
              <a:rPr lang="en-US" sz="2400" dirty="0" smtClean="0"/>
              <a:t>The </a:t>
            </a:r>
            <a:r>
              <a:rPr lang="en-US" sz="2400" dirty="0"/>
              <a:t>coordination of support services between clinics, hospitals and the community should be scrutinized in order to ensure the education component of the social support interventions for breastfeeding. </a:t>
            </a:r>
          </a:p>
          <a:p>
            <a:pPr lvl="0" algn="just"/>
            <a:r>
              <a:rPr lang="en-US" sz="2400" dirty="0" smtClean="0"/>
              <a:t>The influential significant others like the grandmothers, grandfathers, etc be given recognition and role to play in the promotion of EBF within the family and the community. </a:t>
            </a:r>
          </a:p>
          <a:p>
            <a:pPr lvl="0" algn="just"/>
            <a:r>
              <a:rPr lang="en-US" sz="2400" dirty="0" smtClean="0"/>
              <a:t>Government should adopt and maintain policies such as the extension of maternity leaves to 90 days as recently put in place in the health sector. Also, packages are developed for well doing nursing mothers in EBF as a way of motivation to others to emulate the example. </a:t>
            </a:r>
          </a:p>
          <a:p>
            <a:pPr lvl="0" algn="just"/>
            <a:endParaRPr lang="en-US" sz="2000" dirty="0"/>
          </a:p>
          <a:p>
            <a:pPr algn="just"/>
            <a:endParaRPr lang="en-US" dirty="0"/>
          </a:p>
        </p:txBody>
      </p:sp>
    </p:spTree>
    <p:extLst>
      <p:ext uri="{BB962C8B-B14F-4D97-AF65-F5344CB8AC3E}">
        <p14:creationId xmlns="" xmlns:p14="http://schemas.microsoft.com/office/powerpoint/2010/main" val="3766836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Statement</a:t>
            </a:r>
            <a:endParaRPr lang="en-US" b="1" dirty="0"/>
          </a:p>
        </p:txBody>
      </p:sp>
      <p:sp>
        <p:nvSpPr>
          <p:cNvPr id="3" name="Content Placeholder 2"/>
          <p:cNvSpPr>
            <a:spLocks noGrp="1"/>
          </p:cNvSpPr>
          <p:nvPr>
            <p:ph idx="1"/>
          </p:nvPr>
        </p:nvSpPr>
        <p:spPr>
          <a:xfrm>
            <a:off x="0" y="1600200"/>
            <a:ext cx="9144000" cy="4525963"/>
          </a:xfrm>
        </p:spPr>
        <p:txBody>
          <a:bodyPr>
            <a:normAutofit/>
          </a:bodyPr>
          <a:lstStyle/>
          <a:p>
            <a:pPr algn="just"/>
            <a:r>
              <a:rPr lang="en-US" sz="2000" dirty="0"/>
              <a:t>There has not been a mechanism put in place to keep proper or concrete records on the activities as well as indicators of Exclusive Breastfeeding and mothers support groups in hospitals, polyclinics and health centers in Chhattisgarh.  </a:t>
            </a:r>
            <a:endParaRPr lang="en-US" sz="2000" dirty="0" smtClean="0"/>
          </a:p>
          <a:p>
            <a:pPr algn="just">
              <a:buNone/>
            </a:pPr>
            <a:endParaRPr lang="en-US" sz="2000" dirty="0"/>
          </a:p>
          <a:p>
            <a:pPr lvl="0" algn="just"/>
            <a:r>
              <a:rPr lang="en-US" sz="2000" dirty="0"/>
              <a:t>Do the breastfeeding mothers know how important the exclusive breastfeeding is and how to do it? </a:t>
            </a:r>
            <a:endParaRPr lang="en-US" sz="2000" dirty="0" smtClean="0"/>
          </a:p>
          <a:p>
            <a:pPr lvl="0" algn="just">
              <a:buNone/>
            </a:pPr>
            <a:endParaRPr lang="en-US" sz="2000" dirty="0"/>
          </a:p>
          <a:p>
            <a:pPr lvl="0" algn="just"/>
            <a:r>
              <a:rPr lang="en-US" sz="2000" dirty="0"/>
              <a:t>Do they have confidence and where do they turn to when they face difficulty</a:t>
            </a:r>
            <a:r>
              <a:rPr lang="en-US" sz="2000" dirty="0" smtClean="0"/>
              <a:t>?</a:t>
            </a:r>
          </a:p>
          <a:p>
            <a:pPr lvl="0" algn="just">
              <a:buNone/>
            </a:pPr>
            <a:r>
              <a:rPr lang="en-US" sz="2000" dirty="0" smtClean="0"/>
              <a:t> </a:t>
            </a:r>
            <a:endParaRPr lang="en-US" sz="2000" dirty="0"/>
          </a:p>
          <a:p>
            <a:pPr lvl="0" algn="just"/>
            <a:r>
              <a:rPr lang="en-US" sz="2000" dirty="0"/>
              <a:t>Are people around them such as fathers and grandmothers supportive especially when mothers have to resume employment soon after delivery? </a:t>
            </a:r>
          </a:p>
          <a:p>
            <a:pPr algn="just"/>
            <a:endParaRPr lang="en-US" sz="2800" dirty="0"/>
          </a:p>
        </p:txBody>
      </p:sp>
    </p:spTree>
    <p:extLst>
      <p:ext uri="{BB962C8B-B14F-4D97-AF65-F5344CB8AC3E}">
        <p14:creationId xmlns="" xmlns:p14="http://schemas.microsoft.com/office/powerpoint/2010/main" val="2025362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752600"/>
            <a:ext cx="6477000" cy="2286000"/>
          </a:xfrm>
        </p:spPr>
        <p:txBody>
          <a:bodyPr>
            <a:normAutofit/>
          </a:bodyPr>
          <a:lstStyle/>
          <a:p>
            <a:pPr algn="ctr">
              <a:buNone/>
            </a:pPr>
            <a:r>
              <a:rPr lang="en-US" sz="9600" dirty="0" smtClean="0"/>
              <a:t>THANKYOU</a:t>
            </a:r>
            <a:endParaRPr lang="en-US" sz="9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 of the Study</a:t>
            </a:r>
            <a:endParaRPr lang="en-US" b="1" dirty="0"/>
          </a:p>
        </p:txBody>
      </p:sp>
      <p:sp>
        <p:nvSpPr>
          <p:cNvPr id="3" name="Content Placeholder 2"/>
          <p:cNvSpPr>
            <a:spLocks noGrp="1"/>
          </p:cNvSpPr>
          <p:nvPr>
            <p:ph idx="1"/>
          </p:nvPr>
        </p:nvSpPr>
        <p:spPr>
          <a:xfrm>
            <a:off x="228600" y="1295400"/>
            <a:ext cx="8686800" cy="4953000"/>
          </a:xfrm>
        </p:spPr>
        <p:txBody>
          <a:bodyPr>
            <a:normAutofit/>
          </a:bodyPr>
          <a:lstStyle/>
          <a:p>
            <a:pPr marL="0" indent="0" algn="just">
              <a:buNone/>
            </a:pPr>
            <a:r>
              <a:rPr lang="en-US" sz="2200" dirty="0" smtClean="0"/>
              <a:t>The </a:t>
            </a:r>
            <a:r>
              <a:rPr lang="en-US" sz="2200" dirty="0"/>
              <a:t>purpose of the study is to ascertain the current feelings and views of a cross-section of the Breastfeeding mothers on a MCH clinic day at District Hospital Raipur, about exclusive Breastfeeding in order to develop appropriate strategies. </a:t>
            </a:r>
          </a:p>
          <a:p>
            <a:pPr marL="0" indent="0" algn="just">
              <a:buNone/>
            </a:pPr>
            <a:endParaRPr lang="en-US" sz="1300" dirty="0"/>
          </a:p>
          <a:p>
            <a:pPr marL="0" indent="0" algn="just">
              <a:buNone/>
            </a:pPr>
            <a:r>
              <a:rPr lang="en-US" sz="3000" b="1" dirty="0"/>
              <a:t>Significance</a:t>
            </a:r>
            <a:r>
              <a:rPr lang="en-US" sz="3000" dirty="0"/>
              <a:t> </a:t>
            </a:r>
          </a:p>
          <a:p>
            <a:pPr marL="0" indent="0" algn="just">
              <a:buNone/>
            </a:pPr>
            <a:r>
              <a:rPr lang="en-US" sz="2000" dirty="0"/>
              <a:t>It is hoped that the findings of the study will provide a current perceptual database that will inform all of us and more importantly the policy makers on the feelings and views of the mothers about exclusive breastfeeding so that appropriate alternatives to motivate the indulgence of exclusive breastfeeding and its support, would be developed by Breastfeeding </a:t>
            </a:r>
            <a:r>
              <a:rPr lang="en-US" sz="2000" dirty="0" smtClean="0"/>
              <a:t>mothers.  </a:t>
            </a:r>
            <a:endParaRPr lang="en-US" sz="2000" dirty="0"/>
          </a:p>
          <a:p>
            <a:pPr algn="just"/>
            <a:endParaRPr lang="en-US" dirty="0"/>
          </a:p>
        </p:txBody>
      </p:sp>
    </p:spTree>
    <p:extLst>
      <p:ext uri="{BB962C8B-B14F-4D97-AF65-F5344CB8AC3E}">
        <p14:creationId xmlns="" xmlns:p14="http://schemas.microsoft.com/office/powerpoint/2010/main" val="4125794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Study Objectives</a:t>
            </a:r>
            <a:endParaRPr lang="en-US" b="1" dirty="0"/>
          </a:p>
        </p:txBody>
      </p:sp>
      <p:sp>
        <p:nvSpPr>
          <p:cNvPr id="3" name="Content Placeholder 2"/>
          <p:cNvSpPr>
            <a:spLocks noGrp="1"/>
          </p:cNvSpPr>
          <p:nvPr>
            <p:ph idx="1"/>
          </p:nvPr>
        </p:nvSpPr>
        <p:spPr>
          <a:xfrm>
            <a:off x="304800" y="1600200"/>
            <a:ext cx="8534400" cy="4953000"/>
          </a:xfrm>
        </p:spPr>
        <p:txBody>
          <a:bodyPr>
            <a:normAutofit/>
          </a:bodyPr>
          <a:lstStyle/>
          <a:p>
            <a:pPr marL="0" indent="0">
              <a:buNone/>
            </a:pPr>
            <a:r>
              <a:rPr lang="en-US" sz="2000" b="1" dirty="0" smtClean="0"/>
              <a:t>General objective</a:t>
            </a:r>
            <a:r>
              <a:rPr lang="en-US" sz="2000" b="1" dirty="0"/>
              <a:t>:</a:t>
            </a:r>
            <a:r>
              <a:rPr lang="en-US" sz="2000" dirty="0"/>
              <a:t> The main objective of the study is to find out the perception on exclusive breastfeeding among postnatal mothers. </a:t>
            </a:r>
            <a:endParaRPr lang="en-US" sz="2000" dirty="0" smtClean="0"/>
          </a:p>
          <a:p>
            <a:pPr marL="0" indent="0">
              <a:buNone/>
            </a:pPr>
            <a:endParaRPr lang="en-US" sz="2000" dirty="0"/>
          </a:p>
          <a:p>
            <a:pPr marL="0" indent="0">
              <a:buNone/>
            </a:pPr>
            <a:r>
              <a:rPr lang="en-US" sz="1800" b="1" dirty="0"/>
              <a:t>Specific </a:t>
            </a:r>
            <a:r>
              <a:rPr lang="en-US" sz="1800" b="1" dirty="0" smtClean="0"/>
              <a:t>Objectives:</a:t>
            </a:r>
            <a:endParaRPr lang="en-US" sz="1800" dirty="0"/>
          </a:p>
          <a:p>
            <a:pPr lvl="0"/>
            <a:r>
              <a:rPr lang="en-US" sz="1800" dirty="0"/>
              <a:t>Assess the level of Breastfeeding mothers’ views about the benefits of exclusive breastfeeding; </a:t>
            </a:r>
          </a:p>
          <a:p>
            <a:pPr lvl="0"/>
            <a:r>
              <a:rPr lang="en-US" sz="1800" dirty="0"/>
              <a:t>Determine the level of breastfeeding mother’s views about barriers to exclusive breastfeeding; </a:t>
            </a:r>
          </a:p>
          <a:p>
            <a:pPr lvl="0"/>
            <a:r>
              <a:rPr lang="en-US" sz="1800" dirty="0"/>
              <a:t>Find the feelings towards exclusive breastfeeding; </a:t>
            </a:r>
          </a:p>
          <a:p>
            <a:pPr lvl="0"/>
            <a:r>
              <a:rPr lang="en-US" sz="1800" dirty="0"/>
              <a:t>Identify the behavior of participants; </a:t>
            </a:r>
          </a:p>
          <a:p>
            <a:pPr lvl="0"/>
            <a:r>
              <a:rPr lang="en-US" sz="1800" dirty="0"/>
              <a:t>Investigate any kind of support for breastfeeding mothers on exclusive breastfeeding. </a:t>
            </a:r>
          </a:p>
          <a:p>
            <a:endParaRPr lang="en-US" dirty="0"/>
          </a:p>
        </p:txBody>
      </p:sp>
    </p:spTree>
    <p:extLst>
      <p:ext uri="{BB962C8B-B14F-4D97-AF65-F5344CB8AC3E}">
        <p14:creationId xmlns="" xmlns:p14="http://schemas.microsoft.com/office/powerpoint/2010/main" val="2014655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a:t>
            </a:r>
            <a:endParaRPr lang="en-US" b="1" dirty="0"/>
          </a:p>
        </p:txBody>
      </p:sp>
      <p:sp>
        <p:nvSpPr>
          <p:cNvPr id="3" name="Content Placeholder 2"/>
          <p:cNvSpPr>
            <a:spLocks noGrp="1"/>
          </p:cNvSpPr>
          <p:nvPr>
            <p:ph idx="1"/>
          </p:nvPr>
        </p:nvSpPr>
        <p:spPr>
          <a:xfrm>
            <a:off x="457200" y="1676400"/>
            <a:ext cx="7924800" cy="4572000"/>
          </a:xfrm>
        </p:spPr>
        <p:txBody>
          <a:bodyPr>
            <a:noAutofit/>
          </a:bodyPr>
          <a:lstStyle/>
          <a:p>
            <a:pPr marL="0" indent="0" algn="just">
              <a:buNone/>
            </a:pPr>
            <a:r>
              <a:rPr lang="en-US" sz="2000" b="1" dirty="0" smtClean="0"/>
              <a:t>Research </a:t>
            </a:r>
            <a:r>
              <a:rPr lang="en-US" sz="2000" b="1" dirty="0"/>
              <a:t>Design </a:t>
            </a:r>
            <a:r>
              <a:rPr lang="en-US" sz="2000" b="1" dirty="0" smtClean="0"/>
              <a:t>&amp; Research Setting </a:t>
            </a:r>
            <a:endParaRPr lang="en-US" sz="2000" dirty="0"/>
          </a:p>
          <a:p>
            <a:pPr algn="just"/>
            <a:r>
              <a:rPr lang="en-US" sz="2000" dirty="0"/>
              <a:t>This research was a non-experimental, explorative and descriptive study that investigates the perceptions or the views that post-natal mothers hold concerning exclusive breastfeeding of their babies at </a:t>
            </a:r>
            <a:r>
              <a:rPr lang="en-US" sz="2000" dirty="0" smtClean="0"/>
              <a:t>District Hospital </a:t>
            </a:r>
            <a:r>
              <a:rPr lang="en-US" sz="2000" dirty="0" err="1" smtClean="0"/>
              <a:t>Raigarh</a:t>
            </a:r>
            <a:r>
              <a:rPr lang="en-US" sz="2000" dirty="0" smtClean="0"/>
              <a:t>. This </a:t>
            </a:r>
            <a:r>
              <a:rPr lang="en-US" sz="2000" dirty="0"/>
              <a:t>was chosen because the study wanted to explore and describe the perceptions or views of its participants on exclusive </a:t>
            </a:r>
            <a:r>
              <a:rPr lang="en-US" sz="2000" dirty="0" smtClean="0"/>
              <a:t>breastfeeding.</a:t>
            </a:r>
          </a:p>
        </p:txBody>
      </p:sp>
    </p:spTree>
    <p:extLst>
      <p:ext uri="{BB962C8B-B14F-4D97-AF65-F5344CB8AC3E}">
        <p14:creationId xmlns="" xmlns:p14="http://schemas.microsoft.com/office/powerpoint/2010/main" val="2638613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334000"/>
          </a:xfrm>
        </p:spPr>
        <p:txBody>
          <a:bodyPr>
            <a:normAutofit/>
          </a:bodyPr>
          <a:lstStyle/>
          <a:p>
            <a:pPr marL="0" indent="0" algn="just">
              <a:buNone/>
            </a:pPr>
            <a:r>
              <a:rPr lang="en-US" sz="2000" b="1" dirty="0" smtClean="0"/>
              <a:t>Target Population and Sampling Size </a:t>
            </a:r>
            <a:endParaRPr lang="en-US" sz="2000" dirty="0" smtClean="0"/>
          </a:p>
          <a:p>
            <a:pPr algn="just"/>
            <a:r>
              <a:rPr lang="en-US" sz="2000" dirty="0" smtClean="0"/>
              <a:t>The target population for the study was post-natal mothers who are breastfeeding and attended CWC with their babies at the District Hospital </a:t>
            </a:r>
            <a:r>
              <a:rPr lang="en-US" sz="2000" dirty="0" err="1" smtClean="0"/>
              <a:t>Raigarh</a:t>
            </a:r>
            <a:r>
              <a:rPr lang="en-US" sz="2000" dirty="0" smtClean="0"/>
              <a:t>. In all 50 mothers were chosen as the sample size for the study. </a:t>
            </a:r>
          </a:p>
          <a:p>
            <a:pPr algn="just">
              <a:buNone/>
            </a:pPr>
            <a:endParaRPr lang="en-US" sz="2000" dirty="0" smtClean="0"/>
          </a:p>
          <a:p>
            <a:pPr marL="0" indent="0" algn="just">
              <a:buNone/>
            </a:pPr>
            <a:r>
              <a:rPr lang="en-US" sz="2000" b="1" dirty="0" smtClean="0"/>
              <a:t>Sampling Method</a:t>
            </a:r>
            <a:endParaRPr lang="en-US" sz="2000" dirty="0" smtClean="0"/>
          </a:p>
          <a:p>
            <a:pPr algn="just"/>
            <a:r>
              <a:rPr lang="en-US" sz="2000" dirty="0" smtClean="0"/>
              <a:t>A non-probability sampling method was chosen. The sampling method used for the study was convenient sampling since the researchers collected the data from the subjects who were available at the child welfare clinic with their babies at the District Hospital </a:t>
            </a:r>
            <a:r>
              <a:rPr lang="en-US" sz="2000" dirty="0" err="1" smtClean="0"/>
              <a:t>Raigarh</a:t>
            </a:r>
            <a:r>
              <a:rPr lang="en-US" sz="2000" dirty="0" smtClean="0"/>
              <a:t> during the study period and were willing to participate in the study.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a:t>
            </a:r>
            <a:endParaRPr lang="en-US" b="1" dirty="0"/>
          </a:p>
        </p:txBody>
      </p:sp>
      <p:sp>
        <p:nvSpPr>
          <p:cNvPr id="3" name="Content Placeholder 2"/>
          <p:cNvSpPr>
            <a:spLocks noGrp="1"/>
          </p:cNvSpPr>
          <p:nvPr>
            <p:ph idx="1"/>
          </p:nvPr>
        </p:nvSpPr>
        <p:spPr>
          <a:xfrm>
            <a:off x="457200" y="1600200"/>
            <a:ext cx="8229600" cy="4876800"/>
          </a:xfrm>
        </p:spPr>
        <p:txBody>
          <a:bodyPr>
            <a:noAutofit/>
          </a:bodyPr>
          <a:lstStyle/>
          <a:p>
            <a:pPr marL="0" indent="0" algn="just">
              <a:buNone/>
            </a:pPr>
            <a:r>
              <a:rPr lang="en-US" sz="1800" b="1" dirty="0" smtClean="0"/>
              <a:t>Tools </a:t>
            </a:r>
            <a:r>
              <a:rPr lang="en-US" sz="1800" b="1" dirty="0"/>
              <a:t>for Data Collection </a:t>
            </a:r>
            <a:endParaRPr lang="en-US" sz="1800" dirty="0"/>
          </a:p>
          <a:p>
            <a:pPr marL="0" indent="0" algn="just">
              <a:buNone/>
            </a:pPr>
            <a:endParaRPr lang="en-US" sz="1400" dirty="0" smtClean="0"/>
          </a:p>
          <a:p>
            <a:pPr algn="just"/>
            <a:r>
              <a:rPr lang="en-US" sz="1800" dirty="0" smtClean="0"/>
              <a:t>The </a:t>
            </a:r>
            <a:r>
              <a:rPr lang="en-US" sz="1800" dirty="0"/>
              <a:t>data was collected through the use of questionnaire. </a:t>
            </a:r>
            <a:endParaRPr lang="en-US" sz="1800" dirty="0" smtClean="0"/>
          </a:p>
          <a:p>
            <a:pPr algn="just"/>
            <a:r>
              <a:rPr lang="en-US" sz="1800" dirty="0" smtClean="0"/>
              <a:t>The </a:t>
            </a:r>
            <a:r>
              <a:rPr lang="en-US" sz="1800" dirty="0"/>
              <a:t>questionnaire consisted of both close-ended and open-ended type of questions. </a:t>
            </a:r>
            <a:endParaRPr lang="en-US" sz="1800" dirty="0" smtClean="0"/>
          </a:p>
          <a:p>
            <a:pPr algn="just"/>
            <a:r>
              <a:rPr lang="en-US" sz="1800" dirty="0" smtClean="0"/>
              <a:t>The </a:t>
            </a:r>
            <a:r>
              <a:rPr lang="en-US" sz="1800" dirty="0"/>
              <a:t>close-ended questions were made up of dichotomous and multiple choice items. </a:t>
            </a:r>
            <a:endParaRPr lang="en-US" sz="1800" dirty="0" smtClean="0"/>
          </a:p>
          <a:p>
            <a:pPr algn="just"/>
            <a:r>
              <a:rPr lang="en-US" sz="1800" dirty="0" smtClean="0"/>
              <a:t>The </a:t>
            </a:r>
            <a:r>
              <a:rPr lang="en-US" sz="1800" dirty="0"/>
              <a:t>dichotomous items required the respondents to make a choice between two alternatives while a choice was made from a range of alternatives in the case of the multiple choice questions. </a:t>
            </a:r>
            <a:endParaRPr lang="en-US" sz="1800" dirty="0" smtClean="0"/>
          </a:p>
          <a:p>
            <a:pPr algn="just"/>
            <a:r>
              <a:rPr lang="en-US" sz="1800" dirty="0" smtClean="0"/>
              <a:t>The </a:t>
            </a:r>
            <a:r>
              <a:rPr lang="en-US" sz="1800" dirty="0"/>
              <a:t>open-ended questions also allowed the subjects to express their views on the practice of exclusive breastfeeding. </a:t>
            </a:r>
            <a:endParaRPr lang="en-US" sz="1800" dirty="0" smtClean="0"/>
          </a:p>
          <a:p>
            <a:pPr marL="0" indent="0" algn="just">
              <a:buNone/>
            </a:pPr>
            <a:endParaRPr lang="en-US" sz="1800" b="1" dirty="0"/>
          </a:p>
        </p:txBody>
      </p:sp>
    </p:spTree>
    <p:extLst>
      <p:ext uri="{BB962C8B-B14F-4D97-AF65-F5344CB8AC3E}">
        <p14:creationId xmlns="" xmlns:p14="http://schemas.microsoft.com/office/powerpoint/2010/main" val="2951812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a:t>
            </a:r>
            <a:endParaRPr lang="en-US" b="1" dirty="0"/>
          </a:p>
        </p:txBody>
      </p:sp>
      <p:sp>
        <p:nvSpPr>
          <p:cNvPr id="3" name="Content Placeholder 2"/>
          <p:cNvSpPr>
            <a:spLocks noGrp="1"/>
          </p:cNvSpPr>
          <p:nvPr>
            <p:ph idx="1"/>
          </p:nvPr>
        </p:nvSpPr>
        <p:spPr>
          <a:xfrm>
            <a:off x="381000" y="1066800"/>
            <a:ext cx="8382000" cy="5334000"/>
          </a:xfrm>
        </p:spPr>
        <p:txBody>
          <a:bodyPr>
            <a:noAutofit/>
          </a:bodyPr>
          <a:lstStyle/>
          <a:p>
            <a:pPr marL="0" indent="0" algn="just">
              <a:buNone/>
            </a:pPr>
            <a:endParaRPr lang="en-US" sz="2400" b="1" dirty="0"/>
          </a:p>
          <a:p>
            <a:pPr marL="0" indent="0" algn="just">
              <a:buNone/>
            </a:pPr>
            <a:r>
              <a:rPr lang="en-US" sz="2400" b="1" dirty="0" smtClean="0"/>
              <a:t>Method </a:t>
            </a:r>
            <a:r>
              <a:rPr lang="en-US" sz="2400" b="1" dirty="0"/>
              <a:t>of Data Collection</a:t>
            </a:r>
            <a:endParaRPr lang="en-US" sz="2400" dirty="0"/>
          </a:p>
          <a:p>
            <a:pPr algn="just"/>
            <a:r>
              <a:rPr lang="en-US" sz="2000" dirty="0"/>
              <a:t>To gain permission to administer the questionnaires, an introductory letter was </a:t>
            </a:r>
            <a:r>
              <a:rPr lang="en-US" sz="2000" dirty="0" smtClean="0"/>
              <a:t>sent </a:t>
            </a:r>
            <a:r>
              <a:rPr lang="en-US" sz="2000" dirty="0"/>
              <a:t>to the </a:t>
            </a:r>
            <a:r>
              <a:rPr lang="en-US" sz="2000" dirty="0" smtClean="0"/>
              <a:t>Chief Medical Officer, District </a:t>
            </a:r>
            <a:r>
              <a:rPr lang="en-US" sz="2000" dirty="0"/>
              <a:t>Hospital </a:t>
            </a:r>
            <a:r>
              <a:rPr lang="en-US" sz="2000" dirty="0" err="1" smtClean="0"/>
              <a:t>Raigarh</a:t>
            </a:r>
            <a:r>
              <a:rPr lang="en-US" sz="2000" dirty="0" smtClean="0"/>
              <a:t>. </a:t>
            </a:r>
          </a:p>
          <a:p>
            <a:pPr algn="just"/>
            <a:r>
              <a:rPr lang="en-US" sz="2000" dirty="0" smtClean="0"/>
              <a:t>Interviews </a:t>
            </a:r>
            <a:r>
              <a:rPr lang="en-US" sz="2000" dirty="0"/>
              <a:t>were conducted using the questionnaire for those mothers who were not able to write because they were handling their babies and those who for some reasons could neither read nor write. </a:t>
            </a:r>
            <a:endParaRPr lang="en-US" sz="2000" dirty="0" smtClean="0"/>
          </a:p>
          <a:p>
            <a:pPr algn="just"/>
            <a:r>
              <a:rPr lang="en-US" sz="2000" dirty="0"/>
              <a:t>However, some respondents were able to respond to the questionnaires by themselves. </a:t>
            </a:r>
          </a:p>
          <a:p>
            <a:pPr algn="just"/>
            <a:r>
              <a:rPr lang="en-US" sz="2000" dirty="0" smtClean="0"/>
              <a:t>It </a:t>
            </a:r>
            <a:r>
              <a:rPr lang="en-US" sz="2000" dirty="0"/>
              <a:t>took the researchers one (1) week to administer and collect the </a:t>
            </a:r>
            <a:r>
              <a:rPr lang="en-US" sz="2000" dirty="0" smtClean="0"/>
              <a:t>data. </a:t>
            </a:r>
          </a:p>
          <a:p>
            <a:pPr marL="0" indent="0" algn="just">
              <a:buNone/>
            </a:pPr>
            <a:endParaRPr lang="en-US" sz="2400" dirty="0" smtClean="0"/>
          </a:p>
        </p:txBody>
      </p:sp>
    </p:spTree>
    <p:extLst>
      <p:ext uri="{BB962C8B-B14F-4D97-AF65-F5344CB8AC3E}">
        <p14:creationId xmlns="" xmlns:p14="http://schemas.microsoft.com/office/powerpoint/2010/main" val="4090974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178</TotalTime>
  <Words>1063</Words>
  <Application>Microsoft Office PowerPoint</Application>
  <PresentationFormat>On-screen Show (4:3)</PresentationFormat>
  <Paragraphs>68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 Study of the perception on exclusive breastfeeding among postnatal mothers at District Hospital Raigarh ”  Preeti Manik   Under the Guidance of Dr. Pradeep Panda   Post Graduate Diploma in Hospital and Health Management 2015-17    International Institute of Health Management Research, New Delhi </vt:lpstr>
      <vt:lpstr>Introduction</vt:lpstr>
      <vt:lpstr>Problem Statement</vt:lpstr>
      <vt:lpstr>Purpose of the Study</vt:lpstr>
      <vt:lpstr>Study Objectives</vt:lpstr>
      <vt:lpstr>Methodology</vt:lpstr>
      <vt:lpstr>Slide 7</vt:lpstr>
      <vt:lpstr>Methodology</vt:lpstr>
      <vt:lpstr>Methodology</vt:lpstr>
      <vt:lpstr>RESULTS</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Limitations </vt:lpstr>
      <vt:lpstr>Recommendations </vt:lpstr>
      <vt:lpstr>Recommendations </vt:lpstr>
      <vt:lpstr>Slide 30</vt:lpstr>
    </vt:vector>
  </TitlesOfParts>
  <Company>UNICEF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of the perception on exclusive breastfeeding among postnatal mothers at District Hospital Raipur ”  Preeti Manik   Under the Guidance of Dr. Pradeep Panda   Post Graduate Diploma in Hospital and Health Management 2015-17    International Institute of Health Management Research, New Delhi </dc:title>
  <dc:creator>Gajendra Singh</dc:creator>
  <cp:lastModifiedBy>Vivek Kumar</cp:lastModifiedBy>
  <cp:revision>53</cp:revision>
  <dcterms:created xsi:type="dcterms:W3CDTF">2017-05-09T13:15:23Z</dcterms:created>
  <dcterms:modified xsi:type="dcterms:W3CDTF">2017-05-19T05:20:11Z</dcterms:modified>
</cp:coreProperties>
</file>