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327" r:id="rId3"/>
    <p:sldId id="343" r:id="rId4"/>
    <p:sldId id="326" r:id="rId5"/>
    <p:sldId id="261" r:id="rId6"/>
    <p:sldId id="345" r:id="rId7"/>
    <p:sldId id="285" r:id="rId8"/>
    <p:sldId id="264" r:id="rId9"/>
    <p:sldId id="266" r:id="rId10"/>
    <p:sldId id="280" r:id="rId11"/>
    <p:sldId id="288" r:id="rId12"/>
    <p:sldId id="265" r:id="rId13"/>
    <p:sldId id="268" r:id="rId14"/>
    <p:sldId id="272" r:id="rId15"/>
    <p:sldId id="279" r:id="rId16"/>
    <p:sldId id="278" r:id="rId17"/>
    <p:sldId id="283" r:id="rId18"/>
    <p:sldId id="336" r:id="rId19"/>
    <p:sldId id="348" r:id="rId20"/>
    <p:sldId id="337" r:id="rId21"/>
    <p:sldId id="338" r:id="rId22"/>
    <p:sldId id="339" r:id="rId23"/>
    <p:sldId id="340" r:id="rId24"/>
    <p:sldId id="347" r:id="rId25"/>
    <p:sldId id="349" r:id="rId26"/>
    <p:sldId id="341" r:id="rId27"/>
    <p:sldId id="342" r:id="rId28"/>
    <p:sldId id="270" r:id="rId29"/>
    <p:sldId id="271" r:id="rId30"/>
    <p:sldId id="269" r:id="rId31"/>
    <p:sldId id="286" r:id="rId32"/>
    <p:sldId id="34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4" userDrawn="1">
          <p15:clr>
            <a:srgbClr val="A4A3A4"/>
          </p15:clr>
        </p15:guide>
        <p15:guide id="3" orient="horz" pos="2256" userDrawn="1">
          <p15:clr>
            <a:srgbClr val="A4A3A4"/>
          </p15:clr>
        </p15:guide>
        <p15:guide id="4" orient="horz" pos="23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95332" autoAdjust="0"/>
  </p:normalViewPr>
  <p:slideViewPr>
    <p:cSldViewPr snapToGrid="0">
      <p:cViewPr varScale="1">
        <p:scale>
          <a:sx n="76" d="100"/>
          <a:sy n="76" d="100"/>
        </p:scale>
        <p:origin x="258" y="90"/>
      </p:cViewPr>
      <p:guideLst>
        <p:guide orient="horz" pos="2160"/>
        <p:guide pos="3864"/>
        <p:guide orient="horz" pos="2256"/>
        <p:guide orient="horz" pos="235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806116626726007"/>
          <c:y val="0.12387339250593722"/>
          <c:w val="0.31180046787629806"/>
          <c:h val="0.75350823126128097"/>
        </c:manualLayout>
      </c:layout>
      <c:pieChart>
        <c:varyColors val="1"/>
        <c:ser>
          <c:idx val="0"/>
          <c:order val="0"/>
          <c:tx>
            <c:strRef>
              <c:f>Sheet1!$B$1</c:f>
              <c:strCache>
                <c:ptCount val="1"/>
                <c:pt idx="0">
                  <c:v>Sales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16A5-4ECB-8D01-FE42F5164E4A}"/>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16A5-4ECB-8D01-FE42F5164E4A}"/>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16A5-4ECB-8D01-FE42F5164E4A}"/>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16A5-4ECB-8D01-FE42F5164E4A}"/>
              </c:ext>
            </c:extLst>
          </c:dPt>
          <c:dLbls>
            <c:dLbl>
              <c:idx val="0"/>
              <c:layout>
                <c:manualLayout>
                  <c:x val="2.8962926541808157E-2"/>
                  <c:y val="0.10128708368366758"/>
                </c:manualLayout>
              </c:layout>
              <c:tx>
                <c:rich>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Verdana" panose="020B0604030504040204" pitchFamily="34" charset="0"/>
                        <a:ea typeface="Verdana" panose="020B0604030504040204" pitchFamily="34" charset="0"/>
                        <a:cs typeface="Verdana" panose="020B0604030504040204" pitchFamily="34" charset="0"/>
                      </a:defRPr>
                    </a:pPr>
                    <a:fld id="{B2E94A59-2517-4476-99C7-E62A53ABB843}" type="CATEGORYNAME">
                      <a:rPr lang="en-US" sz="1400"/>
                      <a:pPr>
                        <a:defRPr sz="1400">
                          <a:latin typeface="Verdana" panose="020B0604030504040204" pitchFamily="34" charset="0"/>
                          <a:ea typeface="Verdana" panose="020B0604030504040204" pitchFamily="34" charset="0"/>
                          <a:cs typeface="Verdana" panose="020B0604030504040204" pitchFamily="34" charset="0"/>
                        </a:defRPr>
                      </a:pPr>
                      <a:t>[CATEGORY NAME]</a:t>
                    </a:fld>
                    <a:r>
                      <a:rPr lang="en-US" sz="1400" baseline="0" dirty="0"/>
                      <a:t>, </a:t>
                    </a:r>
                    <a:fld id="{C64D1ED6-F88A-4ACE-B869-63180AFB63D3}" type="VALUE">
                      <a:rPr lang="en-US" sz="1400" baseline="0" smtClean="0"/>
                      <a:pPr>
                        <a:defRPr sz="1400">
                          <a:latin typeface="Verdana" panose="020B0604030504040204" pitchFamily="34" charset="0"/>
                          <a:ea typeface="Verdana" panose="020B0604030504040204" pitchFamily="34" charset="0"/>
                          <a:cs typeface="Verdana" panose="020B0604030504040204" pitchFamily="34" charset="0"/>
                        </a:defRPr>
                      </a:pPr>
                      <a:t>[VALUE]</a:t>
                    </a:fld>
                    <a:endParaRPr lang="en-US" sz="1400" baseline="0" dirty="0"/>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16A5-4ECB-8D01-FE42F5164E4A}"/>
                </c:ext>
                <c:ext xmlns:c15="http://schemas.microsoft.com/office/drawing/2012/chart" uri="{CE6537A1-D6FC-4f65-9D91-7224C49458BB}">
                  <c15:layout/>
                  <c15:dlblFieldTable/>
                  <c15:showDataLabelsRange val="0"/>
                </c:ext>
              </c:extLst>
            </c:dLbl>
            <c:dLbl>
              <c:idx val="1"/>
              <c:layout>
                <c:manualLayout>
                  <c:x val="-5.2133267775254989E-2"/>
                  <c:y val="-0.22891030984193539"/>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2"/>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3-16A5-4ECB-8D01-FE42F5164E4A}"/>
                </c:ext>
                <c:ext xmlns:c15="http://schemas.microsoft.com/office/drawing/2012/chart" uri="{CE6537A1-D6FC-4f65-9D91-7224C49458BB}">
                  <c15:layout/>
                </c:ext>
              </c:extLst>
            </c:dLbl>
            <c:dLbl>
              <c:idx val="2"/>
              <c:layout>
                <c:manualLayout>
                  <c:x val="-6.0173755950746192E-2"/>
                  <c:y val="3.412414823976441E-2"/>
                </c:manualLayout>
              </c:layout>
              <c:tx>
                <c:rich>
                  <a:bodyPr rot="0" spcFirstLastPara="1" vertOverflow="ellipsis" vert="horz" wrap="square" lIns="38100" tIns="19050" rIns="38100" bIns="19050" anchor="ctr" anchorCtr="1">
                    <a:spAutoFit/>
                  </a:bodyPr>
                  <a:lstStyle/>
                  <a:p>
                    <a:pPr>
                      <a:defRPr sz="1400" b="1" i="0" u="none" strike="noStrike" kern="1200" spc="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B5B61765-ED53-4523-9941-2053F9A43CAB}" type="CATEGORYNAME">
                      <a:rPr lang="en-US" sz="1400" smtClean="0"/>
                      <a:pPr>
                        <a:defRPr sz="14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400" baseline="0" dirty="0" smtClean="0"/>
                      <a:t>, </a:t>
                    </a:r>
                    <a:fld id="{9A5776BE-2B16-4529-981D-6C7DD8DEFD67}" type="VALUE">
                      <a:rPr lang="en-US" sz="1400" baseline="0"/>
                      <a:pPr>
                        <a:defRPr sz="14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endParaRPr lang="en-US" sz="1400" baseline="0" dirty="0" smtClean="0"/>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5-16A5-4ECB-8D01-FE42F5164E4A}"/>
                </c:ext>
                <c:ext xmlns:c15="http://schemas.microsoft.com/office/drawing/2012/chart" uri="{CE6537A1-D6FC-4f65-9D91-7224C49458BB}">
                  <c15:layout/>
                  <c15:dlblFieldTable/>
                  <c15:showDataLabelsRange val="0"/>
                </c:ext>
              </c:extLst>
            </c:dLbl>
            <c:dLbl>
              <c:idx val="3"/>
              <c:layout>
                <c:manualLayout>
                  <c:x val="2.1490627125266459E-2"/>
                  <c:y val="-2.887427927980065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4"/>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7-16A5-4ECB-8D01-FE42F5164E4A}"/>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Quality</c:v>
                </c:pt>
                <c:pt idx="1">
                  <c:v>Advance Care Information</c:v>
                </c:pt>
                <c:pt idx="2">
                  <c:v>Clinical Practice Improvement Activities</c:v>
                </c:pt>
                <c:pt idx="3">
                  <c:v>Resource Use</c:v>
                </c:pt>
              </c:strCache>
            </c:strRef>
          </c:cat>
          <c:val>
            <c:numRef>
              <c:f>Sheet1!$B$2:$B$5</c:f>
              <c:numCache>
                <c:formatCode>0%</c:formatCode>
                <c:ptCount val="4"/>
                <c:pt idx="0">
                  <c:v>0.5</c:v>
                </c:pt>
                <c:pt idx="1">
                  <c:v>0.25</c:v>
                </c:pt>
                <c:pt idx="2">
                  <c:v>0.15</c:v>
                </c:pt>
                <c:pt idx="3">
                  <c:v>0.1</c:v>
                </c:pt>
              </c:numCache>
            </c:numRef>
          </c:val>
          <c:extLst xmlns:c16r2="http://schemas.microsoft.com/office/drawing/2015/06/chart">
            <c:ext xmlns:c16="http://schemas.microsoft.com/office/drawing/2014/chart" uri="{C3380CC4-5D6E-409C-BE32-E72D297353CC}">
              <c16:uniqueId val="{00000008-16A5-4ECB-8D01-FE42F5164E4A}"/>
            </c:ext>
          </c:extLst>
        </c:ser>
        <c:dLbls>
          <c:dLblPos val="outEnd"/>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solidFill>
        <a:srgbClr val="000000"/>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r>
              <a:rPr lang="en-US" dirty="0">
                <a:solidFill>
                  <a:schemeClr val="tx1"/>
                </a:solidFill>
              </a:rPr>
              <a:t>MIPS maximum </a:t>
            </a:r>
            <a:r>
              <a:rPr lang="en-US" dirty="0" smtClean="0">
                <a:solidFill>
                  <a:schemeClr val="tx1"/>
                </a:solidFill>
              </a:rPr>
              <a:t>payment adjustments</a:t>
            </a:r>
            <a:endParaRPr lang="en-US" dirty="0">
              <a:solidFill>
                <a:schemeClr val="tx1"/>
              </a:solidFill>
            </a:endParaRPr>
          </a:p>
          <a:p>
            <a:pPr>
              <a:defRPr/>
            </a:pPr>
            <a:endParaRPr lang="en-US"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title>
    <c:autoTitleDeleted val="0"/>
    <c:plotArea>
      <c:layout>
        <c:manualLayout>
          <c:layoutTarget val="inner"/>
          <c:xMode val="edge"/>
          <c:yMode val="edge"/>
          <c:x val="6.3966535433070862E-2"/>
          <c:y val="0.17157353486857549"/>
          <c:w val="0.89926875868457623"/>
          <c:h val="0.75409986899199566"/>
        </c:manualLayout>
      </c:layout>
      <c:barChart>
        <c:barDir val="col"/>
        <c:grouping val="stacked"/>
        <c:varyColors val="0"/>
        <c:ser>
          <c:idx val="0"/>
          <c:order val="0"/>
          <c:tx>
            <c:strRef>
              <c:f>Sheet1!$B$1</c:f>
              <c:strCache>
                <c:ptCount val="1"/>
                <c:pt idx="0">
                  <c:v>POSITIVE PAYMENTS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dLbl>
              <c:idx val="0"/>
              <c:layout/>
              <c:tx>
                <c:rich>
                  <a:bodyPr/>
                  <a:lstStyle/>
                  <a:p>
                    <a:r>
                      <a:rPr lang="en-US" dirty="0"/>
                      <a:t>4%</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D882-43AC-8701-E04BBC5B2B71}"/>
                </c:ext>
                <c:ext xmlns:c15="http://schemas.microsoft.com/office/drawing/2012/chart" uri="{CE6537A1-D6FC-4f65-9D91-7224C49458BB}">
                  <c15:layout/>
                </c:ext>
              </c:extLst>
            </c:dLbl>
            <c:dLbl>
              <c:idx val="1"/>
              <c:layout/>
              <c:tx>
                <c:rich>
                  <a:bodyPr/>
                  <a:lstStyle/>
                  <a:p>
                    <a:r>
                      <a:rPr lang="en-US" dirty="0"/>
                      <a:t>5%</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882-43AC-8701-E04BBC5B2B71}"/>
                </c:ext>
                <c:ext xmlns:c15="http://schemas.microsoft.com/office/drawing/2012/chart" uri="{CE6537A1-D6FC-4f65-9D91-7224C49458BB}">
                  <c15:layout/>
                </c:ext>
              </c:extLst>
            </c:dLbl>
            <c:dLbl>
              <c:idx val="2"/>
              <c:layout/>
              <c:tx>
                <c:rich>
                  <a:bodyPr/>
                  <a:lstStyle/>
                  <a:p>
                    <a:r>
                      <a:rPr lang="en-US" dirty="0"/>
                      <a:t>7%</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D882-43AC-8701-E04BBC5B2B71}"/>
                </c:ext>
                <c:ext xmlns:c15="http://schemas.microsoft.com/office/drawing/2012/chart" uri="{CE6537A1-D6FC-4f65-9D91-7224C49458BB}">
                  <c15:layout/>
                </c:ext>
              </c:extLst>
            </c:dLbl>
            <c:dLbl>
              <c:idx val="3"/>
              <c:layout/>
              <c:tx>
                <c:rich>
                  <a:bodyPr/>
                  <a:lstStyle/>
                  <a:p>
                    <a:r>
                      <a:rPr lang="en-US" dirty="0"/>
                      <a:t>9%</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D882-43AC-8701-E04BBC5B2B71}"/>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0%</c:v>
                </c:pt>
                <c:pt idx="1">
                  <c:v>5% 2020</c:v>
                </c:pt>
                <c:pt idx="2">
                  <c:v>Category 3</c:v>
                </c:pt>
                <c:pt idx="3">
                  <c:v>Category 4</c:v>
                </c:pt>
              </c:strCache>
            </c:strRef>
          </c:cat>
          <c:val>
            <c:numRef>
              <c:f>Sheet1!$B$2:$B$5</c:f>
              <c:numCache>
                <c:formatCode>General</c:formatCode>
                <c:ptCount val="4"/>
                <c:pt idx="0">
                  <c:v>4</c:v>
                </c:pt>
                <c:pt idx="1">
                  <c:v>5</c:v>
                </c:pt>
                <c:pt idx="2">
                  <c:v>7</c:v>
                </c:pt>
                <c:pt idx="3">
                  <c:v>9</c:v>
                </c:pt>
              </c:numCache>
            </c:numRef>
          </c:val>
          <c:extLst xmlns:c16r2="http://schemas.microsoft.com/office/drawing/2015/06/chart">
            <c:ext xmlns:c16="http://schemas.microsoft.com/office/drawing/2014/chart" uri="{C3380CC4-5D6E-409C-BE32-E72D297353CC}">
              <c16:uniqueId val="{00000004-D882-43AC-8701-E04BBC5B2B71}"/>
            </c:ext>
          </c:extLst>
        </c:ser>
        <c:ser>
          <c:idx val="1"/>
          <c:order val="1"/>
          <c:tx>
            <c:strRef>
              <c:f>Sheet1!$C$1</c:f>
              <c:strCache>
                <c:ptCount val="1"/>
                <c:pt idx="0">
                  <c:v>NEGATIVE PAYMENTS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dLbl>
              <c:idx val="0"/>
              <c:layout/>
              <c:tx>
                <c:rich>
                  <a:bodyPr/>
                  <a:lstStyle/>
                  <a:p>
                    <a:r>
                      <a:rPr lang="en-US" dirty="0"/>
                      <a:t>-4%</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D882-43AC-8701-E04BBC5B2B71}"/>
                </c:ext>
                <c:ext xmlns:c15="http://schemas.microsoft.com/office/drawing/2012/chart" uri="{CE6537A1-D6FC-4f65-9D91-7224C49458BB}">
                  <c15:layout/>
                </c:ext>
              </c:extLst>
            </c:dLbl>
            <c:dLbl>
              <c:idx val="1"/>
              <c:layout/>
              <c:tx>
                <c:rich>
                  <a:bodyPr/>
                  <a:lstStyle/>
                  <a:p>
                    <a:r>
                      <a:rPr lang="en-US" dirty="0"/>
                      <a:t>-5%</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D882-43AC-8701-E04BBC5B2B71}"/>
                </c:ext>
                <c:ext xmlns:c15="http://schemas.microsoft.com/office/drawing/2012/chart" uri="{CE6537A1-D6FC-4f65-9D91-7224C49458BB}">
                  <c15:layout/>
                </c:ext>
              </c:extLst>
            </c:dLbl>
            <c:dLbl>
              <c:idx val="2"/>
              <c:layout/>
              <c:tx>
                <c:rich>
                  <a:bodyPr/>
                  <a:lstStyle/>
                  <a:p>
                    <a:r>
                      <a:rPr lang="en-US" dirty="0"/>
                      <a:t>-7%</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D882-43AC-8701-E04BBC5B2B71}"/>
                </c:ext>
                <c:ext xmlns:c15="http://schemas.microsoft.com/office/drawing/2012/chart" uri="{CE6537A1-D6FC-4f65-9D91-7224C49458BB}">
                  <c15:layout/>
                </c:ext>
              </c:extLst>
            </c:dLbl>
            <c:dLbl>
              <c:idx val="3"/>
              <c:layout/>
              <c:tx>
                <c:rich>
                  <a:bodyPr/>
                  <a:lstStyle/>
                  <a:p>
                    <a:r>
                      <a:rPr lang="en-US" dirty="0"/>
                      <a:t>-9%</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D882-43AC-8701-E04BBC5B2B71}"/>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0%</c:v>
                </c:pt>
                <c:pt idx="1">
                  <c:v>5% 2020</c:v>
                </c:pt>
                <c:pt idx="2">
                  <c:v>Category 3</c:v>
                </c:pt>
                <c:pt idx="3">
                  <c:v>Category 4</c:v>
                </c:pt>
              </c:strCache>
            </c:strRef>
          </c:cat>
          <c:val>
            <c:numRef>
              <c:f>Sheet1!$C$2:$C$5</c:f>
              <c:numCache>
                <c:formatCode>General</c:formatCode>
                <c:ptCount val="4"/>
                <c:pt idx="0">
                  <c:v>-4</c:v>
                </c:pt>
                <c:pt idx="1">
                  <c:v>-5</c:v>
                </c:pt>
                <c:pt idx="2">
                  <c:v>-7</c:v>
                </c:pt>
                <c:pt idx="3">
                  <c:v>-9</c:v>
                </c:pt>
              </c:numCache>
            </c:numRef>
          </c:val>
          <c:extLst xmlns:c16r2="http://schemas.microsoft.com/office/drawing/2015/06/chart">
            <c:ext xmlns:c16="http://schemas.microsoft.com/office/drawing/2014/chart" uri="{C3380CC4-5D6E-409C-BE32-E72D297353CC}">
              <c16:uniqueId val="{00000009-D882-43AC-8701-E04BBC5B2B71}"/>
            </c:ext>
          </c:extLst>
        </c:ser>
        <c:dLbls>
          <c:showLegendKey val="0"/>
          <c:showVal val="0"/>
          <c:showCatName val="0"/>
          <c:showSerName val="0"/>
          <c:showPercent val="0"/>
          <c:showBubbleSize val="0"/>
        </c:dLbls>
        <c:gapWidth val="150"/>
        <c:overlap val="100"/>
        <c:axId val="425355744"/>
        <c:axId val="425356920"/>
      </c:barChart>
      <c:catAx>
        <c:axId val="425355744"/>
        <c:scaling>
          <c:orientation val="minMax"/>
        </c:scaling>
        <c:delete val="1"/>
        <c:axPos val="b"/>
        <c:numFmt formatCode="General" sourceLinked="1"/>
        <c:majorTickMark val="none"/>
        <c:minorTickMark val="none"/>
        <c:tickLblPos val="nextTo"/>
        <c:crossAx val="425356920"/>
        <c:crossesAt val="0"/>
        <c:auto val="1"/>
        <c:lblAlgn val="ctr"/>
        <c:lblOffset val="100"/>
        <c:noMultiLvlLbl val="0"/>
      </c:catAx>
      <c:valAx>
        <c:axId val="42535692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0" spcFirstLastPara="1" vertOverflow="ellipsis" wrap="square" anchor="ctr" anchorCtr="1"/>
          <a:lstStyle/>
          <a:p>
            <a:pPr>
              <a:defRPr sz="900" b="0"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253557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solidFill>
        <a:schemeClr val="tx1"/>
      </a:solidFill>
    </a:ln>
    <a:effectLst/>
  </c:spPr>
  <c:txPr>
    <a:bodyPr/>
    <a:lstStyle/>
    <a:p>
      <a:pPr>
        <a:defRPr>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US" sz="1800" b="1" dirty="0">
                <a:solidFill>
                  <a:schemeClr val="tx1"/>
                </a:solidFill>
                <a:latin typeface="Verdana" panose="020B0604030504040204" pitchFamily="34" charset="0"/>
                <a:ea typeface="Verdana" panose="020B0604030504040204" pitchFamily="34" charset="0"/>
                <a:cs typeface="Verdana" panose="020B0604030504040204" pitchFamily="34" charset="0"/>
              </a:rPr>
              <a:t>Physician </a:t>
            </a:r>
            <a:r>
              <a:rPr lang="en-US" sz="18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Awareness of MACRA </a:t>
            </a:r>
            <a:endParaRPr lang="en-US" sz="18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accent1">
                  <a:lumMod val="60000"/>
                  <a:lumOff val="40000"/>
                </a:schemeClr>
              </a:solidFill>
              <a:ln>
                <a:noFill/>
              </a:ln>
              <a:effectLst/>
            </c:spPr>
            <c:extLst xmlns:c16r2="http://schemas.microsoft.com/office/drawing/2015/06/chart">
              <c:ext xmlns:c16="http://schemas.microsoft.com/office/drawing/2014/chart" uri="{C3380CC4-5D6E-409C-BE32-E72D297353CC}">
                <c16:uniqueId val="{00000001-7AFC-4804-B5C8-4C7AE4D97885}"/>
              </c:ext>
            </c:extLst>
          </c:dPt>
          <c:dPt>
            <c:idx val="1"/>
            <c:invertIfNegative val="0"/>
            <c:bubble3D val="0"/>
            <c:spPr>
              <a:solidFill>
                <a:schemeClr val="tx2"/>
              </a:solidFill>
              <a:ln>
                <a:noFill/>
              </a:ln>
              <a:effectLst/>
            </c:spPr>
            <c:extLst xmlns:c16r2="http://schemas.microsoft.com/office/drawing/2015/06/chart">
              <c:ext xmlns:c16="http://schemas.microsoft.com/office/drawing/2014/chart" uri="{C3380CC4-5D6E-409C-BE32-E72D297353CC}">
                <c16:uniqueId val="{00000002-7AFC-4804-B5C8-4C7AE4D97885}"/>
              </c:ext>
            </c:extLst>
          </c:dPt>
          <c:dPt>
            <c:idx val="3"/>
            <c:invertIfNegative val="0"/>
            <c:bubble3D val="0"/>
            <c:spPr>
              <a:solidFill>
                <a:schemeClr val="accent1">
                  <a:lumMod val="50000"/>
                </a:schemeClr>
              </a:solidFill>
              <a:ln>
                <a:noFill/>
              </a:ln>
              <a:effectLst/>
            </c:spPr>
            <c:extLst xmlns:c16r2="http://schemas.microsoft.com/office/drawing/2015/06/chart">
              <c:ext xmlns:c16="http://schemas.microsoft.com/office/drawing/2014/chart" uri="{C3380CC4-5D6E-409C-BE32-E72D297353CC}">
                <c16:uniqueId val="{00000000-7AFC-4804-B5C8-4C7AE4D97885}"/>
              </c:ext>
            </c:extLst>
          </c:dPt>
          <c:dLbls>
            <c:dLbl>
              <c:idx val="0"/>
              <c:layout>
                <c:manualLayout>
                  <c:x val="7.7777777777777773E-4"/>
                  <c:y val="-6.9204139679019941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7AFC-4804-B5C8-4C7AE4D97885}"/>
                </c:ext>
                <c:ext xmlns:c15="http://schemas.microsoft.com/office/drawing/2012/chart" uri="{CE6537A1-D6FC-4f65-9D91-7224C49458BB}">
                  <c15:layout/>
                </c:ext>
              </c:extLst>
            </c:dLbl>
            <c:dLbl>
              <c:idx val="1"/>
              <c:layout>
                <c:manualLayout>
                  <c:x val="-4.5679012345679014E-4"/>
                  <c:y val="-4.6136093119346624E-3"/>
                </c:manualLayout>
              </c:layout>
              <c:tx>
                <c:rich>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6FC92B1-2CDB-47AF-A4DD-88CAEC5A95CD}" type="VALUE">
                      <a:rPr lang="en-US" sz="1400">
                        <a:solidFill>
                          <a:schemeClr val="tx1"/>
                        </a:solidFill>
                        <a:latin typeface="Verdana" panose="020B0604030504040204" pitchFamily="34" charset="0"/>
                        <a:ea typeface="Verdana" panose="020B0604030504040204" pitchFamily="34" charset="0"/>
                        <a:cs typeface="Verdana" panose="020B0604030504040204" pitchFamily="34" charset="0"/>
                      </a:rPr>
                      <a:pPr>
                        <a:defRPr sz="1400" b="1">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AFC-4804-B5C8-4C7AE4D97885}"/>
                </c:ext>
                <c:ext xmlns:c15="http://schemas.microsoft.com/office/drawing/2012/chart" uri="{CE6537A1-D6FC-4f65-9D91-7224C49458BB}">
                  <c15:layout/>
                  <c15:dlblFieldTable/>
                  <c15:showDataLabelsRange val="0"/>
                </c:ext>
              </c:extLst>
            </c:dLbl>
            <c:dLbl>
              <c:idx val="2"/>
              <c:layout>
                <c:manualLayout>
                  <c:x val="-2.925925925925926E-3"/>
                  <c:y val="0"/>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7AFC-4804-B5C8-4C7AE4D97885}"/>
                </c:ext>
                <c:ext xmlns:c15="http://schemas.microsoft.com/office/drawing/2012/chart" uri="{CE6537A1-D6FC-4f65-9D91-7224C49458BB}">
                  <c15:layout/>
                </c:ext>
              </c:extLst>
            </c:dLbl>
            <c:dLbl>
              <c:idx val="3"/>
              <c:layout>
                <c:manualLayout>
                  <c:x val="1.7115360679904545E-2"/>
                  <c:y val="-8.6315855769603274E-3"/>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AFC-4804-B5C8-4C7AE4D97885}"/>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I have never heard of it </c:v>
                </c:pt>
                <c:pt idx="1">
                  <c:v>I recognize the name but am not familiar with its requirements </c:v>
                </c:pt>
                <c:pt idx="2">
                  <c:v>I am somewhat familiar with this law and its requirements </c:v>
                </c:pt>
                <c:pt idx="3">
                  <c:v>I have in-depth knowledge of this law and its requirements </c:v>
                </c:pt>
              </c:strCache>
            </c:strRef>
          </c:cat>
          <c:val>
            <c:numRef>
              <c:f>Sheet1!$B$2:$B$5</c:f>
              <c:numCache>
                <c:formatCode>0%</c:formatCode>
                <c:ptCount val="4"/>
                <c:pt idx="0">
                  <c:v>0.5</c:v>
                </c:pt>
                <c:pt idx="1">
                  <c:v>0.32</c:v>
                </c:pt>
                <c:pt idx="2">
                  <c:v>0.16</c:v>
                </c:pt>
                <c:pt idx="3">
                  <c:v>0.02</c:v>
                </c:pt>
              </c:numCache>
            </c:numRef>
          </c:val>
          <c:extLst xmlns:c16r2="http://schemas.microsoft.com/office/drawing/2015/06/chart">
            <c:ext xmlns:c16="http://schemas.microsoft.com/office/drawing/2014/chart" uri="{C3380CC4-5D6E-409C-BE32-E72D297353CC}">
              <c16:uniqueId val="{00000000-EF14-4231-B8A4-E204F54E2862}"/>
            </c:ext>
          </c:extLst>
        </c:ser>
        <c:dLbls>
          <c:dLblPos val="inEnd"/>
          <c:showLegendKey val="0"/>
          <c:showVal val="1"/>
          <c:showCatName val="0"/>
          <c:showSerName val="0"/>
          <c:showPercent val="0"/>
          <c:showBubbleSize val="0"/>
        </c:dLbls>
        <c:gapWidth val="182"/>
        <c:axId val="431600952"/>
        <c:axId val="431607616"/>
        <c:extLst xmlns:c16r2="http://schemas.microsoft.com/office/drawing/2015/06/chart">
          <c:ext xmlns:c15="http://schemas.microsoft.com/office/drawing/2012/chart" uri="{02D57815-91ED-43cb-92C2-25804820EDAC}">
            <c15:filteredBarSeries>
              <c15:ser>
                <c:idx val="1"/>
                <c:order val="1"/>
                <c:tx>
                  <c:strRef>
                    <c:extLst xmlns:c16r2="http://schemas.microsoft.com/office/drawing/2015/06/chart">
                      <c:ext uri="{02D57815-91ED-43cb-92C2-25804820EDAC}">
                        <c15:formulaRef>
                          <c15:sqref>Sheet1!$C$1</c15:sqref>
                        </c15:formulaRef>
                      </c:ext>
                    </c:extLst>
                    <c:strCache>
                      <c:ptCount val="1"/>
                      <c:pt idx="0">
                        <c:v>Series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Sheet1!$A$2:$A$5</c15:sqref>
                        </c15:formulaRef>
                      </c:ext>
                    </c:extLst>
                    <c:strCache>
                      <c:ptCount val="4"/>
                      <c:pt idx="0">
                        <c:v>I have never heard of it </c:v>
                      </c:pt>
                      <c:pt idx="1">
                        <c:v>I recognize the name but am not familiar with its requirements </c:v>
                      </c:pt>
                      <c:pt idx="2">
                        <c:v>I am somewhat familiar with this law and its requirements </c:v>
                      </c:pt>
                      <c:pt idx="3">
                        <c:v>I have in-depth knowledge of this law and its requirements </c:v>
                      </c:pt>
                    </c:strCache>
                  </c:strRef>
                </c:cat>
                <c:val>
                  <c:numRef>
                    <c:extLst xmlns:c16r2="http://schemas.microsoft.com/office/drawing/2015/06/chart">
                      <c:ext uri="{02D57815-91ED-43cb-92C2-25804820EDAC}">
                        <c15:formulaRef>
                          <c15:sqref>Sheet1!$C$2:$C$5</c15:sqref>
                        </c15:formulaRef>
                      </c:ext>
                    </c:extLst>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F14-4231-B8A4-E204F54E2862}"/>
                  </c:ext>
                </c:extLst>
              </c15:ser>
            </c15:filteredBarSeries>
            <c15:filteredBarSeries>
              <c15:ser>
                <c:idx val="2"/>
                <c:order val="2"/>
                <c:tx>
                  <c:strRef>
                    <c:extLst xmlns:c15="http://schemas.microsoft.com/office/drawing/2012/chart" xmlns:c16r2="http://schemas.microsoft.com/office/drawing/2015/06/chart">
                      <c:ext xmlns:c15="http://schemas.microsoft.com/office/drawing/2012/chart" uri="{02D57815-91ED-43cb-92C2-25804820EDAC}">
                        <c15:formulaRef>
                          <c15:sqref>Sheet1!$D$1</c15:sqref>
                        </c15:formulaRef>
                      </c:ext>
                    </c:extLst>
                    <c:strCache>
                      <c:ptCount val="1"/>
                      <c:pt idx="0">
                        <c:v>Series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xmlns:c16r2="http://schemas.microsoft.com/office/drawing/2015/06/chart">
                      <c:ext xmlns:c15="http://schemas.microsoft.com/office/drawing/2012/chart" uri="{02D57815-91ED-43cb-92C2-25804820EDAC}">
                        <c15:formulaRef>
                          <c15:sqref>Sheet1!$A$2:$A$5</c15:sqref>
                        </c15:formulaRef>
                      </c:ext>
                    </c:extLst>
                    <c:strCache>
                      <c:ptCount val="4"/>
                      <c:pt idx="0">
                        <c:v>I have never heard of it </c:v>
                      </c:pt>
                      <c:pt idx="1">
                        <c:v>I recognize the name but am not familiar with its requirements </c:v>
                      </c:pt>
                      <c:pt idx="2">
                        <c:v>I am somewhat familiar with this law and its requirements </c:v>
                      </c:pt>
                      <c:pt idx="3">
                        <c:v>I have in-depth knowledge of this law and its requirements </c:v>
                      </c:pt>
                    </c:strCache>
                  </c:strRef>
                </c:cat>
                <c:val>
                  <c:numRef>
                    <c:extLst xmlns:c15="http://schemas.microsoft.com/office/drawing/2012/chart" xmlns:c16r2="http://schemas.microsoft.com/office/drawing/2015/06/chart">
                      <c:ext xmlns:c15="http://schemas.microsoft.com/office/drawing/2012/chart" uri="{02D57815-91ED-43cb-92C2-25804820EDAC}">
                        <c15:formulaRef>
                          <c15:sqref>Sheet1!$D$2:$D$5</c15:sqref>
                        </c15:formulaRef>
                      </c:ext>
                    </c:extLst>
                    <c:numCache>
                      <c:formatCode>General</c:formatCode>
                      <c:ptCount val="4"/>
                      <c:pt idx="0">
                        <c:v>2</c:v>
                      </c:pt>
                      <c:pt idx="1">
                        <c:v>2</c:v>
                      </c:pt>
                      <c:pt idx="2">
                        <c:v>3</c:v>
                      </c:pt>
                      <c:pt idx="3">
                        <c:v>5</c:v>
                      </c:pt>
                    </c:numCache>
                  </c:numRef>
                </c:val>
                <c:extLst xmlns:c15="http://schemas.microsoft.com/office/drawing/2012/chart" xmlns:c16r2="http://schemas.microsoft.com/office/drawing/2015/06/chart">
                  <c:ext xmlns:c16="http://schemas.microsoft.com/office/drawing/2014/chart" uri="{C3380CC4-5D6E-409C-BE32-E72D297353CC}">
                    <c16:uniqueId val="{00000002-EF14-4231-B8A4-E204F54E2862}"/>
                  </c:ext>
                </c:extLst>
              </c15:ser>
            </c15:filteredBarSeries>
          </c:ext>
        </c:extLst>
      </c:barChart>
      <c:catAx>
        <c:axId val="4316009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1607616"/>
        <c:crosses val="autoZero"/>
        <c:auto val="0"/>
        <c:lblAlgn val="ctr"/>
        <c:lblOffset val="100"/>
        <c:noMultiLvlLbl val="0"/>
      </c:catAx>
      <c:valAx>
        <c:axId val="4316076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1600952"/>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18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MACRA Awareness</a:t>
            </a:r>
            <a:r>
              <a:rPr lang="en-US" sz="1800" b="1"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 </a:t>
            </a:r>
            <a:r>
              <a:rPr lang="en-US" sz="18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Employed </a:t>
            </a:r>
            <a:r>
              <a:rPr lang="en-US" sz="1800" b="1" dirty="0">
                <a:solidFill>
                  <a:schemeClr val="tx1"/>
                </a:solidFill>
                <a:latin typeface="Verdana" panose="020B0604030504040204" pitchFamily="34" charset="0"/>
                <a:ea typeface="Verdana" panose="020B0604030504040204" pitchFamily="34" charset="0"/>
                <a:cs typeface="Verdana" panose="020B0604030504040204" pitchFamily="34" charset="0"/>
              </a:rPr>
              <a:t>Vs I</a:t>
            </a:r>
            <a:r>
              <a:rPr lang="en-US" sz="18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ndependent</a:t>
            </a:r>
            <a:endParaRPr lang="en-US" sz="18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I have in-depth knowledge of this law and its requirements</c:v>
                </c:pt>
              </c:strCache>
            </c:strRef>
          </c:tx>
          <c:spPr>
            <a:solidFill>
              <a:schemeClr val="accent1"/>
            </a:solidFill>
            <a:ln>
              <a:noFill/>
            </a:ln>
            <a:effectLst/>
          </c:spPr>
          <c:invertIfNegative val="0"/>
          <c:dLbls>
            <c:dLbl>
              <c:idx val="1"/>
              <c:layout>
                <c:manualLayout>
                  <c:x val="-5.463600115498542E-3"/>
                  <c:y val="4.4454147735193091E-17"/>
                </c:manualLayout>
              </c:layout>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F14-484B-BB01-B485AC3F5A88}"/>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Employed</c:v>
                </c:pt>
                <c:pt idx="1">
                  <c:v>Independent</c:v>
                </c:pt>
              </c:strCache>
              <c:extLst xmlns:c16r2="http://schemas.microsoft.com/office/drawing/2015/06/chart"/>
            </c:strRef>
          </c:cat>
          <c:val>
            <c:numRef>
              <c:f>Sheet1!$B$2:$B$5</c:f>
              <c:numCache>
                <c:formatCode>0%</c:formatCode>
                <c:ptCount val="2"/>
                <c:pt idx="0">
                  <c:v>0.01</c:v>
                </c:pt>
                <c:pt idx="1">
                  <c:v>0.02</c:v>
                </c:pt>
              </c:numCache>
              <c:extLst xmlns:c16r2="http://schemas.microsoft.com/office/drawing/2015/06/chart"/>
            </c:numRef>
          </c:val>
          <c:extLst xmlns:c16r2="http://schemas.microsoft.com/office/drawing/2015/06/chart">
            <c:ext xmlns:c16="http://schemas.microsoft.com/office/drawing/2014/chart" uri="{C3380CC4-5D6E-409C-BE32-E72D297353CC}">
              <c16:uniqueId val="{00000000-4D2F-4D47-B67E-96DC8295EE88}"/>
            </c:ext>
          </c:extLst>
        </c:ser>
        <c:ser>
          <c:idx val="1"/>
          <c:order val="1"/>
          <c:tx>
            <c:strRef>
              <c:f>Sheet1!$C$1</c:f>
              <c:strCache>
                <c:ptCount val="1"/>
                <c:pt idx="0">
                  <c:v>I recognize the name but am not familiar with its requirements</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Employed</c:v>
                </c:pt>
                <c:pt idx="1">
                  <c:v>Independent</c:v>
                </c:pt>
              </c:strCache>
              <c:extLst xmlns:c16r2="http://schemas.microsoft.com/office/drawing/2015/06/chart"/>
            </c:strRef>
          </c:cat>
          <c:val>
            <c:numRef>
              <c:f>Sheet1!$C$2:$C$5</c:f>
              <c:numCache>
                <c:formatCode>0%</c:formatCode>
                <c:ptCount val="2"/>
                <c:pt idx="0">
                  <c:v>0.09</c:v>
                </c:pt>
                <c:pt idx="1">
                  <c:v>0.21</c:v>
                </c:pt>
              </c:numCache>
              <c:extLst xmlns:c16r2="http://schemas.microsoft.com/office/drawing/2015/06/chart"/>
            </c:numRef>
          </c:val>
          <c:extLst xmlns:c16r2="http://schemas.microsoft.com/office/drawing/2015/06/chart">
            <c:ext xmlns:c16="http://schemas.microsoft.com/office/drawing/2014/chart" uri="{C3380CC4-5D6E-409C-BE32-E72D297353CC}">
              <c16:uniqueId val="{00000001-4D2F-4D47-B67E-96DC8295EE88}"/>
            </c:ext>
          </c:extLst>
        </c:ser>
        <c:ser>
          <c:idx val="2"/>
          <c:order val="2"/>
          <c:tx>
            <c:strRef>
              <c:f>Sheet1!$D$1</c:f>
              <c:strCache>
                <c:ptCount val="1"/>
                <c:pt idx="0">
                  <c:v>I am somewhat familiar with this law and its requirements</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Employed</c:v>
                </c:pt>
                <c:pt idx="1">
                  <c:v>Independent</c:v>
                </c:pt>
              </c:strCache>
              <c:extLst xmlns:c16r2="http://schemas.microsoft.com/office/drawing/2015/06/chart"/>
            </c:strRef>
          </c:cat>
          <c:val>
            <c:numRef>
              <c:f>Sheet1!$D$2:$D$5</c:f>
              <c:numCache>
                <c:formatCode>0%</c:formatCode>
                <c:ptCount val="2"/>
                <c:pt idx="0">
                  <c:v>0.31</c:v>
                </c:pt>
                <c:pt idx="1">
                  <c:v>0.32</c:v>
                </c:pt>
              </c:numCache>
              <c:extLst xmlns:c16r2="http://schemas.microsoft.com/office/drawing/2015/06/chart"/>
            </c:numRef>
          </c:val>
          <c:extLst xmlns:c16r2="http://schemas.microsoft.com/office/drawing/2015/06/chart">
            <c:ext xmlns:c16="http://schemas.microsoft.com/office/drawing/2014/chart" uri="{C3380CC4-5D6E-409C-BE32-E72D297353CC}">
              <c16:uniqueId val="{00000002-4D2F-4D47-B67E-96DC8295EE88}"/>
            </c:ext>
          </c:extLst>
        </c:ser>
        <c:ser>
          <c:idx val="3"/>
          <c:order val="3"/>
          <c:tx>
            <c:strRef>
              <c:f>Sheet1!$E$1</c:f>
              <c:strCache>
                <c:ptCount val="1"/>
                <c:pt idx="0">
                  <c:v>I have never heard of it</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Employed</c:v>
                </c:pt>
                <c:pt idx="1">
                  <c:v>Independent</c:v>
                </c:pt>
              </c:strCache>
              <c:extLst xmlns:c16r2="http://schemas.microsoft.com/office/drawing/2015/06/chart"/>
            </c:strRef>
          </c:cat>
          <c:val>
            <c:numRef>
              <c:f>Sheet1!$E$2:$E$5</c:f>
              <c:numCache>
                <c:formatCode>0%</c:formatCode>
                <c:ptCount val="2"/>
                <c:pt idx="0">
                  <c:v>0.59</c:v>
                </c:pt>
                <c:pt idx="1">
                  <c:v>0.45</c:v>
                </c:pt>
              </c:numCache>
              <c:extLst xmlns:c16r2="http://schemas.microsoft.com/office/drawing/2015/06/chart"/>
            </c:numRef>
          </c:val>
          <c:extLst xmlns:c16r2="http://schemas.microsoft.com/office/drawing/2015/06/chart">
            <c:ext xmlns:c16="http://schemas.microsoft.com/office/drawing/2014/chart" uri="{C3380CC4-5D6E-409C-BE32-E72D297353CC}">
              <c16:uniqueId val="{00000003-4D2F-4D47-B67E-96DC8295EE88}"/>
            </c:ext>
          </c:extLst>
        </c:ser>
        <c:dLbls>
          <c:dLblPos val="ctr"/>
          <c:showLegendKey val="0"/>
          <c:showVal val="1"/>
          <c:showCatName val="0"/>
          <c:showSerName val="0"/>
          <c:showPercent val="0"/>
          <c:showBubbleSize val="0"/>
        </c:dLbls>
        <c:gapWidth val="182"/>
        <c:axId val="359396640"/>
        <c:axId val="359397816"/>
      </c:barChart>
      <c:catAx>
        <c:axId val="3593966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359397816"/>
        <c:crosses val="autoZero"/>
        <c:auto val="1"/>
        <c:lblAlgn val="ctr"/>
        <c:lblOffset val="100"/>
        <c:noMultiLvlLbl val="0"/>
      </c:catAx>
      <c:valAx>
        <c:axId val="35939781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59396640"/>
        <c:crosses val="autoZero"/>
        <c:crossBetween val="between"/>
      </c:valAx>
      <c:spPr>
        <a:noFill/>
        <a:ln>
          <a:noFill/>
        </a:ln>
        <a:effectLst/>
      </c:spPr>
    </c:plotArea>
    <c:legend>
      <c:legendPos val="b"/>
      <c:layout>
        <c:manualLayout>
          <c:xMode val="edge"/>
          <c:yMode val="edge"/>
          <c:x val="1.3148578896023524E-2"/>
          <c:y val="0.80214569801705882"/>
          <c:w val="0.9474769398214884"/>
          <c:h val="0.1948465941874305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none" spc="0" normalizeH="0" baseline="0">
                <a:solidFill>
                  <a:schemeClr val="tx1"/>
                </a:solidFill>
                <a:latin typeface="+mj-lt"/>
                <a:ea typeface="+mj-ea"/>
                <a:cs typeface="+mj-cs"/>
              </a:defRPr>
            </a:pPr>
            <a:r>
              <a:rPr lang="en-US" sz="1800" b="1" dirty="0" smtClean="0">
                <a:solidFill>
                  <a:schemeClr val="tx1"/>
                </a:solidFill>
              </a:rPr>
              <a:t>Survey Question: Which of the following will make physicians more likely to accept risk based compensation </a:t>
            </a:r>
            <a:endParaRPr lang="en-US" sz="1800" b="1" dirty="0">
              <a:solidFill>
                <a:schemeClr val="tx1"/>
              </a:solidFill>
            </a:endParaRPr>
          </a:p>
        </c:rich>
      </c:tx>
      <c:layout/>
      <c:overlay val="0"/>
      <c:spPr>
        <a:noFill/>
        <a:ln>
          <a:noFill/>
        </a:ln>
        <a:effectLst/>
      </c:spPr>
      <c:txPr>
        <a:bodyPr rot="0" spcFirstLastPara="1" vertOverflow="ellipsis" vert="horz" wrap="square" anchor="ctr" anchorCtr="1"/>
        <a:lstStyle/>
        <a:p>
          <a:pPr>
            <a:defRPr sz="1800" b="1" i="0" u="none" strike="noStrike" kern="1200" cap="none" spc="0" normalizeH="0" baseline="0">
              <a:solidFill>
                <a:schemeClr val="tx1"/>
              </a:solidFill>
              <a:latin typeface="+mj-lt"/>
              <a:ea typeface="+mj-ea"/>
              <a:cs typeface="+mj-cs"/>
            </a:defRPr>
          </a:pPr>
          <a:endParaRPr lang="en-US"/>
        </a:p>
      </c:txPr>
    </c:title>
    <c:autoTitleDeleted val="0"/>
    <c:plotArea>
      <c:layout>
        <c:manualLayout>
          <c:layoutTarget val="inner"/>
          <c:xMode val="edge"/>
          <c:yMode val="edge"/>
          <c:x val="3.1998601171390036E-2"/>
          <c:y val="0.12699862271473158"/>
          <c:w val="0.94784811085736564"/>
          <c:h val="0.6400481866423301"/>
        </c:manualLayout>
      </c:layout>
      <c:barChart>
        <c:barDir val="col"/>
        <c:grouping val="clustered"/>
        <c:varyColors val="0"/>
        <c:ser>
          <c:idx val="0"/>
          <c:order val="0"/>
          <c:tx>
            <c:strRef>
              <c:f>Sheet1!$A$2</c:f>
              <c:strCache>
                <c:ptCount val="1"/>
                <c:pt idx="0">
                  <c:v>Being part of an organization</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Sheet1!$B$1:$F$1</c:f>
              <c:strCache>
                <c:ptCount val="5"/>
                <c:pt idx="0">
                  <c:v>Being part of an organization</c:v>
                </c:pt>
                <c:pt idx="1">
                  <c:v>Ability to track cost</c:v>
                </c:pt>
                <c:pt idx="2">
                  <c:v>Contracting and financial expertise</c:v>
                </c:pt>
                <c:pt idx="3">
                  <c:v>Easy to use patient engagement tools</c:v>
                </c:pt>
                <c:pt idx="4">
                  <c:v>None of the above</c:v>
                </c:pt>
              </c:strCache>
            </c:strRef>
          </c:cat>
          <c:val>
            <c:numRef>
              <c:f>Sheet1!$B$2:$F$2</c:f>
              <c:numCache>
                <c:formatCode>General</c:formatCode>
                <c:ptCount val="5"/>
                <c:pt idx="0">
                  <c:v>0.57999999999999996</c:v>
                </c:pt>
                <c:pt idx="1">
                  <c:v>0.57999999999999996</c:v>
                </c:pt>
                <c:pt idx="2">
                  <c:v>0.41</c:v>
                </c:pt>
                <c:pt idx="3">
                  <c:v>0.33</c:v>
                </c:pt>
                <c:pt idx="4">
                  <c:v>0.11</c:v>
                </c:pt>
              </c:numCache>
            </c:numRef>
          </c:val>
          <c:extLst xmlns:c16r2="http://schemas.microsoft.com/office/drawing/2015/06/chart">
            <c:ext xmlns:c16="http://schemas.microsoft.com/office/drawing/2014/chart" uri="{C3380CC4-5D6E-409C-BE32-E72D297353CC}">
              <c16:uniqueId val="{00000000-EEC5-422A-A6B9-1BAB90006133}"/>
            </c:ext>
          </c:extLst>
        </c:ser>
        <c:dLbls>
          <c:dLblPos val="inEnd"/>
          <c:showLegendKey val="0"/>
          <c:showVal val="1"/>
          <c:showCatName val="0"/>
          <c:showSerName val="0"/>
          <c:showPercent val="0"/>
          <c:showBubbleSize val="0"/>
        </c:dLbls>
        <c:gapWidth val="199"/>
        <c:axId val="425569344"/>
        <c:axId val="425570912"/>
        <c:extLst xmlns:c16r2="http://schemas.microsoft.com/office/drawing/2015/06/chart"/>
      </c:barChart>
      <c:catAx>
        <c:axId val="425569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cap="none" spc="0" normalizeH="0" baseline="0">
                <a:solidFill>
                  <a:schemeClr val="tx1">
                    <a:lumMod val="65000"/>
                    <a:lumOff val="35000"/>
                  </a:schemeClr>
                </a:solidFill>
                <a:latin typeface="+mn-lt"/>
                <a:ea typeface="+mn-ea"/>
                <a:cs typeface="+mn-cs"/>
              </a:defRPr>
            </a:pPr>
            <a:endParaRPr lang="en-US"/>
          </a:p>
        </c:txPr>
        <c:crossAx val="425570912"/>
        <c:crosses val="autoZero"/>
        <c:auto val="1"/>
        <c:lblAlgn val="ctr"/>
        <c:lblOffset val="100"/>
        <c:noMultiLvlLbl val="0"/>
      </c:catAx>
      <c:valAx>
        <c:axId val="42557091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425569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r>
              <a:rPr lang="en-US" sz="1800" dirty="0" smtClean="0">
                <a:latin typeface="Verdana" panose="020B0604030504040204" pitchFamily="34" charset="0"/>
                <a:ea typeface="Verdana" panose="020B0604030504040204" pitchFamily="34" charset="0"/>
                <a:cs typeface="Verdana" panose="020B0604030504040204" pitchFamily="34" charset="0"/>
              </a:rPr>
              <a:t>View</a:t>
            </a:r>
            <a:r>
              <a:rPr lang="en-US" sz="1800" baseline="0" dirty="0" smtClean="0">
                <a:latin typeface="Verdana" panose="020B0604030504040204" pitchFamily="34" charset="0"/>
                <a:ea typeface="Verdana" panose="020B0604030504040204" pitchFamily="34" charset="0"/>
                <a:cs typeface="Verdana" panose="020B0604030504040204" pitchFamily="34" charset="0"/>
              </a:rPr>
              <a:t> of physicians</a:t>
            </a:r>
            <a:r>
              <a:rPr lang="en-US" sz="1800" dirty="0" smtClean="0">
                <a:latin typeface="Verdana" panose="020B0604030504040204" pitchFamily="34" charset="0"/>
                <a:ea typeface="Verdana" panose="020B0604030504040204" pitchFamily="34" charset="0"/>
                <a:cs typeface="Verdana" panose="020B0604030504040204" pitchFamily="34" charset="0"/>
              </a:rPr>
              <a:t> regarding reporting</a:t>
            </a:r>
            <a:r>
              <a:rPr lang="en-US" sz="1800" baseline="0" dirty="0" smtClean="0">
                <a:latin typeface="Verdana" panose="020B0604030504040204" pitchFamily="34" charset="0"/>
                <a:ea typeface="Verdana" panose="020B0604030504040204" pitchFamily="34" charset="0"/>
                <a:cs typeface="Verdana" panose="020B0604030504040204" pitchFamily="34" charset="0"/>
              </a:rPr>
              <a:t> Quality measures</a:t>
            </a:r>
            <a:endParaRPr lang="en-US" sz="1800" dirty="0">
              <a:latin typeface="Verdana" panose="020B0604030504040204" pitchFamily="34" charset="0"/>
              <a:ea typeface="Verdana" panose="020B0604030504040204" pitchFamily="34" charset="0"/>
              <a:cs typeface="Verdana" panose="020B0604030504040204" pitchFamily="34" charset="0"/>
            </a:endParaRPr>
          </a:p>
        </c:rich>
      </c:tx>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title>
    <c:autoTitleDeleted val="0"/>
    <c:plotArea>
      <c:layout/>
      <c:barChart>
        <c:barDir val="col"/>
        <c:grouping val="clustered"/>
        <c:varyColors val="0"/>
        <c:ser>
          <c:idx val="0"/>
          <c:order val="0"/>
          <c:tx>
            <c:strRef>
              <c:f>Sheet1!$B$1</c:f>
              <c:strCache>
                <c:ptCount val="1"/>
                <c:pt idx="0">
                  <c:v>Percent who strongly agrees/agrees with each statements</c:v>
                </c:pt>
              </c:strCache>
            </c:strRef>
          </c:tx>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Collecting and reporting information for these quality measures is burdensome</c:v>
                </c:pt>
                <c:pt idx="1">
                  <c:v>The measures are comprehensive for myspeality</c:v>
                </c:pt>
                <c:pt idx="2">
                  <c:v>It is a good idea to tie individual physician compensation
to the quality measures used in my specialty</c:v>
                </c:pt>
                <c:pt idx="3">
                  <c:v>The measures accurately capture
quality of care for my specialty</c:v>
                </c:pt>
                <c:pt idx="4">
                  <c:v>In my primary work setting, no additional resources are
needed to comply with reporting these quality measures</c:v>
                </c:pt>
              </c:strCache>
            </c:strRef>
          </c:cat>
          <c:val>
            <c:numRef>
              <c:f>Sheet1!$B$2:$B$6</c:f>
              <c:numCache>
                <c:formatCode>0%</c:formatCode>
                <c:ptCount val="5"/>
                <c:pt idx="0">
                  <c:v>0.74</c:v>
                </c:pt>
                <c:pt idx="1">
                  <c:v>0.22</c:v>
                </c:pt>
                <c:pt idx="2">
                  <c:v>0.21</c:v>
                </c:pt>
                <c:pt idx="3">
                  <c:v>0.17</c:v>
                </c:pt>
                <c:pt idx="4">
                  <c:v>0.15</c:v>
                </c:pt>
              </c:numCache>
            </c:numRef>
          </c:val>
          <c:extLst xmlns:c16r2="http://schemas.microsoft.com/office/drawing/2015/06/chart">
            <c:ext xmlns:c16="http://schemas.microsoft.com/office/drawing/2014/chart" uri="{C3380CC4-5D6E-409C-BE32-E72D297353CC}">
              <c16:uniqueId val="{00000000-E9F8-4E6B-BCF7-4BCDD3AF84F8}"/>
            </c:ext>
          </c:extLst>
        </c:ser>
        <c:dLbls>
          <c:dLblPos val="outEnd"/>
          <c:showLegendKey val="0"/>
          <c:showVal val="1"/>
          <c:showCatName val="0"/>
          <c:showSerName val="0"/>
          <c:showPercent val="0"/>
          <c:showBubbleSize val="0"/>
        </c:dLbls>
        <c:gapWidth val="219"/>
        <c:overlap val="-27"/>
        <c:axId val="432557736"/>
        <c:axId val="432563616"/>
        <c:extLst xmlns:c16r2="http://schemas.microsoft.com/office/drawing/2015/06/chart">
          <c:ext xmlns:c15="http://schemas.microsoft.com/office/drawing/2012/chart" uri="{02D57815-91ED-43cb-92C2-25804820EDAC}">
            <c15:filteredBarSeries>
              <c15:ser>
                <c:idx val="1"/>
                <c:order val="1"/>
                <c:tx>
                  <c:strRef>
                    <c:extLst xmlns:c16r2="http://schemas.microsoft.com/office/drawing/2015/06/chart">
                      <c:ext uri="{02D57815-91ED-43cb-92C2-25804820EDAC}">
                        <c15:formulaRef>
                          <c15:sqref>Sheet1!$C$1</c15:sqref>
                        </c15:formulaRef>
                      </c:ext>
                    </c:extLst>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Sheet1!$A$2:$A$6</c15:sqref>
                        </c15:formulaRef>
                      </c:ext>
                    </c:extLst>
                    <c:strCache>
                      <c:ptCount val="5"/>
                      <c:pt idx="0">
                        <c:v>Collecting and reporting information for these quality measures is burdensome</c:v>
                      </c:pt>
                      <c:pt idx="1">
                        <c:v>The measures are comprehensive for myspeality</c:v>
                      </c:pt>
                      <c:pt idx="2">
                        <c:v>It is a good idea to tie individual physician compensation
to the quality measures used in my specialty</c:v>
                      </c:pt>
                      <c:pt idx="3">
                        <c:v>The measures accurately capture
quality of care for my specialty</c:v>
                      </c:pt>
                      <c:pt idx="4">
                        <c:v>In my primary work setting, no additional resources are
needed to comply with reporting these quality measures</c:v>
                      </c:pt>
                    </c:strCache>
                  </c:strRef>
                </c:cat>
                <c:val>
                  <c:numRef>
                    <c:extLst xmlns:c16r2="http://schemas.microsoft.com/office/drawing/2015/06/chart">
                      <c:ext uri="{02D57815-91ED-43cb-92C2-25804820EDAC}">
                        <c15:formulaRef>
                          <c15:sqref>Sheet1!$C$2:$C$6</c15:sqref>
                        </c15:formulaRef>
                      </c:ext>
                    </c:extLst>
                    <c:numCache>
                      <c:formatCode>General</c:formatCode>
                      <c:ptCount val="5"/>
                    </c:numCache>
                  </c:numRef>
                </c:val>
                <c:extLst xmlns:c16r2="http://schemas.microsoft.com/office/drawing/2015/06/chart">
                  <c:ext xmlns:c16="http://schemas.microsoft.com/office/drawing/2014/chart" uri="{C3380CC4-5D6E-409C-BE32-E72D297353CC}">
                    <c16:uniqueId val="{00000001-E9F8-4E6B-BCF7-4BCDD3AF84F8}"/>
                  </c:ext>
                </c:extLst>
              </c15:ser>
            </c15:filteredBarSeries>
            <c15:filteredBarSeries>
              <c15:ser>
                <c:idx val="2"/>
                <c:order val="2"/>
                <c:tx>
                  <c:strRef>
                    <c:extLst xmlns:c15="http://schemas.microsoft.com/office/drawing/2012/chart" xmlns:c16r2="http://schemas.microsoft.com/office/drawing/2015/06/chart">
                      <c:ext xmlns:c15="http://schemas.microsoft.com/office/drawing/2012/chart" uri="{02D57815-91ED-43cb-92C2-25804820EDAC}">
                        <c15:formulaRef>
                          <c15:sqref>Sheet1!$D$1</c15:sqref>
                        </c15:formulaRef>
                      </c:ext>
                    </c:extLst>
                    <c:strCache>
                      <c:ptCount val="1"/>
                      <c:pt idx="0">
                        <c:v>Column2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xmlns:c16r2="http://schemas.microsoft.com/office/drawing/2015/06/chart">
                      <c:ext xmlns:c15="http://schemas.microsoft.com/office/drawing/2012/chart" uri="{02D57815-91ED-43cb-92C2-25804820EDAC}">
                        <c15:formulaRef>
                          <c15:sqref>Sheet1!$A$2:$A$6</c15:sqref>
                        </c15:formulaRef>
                      </c:ext>
                    </c:extLst>
                    <c:strCache>
                      <c:ptCount val="5"/>
                      <c:pt idx="0">
                        <c:v>Collecting and reporting information for these quality measures is burdensome</c:v>
                      </c:pt>
                      <c:pt idx="1">
                        <c:v>The measures are comprehensive for myspeality</c:v>
                      </c:pt>
                      <c:pt idx="2">
                        <c:v>It is a good idea to tie individual physician compensation
to the quality measures used in my specialty</c:v>
                      </c:pt>
                      <c:pt idx="3">
                        <c:v>The measures accurately capture
quality of care for my specialty</c:v>
                      </c:pt>
                      <c:pt idx="4">
                        <c:v>In my primary work setting, no additional resources are
needed to comply with reporting these quality measures</c:v>
                      </c:pt>
                    </c:strCache>
                  </c:strRef>
                </c:cat>
                <c:val>
                  <c:numRef>
                    <c:extLst xmlns:c15="http://schemas.microsoft.com/office/drawing/2012/chart" xmlns:c16r2="http://schemas.microsoft.com/office/drawing/2015/06/chart">
                      <c:ext xmlns:c15="http://schemas.microsoft.com/office/drawing/2012/chart" uri="{02D57815-91ED-43cb-92C2-25804820EDAC}">
                        <c15:formulaRef>
                          <c15:sqref>Sheet1!$D$2:$D$6</c15:sqref>
                        </c15:formulaRef>
                      </c:ext>
                    </c:extLst>
                    <c:numCache>
                      <c:formatCode>General</c:formatCode>
                      <c:ptCount val="5"/>
                    </c:numCache>
                  </c:numRef>
                </c:val>
                <c:extLst xmlns:c15="http://schemas.microsoft.com/office/drawing/2012/chart" xmlns:c16r2="http://schemas.microsoft.com/office/drawing/2015/06/chart">
                  <c:ext xmlns:c16="http://schemas.microsoft.com/office/drawing/2014/chart" uri="{C3380CC4-5D6E-409C-BE32-E72D297353CC}">
                    <c16:uniqueId val="{00000002-E9F8-4E6B-BCF7-4BCDD3AF84F8}"/>
                  </c:ext>
                </c:extLst>
              </c15:ser>
            </c15:filteredBarSeries>
          </c:ext>
        </c:extLst>
      </c:barChart>
      <c:catAx>
        <c:axId val="432557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2563616"/>
        <c:crosses val="autoZero"/>
        <c:auto val="1"/>
        <c:lblAlgn val="ctr"/>
        <c:lblOffset val="100"/>
        <c:noMultiLvlLbl val="0"/>
      </c:catAx>
      <c:valAx>
        <c:axId val="4325636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25577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5A3334-0336-4E4B-84DE-2293208295BD}"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CD9451-D432-475A-8050-214FAD69494D}">
      <dgm:prSet phldrT="[Text]" custT="1"/>
      <dgm:spPr/>
      <dgm:t>
        <a:bodyPr/>
        <a:lstStyle/>
        <a:p>
          <a:r>
            <a:rPr lang="en-US" sz="2000" b="0" dirty="0" smtClean="0">
              <a:latin typeface="Verdana" panose="020B0604030504040204" pitchFamily="34" charset="0"/>
              <a:ea typeface="Verdana" panose="020B0604030504040204" pitchFamily="34" charset="0"/>
              <a:cs typeface="Verdana" panose="020B0604030504040204" pitchFamily="34" charset="0"/>
            </a:rPr>
            <a:t>To understand the Quality payment </a:t>
          </a:r>
          <a:r>
            <a:rPr lang="en-US" sz="2000" b="0" dirty="0" smtClean="0">
              <a:latin typeface="Verdana" panose="020B0604030504040204" pitchFamily="34" charset="0"/>
              <a:ea typeface="Verdana" panose="020B0604030504040204" pitchFamily="34" charset="0"/>
              <a:cs typeface="Verdana" panose="020B0604030504040204" pitchFamily="34" charset="0"/>
            </a:rPr>
            <a:t>program </a:t>
          </a:r>
          <a:r>
            <a:rPr lang="en-US" sz="2000" b="0" dirty="0" smtClean="0">
              <a:latin typeface="Verdana" panose="020B0604030504040204" pitchFamily="34" charset="0"/>
              <a:ea typeface="Verdana" panose="020B0604030504040204" pitchFamily="34" charset="0"/>
              <a:cs typeface="Verdana" panose="020B0604030504040204" pitchFamily="34" charset="0"/>
            </a:rPr>
            <a:t>of MACRA </a:t>
          </a:r>
          <a:r>
            <a:rPr lang="en-US" sz="2000" dirty="0" smtClean="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dgm:t>
    </dgm:pt>
    <dgm:pt modelId="{2F68AC5F-3DD9-4B77-8814-EB41CF962244}" type="parTrans" cxnId="{8D3489A4-EAEA-498C-AE92-71426B0F9497}">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D12504F9-F6D3-4265-9D64-829CB124658C}" type="sibTrans" cxnId="{8D3489A4-EAEA-498C-AE92-71426B0F9497}">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E0069FDB-7A5A-430F-BA0C-E59CD36A14FD}">
      <dgm:prSet phldrT="[Text]" custT="1"/>
      <dgm:spPr/>
      <dgm:t>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 </a:t>
          </a:r>
          <a:r>
            <a:rPr lang="en-US" sz="2000" b="0" dirty="0" smtClean="0">
              <a:latin typeface="Verdana" panose="020B0604030504040204" pitchFamily="34" charset="0"/>
              <a:ea typeface="Verdana" panose="020B0604030504040204" pitchFamily="34" charset="0"/>
              <a:cs typeface="Verdana" panose="020B0604030504040204" pitchFamily="34" charset="0"/>
            </a:rPr>
            <a:t>Medicare Payments </a:t>
          </a:r>
          <a:r>
            <a:rPr lang="en-US" sz="2000" b="0" dirty="0" smtClean="0">
              <a:latin typeface="Verdana" panose="020B0604030504040204" pitchFamily="34" charset="0"/>
              <a:ea typeface="Verdana" panose="020B0604030504040204" pitchFamily="34" charset="0"/>
              <a:cs typeface="Verdana" panose="020B0604030504040204" pitchFamily="34" charset="0"/>
            </a:rPr>
            <a:t>to </a:t>
          </a:r>
          <a:r>
            <a:rPr lang="en-US" sz="2000" b="0" dirty="0" smtClean="0">
              <a:latin typeface="Verdana" panose="020B0604030504040204" pitchFamily="34" charset="0"/>
              <a:ea typeface="Verdana" panose="020B0604030504040204" pitchFamily="34" charset="0"/>
              <a:cs typeface="Verdana" panose="020B0604030504040204" pitchFamily="34" charset="0"/>
            </a:rPr>
            <a:t>physicians </a:t>
          </a:r>
          <a:r>
            <a:rPr lang="en-US" sz="2000" dirty="0" smtClean="0">
              <a:latin typeface="Verdana" panose="020B0604030504040204" pitchFamily="34" charset="0"/>
              <a:ea typeface="Verdana" panose="020B0604030504040204" pitchFamily="34" charset="0"/>
              <a:cs typeface="Verdana" panose="020B0604030504040204" pitchFamily="34" charset="0"/>
            </a:rPr>
            <a:t> </a:t>
          </a:r>
          <a:endParaRPr lang="en-US" sz="2000" dirty="0">
            <a:latin typeface="Verdana" panose="020B0604030504040204" pitchFamily="34" charset="0"/>
            <a:ea typeface="Verdana" panose="020B0604030504040204" pitchFamily="34" charset="0"/>
            <a:cs typeface="Verdana" panose="020B0604030504040204" pitchFamily="34" charset="0"/>
          </a:endParaRPr>
        </a:p>
      </dgm:t>
    </dgm:pt>
    <dgm:pt modelId="{227FDC80-9331-437A-BAF6-E3E7A675E330}" type="parTrans" cxnId="{B8244B6D-7F50-40F3-A07C-2DB3AC131C4C}">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E221AD9F-D0A2-4392-BF68-745CF25BFAF9}" type="sibTrans" cxnId="{B8244B6D-7F50-40F3-A07C-2DB3AC131C4C}">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31DC64D3-804F-4104-AEFB-2AF60846D81D}">
      <dgm:prSet custT="1"/>
      <dgm:spPr/>
      <dgm:t>
        <a:bodyPr/>
        <a:lstStyle/>
        <a:p>
          <a:r>
            <a:rPr lang="en-US" sz="2000" b="0" dirty="0" smtClean="0">
              <a:latin typeface="Verdana" panose="020B0604030504040204" pitchFamily="34" charset="0"/>
              <a:ea typeface="Verdana" panose="020B0604030504040204" pitchFamily="34" charset="0"/>
              <a:cs typeface="Verdana" panose="020B0604030504040204" pitchFamily="34" charset="0"/>
            </a:rPr>
            <a:t>To study the awareness of physicians about MACRA</a:t>
          </a:r>
          <a:endParaRPr lang="en-US" sz="2000" b="0" dirty="0">
            <a:latin typeface="Verdana" panose="020B0604030504040204" pitchFamily="34" charset="0"/>
            <a:ea typeface="Verdana" panose="020B0604030504040204" pitchFamily="34" charset="0"/>
            <a:cs typeface="Verdana" panose="020B0604030504040204" pitchFamily="34" charset="0"/>
          </a:endParaRPr>
        </a:p>
      </dgm:t>
    </dgm:pt>
    <dgm:pt modelId="{869205F0-E2BB-4417-99FC-A85C37E64BD4}" type="sibTrans" cxnId="{A43DF590-581D-4C85-8AFD-BB47776379A8}">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85CCE426-EAEB-4C37-90D9-63AD119E0703}" type="parTrans" cxnId="{A43DF590-581D-4C85-8AFD-BB47776379A8}">
      <dgm:prSet/>
      <dgm:spPr/>
      <dgm:t>
        <a:bodyPr/>
        <a:lstStyle/>
        <a:p>
          <a:endParaRPr lang="en-US" sz="1600">
            <a:latin typeface="Verdana" panose="020B0604030504040204" pitchFamily="34" charset="0"/>
            <a:ea typeface="Verdana" panose="020B0604030504040204" pitchFamily="34" charset="0"/>
            <a:cs typeface="Verdana" panose="020B0604030504040204" pitchFamily="34" charset="0"/>
          </a:endParaRPr>
        </a:p>
      </dgm:t>
    </dgm:pt>
    <dgm:pt modelId="{733D28E6-2CCC-4121-AD56-E55BC41DC78F}" type="pres">
      <dgm:prSet presAssocID="{685A3334-0336-4E4B-84DE-2293208295BD}" presName="Name0" presStyleCnt="0">
        <dgm:presLayoutVars>
          <dgm:chMax val="7"/>
          <dgm:chPref val="7"/>
          <dgm:dir/>
        </dgm:presLayoutVars>
      </dgm:prSet>
      <dgm:spPr/>
      <dgm:t>
        <a:bodyPr/>
        <a:lstStyle/>
        <a:p>
          <a:endParaRPr lang="en-US"/>
        </a:p>
      </dgm:t>
    </dgm:pt>
    <dgm:pt modelId="{18009413-610F-41D3-BD94-051D62DBC736}" type="pres">
      <dgm:prSet presAssocID="{685A3334-0336-4E4B-84DE-2293208295BD}" presName="Name1" presStyleCnt="0"/>
      <dgm:spPr/>
    </dgm:pt>
    <dgm:pt modelId="{F2D8D9DB-5EA9-4B46-AE59-7E128627E43C}" type="pres">
      <dgm:prSet presAssocID="{685A3334-0336-4E4B-84DE-2293208295BD}" presName="cycle" presStyleCnt="0"/>
      <dgm:spPr/>
    </dgm:pt>
    <dgm:pt modelId="{ED8A1705-4DC6-49DA-86DC-6DE0D4800F9E}" type="pres">
      <dgm:prSet presAssocID="{685A3334-0336-4E4B-84DE-2293208295BD}" presName="srcNode" presStyleLbl="node1" presStyleIdx="0" presStyleCnt="3"/>
      <dgm:spPr/>
    </dgm:pt>
    <dgm:pt modelId="{074C633D-4126-413E-B416-64D43EF57928}" type="pres">
      <dgm:prSet presAssocID="{685A3334-0336-4E4B-84DE-2293208295BD}" presName="conn" presStyleLbl="parChTrans1D2" presStyleIdx="0" presStyleCnt="1"/>
      <dgm:spPr/>
      <dgm:t>
        <a:bodyPr/>
        <a:lstStyle/>
        <a:p>
          <a:endParaRPr lang="en-US"/>
        </a:p>
      </dgm:t>
    </dgm:pt>
    <dgm:pt modelId="{370A4130-3B28-4283-87B8-F5F79FDCF8A3}" type="pres">
      <dgm:prSet presAssocID="{685A3334-0336-4E4B-84DE-2293208295BD}" presName="extraNode" presStyleLbl="node1" presStyleIdx="0" presStyleCnt="3"/>
      <dgm:spPr/>
    </dgm:pt>
    <dgm:pt modelId="{0F8BE00F-B196-4101-B12B-1690FC05F53A}" type="pres">
      <dgm:prSet presAssocID="{685A3334-0336-4E4B-84DE-2293208295BD}" presName="dstNode" presStyleLbl="node1" presStyleIdx="0" presStyleCnt="3"/>
      <dgm:spPr/>
    </dgm:pt>
    <dgm:pt modelId="{C04FD367-3125-4C61-8576-23B3489F3F8E}" type="pres">
      <dgm:prSet presAssocID="{BACD9451-D432-475A-8050-214FAD69494D}" presName="text_1" presStyleLbl="node1" presStyleIdx="0" presStyleCnt="3">
        <dgm:presLayoutVars>
          <dgm:bulletEnabled val="1"/>
        </dgm:presLayoutVars>
      </dgm:prSet>
      <dgm:spPr/>
      <dgm:t>
        <a:bodyPr/>
        <a:lstStyle/>
        <a:p>
          <a:endParaRPr lang="en-US"/>
        </a:p>
      </dgm:t>
    </dgm:pt>
    <dgm:pt modelId="{72091B7C-76D2-46EA-8124-857DDE33C6FF}" type="pres">
      <dgm:prSet presAssocID="{BACD9451-D432-475A-8050-214FAD69494D}" presName="accent_1" presStyleCnt="0"/>
      <dgm:spPr/>
    </dgm:pt>
    <dgm:pt modelId="{D4A0E065-2A7C-4259-B155-ED4D63D0142B}" type="pres">
      <dgm:prSet presAssocID="{BACD9451-D432-475A-8050-214FAD69494D}" presName="accentRepeatNode" presStyleLbl="solidFgAcc1" presStyleIdx="0" presStyleCnt="3" custScaleX="62315" custScaleY="57769"/>
      <dgm:spPr/>
    </dgm:pt>
    <dgm:pt modelId="{9100D12A-246B-4563-92A6-34885BF37F32}" type="pres">
      <dgm:prSet presAssocID="{E0069FDB-7A5A-430F-BA0C-E59CD36A14FD}" presName="text_2" presStyleLbl="node1" presStyleIdx="1" presStyleCnt="3">
        <dgm:presLayoutVars>
          <dgm:bulletEnabled val="1"/>
        </dgm:presLayoutVars>
      </dgm:prSet>
      <dgm:spPr/>
      <dgm:t>
        <a:bodyPr/>
        <a:lstStyle/>
        <a:p>
          <a:endParaRPr lang="en-US"/>
        </a:p>
      </dgm:t>
    </dgm:pt>
    <dgm:pt modelId="{01E52AB1-FAFE-4491-84AF-7A5A757D166B}" type="pres">
      <dgm:prSet presAssocID="{E0069FDB-7A5A-430F-BA0C-E59CD36A14FD}" presName="accent_2" presStyleCnt="0"/>
      <dgm:spPr/>
    </dgm:pt>
    <dgm:pt modelId="{7700E483-B811-4185-8F3F-1F1ED6A9AB67}" type="pres">
      <dgm:prSet presAssocID="{E0069FDB-7A5A-430F-BA0C-E59CD36A14FD}" presName="accentRepeatNode" presStyleLbl="solidFgAcc1" presStyleIdx="1" presStyleCnt="3" custScaleX="63965" custScaleY="65364"/>
      <dgm:spPr/>
    </dgm:pt>
    <dgm:pt modelId="{13571451-2B44-4E27-B284-020660FC9593}" type="pres">
      <dgm:prSet presAssocID="{31DC64D3-804F-4104-AEFB-2AF60846D81D}" presName="text_3" presStyleLbl="node1" presStyleIdx="2" presStyleCnt="3" custScaleX="101288" custLinFactY="54658" custLinFactNeighborX="-1617" custLinFactNeighborY="100000">
        <dgm:presLayoutVars>
          <dgm:bulletEnabled val="1"/>
        </dgm:presLayoutVars>
      </dgm:prSet>
      <dgm:spPr/>
      <dgm:t>
        <a:bodyPr/>
        <a:lstStyle/>
        <a:p>
          <a:endParaRPr lang="en-US"/>
        </a:p>
      </dgm:t>
    </dgm:pt>
    <dgm:pt modelId="{CC32196E-6ECE-4B77-BB20-4DE7A8531926}" type="pres">
      <dgm:prSet presAssocID="{31DC64D3-804F-4104-AEFB-2AF60846D81D}" presName="accent_3" presStyleCnt="0"/>
      <dgm:spPr/>
    </dgm:pt>
    <dgm:pt modelId="{608B845B-C1ED-4AE6-8E34-B6F05A4B22BC}" type="pres">
      <dgm:prSet presAssocID="{31DC64D3-804F-4104-AEFB-2AF60846D81D}" presName="accentRepeatNode" presStyleLbl="solidFgAcc1" presStyleIdx="2" presStyleCnt="3" custScaleX="66727" custScaleY="60646"/>
      <dgm:spPr/>
    </dgm:pt>
  </dgm:ptLst>
  <dgm:cxnLst>
    <dgm:cxn modelId="{EE0CA09B-6DBD-4084-AD22-F0D208051F21}" type="presOf" srcId="{BACD9451-D432-475A-8050-214FAD69494D}" destId="{C04FD367-3125-4C61-8576-23B3489F3F8E}" srcOrd="0" destOrd="0" presId="urn:microsoft.com/office/officeart/2008/layout/VerticalCurvedList"/>
    <dgm:cxn modelId="{8D3489A4-EAEA-498C-AE92-71426B0F9497}" srcId="{685A3334-0336-4E4B-84DE-2293208295BD}" destId="{BACD9451-D432-475A-8050-214FAD69494D}" srcOrd="0" destOrd="0" parTransId="{2F68AC5F-3DD9-4B77-8814-EB41CF962244}" sibTransId="{D12504F9-F6D3-4265-9D64-829CB124658C}"/>
    <dgm:cxn modelId="{48E1C824-CAA0-4062-8833-071C487EA30B}" type="presOf" srcId="{31DC64D3-804F-4104-AEFB-2AF60846D81D}" destId="{13571451-2B44-4E27-B284-020660FC9593}" srcOrd="0" destOrd="0" presId="urn:microsoft.com/office/officeart/2008/layout/VerticalCurvedList"/>
    <dgm:cxn modelId="{A43DF590-581D-4C85-8AFD-BB47776379A8}" srcId="{685A3334-0336-4E4B-84DE-2293208295BD}" destId="{31DC64D3-804F-4104-AEFB-2AF60846D81D}" srcOrd="2" destOrd="0" parTransId="{85CCE426-EAEB-4C37-90D9-63AD119E0703}" sibTransId="{869205F0-E2BB-4417-99FC-A85C37E64BD4}"/>
    <dgm:cxn modelId="{B8244B6D-7F50-40F3-A07C-2DB3AC131C4C}" srcId="{685A3334-0336-4E4B-84DE-2293208295BD}" destId="{E0069FDB-7A5A-430F-BA0C-E59CD36A14FD}" srcOrd="1" destOrd="0" parTransId="{227FDC80-9331-437A-BAF6-E3E7A675E330}" sibTransId="{E221AD9F-D0A2-4392-BF68-745CF25BFAF9}"/>
    <dgm:cxn modelId="{4BB48ECB-8B70-4790-8961-304BE76BB91D}" type="presOf" srcId="{685A3334-0336-4E4B-84DE-2293208295BD}" destId="{733D28E6-2CCC-4121-AD56-E55BC41DC78F}" srcOrd="0" destOrd="0" presId="urn:microsoft.com/office/officeart/2008/layout/VerticalCurvedList"/>
    <dgm:cxn modelId="{B6BA5D78-D201-4F4A-8513-08E870EE0607}" type="presOf" srcId="{D12504F9-F6D3-4265-9D64-829CB124658C}" destId="{074C633D-4126-413E-B416-64D43EF57928}" srcOrd="0" destOrd="0" presId="urn:microsoft.com/office/officeart/2008/layout/VerticalCurvedList"/>
    <dgm:cxn modelId="{3408DA00-150B-4584-B920-B4C102C729D4}" type="presOf" srcId="{E0069FDB-7A5A-430F-BA0C-E59CD36A14FD}" destId="{9100D12A-246B-4563-92A6-34885BF37F32}" srcOrd="0" destOrd="0" presId="urn:microsoft.com/office/officeart/2008/layout/VerticalCurvedList"/>
    <dgm:cxn modelId="{6AC0FF83-FDA4-4852-8044-E49F408BBAA2}" type="presParOf" srcId="{733D28E6-2CCC-4121-AD56-E55BC41DC78F}" destId="{18009413-610F-41D3-BD94-051D62DBC736}" srcOrd="0" destOrd="0" presId="urn:microsoft.com/office/officeart/2008/layout/VerticalCurvedList"/>
    <dgm:cxn modelId="{413BAA59-9421-4CB9-9278-DB1032787BA5}" type="presParOf" srcId="{18009413-610F-41D3-BD94-051D62DBC736}" destId="{F2D8D9DB-5EA9-4B46-AE59-7E128627E43C}" srcOrd="0" destOrd="0" presId="urn:microsoft.com/office/officeart/2008/layout/VerticalCurvedList"/>
    <dgm:cxn modelId="{29ED5D31-DC4A-4B43-BAE6-78D03318C6D3}" type="presParOf" srcId="{F2D8D9DB-5EA9-4B46-AE59-7E128627E43C}" destId="{ED8A1705-4DC6-49DA-86DC-6DE0D4800F9E}" srcOrd="0" destOrd="0" presId="urn:microsoft.com/office/officeart/2008/layout/VerticalCurvedList"/>
    <dgm:cxn modelId="{6043E211-5AAE-40B7-9375-18F3132AEEAF}" type="presParOf" srcId="{F2D8D9DB-5EA9-4B46-AE59-7E128627E43C}" destId="{074C633D-4126-413E-B416-64D43EF57928}" srcOrd="1" destOrd="0" presId="urn:microsoft.com/office/officeart/2008/layout/VerticalCurvedList"/>
    <dgm:cxn modelId="{54F6C313-1819-4185-9FB0-0E1F11799FE0}" type="presParOf" srcId="{F2D8D9DB-5EA9-4B46-AE59-7E128627E43C}" destId="{370A4130-3B28-4283-87B8-F5F79FDCF8A3}" srcOrd="2" destOrd="0" presId="urn:microsoft.com/office/officeart/2008/layout/VerticalCurvedList"/>
    <dgm:cxn modelId="{A1D9F02D-2CB0-4D42-BBC2-48D7835DD708}" type="presParOf" srcId="{F2D8D9DB-5EA9-4B46-AE59-7E128627E43C}" destId="{0F8BE00F-B196-4101-B12B-1690FC05F53A}" srcOrd="3" destOrd="0" presId="urn:microsoft.com/office/officeart/2008/layout/VerticalCurvedList"/>
    <dgm:cxn modelId="{6BA1134D-D1B9-472A-B9D1-E1EA8CB358D2}" type="presParOf" srcId="{18009413-610F-41D3-BD94-051D62DBC736}" destId="{C04FD367-3125-4C61-8576-23B3489F3F8E}" srcOrd="1" destOrd="0" presId="urn:microsoft.com/office/officeart/2008/layout/VerticalCurvedList"/>
    <dgm:cxn modelId="{722C5820-F025-4A93-B4FE-9C80F7162A9A}" type="presParOf" srcId="{18009413-610F-41D3-BD94-051D62DBC736}" destId="{72091B7C-76D2-46EA-8124-857DDE33C6FF}" srcOrd="2" destOrd="0" presId="urn:microsoft.com/office/officeart/2008/layout/VerticalCurvedList"/>
    <dgm:cxn modelId="{E53B011D-7754-4C4B-9B63-ACC53D807A7E}" type="presParOf" srcId="{72091B7C-76D2-46EA-8124-857DDE33C6FF}" destId="{D4A0E065-2A7C-4259-B155-ED4D63D0142B}" srcOrd="0" destOrd="0" presId="urn:microsoft.com/office/officeart/2008/layout/VerticalCurvedList"/>
    <dgm:cxn modelId="{3257B166-BF73-41E2-A44E-B33232CBD0EC}" type="presParOf" srcId="{18009413-610F-41D3-BD94-051D62DBC736}" destId="{9100D12A-246B-4563-92A6-34885BF37F32}" srcOrd="3" destOrd="0" presId="urn:microsoft.com/office/officeart/2008/layout/VerticalCurvedList"/>
    <dgm:cxn modelId="{07F01D04-38C3-447A-8D4F-67485B94AFE1}" type="presParOf" srcId="{18009413-610F-41D3-BD94-051D62DBC736}" destId="{01E52AB1-FAFE-4491-84AF-7A5A757D166B}" srcOrd="4" destOrd="0" presId="urn:microsoft.com/office/officeart/2008/layout/VerticalCurvedList"/>
    <dgm:cxn modelId="{FF0E1891-F25C-43A4-8890-CAD6193709D7}" type="presParOf" srcId="{01E52AB1-FAFE-4491-84AF-7A5A757D166B}" destId="{7700E483-B811-4185-8F3F-1F1ED6A9AB67}" srcOrd="0" destOrd="0" presId="urn:microsoft.com/office/officeart/2008/layout/VerticalCurvedList"/>
    <dgm:cxn modelId="{F4E3201B-B399-47A3-915E-6E3E52F1BD5C}" type="presParOf" srcId="{18009413-610F-41D3-BD94-051D62DBC736}" destId="{13571451-2B44-4E27-B284-020660FC9593}" srcOrd="5" destOrd="0" presId="urn:microsoft.com/office/officeart/2008/layout/VerticalCurvedList"/>
    <dgm:cxn modelId="{0E9FEB39-EA03-44BD-A2A5-23F3BCAEF019}" type="presParOf" srcId="{18009413-610F-41D3-BD94-051D62DBC736}" destId="{CC32196E-6ECE-4B77-BB20-4DE7A8531926}" srcOrd="6" destOrd="0" presId="urn:microsoft.com/office/officeart/2008/layout/VerticalCurvedList"/>
    <dgm:cxn modelId="{C2FF0783-ABCD-46C9-A501-D3C759EFB7C9}" type="presParOf" srcId="{CC32196E-6ECE-4B77-BB20-4DE7A8531926}" destId="{608B845B-C1ED-4AE6-8E34-B6F05A4B22B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66BE8A-B48D-469A-8BE2-D29C93507E1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FDFFC6F-AAE5-47E7-A1E4-7D5896A798C1}">
      <dgm:prSet phldrT="[Text]" custT="1"/>
      <dgm:spPr/>
      <dgm: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QPP</a:t>
          </a:r>
          <a:endParaRPr lang="en-US" sz="2800" b="1" dirty="0">
            <a:latin typeface="Verdana" panose="020B0604030504040204" pitchFamily="34" charset="0"/>
            <a:ea typeface="Verdana" panose="020B0604030504040204" pitchFamily="34" charset="0"/>
            <a:cs typeface="Verdana" panose="020B0604030504040204" pitchFamily="34" charset="0"/>
          </a:endParaRPr>
        </a:p>
      </dgm:t>
    </dgm:pt>
    <dgm:pt modelId="{EC336568-6466-43D4-BC8E-5F5323632223}" type="parTrans" cxnId="{1821269C-5F6D-4E54-9CCE-8D189FB84590}">
      <dgm:prSet/>
      <dgm:spPr/>
      <dgm:t>
        <a:bodyPr/>
        <a:lstStyle/>
        <a:p>
          <a:endParaRPr lang="en-US"/>
        </a:p>
      </dgm:t>
    </dgm:pt>
    <dgm:pt modelId="{FD39F642-02CD-4F56-9F46-DD33DC06DAEC}" type="sibTrans" cxnId="{1821269C-5F6D-4E54-9CCE-8D189FB84590}">
      <dgm:prSet/>
      <dgm:spPr/>
      <dgm:t>
        <a:bodyPr/>
        <a:lstStyle/>
        <a:p>
          <a:endParaRPr lang="en-US"/>
        </a:p>
      </dgm:t>
    </dgm:pt>
    <dgm:pt modelId="{D46685A8-E231-4461-ABC8-E7FBEEBFAC0C}">
      <dgm:prSet phldrT="[Text]" custT="1"/>
      <dgm:spPr/>
      <dgm: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MIPS</a:t>
          </a:r>
        </a:p>
        <a:p>
          <a:r>
            <a:rPr lang="en-US" sz="2000" b="1" dirty="0" smtClean="0">
              <a:latin typeface="Verdana" panose="020B0604030504040204" pitchFamily="34" charset="0"/>
              <a:ea typeface="Verdana" panose="020B0604030504040204" pitchFamily="34" charset="0"/>
              <a:cs typeface="Verdana" panose="020B0604030504040204" pitchFamily="34" charset="0"/>
            </a:rPr>
            <a:t>Merit based Incentive Payment System</a:t>
          </a:r>
          <a:endParaRPr lang="en-US" sz="2000" b="1" dirty="0">
            <a:latin typeface="Verdana" panose="020B0604030504040204" pitchFamily="34" charset="0"/>
            <a:ea typeface="Verdana" panose="020B0604030504040204" pitchFamily="34" charset="0"/>
            <a:cs typeface="Verdana" panose="020B0604030504040204" pitchFamily="34" charset="0"/>
          </a:endParaRPr>
        </a:p>
      </dgm:t>
    </dgm:pt>
    <dgm:pt modelId="{732D80DC-807E-4B9A-8765-18B04AE801AB}" type="parTrans" cxnId="{8284E1E1-C7A0-4EAB-AC43-4CE67784B0D0}">
      <dgm:prSet/>
      <dgm:spPr/>
      <dgm:t>
        <a:bodyPr/>
        <a:lstStyle/>
        <a:p>
          <a:endParaRPr lang="en-US"/>
        </a:p>
      </dgm:t>
    </dgm:pt>
    <dgm:pt modelId="{6C0DAA2B-D9AE-4A28-8F6E-13656D2FF493}" type="sibTrans" cxnId="{8284E1E1-C7A0-4EAB-AC43-4CE67784B0D0}">
      <dgm:prSet/>
      <dgm:spPr/>
      <dgm:t>
        <a:bodyPr/>
        <a:lstStyle/>
        <a:p>
          <a:endParaRPr lang="en-US"/>
        </a:p>
      </dgm:t>
    </dgm:pt>
    <dgm:pt modelId="{CD2B35A4-01E2-4F6B-9E90-C9A663206C43}">
      <dgm:prSet phldrT="[Text]" custT="1"/>
      <dgm:spPr>
        <a:solidFill>
          <a:schemeClr val="accent1"/>
        </a:solidFill>
      </dgm:spPr>
      <dgm:t>
        <a:bodyPr/>
        <a:lstStyle/>
        <a:p>
          <a:pPr algn="ctr"/>
          <a:r>
            <a:rPr lang="en-US" sz="2800" b="1" dirty="0" smtClean="0">
              <a:latin typeface="Verdana" panose="020B0604030504040204" pitchFamily="34" charset="0"/>
              <a:ea typeface="Verdana" panose="020B0604030504040204" pitchFamily="34" charset="0"/>
              <a:cs typeface="Verdana" panose="020B0604030504040204" pitchFamily="34" charset="0"/>
            </a:rPr>
            <a:t>APM</a:t>
          </a:r>
        </a:p>
        <a:p>
          <a:pPr algn="ctr"/>
          <a:r>
            <a:rPr lang="en-US" sz="2000" b="1" dirty="0" smtClean="0">
              <a:latin typeface="Verdana" panose="020B0604030504040204" pitchFamily="34" charset="0"/>
              <a:ea typeface="Verdana" panose="020B0604030504040204" pitchFamily="34" charset="0"/>
              <a:cs typeface="Verdana" panose="020B0604030504040204" pitchFamily="34" charset="0"/>
            </a:rPr>
            <a:t>Alternative Payment Model</a:t>
          </a:r>
        </a:p>
      </dgm:t>
    </dgm:pt>
    <dgm:pt modelId="{3C10E820-F9D1-4B27-86ED-E0669622F8D6}" type="parTrans" cxnId="{15AF1B68-2016-46E2-B7E0-6BD9516E5953}">
      <dgm:prSet/>
      <dgm:spPr/>
      <dgm:t>
        <a:bodyPr/>
        <a:lstStyle/>
        <a:p>
          <a:endParaRPr lang="en-US"/>
        </a:p>
      </dgm:t>
    </dgm:pt>
    <dgm:pt modelId="{21CCEFE4-365B-4AB3-9E1C-B8D8708B7DE7}" type="sibTrans" cxnId="{15AF1B68-2016-46E2-B7E0-6BD9516E5953}">
      <dgm:prSet/>
      <dgm:spPr/>
      <dgm:t>
        <a:bodyPr/>
        <a:lstStyle/>
        <a:p>
          <a:endParaRPr lang="en-US"/>
        </a:p>
      </dgm:t>
    </dgm:pt>
    <dgm:pt modelId="{9DEC5D6E-90AE-413F-A9C1-7818749A8A68}" type="pres">
      <dgm:prSet presAssocID="{7766BE8A-B48D-469A-8BE2-D29C93507E15}" presName="hierChild1" presStyleCnt="0">
        <dgm:presLayoutVars>
          <dgm:orgChart val="1"/>
          <dgm:chPref val="1"/>
          <dgm:dir/>
          <dgm:animOne val="branch"/>
          <dgm:animLvl val="lvl"/>
          <dgm:resizeHandles/>
        </dgm:presLayoutVars>
      </dgm:prSet>
      <dgm:spPr/>
      <dgm:t>
        <a:bodyPr/>
        <a:lstStyle/>
        <a:p>
          <a:endParaRPr lang="en-US"/>
        </a:p>
      </dgm:t>
    </dgm:pt>
    <dgm:pt modelId="{367717F0-F72A-4111-AC2B-B79BC6B343F5}" type="pres">
      <dgm:prSet presAssocID="{7FDFFC6F-AAE5-47E7-A1E4-7D5896A798C1}" presName="hierRoot1" presStyleCnt="0">
        <dgm:presLayoutVars>
          <dgm:hierBranch val="init"/>
        </dgm:presLayoutVars>
      </dgm:prSet>
      <dgm:spPr/>
    </dgm:pt>
    <dgm:pt modelId="{BBA1C061-D0B3-4E2E-9C0B-51CEC4297769}" type="pres">
      <dgm:prSet presAssocID="{7FDFFC6F-AAE5-47E7-A1E4-7D5896A798C1}" presName="rootComposite1" presStyleCnt="0"/>
      <dgm:spPr/>
    </dgm:pt>
    <dgm:pt modelId="{E8618632-F079-4945-A81E-1F10A704B149}" type="pres">
      <dgm:prSet presAssocID="{7FDFFC6F-AAE5-47E7-A1E4-7D5896A798C1}" presName="rootText1" presStyleLbl="node0" presStyleIdx="0" presStyleCnt="1" custScaleX="61604" custScaleY="62158">
        <dgm:presLayoutVars>
          <dgm:chPref val="3"/>
        </dgm:presLayoutVars>
      </dgm:prSet>
      <dgm:spPr/>
      <dgm:t>
        <a:bodyPr/>
        <a:lstStyle/>
        <a:p>
          <a:endParaRPr lang="en-US"/>
        </a:p>
      </dgm:t>
    </dgm:pt>
    <dgm:pt modelId="{2C4697C4-9267-482B-AF50-ACD91592F608}" type="pres">
      <dgm:prSet presAssocID="{7FDFFC6F-AAE5-47E7-A1E4-7D5896A798C1}" presName="rootConnector1" presStyleLbl="node1" presStyleIdx="0" presStyleCnt="0"/>
      <dgm:spPr/>
      <dgm:t>
        <a:bodyPr/>
        <a:lstStyle/>
        <a:p>
          <a:endParaRPr lang="en-US"/>
        </a:p>
      </dgm:t>
    </dgm:pt>
    <dgm:pt modelId="{E4D8FECB-86EF-42C4-966F-1208E75AC57A}" type="pres">
      <dgm:prSet presAssocID="{7FDFFC6F-AAE5-47E7-A1E4-7D5896A798C1}" presName="hierChild2" presStyleCnt="0"/>
      <dgm:spPr/>
    </dgm:pt>
    <dgm:pt modelId="{63A97908-60A7-4F31-83F1-DD21E494730D}" type="pres">
      <dgm:prSet presAssocID="{732D80DC-807E-4B9A-8765-18B04AE801AB}" presName="Name37" presStyleLbl="parChTrans1D2" presStyleIdx="0" presStyleCnt="2"/>
      <dgm:spPr/>
      <dgm:t>
        <a:bodyPr/>
        <a:lstStyle/>
        <a:p>
          <a:endParaRPr lang="en-US"/>
        </a:p>
      </dgm:t>
    </dgm:pt>
    <dgm:pt modelId="{7D9FBD03-D5D0-4574-BFBB-1E8B7FCD9BD7}" type="pres">
      <dgm:prSet presAssocID="{D46685A8-E231-4461-ABC8-E7FBEEBFAC0C}" presName="hierRoot2" presStyleCnt="0">
        <dgm:presLayoutVars>
          <dgm:hierBranch val="init"/>
        </dgm:presLayoutVars>
      </dgm:prSet>
      <dgm:spPr/>
    </dgm:pt>
    <dgm:pt modelId="{D7C42C9D-F2C1-4B81-B41D-3143AB67E4C1}" type="pres">
      <dgm:prSet presAssocID="{D46685A8-E231-4461-ABC8-E7FBEEBFAC0C}" presName="rootComposite" presStyleCnt="0"/>
      <dgm:spPr/>
    </dgm:pt>
    <dgm:pt modelId="{2A34264C-195B-4B75-B48C-A2E1D5A8C1BD}" type="pres">
      <dgm:prSet presAssocID="{D46685A8-E231-4461-ABC8-E7FBEEBFAC0C}" presName="rootText" presStyleLbl="node2" presStyleIdx="0" presStyleCnt="2" custScaleX="96912" custScaleY="74548" custLinFactNeighborX="2968" custLinFactNeighborY="49">
        <dgm:presLayoutVars>
          <dgm:chPref val="3"/>
        </dgm:presLayoutVars>
      </dgm:prSet>
      <dgm:spPr/>
      <dgm:t>
        <a:bodyPr/>
        <a:lstStyle/>
        <a:p>
          <a:endParaRPr lang="en-US"/>
        </a:p>
      </dgm:t>
    </dgm:pt>
    <dgm:pt modelId="{979E3C78-B81D-465D-8F90-5D3D0A1589EC}" type="pres">
      <dgm:prSet presAssocID="{D46685A8-E231-4461-ABC8-E7FBEEBFAC0C}" presName="rootConnector" presStyleLbl="node2" presStyleIdx="0" presStyleCnt="2"/>
      <dgm:spPr/>
      <dgm:t>
        <a:bodyPr/>
        <a:lstStyle/>
        <a:p>
          <a:endParaRPr lang="en-US"/>
        </a:p>
      </dgm:t>
    </dgm:pt>
    <dgm:pt modelId="{1BE1B462-4798-44F6-BAFA-67C87B020224}" type="pres">
      <dgm:prSet presAssocID="{D46685A8-E231-4461-ABC8-E7FBEEBFAC0C}" presName="hierChild4" presStyleCnt="0"/>
      <dgm:spPr/>
    </dgm:pt>
    <dgm:pt modelId="{17A0E773-01B9-4752-BB69-5993D3ABDE9F}" type="pres">
      <dgm:prSet presAssocID="{D46685A8-E231-4461-ABC8-E7FBEEBFAC0C}" presName="hierChild5" presStyleCnt="0"/>
      <dgm:spPr/>
    </dgm:pt>
    <dgm:pt modelId="{60CEE840-5236-43C6-82D1-3D6DDAB99084}" type="pres">
      <dgm:prSet presAssocID="{3C10E820-F9D1-4B27-86ED-E0669622F8D6}" presName="Name37" presStyleLbl="parChTrans1D2" presStyleIdx="1" presStyleCnt="2"/>
      <dgm:spPr/>
      <dgm:t>
        <a:bodyPr/>
        <a:lstStyle/>
        <a:p>
          <a:endParaRPr lang="en-US"/>
        </a:p>
      </dgm:t>
    </dgm:pt>
    <dgm:pt modelId="{78654FBF-90D2-4ACB-B41E-107A578E8C4C}" type="pres">
      <dgm:prSet presAssocID="{CD2B35A4-01E2-4F6B-9E90-C9A663206C43}" presName="hierRoot2" presStyleCnt="0">
        <dgm:presLayoutVars>
          <dgm:hierBranch val="init"/>
        </dgm:presLayoutVars>
      </dgm:prSet>
      <dgm:spPr/>
    </dgm:pt>
    <dgm:pt modelId="{9D35129A-49E1-4D1E-833D-B507720CD614}" type="pres">
      <dgm:prSet presAssocID="{CD2B35A4-01E2-4F6B-9E90-C9A663206C43}" presName="rootComposite" presStyleCnt="0"/>
      <dgm:spPr/>
    </dgm:pt>
    <dgm:pt modelId="{47BB4911-A1C2-483F-A4A9-F15E24554F50}" type="pres">
      <dgm:prSet presAssocID="{CD2B35A4-01E2-4F6B-9E90-C9A663206C43}" presName="rootText" presStyleLbl="node2" presStyleIdx="1" presStyleCnt="2" custScaleX="95648" custScaleY="76503">
        <dgm:presLayoutVars>
          <dgm:chPref val="3"/>
        </dgm:presLayoutVars>
      </dgm:prSet>
      <dgm:spPr/>
      <dgm:t>
        <a:bodyPr/>
        <a:lstStyle/>
        <a:p>
          <a:endParaRPr lang="en-US"/>
        </a:p>
      </dgm:t>
    </dgm:pt>
    <dgm:pt modelId="{F85BF6A2-0C67-49B9-B2E7-FB4FECD617A7}" type="pres">
      <dgm:prSet presAssocID="{CD2B35A4-01E2-4F6B-9E90-C9A663206C43}" presName="rootConnector" presStyleLbl="node2" presStyleIdx="1" presStyleCnt="2"/>
      <dgm:spPr/>
      <dgm:t>
        <a:bodyPr/>
        <a:lstStyle/>
        <a:p>
          <a:endParaRPr lang="en-US"/>
        </a:p>
      </dgm:t>
    </dgm:pt>
    <dgm:pt modelId="{0144FF53-04EB-4806-88C4-722BA09A6D4C}" type="pres">
      <dgm:prSet presAssocID="{CD2B35A4-01E2-4F6B-9E90-C9A663206C43}" presName="hierChild4" presStyleCnt="0"/>
      <dgm:spPr/>
    </dgm:pt>
    <dgm:pt modelId="{3C5EECEE-2D17-49D5-8091-4658B54CCBD5}" type="pres">
      <dgm:prSet presAssocID="{CD2B35A4-01E2-4F6B-9E90-C9A663206C43}" presName="hierChild5" presStyleCnt="0"/>
      <dgm:spPr/>
    </dgm:pt>
    <dgm:pt modelId="{EC1ACF39-0C34-4DFD-B209-525C9251D75E}" type="pres">
      <dgm:prSet presAssocID="{7FDFFC6F-AAE5-47E7-A1E4-7D5896A798C1}" presName="hierChild3" presStyleCnt="0"/>
      <dgm:spPr/>
    </dgm:pt>
  </dgm:ptLst>
  <dgm:cxnLst>
    <dgm:cxn modelId="{E98E313F-DD51-4405-A4A8-3FF1E4F58F1C}" type="presOf" srcId="{7FDFFC6F-AAE5-47E7-A1E4-7D5896A798C1}" destId="{2C4697C4-9267-482B-AF50-ACD91592F608}" srcOrd="1" destOrd="0" presId="urn:microsoft.com/office/officeart/2005/8/layout/orgChart1"/>
    <dgm:cxn modelId="{D14BF63A-0370-4370-A7F3-85C7FC38E3A8}" type="presOf" srcId="{CD2B35A4-01E2-4F6B-9E90-C9A663206C43}" destId="{F85BF6A2-0C67-49B9-B2E7-FB4FECD617A7}" srcOrd="1" destOrd="0" presId="urn:microsoft.com/office/officeart/2005/8/layout/orgChart1"/>
    <dgm:cxn modelId="{896F1691-53E6-466C-A9D1-C49D00F04E09}" type="presOf" srcId="{7FDFFC6F-AAE5-47E7-A1E4-7D5896A798C1}" destId="{E8618632-F079-4945-A81E-1F10A704B149}" srcOrd="0" destOrd="0" presId="urn:microsoft.com/office/officeart/2005/8/layout/orgChart1"/>
    <dgm:cxn modelId="{4760C2E3-66FE-47BD-B70A-8A7EC173ADF9}" type="presOf" srcId="{D46685A8-E231-4461-ABC8-E7FBEEBFAC0C}" destId="{979E3C78-B81D-465D-8F90-5D3D0A1589EC}" srcOrd="1" destOrd="0" presId="urn:microsoft.com/office/officeart/2005/8/layout/orgChart1"/>
    <dgm:cxn modelId="{82599A2E-CC2F-40AA-9FE9-73346ED6882F}" type="presOf" srcId="{CD2B35A4-01E2-4F6B-9E90-C9A663206C43}" destId="{47BB4911-A1C2-483F-A4A9-F15E24554F50}" srcOrd="0" destOrd="0" presId="urn:microsoft.com/office/officeart/2005/8/layout/orgChart1"/>
    <dgm:cxn modelId="{8284E1E1-C7A0-4EAB-AC43-4CE67784B0D0}" srcId="{7FDFFC6F-AAE5-47E7-A1E4-7D5896A798C1}" destId="{D46685A8-E231-4461-ABC8-E7FBEEBFAC0C}" srcOrd="0" destOrd="0" parTransId="{732D80DC-807E-4B9A-8765-18B04AE801AB}" sibTransId="{6C0DAA2B-D9AE-4A28-8F6E-13656D2FF493}"/>
    <dgm:cxn modelId="{0406DBF9-58C2-480E-9BBF-A428086E76A5}" type="presOf" srcId="{732D80DC-807E-4B9A-8765-18B04AE801AB}" destId="{63A97908-60A7-4F31-83F1-DD21E494730D}" srcOrd="0" destOrd="0" presId="urn:microsoft.com/office/officeart/2005/8/layout/orgChart1"/>
    <dgm:cxn modelId="{272D159D-3743-4B7D-8378-18BF255B21BA}" type="presOf" srcId="{7766BE8A-B48D-469A-8BE2-D29C93507E15}" destId="{9DEC5D6E-90AE-413F-A9C1-7818749A8A68}" srcOrd="0" destOrd="0" presId="urn:microsoft.com/office/officeart/2005/8/layout/orgChart1"/>
    <dgm:cxn modelId="{BE1B2010-F082-41DC-85A5-4EDEEF5F06C6}" type="presOf" srcId="{3C10E820-F9D1-4B27-86ED-E0669622F8D6}" destId="{60CEE840-5236-43C6-82D1-3D6DDAB99084}" srcOrd="0" destOrd="0" presId="urn:microsoft.com/office/officeart/2005/8/layout/orgChart1"/>
    <dgm:cxn modelId="{1821269C-5F6D-4E54-9CCE-8D189FB84590}" srcId="{7766BE8A-B48D-469A-8BE2-D29C93507E15}" destId="{7FDFFC6F-AAE5-47E7-A1E4-7D5896A798C1}" srcOrd="0" destOrd="0" parTransId="{EC336568-6466-43D4-BC8E-5F5323632223}" sibTransId="{FD39F642-02CD-4F56-9F46-DD33DC06DAEC}"/>
    <dgm:cxn modelId="{FDC13531-5865-4CA3-8135-86339FDCE577}" type="presOf" srcId="{D46685A8-E231-4461-ABC8-E7FBEEBFAC0C}" destId="{2A34264C-195B-4B75-B48C-A2E1D5A8C1BD}" srcOrd="0" destOrd="0" presId="urn:microsoft.com/office/officeart/2005/8/layout/orgChart1"/>
    <dgm:cxn modelId="{15AF1B68-2016-46E2-B7E0-6BD9516E5953}" srcId="{7FDFFC6F-AAE5-47E7-A1E4-7D5896A798C1}" destId="{CD2B35A4-01E2-4F6B-9E90-C9A663206C43}" srcOrd="1" destOrd="0" parTransId="{3C10E820-F9D1-4B27-86ED-E0669622F8D6}" sibTransId="{21CCEFE4-365B-4AB3-9E1C-B8D8708B7DE7}"/>
    <dgm:cxn modelId="{B10A13B8-DDA3-4931-8375-C5F81C3E1A4F}" type="presParOf" srcId="{9DEC5D6E-90AE-413F-A9C1-7818749A8A68}" destId="{367717F0-F72A-4111-AC2B-B79BC6B343F5}" srcOrd="0" destOrd="0" presId="urn:microsoft.com/office/officeart/2005/8/layout/orgChart1"/>
    <dgm:cxn modelId="{6BF86228-B5AA-4AA2-AA9E-F89685FAC048}" type="presParOf" srcId="{367717F0-F72A-4111-AC2B-B79BC6B343F5}" destId="{BBA1C061-D0B3-4E2E-9C0B-51CEC4297769}" srcOrd="0" destOrd="0" presId="urn:microsoft.com/office/officeart/2005/8/layout/orgChart1"/>
    <dgm:cxn modelId="{EE4C3B20-9405-4EB4-AEDF-7D57110E4F9D}" type="presParOf" srcId="{BBA1C061-D0B3-4E2E-9C0B-51CEC4297769}" destId="{E8618632-F079-4945-A81E-1F10A704B149}" srcOrd="0" destOrd="0" presId="urn:microsoft.com/office/officeart/2005/8/layout/orgChart1"/>
    <dgm:cxn modelId="{2D4A7CF5-E376-4277-8DA0-A9F8AE0B4248}" type="presParOf" srcId="{BBA1C061-D0B3-4E2E-9C0B-51CEC4297769}" destId="{2C4697C4-9267-482B-AF50-ACD91592F608}" srcOrd="1" destOrd="0" presId="urn:microsoft.com/office/officeart/2005/8/layout/orgChart1"/>
    <dgm:cxn modelId="{AD52D8CF-B7A4-4FDA-9598-9DA4919357A0}" type="presParOf" srcId="{367717F0-F72A-4111-AC2B-B79BC6B343F5}" destId="{E4D8FECB-86EF-42C4-966F-1208E75AC57A}" srcOrd="1" destOrd="0" presId="urn:microsoft.com/office/officeart/2005/8/layout/orgChart1"/>
    <dgm:cxn modelId="{978A7E83-2196-4546-9FDD-2CC2E7BF17A7}" type="presParOf" srcId="{E4D8FECB-86EF-42C4-966F-1208E75AC57A}" destId="{63A97908-60A7-4F31-83F1-DD21E494730D}" srcOrd="0" destOrd="0" presId="urn:microsoft.com/office/officeart/2005/8/layout/orgChart1"/>
    <dgm:cxn modelId="{F5353BF7-3E9E-4329-9E48-CEFDA0FD48F7}" type="presParOf" srcId="{E4D8FECB-86EF-42C4-966F-1208E75AC57A}" destId="{7D9FBD03-D5D0-4574-BFBB-1E8B7FCD9BD7}" srcOrd="1" destOrd="0" presId="urn:microsoft.com/office/officeart/2005/8/layout/orgChart1"/>
    <dgm:cxn modelId="{2A473798-3C10-4FFD-82A3-367BFF2BF3F7}" type="presParOf" srcId="{7D9FBD03-D5D0-4574-BFBB-1E8B7FCD9BD7}" destId="{D7C42C9D-F2C1-4B81-B41D-3143AB67E4C1}" srcOrd="0" destOrd="0" presId="urn:microsoft.com/office/officeart/2005/8/layout/orgChart1"/>
    <dgm:cxn modelId="{D39B699B-44F7-448B-8036-B49EC56D82EF}" type="presParOf" srcId="{D7C42C9D-F2C1-4B81-B41D-3143AB67E4C1}" destId="{2A34264C-195B-4B75-B48C-A2E1D5A8C1BD}" srcOrd="0" destOrd="0" presId="urn:microsoft.com/office/officeart/2005/8/layout/orgChart1"/>
    <dgm:cxn modelId="{9F9B98C4-BA3C-4D05-B7A7-B39315FE6EE9}" type="presParOf" srcId="{D7C42C9D-F2C1-4B81-B41D-3143AB67E4C1}" destId="{979E3C78-B81D-465D-8F90-5D3D0A1589EC}" srcOrd="1" destOrd="0" presId="urn:microsoft.com/office/officeart/2005/8/layout/orgChart1"/>
    <dgm:cxn modelId="{4EB39687-2708-4D66-983C-F0F6642A66BC}" type="presParOf" srcId="{7D9FBD03-D5D0-4574-BFBB-1E8B7FCD9BD7}" destId="{1BE1B462-4798-44F6-BAFA-67C87B020224}" srcOrd="1" destOrd="0" presId="urn:microsoft.com/office/officeart/2005/8/layout/orgChart1"/>
    <dgm:cxn modelId="{540CE831-A6F7-4E6E-8F91-71167A0353C2}" type="presParOf" srcId="{7D9FBD03-D5D0-4574-BFBB-1E8B7FCD9BD7}" destId="{17A0E773-01B9-4752-BB69-5993D3ABDE9F}" srcOrd="2" destOrd="0" presId="urn:microsoft.com/office/officeart/2005/8/layout/orgChart1"/>
    <dgm:cxn modelId="{01979DD2-ABF0-420B-8983-AE5A239A11BA}" type="presParOf" srcId="{E4D8FECB-86EF-42C4-966F-1208E75AC57A}" destId="{60CEE840-5236-43C6-82D1-3D6DDAB99084}" srcOrd="2" destOrd="0" presId="urn:microsoft.com/office/officeart/2005/8/layout/orgChart1"/>
    <dgm:cxn modelId="{C3BF8C0A-2823-4DB1-9102-FDAB67E89843}" type="presParOf" srcId="{E4D8FECB-86EF-42C4-966F-1208E75AC57A}" destId="{78654FBF-90D2-4ACB-B41E-107A578E8C4C}" srcOrd="3" destOrd="0" presId="urn:microsoft.com/office/officeart/2005/8/layout/orgChart1"/>
    <dgm:cxn modelId="{65D0DEC1-2BD6-4EC5-904F-BF276A91CCB3}" type="presParOf" srcId="{78654FBF-90D2-4ACB-B41E-107A578E8C4C}" destId="{9D35129A-49E1-4D1E-833D-B507720CD614}" srcOrd="0" destOrd="0" presId="urn:microsoft.com/office/officeart/2005/8/layout/orgChart1"/>
    <dgm:cxn modelId="{FA472534-ED1C-47C0-9BF5-F1726DC65A36}" type="presParOf" srcId="{9D35129A-49E1-4D1E-833D-B507720CD614}" destId="{47BB4911-A1C2-483F-A4A9-F15E24554F50}" srcOrd="0" destOrd="0" presId="urn:microsoft.com/office/officeart/2005/8/layout/orgChart1"/>
    <dgm:cxn modelId="{EB636E54-3348-40CA-8DD9-7CEE6F65E83C}" type="presParOf" srcId="{9D35129A-49E1-4D1E-833D-B507720CD614}" destId="{F85BF6A2-0C67-49B9-B2E7-FB4FECD617A7}" srcOrd="1" destOrd="0" presId="urn:microsoft.com/office/officeart/2005/8/layout/orgChart1"/>
    <dgm:cxn modelId="{54B31E75-E975-4F32-9199-53008C4B14E7}" type="presParOf" srcId="{78654FBF-90D2-4ACB-B41E-107A578E8C4C}" destId="{0144FF53-04EB-4806-88C4-722BA09A6D4C}" srcOrd="1" destOrd="0" presId="urn:microsoft.com/office/officeart/2005/8/layout/orgChart1"/>
    <dgm:cxn modelId="{E6451CA5-F119-462D-95F8-0102E265B97F}" type="presParOf" srcId="{78654FBF-90D2-4ACB-B41E-107A578E8C4C}" destId="{3C5EECEE-2D17-49D5-8091-4658B54CCBD5}" srcOrd="2" destOrd="0" presId="urn:microsoft.com/office/officeart/2005/8/layout/orgChart1"/>
    <dgm:cxn modelId="{D405542C-C07E-47AA-8DF4-F86B247F6D7B}" type="presParOf" srcId="{367717F0-F72A-4111-AC2B-B79BC6B343F5}" destId="{EC1ACF39-0C34-4DFD-B209-525C9251D75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CE7E74-1002-406F-9453-549D738A4F39}" type="doc">
      <dgm:prSet loTypeId="urn:microsoft.com/office/officeart/2005/8/layout/matrix1" loCatId="matrix" qsTypeId="urn:microsoft.com/office/officeart/2005/8/quickstyle/simple5" qsCatId="simple" csTypeId="urn:microsoft.com/office/officeart/2005/8/colors/accent1_2" csCatId="accent1" phldr="1"/>
      <dgm:spPr/>
      <dgm:t>
        <a:bodyPr/>
        <a:lstStyle/>
        <a:p>
          <a:endParaRPr lang="en-US"/>
        </a:p>
      </dgm:t>
    </dgm:pt>
    <dgm:pt modelId="{2CDCA5A4-E83D-4B7D-8C55-4BD89B276357}">
      <dgm:prSet phldrT="[Text]" custT="1"/>
      <dgm:spPr>
        <a:solidFill>
          <a:schemeClr val="bg1"/>
        </a:solidFill>
      </dgm:spPr>
      <dgm:t>
        <a:bodyPr/>
        <a:lstStyle/>
        <a:p>
          <a:r>
            <a:rPr lang="en-US" sz="2800" dirty="0" smtClean="0">
              <a:latin typeface="Verdana" panose="020B0604030504040204" pitchFamily="34" charset="0"/>
              <a:ea typeface="Verdana" panose="020B0604030504040204" pitchFamily="34" charset="0"/>
              <a:cs typeface="Verdana" panose="020B0604030504040204" pitchFamily="34" charset="0"/>
            </a:rPr>
            <a:t>MIPS</a:t>
          </a:r>
          <a:endParaRPr lang="en-US" sz="2800" dirty="0">
            <a:latin typeface="Verdana" panose="020B0604030504040204" pitchFamily="34" charset="0"/>
            <a:ea typeface="Verdana" panose="020B0604030504040204" pitchFamily="34" charset="0"/>
            <a:cs typeface="Verdana" panose="020B0604030504040204" pitchFamily="34" charset="0"/>
          </a:endParaRPr>
        </a:p>
      </dgm:t>
    </dgm:pt>
    <dgm:pt modelId="{C704865F-CF9E-4D55-AFE8-AD6727337404}" type="parTrans" cxnId="{1A6663EE-78C9-4319-9441-76EEC7BE5DD0}">
      <dgm:prSet/>
      <dgm:spPr/>
      <dgm:t>
        <a:bodyPr/>
        <a:lstStyle/>
        <a:p>
          <a:endParaRPr lang="en-US"/>
        </a:p>
      </dgm:t>
    </dgm:pt>
    <dgm:pt modelId="{672EE67F-6CFC-40C6-B5B6-AA56404730C7}" type="sibTrans" cxnId="{1A6663EE-78C9-4319-9441-76EEC7BE5DD0}">
      <dgm:prSet/>
      <dgm:spPr/>
      <dgm:t>
        <a:bodyPr/>
        <a:lstStyle/>
        <a:p>
          <a:endParaRPr lang="en-US"/>
        </a:p>
      </dgm:t>
    </dgm:pt>
    <dgm:pt modelId="{3A63C072-A0FE-4149-BF9F-47BABFC4C8B2}">
      <dgm:prSet phldrT="[Text]" custT="1"/>
      <dgm:spPr/>
      <dgm:t>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Quality  </a:t>
          </a:r>
          <a:endParaRPr lang="en-US" sz="2400" dirty="0">
            <a:latin typeface="Verdana" panose="020B0604030504040204" pitchFamily="34" charset="0"/>
            <a:ea typeface="Verdana" panose="020B0604030504040204" pitchFamily="34" charset="0"/>
            <a:cs typeface="Verdana" panose="020B0604030504040204" pitchFamily="34" charset="0"/>
          </a:endParaRPr>
        </a:p>
      </dgm:t>
    </dgm:pt>
    <dgm:pt modelId="{F3C954FD-B652-46FA-ADDE-E46EA87767C5}" type="parTrans" cxnId="{2F6F6F20-CF59-4453-AF96-790A6BB5B35B}">
      <dgm:prSet/>
      <dgm:spPr/>
      <dgm:t>
        <a:bodyPr/>
        <a:lstStyle/>
        <a:p>
          <a:endParaRPr lang="en-US"/>
        </a:p>
      </dgm:t>
    </dgm:pt>
    <dgm:pt modelId="{3BE61DB6-8AEA-4EDB-80FB-BB2FC9ABB30D}" type="sibTrans" cxnId="{2F6F6F20-CF59-4453-AF96-790A6BB5B35B}">
      <dgm:prSet/>
      <dgm:spPr/>
      <dgm:t>
        <a:bodyPr/>
        <a:lstStyle/>
        <a:p>
          <a:endParaRPr lang="en-US"/>
        </a:p>
      </dgm:t>
    </dgm:pt>
    <dgm:pt modelId="{69A6ED0D-DE4F-4DC2-A606-D9DE9F41D520}">
      <dgm:prSet phldrT="[Text]" custT="1"/>
      <dgm:spPr/>
      <dgm:t>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Resource use</a:t>
          </a:r>
          <a:endParaRPr lang="en-US" sz="2400" dirty="0">
            <a:latin typeface="Verdana" panose="020B0604030504040204" pitchFamily="34" charset="0"/>
            <a:ea typeface="Verdana" panose="020B0604030504040204" pitchFamily="34" charset="0"/>
            <a:cs typeface="Verdana" panose="020B0604030504040204" pitchFamily="34" charset="0"/>
          </a:endParaRPr>
        </a:p>
      </dgm:t>
    </dgm:pt>
    <dgm:pt modelId="{E6A557E3-655C-435E-8AD0-52272DA3381F}" type="parTrans" cxnId="{445F07EA-DE7A-4AA5-A4B5-F7F3097646B0}">
      <dgm:prSet/>
      <dgm:spPr/>
      <dgm:t>
        <a:bodyPr/>
        <a:lstStyle/>
        <a:p>
          <a:endParaRPr lang="en-US"/>
        </a:p>
      </dgm:t>
    </dgm:pt>
    <dgm:pt modelId="{B7F149FD-4AE2-4735-9EC2-8B2C19342424}" type="sibTrans" cxnId="{445F07EA-DE7A-4AA5-A4B5-F7F3097646B0}">
      <dgm:prSet/>
      <dgm:spPr/>
      <dgm:t>
        <a:bodyPr/>
        <a:lstStyle/>
        <a:p>
          <a:endParaRPr lang="en-US"/>
        </a:p>
      </dgm:t>
    </dgm:pt>
    <dgm:pt modelId="{FF591A5B-CF35-4DE9-9B95-B149A4223AD8}">
      <dgm:prSet phldrT="[Text]" custT="1"/>
      <dgm:spPr>
        <a:solidFill>
          <a:schemeClr val="bg1">
            <a:lumMod val="75000"/>
          </a:schemeClr>
        </a:solidFill>
      </dgm:spPr>
      <dgm:t>
        <a:bodyPr/>
        <a:lstStyle/>
        <a:p>
          <a:pPr algn="ctr"/>
          <a:r>
            <a:rPr lang="en-US" sz="2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Improvement Activities</a:t>
          </a:r>
          <a:endParaRPr lang="en-US" sz="2400" dirty="0">
            <a:solidFill>
              <a:schemeClr val="tx1"/>
            </a:solidFill>
            <a:latin typeface="Verdana" panose="020B0604030504040204" pitchFamily="34" charset="0"/>
            <a:ea typeface="Verdana" panose="020B0604030504040204" pitchFamily="34" charset="0"/>
            <a:cs typeface="Verdana" panose="020B0604030504040204" pitchFamily="34" charset="0"/>
          </a:endParaRPr>
        </a:p>
      </dgm:t>
    </dgm:pt>
    <dgm:pt modelId="{7B8C74AB-E43A-485F-95C5-4131B49C1172}" type="parTrans" cxnId="{F4A184B1-9711-49F7-A41B-EED61933774D}">
      <dgm:prSet/>
      <dgm:spPr/>
      <dgm:t>
        <a:bodyPr/>
        <a:lstStyle/>
        <a:p>
          <a:endParaRPr lang="en-US"/>
        </a:p>
      </dgm:t>
    </dgm:pt>
    <dgm:pt modelId="{C3FC1288-F085-40F0-A0E2-91EF4694C535}" type="sibTrans" cxnId="{F4A184B1-9711-49F7-A41B-EED61933774D}">
      <dgm:prSet/>
      <dgm:spPr/>
      <dgm:t>
        <a:bodyPr/>
        <a:lstStyle/>
        <a:p>
          <a:endParaRPr lang="en-US"/>
        </a:p>
      </dgm:t>
    </dgm:pt>
    <dgm:pt modelId="{0ABE58C5-BFEA-4CCC-A589-98753CCF623B}">
      <dgm:prSet phldrT="[Text]" custT="1"/>
      <dgm:spPr/>
      <dgm:t>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Advancing Care Information </a:t>
          </a:r>
          <a:endParaRPr lang="en-US" sz="2400" dirty="0">
            <a:latin typeface="Verdana" panose="020B0604030504040204" pitchFamily="34" charset="0"/>
            <a:ea typeface="Verdana" panose="020B0604030504040204" pitchFamily="34" charset="0"/>
            <a:cs typeface="Verdana" panose="020B0604030504040204" pitchFamily="34" charset="0"/>
          </a:endParaRPr>
        </a:p>
      </dgm:t>
    </dgm:pt>
    <dgm:pt modelId="{C574CCCC-31C4-4DC9-84C1-38675E23BC4A}" type="sibTrans" cxnId="{83339447-FA26-4E36-AFE3-F5950D016CE3}">
      <dgm:prSet/>
      <dgm:spPr/>
      <dgm:t>
        <a:bodyPr/>
        <a:lstStyle/>
        <a:p>
          <a:endParaRPr lang="en-US"/>
        </a:p>
      </dgm:t>
    </dgm:pt>
    <dgm:pt modelId="{76054940-5A90-4455-B1CF-AF3E3AA6372C}" type="parTrans" cxnId="{83339447-FA26-4E36-AFE3-F5950D016CE3}">
      <dgm:prSet/>
      <dgm:spPr/>
      <dgm:t>
        <a:bodyPr/>
        <a:lstStyle/>
        <a:p>
          <a:endParaRPr lang="en-US"/>
        </a:p>
      </dgm:t>
    </dgm:pt>
    <dgm:pt modelId="{A0936845-2485-421F-B7A5-F3896A143EFB}" type="pres">
      <dgm:prSet presAssocID="{B7CE7E74-1002-406F-9453-549D738A4F39}" presName="diagram" presStyleCnt="0">
        <dgm:presLayoutVars>
          <dgm:chMax val="1"/>
          <dgm:dir/>
          <dgm:animLvl val="ctr"/>
          <dgm:resizeHandles val="exact"/>
        </dgm:presLayoutVars>
      </dgm:prSet>
      <dgm:spPr/>
      <dgm:t>
        <a:bodyPr/>
        <a:lstStyle/>
        <a:p>
          <a:endParaRPr lang="en-US"/>
        </a:p>
      </dgm:t>
    </dgm:pt>
    <dgm:pt modelId="{FE50510D-62AD-4C10-8D7A-839DD300BC3D}" type="pres">
      <dgm:prSet presAssocID="{B7CE7E74-1002-406F-9453-549D738A4F39}" presName="matrix" presStyleCnt="0"/>
      <dgm:spPr/>
      <dgm:t>
        <a:bodyPr/>
        <a:lstStyle/>
        <a:p>
          <a:endParaRPr lang="en-US"/>
        </a:p>
      </dgm:t>
    </dgm:pt>
    <dgm:pt modelId="{F19BA764-D7EE-4BB1-8748-2EDF55CDDC75}" type="pres">
      <dgm:prSet presAssocID="{B7CE7E74-1002-406F-9453-549D738A4F39}" presName="tile1" presStyleLbl="node1" presStyleIdx="0" presStyleCnt="4" custLinFactNeighborX="-3966" custLinFactNeighborY="1582"/>
      <dgm:spPr/>
      <dgm:t>
        <a:bodyPr/>
        <a:lstStyle/>
        <a:p>
          <a:endParaRPr lang="en-US"/>
        </a:p>
      </dgm:t>
    </dgm:pt>
    <dgm:pt modelId="{D47C7900-DD1E-451A-A3DA-E101BC7F99F1}" type="pres">
      <dgm:prSet presAssocID="{B7CE7E74-1002-406F-9453-549D738A4F39}" presName="tile1text" presStyleLbl="node1" presStyleIdx="0" presStyleCnt="4">
        <dgm:presLayoutVars>
          <dgm:chMax val="0"/>
          <dgm:chPref val="0"/>
          <dgm:bulletEnabled val="1"/>
        </dgm:presLayoutVars>
      </dgm:prSet>
      <dgm:spPr/>
      <dgm:t>
        <a:bodyPr/>
        <a:lstStyle/>
        <a:p>
          <a:endParaRPr lang="en-US"/>
        </a:p>
      </dgm:t>
    </dgm:pt>
    <dgm:pt modelId="{9A6DA278-739C-4082-9D2E-CB772AEC825D}" type="pres">
      <dgm:prSet presAssocID="{B7CE7E74-1002-406F-9453-549D738A4F39}" presName="tile2" presStyleLbl="node1" presStyleIdx="1" presStyleCnt="4" custLinFactNeighborX="665" custLinFactNeighborY="0"/>
      <dgm:spPr/>
      <dgm:t>
        <a:bodyPr/>
        <a:lstStyle/>
        <a:p>
          <a:endParaRPr lang="en-US"/>
        </a:p>
      </dgm:t>
    </dgm:pt>
    <dgm:pt modelId="{DD6A1E07-3E2C-4488-BDB2-05900E82A426}" type="pres">
      <dgm:prSet presAssocID="{B7CE7E74-1002-406F-9453-549D738A4F39}" presName="tile2text" presStyleLbl="node1" presStyleIdx="1" presStyleCnt="4">
        <dgm:presLayoutVars>
          <dgm:chMax val="0"/>
          <dgm:chPref val="0"/>
          <dgm:bulletEnabled val="1"/>
        </dgm:presLayoutVars>
      </dgm:prSet>
      <dgm:spPr/>
      <dgm:t>
        <a:bodyPr/>
        <a:lstStyle/>
        <a:p>
          <a:endParaRPr lang="en-US"/>
        </a:p>
      </dgm:t>
    </dgm:pt>
    <dgm:pt modelId="{FDB06AB1-58FA-46FA-B89B-3DE7D11492E1}" type="pres">
      <dgm:prSet presAssocID="{B7CE7E74-1002-406F-9453-549D738A4F39}" presName="tile3" presStyleLbl="node1" presStyleIdx="2" presStyleCnt="4"/>
      <dgm:spPr/>
      <dgm:t>
        <a:bodyPr/>
        <a:lstStyle/>
        <a:p>
          <a:endParaRPr lang="en-US"/>
        </a:p>
      </dgm:t>
    </dgm:pt>
    <dgm:pt modelId="{60B03416-360B-4D9B-8324-EDEF132B6569}" type="pres">
      <dgm:prSet presAssocID="{B7CE7E74-1002-406F-9453-549D738A4F39}" presName="tile3text" presStyleLbl="node1" presStyleIdx="2" presStyleCnt="4">
        <dgm:presLayoutVars>
          <dgm:chMax val="0"/>
          <dgm:chPref val="0"/>
          <dgm:bulletEnabled val="1"/>
        </dgm:presLayoutVars>
      </dgm:prSet>
      <dgm:spPr/>
      <dgm:t>
        <a:bodyPr/>
        <a:lstStyle/>
        <a:p>
          <a:endParaRPr lang="en-US"/>
        </a:p>
      </dgm:t>
    </dgm:pt>
    <dgm:pt modelId="{7DC29429-AF47-4A5F-97C5-489F10E56352}" type="pres">
      <dgm:prSet presAssocID="{B7CE7E74-1002-406F-9453-549D738A4F39}" presName="tile4" presStyleLbl="node1" presStyleIdx="3" presStyleCnt="4" custLinFactNeighborY="0"/>
      <dgm:spPr/>
      <dgm:t>
        <a:bodyPr/>
        <a:lstStyle/>
        <a:p>
          <a:endParaRPr lang="en-US"/>
        </a:p>
      </dgm:t>
    </dgm:pt>
    <dgm:pt modelId="{FFA7EE1A-444D-46B3-92C0-7487C49E4429}" type="pres">
      <dgm:prSet presAssocID="{B7CE7E74-1002-406F-9453-549D738A4F39}" presName="tile4text" presStyleLbl="node1" presStyleIdx="3" presStyleCnt="4">
        <dgm:presLayoutVars>
          <dgm:chMax val="0"/>
          <dgm:chPref val="0"/>
          <dgm:bulletEnabled val="1"/>
        </dgm:presLayoutVars>
      </dgm:prSet>
      <dgm:spPr/>
      <dgm:t>
        <a:bodyPr/>
        <a:lstStyle/>
        <a:p>
          <a:endParaRPr lang="en-US"/>
        </a:p>
      </dgm:t>
    </dgm:pt>
    <dgm:pt modelId="{D3BA0C8A-CCB3-4AE1-98EE-83F38DC1A78F}" type="pres">
      <dgm:prSet presAssocID="{B7CE7E74-1002-406F-9453-549D738A4F39}" presName="centerTile" presStyleLbl="fgShp" presStyleIdx="0" presStyleCnt="1" custScaleX="59011" custScaleY="59541">
        <dgm:presLayoutVars>
          <dgm:chMax val="0"/>
          <dgm:chPref val="0"/>
        </dgm:presLayoutVars>
      </dgm:prSet>
      <dgm:spPr/>
      <dgm:t>
        <a:bodyPr/>
        <a:lstStyle/>
        <a:p>
          <a:endParaRPr lang="en-US"/>
        </a:p>
      </dgm:t>
    </dgm:pt>
  </dgm:ptLst>
  <dgm:cxnLst>
    <dgm:cxn modelId="{453571B5-A962-4C46-AD1B-A3754DE60249}" type="presOf" srcId="{3A63C072-A0FE-4149-BF9F-47BABFC4C8B2}" destId="{F19BA764-D7EE-4BB1-8748-2EDF55CDDC75}" srcOrd="0" destOrd="0" presId="urn:microsoft.com/office/officeart/2005/8/layout/matrix1"/>
    <dgm:cxn modelId="{BECC81E9-EEEA-41EB-BC3F-387F39F56E71}" type="presOf" srcId="{69A6ED0D-DE4F-4DC2-A606-D9DE9F41D520}" destId="{9A6DA278-739C-4082-9D2E-CB772AEC825D}" srcOrd="0" destOrd="0" presId="urn:microsoft.com/office/officeart/2005/8/layout/matrix1"/>
    <dgm:cxn modelId="{236A370D-5E37-45D5-94F1-82B27C22E037}" type="presOf" srcId="{B7CE7E74-1002-406F-9453-549D738A4F39}" destId="{A0936845-2485-421F-B7A5-F3896A143EFB}" srcOrd="0" destOrd="0" presId="urn:microsoft.com/office/officeart/2005/8/layout/matrix1"/>
    <dgm:cxn modelId="{83339447-FA26-4E36-AFE3-F5950D016CE3}" srcId="{2CDCA5A4-E83D-4B7D-8C55-4BD89B276357}" destId="{0ABE58C5-BFEA-4CCC-A589-98753CCF623B}" srcOrd="2" destOrd="0" parTransId="{76054940-5A90-4455-B1CF-AF3E3AA6372C}" sibTransId="{C574CCCC-31C4-4DC9-84C1-38675E23BC4A}"/>
    <dgm:cxn modelId="{2F6F6F20-CF59-4453-AF96-790A6BB5B35B}" srcId="{2CDCA5A4-E83D-4B7D-8C55-4BD89B276357}" destId="{3A63C072-A0FE-4149-BF9F-47BABFC4C8B2}" srcOrd="0" destOrd="0" parTransId="{F3C954FD-B652-46FA-ADDE-E46EA87767C5}" sibTransId="{3BE61DB6-8AEA-4EDB-80FB-BB2FC9ABB30D}"/>
    <dgm:cxn modelId="{445F07EA-DE7A-4AA5-A4B5-F7F3097646B0}" srcId="{2CDCA5A4-E83D-4B7D-8C55-4BD89B276357}" destId="{69A6ED0D-DE4F-4DC2-A606-D9DE9F41D520}" srcOrd="1" destOrd="0" parTransId="{E6A557E3-655C-435E-8AD0-52272DA3381F}" sibTransId="{B7F149FD-4AE2-4735-9EC2-8B2C19342424}"/>
    <dgm:cxn modelId="{D730432D-9DE8-4778-AFD1-533CBA0987AF}" type="presOf" srcId="{FF591A5B-CF35-4DE9-9B95-B149A4223AD8}" destId="{FFA7EE1A-444D-46B3-92C0-7487C49E4429}" srcOrd="1" destOrd="0" presId="urn:microsoft.com/office/officeart/2005/8/layout/matrix1"/>
    <dgm:cxn modelId="{803D57F3-45B7-4FE5-B183-C6CD3FF13C4F}" type="presOf" srcId="{0ABE58C5-BFEA-4CCC-A589-98753CCF623B}" destId="{60B03416-360B-4D9B-8324-EDEF132B6569}" srcOrd="1" destOrd="0" presId="urn:microsoft.com/office/officeart/2005/8/layout/matrix1"/>
    <dgm:cxn modelId="{F4A184B1-9711-49F7-A41B-EED61933774D}" srcId="{2CDCA5A4-E83D-4B7D-8C55-4BD89B276357}" destId="{FF591A5B-CF35-4DE9-9B95-B149A4223AD8}" srcOrd="3" destOrd="0" parTransId="{7B8C74AB-E43A-485F-95C5-4131B49C1172}" sibTransId="{C3FC1288-F085-40F0-A0E2-91EF4694C535}"/>
    <dgm:cxn modelId="{1A6663EE-78C9-4319-9441-76EEC7BE5DD0}" srcId="{B7CE7E74-1002-406F-9453-549D738A4F39}" destId="{2CDCA5A4-E83D-4B7D-8C55-4BD89B276357}" srcOrd="0" destOrd="0" parTransId="{C704865F-CF9E-4D55-AFE8-AD6727337404}" sibTransId="{672EE67F-6CFC-40C6-B5B6-AA56404730C7}"/>
    <dgm:cxn modelId="{DF2DB0DB-0C54-41A3-A550-EAF77EDD81F2}" type="presOf" srcId="{69A6ED0D-DE4F-4DC2-A606-D9DE9F41D520}" destId="{DD6A1E07-3E2C-4488-BDB2-05900E82A426}" srcOrd="1" destOrd="0" presId="urn:microsoft.com/office/officeart/2005/8/layout/matrix1"/>
    <dgm:cxn modelId="{3B9FB895-49CA-4332-9A3E-F6A0C8BD7190}" type="presOf" srcId="{3A63C072-A0FE-4149-BF9F-47BABFC4C8B2}" destId="{D47C7900-DD1E-451A-A3DA-E101BC7F99F1}" srcOrd="1" destOrd="0" presId="urn:microsoft.com/office/officeart/2005/8/layout/matrix1"/>
    <dgm:cxn modelId="{D9553344-112F-457C-A3BB-82B9CB7C5F0B}" type="presOf" srcId="{FF591A5B-CF35-4DE9-9B95-B149A4223AD8}" destId="{7DC29429-AF47-4A5F-97C5-489F10E56352}" srcOrd="0" destOrd="0" presId="urn:microsoft.com/office/officeart/2005/8/layout/matrix1"/>
    <dgm:cxn modelId="{347F4044-73E5-4A3C-87CF-5565BF10DF1A}" type="presOf" srcId="{0ABE58C5-BFEA-4CCC-A589-98753CCF623B}" destId="{FDB06AB1-58FA-46FA-B89B-3DE7D11492E1}" srcOrd="0" destOrd="0" presId="urn:microsoft.com/office/officeart/2005/8/layout/matrix1"/>
    <dgm:cxn modelId="{CF929473-5A3D-4EE1-AB0D-AEC482B53476}" type="presOf" srcId="{2CDCA5A4-E83D-4B7D-8C55-4BD89B276357}" destId="{D3BA0C8A-CCB3-4AE1-98EE-83F38DC1A78F}" srcOrd="0" destOrd="0" presId="urn:microsoft.com/office/officeart/2005/8/layout/matrix1"/>
    <dgm:cxn modelId="{2190B127-883E-4301-A5FB-B66BED08FCC0}" type="presParOf" srcId="{A0936845-2485-421F-B7A5-F3896A143EFB}" destId="{FE50510D-62AD-4C10-8D7A-839DD300BC3D}" srcOrd="0" destOrd="0" presId="urn:microsoft.com/office/officeart/2005/8/layout/matrix1"/>
    <dgm:cxn modelId="{484A8231-4304-48CF-9998-954C8C2A47FB}" type="presParOf" srcId="{FE50510D-62AD-4C10-8D7A-839DD300BC3D}" destId="{F19BA764-D7EE-4BB1-8748-2EDF55CDDC75}" srcOrd="0" destOrd="0" presId="urn:microsoft.com/office/officeart/2005/8/layout/matrix1"/>
    <dgm:cxn modelId="{52443AC8-1C0A-49D5-84EA-628C40A68F5A}" type="presParOf" srcId="{FE50510D-62AD-4C10-8D7A-839DD300BC3D}" destId="{D47C7900-DD1E-451A-A3DA-E101BC7F99F1}" srcOrd="1" destOrd="0" presId="urn:microsoft.com/office/officeart/2005/8/layout/matrix1"/>
    <dgm:cxn modelId="{CA8AD6E1-60E6-4CC8-BA5E-573AD10DF217}" type="presParOf" srcId="{FE50510D-62AD-4C10-8D7A-839DD300BC3D}" destId="{9A6DA278-739C-4082-9D2E-CB772AEC825D}" srcOrd="2" destOrd="0" presId="urn:microsoft.com/office/officeart/2005/8/layout/matrix1"/>
    <dgm:cxn modelId="{ECCC85BE-84F8-4D83-999D-58E319E52838}" type="presParOf" srcId="{FE50510D-62AD-4C10-8D7A-839DD300BC3D}" destId="{DD6A1E07-3E2C-4488-BDB2-05900E82A426}" srcOrd="3" destOrd="0" presId="urn:microsoft.com/office/officeart/2005/8/layout/matrix1"/>
    <dgm:cxn modelId="{237F6C60-D9E1-4D93-A39C-4907F6046FAB}" type="presParOf" srcId="{FE50510D-62AD-4C10-8D7A-839DD300BC3D}" destId="{FDB06AB1-58FA-46FA-B89B-3DE7D11492E1}" srcOrd="4" destOrd="0" presId="urn:microsoft.com/office/officeart/2005/8/layout/matrix1"/>
    <dgm:cxn modelId="{5AA5A132-1AA1-42E1-9583-11D55092825A}" type="presParOf" srcId="{FE50510D-62AD-4C10-8D7A-839DD300BC3D}" destId="{60B03416-360B-4D9B-8324-EDEF132B6569}" srcOrd="5" destOrd="0" presId="urn:microsoft.com/office/officeart/2005/8/layout/matrix1"/>
    <dgm:cxn modelId="{B514513B-7380-4B96-9E84-0FC47B106B1D}" type="presParOf" srcId="{FE50510D-62AD-4C10-8D7A-839DD300BC3D}" destId="{7DC29429-AF47-4A5F-97C5-489F10E56352}" srcOrd="6" destOrd="0" presId="urn:microsoft.com/office/officeart/2005/8/layout/matrix1"/>
    <dgm:cxn modelId="{919D5683-8E60-47D3-8AF7-D335B7015466}" type="presParOf" srcId="{FE50510D-62AD-4C10-8D7A-839DD300BC3D}" destId="{FFA7EE1A-444D-46B3-92C0-7487C49E4429}" srcOrd="7" destOrd="0" presId="urn:microsoft.com/office/officeart/2005/8/layout/matrix1"/>
    <dgm:cxn modelId="{5793F84A-C03B-4298-97F8-4329A134F961}" type="presParOf" srcId="{A0936845-2485-421F-B7A5-F3896A143EFB}" destId="{D3BA0C8A-CCB3-4AE1-98EE-83F38DC1A78F}" srcOrd="1" destOrd="0" presId="urn:microsoft.com/office/officeart/2005/8/layout/matrix1"/>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6605DA-2D11-42BC-A903-D61B8BBDFCF2}"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A43CC5D-203C-4C72-8F18-1070117AABE9}">
      <dgm:prSet phldrT="[Text]" custT="1"/>
      <dgm:spPr/>
      <dgm:t>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Jan 1</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dirty="0" smtClean="0">
              <a:latin typeface="Verdana" panose="020B0604030504040204" pitchFamily="34" charset="0"/>
              <a:ea typeface="Verdana" panose="020B0604030504040204" pitchFamily="34" charset="0"/>
              <a:cs typeface="Verdana" panose="020B0604030504040204" pitchFamily="34" charset="0"/>
            </a:rPr>
            <a:t> to Dec 31</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dirty="0" smtClean="0">
              <a:latin typeface="Verdana" panose="020B0604030504040204" pitchFamily="34" charset="0"/>
              <a:ea typeface="Verdana" panose="020B0604030504040204" pitchFamily="34" charset="0"/>
              <a:cs typeface="Verdana" panose="020B0604030504040204" pitchFamily="34" charset="0"/>
            </a:rPr>
            <a:t> of 2017 : Performance period</a:t>
          </a:r>
          <a:endParaRPr lang="en-US" sz="2000" dirty="0">
            <a:latin typeface="Verdana" panose="020B0604030504040204" pitchFamily="34" charset="0"/>
            <a:ea typeface="Verdana" panose="020B0604030504040204" pitchFamily="34" charset="0"/>
            <a:cs typeface="Verdana" panose="020B0604030504040204" pitchFamily="34" charset="0"/>
          </a:endParaRPr>
        </a:p>
      </dgm:t>
    </dgm:pt>
    <dgm:pt modelId="{2C142C11-68F5-4601-862A-3F39B2CCC782}" type="parTrans" cxnId="{89AD1933-BE08-424D-8DC1-F48BBFA5EC8B}">
      <dgm:prSet/>
      <dgm:spPr/>
      <dgm:t>
        <a:bodyPr/>
        <a:lstStyle/>
        <a:p>
          <a:endParaRPr lang="en-US"/>
        </a:p>
      </dgm:t>
    </dgm:pt>
    <dgm:pt modelId="{69786FA6-1915-460E-AC5A-49F99BDD76B1}" type="sibTrans" cxnId="{89AD1933-BE08-424D-8DC1-F48BBFA5EC8B}">
      <dgm:prSet/>
      <dgm:spPr/>
      <dgm:t>
        <a:bodyPr/>
        <a:lstStyle/>
        <a:p>
          <a:endParaRPr lang="en-US" dirty="0"/>
        </a:p>
      </dgm:t>
    </dgm:pt>
    <dgm:pt modelId="{B8893CC6-87BD-4253-B560-90356251ACAA}">
      <dgm:prSet phldrT="[Text]" custT="1"/>
      <dgm:spPr/>
      <dgm:t>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March 31</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dirty="0" smtClean="0">
              <a:latin typeface="Verdana" panose="020B0604030504040204" pitchFamily="34" charset="0"/>
              <a:ea typeface="Verdana" panose="020B0604030504040204" pitchFamily="34" charset="0"/>
              <a:cs typeface="Verdana" panose="020B0604030504040204" pitchFamily="34" charset="0"/>
            </a:rPr>
            <a:t> of 2018 :Reporting </a:t>
          </a:r>
          <a:endParaRPr lang="en-US" sz="2000" dirty="0">
            <a:latin typeface="Verdana" panose="020B0604030504040204" pitchFamily="34" charset="0"/>
            <a:ea typeface="Verdana" panose="020B0604030504040204" pitchFamily="34" charset="0"/>
            <a:cs typeface="Verdana" panose="020B0604030504040204" pitchFamily="34" charset="0"/>
          </a:endParaRPr>
        </a:p>
      </dgm:t>
    </dgm:pt>
    <dgm:pt modelId="{ECA6C738-4F26-43A0-B733-138CED63EB9F}" type="parTrans" cxnId="{1ECA1BB3-C02E-4A64-ABC9-54871806518B}">
      <dgm:prSet/>
      <dgm:spPr/>
      <dgm:t>
        <a:bodyPr/>
        <a:lstStyle/>
        <a:p>
          <a:endParaRPr lang="en-US"/>
        </a:p>
      </dgm:t>
    </dgm:pt>
    <dgm:pt modelId="{BEA57993-F70C-4C4A-AF7F-136433E9E0AF}" type="sibTrans" cxnId="{1ECA1BB3-C02E-4A64-ABC9-54871806518B}">
      <dgm:prSet/>
      <dgm:spPr/>
      <dgm:t>
        <a:bodyPr/>
        <a:lstStyle/>
        <a:p>
          <a:endParaRPr lang="en-US" dirty="0"/>
        </a:p>
      </dgm:t>
    </dgm:pt>
    <dgm:pt modelId="{262BAE2B-BE42-45D9-BA3D-DF313A6C7EEB}">
      <dgm:prSet phldrT="[Text]" custT="1"/>
      <dgm:spPr/>
      <dgm:t>
        <a:bodyPr/>
        <a:lstStyle/>
        <a:p>
          <a:r>
            <a:rPr lang="en-US" sz="2000" dirty="0" smtClean="0">
              <a:latin typeface="Verdana" panose="020B0604030504040204" pitchFamily="34" charset="0"/>
              <a:ea typeface="Verdana" panose="020B0604030504040204" pitchFamily="34" charset="0"/>
              <a:cs typeface="Verdana" panose="020B0604030504040204" pitchFamily="34" charset="0"/>
            </a:rPr>
            <a:t>Jan 1</a:t>
          </a:r>
          <a:r>
            <a:rPr lang="en-US" sz="20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dirty="0" smtClean="0">
              <a:latin typeface="Verdana" panose="020B0604030504040204" pitchFamily="34" charset="0"/>
              <a:ea typeface="Verdana" panose="020B0604030504040204" pitchFamily="34" charset="0"/>
              <a:cs typeface="Verdana" panose="020B0604030504040204" pitchFamily="34" charset="0"/>
            </a:rPr>
            <a:t>  of 2019 : MIPS begins to pay</a:t>
          </a:r>
          <a:endParaRPr lang="en-US" sz="2000" dirty="0">
            <a:latin typeface="Verdana" panose="020B0604030504040204" pitchFamily="34" charset="0"/>
            <a:ea typeface="Verdana" panose="020B0604030504040204" pitchFamily="34" charset="0"/>
            <a:cs typeface="Verdana" panose="020B0604030504040204" pitchFamily="34" charset="0"/>
          </a:endParaRPr>
        </a:p>
      </dgm:t>
    </dgm:pt>
    <dgm:pt modelId="{0D43B466-9B0C-462B-B898-E6495BE97159}" type="parTrans" cxnId="{8A4C7EFE-6099-4B1D-840D-72E5D4D7B621}">
      <dgm:prSet/>
      <dgm:spPr/>
      <dgm:t>
        <a:bodyPr/>
        <a:lstStyle/>
        <a:p>
          <a:endParaRPr lang="en-US"/>
        </a:p>
      </dgm:t>
    </dgm:pt>
    <dgm:pt modelId="{FEA7F8DD-2A09-45E0-B325-589DDBB5E23A}" type="sibTrans" cxnId="{8A4C7EFE-6099-4B1D-840D-72E5D4D7B621}">
      <dgm:prSet/>
      <dgm:spPr/>
      <dgm:t>
        <a:bodyPr/>
        <a:lstStyle/>
        <a:p>
          <a:endParaRPr lang="en-US"/>
        </a:p>
      </dgm:t>
    </dgm:pt>
    <dgm:pt modelId="{C6C9BFFA-5A9F-4E24-BD04-684A6FCD4901}" type="pres">
      <dgm:prSet presAssocID="{DE6605DA-2D11-42BC-A903-D61B8BBDFCF2}" presName="outerComposite" presStyleCnt="0">
        <dgm:presLayoutVars>
          <dgm:chMax val="5"/>
          <dgm:dir/>
          <dgm:resizeHandles val="exact"/>
        </dgm:presLayoutVars>
      </dgm:prSet>
      <dgm:spPr/>
      <dgm:t>
        <a:bodyPr/>
        <a:lstStyle/>
        <a:p>
          <a:endParaRPr lang="en-US"/>
        </a:p>
      </dgm:t>
    </dgm:pt>
    <dgm:pt modelId="{36145E89-B980-440B-9CD8-C19A3173797C}" type="pres">
      <dgm:prSet presAssocID="{DE6605DA-2D11-42BC-A903-D61B8BBDFCF2}" presName="dummyMaxCanvas" presStyleCnt="0">
        <dgm:presLayoutVars/>
      </dgm:prSet>
      <dgm:spPr/>
      <dgm:t>
        <a:bodyPr/>
        <a:lstStyle/>
        <a:p>
          <a:endParaRPr lang="en-US"/>
        </a:p>
      </dgm:t>
    </dgm:pt>
    <dgm:pt modelId="{666A2485-9BF7-4D48-AB4B-603094BE4F66}" type="pres">
      <dgm:prSet presAssocID="{DE6605DA-2D11-42BC-A903-D61B8BBDFCF2}" presName="ThreeNodes_1" presStyleLbl="node1" presStyleIdx="0" presStyleCnt="3" custScaleX="100000" custScaleY="56450">
        <dgm:presLayoutVars>
          <dgm:bulletEnabled val="1"/>
        </dgm:presLayoutVars>
      </dgm:prSet>
      <dgm:spPr/>
      <dgm:t>
        <a:bodyPr/>
        <a:lstStyle/>
        <a:p>
          <a:endParaRPr lang="en-US"/>
        </a:p>
      </dgm:t>
    </dgm:pt>
    <dgm:pt modelId="{05C93AC6-2AE6-4222-B87B-1ED677E0C9D4}" type="pres">
      <dgm:prSet presAssocID="{DE6605DA-2D11-42BC-A903-D61B8BBDFCF2}" presName="ThreeNodes_2" presStyleLbl="node1" presStyleIdx="1" presStyleCnt="3" custScaleX="105461" custScaleY="62095">
        <dgm:presLayoutVars>
          <dgm:bulletEnabled val="1"/>
        </dgm:presLayoutVars>
      </dgm:prSet>
      <dgm:spPr/>
      <dgm:t>
        <a:bodyPr/>
        <a:lstStyle/>
        <a:p>
          <a:endParaRPr lang="en-US"/>
        </a:p>
      </dgm:t>
    </dgm:pt>
    <dgm:pt modelId="{650FB44F-5B24-440C-B62E-A42BB5A6E05E}" type="pres">
      <dgm:prSet presAssocID="{DE6605DA-2D11-42BC-A903-D61B8BBDFCF2}" presName="ThreeNodes_3" presStyleLbl="node1" presStyleIdx="2" presStyleCnt="3" custScaleX="102731" custScaleY="62095">
        <dgm:presLayoutVars>
          <dgm:bulletEnabled val="1"/>
        </dgm:presLayoutVars>
      </dgm:prSet>
      <dgm:spPr/>
      <dgm:t>
        <a:bodyPr/>
        <a:lstStyle/>
        <a:p>
          <a:endParaRPr lang="en-US"/>
        </a:p>
      </dgm:t>
    </dgm:pt>
    <dgm:pt modelId="{80F94FA8-BA57-4938-8348-24893F41E9EE}" type="pres">
      <dgm:prSet presAssocID="{DE6605DA-2D11-42BC-A903-D61B8BBDFCF2}" presName="ThreeConn_1-2" presStyleLbl="fgAccFollowNode1" presStyleIdx="0" presStyleCnt="2" custScaleX="92755" custScaleY="92755">
        <dgm:presLayoutVars>
          <dgm:bulletEnabled val="1"/>
        </dgm:presLayoutVars>
      </dgm:prSet>
      <dgm:spPr/>
      <dgm:t>
        <a:bodyPr/>
        <a:lstStyle/>
        <a:p>
          <a:endParaRPr lang="en-US"/>
        </a:p>
      </dgm:t>
    </dgm:pt>
    <dgm:pt modelId="{49AA197B-44B0-46A8-9CEC-4CEE4F80033F}" type="pres">
      <dgm:prSet presAssocID="{DE6605DA-2D11-42BC-A903-D61B8BBDFCF2}" presName="ThreeConn_2-3" presStyleLbl="fgAccFollowNode1" presStyleIdx="1" presStyleCnt="2" custScaleX="92755" custScaleY="92755">
        <dgm:presLayoutVars>
          <dgm:bulletEnabled val="1"/>
        </dgm:presLayoutVars>
      </dgm:prSet>
      <dgm:spPr/>
      <dgm:t>
        <a:bodyPr/>
        <a:lstStyle/>
        <a:p>
          <a:endParaRPr lang="en-US"/>
        </a:p>
      </dgm:t>
    </dgm:pt>
    <dgm:pt modelId="{6E91B65A-B4C9-400C-AE38-CF855CE725EA}" type="pres">
      <dgm:prSet presAssocID="{DE6605DA-2D11-42BC-A903-D61B8BBDFCF2}" presName="ThreeNodes_1_text" presStyleLbl="node1" presStyleIdx="2" presStyleCnt="3">
        <dgm:presLayoutVars>
          <dgm:bulletEnabled val="1"/>
        </dgm:presLayoutVars>
      </dgm:prSet>
      <dgm:spPr/>
      <dgm:t>
        <a:bodyPr/>
        <a:lstStyle/>
        <a:p>
          <a:endParaRPr lang="en-US"/>
        </a:p>
      </dgm:t>
    </dgm:pt>
    <dgm:pt modelId="{0FB066F9-B19C-460D-8636-5EAF87AFAB20}" type="pres">
      <dgm:prSet presAssocID="{DE6605DA-2D11-42BC-A903-D61B8BBDFCF2}" presName="ThreeNodes_2_text" presStyleLbl="node1" presStyleIdx="2" presStyleCnt="3">
        <dgm:presLayoutVars>
          <dgm:bulletEnabled val="1"/>
        </dgm:presLayoutVars>
      </dgm:prSet>
      <dgm:spPr/>
      <dgm:t>
        <a:bodyPr/>
        <a:lstStyle/>
        <a:p>
          <a:endParaRPr lang="en-US"/>
        </a:p>
      </dgm:t>
    </dgm:pt>
    <dgm:pt modelId="{087F044A-7700-4F3C-A564-7C6F0BDB351B}" type="pres">
      <dgm:prSet presAssocID="{DE6605DA-2D11-42BC-A903-D61B8BBDFCF2}" presName="ThreeNodes_3_text" presStyleLbl="node1" presStyleIdx="2" presStyleCnt="3">
        <dgm:presLayoutVars>
          <dgm:bulletEnabled val="1"/>
        </dgm:presLayoutVars>
      </dgm:prSet>
      <dgm:spPr/>
      <dgm:t>
        <a:bodyPr/>
        <a:lstStyle/>
        <a:p>
          <a:endParaRPr lang="en-US"/>
        </a:p>
      </dgm:t>
    </dgm:pt>
  </dgm:ptLst>
  <dgm:cxnLst>
    <dgm:cxn modelId="{A813A52A-8EF8-4672-8325-0AAED65959AA}" type="presOf" srcId="{262BAE2B-BE42-45D9-BA3D-DF313A6C7EEB}" destId="{650FB44F-5B24-440C-B62E-A42BB5A6E05E}" srcOrd="0" destOrd="0" presId="urn:microsoft.com/office/officeart/2005/8/layout/vProcess5"/>
    <dgm:cxn modelId="{3B750C5E-19AB-4A0F-8813-846E19AA862C}" type="presOf" srcId="{DE6605DA-2D11-42BC-A903-D61B8BBDFCF2}" destId="{C6C9BFFA-5A9F-4E24-BD04-684A6FCD4901}" srcOrd="0" destOrd="0" presId="urn:microsoft.com/office/officeart/2005/8/layout/vProcess5"/>
    <dgm:cxn modelId="{82C85178-BD70-4195-8449-A2C33FCAB4CD}" type="presOf" srcId="{AA43CC5D-203C-4C72-8F18-1070117AABE9}" destId="{666A2485-9BF7-4D48-AB4B-603094BE4F66}" srcOrd="0" destOrd="0" presId="urn:microsoft.com/office/officeart/2005/8/layout/vProcess5"/>
    <dgm:cxn modelId="{6823C05F-D898-4427-A769-628FBAD8D65E}" type="presOf" srcId="{B8893CC6-87BD-4253-B560-90356251ACAA}" destId="{0FB066F9-B19C-460D-8636-5EAF87AFAB20}" srcOrd="1" destOrd="0" presId="urn:microsoft.com/office/officeart/2005/8/layout/vProcess5"/>
    <dgm:cxn modelId="{8A4C7EFE-6099-4B1D-840D-72E5D4D7B621}" srcId="{DE6605DA-2D11-42BC-A903-D61B8BBDFCF2}" destId="{262BAE2B-BE42-45D9-BA3D-DF313A6C7EEB}" srcOrd="2" destOrd="0" parTransId="{0D43B466-9B0C-462B-B898-E6495BE97159}" sibTransId="{FEA7F8DD-2A09-45E0-B325-589DDBB5E23A}"/>
    <dgm:cxn modelId="{92E36142-3D42-4C1B-A53A-AC62D4B3868D}" type="presOf" srcId="{B8893CC6-87BD-4253-B560-90356251ACAA}" destId="{05C93AC6-2AE6-4222-B87B-1ED677E0C9D4}" srcOrd="0" destOrd="0" presId="urn:microsoft.com/office/officeart/2005/8/layout/vProcess5"/>
    <dgm:cxn modelId="{5AA45B79-B29D-4DDE-9FD3-20FE88CB8469}" type="presOf" srcId="{69786FA6-1915-460E-AC5A-49F99BDD76B1}" destId="{80F94FA8-BA57-4938-8348-24893F41E9EE}" srcOrd="0" destOrd="0" presId="urn:microsoft.com/office/officeart/2005/8/layout/vProcess5"/>
    <dgm:cxn modelId="{5A174963-1409-4667-A66A-2BDEF9B7BCDC}" type="presOf" srcId="{262BAE2B-BE42-45D9-BA3D-DF313A6C7EEB}" destId="{087F044A-7700-4F3C-A564-7C6F0BDB351B}" srcOrd="1" destOrd="0" presId="urn:microsoft.com/office/officeart/2005/8/layout/vProcess5"/>
    <dgm:cxn modelId="{89AD1933-BE08-424D-8DC1-F48BBFA5EC8B}" srcId="{DE6605DA-2D11-42BC-A903-D61B8BBDFCF2}" destId="{AA43CC5D-203C-4C72-8F18-1070117AABE9}" srcOrd="0" destOrd="0" parTransId="{2C142C11-68F5-4601-862A-3F39B2CCC782}" sibTransId="{69786FA6-1915-460E-AC5A-49F99BDD76B1}"/>
    <dgm:cxn modelId="{68184898-76CF-4A97-B4B5-16D0E674F81F}" type="presOf" srcId="{BEA57993-F70C-4C4A-AF7F-136433E9E0AF}" destId="{49AA197B-44B0-46A8-9CEC-4CEE4F80033F}" srcOrd="0" destOrd="0" presId="urn:microsoft.com/office/officeart/2005/8/layout/vProcess5"/>
    <dgm:cxn modelId="{1ECA1BB3-C02E-4A64-ABC9-54871806518B}" srcId="{DE6605DA-2D11-42BC-A903-D61B8BBDFCF2}" destId="{B8893CC6-87BD-4253-B560-90356251ACAA}" srcOrd="1" destOrd="0" parTransId="{ECA6C738-4F26-43A0-B733-138CED63EB9F}" sibTransId="{BEA57993-F70C-4C4A-AF7F-136433E9E0AF}"/>
    <dgm:cxn modelId="{53AF5162-5009-435E-9176-A5582B772785}" type="presOf" srcId="{AA43CC5D-203C-4C72-8F18-1070117AABE9}" destId="{6E91B65A-B4C9-400C-AE38-CF855CE725EA}" srcOrd="1" destOrd="0" presId="urn:microsoft.com/office/officeart/2005/8/layout/vProcess5"/>
    <dgm:cxn modelId="{F087986B-752F-458A-AF8E-E08BA7D92401}" type="presParOf" srcId="{C6C9BFFA-5A9F-4E24-BD04-684A6FCD4901}" destId="{36145E89-B980-440B-9CD8-C19A3173797C}" srcOrd="0" destOrd="0" presId="urn:microsoft.com/office/officeart/2005/8/layout/vProcess5"/>
    <dgm:cxn modelId="{93003CFA-BEF4-4543-BCBB-D16DA11B75E8}" type="presParOf" srcId="{C6C9BFFA-5A9F-4E24-BD04-684A6FCD4901}" destId="{666A2485-9BF7-4D48-AB4B-603094BE4F66}" srcOrd="1" destOrd="0" presId="urn:microsoft.com/office/officeart/2005/8/layout/vProcess5"/>
    <dgm:cxn modelId="{C24115B5-E75A-4329-ADFF-E9A9103351DC}" type="presParOf" srcId="{C6C9BFFA-5A9F-4E24-BD04-684A6FCD4901}" destId="{05C93AC6-2AE6-4222-B87B-1ED677E0C9D4}" srcOrd="2" destOrd="0" presId="urn:microsoft.com/office/officeart/2005/8/layout/vProcess5"/>
    <dgm:cxn modelId="{614C44C6-E8A7-4D7D-A614-92495E4F79C7}" type="presParOf" srcId="{C6C9BFFA-5A9F-4E24-BD04-684A6FCD4901}" destId="{650FB44F-5B24-440C-B62E-A42BB5A6E05E}" srcOrd="3" destOrd="0" presId="urn:microsoft.com/office/officeart/2005/8/layout/vProcess5"/>
    <dgm:cxn modelId="{2054CF18-6C50-4905-80E7-64F373899C15}" type="presParOf" srcId="{C6C9BFFA-5A9F-4E24-BD04-684A6FCD4901}" destId="{80F94FA8-BA57-4938-8348-24893F41E9EE}" srcOrd="4" destOrd="0" presId="urn:microsoft.com/office/officeart/2005/8/layout/vProcess5"/>
    <dgm:cxn modelId="{62464E8C-7053-4144-AB49-8957DC461D8D}" type="presParOf" srcId="{C6C9BFFA-5A9F-4E24-BD04-684A6FCD4901}" destId="{49AA197B-44B0-46A8-9CEC-4CEE4F80033F}" srcOrd="5" destOrd="0" presId="urn:microsoft.com/office/officeart/2005/8/layout/vProcess5"/>
    <dgm:cxn modelId="{D30900F0-9CB0-4296-AF74-7C82CB886AE7}" type="presParOf" srcId="{C6C9BFFA-5A9F-4E24-BD04-684A6FCD4901}" destId="{6E91B65A-B4C9-400C-AE38-CF855CE725EA}" srcOrd="6" destOrd="0" presId="urn:microsoft.com/office/officeart/2005/8/layout/vProcess5"/>
    <dgm:cxn modelId="{9806C870-58B1-4C0C-851F-1D13FD61837A}" type="presParOf" srcId="{C6C9BFFA-5A9F-4E24-BD04-684A6FCD4901}" destId="{0FB066F9-B19C-460D-8636-5EAF87AFAB20}" srcOrd="7" destOrd="0" presId="urn:microsoft.com/office/officeart/2005/8/layout/vProcess5"/>
    <dgm:cxn modelId="{46C2CBFC-6387-411C-9871-8B26FAF5C2B0}" type="presParOf" srcId="{C6C9BFFA-5A9F-4E24-BD04-684A6FCD4901}" destId="{087F044A-7700-4F3C-A564-7C6F0BDB351B}"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C633D-4126-413E-B416-64D43EF57928}">
      <dsp:nvSpPr>
        <dsp:cNvPr id="0" name=""/>
        <dsp:cNvSpPr/>
      </dsp:nvSpPr>
      <dsp:spPr>
        <a:xfrm>
          <a:off x="-5725640" y="-871417"/>
          <a:ext cx="6777823" cy="6777823"/>
        </a:xfrm>
        <a:prstGeom prst="blockArc">
          <a:avLst>
            <a:gd name="adj1" fmla="val 18900000"/>
            <a:gd name="adj2" fmla="val 2700000"/>
            <a:gd name="adj3" fmla="val 31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4FD367-3125-4C61-8576-23B3489F3F8E}">
      <dsp:nvSpPr>
        <dsp:cNvPr id="0" name=""/>
        <dsp:cNvSpPr/>
      </dsp:nvSpPr>
      <dsp:spPr>
        <a:xfrm>
          <a:off x="665070" y="503498"/>
          <a:ext cx="10169737" cy="10069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99304" tIns="50800" rIns="50800" bIns="50800" numCol="1" spcCol="1270" anchor="ctr" anchorCtr="0">
          <a:noAutofit/>
        </a:bodyPr>
        <a:lstStyle/>
        <a:p>
          <a:pPr lvl="0" algn="l" defTabSz="889000">
            <a:lnSpc>
              <a:spcPct val="90000"/>
            </a:lnSpc>
            <a:spcBef>
              <a:spcPct val="0"/>
            </a:spcBef>
            <a:spcAft>
              <a:spcPct val="35000"/>
            </a:spcAft>
          </a:pPr>
          <a:r>
            <a:rPr lang="en-US" sz="2000" b="0" kern="1200" dirty="0" smtClean="0">
              <a:latin typeface="Verdana" panose="020B0604030504040204" pitchFamily="34" charset="0"/>
              <a:ea typeface="Verdana" panose="020B0604030504040204" pitchFamily="34" charset="0"/>
              <a:cs typeface="Verdana" panose="020B0604030504040204" pitchFamily="34" charset="0"/>
            </a:rPr>
            <a:t>To understand the Quality payment </a:t>
          </a:r>
          <a:r>
            <a:rPr lang="en-US" sz="2000" b="0" kern="1200" dirty="0" smtClean="0">
              <a:latin typeface="Verdana" panose="020B0604030504040204" pitchFamily="34" charset="0"/>
              <a:ea typeface="Verdana" panose="020B0604030504040204" pitchFamily="34" charset="0"/>
              <a:cs typeface="Verdana" panose="020B0604030504040204" pitchFamily="34" charset="0"/>
            </a:rPr>
            <a:t>program </a:t>
          </a:r>
          <a:r>
            <a:rPr lang="en-US" sz="2000" b="0" kern="1200" dirty="0" smtClean="0">
              <a:latin typeface="Verdana" panose="020B0604030504040204" pitchFamily="34" charset="0"/>
              <a:ea typeface="Verdana" panose="020B0604030504040204" pitchFamily="34" charset="0"/>
              <a:cs typeface="Verdana" panose="020B0604030504040204" pitchFamily="34" charset="0"/>
            </a:rPr>
            <a:t>of MACRA </a:t>
          </a:r>
          <a:r>
            <a:rPr lang="en-US" sz="2000" kern="1200" dirty="0" smtClean="0">
              <a:latin typeface="Verdana" panose="020B0604030504040204" pitchFamily="34" charset="0"/>
              <a:ea typeface="Verdana" panose="020B0604030504040204" pitchFamily="34" charset="0"/>
              <a:cs typeface="Verdana" panose="020B0604030504040204" pitchFamily="34" charset="0"/>
            </a:rPr>
            <a:t> </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665070" y="503498"/>
        <a:ext cx="10169737" cy="1006997"/>
      </dsp:txXfrm>
    </dsp:sp>
    <dsp:sp modelId="{D4A0E065-2A7C-4259-B155-ED4D63D0142B}">
      <dsp:nvSpPr>
        <dsp:cNvPr id="0" name=""/>
        <dsp:cNvSpPr/>
      </dsp:nvSpPr>
      <dsp:spPr>
        <a:xfrm>
          <a:off x="272876" y="643414"/>
          <a:ext cx="784388" cy="72716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00D12A-246B-4563-92A6-34885BF37F32}">
      <dsp:nvSpPr>
        <dsp:cNvPr id="0" name=""/>
        <dsp:cNvSpPr/>
      </dsp:nvSpPr>
      <dsp:spPr>
        <a:xfrm>
          <a:off x="1031113" y="2013995"/>
          <a:ext cx="9803694" cy="10069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99304" tIns="50800" rIns="50800" bIns="50800" numCol="1" spcCol="1270" anchor="ctr" anchorCtr="0">
          <a:noAutofit/>
        </a:bodyPr>
        <a:lstStyle/>
        <a:p>
          <a:pPr lvl="0" algn="l" defTabSz="889000">
            <a:lnSpc>
              <a:spcPct val="90000"/>
            </a:lnSpc>
            <a:spcBef>
              <a:spcPct val="0"/>
            </a:spcBef>
            <a:spcAft>
              <a:spcPct val="35000"/>
            </a:spcAft>
          </a:pPr>
          <a:r>
            <a:rPr lang="en-US" sz="2000" b="1" kern="1200" dirty="0" smtClean="0">
              <a:latin typeface="Verdana" panose="020B0604030504040204" pitchFamily="34" charset="0"/>
              <a:ea typeface="Verdana" panose="020B0604030504040204" pitchFamily="34" charset="0"/>
              <a:cs typeface="Verdana" panose="020B0604030504040204" pitchFamily="34" charset="0"/>
            </a:rPr>
            <a:t> </a:t>
          </a:r>
          <a:r>
            <a:rPr lang="en-US" sz="2000" b="0" kern="1200" dirty="0" smtClean="0">
              <a:latin typeface="Verdana" panose="020B0604030504040204" pitchFamily="34" charset="0"/>
              <a:ea typeface="Verdana" panose="020B0604030504040204" pitchFamily="34" charset="0"/>
              <a:cs typeface="Verdana" panose="020B0604030504040204" pitchFamily="34" charset="0"/>
            </a:rPr>
            <a:t>Medicare Payments </a:t>
          </a:r>
          <a:r>
            <a:rPr lang="en-US" sz="2000" b="0" kern="1200" dirty="0" smtClean="0">
              <a:latin typeface="Verdana" panose="020B0604030504040204" pitchFamily="34" charset="0"/>
              <a:ea typeface="Verdana" panose="020B0604030504040204" pitchFamily="34" charset="0"/>
              <a:cs typeface="Verdana" panose="020B0604030504040204" pitchFamily="34" charset="0"/>
            </a:rPr>
            <a:t>to </a:t>
          </a:r>
          <a:r>
            <a:rPr lang="en-US" sz="2000" b="0" kern="1200" dirty="0" smtClean="0">
              <a:latin typeface="Verdana" panose="020B0604030504040204" pitchFamily="34" charset="0"/>
              <a:ea typeface="Verdana" panose="020B0604030504040204" pitchFamily="34" charset="0"/>
              <a:cs typeface="Verdana" panose="020B0604030504040204" pitchFamily="34" charset="0"/>
            </a:rPr>
            <a:t>physicians </a:t>
          </a:r>
          <a:r>
            <a:rPr lang="en-US" sz="2000" kern="1200" dirty="0" smtClean="0">
              <a:latin typeface="Verdana" panose="020B0604030504040204" pitchFamily="34" charset="0"/>
              <a:ea typeface="Verdana" panose="020B0604030504040204" pitchFamily="34" charset="0"/>
              <a:cs typeface="Verdana" panose="020B0604030504040204" pitchFamily="34" charset="0"/>
            </a:rPr>
            <a:t> </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1031113" y="2013995"/>
        <a:ext cx="9803694" cy="1006997"/>
      </dsp:txXfrm>
    </dsp:sp>
    <dsp:sp modelId="{7700E483-B811-4185-8F3F-1F1ED6A9AB67}">
      <dsp:nvSpPr>
        <dsp:cNvPr id="0" name=""/>
        <dsp:cNvSpPr/>
      </dsp:nvSpPr>
      <dsp:spPr>
        <a:xfrm>
          <a:off x="628535" y="2106110"/>
          <a:ext cx="805157" cy="822767"/>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571451-2B44-4E27-B284-020660FC9593}">
      <dsp:nvSpPr>
        <dsp:cNvPr id="0" name=""/>
        <dsp:cNvSpPr/>
      </dsp:nvSpPr>
      <dsp:spPr>
        <a:xfrm>
          <a:off x="435132" y="4027990"/>
          <a:ext cx="10300724" cy="100699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99304" tIns="50800" rIns="50800" bIns="50800" numCol="1" spcCol="1270" anchor="ctr" anchorCtr="0">
          <a:noAutofit/>
        </a:bodyPr>
        <a:lstStyle/>
        <a:p>
          <a:pPr lvl="0" algn="l" defTabSz="889000">
            <a:lnSpc>
              <a:spcPct val="90000"/>
            </a:lnSpc>
            <a:spcBef>
              <a:spcPct val="0"/>
            </a:spcBef>
            <a:spcAft>
              <a:spcPct val="35000"/>
            </a:spcAft>
          </a:pPr>
          <a:r>
            <a:rPr lang="en-US" sz="2000" b="0" kern="1200" dirty="0" smtClean="0">
              <a:latin typeface="Verdana" panose="020B0604030504040204" pitchFamily="34" charset="0"/>
              <a:ea typeface="Verdana" panose="020B0604030504040204" pitchFamily="34" charset="0"/>
              <a:cs typeface="Verdana" panose="020B0604030504040204" pitchFamily="34" charset="0"/>
            </a:rPr>
            <a:t>To study the awareness of physicians about MACRA</a:t>
          </a:r>
          <a:endParaRPr lang="en-US" sz="2000" b="0" kern="1200" dirty="0">
            <a:latin typeface="Verdana" panose="020B0604030504040204" pitchFamily="34" charset="0"/>
            <a:ea typeface="Verdana" panose="020B0604030504040204" pitchFamily="34" charset="0"/>
            <a:cs typeface="Verdana" panose="020B0604030504040204" pitchFamily="34" charset="0"/>
          </a:endParaRPr>
        </a:p>
      </dsp:txBody>
      <dsp:txXfrm>
        <a:off x="435132" y="4027990"/>
        <a:ext cx="10300724" cy="1006997"/>
      </dsp:txXfrm>
    </dsp:sp>
    <dsp:sp modelId="{608B845B-C1ED-4AE6-8E34-B6F05A4B22BC}">
      <dsp:nvSpPr>
        <dsp:cNvPr id="0" name=""/>
        <dsp:cNvSpPr/>
      </dsp:nvSpPr>
      <dsp:spPr>
        <a:xfrm>
          <a:off x="245108" y="3646300"/>
          <a:ext cx="839924" cy="763379"/>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EE840-5236-43C6-82D1-3D6DDAB99084}">
      <dsp:nvSpPr>
        <dsp:cNvPr id="0" name=""/>
        <dsp:cNvSpPr/>
      </dsp:nvSpPr>
      <dsp:spPr>
        <a:xfrm>
          <a:off x="5475889" y="1575972"/>
          <a:ext cx="2987183" cy="1064028"/>
        </a:xfrm>
        <a:custGeom>
          <a:avLst/>
          <a:gdLst/>
          <a:ahLst/>
          <a:cxnLst/>
          <a:rect l="0" t="0" r="0" b="0"/>
          <a:pathLst>
            <a:path>
              <a:moveTo>
                <a:pt x="0" y="0"/>
              </a:moveTo>
              <a:lnTo>
                <a:pt x="0" y="532014"/>
              </a:lnTo>
              <a:lnTo>
                <a:pt x="2987183" y="532014"/>
              </a:lnTo>
              <a:lnTo>
                <a:pt x="2987183" y="106402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A97908-60A7-4F31-83F1-DD21E494730D}">
      <dsp:nvSpPr>
        <dsp:cNvPr id="0" name=""/>
        <dsp:cNvSpPr/>
      </dsp:nvSpPr>
      <dsp:spPr>
        <a:xfrm>
          <a:off x="2671110" y="1575972"/>
          <a:ext cx="2804778" cy="1065269"/>
        </a:xfrm>
        <a:custGeom>
          <a:avLst/>
          <a:gdLst/>
          <a:ahLst/>
          <a:cxnLst/>
          <a:rect l="0" t="0" r="0" b="0"/>
          <a:pathLst>
            <a:path>
              <a:moveTo>
                <a:pt x="2804778" y="0"/>
              </a:moveTo>
              <a:lnTo>
                <a:pt x="2804778" y="533255"/>
              </a:lnTo>
              <a:lnTo>
                <a:pt x="0" y="533255"/>
              </a:lnTo>
              <a:lnTo>
                <a:pt x="0" y="10652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618632-F079-4945-A81E-1F10A704B149}">
      <dsp:nvSpPr>
        <dsp:cNvPr id="0" name=""/>
        <dsp:cNvSpPr/>
      </dsp:nvSpPr>
      <dsp:spPr>
        <a:xfrm>
          <a:off x="3915213" y="1261"/>
          <a:ext cx="3121352" cy="157471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latin typeface="Verdana" panose="020B0604030504040204" pitchFamily="34" charset="0"/>
              <a:ea typeface="Verdana" panose="020B0604030504040204" pitchFamily="34" charset="0"/>
              <a:cs typeface="Verdana" panose="020B0604030504040204" pitchFamily="34" charset="0"/>
            </a:rPr>
            <a:t>QPP</a:t>
          </a:r>
          <a:endParaRPr lang="en-US" sz="2800" b="1" kern="1200" dirty="0">
            <a:latin typeface="Verdana" panose="020B0604030504040204" pitchFamily="34" charset="0"/>
            <a:ea typeface="Verdana" panose="020B0604030504040204" pitchFamily="34" charset="0"/>
            <a:cs typeface="Verdana" panose="020B0604030504040204" pitchFamily="34" charset="0"/>
          </a:endParaRPr>
        </a:p>
      </dsp:txBody>
      <dsp:txXfrm>
        <a:off x="3915213" y="1261"/>
        <a:ext cx="3121352" cy="1574711"/>
      </dsp:txXfrm>
    </dsp:sp>
    <dsp:sp modelId="{2A34264C-195B-4B75-B48C-A2E1D5A8C1BD}">
      <dsp:nvSpPr>
        <dsp:cNvPr id="0" name=""/>
        <dsp:cNvSpPr/>
      </dsp:nvSpPr>
      <dsp:spPr>
        <a:xfrm>
          <a:off x="215940" y="2641242"/>
          <a:ext cx="4910339" cy="188859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latin typeface="Verdana" panose="020B0604030504040204" pitchFamily="34" charset="0"/>
              <a:ea typeface="Verdana" panose="020B0604030504040204" pitchFamily="34" charset="0"/>
              <a:cs typeface="Verdana" panose="020B0604030504040204" pitchFamily="34" charset="0"/>
            </a:rPr>
            <a:t>MIPS</a:t>
          </a:r>
        </a:p>
        <a:p>
          <a:pPr lvl="0" algn="ctr" defTabSz="1244600">
            <a:lnSpc>
              <a:spcPct val="90000"/>
            </a:lnSpc>
            <a:spcBef>
              <a:spcPct val="0"/>
            </a:spcBef>
            <a:spcAft>
              <a:spcPct val="35000"/>
            </a:spcAft>
          </a:pPr>
          <a:r>
            <a:rPr lang="en-US" sz="2000" b="1" kern="1200" dirty="0" smtClean="0">
              <a:latin typeface="Verdana" panose="020B0604030504040204" pitchFamily="34" charset="0"/>
              <a:ea typeface="Verdana" panose="020B0604030504040204" pitchFamily="34" charset="0"/>
              <a:cs typeface="Verdana" panose="020B0604030504040204" pitchFamily="34" charset="0"/>
            </a:rPr>
            <a:t>Merit based Incentive Payment System</a:t>
          </a:r>
          <a:endParaRPr lang="en-US" sz="2000" b="1" kern="1200" dirty="0">
            <a:latin typeface="Verdana" panose="020B0604030504040204" pitchFamily="34" charset="0"/>
            <a:ea typeface="Verdana" panose="020B0604030504040204" pitchFamily="34" charset="0"/>
            <a:cs typeface="Verdana" panose="020B0604030504040204" pitchFamily="34" charset="0"/>
          </a:endParaRPr>
        </a:p>
      </dsp:txBody>
      <dsp:txXfrm>
        <a:off x="215940" y="2641242"/>
        <a:ext cx="4910339" cy="1888599"/>
      </dsp:txXfrm>
    </dsp:sp>
    <dsp:sp modelId="{47BB4911-A1C2-483F-A4A9-F15E24554F50}">
      <dsp:nvSpPr>
        <dsp:cNvPr id="0" name=""/>
        <dsp:cNvSpPr/>
      </dsp:nvSpPr>
      <dsp:spPr>
        <a:xfrm>
          <a:off x="6039925" y="2640001"/>
          <a:ext cx="4846294" cy="1938127"/>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b="1" kern="1200" dirty="0" smtClean="0">
              <a:latin typeface="Verdana" panose="020B0604030504040204" pitchFamily="34" charset="0"/>
              <a:ea typeface="Verdana" panose="020B0604030504040204" pitchFamily="34" charset="0"/>
              <a:cs typeface="Verdana" panose="020B0604030504040204" pitchFamily="34" charset="0"/>
            </a:rPr>
            <a:t>APM</a:t>
          </a:r>
        </a:p>
        <a:p>
          <a:pPr lvl="0" algn="ctr" defTabSz="1244600">
            <a:lnSpc>
              <a:spcPct val="90000"/>
            </a:lnSpc>
            <a:spcBef>
              <a:spcPct val="0"/>
            </a:spcBef>
            <a:spcAft>
              <a:spcPct val="35000"/>
            </a:spcAft>
          </a:pPr>
          <a:r>
            <a:rPr lang="en-US" sz="2000" b="1" kern="1200" dirty="0" smtClean="0">
              <a:latin typeface="Verdana" panose="020B0604030504040204" pitchFamily="34" charset="0"/>
              <a:ea typeface="Verdana" panose="020B0604030504040204" pitchFamily="34" charset="0"/>
              <a:cs typeface="Verdana" panose="020B0604030504040204" pitchFamily="34" charset="0"/>
            </a:rPr>
            <a:t>Alternative Payment Model</a:t>
          </a:r>
        </a:p>
      </dsp:txBody>
      <dsp:txXfrm>
        <a:off x="6039925" y="2640001"/>
        <a:ext cx="4846294" cy="19381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BA764-D7EE-4BB1-8748-2EDF55CDDC75}">
      <dsp:nvSpPr>
        <dsp:cNvPr id="0" name=""/>
        <dsp:cNvSpPr/>
      </dsp:nvSpPr>
      <dsp:spPr>
        <a:xfrm rot="16200000">
          <a:off x="1255876" y="-1224339"/>
          <a:ext cx="1993505" cy="4505257"/>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atin typeface="Verdana" panose="020B0604030504040204" pitchFamily="34" charset="0"/>
              <a:ea typeface="Verdana" panose="020B0604030504040204" pitchFamily="34" charset="0"/>
              <a:cs typeface="Verdana" panose="020B0604030504040204" pitchFamily="34" charset="0"/>
            </a:rPr>
            <a:t>Quality  </a:t>
          </a:r>
          <a:endParaRPr lang="en-US" sz="2400" kern="1200" dirty="0">
            <a:latin typeface="Verdana" panose="020B0604030504040204" pitchFamily="34" charset="0"/>
            <a:ea typeface="Verdana" panose="020B0604030504040204" pitchFamily="34" charset="0"/>
            <a:cs typeface="Verdana" panose="020B0604030504040204" pitchFamily="34" charset="0"/>
          </a:endParaRPr>
        </a:p>
      </dsp:txBody>
      <dsp:txXfrm rot="5400000">
        <a:off x="0" y="31537"/>
        <a:ext cx="4505257" cy="1495128"/>
      </dsp:txXfrm>
    </dsp:sp>
    <dsp:sp modelId="{9A6DA278-739C-4082-9D2E-CB772AEC825D}">
      <dsp:nvSpPr>
        <dsp:cNvPr id="0" name=""/>
        <dsp:cNvSpPr/>
      </dsp:nvSpPr>
      <dsp:spPr>
        <a:xfrm>
          <a:off x="4505257" y="0"/>
          <a:ext cx="4505257" cy="1993505"/>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atin typeface="Verdana" panose="020B0604030504040204" pitchFamily="34" charset="0"/>
              <a:ea typeface="Verdana" panose="020B0604030504040204" pitchFamily="34" charset="0"/>
              <a:cs typeface="Verdana" panose="020B0604030504040204" pitchFamily="34" charset="0"/>
            </a:rPr>
            <a:t>Resource use</a:t>
          </a:r>
          <a:endParaRPr lang="en-US" sz="2400" kern="1200" dirty="0">
            <a:latin typeface="Verdana" panose="020B0604030504040204" pitchFamily="34" charset="0"/>
            <a:ea typeface="Verdana" panose="020B0604030504040204" pitchFamily="34" charset="0"/>
            <a:cs typeface="Verdana" panose="020B0604030504040204" pitchFamily="34" charset="0"/>
          </a:endParaRPr>
        </a:p>
      </dsp:txBody>
      <dsp:txXfrm>
        <a:off x="4505257" y="0"/>
        <a:ext cx="4505257" cy="1495128"/>
      </dsp:txXfrm>
    </dsp:sp>
    <dsp:sp modelId="{FDB06AB1-58FA-46FA-B89B-3DE7D11492E1}">
      <dsp:nvSpPr>
        <dsp:cNvPr id="0" name=""/>
        <dsp:cNvSpPr/>
      </dsp:nvSpPr>
      <dsp:spPr>
        <a:xfrm rot="10800000">
          <a:off x="0" y="1993505"/>
          <a:ext cx="4505257" cy="1993505"/>
        </a:xfrm>
        <a:prstGeom prst="round1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latin typeface="Verdana" panose="020B0604030504040204" pitchFamily="34" charset="0"/>
              <a:ea typeface="Verdana" panose="020B0604030504040204" pitchFamily="34" charset="0"/>
              <a:cs typeface="Verdana" panose="020B0604030504040204" pitchFamily="34" charset="0"/>
            </a:rPr>
            <a:t>Advancing Care Information </a:t>
          </a:r>
          <a:endParaRPr lang="en-US" sz="2400" kern="1200" dirty="0">
            <a:latin typeface="Verdana" panose="020B0604030504040204" pitchFamily="34" charset="0"/>
            <a:ea typeface="Verdana" panose="020B0604030504040204" pitchFamily="34" charset="0"/>
            <a:cs typeface="Verdana" panose="020B0604030504040204" pitchFamily="34" charset="0"/>
          </a:endParaRPr>
        </a:p>
      </dsp:txBody>
      <dsp:txXfrm rot="10800000">
        <a:off x="0" y="2491881"/>
        <a:ext cx="4505257" cy="1495128"/>
      </dsp:txXfrm>
    </dsp:sp>
    <dsp:sp modelId="{7DC29429-AF47-4A5F-97C5-489F10E56352}">
      <dsp:nvSpPr>
        <dsp:cNvPr id="0" name=""/>
        <dsp:cNvSpPr/>
      </dsp:nvSpPr>
      <dsp:spPr>
        <a:xfrm rot="5400000">
          <a:off x="5761133" y="737628"/>
          <a:ext cx="1993505" cy="4505257"/>
        </a:xfrm>
        <a:prstGeom prst="round1Rect">
          <a:avLst/>
        </a:prstGeom>
        <a:solidFill>
          <a:schemeClr val="bg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Improvement Activities</a:t>
          </a:r>
          <a:endParaRPr lang="en-US" sz="240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dsp:txBody>
      <dsp:txXfrm rot="-5400000">
        <a:off x="4505257" y="2491880"/>
        <a:ext cx="4505257" cy="1495128"/>
      </dsp:txXfrm>
    </dsp:sp>
    <dsp:sp modelId="{D3BA0C8A-CCB3-4AE1-98EE-83F38DC1A78F}">
      <dsp:nvSpPr>
        <dsp:cNvPr id="0" name=""/>
        <dsp:cNvSpPr/>
      </dsp:nvSpPr>
      <dsp:spPr>
        <a:xfrm>
          <a:off x="3707678" y="1696766"/>
          <a:ext cx="1595158" cy="593476"/>
        </a:xfrm>
        <a:prstGeom prst="roundRect">
          <a:avLst/>
        </a:prstGeom>
        <a:solidFill>
          <a:schemeClr val="bg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Verdana" panose="020B0604030504040204" pitchFamily="34" charset="0"/>
              <a:ea typeface="Verdana" panose="020B0604030504040204" pitchFamily="34" charset="0"/>
              <a:cs typeface="Verdana" panose="020B0604030504040204" pitchFamily="34" charset="0"/>
            </a:rPr>
            <a:t>MIPS</a:t>
          </a:r>
          <a:endParaRPr lang="en-US" sz="2800" kern="1200" dirty="0">
            <a:latin typeface="Verdana" panose="020B0604030504040204" pitchFamily="34" charset="0"/>
            <a:ea typeface="Verdana" panose="020B0604030504040204" pitchFamily="34" charset="0"/>
            <a:cs typeface="Verdana" panose="020B0604030504040204" pitchFamily="34" charset="0"/>
          </a:endParaRPr>
        </a:p>
      </dsp:txBody>
      <dsp:txXfrm>
        <a:off x="3736649" y="1725737"/>
        <a:ext cx="1537216" cy="5355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A2485-9BF7-4D48-AB4B-603094BE4F66}">
      <dsp:nvSpPr>
        <dsp:cNvPr id="0" name=""/>
        <dsp:cNvSpPr/>
      </dsp:nvSpPr>
      <dsp:spPr>
        <a:xfrm>
          <a:off x="-63753" y="352722"/>
          <a:ext cx="9337788" cy="91440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Verdana" panose="020B0604030504040204" pitchFamily="34" charset="0"/>
              <a:ea typeface="Verdana" panose="020B0604030504040204" pitchFamily="34" charset="0"/>
              <a:cs typeface="Verdana" panose="020B0604030504040204" pitchFamily="34" charset="0"/>
            </a:rPr>
            <a:t>Jan 1</a:t>
          </a:r>
          <a:r>
            <a:rPr lang="en-US" sz="2000" kern="12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kern="1200" dirty="0" smtClean="0">
              <a:latin typeface="Verdana" panose="020B0604030504040204" pitchFamily="34" charset="0"/>
              <a:ea typeface="Verdana" panose="020B0604030504040204" pitchFamily="34" charset="0"/>
              <a:cs typeface="Verdana" panose="020B0604030504040204" pitchFamily="34" charset="0"/>
            </a:rPr>
            <a:t> to Dec 31</a:t>
          </a:r>
          <a:r>
            <a:rPr lang="en-US" sz="2000" kern="12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kern="1200" dirty="0" smtClean="0">
              <a:latin typeface="Verdana" panose="020B0604030504040204" pitchFamily="34" charset="0"/>
              <a:ea typeface="Verdana" panose="020B0604030504040204" pitchFamily="34" charset="0"/>
              <a:cs typeface="Verdana" panose="020B0604030504040204" pitchFamily="34" charset="0"/>
            </a:rPr>
            <a:t> of 2017 : Performance period</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36971" y="379504"/>
        <a:ext cx="7631168" cy="860841"/>
      </dsp:txXfrm>
    </dsp:sp>
    <dsp:sp modelId="{05C93AC6-2AE6-4222-B87B-1ED677E0C9D4}">
      <dsp:nvSpPr>
        <dsp:cNvPr id="0" name=""/>
        <dsp:cNvSpPr/>
      </dsp:nvSpPr>
      <dsp:spPr>
        <a:xfrm>
          <a:off x="505200" y="2196826"/>
          <a:ext cx="9847725" cy="10058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Verdana" panose="020B0604030504040204" pitchFamily="34" charset="0"/>
              <a:ea typeface="Verdana" panose="020B0604030504040204" pitchFamily="34" charset="0"/>
              <a:cs typeface="Verdana" panose="020B0604030504040204" pitchFamily="34" charset="0"/>
            </a:rPr>
            <a:t>March 31</a:t>
          </a:r>
          <a:r>
            <a:rPr lang="en-US" sz="2000" kern="12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kern="1200" dirty="0" smtClean="0">
              <a:latin typeface="Verdana" panose="020B0604030504040204" pitchFamily="34" charset="0"/>
              <a:ea typeface="Verdana" panose="020B0604030504040204" pitchFamily="34" charset="0"/>
              <a:cs typeface="Verdana" panose="020B0604030504040204" pitchFamily="34" charset="0"/>
            </a:rPr>
            <a:t> of 2018 :Reporting </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534660" y="2226286"/>
        <a:ext cx="7809487" cy="946925"/>
      </dsp:txXfrm>
    </dsp:sp>
    <dsp:sp modelId="{650FB44F-5B24-440C-B62E-A42BB5A6E05E}">
      <dsp:nvSpPr>
        <dsp:cNvPr id="0" name=""/>
        <dsp:cNvSpPr/>
      </dsp:nvSpPr>
      <dsp:spPr>
        <a:xfrm>
          <a:off x="1456583" y="4086651"/>
          <a:ext cx="9592803" cy="100584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Verdana" panose="020B0604030504040204" pitchFamily="34" charset="0"/>
              <a:ea typeface="Verdana" panose="020B0604030504040204" pitchFamily="34" charset="0"/>
              <a:cs typeface="Verdana" panose="020B0604030504040204" pitchFamily="34" charset="0"/>
            </a:rPr>
            <a:t>Jan 1</a:t>
          </a:r>
          <a:r>
            <a:rPr lang="en-US" sz="2000" kern="1200" baseline="30000" dirty="0" smtClean="0">
              <a:latin typeface="Verdana" panose="020B0604030504040204" pitchFamily="34" charset="0"/>
              <a:ea typeface="Verdana" panose="020B0604030504040204" pitchFamily="34" charset="0"/>
              <a:cs typeface="Verdana" panose="020B0604030504040204" pitchFamily="34" charset="0"/>
            </a:rPr>
            <a:t>st</a:t>
          </a:r>
          <a:r>
            <a:rPr lang="en-US" sz="2000" kern="1200" dirty="0" smtClean="0">
              <a:latin typeface="Verdana" panose="020B0604030504040204" pitchFamily="34" charset="0"/>
              <a:ea typeface="Verdana" panose="020B0604030504040204" pitchFamily="34" charset="0"/>
              <a:cs typeface="Verdana" panose="020B0604030504040204" pitchFamily="34" charset="0"/>
            </a:rPr>
            <a:t>  of 2019 : MIPS begins to pay</a:t>
          </a:r>
          <a:endParaRPr lang="en-US" sz="2000" kern="1200" dirty="0">
            <a:latin typeface="Verdana" panose="020B0604030504040204" pitchFamily="34" charset="0"/>
            <a:ea typeface="Verdana" panose="020B0604030504040204" pitchFamily="34" charset="0"/>
            <a:cs typeface="Verdana" panose="020B0604030504040204" pitchFamily="34" charset="0"/>
          </a:endParaRPr>
        </a:p>
      </dsp:txBody>
      <dsp:txXfrm>
        <a:off x="1486043" y="4116111"/>
        <a:ext cx="7605802" cy="946925"/>
      </dsp:txXfrm>
    </dsp:sp>
    <dsp:sp modelId="{80F94FA8-BA57-4938-8348-24893F41E9EE}">
      <dsp:nvSpPr>
        <dsp:cNvPr id="0" name=""/>
        <dsp:cNvSpPr/>
      </dsp:nvSpPr>
      <dsp:spPr>
        <a:xfrm>
          <a:off x="8259274" y="1266527"/>
          <a:ext cx="976619" cy="97661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8479013" y="1266527"/>
        <a:ext cx="537141" cy="734906"/>
      </dsp:txXfrm>
    </dsp:sp>
    <dsp:sp modelId="{49AA197B-44B0-46A8-9CEC-4CEE4F80033F}">
      <dsp:nvSpPr>
        <dsp:cNvPr id="0" name=""/>
        <dsp:cNvSpPr/>
      </dsp:nvSpPr>
      <dsp:spPr>
        <a:xfrm>
          <a:off x="9083196" y="3145553"/>
          <a:ext cx="976619" cy="976619"/>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dirty="0"/>
        </a:p>
      </dsp:txBody>
      <dsp:txXfrm>
        <a:off x="9302935" y="3145553"/>
        <a:ext cx="537141" cy="73490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0.79636</cdr:x>
      <cdr:y>0.87732</cdr:y>
    </cdr:from>
    <cdr:to>
      <cdr:x>0.92309</cdr:x>
      <cdr:y>0.89131</cdr:y>
    </cdr:to>
    <cdr:sp macro="" textlink="">
      <cdr:nvSpPr>
        <cdr:cNvPr id="2" name="TextBox 1"/>
        <cdr:cNvSpPr txBox="1"/>
      </cdr:nvSpPr>
      <cdr:spPr>
        <a:xfrm xmlns:a="http://schemas.openxmlformats.org/drawingml/2006/main">
          <a:off x="4126430" y="4634108"/>
          <a:ext cx="656670" cy="73891"/>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2023</a:t>
          </a:r>
          <a:endParaRPr lang="en-US" sz="1600" b="1"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ECC09-296B-413E-BE31-A3E543191EEC}" type="datetimeFigureOut">
              <a:rPr lang="en-US" smtClean="0"/>
              <a:t>17-May-17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EBD377-B6D3-4EA3-99F5-8E8C985EC2C1}" type="slidenum">
              <a:rPr lang="en-US" smtClean="0"/>
              <a:t>‹#›</a:t>
            </a:fld>
            <a:endParaRPr lang="en-US" dirty="0"/>
          </a:p>
        </p:txBody>
      </p:sp>
    </p:spTree>
    <p:extLst>
      <p:ext uri="{BB962C8B-B14F-4D97-AF65-F5344CB8AC3E}">
        <p14:creationId xmlns:p14="http://schemas.microsoft.com/office/powerpoint/2010/main" val="4161221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a:t>
            </a:fld>
            <a:endParaRPr lang="en-US" dirty="0"/>
          </a:p>
        </p:txBody>
      </p:sp>
    </p:spTree>
    <p:extLst>
      <p:ext uri="{BB962C8B-B14F-4D97-AF65-F5344CB8AC3E}">
        <p14:creationId xmlns:p14="http://schemas.microsoft.com/office/powerpoint/2010/main" val="3110986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15</a:t>
            </a:fld>
            <a:endParaRPr lang="en-US" dirty="0"/>
          </a:p>
        </p:txBody>
      </p:sp>
    </p:spTree>
    <p:extLst>
      <p:ext uri="{BB962C8B-B14F-4D97-AF65-F5344CB8AC3E}">
        <p14:creationId xmlns:p14="http://schemas.microsoft.com/office/powerpoint/2010/main" val="2208071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16</a:t>
            </a:fld>
            <a:endParaRPr lang="en-US" dirty="0"/>
          </a:p>
        </p:txBody>
      </p:sp>
    </p:spTree>
    <p:extLst>
      <p:ext uri="{BB962C8B-B14F-4D97-AF65-F5344CB8AC3E}">
        <p14:creationId xmlns:p14="http://schemas.microsoft.com/office/powerpoint/2010/main" val="34836715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17</a:t>
            </a:fld>
            <a:endParaRPr lang="en-US" dirty="0"/>
          </a:p>
        </p:txBody>
      </p:sp>
    </p:spTree>
    <p:extLst>
      <p:ext uri="{BB962C8B-B14F-4D97-AF65-F5344CB8AC3E}">
        <p14:creationId xmlns:p14="http://schemas.microsoft.com/office/powerpoint/2010/main" val="4033940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18</a:t>
            </a:fld>
            <a:endParaRPr lang="en-US" dirty="0"/>
          </a:p>
        </p:txBody>
      </p:sp>
    </p:spTree>
    <p:extLst>
      <p:ext uri="{BB962C8B-B14F-4D97-AF65-F5344CB8AC3E}">
        <p14:creationId xmlns:p14="http://schemas.microsoft.com/office/powerpoint/2010/main" val="2699858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19</a:t>
            </a:fld>
            <a:endParaRPr lang="en-US" dirty="0"/>
          </a:p>
        </p:txBody>
      </p:sp>
    </p:spTree>
    <p:extLst>
      <p:ext uri="{BB962C8B-B14F-4D97-AF65-F5344CB8AC3E}">
        <p14:creationId xmlns:p14="http://schemas.microsoft.com/office/powerpoint/2010/main" val="1309301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20</a:t>
            </a:fld>
            <a:endParaRPr lang="en-US" dirty="0"/>
          </a:p>
        </p:txBody>
      </p:sp>
    </p:spTree>
    <p:extLst>
      <p:ext uri="{BB962C8B-B14F-4D97-AF65-F5344CB8AC3E}">
        <p14:creationId xmlns:p14="http://schemas.microsoft.com/office/powerpoint/2010/main" val="571828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21</a:t>
            </a:fld>
            <a:endParaRPr lang="en-US" dirty="0"/>
          </a:p>
        </p:txBody>
      </p:sp>
    </p:spTree>
    <p:extLst>
      <p:ext uri="{BB962C8B-B14F-4D97-AF65-F5344CB8AC3E}">
        <p14:creationId xmlns:p14="http://schemas.microsoft.com/office/powerpoint/2010/main" val="2713114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22</a:t>
            </a:fld>
            <a:endParaRPr lang="en-US" dirty="0"/>
          </a:p>
        </p:txBody>
      </p:sp>
    </p:spTree>
    <p:extLst>
      <p:ext uri="{BB962C8B-B14F-4D97-AF65-F5344CB8AC3E}">
        <p14:creationId xmlns:p14="http://schemas.microsoft.com/office/powerpoint/2010/main" val="1935186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23</a:t>
            </a:fld>
            <a:endParaRPr lang="en-US" dirty="0"/>
          </a:p>
        </p:txBody>
      </p:sp>
    </p:spTree>
    <p:extLst>
      <p:ext uri="{BB962C8B-B14F-4D97-AF65-F5344CB8AC3E}">
        <p14:creationId xmlns:p14="http://schemas.microsoft.com/office/powerpoint/2010/main" val="11484151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24</a:t>
            </a:fld>
            <a:endParaRPr lang="en-US" dirty="0"/>
          </a:p>
        </p:txBody>
      </p:sp>
    </p:spTree>
    <p:extLst>
      <p:ext uri="{BB962C8B-B14F-4D97-AF65-F5344CB8AC3E}">
        <p14:creationId xmlns:p14="http://schemas.microsoft.com/office/powerpoint/2010/main" val="82002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5</a:t>
            </a:fld>
            <a:endParaRPr lang="en-US" dirty="0"/>
          </a:p>
        </p:txBody>
      </p:sp>
    </p:spTree>
    <p:extLst>
      <p:ext uri="{BB962C8B-B14F-4D97-AF65-F5344CB8AC3E}">
        <p14:creationId xmlns:p14="http://schemas.microsoft.com/office/powerpoint/2010/main" val="714710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28</a:t>
            </a:fld>
            <a:endParaRPr lang="en-US" dirty="0"/>
          </a:p>
        </p:txBody>
      </p:sp>
    </p:spTree>
    <p:extLst>
      <p:ext uri="{BB962C8B-B14F-4D97-AF65-F5344CB8AC3E}">
        <p14:creationId xmlns:p14="http://schemas.microsoft.com/office/powerpoint/2010/main" val="3504634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29</a:t>
            </a:fld>
            <a:endParaRPr lang="en-US" dirty="0"/>
          </a:p>
        </p:txBody>
      </p:sp>
    </p:spTree>
    <p:extLst>
      <p:ext uri="{BB962C8B-B14F-4D97-AF65-F5344CB8AC3E}">
        <p14:creationId xmlns:p14="http://schemas.microsoft.com/office/powerpoint/2010/main" val="448054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30</a:t>
            </a:fld>
            <a:endParaRPr lang="en-US" dirty="0"/>
          </a:p>
        </p:txBody>
      </p:sp>
    </p:spTree>
    <p:extLst>
      <p:ext uri="{BB962C8B-B14F-4D97-AF65-F5344CB8AC3E}">
        <p14:creationId xmlns:p14="http://schemas.microsoft.com/office/powerpoint/2010/main" val="3449155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31</a:t>
            </a:fld>
            <a:endParaRPr lang="en-US" dirty="0"/>
          </a:p>
        </p:txBody>
      </p:sp>
    </p:spTree>
    <p:extLst>
      <p:ext uri="{BB962C8B-B14F-4D97-AF65-F5344CB8AC3E}">
        <p14:creationId xmlns:p14="http://schemas.microsoft.com/office/powerpoint/2010/main" val="2184646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32</a:t>
            </a:fld>
            <a:endParaRPr lang="en-US" dirty="0"/>
          </a:p>
        </p:txBody>
      </p:sp>
    </p:spTree>
    <p:extLst>
      <p:ext uri="{BB962C8B-B14F-4D97-AF65-F5344CB8AC3E}">
        <p14:creationId xmlns:p14="http://schemas.microsoft.com/office/powerpoint/2010/main" val="2241394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8</a:t>
            </a:fld>
            <a:endParaRPr lang="en-US" dirty="0"/>
          </a:p>
        </p:txBody>
      </p:sp>
    </p:spTree>
    <p:extLst>
      <p:ext uri="{BB962C8B-B14F-4D97-AF65-F5344CB8AC3E}">
        <p14:creationId xmlns:p14="http://schemas.microsoft.com/office/powerpoint/2010/main" val="167813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9</a:t>
            </a:fld>
            <a:endParaRPr lang="en-US" dirty="0"/>
          </a:p>
        </p:txBody>
      </p:sp>
    </p:spTree>
    <p:extLst>
      <p:ext uri="{BB962C8B-B14F-4D97-AF65-F5344CB8AC3E}">
        <p14:creationId xmlns:p14="http://schemas.microsoft.com/office/powerpoint/2010/main" val="2777239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10</a:t>
            </a:fld>
            <a:endParaRPr lang="en-US" dirty="0"/>
          </a:p>
        </p:txBody>
      </p:sp>
    </p:spTree>
    <p:extLst>
      <p:ext uri="{BB962C8B-B14F-4D97-AF65-F5344CB8AC3E}">
        <p14:creationId xmlns:p14="http://schemas.microsoft.com/office/powerpoint/2010/main" val="2926320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11</a:t>
            </a:fld>
            <a:endParaRPr lang="en-US" dirty="0"/>
          </a:p>
        </p:txBody>
      </p:sp>
    </p:spTree>
    <p:extLst>
      <p:ext uri="{BB962C8B-B14F-4D97-AF65-F5344CB8AC3E}">
        <p14:creationId xmlns:p14="http://schemas.microsoft.com/office/powerpoint/2010/main" val="1620404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12</a:t>
            </a:fld>
            <a:endParaRPr lang="en-US" dirty="0"/>
          </a:p>
        </p:txBody>
      </p:sp>
    </p:spTree>
    <p:extLst>
      <p:ext uri="{BB962C8B-B14F-4D97-AF65-F5344CB8AC3E}">
        <p14:creationId xmlns:p14="http://schemas.microsoft.com/office/powerpoint/2010/main" val="2504542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13</a:t>
            </a:fld>
            <a:endParaRPr lang="en-US" dirty="0"/>
          </a:p>
        </p:txBody>
      </p:sp>
    </p:spTree>
    <p:extLst>
      <p:ext uri="{BB962C8B-B14F-4D97-AF65-F5344CB8AC3E}">
        <p14:creationId xmlns:p14="http://schemas.microsoft.com/office/powerpoint/2010/main" val="2144881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EBD377-B6D3-4EA3-99F5-8E8C985EC2C1}" type="slidenum">
              <a:rPr lang="en-US" smtClean="0"/>
              <a:t>14</a:t>
            </a:fld>
            <a:endParaRPr lang="en-US" dirty="0"/>
          </a:p>
        </p:txBody>
      </p:sp>
    </p:spTree>
    <p:extLst>
      <p:ext uri="{BB962C8B-B14F-4D97-AF65-F5344CB8AC3E}">
        <p14:creationId xmlns:p14="http://schemas.microsoft.com/office/powerpoint/2010/main" val="3096610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1324245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2377724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291622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3280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297874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910370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389941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376671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419181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207661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25A64A-4152-44F6-8E5F-559B80A6384C}" type="datetimeFigureOut">
              <a:rPr lang="en-US" smtClean="0"/>
              <a:t>17-May-17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9922EB-8A11-4E5A-9C0A-904D5C04F696}" type="slidenum">
              <a:rPr lang="en-US" smtClean="0"/>
              <a:t>‹#›</a:t>
            </a:fld>
            <a:endParaRPr lang="en-US" dirty="0"/>
          </a:p>
        </p:txBody>
      </p:sp>
    </p:spTree>
    <p:extLst>
      <p:ext uri="{BB962C8B-B14F-4D97-AF65-F5344CB8AC3E}">
        <p14:creationId xmlns:p14="http://schemas.microsoft.com/office/powerpoint/2010/main" val="1863371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5A64A-4152-44F6-8E5F-559B80A6384C}" type="datetimeFigureOut">
              <a:rPr lang="en-US" smtClean="0"/>
              <a:t>17-May-17</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922EB-8A11-4E5A-9C0A-904D5C04F696}" type="slidenum">
              <a:rPr lang="en-US" smtClean="0"/>
              <a:t>‹#›</a:t>
            </a:fld>
            <a:endParaRPr lang="en-US" dirty="0"/>
          </a:p>
        </p:txBody>
      </p:sp>
    </p:spTree>
    <p:extLst>
      <p:ext uri="{BB962C8B-B14F-4D97-AF65-F5344CB8AC3E}">
        <p14:creationId xmlns:p14="http://schemas.microsoft.com/office/powerpoint/2010/main" val="4249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4" y="0"/>
            <a:ext cx="12205607" cy="6858000"/>
          </a:xfrm>
          <a:prstGeom prst="rect">
            <a:avLst/>
          </a:prstGeom>
          <a:ln>
            <a:noFill/>
          </a:ln>
          <a:effectLst>
            <a:softEdge rad="112500"/>
          </a:effectLst>
        </p:spPr>
      </p:pic>
      <p:sp>
        <p:nvSpPr>
          <p:cNvPr id="2" name="Title 1"/>
          <p:cNvSpPr>
            <a:spLocks noGrp="1"/>
          </p:cNvSpPr>
          <p:nvPr>
            <p:ph type="ctrTitle"/>
          </p:nvPr>
        </p:nvSpPr>
        <p:spPr>
          <a:xfrm>
            <a:off x="636609" y="2358341"/>
            <a:ext cx="10914925" cy="1488445"/>
          </a:xfrm>
          <a:solidFill>
            <a:schemeClr val="bg1"/>
          </a:solidFill>
        </p:spPr>
        <p:txBody>
          <a:bodyPr anchor="ctr">
            <a:normAutofit/>
          </a:bodyPr>
          <a:lstStyle/>
          <a:p>
            <a:r>
              <a:rPr lang="en-US" sz="3000" b="1" dirty="0" smtClean="0">
                <a:latin typeface="Verdana" panose="020B0604030504040204" pitchFamily="34" charset="0"/>
                <a:ea typeface="Verdana" panose="020B0604030504040204" pitchFamily="34" charset="0"/>
                <a:cs typeface="Verdana" panose="020B0604030504040204" pitchFamily="34" charset="0"/>
              </a:rPr>
              <a:t>Medicare Access and CHIP Reauthorization Act (MACRA)</a:t>
            </a:r>
            <a:endParaRPr lang="en-US" sz="3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72732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52249"/>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MIPS </a:t>
            </a:r>
            <a:r>
              <a:rPr lang="en-US" sz="2800" b="1" dirty="0" smtClean="0">
                <a:latin typeface="Verdana" panose="020B0604030504040204" pitchFamily="34" charset="0"/>
                <a:ea typeface="Verdana" panose="020B0604030504040204" pitchFamily="34" charset="0"/>
                <a:cs typeface="Verdana" panose="020B0604030504040204" pitchFamily="34" charset="0"/>
              </a:rPr>
              <a:t>data components</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6816384"/>
              </p:ext>
            </p:extLst>
          </p:nvPr>
        </p:nvGraphicFramePr>
        <p:xfrm>
          <a:off x="609600" y="1418897"/>
          <a:ext cx="10962290" cy="5215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5330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620" y="231228"/>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Composite </a:t>
            </a:r>
            <a:r>
              <a:rPr lang="en-US" sz="2800" b="1" dirty="0" smtClean="0">
                <a:latin typeface="Verdana" panose="020B0604030504040204" pitchFamily="34" charset="0"/>
                <a:ea typeface="Verdana" panose="020B0604030504040204" pitchFamily="34" charset="0"/>
                <a:cs typeface="Verdana" panose="020B0604030504040204" pitchFamily="34" charset="0"/>
              </a:rPr>
              <a:t>performance score(CPS) Calculation</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22" name="Right Brace 21"/>
          <p:cNvSpPr/>
          <p:nvPr/>
        </p:nvSpPr>
        <p:spPr>
          <a:xfrm>
            <a:off x="9185224" y="1502979"/>
            <a:ext cx="480291" cy="5128167"/>
          </a:xfrm>
          <a:prstGeom prst="rightBrace">
            <a:avLst>
              <a:gd name="adj1" fmla="val 8333"/>
              <a:gd name="adj2" fmla="val 49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33" name="Group 32"/>
          <p:cNvGrpSpPr/>
          <p:nvPr/>
        </p:nvGrpSpPr>
        <p:grpSpPr>
          <a:xfrm>
            <a:off x="630622" y="1502979"/>
            <a:ext cx="11120466" cy="4991636"/>
            <a:chOff x="1131750" y="976551"/>
            <a:chExt cx="10144523" cy="4971136"/>
          </a:xfrm>
        </p:grpSpPr>
        <p:sp>
          <p:nvSpPr>
            <p:cNvPr id="4" name="Left Arrow Callout 3"/>
            <p:cNvSpPr/>
            <p:nvPr/>
          </p:nvSpPr>
          <p:spPr>
            <a:xfrm flipH="1">
              <a:off x="3163262" y="976551"/>
              <a:ext cx="2016481" cy="1004099"/>
            </a:xfrm>
            <a:prstGeom prst="leftArrowCallou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Measures</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Left Arrow Callout 4"/>
            <p:cNvSpPr/>
            <p:nvPr/>
          </p:nvSpPr>
          <p:spPr>
            <a:xfrm flipH="1">
              <a:off x="3192281" y="2187896"/>
              <a:ext cx="2016481" cy="1004098"/>
            </a:xfrm>
            <a:prstGeom prst="left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Measures</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Left Arrow Callout 5"/>
            <p:cNvSpPr/>
            <p:nvPr/>
          </p:nvSpPr>
          <p:spPr>
            <a:xfrm flipH="1">
              <a:off x="3163260" y="3424317"/>
              <a:ext cx="2045502" cy="1004099"/>
            </a:xfrm>
            <a:prstGeom prst="left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Activities</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7" name="Left Arrow Callout 6"/>
            <p:cNvSpPr/>
            <p:nvPr/>
          </p:nvSpPr>
          <p:spPr>
            <a:xfrm flipH="1">
              <a:off x="3134242" y="4914237"/>
              <a:ext cx="2127027" cy="1004099"/>
            </a:xfrm>
            <a:prstGeom prst="left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Measures &amp;</a:t>
              </a:r>
            </a:p>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Activities</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Left Arrow Callout 13"/>
            <p:cNvSpPr/>
            <p:nvPr/>
          </p:nvSpPr>
          <p:spPr>
            <a:xfrm flipH="1">
              <a:off x="5208763" y="1015216"/>
              <a:ext cx="1929424" cy="1004099"/>
            </a:xfrm>
            <a:prstGeom prst="leftArrowCallou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Scoring process</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Left Arrow Callout 14"/>
            <p:cNvSpPr/>
            <p:nvPr/>
          </p:nvSpPr>
          <p:spPr>
            <a:xfrm flipH="1">
              <a:off x="5237782" y="2207782"/>
              <a:ext cx="1929423" cy="1004098"/>
            </a:xfrm>
            <a:prstGeom prst="left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Scoring process</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6" name="Left Arrow Callout 15"/>
            <p:cNvSpPr/>
            <p:nvPr/>
          </p:nvSpPr>
          <p:spPr>
            <a:xfrm flipH="1">
              <a:off x="5261269" y="3415642"/>
              <a:ext cx="1905933" cy="1004099"/>
            </a:xfrm>
            <a:prstGeom prst="left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Scoring process</a:t>
              </a:r>
            </a:p>
            <a:p>
              <a:pPr algn="ct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
          <p:nvSpPr>
            <p:cNvPr id="17" name="Left Arrow Callout 16"/>
            <p:cNvSpPr/>
            <p:nvPr/>
          </p:nvSpPr>
          <p:spPr>
            <a:xfrm flipH="1">
              <a:off x="5261270" y="4927935"/>
              <a:ext cx="1905936" cy="1004099"/>
            </a:xfrm>
            <a:prstGeom prst="left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Scoring process</a:t>
              </a:r>
            </a:p>
            <a:p>
              <a:pPr algn="ct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
          <p:nvSpPr>
            <p:cNvPr id="18" name="Rectangle 17"/>
            <p:cNvSpPr/>
            <p:nvPr/>
          </p:nvSpPr>
          <p:spPr>
            <a:xfrm>
              <a:off x="7167203" y="1006763"/>
              <a:ext cx="1773798" cy="1004099"/>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Quality category score</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19" name="Rectangle 18"/>
            <p:cNvSpPr/>
            <p:nvPr/>
          </p:nvSpPr>
          <p:spPr>
            <a:xfrm>
              <a:off x="7167203" y="2217025"/>
              <a:ext cx="1773799" cy="100409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Resource use category score</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0" name="Rectangle 19"/>
            <p:cNvSpPr/>
            <p:nvPr/>
          </p:nvSpPr>
          <p:spPr>
            <a:xfrm>
              <a:off x="7167203" y="3410660"/>
              <a:ext cx="1788237" cy="100409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CPIA category score</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21" name="Rectangle 20"/>
            <p:cNvSpPr/>
            <p:nvPr/>
          </p:nvSpPr>
          <p:spPr>
            <a:xfrm>
              <a:off x="7167202" y="4943588"/>
              <a:ext cx="1773798" cy="100409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ACI category score</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25" name="Rectangle 24"/>
            <p:cNvSpPr/>
            <p:nvPr/>
          </p:nvSpPr>
          <p:spPr>
            <a:xfrm>
              <a:off x="9259792" y="2268733"/>
              <a:ext cx="2016481" cy="2172207"/>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Composite performance score</a:t>
              </a:r>
            </a:p>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Range (0-100)</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Left Arrow Callout 28"/>
            <p:cNvSpPr/>
            <p:nvPr/>
          </p:nvSpPr>
          <p:spPr>
            <a:xfrm flipH="1">
              <a:off x="1175799" y="1009990"/>
              <a:ext cx="1958443" cy="1004099"/>
            </a:xfrm>
            <a:prstGeom prst="leftArrowCallou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Quality</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0" name="Left Arrow Callout 29"/>
            <p:cNvSpPr/>
            <p:nvPr/>
          </p:nvSpPr>
          <p:spPr>
            <a:xfrm flipH="1">
              <a:off x="1146780" y="2261206"/>
              <a:ext cx="2016481" cy="1004099"/>
            </a:xfrm>
            <a:prstGeom prst="left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Resource use</a:t>
              </a:r>
              <a:endParaRPr lang="en-US" sz="16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31" name="Left Arrow Callout 30"/>
            <p:cNvSpPr/>
            <p:nvPr/>
          </p:nvSpPr>
          <p:spPr>
            <a:xfrm flipH="1">
              <a:off x="1131750" y="3436840"/>
              <a:ext cx="2016481" cy="1004099"/>
            </a:xfrm>
            <a:prstGeom prst="left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CPIA</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32" name="Left Arrow Callout 31"/>
            <p:cNvSpPr/>
            <p:nvPr/>
          </p:nvSpPr>
          <p:spPr>
            <a:xfrm flipH="1">
              <a:off x="1131750" y="4941635"/>
              <a:ext cx="2002491" cy="1004099"/>
            </a:xfrm>
            <a:prstGeom prst="left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Verdana" panose="020B0604030504040204" pitchFamily="34" charset="0"/>
                  <a:ea typeface="Verdana" panose="020B0604030504040204" pitchFamily="34" charset="0"/>
                  <a:cs typeface="Verdana" panose="020B0604030504040204" pitchFamily="34" charset="0"/>
                </a:rPr>
                <a:t>ACI</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grpSp>
    </p:spTree>
    <p:extLst>
      <p:ext uri="{BB962C8B-B14F-4D97-AF65-F5344CB8AC3E}">
        <p14:creationId xmlns:p14="http://schemas.microsoft.com/office/powerpoint/2010/main" val="3020494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579" y="224973"/>
            <a:ext cx="10993821" cy="931165"/>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
            </a:r>
            <a:br>
              <a:rPr lang="en-US" sz="2800" b="1" dirty="0">
                <a:latin typeface="Verdana" panose="020B0604030504040204" pitchFamily="34" charset="0"/>
                <a:ea typeface="Verdana" panose="020B0604030504040204" pitchFamily="34" charset="0"/>
                <a:cs typeface="Verdana" panose="020B0604030504040204" pitchFamily="34" charset="0"/>
              </a:rPr>
            </a:br>
            <a:r>
              <a:rPr lang="en-US" sz="2800" b="1" dirty="0">
                <a:latin typeface="Verdana" panose="020B0604030504040204" pitchFamily="34" charset="0"/>
                <a:ea typeface="Verdana" panose="020B0604030504040204" pitchFamily="34" charset="0"/>
                <a:cs typeface="Verdana" panose="020B0604030504040204" pitchFamily="34" charset="0"/>
              </a:rPr>
              <a:t>Eligibility and </a:t>
            </a:r>
            <a:r>
              <a:rPr lang="en-US" sz="2800" b="1" dirty="0" smtClean="0">
                <a:latin typeface="Verdana" panose="020B0604030504040204" pitchFamily="34" charset="0"/>
                <a:ea typeface="Verdana" panose="020B0604030504040204" pitchFamily="34" charset="0"/>
                <a:cs typeface="Verdana" panose="020B0604030504040204" pitchFamily="34" charset="0"/>
              </a:rPr>
              <a:t>Exemption for MIPS</a:t>
            </a:r>
            <a:r>
              <a:rPr lang="en-US" sz="2800" b="1" dirty="0">
                <a:latin typeface="Verdana" panose="020B0604030504040204" pitchFamily="34" charset="0"/>
                <a:ea typeface="Verdana" panose="020B0604030504040204" pitchFamily="34" charset="0"/>
                <a:cs typeface="Verdana" panose="020B0604030504040204" pitchFamily="34" charset="0"/>
              </a:rPr>
              <a:t/>
            </a:r>
            <a:br>
              <a:rPr lang="en-US" sz="2800" b="1" dirty="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4"/>
          <p:cNvSpPr>
            <a:spLocks noGrp="1"/>
          </p:cNvSpPr>
          <p:nvPr>
            <p:ph type="body" idx="1"/>
          </p:nvPr>
        </p:nvSpPr>
        <p:spPr>
          <a:xfrm>
            <a:off x="588578" y="1576552"/>
            <a:ext cx="5402320" cy="928523"/>
          </a:xfrm>
          <a:solidFill>
            <a:schemeClr val="accent1"/>
          </a:solidFill>
          <a:ln>
            <a:solidFill>
              <a:schemeClr val="tx1"/>
            </a:solidFill>
          </a:ln>
        </p:spPr>
        <p:txBody>
          <a:bodyPr anchor="ctr">
            <a:normAutofit/>
          </a:bodyPr>
          <a:lstStyle/>
          <a:p>
            <a:r>
              <a:rPr lang="en-US" dirty="0">
                <a:solidFill>
                  <a:schemeClr val="bg1"/>
                </a:solidFill>
              </a:rPr>
              <a:t> </a:t>
            </a:r>
            <a:endParaRPr lang="en-US" dirty="0" smtClean="0">
              <a:solidFill>
                <a:schemeClr val="bg1"/>
              </a:solidFill>
            </a:endParaRP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ELIGIBILITY</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dirty="0">
              <a:solidFill>
                <a:schemeClr val="bg1"/>
              </a:solidFill>
            </a:endParaRPr>
          </a:p>
        </p:txBody>
      </p:sp>
      <p:sp>
        <p:nvSpPr>
          <p:cNvPr id="3" name="Content Placeholder 2"/>
          <p:cNvSpPr>
            <a:spLocks noGrp="1"/>
          </p:cNvSpPr>
          <p:nvPr>
            <p:ph sz="half" idx="2"/>
          </p:nvPr>
        </p:nvSpPr>
        <p:spPr>
          <a:xfrm>
            <a:off x="588580" y="2585546"/>
            <a:ext cx="5402318" cy="2680138"/>
          </a:xfrm>
          <a:solidFill>
            <a:schemeClr val="accent1"/>
          </a:solidFill>
          <a:ln>
            <a:solidFill>
              <a:schemeClr val="tx1"/>
            </a:solidFill>
          </a:ln>
        </p:spPr>
        <p:txBody>
          <a:bodyPr>
            <a:normAutofit/>
          </a:bodyPr>
          <a:lstStyle/>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Physician</a:t>
            </a:r>
          </a:p>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Physician assistant</a:t>
            </a:r>
          </a:p>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Nurse practitioner</a:t>
            </a:r>
          </a:p>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Clinical nurse specialist</a:t>
            </a:r>
          </a:p>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Certified registered nurse anesthetist</a:t>
            </a:r>
          </a:p>
          <a:p>
            <a:pPr marL="0" indent="0">
              <a:buNone/>
            </a:pPr>
            <a:endParaRPr lang="en-US" dirty="0"/>
          </a:p>
        </p:txBody>
      </p:sp>
      <p:sp>
        <p:nvSpPr>
          <p:cNvPr id="6" name="Text Placeholder 5"/>
          <p:cNvSpPr>
            <a:spLocks noGrp="1"/>
          </p:cNvSpPr>
          <p:nvPr>
            <p:ph type="body" sz="quarter" idx="3"/>
          </p:nvPr>
        </p:nvSpPr>
        <p:spPr>
          <a:xfrm>
            <a:off x="6172201" y="1576552"/>
            <a:ext cx="5410199" cy="928523"/>
          </a:xfrm>
          <a:solidFill>
            <a:schemeClr val="bg1">
              <a:lumMod val="75000"/>
            </a:schemeClr>
          </a:solidFill>
          <a:ln>
            <a:solidFill>
              <a:schemeClr val="tx1"/>
            </a:solidFill>
          </a:ln>
        </p:spPr>
        <p:txBody>
          <a:bodyPr anchor="ctr">
            <a:normAutofit/>
          </a:bodyPr>
          <a:lstStyle/>
          <a:p>
            <a:endParaRPr lang="en-US" dirty="0" smtClean="0"/>
          </a:p>
          <a:p>
            <a:pPr algn="ctr"/>
            <a:r>
              <a:rPr lang="en-US" dirty="0" smtClean="0">
                <a:latin typeface="Verdana" panose="020B0604030504040204" pitchFamily="34" charset="0"/>
                <a:ea typeface="Verdana" panose="020B0604030504040204" pitchFamily="34" charset="0"/>
                <a:cs typeface="Verdana" panose="020B0604030504040204" pitchFamily="34" charset="0"/>
              </a:rPr>
              <a:t>EXEMPTION</a:t>
            </a:r>
            <a:endParaRPr lang="en-US"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Content Placeholder 3"/>
          <p:cNvSpPr>
            <a:spLocks noGrp="1"/>
          </p:cNvSpPr>
          <p:nvPr>
            <p:ph sz="quarter" idx="4"/>
          </p:nvPr>
        </p:nvSpPr>
        <p:spPr>
          <a:xfrm>
            <a:off x="6172201" y="2585545"/>
            <a:ext cx="5410199" cy="2680139"/>
          </a:xfrm>
          <a:solidFill>
            <a:schemeClr val="bg1">
              <a:lumMod val="75000"/>
            </a:schemeClr>
          </a:solidFill>
          <a:ln>
            <a:solidFill>
              <a:schemeClr val="tx1"/>
            </a:solidFill>
          </a:ln>
        </p:spPr>
        <p:txBody>
          <a:bodyPr>
            <a:normAutofit/>
          </a:bodyPr>
          <a:lstStyle/>
          <a:p>
            <a:pPr marL="285744" indent="-285744">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First year of Part B participation</a:t>
            </a:r>
          </a:p>
          <a:p>
            <a:pPr marL="285744" indent="-285744">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Medicare allowed charges </a:t>
            </a:r>
            <a:r>
              <a:rPr lang="en-US" sz="2000" u="sng" dirty="0">
                <a:latin typeface="Verdana" panose="020B0604030504040204" pitchFamily="34" charset="0"/>
                <a:ea typeface="Verdana" panose="020B0604030504040204" pitchFamily="34" charset="0"/>
                <a:cs typeface="Verdana" panose="020B0604030504040204" pitchFamily="34" charset="0"/>
              </a:rPr>
              <a:t>&lt;</a:t>
            </a:r>
            <a:r>
              <a:rPr lang="en-US" sz="2000" dirty="0">
                <a:latin typeface="Verdana" panose="020B0604030504040204" pitchFamily="34" charset="0"/>
                <a:ea typeface="Verdana" panose="020B0604030504040204" pitchFamily="34" charset="0"/>
                <a:cs typeface="Verdana" panose="020B0604030504040204" pitchFamily="34" charset="0"/>
              </a:rPr>
              <a:t> $30K or </a:t>
            </a:r>
            <a:r>
              <a:rPr lang="en-US" sz="2000" u="sng" dirty="0">
                <a:latin typeface="Verdana" panose="020B0604030504040204" pitchFamily="34" charset="0"/>
                <a:ea typeface="Verdana" panose="020B0604030504040204" pitchFamily="34" charset="0"/>
                <a:cs typeface="Verdana" panose="020B0604030504040204" pitchFamily="34" charset="0"/>
              </a:rPr>
              <a:t>&lt;</a:t>
            </a:r>
            <a:r>
              <a:rPr lang="en-US" sz="2000" dirty="0">
                <a:latin typeface="Verdana" panose="020B0604030504040204" pitchFamily="34" charset="0"/>
                <a:ea typeface="Verdana" panose="020B0604030504040204" pitchFamily="34" charset="0"/>
                <a:cs typeface="Verdana" panose="020B0604030504040204" pitchFamily="34" charset="0"/>
              </a:rPr>
              <a:t> 100 patients </a:t>
            </a:r>
          </a:p>
          <a:p>
            <a:pPr marL="285744" indent="-285744">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Advanced </a:t>
            </a:r>
            <a:r>
              <a:rPr lang="en-US" sz="2000" dirty="0">
                <a:latin typeface="Verdana" panose="020B0604030504040204" pitchFamily="34" charset="0"/>
                <a:ea typeface="Verdana" panose="020B0604030504040204" pitchFamily="34" charset="0"/>
                <a:cs typeface="Verdana" panose="020B0604030504040204" pitchFamily="34" charset="0"/>
              </a:rPr>
              <a:t>APM participants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911796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766" y="262759"/>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MIPS Timeline</a:t>
            </a:r>
          </a:p>
        </p:txBody>
      </p:sp>
      <p:graphicFrame>
        <p:nvGraphicFramePr>
          <p:cNvPr id="8" name="Diagram 7"/>
          <p:cNvGraphicFramePr/>
          <p:nvPr>
            <p:extLst>
              <p:ext uri="{D42A27DB-BD31-4B8C-83A1-F6EECF244321}">
                <p14:modId xmlns:p14="http://schemas.microsoft.com/office/powerpoint/2010/main" val="111555204"/>
              </p:ext>
            </p:extLst>
          </p:nvPr>
        </p:nvGraphicFramePr>
        <p:xfrm>
          <a:off x="596765" y="1135116"/>
          <a:ext cx="10985634" cy="5399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6292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88578" y="256477"/>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APM (Alternative Payment Model)</a:t>
            </a:r>
          </a:p>
        </p:txBody>
      </p:sp>
      <p:sp>
        <p:nvSpPr>
          <p:cNvPr id="2" name="Rectangle 1"/>
          <p:cNvSpPr/>
          <p:nvPr/>
        </p:nvSpPr>
        <p:spPr>
          <a:xfrm>
            <a:off x="588577" y="1633783"/>
            <a:ext cx="10983311" cy="361088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fontAlgn="base"/>
            <a:endParaRPr lang="en-US" dirty="0" smtClean="0"/>
          </a:p>
          <a:p>
            <a:pPr lvl="0" fontAlgn="base"/>
            <a:r>
              <a:rPr lang="en-US" sz="2000" dirty="0" smtClean="0">
                <a:latin typeface="Verdana" panose="020B0604030504040204" pitchFamily="34" charset="0"/>
                <a:ea typeface="Verdana" panose="020B0604030504040204" pitchFamily="34" charset="0"/>
                <a:cs typeface="Verdana" panose="020B0604030504040204" pitchFamily="34" charset="0"/>
              </a:rPr>
              <a:t>Criteria to be an Advanced APM:</a:t>
            </a:r>
          </a:p>
          <a:p>
            <a:pPr lvl="0" fontAlgn="base"/>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lnSpc>
                <a:spcPct val="150000"/>
              </a:lnSpc>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It </a:t>
            </a:r>
            <a:r>
              <a:rPr lang="en-US" sz="2000" dirty="0">
                <a:latin typeface="Verdana" panose="020B0604030504040204" pitchFamily="34" charset="0"/>
                <a:ea typeface="Verdana" panose="020B0604030504040204" pitchFamily="34" charset="0"/>
                <a:cs typeface="Verdana" panose="020B0604030504040204" pitchFamily="34" charset="0"/>
              </a:rPr>
              <a:t>must be approved by the CMS Innovation </a:t>
            </a:r>
            <a:r>
              <a:rPr lang="en-US" sz="2000" dirty="0" smtClean="0">
                <a:latin typeface="Verdana" panose="020B0604030504040204" pitchFamily="34" charset="0"/>
                <a:ea typeface="Verdana" panose="020B0604030504040204" pitchFamily="34" charset="0"/>
                <a:cs typeface="Verdana" panose="020B0604030504040204" pitchFamily="34" charset="0"/>
              </a:rPr>
              <a:t>Center</a:t>
            </a:r>
            <a:r>
              <a:rPr lang="en-US" sz="2000" dirty="0">
                <a:latin typeface="Verdana" panose="020B0604030504040204" pitchFamily="34" charset="0"/>
                <a:ea typeface="Verdana" panose="020B0604030504040204" pitchFamily="34" charset="0"/>
                <a:cs typeface="Verdana" panose="020B0604030504040204" pitchFamily="34" charset="0"/>
              </a:rPr>
              <a:t>.</a:t>
            </a:r>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lnSpc>
                <a:spcPct val="150000"/>
              </a:lnSpc>
              <a:buFont typeface="Arial" panose="020B0604020202020204" pitchFamily="34" charset="0"/>
              <a:buChar char="•"/>
            </a:pPr>
            <a:r>
              <a:rPr lang="en-US" sz="2000" dirty="0">
                <a:latin typeface="Verdana" panose="020B0604030504040204" pitchFamily="34" charset="0"/>
                <a:ea typeface="Verdana" panose="020B0604030504040204" pitchFamily="34" charset="0"/>
                <a:cs typeface="Verdana" panose="020B0604030504040204" pitchFamily="34" charset="0"/>
              </a:rPr>
              <a:t>P</a:t>
            </a:r>
            <a:r>
              <a:rPr lang="en-US" sz="2000" dirty="0" smtClean="0">
                <a:latin typeface="Verdana" panose="020B0604030504040204" pitchFamily="34" charset="0"/>
                <a:ea typeface="Verdana" panose="020B0604030504040204" pitchFamily="34" charset="0"/>
                <a:cs typeface="Verdana" panose="020B0604030504040204" pitchFamily="34" charset="0"/>
              </a:rPr>
              <a:t>articipants must use </a:t>
            </a:r>
            <a:r>
              <a:rPr lang="en-US" sz="2000" dirty="0">
                <a:latin typeface="Verdana" panose="020B0604030504040204" pitchFamily="34" charset="0"/>
                <a:ea typeface="Verdana" panose="020B0604030504040204" pitchFamily="34" charset="0"/>
                <a:cs typeface="Verdana" panose="020B0604030504040204" pitchFamily="34" charset="0"/>
              </a:rPr>
              <a:t>Certified EHR </a:t>
            </a:r>
            <a:r>
              <a:rPr lang="en-US" sz="2000" dirty="0" smtClean="0">
                <a:latin typeface="Verdana" panose="020B0604030504040204" pitchFamily="34" charset="0"/>
                <a:ea typeface="Verdana" panose="020B0604030504040204" pitchFamily="34" charset="0"/>
                <a:cs typeface="Verdana" panose="020B0604030504040204" pitchFamily="34" charset="0"/>
              </a:rPr>
              <a:t>Technology</a:t>
            </a:r>
          </a:p>
          <a:p>
            <a:pPr marL="285750" lvl="0" indent="-285750" fontAlgn="base">
              <a:lnSpc>
                <a:spcPct val="150000"/>
              </a:lnSpc>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It </a:t>
            </a:r>
            <a:r>
              <a:rPr lang="en-US" sz="2000" dirty="0">
                <a:latin typeface="Verdana" panose="020B0604030504040204" pitchFamily="34" charset="0"/>
                <a:ea typeface="Verdana" panose="020B0604030504040204" pitchFamily="34" charset="0"/>
                <a:cs typeface="Verdana" panose="020B0604030504040204" pitchFamily="34" charset="0"/>
              </a:rPr>
              <a:t>must tie at least some payments to performance on one or more quality measures </a:t>
            </a:r>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marL="285750" lvl="0" indent="-285750" fontAlgn="base">
              <a:lnSpc>
                <a:spcPct val="150000"/>
              </a:lnSpc>
              <a:buFont typeface="Arial" panose="020B0604020202020204" pitchFamily="34" charset="0"/>
              <a:buChar char="•"/>
            </a:pPr>
            <a:r>
              <a:rPr lang="en-US" sz="2000" dirty="0" smtClean="0">
                <a:latin typeface="Verdana" panose="020B0604030504040204" pitchFamily="34" charset="0"/>
                <a:ea typeface="Verdana" panose="020B0604030504040204" pitchFamily="34" charset="0"/>
                <a:cs typeface="Verdana" panose="020B0604030504040204" pitchFamily="34" charset="0"/>
              </a:rPr>
              <a:t>It </a:t>
            </a:r>
            <a:r>
              <a:rPr lang="en-US" sz="2000" dirty="0">
                <a:latin typeface="Verdana" panose="020B0604030504040204" pitchFamily="34" charset="0"/>
                <a:ea typeface="Verdana" panose="020B0604030504040204" pitchFamily="34" charset="0"/>
                <a:cs typeface="Verdana" panose="020B0604030504040204" pitchFamily="34" charset="0"/>
              </a:rPr>
              <a:t>must accept financial </a:t>
            </a:r>
            <a:r>
              <a:rPr lang="en-US" sz="2000" dirty="0" smtClean="0">
                <a:latin typeface="Verdana" panose="020B0604030504040204" pitchFamily="34" charset="0"/>
                <a:ea typeface="Verdana" panose="020B0604030504040204" pitchFamily="34" charset="0"/>
                <a:cs typeface="Verdana" panose="020B0604030504040204" pitchFamily="34" charset="0"/>
              </a:rPr>
              <a:t>risk(lower </a:t>
            </a:r>
            <a:r>
              <a:rPr lang="en-US" sz="2000" dirty="0">
                <a:latin typeface="Verdana" panose="020B0604030504040204" pitchFamily="34" charset="0"/>
                <a:ea typeface="Verdana" panose="020B0604030504040204" pitchFamily="34" charset="0"/>
                <a:cs typeface="Verdana" panose="020B0604030504040204" pitchFamily="34" charset="0"/>
              </a:rPr>
              <a:t>payments, deductions, or </a:t>
            </a:r>
            <a:r>
              <a:rPr lang="en-US" sz="2000" dirty="0" smtClean="0">
                <a:latin typeface="Verdana" panose="020B0604030504040204" pitchFamily="34" charset="0"/>
                <a:ea typeface="Verdana" panose="020B0604030504040204" pitchFamily="34" charset="0"/>
                <a:cs typeface="Verdana" panose="020B0604030504040204" pitchFamily="34" charset="0"/>
              </a:rPr>
              <a:t>repayments)</a:t>
            </a:r>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79387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a:off x="668610" y="1707525"/>
            <a:ext cx="9694589" cy="4948540"/>
            <a:chOff x="2082844" y="936078"/>
            <a:chExt cx="7565478" cy="5813044"/>
          </a:xfrm>
        </p:grpSpPr>
        <p:sp>
          <p:nvSpPr>
            <p:cNvPr id="5" name="Rectangle 4"/>
            <p:cNvSpPr/>
            <p:nvPr/>
          </p:nvSpPr>
          <p:spPr>
            <a:xfrm>
              <a:off x="4650178" y="936078"/>
              <a:ext cx="1320800" cy="443346"/>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YES</a:t>
              </a:r>
            </a:p>
          </p:txBody>
        </p:sp>
        <p:sp>
          <p:nvSpPr>
            <p:cNvPr id="6" name="Rectangle 5"/>
            <p:cNvSpPr/>
            <p:nvPr/>
          </p:nvSpPr>
          <p:spPr>
            <a:xfrm>
              <a:off x="6329776" y="953129"/>
              <a:ext cx="1386209" cy="443347"/>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NO</a:t>
              </a:r>
            </a:p>
          </p:txBody>
        </p:sp>
        <p:sp>
          <p:nvSpPr>
            <p:cNvPr id="23" name="TextBox 22"/>
            <p:cNvSpPr txBox="1"/>
            <p:nvPr/>
          </p:nvSpPr>
          <p:spPr>
            <a:xfrm>
              <a:off x="2583355" y="1601692"/>
              <a:ext cx="2276126" cy="361545"/>
            </a:xfrm>
            <a:prstGeom prst="rect">
              <a:avLst/>
            </a:prstGeom>
            <a:solidFill>
              <a:schemeClr val="accent1"/>
            </a:solidFill>
          </p:spPr>
          <p:txBody>
            <a:bodyPr wrap="square" rtlCol="0">
              <a:spAutoFit/>
            </a:bodyPr>
            <a:lstStyle/>
            <a:p>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Advanced APM</a:t>
              </a:r>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4" name="Rectangle 23"/>
            <p:cNvSpPr/>
            <p:nvPr/>
          </p:nvSpPr>
          <p:spPr>
            <a:xfrm>
              <a:off x="2133780" y="2257589"/>
              <a:ext cx="1295024" cy="443346"/>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YES</a:t>
              </a:r>
            </a:p>
          </p:txBody>
        </p:sp>
        <p:sp>
          <p:nvSpPr>
            <p:cNvPr id="25" name="Rectangle 24"/>
            <p:cNvSpPr/>
            <p:nvPr/>
          </p:nvSpPr>
          <p:spPr>
            <a:xfrm>
              <a:off x="3730779" y="2263943"/>
              <a:ext cx="1250361" cy="443346"/>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NO</a:t>
              </a:r>
            </a:p>
          </p:txBody>
        </p:sp>
        <p:sp>
          <p:nvSpPr>
            <p:cNvPr id="27" name="TextBox 26"/>
            <p:cNvSpPr txBox="1"/>
            <p:nvPr/>
          </p:nvSpPr>
          <p:spPr>
            <a:xfrm>
              <a:off x="2110057" y="2870415"/>
              <a:ext cx="2871083" cy="614626"/>
            </a:xfrm>
            <a:prstGeom prst="rect">
              <a:avLst/>
            </a:prstGeom>
            <a:solidFill>
              <a:schemeClr val="accent1"/>
            </a:solidFill>
          </p:spPr>
          <p:txBody>
            <a:bodyPr wrap="square" rtlCol="0">
              <a:spAutoFit/>
            </a:bodyPr>
            <a:lstStyle/>
            <a:p>
              <a:r>
                <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rPr>
                <a:t>Treating enough payments or patients through </a:t>
              </a: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Advanced APM</a:t>
              </a:r>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8" name="Rectangle 27"/>
            <p:cNvSpPr/>
            <p:nvPr/>
          </p:nvSpPr>
          <p:spPr>
            <a:xfrm>
              <a:off x="2159892" y="4314880"/>
              <a:ext cx="1268912" cy="476793"/>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rPr>
                <a:t>YES</a:t>
              </a:r>
            </a:p>
          </p:txBody>
        </p:sp>
        <p:sp>
          <p:nvSpPr>
            <p:cNvPr id="32" name="TextBox 31"/>
            <p:cNvSpPr txBox="1"/>
            <p:nvPr/>
          </p:nvSpPr>
          <p:spPr>
            <a:xfrm>
              <a:off x="2082844" y="5122170"/>
              <a:ext cx="3579092" cy="1626952"/>
            </a:xfrm>
            <a:prstGeom prst="rect">
              <a:avLst/>
            </a:prstGeom>
            <a:solidFill>
              <a:schemeClr val="accent1"/>
            </a:solidFill>
          </p:spPr>
          <p:txBody>
            <a:bodyPr wrap="square" rtlCol="0">
              <a:spAutoFit/>
            </a:bodyPr>
            <a:lstStyle/>
            <a:p>
              <a:r>
                <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rPr>
                <a:t>Qualifying APM </a:t>
              </a: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Participant</a:t>
              </a:r>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1400" b="1" dirty="0">
                  <a:latin typeface="Verdana" panose="020B0604030504040204" pitchFamily="34" charset="0"/>
                  <a:ea typeface="Verdana" panose="020B0604030504040204" pitchFamily="34" charset="0"/>
                  <a:cs typeface="Verdana" panose="020B0604030504040204" pitchFamily="34" charset="0"/>
                </a:rPr>
                <a:t> </a:t>
              </a:r>
            </a:p>
            <a:p>
              <a:endParaRPr lang="en-US" sz="1400" b="1" dirty="0" smtClean="0">
                <a:latin typeface="Verdana" panose="020B0604030504040204" pitchFamily="34" charset="0"/>
                <a:ea typeface="Verdana" panose="020B0604030504040204" pitchFamily="34" charset="0"/>
                <a:cs typeface="Verdana" panose="020B0604030504040204" pitchFamily="34" charset="0"/>
              </a:endParaRPr>
            </a:p>
            <a:p>
              <a:endParaRPr lang="en-US" sz="1400" b="1" dirty="0" smtClean="0">
                <a:latin typeface="Verdana" panose="020B0604030504040204" pitchFamily="34" charset="0"/>
                <a:ea typeface="Verdana" panose="020B0604030504040204" pitchFamily="34" charset="0"/>
                <a:cs typeface="Verdana" panose="020B0604030504040204" pitchFamily="34" charset="0"/>
              </a:endParaRPr>
            </a:p>
            <a:p>
              <a:endParaRPr lang="en-US" sz="1400" b="1" dirty="0">
                <a:latin typeface="Verdana" panose="020B0604030504040204" pitchFamily="34" charset="0"/>
                <a:ea typeface="Verdana" panose="020B0604030504040204" pitchFamily="34" charset="0"/>
                <a:cs typeface="Verdana" panose="020B0604030504040204" pitchFamily="34" charset="0"/>
              </a:endParaRPr>
            </a:p>
            <a:p>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40" name="TextBox 39"/>
            <p:cNvSpPr txBox="1"/>
            <p:nvPr/>
          </p:nvSpPr>
          <p:spPr>
            <a:xfrm>
              <a:off x="8555593" y="2157019"/>
              <a:ext cx="1092729" cy="644487"/>
            </a:xfrm>
            <a:prstGeom prst="rect">
              <a:avLst/>
            </a:prstGeom>
            <a:solidFill>
              <a:schemeClr val="accent1"/>
            </a:solidFill>
          </p:spPr>
          <p:txBody>
            <a:bodyPr wrap="square" rtlCol="0" anchor="ctr">
              <a:spAutoFit/>
            </a:bodyPr>
            <a:lstStyle/>
            <a:p>
              <a:pPr algn="ct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MIPS</a:t>
              </a:r>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9" name="Rectangle 58"/>
            <p:cNvSpPr/>
            <p:nvPr/>
          </p:nvSpPr>
          <p:spPr>
            <a:xfrm>
              <a:off x="3721417" y="4314880"/>
              <a:ext cx="1268912" cy="476793"/>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NO</a:t>
              </a:r>
              <a:endParaRPr lang="en-US" sz="14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8" name="Rectangle 7"/>
          <p:cNvSpPr/>
          <p:nvPr/>
        </p:nvSpPr>
        <p:spPr>
          <a:xfrm>
            <a:off x="5085985" y="1102549"/>
            <a:ext cx="1828800" cy="366701"/>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APM</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6" name="Title 7"/>
          <p:cNvSpPr txBox="1">
            <a:spLocks/>
          </p:cNvSpPr>
          <p:nvPr/>
        </p:nvSpPr>
        <p:spPr>
          <a:xfrm>
            <a:off x="588578" y="256477"/>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Alternative Payment Model(APM) structure</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11" name="TextBox 10"/>
          <p:cNvSpPr txBox="1"/>
          <p:nvPr/>
        </p:nvSpPr>
        <p:spPr>
          <a:xfrm>
            <a:off x="895098" y="5687364"/>
            <a:ext cx="4151455" cy="913070"/>
          </a:xfrm>
          <a:prstGeom prst="rect">
            <a:avLst/>
          </a:prstGeom>
          <a:noFill/>
        </p:spPr>
        <p:txBody>
          <a:bodyPr vert="horz" wrap="square" lIns="0" tIns="0" rIns="0" bIns="0" rtlCol="0">
            <a:spAutoFit/>
          </a:bodyPr>
          <a:lstStyle/>
          <a:p>
            <a:pPr marL="127000" lvl="1" indent="-127000">
              <a:spcBef>
                <a:spcPts val="200"/>
              </a:spcBef>
              <a:buSzPct val="100000"/>
              <a:buFont typeface="Arial" panose="020B0604020202020204" pitchFamily="34" charset="0"/>
              <a:buChar char="•"/>
            </a:pP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 lump sum bonus payment 2019-2024 </a:t>
            </a:r>
          </a:p>
          <a:p>
            <a:pPr marL="127000" lvl="1" indent="-127000">
              <a:spcBef>
                <a:spcPts val="200"/>
              </a:spcBef>
              <a:buSzPct val="100000"/>
              <a:buFont typeface="Arial" panose="020B0604020202020204" pitchFamily="34" charset="0"/>
              <a:buChar char="•"/>
            </a:pP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APM-specific rewards </a:t>
            </a:r>
          </a:p>
          <a:p>
            <a:pPr marL="127000" lvl="1" indent="-127000">
              <a:spcBef>
                <a:spcPts val="200"/>
              </a:spcBef>
              <a:buSzPct val="100000"/>
              <a:buFont typeface="Arial" panose="020B0604020202020204" pitchFamily="34" charset="0"/>
              <a:buChar char="•"/>
            </a:pP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Excluded from MIPS</a:t>
            </a:r>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2" name="TextBox 11"/>
          <p:cNvSpPr txBox="1"/>
          <p:nvPr/>
        </p:nvSpPr>
        <p:spPr>
          <a:xfrm>
            <a:off x="4990448" y="3935574"/>
            <a:ext cx="2313601" cy="246221"/>
          </a:xfrm>
          <a:prstGeom prst="rect">
            <a:avLst/>
          </a:prstGeom>
          <a:noFill/>
        </p:spPr>
        <p:txBody>
          <a:bodyPr vert="horz" wrap="square" lIns="0" tIns="0" rIns="0" bIns="0" rtlCol="0">
            <a:spAutoFit/>
          </a:bodyPr>
          <a:lstStyle/>
          <a:p>
            <a:pPr marL="0" lvl="1">
              <a:spcBef>
                <a:spcPts val="200"/>
              </a:spcBef>
              <a:buSzPct val="100000"/>
            </a:pPr>
            <a:r>
              <a:rPr lang="en-US" sz="1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4" name="Elbow Connector 13"/>
          <p:cNvCxnSpPr>
            <a:stCxn id="8" idx="2"/>
            <a:endCxn id="5" idx="0"/>
          </p:cNvCxnSpPr>
          <p:nvPr/>
        </p:nvCxnSpPr>
        <p:spPr>
          <a:xfrm rot="5400000">
            <a:off x="5283410" y="990549"/>
            <a:ext cx="238275" cy="1195677"/>
          </a:xfrm>
          <a:prstGeom prst="bentConnector3">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8" idx="2"/>
            <a:endCxn id="6" idx="0"/>
          </p:cNvCxnSpPr>
          <p:nvPr/>
        </p:nvCxnSpPr>
        <p:spPr>
          <a:xfrm rot="16200000" flipH="1">
            <a:off x="6373244" y="1096390"/>
            <a:ext cx="252790" cy="998509"/>
          </a:xfrm>
          <a:prstGeom prst="bentConnector3">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5" idx="1"/>
            <a:endCxn id="23" idx="0"/>
          </p:cNvCxnSpPr>
          <p:nvPr/>
        </p:nvCxnSpPr>
        <p:spPr>
          <a:xfrm rot="10800000" flipV="1">
            <a:off x="2768319" y="1896230"/>
            <a:ext cx="1190136" cy="377919"/>
          </a:xfrm>
          <a:prstGeom prst="bentConnector2">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6" idx="3"/>
            <a:endCxn id="40" idx="0"/>
          </p:cNvCxnSpPr>
          <p:nvPr/>
        </p:nvCxnSpPr>
        <p:spPr>
          <a:xfrm>
            <a:off x="7887055" y="1910747"/>
            <a:ext cx="1776019" cy="836143"/>
          </a:xfrm>
          <a:prstGeom prst="bentConnector2">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3" idx="2"/>
            <a:endCxn id="24" idx="0"/>
          </p:cNvCxnSpPr>
          <p:nvPr/>
        </p:nvCxnSpPr>
        <p:spPr>
          <a:xfrm rot="5400000">
            <a:off x="2040681" y="2104865"/>
            <a:ext cx="250577" cy="1204700"/>
          </a:xfrm>
          <a:prstGeom prst="bentConnector3">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23" idx="2"/>
            <a:endCxn id="25" idx="0"/>
          </p:cNvCxnSpPr>
          <p:nvPr/>
        </p:nvCxnSpPr>
        <p:spPr>
          <a:xfrm rot="16200000" flipH="1">
            <a:off x="3046884" y="2303361"/>
            <a:ext cx="255986" cy="813117"/>
          </a:xfrm>
          <a:prstGeom prst="bentConnector3">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55" name="Elbow Connector 54"/>
          <p:cNvCxnSpPr>
            <a:stCxn id="27" idx="2"/>
            <a:endCxn id="28" idx="0"/>
          </p:cNvCxnSpPr>
          <p:nvPr/>
        </p:nvCxnSpPr>
        <p:spPr>
          <a:xfrm rot="5400000">
            <a:off x="1708471" y="3749289"/>
            <a:ext cx="706427" cy="962670"/>
          </a:xfrm>
          <a:prstGeom prst="bentConnector3">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57" name="Elbow Connector 56"/>
          <p:cNvCxnSpPr>
            <a:stCxn id="27" idx="2"/>
          </p:cNvCxnSpPr>
          <p:nvPr/>
        </p:nvCxnSpPr>
        <p:spPr>
          <a:xfrm rot="16200000" flipH="1">
            <a:off x="2809809" y="3610620"/>
            <a:ext cx="504837" cy="1038417"/>
          </a:xfrm>
          <a:prstGeom prst="bentConnector3">
            <a:avLst>
              <a:gd name="adj1" fmla="val 30882"/>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28" idx="2"/>
          </p:cNvCxnSpPr>
          <p:nvPr/>
        </p:nvCxnSpPr>
        <p:spPr>
          <a:xfrm flipH="1">
            <a:off x="1580348" y="4989723"/>
            <a:ext cx="1" cy="281347"/>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25" idx="3"/>
            <a:endCxn id="40" idx="1"/>
          </p:cNvCxnSpPr>
          <p:nvPr/>
        </p:nvCxnSpPr>
        <p:spPr>
          <a:xfrm flipV="1">
            <a:off x="4382557" y="3021210"/>
            <a:ext cx="4580392" cy="5409"/>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49" name="Elbow Connector 48"/>
          <p:cNvCxnSpPr>
            <a:stCxn id="59" idx="3"/>
          </p:cNvCxnSpPr>
          <p:nvPr/>
        </p:nvCxnSpPr>
        <p:spPr>
          <a:xfrm flipV="1">
            <a:off x="4394333" y="3300939"/>
            <a:ext cx="4568616" cy="1485842"/>
          </a:xfrm>
          <a:prstGeom prst="bentConnector3">
            <a:avLst>
              <a:gd name="adj1" fmla="val 50000"/>
            </a:avLst>
          </a:prstGeom>
          <a:ln w="444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1105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456" y="193966"/>
            <a:ext cx="11573163" cy="1496724"/>
          </a:xfrm>
        </p:spPr>
        <p:txBody>
          <a:bodyPr>
            <a:normAutofit/>
          </a:bodyPr>
          <a:lstStyle/>
          <a:p>
            <a:r>
              <a:rPr lang="en-US" dirty="0"/>
              <a:t/>
            </a:r>
            <a:br>
              <a:rPr lang="en-US" dirty="0"/>
            </a:br>
            <a:endParaRPr lang="en-US" dirty="0"/>
          </a:p>
        </p:txBody>
      </p:sp>
      <p:sp>
        <p:nvSpPr>
          <p:cNvPr id="3" name="Content Placeholder 2"/>
          <p:cNvSpPr>
            <a:spLocks noGrp="1"/>
          </p:cNvSpPr>
          <p:nvPr>
            <p:ph idx="1"/>
          </p:nvPr>
        </p:nvSpPr>
        <p:spPr>
          <a:xfrm>
            <a:off x="0" y="0"/>
            <a:ext cx="12192000" cy="6858000"/>
          </a:xfrm>
          <a:solidFill>
            <a:schemeClr val="accent1"/>
          </a:solidFill>
        </p:spPr>
        <p:txBody>
          <a:bodyPr anchor="ctr">
            <a:normAutofit/>
          </a:bodyPr>
          <a:lstStyle/>
          <a:p>
            <a:pPr marL="0" indent="0">
              <a:buNone/>
            </a:pPr>
            <a:endParaRPr lang="en-US" sz="3200" b="1"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n-US" sz="32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               Medicare </a:t>
            </a:r>
            <a:r>
              <a:rPr lang="en-US" sz="3200" b="1" dirty="0">
                <a:solidFill>
                  <a:schemeClr val="bg1"/>
                </a:solidFill>
                <a:latin typeface="Verdana" panose="020B0604030504040204" pitchFamily="34" charset="0"/>
                <a:ea typeface="Verdana" panose="020B0604030504040204" pitchFamily="34" charset="0"/>
                <a:cs typeface="Verdana" panose="020B0604030504040204" pitchFamily="34" charset="0"/>
              </a:rPr>
              <a:t>Payments of </a:t>
            </a:r>
            <a:r>
              <a:rPr lang="en-US" sz="32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Physicians    </a:t>
            </a:r>
            <a:endParaRPr lang="en-US" dirty="0"/>
          </a:p>
        </p:txBody>
      </p:sp>
    </p:spTree>
    <p:extLst>
      <p:ext uri="{BB962C8B-B14F-4D97-AF65-F5344CB8AC3E}">
        <p14:creationId xmlns:p14="http://schemas.microsoft.com/office/powerpoint/2010/main" val="2626636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316" y="210207"/>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Relationship </a:t>
            </a:r>
            <a:r>
              <a:rPr lang="en-US" sz="2800" b="1" dirty="0" smtClean="0">
                <a:latin typeface="Verdana" panose="020B0604030504040204" pitchFamily="34" charset="0"/>
                <a:ea typeface="Verdana" panose="020B0604030504040204" pitchFamily="34" charset="0"/>
                <a:cs typeface="Verdana" panose="020B0604030504040204" pitchFamily="34" charset="0"/>
              </a:rPr>
              <a:t>Between </a:t>
            </a:r>
            <a:r>
              <a:rPr lang="en-US" sz="2800" b="1" dirty="0">
                <a:latin typeface="Verdana" panose="020B0604030504040204" pitchFamily="34" charset="0"/>
                <a:ea typeface="Verdana" panose="020B0604030504040204" pitchFamily="34" charset="0"/>
                <a:cs typeface="Verdana" panose="020B0604030504040204" pitchFamily="34" charset="0"/>
              </a:rPr>
              <a:t>CPS &amp; Payment</a:t>
            </a:r>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899876978"/>
              </p:ext>
            </p:extLst>
          </p:nvPr>
        </p:nvGraphicFramePr>
        <p:xfrm>
          <a:off x="6324600" y="1346700"/>
          <a:ext cx="5272669" cy="5409699"/>
        </p:xfrm>
        <a:graphic>
          <a:graphicData uri="http://schemas.openxmlformats.org/drawingml/2006/table">
            <a:tbl>
              <a:tblPr firstRow="1" firstCol="1" bandRow="1"/>
              <a:tblGrid>
                <a:gridCol w="1991542">
                  <a:extLst>
                    <a:ext uri="{9D8B030D-6E8A-4147-A177-3AD203B41FA5}">
                      <a16:colId xmlns="" xmlns:a16="http://schemas.microsoft.com/office/drawing/2014/main" val="4050709898"/>
                    </a:ext>
                  </a:extLst>
                </a:gridCol>
                <a:gridCol w="3281127">
                  <a:extLst>
                    <a:ext uri="{9D8B030D-6E8A-4147-A177-3AD203B41FA5}">
                      <a16:colId xmlns="" xmlns:a16="http://schemas.microsoft.com/office/drawing/2014/main" val="3075576567"/>
                    </a:ext>
                  </a:extLst>
                </a:gridCol>
              </a:tblGrid>
              <a:tr h="1694792">
                <a:tc>
                  <a:txBody>
                    <a:bodyPr/>
                    <a:lstStyle/>
                    <a:p>
                      <a:pPr algn="ctr">
                        <a:spcAft>
                          <a:spcPts val="0"/>
                        </a:spcAft>
                      </a:pPr>
                      <a:r>
                        <a:rPr lang="en-GB" sz="1600" b="1" kern="1200" dirty="0">
                          <a:solidFill>
                            <a:schemeClr val="bg1"/>
                          </a:solidFill>
                          <a:effectLst/>
                          <a:latin typeface="Verdana" panose="020B0604030504040204" pitchFamily="34" charset="0"/>
                          <a:ea typeface="Verdana" panose="020B0604030504040204" pitchFamily="34" charset="0"/>
                          <a:cs typeface="Verdana" panose="020B0604030504040204" pitchFamily="34" charset="0"/>
                        </a:rPr>
                        <a:t>Do not </a:t>
                      </a:r>
                      <a:r>
                        <a:rPr lang="en-GB" sz="1600" b="1" kern="120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submit </a:t>
                      </a:r>
                      <a:r>
                        <a:rPr lang="en-GB" sz="1600" b="1" kern="1200" dirty="0">
                          <a:solidFill>
                            <a:schemeClr val="bg1"/>
                          </a:solidFill>
                          <a:effectLst/>
                          <a:latin typeface="Verdana" panose="020B0604030504040204" pitchFamily="34" charset="0"/>
                          <a:ea typeface="Verdana" panose="020B0604030504040204" pitchFamily="34" charset="0"/>
                          <a:cs typeface="Verdana" panose="020B0604030504040204" pitchFamily="34" charset="0"/>
                        </a:rPr>
                        <a:t>Data</a:t>
                      </a:r>
                      <a:endParaRPr lang="en-US" sz="1600"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GB" sz="1600" b="0" kern="1200" dirty="0">
                          <a:effectLst/>
                          <a:latin typeface="Verdana" panose="020B0604030504040204" pitchFamily="34" charset="0"/>
                          <a:ea typeface="Verdana" panose="020B0604030504040204" pitchFamily="34" charset="0"/>
                          <a:cs typeface="Verdana" panose="020B0604030504040204" pitchFamily="34" charset="0"/>
                        </a:rPr>
                        <a:t>Negative </a:t>
                      </a:r>
                      <a:r>
                        <a:rPr lang="en-GB" sz="1600" b="0" kern="1200" dirty="0" smtClean="0">
                          <a:effectLst/>
                          <a:latin typeface="Verdana" panose="020B0604030504040204" pitchFamily="34" charset="0"/>
                          <a:ea typeface="Verdana" panose="020B0604030504040204" pitchFamily="34" charset="0"/>
                          <a:cs typeface="Verdana" panose="020B0604030504040204" pitchFamily="34" charset="0"/>
                        </a:rPr>
                        <a:t>payment</a:t>
                      </a:r>
                    </a:p>
                    <a:p>
                      <a:pPr algn="ctr">
                        <a:spcAft>
                          <a:spcPts val="0"/>
                        </a:spcAft>
                      </a:pPr>
                      <a:endParaRPr lang="en-US" sz="12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algn="ctr">
                        <a:spcAft>
                          <a:spcPts val="0"/>
                        </a:spcAft>
                      </a:pPr>
                      <a:r>
                        <a:rPr lang="en-US" sz="12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Not participating in the Quality Payment Program i.e., if physician do not send any 2017 data, then they receive a negative 4% payment adjustment.</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p>
                      <a:pPr algn="ctr">
                        <a:spcAft>
                          <a:spcPts val="0"/>
                        </a:spcAft>
                      </a:pPr>
                      <a:endParaRPr lang="en-US" sz="1800" b="0" dirty="0">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179031846"/>
                  </a:ext>
                </a:extLst>
              </a:tr>
              <a:tr h="1326642">
                <a:tc>
                  <a:txBody>
                    <a:bodyPr/>
                    <a:lstStyle/>
                    <a:p>
                      <a:pPr algn="ctr">
                        <a:spcAft>
                          <a:spcPts val="0"/>
                        </a:spcAft>
                      </a:pPr>
                      <a:r>
                        <a:rPr lang="en-GB" sz="1600" b="1" kern="1200"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Submit </a:t>
                      </a:r>
                      <a:r>
                        <a:rPr lang="en-GB" sz="1600" b="1" kern="1200" dirty="0" smtClean="0">
                          <a:solidFill>
                            <a:schemeClr val="bg1"/>
                          </a:solidFill>
                          <a:effectLst/>
                          <a:latin typeface="Verdana" panose="020B0604030504040204" pitchFamily="34" charset="0"/>
                          <a:ea typeface="Verdana" panose="020B0604030504040204" pitchFamily="34" charset="0"/>
                          <a:cs typeface="Verdana" panose="020B0604030504040204" pitchFamily="34" charset="0"/>
                        </a:rPr>
                        <a:t>something</a:t>
                      </a:r>
                      <a:endParaRPr lang="en-US" sz="1600"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GB" sz="1600" b="0" kern="1200" dirty="0">
                          <a:effectLst/>
                          <a:latin typeface="Verdana" panose="020B0604030504040204" pitchFamily="34" charset="0"/>
                          <a:ea typeface="Verdana" panose="020B0604030504040204" pitchFamily="34" charset="0"/>
                          <a:cs typeface="Verdana" panose="020B0604030504040204" pitchFamily="34" charset="0"/>
                        </a:rPr>
                        <a:t>No </a:t>
                      </a:r>
                      <a:r>
                        <a:rPr lang="en-GB" sz="1600" b="0" kern="1200" dirty="0" smtClean="0">
                          <a:effectLst/>
                          <a:latin typeface="Verdana" panose="020B0604030504040204" pitchFamily="34" charset="0"/>
                          <a:ea typeface="Verdana" panose="020B0604030504040204" pitchFamily="34" charset="0"/>
                          <a:cs typeface="Verdana" panose="020B0604030504040204" pitchFamily="34" charset="0"/>
                        </a:rPr>
                        <a:t>negative payment</a:t>
                      </a:r>
                    </a:p>
                    <a:p>
                      <a:pPr algn="ctr">
                        <a:spcAft>
                          <a:spcPts val="0"/>
                        </a:spcAft>
                      </a:pPr>
                      <a:r>
                        <a:rPr lang="en-US" sz="12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If Physician submit a minimum amount of 2017 data to Medicare (for example, one quality measure or one improvement activity), they can avoid a downward payment Adjustment</a:t>
                      </a:r>
                      <a:r>
                        <a:rPr lang="en-US" sz="1200" b="1"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24319438"/>
                  </a:ext>
                </a:extLst>
              </a:tr>
              <a:tr h="1345645">
                <a:tc>
                  <a:txBody>
                    <a:bodyPr/>
                    <a:lstStyle/>
                    <a:p>
                      <a:pPr algn="ctr">
                        <a:spcAft>
                          <a:spcPts val="0"/>
                        </a:spcAft>
                      </a:pPr>
                      <a:r>
                        <a:rPr lang="en-GB" sz="1600" b="1" kern="1200"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Submit a partial  year</a:t>
                      </a:r>
                      <a:endParaRPr lang="en-US" sz="1600"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GB" sz="1600" b="0" kern="1200" dirty="0">
                          <a:effectLst/>
                          <a:latin typeface="Verdana" panose="020B0604030504040204" pitchFamily="34" charset="0"/>
                          <a:ea typeface="Verdana" panose="020B0604030504040204" pitchFamily="34" charset="0"/>
                          <a:cs typeface="Verdana" panose="020B0604030504040204" pitchFamily="34" charset="0"/>
                        </a:rPr>
                        <a:t>Positive </a:t>
                      </a:r>
                      <a:r>
                        <a:rPr lang="en-GB" sz="1600" b="0" kern="1200" dirty="0" smtClean="0">
                          <a:effectLst/>
                          <a:latin typeface="Verdana" panose="020B0604030504040204" pitchFamily="34" charset="0"/>
                          <a:ea typeface="Verdana" panose="020B0604030504040204" pitchFamily="34" charset="0"/>
                          <a:cs typeface="Verdana" panose="020B0604030504040204" pitchFamily="34" charset="0"/>
                        </a:rPr>
                        <a:t>Payment</a:t>
                      </a:r>
                    </a:p>
                    <a:p>
                      <a:pPr algn="ctr">
                        <a:spcAft>
                          <a:spcPts val="0"/>
                        </a:spcAft>
                      </a:pPr>
                      <a:r>
                        <a:rPr lang="en-GB" sz="1200" b="0" kern="1200" dirty="0" smtClean="0">
                          <a:effectLst/>
                          <a:latin typeface="Verdana" panose="020B0604030504040204" pitchFamily="34" charset="0"/>
                          <a:ea typeface="Verdana" panose="020B0604030504040204" pitchFamily="34" charset="0"/>
                          <a:cs typeface="Verdana" panose="020B0604030504040204" pitchFamily="34" charset="0"/>
                        </a:rPr>
                        <a:t>Partial: If physician submit 90 days of 2017</a:t>
                      </a:r>
                      <a:r>
                        <a:rPr lang="en-GB" sz="1200" b="0" kern="1200" baseline="0" dirty="0" smtClean="0">
                          <a:effectLst/>
                          <a:latin typeface="Verdana" panose="020B0604030504040204" pitchFamily="34" charset="0"/>
                          <a:ea typeface="Verdana" panose="020B0604030504040204" pitchFamily="34" charset="0"/>
                          <a:cs typeface="Verdana" panose="020B0604030504040204" pitchFamily="34" charset="0"/>
                        </a:rPr>
                        <a:t> data to Medicare ,they may earn neutral or small positive payment adjustment</a:t>
                      </a:r>
                      <a:endParaRPr lang="en-GB" sz="1200" b="0" kern="1200" dirty="0" smtClean="0">
                        <a:effectLst/>
                        <a:latin typeface="Verdana" panose="020B0604030504040204" pitchFamily="34" charset="0"/>
                        <a:ea typeface="Verdana" panose="020B0604030504040204" pitchFamily="34" charset="0"/>
                        <a:cs typeface="Verdana" panose="020B0604030504040204" pitchFamily="34" charset="0"/>
                      </a:endParaRPr>
                    </a:p>
                    <a:p>
                      <a:pPr algn="ctr">
                        <a:spcAft>
                          <a:spcPts val="0"/>
                        </a:spcAft>
                      </a:pPr>
                      <a:endParaRPr lang="en-US" sz="1800" b="0" dirty="0">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01640875"/>
                  </a:ext>
                </a:extLst>
              </a:tr>
              <a:tr h="1042620">
                <a:tc>
                  <a:txBody>
                    <a:bodyPr/>
                    <a:lstStyle/>
                    <a:p>
                      <a:pPr algn="ctr">
                        <a:spcAft>
                          <a:spcPts val="0"/>
                        </a:spcAft>
                      </a:pPr>
                      <a:r>
                        <a:rPr lang="en-GB" sz="1600" b="1" kern="1200"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Submit a full year</a:t>
                      </a:r>
                      <a:endParaRPr lang="en-US" sz="1600" dirty="0">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spcAft>
                          <a:spcPts val="0"/>
                        </a:spcAft>
                      </a:pPr>
                      <a:r>
                        <a:rPr lang="en-GB" sz="1600" b="0" kern="1200" dirty="0" smtClean="0">
                          <a:effectLst/>
                          <a:latin typeface="Verdana" panose="020B0604030504040204" pitchFamily="34" charset="0"/>
                          <a:ea typeface="Verdana" panose="020B0604030504040204" pitchFamily="34" charset="0"/>
                          <a:cs typeface="Verdana" panose="020B0604030504040204" pitchFamily="34" charset="0"/>
                        </a:rPr>
                        <a:t>Moderate </a:t>
                      </a:r>
                      <a:r>
                        <a:rPr lang="en-GB" sz="1600" b="0" kern="1200" dirty="0">
                          <a:effectLst/>
                          <a:latin typeface="Verdana" panose="020B0604030504040204" pitchFamily="34" charset="0"/>
                          <a:ea typeface="Verdana" panose="020B0604030504040204" pitchFamily="34" charset="0"/>
                          <a:cs typeface="Verdana" panose="020B0604030504040204" pitchFamily="34" charset="0"/>
                        </a:rPr>
                        <a:t>positive</a:t>
                      </a:r>
                      <a:endParaRPr lang="en-US" sz="1600" b="0" dirty="0">
                        <a:effectLst/>
                        <a:latin typeface="Verdana" panose="020B0604030504040204" pitchFamily="34" charset="0"/>
                        <a:ea typeface="Verdana" panose="020B0604030504040204" pitchFamily="34" charset="0"/>
                        <a:cs typeface="Verdana" panose="020B0604030504040204" pitchFamily="34" charset="0"/>
                      </a:endParaRPr>
                    </a:p>
                    <a:p>
                      <a:pPr algn="ctr">
                        <a:spcAft>
                          <a:spcPts val="0"/>
                        </a:spcAft>
                      </a:pPr>
                      <a:r>
                        <a:rPr lang="en-GB" sz="1600" b="0" kern="1200" dirty="0">
                          <a:effectLst/>
                          <a:latin typeface="Verdana" panose="020B0604030504040204" pitchFamily="34" charset="0"/>
                          <a:ea typeface="Verdana" panose="020B0604030504040204" pitchFamily="34" charset="0"/>
                          <a:cs typeface="Verdana" panose="020B0604030504040204" pitchFamily="34" charset="0"/>
                        </a:rPr>
                        <a:t>Payment </a:t>
                      </a:r>
                      <a:r>
                        <a:rPr lang="en-GB" sz="1600" b="0" kern="1200" dirty="0" smtClean="0">
                          <a:effectLst/>
                          <a:latin typeface="Verdana" panose="020B0604030504040204" pitchFamily="34" charset="0"/>
                          <a:ea typeface="Verdana" panose="020B0604030504040204" pitchFamily="34" charset="0"/>
                          <a:cs typeface="Verdana" panose="020B0604030504040204" pitchFamily="34" charset="0"/>
                        </a:rPr>
                        <a:t>adjustment</a:t>
                      </a:r>
                    </a:p>
                    <a:p>
                      <a:pPr algn="ctr">
                        <a:spcAft>
                          <a:spcPts val="0"/>
                        </a:spcAft>
                      </a:pPr>
                      <a:r>
                        <a:rPr lang="en-US" sz="1200" b="0" dirty="0" smtClean="0">
                          <a:effectLst/>
                          <a:latin typeface="Verdana" panose="020B0604030504040204" pitchFamily="34" charset="0"/>
                          <a:ea typeface="Verdana" panose="020B0604030504040204" pitchFamily="34" charset="0"/>
                          <a:cs typeface="Verdana" panose="020B0604030504040204" pitchFamily="34" charset="0"/>
                        </a:rPr>
                        <a:t>Full: if physicians</a:t>
                      </a:r>
                      <a:r>
                        <a:rPr lang="en-US" sz="1200" b="0" baseline="0" dirty="0" smtClean="0">
                          <a:effectLst/>
                          <a:latin typeface="Verdana" panose="020B0604030504040204" pitchFamily="34" charset="0"/>
                          <a:ea typeface="Verdana" panose="020B0604030504040204" pitchFamily="34" charset="0"/>
                          <a:cs typeface="Verdana" panose="020B0604030504040204" pitchFamily="34" charset="0"/>
                        </a:rPr>
                        <a:t> submit full year of 2017 data to Medicare; will earn a moderate payment adjustment</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3327" marR="633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26593970"/>
                  </a:ext>
                </a:extLst>
              </a:tr>
            </a:tbl>
          </a:graphicData>
        </a:graphic>
      </p:graphicFrame>
      <p:graphicFrame>
        <p:nvGraphicFramePr>
          <p:cNvPr id="5" name="Content Placeholder 4"/>
          <p:cNvGraphicFramePr>
            <a:graphicFrameLocks noGrp="1"/>
          </p:cNvGraphicFramePr>
          <p:nvPr>
            <p:ph sz="half" idx="1"/>
            <p:extLst>
              <p:ext uri="{D42A27DB-BD31-4B8C-83A1-F6EECF244321}">
                <p14:modId xmlns:p14="http://schemas.microsoft.com/office/powerpoint/2010/main" val="3346926820"/>
              </p:ext>
            </p:extLst>
          </p:nvPr>
        </p:nvGraphicFramePr>
        <p:xfrm>
          <a:off x="613316" y="1346701"/>
          <a:ext cx="5229545" cy="529605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3704492" y="5908431"/>
            <a:ext cx="802853" cy="2891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latin typeface="Verdana" panose="020B0604030504040204" pitchFamily="34" charset="0"/>
                <a:ea typeface="Verdana" panose="020B0604030504040204" pitchFamily="34" charset="0"/>
                <a:cs typeface="Verdana" panose="020B0604030504040204" pitchFamily="34" charset="0"/>
              </a:rPr>
              <a:t>2022</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8" name="TextBox 1"/>
          <p:cNvSpPr txBox="1"/>
          <p:nvPr/>
        </p:nvSpPr>
        <p:spPr>
          <a:xfrm>
            <a:off x="1389186" y="5929019"/>
            <a:ext cx="1125415" cy="2685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latin typeface="Verdana" panose="020B0604030504040204" pitchFamily="34" charset="0"/>
                <a:ea typeface="Verdana" panose="020B0604030504040204" pitchFamily="34" charset="0"/>
                <a:cs typeface="Verdana" panose="020B0604030504040204" pitchFamily="34" charset="0"/>
              </a:rPr>
              <a:t>2019</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1"/>
          <p:cNvSpPr txBox="1"/>
          <p:nvPr/>
        </p:nvSpPr>
        <p:spPr>
          <a:xfrm>
            <a:off x="2502877" y="5912662"/>
            <a:ext cx="1125415" cy="2685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b="1" dirty="0">
                <a:latin typeface="Verdana" panose="020B0604030504040204" pitchFamily="34" charset="0"/>
                <a:ea typeface="Verdana" panose="020B0604030504040204" pitchFamily="34" charset="0"/>
                <a:cs typeface="Verdana" panose="020B0604030504040204" pitchFamily="34" charset="0"/>
              </a:rPr>
              <a:t>2021</a:t>
            </a:r>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66946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97" y="1366981"/>
            <a:ext cx="10638905" cy="610035"/>
          </a:xfrm>
        </p:spPr>
        <p:txBody>
          <a:bodyPr>
            <a:noAutofit/>
          </a:bodyPr>
          <a:lstStyle/>
          <a:p>
            <a:r>
              <a:rPr lang="en-US" sz="2800" b="1" dirty="0"/>
              <a:t/>
            </a:r>
            <a:br>
              <a:rPr lang="en-US" sz="2800" b="1" dirty="0"/>
            </a:br>
            <a:r>
              <a:rPr lang="en-US" sz="2800" dirty="0"/>
              <a:t/>
            </a:r>
            <a:br>
              <a:rPr lang="en-US" sz="2800" dirty="0"/>
            </a:br>
            <a:endParaRPr lang="en-US" sz="2800" b="1" dirty="0">
              <a:latin typeface="+mn-lt"/>
            </a:endParaRPr>
          </a:p>
        </p:txBody>
      </p:sp>
      <p:sp>
        <p:nvSpPr>
          <p:cNvPr id="3" name="Content Placeholder 2"/>
          <p:cNvSpPr>
            <a:spLocks noGrp="1"/>
          </p:cNvSpPr>
          <p:nvPr>
            <p:ph idx="1"/>
          </p:nvPr>
        </p:nvSpPr>
        <p:spPr>
          <a:xfrm>
            <a:off x="0" y="0"/>
            <a:ext cx="12192000" cy="6858000"/>
          </a:xfrm>
          <a:solidFill>
            <a:schemeClr val="accent1"/>
          </a:solidFill>
        </p:spPr>
        <p:txBody>
          <a:bodyPr anchor="ctr">
            <a:normAutofit/>
          </a:bodyPr>
          <a:lstStyle/>
          <a:p>
            <a:pPr marL="0" indent="0">
              <a:buNone/>
            </a:pPr>
            <a:r>
              <a:rPr lang="en-US" sz="32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Awareness , perspectives</a:t>
            </a:r>
            <a:r>
              <a:rPr lang="en-US" sz="3200" b="1" dirty="0" smtClean="0">
                <a:solidFill>
                  <a:schemeClr val="accent4"/>
                </a:solidFill>
                <a:latin typeface="Verdana" panose="020B0604030504040204" pitchFamily="34" charset="0"/>
                <a:ea typeface="Verdana" panose="020B0604030504040204" pitchFamily="34" charset="0"/>
                <a:cs typeface="Verdana" panose="020B0604030504040204" pitchFamily="34" charset="0"/>
              </a:rPr>
              <a:t> </a:t>
            </a:r>
            <a:r>
              <a:rPr lang="en-US" sz="3200" b="1" dirty="0">
                <a:solidFill>
                  <a:schemeClr val="bg1"/>
                </a:solidFill>
                <a:latin typeface="Verdana" panose="020B0604030504040204" pitchFamily="34" charset="0"/>
                <a:ea typeface="Verdana" panose="020B0604030504040204" pitchFamily="34" charset="0"/>
                <a:cs typeface="Verdana" panose="020B0604030504040204" pitchFamily="34" charset="0"/>
              </a:rPr>
              <a:t>and readiness of physician </a:t>
            </a:r>
          </a:p>
        </p:txBody>
      </p:sp>
    </p:spTree>
    <p:extLst>
      <p:ext uri="{BB962C8B-B14F-4D97-AF65-F5344CB8AC3E}">
        <p14:creationId xmlns:p14="http://schemas.microsoft.com/office/powerpoint/2010/main" val="269433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42" y="394636"/>
            <a:ext cx="10972800" cy="640080"/>
          </a:xfrm>
          <a:solidFill>
            <a:schemeClr val="bg1"/>
          </a:solidFill>
          <a:ln>
            <a:solidFill>
              <a:schemeClr val="tx1"/>
            </a:solidFill>
          </a:ln>
        </p:spPr>
        <p:txBody>
          <a:bodyPr vert="horz" lIns="91440" tIns="45720" rIns="91440" bIns="45720" rtlCol="0" anchor="ctr">
            <a:no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Findings </a:t>
            </a:r>
            <a:r>
              <a:rPr lang="en-US" sz="1200" b="1" dirty="0">
                <a:latin typeface="Verdana" panose="020B0604030504040204" pitchFamily="34" charset="0"/>
                <a:ea typeface="Verdana" panose="020B0604030504040204" pitchFamily="34" charset="0"/>
                <a:cs typeface="Verdana" panose="020B0604030504040204" pitchFamily="34" charset="0"/>
              </a:rPr>
              <a:t>1</a:t>
            </a:r>
            <a:r>
              <a:rPr lang="en-US" sz="1200" b="1" dirty="0" smtClean="0">
                <a:latin typeface="Verdana" panose="020B0604030504040204" pitchFamily="34" charset="0"/>
                <a:ea typeface="Verdana" panose="020B0604030504040204" pitchFamily="34" charset="0"/>
                <a:cs typeface="Verdana" panose="020B0604030504040204" pitchFamily="34" charset="0"/>
              </a:rPr>
              <a:t>/5</a:t>
            </a:r>
            <a:endParaRPr lang="en-US" sz="1200" b="1" dirty="0">
              <a:latin typeface="Verdana" panose="020B0604030504040204" pitchFamily="34" charset="0"/>
              <a:ea typeface="Verdana" panose="020B0604030504040204" pitchFamily="34" charset="0"/>
              <a:cs typeface="Verdana" panose="020B0604030504040204" pitchFamily="34" charset="0"/>
            </a:endParaRPr>
          </a:p>
        </p:txBody>
      </p:sp>
      <p:sp>
        <p:nvSpPr>
          <p:cNvPr id="14" name="Rectangle 13"/>
          <p:cNvSpPr/>
          <p:nvPr/>
        </p:nvSpPr>
        <p:spPr>
          <a:xfrm>
            <a:off x="587142" y="6434138"/>
            <a:ext cx="10992049" cy="353302"/>
          </a:xfrm>
          <a:prstGeom prst="rect">
            <a:avLst/>
          </a:prstGeom>
        </p:spPr>
        <p:txBody>
          <a:bodyPr wrap="square">
            <a:spAutoFit/>
          </a:bodyPr>
          <a:lstStyle/>
          <a:p>
            <a:pPr algn="just">
              <a:lnSpc>
                <a:spcPct val="106000"/>
              </a:lnSpc>
            </a:pPr>
            <a:r>
              <a:rPr lang="en-US" sz="1000" dirty="0">
                <a:solidFill>
                  <a:srgbClr val="000000"/>
                </a:solidFill>
                <a:latin typeface="Verdana" panose="020B0604030504040204" pitchFamily="34" charset="0"/>
                <a:ea typeface="Verdana" panose="020B0604030504040204" pitchFamily="34" charset="0"/>
                <a:cs typeface="Verdana" panose="020B0604030504040204" pitchFamily="34" charset="0"/>
              </a:rPr>
              <a:t>Source: Deloitte Center for Health Solutions 2016 Survey of US Physicians</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8239125" y="2602975"/>
            <a:ext cx="3228625" cy="418576"/>
          </a:xfrm>
          <a:prstGeom prst="rect">
            <a:avLst/>
          </a:prstGeom>
        </p:spPr>
        <p:txBody>
          <a:bodyPr wrap="square">
            <a:spAutoFit/>
          </a:bodyPr>
          <a:lstStyle/>
          <a:p>
            <a:pPr algn="just">
              <a:lnSpc>
                <a:spcPct val="106000"/>
              </a:lnSpc>
            </a:pPr>
            <a:endParaRPr lang="en-US" sz="2000" b="1" dirty="0">
              <a:latin typeface="+mj-lt"/>
              <a:ea typeface="Calibri" panose="020F0502020204030204" pitchFamily="34" charset="0"/>
              <a:cs typeface="Times New Roman" panose="02020603050405020304" pitchFamily="18" charset="0"/>
            </a:endParaRPr>
          </a:p>
        </p:txBody>
      </p:sp>
      <p:sp>
        <p:nvSpPr>
          <p:cNvPr id="5" name="Rectangle 4"/>
          <p:cNvSpPr/>
          <p:nvPr/>
        </p:nvSpPr>
        <p:spPr>
          <a:xfrm>
            <a:off x="587141" y="1473200"/>
            <a:ext cx="10992049" cy="4278094"/>
          </a:xfrm>
          <a:prstGeom prst="rect">
            <a:avLst/>
          </a:prstGeom>
        </p:spPr>
        <p:txBody>
          <a:bodyPr wrap="square">
            <a:spAutoFit/>
          </a:bodyPr>
          <a:lstStyle/>
          <a:p>
            <a:pPr algn="just">
              <a:lnSpc>
                <a:spcPct val="150000"/>
              </a:lnSpc>
              <a:spcAft>
                <a:spcPts val="800"/>
              </a:spcAft>
            </a:pPr>
            <a:r>
              <a:rPr lang="en-US" dirty="0" smtClean="0">
                <a:latin typeface="Verdana" panose="020B0604030504040204" pitchFamily="34" charset="0"/>
                <a:ea typeface="Verdana" panose="020B0604030504040204" pitchFamily="34" charset="0"/>
                <a:cs typeface="Verdana" panose="020B0604030504040204" pitchFamily="34" charset="0"/>
              </a:rPr>
              <a:t>A study was done by the Deloitte Center for Health Solution of US physician.</a:t>
            </a:r>
          </a:p>
          <a:p>
            <a:pPr algn="just">
              <a:lnSpc>
                <a:spcPct val="150000"/>
              </a:lnSpc>
              <a:spcAft>
                <a:spcPts val="800"/>
              </a:spcAft>
            </a:pPr>
            <a:r>
              <a:rPr lang="en-US" dirty="0" smtClean="0">
                <a:latin typeface="Verdana" panose="020B0604030504040204" pitchFamily="34" charset="0"/>
                <a:ea typeface="Verdana" panose="020B0604030504040204" pitchFamily="34" charset="0"/>
                <a:cs typeface="Verdana" panose="020B0604030504040204" pitchFamily="34" charset="0"/>
              </a:rPr>
              <a:t>600 </a:t>
            </a:r>
            <a:r>
              <a:rPr lang="en-US" dirty="0">
                <a:latin typeface="Verdana" panose="020B0604030504040204" pitchFamily="34" charset="0"/>
                <a:ea typeface="Verdana" panose="020B0604030504040204" pitchFamily="34" charset="0"/>
                <a:cs typeface="Verdana" panose="020B0604030504040204" pitchFamily="34" charset="0"/>
              </a:rPr>
              <a:t>physician surveyed and questions were asked to analyze their understanding and readiness regarding MACRA.</a:t>
            </a:r>
          </a:p>
          <a:p>
            <a:pPr algn="just">
              <a:lnSpc>
                <a:spcPct val="150000"/>
              </a:lnSpc>
              <a:spcAft>
                <a:spcPts val="800"/>
              </a:spcAft>
            </a:pPr>
            <a:r>
              <a:rPr lang="en-US" dirty="0">
                <a:latin typeface="Verdana" panose="020B0604030504040204" pitchFamily="34" charset="0"/>
                <a:ea typeface="Verdana" panose="020B0604030504040204" pitchFamily="34" charset="0"/>
                <a:cs typeface="Verdana" panose="020B0604030504040204" pitchFamily="34" charset="0"/>
              </a:rPr>
              <a:t>Few questions are as follows –</a:t>
            </a:r>
          </a:p>
          <a:p>
            <a:pPr marL="342900" marR="0" lvl="0" indent="-342900" algn="just">
              <a:lnSpc>
                <a:spcPct val="150000"/>
              </a:lnSpc>
              <a:spcBef>
                <a:spcPts val="0"/>
              </a:spcBef>
              <a:spcAft>
                <a:spcPts val="0"/>
              </a:spcAft>
              <a:buFont typeface="Symbol" panose="05050102010706020507" pitchFamily="18" charset="2"/>
              <a:buChar char=""/>
            </a:pPr>
            <a:r>
              <a:rPr lang="en-US" dirty="0">
                <a:solidFill>
                  <a:srgbClr val="000000"/>
                </a:solidFill>
                <a:latin typeface="Verdana" panose="020B0604030504040204" pitchFamily="34" charset="0"/>
                <a:ea typeface="Verdana" panose="020B0604030504040204" pitchFamily="34" charset="0"/>
                <a:cs typeface="Verdana" panose="020B0604030504040204" pitchFamily="34" charset="0"/>
              </a:rPr>
              <a:t>How familiar are you with MACRA and its requirements? </a:t>
            </a:r>
          </a:p>
          <a:p>
            <a:pPr algn="just">
              <a:lnSpc>
                <a:spcPct val="150000"/>
              </a:lnSpc>
            </a:pPr>
            <a:r>
              <a:rPr lang="en-US" dirty="0">
                <a:solidFill>
                  <a:srgbClr val="000000"/>
                </a:solidFill>
                <a:latin typeface="Verdana" panose="020B0604030504040204" pitchFamily="34" charset="0"/>
                <a:ea typeface="Verdana" panose="020B0604030504040204" pitchFamily="34" charset="0"/>
                <a:cs typeface="Verdana" panose="020B0604030504040204" pitchFamily="34" charset="0"/>
              </a:rPr>
              <a:t> </a:t>
            </a:r>
          </a:p>
          <a:p>
            <a:pPr marL="342900" marR="0" lvl="0" indent="-342900" algn="just">
              <a:lnSpc>
                <a:spcPct val="150000"/>
              </a:lnSpc>
              <a:spcBef>
                <a:spcPts val="0"/>
              </a:spcBef>
              <a:spcAft>
                <a:spcPts val="0"/>
              </a:spcAft>
              <a:buFont typeface="Symbol" panose="05050102010706020507" pitchFamily="18" charset="2"/>
              <a:buChar char=""/>
            </a:pPr>
            <a:r>
              <a:rPr lang="en-US" dirty="0">
                <a:solidFill>
                  <a:srgbClr val="000000"/>
                </a:solidFill>
                <a:latin typeface="Verdana" panose="020B0604030504040204" pitchFamily="34" charset="0"/>
                <a:ea typeface="Verdana" panose="020B0604030504040204" pitchFamily="34" charset="0"/>
                <a:cs typeface="Verdana" panose="020B0604030504040204" pitchFamily="34" charset="0"/>
              </a:rPr>
              <a:t>Which of the criteria would make physicians more likely to accept risk-based compensation? </a:t>
            </a:r>
          </a:p>
          <a:p>
            <a:pPr marL="285750" indent="-285750">
              <a:buFont typeface="Arial" panose="020B0604020202020204" pitchFamily="34" charset="0"/>
              <a:buChar char="•"/>
            </a:pPr>
            <a:r>
              <a:rPr lang="en-US" dirty="0">
                <a:latin typeface="Verdana" panose="020B0604030504040204" pitchFamily="34" charset="0"/>
                <a:ea typeface="Verdana" panose="020B0604030504040204" pitchFamily="34" charset="0"/>
                <a:cs typeface="Verdana" panose="020B0604030504040204" pitchFamily="34" charset="0"/>
              </a:rPr>
              <a:t>Questions to understand their acceptance level regarding the quality reporting under MACRA</a:t>
            </a:r>
          </a:p>
        </p:txBody>
      </p:sp>
    </p:spTree>
    <p:extLst>
      <p:ext uri="{BB962C8B-B14F-4D97-AF65-F5344CB8AC3E}">
        <p14:creationId xmlns:p14="http://schemas.microsoft.com/office/powerpoint/2010/main" val="2819115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090" y="241739"/>
            <a:ext cx="10983310" cy="903889"/>
          </a:xfrm>
        </p:spPr>
        <p:txBody>
          <a:bodyPr/>
          <a:lstStyle/>
          <a:p>
            <a:r>
              <a:rPr lang="en-US" dirty="0" smtClean="0"/>
              <a:t>Table of contents</a:t>
            </a:r>
            <a:endParaRPr lang="en-US" dirty="0"/>
          </a:p>
        </p:txBody>
      </p:sp>
      <p:sp>
        <p:nvSpPr>
          <p:cNvPr id="3" name="Content Placeholder 2"/>
          <p:cNvSpPr>
            <a:spLocks noGrp="1"/>
          </p:cNvSpPr>
          <p:nvPr>
            <p:ph idx="1"/>
          </p:nvPr>
        </p:nvSpPr>
        <p:spPr>
          <a:xfrm>
            <a:off x="599090" y="1576552"/>
            <a:ext cx="10983310" cy="4600411"/>
          </a:xfrm>
        </p:spPr>
        <p:txBody>
          <a:bodyPr>
            <a:normAutofit fontScale="77500" lnSpcReduction="20000"/>
          </a:bodyPr>
          <a:lstStyle/>
          <a:p>
            <a:pPr marL="342900" indent="-342900">
              <a:lnSpc>
                <a:spcPct val="150000"/>
              </a:lnSpc>
              <a:buFont typeface="+mj-lt"/>
              <a:buAutoNum type="arabicPeriod"/>
            </a:pPr>
            <a:r>
              <a:rPr lang="en-US" sz="2000" dirty="0" smtClean="0">
                <a:latin typeface="Verdana" panose="020B0604030504040204" pitchFamily="34" charset="0"/>
                <a:ea typeface="Verdana" panose="020B0604030504040204" pitchFamily="34" charset="0"/>
                <a:cs typeface="Verdana" panose="020B0604030504040204" pitchFamily="34" charset="0"/>
              </a:rPr>
              <a:t> Introduction </a:t>
            </a:r>
          </a:p>
          <a:p>
            <a:pPr marL="342900" indent="-342900">
              <a:lnSpc>
                <a:spcPct val="150000"/>
              </a:lnSpc>
              <a:buFont typeface="+mj-lt"/>
              <a:buAutoNum type="arabicPeriod"/>
            </a:pPr>
            <a:r>
              <a:rPr lang="en-US" sz="2000" dirty="0" smtClean="0">
                <a:latin typeface="Verdana" panose="020B0604030504040204" pitchFamily="34" charset="0"/>
                <a:ea typeface="Verdana" panose="020B0604030504040204" pitchFamily="34" charset="0"/>
                <a:cs typeface="Verdana" panose="020B0604030504040204" pitchFamily="34" charset="0"/>
              </a:rPr>
              <a:t> Objectives</a:t>
            </a: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	2.1 </a:t>
            </a:r>
            <a:r>
              <a:rPr lang="en-US" sz="2000" dirty="0" smtClean="0">
                <a:latin typeface="Verdana" panose="020B0604030504040204" pitchFamily="34" charset="0"/>
                <a:ea typeface="Verdana" panose="020B0604030504040204" pitchFamily="34" charset="0"/>
                <a:cs typeface="Verdana" panose="020B0604030504040204" pitchFamily="34" charset="0"/>
              </a:rPr>
              <a:t>1.To </a:t>
            </a:r>
            <a:r>
              <a:rPr lang="en-US" sz="2000" dirty="0">
                <a:latin typeface="Verdana" panose="020B0604030504040204" pitchFamily="34" charset="0"/>
                <a:ea typeface="Verdana" panose="020B0604030504040204" pitchFamily="34" charset="0"/>
                <a:cs typeface="Verdana" panose="020B0604030504040204" pitchFamily="34" charset="0"/>
              </a:rPr>
              <a:t>understand the Quality payment program of </a:t>
            </a:r>
            <a:r>
              <a:rPr lang="en-US" sz="2000" dirty="0" smtClean="0">
                <a:latin typeface="Verdana" panose="020B0604030504040204" pitchFamily="34" charset="0"/>
                <a:ea typeface="Verdana" panose="020B0604030504040204" pitchFamily="34" charset="0"/>
                <a:cs typeface="Verdana" panose="020B0604030504040204" pitchFamily="34" charset="0"/>
              </a:rPr>
              <a:t>MACRA</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	2.2 </a:t>
            </a:r>
            <a:r>
              <a:rPr lang="en-US" sz="2000" dirty="0" smtClean="0">
                <a:latin typeface="Verdana" panose="020B0604030504040204" pitchFamily="34" charset="0"/>
                <a:ea typeface="Verdana" panose="020B0604030504040204" pitchFamily="34" charset="0"/>
                <a:cs typeface="Verdana" panose="020B0604030504040204" pitchFamily="34" charset="0"/>
              </a:rPr>
              <a:t>2.To </a:t>
            </a:r>
            <a:r>
              <a:rPr lang="en-US" sz="2000" dirty="0">
                <a:latin typeface="Verdana" panose="020B0604030504040204" pitchFamily="34" charset="0"/>
                <a:ea typeface="Verdana" panose="020B0604030504040204" pitchFamily="34" charset="0"/>
                <a:cs typeface="Verdana" panose="020B0604030504040204" pitchFamily="34" charset="0"/>
              </a:rPr>
              <a:t>understand the Medicare Payments of </a:t>
            </a:r>
            <a:r>
              <a:rPr lang="en-US" sz="2000" dirty="0" smtClean="0">
                <a:latin typeface="Verdana" panose="020B0604030504040204" pitchFamily="34" charset="0"/>
                <a:ea typeface="Verdana" panose="020B0604030504040204" pitchFamily="34" charset="0"/>
                <a:cs typeface="Verdana" panose="020B0604030504040204" pitchFamily="34" charset="0"/>
              </a:rPr>
              <a:t>Physicians</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	2.3 </a:t>
            </a:r>
            <a:r>
              <a:rPr lang="en-US" sz="2000" dirty="0" smtClean="0">
                <a:latin typeface="Verdana" panose="020B0604030504040204" pitchFamily="34" charset="0"/>
                <a:ea typeface="Verdana" panose="020B0604030504040204" pitchFamily="34" charset="0"/>
                <a:cs typeface="Verdana" panose="020B0604030504040204" pitchFamily="34" charset="0"/>
              </a:rPr>
              <a:t>3.To </a:t>
            </a:r>
            <a:r>
              <a:rPr lang="en-US" sz="2000" dirty="0">
                <a:latin typeface="Verdana" panose="020B0604030504040204" pitchFamily="34" charset="0"/>
                <a:ea typeface="Verdana" panose="020B0604030504040204" pitchFamily="34" charset="0"/>
                <a:cs typeface="Verdana" panose="020B0604030504040204" pitchFamily="34" charset="0"/>
              </a:rPr>
              <a:t>study the </a:t>
            </a:r>
            <a:r>
              <a:rPr lang="en-US" sz="2000" dirty="0" smtClean="0">
                <a:latin typeface="Verdana" panose="020B0604030504040204" pitchFamily="34" charset="0"/>
                <a:ea typeface="Verdana" panose="020B0604030504040204" pitchFamily="34" charset="0"/>
                <a:cs typeface="Verdana" panose="020B0604030504040204" pitchFamily="34" charset="0"/>
              </a:rPr>
              <a:t>awareness</a:t>
            </a:r>
            <a:r>
              <a:rPr lang="en-US" sz="2000" dirty="0">
                <a:latin typeface="Verdana" panose="020B0604030504040204" pitchFamily="34" charset="0"/>
                <a:ea typeface="Verdana" panose="020B0604030504040204" pitchFamily="34" charset="0"/>
                <a:cs typeface="Verdana" panose="020B0604030504040204" pitchFamily="34" charset="0"/>
              </a:rPr>
              <a:t>, perspectives and readiness of physicians</a:t>
            </a:r>
          </a:p>
          <a:p>
            <a:pPr marL="0" indent="0">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3 Methodology</a:t>
            </a:r>
          </a:p>
          <a:p>
            <a:pPr marL="0" indent="0">
              <a:lnSpc>
                <a:spcPct val="150000"/>
              </a:lnSpc>
              <a:buNone/>
            </a:pPr>
            <a:r>
              <a:rPr lang="en-US" sz="2000" dirty="0" smtClean="0">
                <a:latin typeface="Verdana" panose="020B0604030504040204" pitchFamily="34" charset="0"/>
                <a:ea typeface="Verdana" panose="020B0604030504040204" pitchFamily="34" charset="0"/>
                <a:cs typeface="Verdana" panose="020B0604030504040204" pitchFamily="34" charset="0"/>
              </a:rPr>
              <a:t>4. Findings of physicians awareness</a:t>
            </a: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5</a:t>
            </a:r>
            <a:r>
              <a:rPr lang="en-US" sz="2000" dirty="0" smtClean="0">
                <a:latin typeface="Verdana" panose="020B0604030504040204" pitchFamily="34" charset="0"/>
                <a:ea typeface="Verdana" panose="020B0604030504040204" pitchFamily="34" charset="0"/>
                <a:cs typeface="Verdana" panose="020B0604030504040204" pitchFamily="34" charset="0"/>
              </a:rPr>
              <a:t>.SWOT analysis</a:t>
            </a: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6</a:t>
            </a:r>
            <a:r>
              <a:rPr lang="en-US" sz="2000" dirty="0" smtClean="0">
                <a:latin typeface="Verdana" panose="020B0604030504040204" pitchFamily="34" charset="0"/>
                <a:ea typeface="Verdana" panose="020B0604030504040204" pitchFamily="34" charset="0"/>
                <a:cs typeface="Verdana" panose="020B0604030504040204" pitchFamily="34" charset="0"/>
              </a:rPr>
              <a:t>. Recommendations</a:t>
            </a:r>
          </a:p>
          <a:p>
            <a:pPr marL="0" indent="0">
              <a:lnSpc>
                <a:spcPct val="150000"/>
              </a:lnSpc>
              <a:buNone/>
            </a:pPr>
            <a:r>
              <a:rPr lang="en-US" sz="2000" dirty="0">
                <a:latin typeface="Verdana" panose="020B0604030504040204" pitchFamily="34" charset="0"/>
                <a:ea typeface="Verdana" panose="020B0604030504040204" pitchFamily="34" charset="0"/>
                <a:cs typeface="Verdana" panose="020B0604030504040204" pitchFamily="34" charset="0"/>
              </a:rPr>
              <a:t>7</a:t>
            </a:r>
            <a:r>
              <a:rPr lang="en-US" sz="2000" dirty="0" smtClean="0">
                <a:latin typeface="Verdana" panose="020B0604030504040204" pitchFamily="34" charset="0"/>
                <a:ea typeface="Verdana" panose="020B0604030504040204" pitchFamily="34" charset="0"/>
                <a:cs typeface="Verdana" panose="020B0604030504040204" pitchFamily="34" charset="0"/>
              </a:rPr>
              <a:t>.Conclusion</a:t>
            </a:r>
          </a:p>
          <a:p>
            <a:endParaRPr lang="en-US" sz="2000" dirty="0"/>
          </a:p>
        </p:txBody>
      </p:sp>
      <p:sp>
        <p:nvSpPr>
          <p:cNvPr id="4" name="Title 1"/>
          <p:cNvSpPr txBox="1">
            <a:spLocks/>
          </p:cNvSpPr>
          <p:nvPr/>
        </p:nvSpPr>
        <p:spPr>
          <a:xfrm>
            <a:off x="625030" y="24173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r>
              <a:rPr lang="en-US" sz="2800" b="1" dirty="0" smtClean="0">
                <a:latin typeface="Verdana" panose="020B0604030504040204" pitchFamily="34" charset="0"/>
                <a:ea typeface="Verdana" panose="020B0604030504040204" pitchFamily="34" charset="0"/>
                <a:cs typeface="Verdana" panose="020B0604030504040204" pitchFamily="34" charset="0"/>
              </a:rPr>
              <a:t>Topics  </a:t>
            </a:r>
            <a:br>
              <a:rPr lang="en-US" sz="2800" b="1" dirty="0" smtClean="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30130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7142" y="394636"/>
            <a:ext cx="10972800" cy="640080"/>
          </a:xfrm>
          <a:solidFill>
            <a:schemeClr val="bg1"/>
          </a:solidFill>
          <a:ln>
            <a:solidFill>
              <a:schemeClr val="tx1"/>
            </a:solidFill>
          </a:ln>
        </p:spPr>
        <p:txBody>
          <a:bodyPr vert="horz" lIns="91440" tIns="45720" rIns="91440" bIns="45720" rtlCol="0" anchor="ctr">
            <a:no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Findings </a:t>
            </a:r>
            <a:r>
              <a:rPr lang="en-US" sz="1200" b="1" dirty="0">
                <a:latin typeface="Verdana" panose="020B0604030504040204" pitchFamily="34" charset="0"/>
                <a:ea typeface="Verdana" panose="020B0604030504040204" pitchFamily="34" charset="0"/>
                <a:cs typeface="Verdana" panose="020B0604030504040204" pitchFamily="34" charset="0"/>
              </a:rPr>
              <a:t>2</a:t>
            </a:r>
            <a:r>
              <a:rPr lang="en-US" sz="1200" b="1" dirty="0" smtClean="0">
                <a:latin typeface="Verdana" panose="020B0604030504040204" pitchFamily="34" charset="0"/>
                <a:ea typeface="Verdana" panose="020B0604030504040204" pitchFamily="34" charset="0"/>
                <a:cs typeface="Verdana" panose="020B0604030504040204" pitchFamily="34" charset="0"/>
              </a:rPr>
              <a:t>/5</a:t>
            </a:r>
            <a:endParaRPr lang="en-US" sz="12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Content Placeholder 11"/>
          <p:cNvGraphicFramePr>
            <a:graphicFrameLocks noGrp="1"/>
          </p:cNvGraphicFramePr>
          <p:nvPr>
            <p:ph sz="half" idx="1"/>
            <p:extLst>
              <p:ext uri="{D42A27DB-BD31-4B8C-83A1-F6EECF244321}">
                <p14:modId xmlns:p14="http://schemas.microsoft.com/office/powerpoint/2010/main" val="1208438806"/>
              </p:ext>
            </p:extLst>
          </p:nvPr>
        </p:nvGraphicFramePr>
        <p:xfrm>
          <a:off x="587142" y="1251285"/>
          <a:ext cx="10992050" cy="4904188"/>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587142" y="6434138"/>
            <a:ext cx="10992049" cy="353302"/>
          </a:xfrm>
          <a:prstGeom prst="rect">
            <a:avLst/>
          </a:prstGeom>
        </p:spPr>
        <p:txBody>
          <a:bodyPr wrap="square">
            <a:spAutoFit/>
          </a:bodyPr>
          <a:lstStyle/>
          <a:p>
            <a:pPr algn="just">
              <a:lnSpc>
                <a:spcPct val="106000"/>
              </a:lnSpc>
            </a:pPr>
            <a:r>
              <a:rPr lang="en-US" sz="1000" dirty="0">
                <a:solidFill>
                  <a:srgbClr val="000000"/>
                </a:solidFill>
                <a:latin typeface="Verdana" panose="020B0604030504040204" pitchFamily="34" charset="0"/>
                <a:ea typeface="Verdana" panose="020B0604030504040204" pitchFamily="34" charset="0"/>
                <a:cs typeface="Verdana" panose="020B0604030504040204" pitchFamily="34" charset="0"/>
              </a:rPr>
              <a:t>Source: Deloitte Center for Health Solutions 2016 Survey of US Physicians</a:t>
            </a:r>
            <a:r>
              <a:rPr lang="en-US"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8239125" y="2602975"/>
            <a:ext cx="3228625" cy="418576"/>
          </a:xfrm>
          <a:prstGeom prst="rect">
            <a:avLst/>
          </a:prstGeom>
        </p:spPr>
        <p:txBody>
          <a:bodyPr wrap="square">
            <a:spAutoFit/>
          </a:bodyPr>
          <a:lstStyle/>
          <a:p>
            <a:pPr algn="just">
              <a:lnSpc>
                <a:spcPct val="106000"/>
              </a:lnSpc>
            </a:pPr>
            <a:endParaRPr lang="en-US" sz="2000" b="1" dirty="0">
              <a:latin typeface="+mj-lt"/>
              <a:ea typeface="Calibri" panose="020F0502020204030204" pitchFamily="34" charset="0"/>
              <a:cs typeface="Times New Roman" panose="02020603050405020304" pitchFamily="18" charset="0"/>
            </a:endParaRPr>
          </a:p>
        </p:txBody>
      </p:sp>
      <p:sp>
        <p:nvSpPr>
          <p:cNvPr id="3" name="Rectangle 2"/>
          <p:cNvSpPr/>
          <p:nvPr/>
        </p:nvSpPr>
        <p:spPr>
          <a:xfrm>
            <a:off x="702527" y="4951141"/>
            <a:ext cx="10765224" cy="591015"/>
          </a:xfrm>
          <a:prstGeom prst="rect">
            <a:avLst/>
          </a:prstGeom>
          <a:noFill/>
          <a:ln>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896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nvPr>
        </p:nvGraphicFramePr>
        <p:xfrm>
          <a:off x="590551" y="1183907"/>
          <a:ext cx="10988640" cy="5216893"/>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590551" y="6558899"/>
            <a:ext cx="10988640" cy="255455"/>
          </a:xfrm>
          <a:prstGeom prst="rect">
            <a:avLst/>
          </a:prstGeom>
        </p:spPr>
        <p:txBody>
          <a:bodyPr wrap="square">
            <a:spAutoFit/>
          </a:bodyPr>
          <a:lstStyle/>
          <a:p>
            <a:pPr algn="just">
              <a:lnSpc>
                <a:spcPct val="106000"/>
              </a:lnSpc>
            </a:pPr>
            <a:r>
              <a:rPr lang="en-US" sz="1000" dirty="0">
                <a:solidFill>
                  <a:srgbClr val="000000"/>
                </a:solidFill>
                <a:latin typeface="Verdana" panose="020B0604030504040204" pitchFamily="34" charset="0"/>
                <a:ea typeface="Verdana" panose="020B0604030504040204" pitchFamily="34" charset="0"/>
                <a:cs typeface="Verdana" panose="020B0604030504040204" pitchFamily="34" charset="0"/>
              </a:rPr>
              <a:t>Source: Deloitte Center for Health Solutions 2016 Survey of US Physicians</a:t>
            </a:r>
            <a:r>
              <a:rPr lang="en-US" sz="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itle 1"/>
          <p:cNvSpPr>
            <a:spLocks noGrp="1"/>
          </p:cNvSpPr>
          <p:nvPr>
            <p:ph type="title"/>
          </p:nvPr>
        </p:nvSpPr>
        <p:spPr>
          <a:xfrm>
            <a:off x="590551" y="394636"/>
            <a:ext cx="10972800" cy="73152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Findings </a:t>
            </a:r>
            <a:r>
              <a:rPr lang="en-US" sz="1200" b="1" dirty="0">
                <a:latin typeface="Verdana" panose="020B0604030504040204" pitchFamily="34" charset="0"/>
                <a:ea typeface="Verdana" panose="020B0604030504040204" pitchFamily="34" charset="0"/>
                <a:cs typeface="Verdana" panose="020B0604030504040204" pitchFamily="34" charset="0"/>
              </a:rPr>
              <a:t>3</a:t>
            </a:r>
            <a:r>
              <a:rPr lang="en-US" sz="1200" b="1" dirty="0" smtClean="0">
                <a:latin typeface="Verdana" panose="020B0604030504040204" pitchFamily="34" charset="0"/>
                <a:ea typeface="Verdana" panose="020B0604030504040204" pitchFamily="34" charset="0"/>
                <a:cs typeface="Verdana" panose="020B0604030504040204" pitchFamily="34" charset="0"/>
              </a:rPr>
              <a:t>/5</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17933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01680" y="1289785"/>
          <a:ext cx="10988640" cy="490675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5516" y="6489392"/>
            <a:ext cx="11174804" cy="246221"/>
          </a:xfrm>
          <a:prstGeom prst="rect">
            <a:avLst/>
          </a:prstGeom>
          <a:noFill/>
        </p:spPr>
        <p:txBody>
          <a:bodyPr wrap="square" rtlCol="0">
            <a:spAutoFit/>
          </a:bodyPr>
          <a:lstStyle/>
          <a:p>
            <a:r>
              <a:rPr lang="en-US" sz="1000" dirty="0">
                <a:latin typeface="Verdana" panose="020B0604030504040204" pitchFamily="34" charset="0"/>
                <a:ea typeface="Verdana" panose="020B0604030504040204" pitchFamily="34" charset="0"/>
                <a:cs typeface="Verdana" panose="020B0604030504040204" pitchFamily="34" charset="0"/>
              </a:rPr>
              <a:t>Source: Deloitte Center for Health Solutions 2016 Survey of US </a:t>
            </a:r>
            <a:r>
              <a:rPr lang="en-US" sz="1000" dirty="0" smtClean="0">
                <a:latin typeface="Verdana" panose="020B0604030504040204" pitchFamily="34" charset="0"/>
                <a:ea typeface="Verdana" panose="020B0604030504040204" pitchFamily="34" charset="0"/>
                <a:cs typeface="Verdana" panose="020B0604030504040204" pitchFamily="34" charset="0"/>
              </a:rPr>
              <a:t>Physicians, n=600 </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
        <p:nvSpPr>
          <p:cNvPr id="5" name="Title 1"/>
          <p:cNvSpPr>
            <a:spLocks noGrp="1"/>
          </p:cNvSpPr>
          <p:nvPr>
            <p:ph type="title"/>
          </p:nvPr>
        </p:nvSpPr>
        <p:spPr>
          <a:xfrm>
            <a:off x="601680" y="365760"/>
            <a:ext cx="10972800" cy="73152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Findings </a:t>
            </a:r>
            <a:r>
              <a:rPr lang="en-US" sz="1200" b="1" dirty="0" smtClean="0">
                <a:latin typeface="Verdana" panose="020B0604030504040204" pitchFamily="34" charset="0"/>
                <a:ea typeface="Verdana" panose="020B0604030504040204" pitchFamily="34" charset="0"/>
                <a:cs typeface="Verdana" panose="020B0604030504040204" pitchFamily="34" charset="0"/>
              </a:rPr>
              <a:t>4/5</a:t>
            </a:r>
            <a:endParaRPr lang="en-US" sz="12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520117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81581859"/>
              </p:ext>
            </p:extLst>
          </p:nvPr>
        </p:nvGraphicFramePr>
        <p:xfrm>
          <a:off x="613317" y="1427356"/>
          <a:ext cx="10965874" cy="4749607"/>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613317" y="394635"/>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Findings </a:t>
            </a:r>
            <a:r>
              <a:rPr lang="en-US" sz="1200" b="1" dirty="0">
                <a:latin typeface="Verdana" panose="020B0604030504040204" pitchFamily="34" charset="0"/>
                <a:ea typeface="Verdana" panose="020B0604030504040204" pitchFamily="34" charset="0"/>
                <a:cs typeface="Verdana" panose="020B0604030504040204" pitchFamily="34" charset="0"/>
              </a:rPr>
              <a:t>5</a:t>
            </a:r>
            <a:r>
              <a:rPr lang="en-US" sz="1200" b="1" dirty="0" smtClean="0">
                <a:latin typeface="Verdana" panose="020B0604030504040204" pitchFamily="34" charset="0"/>
                <a:ea typeface="Verdana" panose="020B0604030504040204" pitchFamily="34" charset="0"/>
                <a:cs typeface="Verdana" panose="020B0604030504040204" pitchFamily="34" charset="0"/>
              </a:rPr>
              <a:t>/5</a:t>
            </a:r>
            <a:endParaRPr lang="en-US" sz="12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TextBox 4"/>
          <p:cNvSpPr txBox="1"/>
          <p:nvPr/>
        </p:nvSpPr>
        <p:spPr>
          <a:xfrm>
            <a:off x="415516" y="6489392"/>
            <a:ext cx="11174804" cy="246221"/>
          </a:xfrm>
          <a:prstGeom prst="rect">
            <a:avLst/>
          </a:prstGeom>
          <a:noFill/>
        </p:spPr>
        <p:txBody>
          <a:bodyPr wrap="square" rtlCol="0">
            <a:spAutoFit/>
          </a:bodyPr>
          <a:lstStyle/>
          <a:p>
            <a:r>
              <a:rPr lang="en-US" sz="1000" dirty="0">
                <a:latin typeface="Verdana" panose="020B0604030504040204" pitchFamily="34" charset="0"/>
                <a:ea typeface="Verdana" panose="020B0604030504040204" pitchFamily="34" charset="0"/>
                <a:cs typeface="Verdana" panose="020B0604030504040204" pitchFamily="34" charset="0"/>
              </a:rPr>
              <a:t>Source: Deloitte Center for Health Solutions 2016 Survey of US </a:t>
            </a:r>
            <a:r>
              <a:rPr lang="en-US" sz="1000" dirty="0" smtClean="0">
                <a:latin typeface="Verdana" panose="020B0604030504040204" pitchFamily="34" charset="0"/>
                <a:ea typeface="Verdana" panose="020B0604030504040204" pitchFamily="34" charset="0"/>
                <a:cs typeface="Verdana" panose="020B0604030504040204" pitchFamily="34" charset="0"/>
              </a:rPr>
              <a:t>Physicians, n=600 </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581342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13317" y="394635"/>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SWOT analysis</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Rounded Rectangle 2"/>
          <p:cNvSpPr/>
          <p:nvPr/>
        </p:nvSpPr>
        <p:spPr>
          <a:xfrm>
            <a:off x="711200" y="1371600"/>
            <a:ext cx="5181600" cy="191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800"/>
              </a:spcAft>
            </a:pPr>
            <a:r>
              <a:rPr lang="en-US" sz="1400" b="1" dirty="0" smtClean="0">
                <a:latin typeface="Verdana" panose="020B0604030504040204" pitchFamily="34" charset="0"/>
                <a:ea typeface="Verdana" panose="020B0604030504040204" pitchFamily="34" charset="0"/>
                <a:cs typeface="Verdana" panose="020B0604030504040204" pitchFamily="34" charset="0"/>
              </a:rPr>
              <a:t>STRENGTH</a:t>
            </a:r>
            <a:endParaRPr lang="en-US" sz="1400" dirty="0">
              <a:latin typeface="Verdana" panose="020B0604030504040204" pitchFamily="34" charset="0"/>
              <a:ea typeface="Verdana" panose="020B0604030504040204" pitchFamily="34" charset="0"/>
              <a:cs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GB" sz="1400" dirty="0">
                <a:latin typeface="Verdana" panose="020B0604030504040204" pitchFamily="34" charset="0"/>
                <a:ea typeface="Verdana" panose="020B0604030504040204" pitchFamily="34" charset="0"/>
                <a:cs typeface="Verdana" panose="020B0604030504040204" pitchFamily="34" charset="0"/>
              </a:rPr>
              <a:t>High-quality patient-centred </a:t>
            </a:r>
            <a:r>
              <a:rPr lang="en-GB" sz="1400" dirty="0" smtClean="0">
                <a:latin typeface="Verdana" panose="020B0604030504040204" pitchFamily="34" charset="0"/>
                <a:ea typeface="Verdana" panose="020B0604030504040204" pitchFamily="34" charset="0"/>
                <a:cs typeface="Verdana" panose="020B0604030504040204" pitchFamily="34" charset="0"/>
              </a:rPr>
              <a:t>care</a:t>
            </a:r>
          </a:p>
          <a:p>
            <a:pPr marL="342900" marR="0" lvl="0" indent="-342900">
              <a:spcBef>
                <a:spcPts val="0"/>
              </a:spcBef>
              <a:spcAft>
                <a:spcPts val="0"/>
              </a:spcAft>
              <a:buFont typeface="Symbol" panose="05050102010706020507" pitchFamily="18" charset="2"/>
              <a:buChar char=""/>
            </a:pPr>
            <a:endParaRPr lang="en-US" sz="1400" dirty="0">
              <a:latin typeface="Verdana" panose="020B0604030504040204" pitchFamily="34" charset="0"/>
              <a:ea typeface="Verdana" panose="020B0604030504040204" pitchFamily="34" charset="0"/>
              <a:cs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GB" sz="1400" dirty="0">
                <a:latin typeface="Verdana" panose="020B0604030504040204" pitchFamily="34" charset="0"/>
                <a:ea typeface="Verdana" panose="020B0604030504040204" pitchFamily="34" charset="0"/>
                <a:cs typeface="Verdana" panose="020B0604030504040204" pitchFamily="34" charset="0"/>
              </a:rPr>
              <a:t>Continuous </a:t>
            </a:r>
            <a:r>
              <a:rPr lang="en-GB" sz="1400" dirty="0" smtClean="0">
                <a:latin typeface="Verdana" panose="020B0604030504040204" pitchFamily="34" charset="0"/>
                <a:ea typeface="Verdana" panose="020B0604030504040204" pitchFamily="34" charset="0"/>
                <a:cs typeface="Verdana" panose="020B0604030504040204" pitchFamily="34" charset="0"/>
              </a:rPr>
              <a:t>improvement</a:t>
            </a:r>
          </a:p>
          <a:p>
            <a:pPr marL="342900" marR="0" lvl="0" indent="-342900">
              <a:spcBef>
                <a:spcPts val="0"/>
              </a:spcBef>
              <a:spcAft>
                <a:spcPts val="0"/>
              </a:spcAft>
              <a:buFont typeface="Symbol" panose="05050102010706020507" pitchFamily="18" charset="2"/>
              <a:buChar char=""/>
            </a:pPr>
            <a:endParaRPr lang="en-US" sz="1400" dirty="0">
              <a:latin typeface="Verdana" panose="020B0604030504040204" pitchFamily="34" charset="0"/>
              <a:ea typeface="Verdana" panose="020B0604030504040204" pitchFamily="34" charset="0"/>
              <a:cs typeface="Verdana" panose="020B0604030504040204" pitchFamily="34" charset="0"/>
            </a:endParaRPr>
          </a:p>
          <a:p>
            <a:pPr marL="342900" marR="0" lvl="0" indent="-342900">
              <a:spcBef>
                <a:spcPts val="0"/>
              </a:spcBef>
              <a:spcAft>
                <a:spcPts val="0"/>
              </a:spcAft>
              <a:buFont typeface="Symbol" panose="05050102010706020507" pitchFamily="18" charset="2"/>
              <a:buChar char=""/>
            </a:pPr>
            <a:r>
              <a:rPr lang="en-GB" sz="1400" dirty="0">
                <a:latin typeface="Verdana" panose="020B0604030504040204" pitchFamily="34" charset="0"/>
                <a:ea typeface="Verdana" panose="020B0604030504040204" pitchFamily="34" charset="0"/>
                <a:cs typeface="Verdana" panose="020B0604030504040204" pitchFamily="34" charset="0"/>
              </a:rPr>
              <a:t>Improve data collection and information sharing</a:t>
            </a: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8" name="Rounded Rectangle 7"/>
          <p:cNvSpPr/>
          <p:nvPr/>
        </p:nvSpPr>
        <p:spPr>
          <a:xfrm>
            <a:off x="6397591" y="1371600"/>
            <a:ext cx="5181600" cy="191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smtClean="0">
                <a:latin typeface="Verdana" panose="020B0604030504040204" pitchFamily="34" charset="0"/>
                <a:ea typeface="Verdana" panose="020B0604030504040204" pitchFamily="34" charset="0"/>
                <a:cs typeface="Verdana" panose="020B0604030504040204" pitchFamily="34" charset="0"/>
              </a:rPr>
              <a:t>WEAKNESS</a:t>
            </a:r>
          </a:p>
          <a:p>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Low physician awareness</a:t>
            </a:r>
            <a:r>
              <a:rPr lang="en-GB" sz="1400" dirty="0" smtClean="0">
                <a:latin typeface="Verdana" panose="020B0604030504040204" pitchFamily="34" charset="0"/>
                <a:ea typeface="Verdana" panose="020B0604030504040204" pitchFamily="34" charset="0"/>
                <a:cs typeface="Verdana" panose="020B0604030504040204" pitchFamily="34" charset="0"/>
              </a:rPr>
              <a:t>.</a:t>
            </a:r>
          </a:p>
          <a:p>
            <a:pPr lvl="0"/>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Requires capacity building e.g. For IT/Analytics, financial capacity which requires </a:t>
            </a:r>
            <a:r>
              <a:rPr lang="en-GB" sz="1400" dirty="0" smtClean="0">
                <a:latin typeface="Verdana" panose="020B0604030504040204" pitchFamily="34" charset="0"/>
                <a:ea typeface="Verdana" panose="020B0604030504040204" pitchFamily="34" charset="0"/>
                <a:cs typeface="Verdana" panose="020B0604030504040204" pitchFamily="34" charset="0"/>
              </a:rPr>
              <a:t>investments</a:t>
            </a:r>
          </a:p>
          <a:p>
            <a:pPr marL="285750" lvl="0" indent="-285750">
              <a:buFont typeface="Arial" panose="020B0604020202020204" pitchFamily="34" charset="0"/>
              <a:buChar char="•"/>
            </a:pPr>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Noncompliance can result in penalties</a:t>
            </a: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10" name="Rounded Rectangle 9"/>
          <p:cNvSpPr/>
          <p:nvPr/>
        </p:nvSpPr>
        <p:spPr>
          <a:xfrm>
            <a:off x="711200" y="3873500"/>
            <a:ext cx="5181600" cy="191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smtClean="0">
                <a:latin typeface="Verdana" panose="020B0604030504040204" pitchFamily="34" charset="0"/>
                <a:ea typeface="Verdana" panose="020B0604030504040204" pitchFamily="34" charset="0"/>
                <a:cs typeface="Verdana" panose="020B0604030504040204" pitchFamily="34" charset="0"/>
              </a:rPr>
              <a:t>OPPORTUNITY</a:t>
            </a:r>
          </a:p>
          <a:p>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Physician can earn incentives by adhering to any one pathways out of the two.</a:t>
            </a:r>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US" sz="1400" dirty="0">
                <a:latin typeface="Verdana" panose="020B0604030504040204" pitchFamily="34" charset="0"/>
                <a:ea typeface="Verdana" panose="020B0604030504040204" pitchFamily="34" charset="0"/>
                <a:cs typeface="Verdana" panose="020B0604030504040204" pitchFamily="34" charset="0"/>
              </a:rPr>
              <a:t>Changes in the system and use of IT in healthcare creates opportunity for Health IT </a:t>
            </a:r>
          </a:p>
          <a:p>
            <a:pPr>
              <a:spcAft>
                <a:spcPts val="800"/>
              </a:spcAft>
            </a:pP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
        <p:nvSpPr>
          <p:cNvPr id="12" name="Rounded Rectangle 11"/>
          <p:cNvSpPr/>
          <p:nvPr/>
        </p:nvSpPr>
        <p:spPr>
          <a:xfrm>
            <a:off x="6397591" y="3873500"/>
            <a:ext cx="5181600" cy="191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b="1" dirty="0" smtClean="0">
                <a:latin typeface="Verdana" panose="020B0604030504040204" pitchFamily="34" charset="0"/>
                <a:ea typeface="Verdana" panose="020B0604030504040204" pitchFamily="34" charset="0"/>
                <a:cs typeface="Verdana" panose="020B0604030504040204" pitchFamily="34" charset="0"/>
              </a:rPr>
              <a:t>THREAT</a:t>
            </a:r>
          </a:p>
          <a:p>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Frequently changing regulations.</a:t>
            </a:r>
            <a:endParaRPr lang="en-US" sz="1400" dirty="0">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GB" sz="1400" dirty="0">
                <a:latin typeface="Verdana" panose="020B0604030504040204" pitchFamily="34" charset="0"/>
                <a:ea typeface="Verdana" panose="020B0604030504040204" pitchFamily="34" charset="0"/>
                <a:cs typeface="Verdana" panose="020B0604030504040204" pitchFamily="34" charset="0"/>
              </a:rPr>
              <a:t>Data security</a:t>
            </a:r>
            <a:endParaRPr lang="en-US" sz="1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12692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4467" y="1483111"/>
            <a:ext cx="10961649" cy="3257055"/>
          </a:xfrm>
          <a:solidFill>
            <a:schemeClr val="accent1"/>
          </a:solidFill>
        </p:spPr>
        <p:txBody>
          <a:bodyPr anchor="t">
            <a:normAutofit/>
          </a:bodyPr>
          <a:lstStyle/>
          <a:p>
            <a:pPr lvl="0">
              <a:lnSpc>
                <a:spcPct val="150000"/>
              </a:lnSpc>
            </a:pPr>
            <a:r>
              <a:rPr lang="en-GB" sz="1800" dirty="0">
                <a:solidFill>
                  <a:schemeClr val="bg1"/>
                </a:solidFill>
                <a:latin typeface="Verdana" panose="020B0604030504040204" pitchFamily="34" charset="0"/>
                <a:ea typeface="Verdana" panose="020B0604030504040204" pitchFamily="34" charset="0"/>
                <a:cs typeface="Verdana" panose="020B0604030504040204" pitchFamily="34" charset="0"/>
              </a:rPr>
              <a:t>Effort should be made to reduce the </a:t>
            </a:r>
            <a:r>
              <a:rPr lang="en-GB"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reporting and administrative work </a:t>
            </a:r>
            <a:r>
              <a:rPr lang="en-GB" sz="1800" dirty="0">
                <a:solidFill>
                  <a:schemeClr val="bg1"/>
                </a:solidFill>
                <a:latin typeface="Verdana" panose="020B0604030504040204" pitchFamily="34" charset="0"/>
                <a:ea typeface="Verdana" panose="020B0604030504040204" pitchFamily="34" charset="0"/>
                <a:cs typeface="Verdana" panose="020B0604030504040204" pitchFamily="34" charset="0"/>
              </a:rPr>
              <a:t>so that the physicians are able to concentrate more on giving quality treatment to patients.</a:t>
            </a:r>
            <a:endPar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lvl="0">
              <a:lnSpc>
                <a:spcPct val="150000"/>
              </a:lnSpc>
            </a:pPr>
            <a:r>
              <a:rPr lang="en-GB" sz="1800" dirty="0">
                <a:solidFill>
                  <a:schemeClr val="bg1"/>
                </a:solidFill>
                <a:latin typeface="Verdana" panose="020B0604030504040204" pitchFamily="34" charset="0"/>
                <a:ea typeface="Verdana" panose="020B0604030504040204" pitchFamily="34" charset="0"/>
                <a:cs typeface="Verdana" panose="020B0604030504040204" pitchFamily="34" charset="0"/>
              </a:rPr>
              <a:t>Special educative classes for physicians to improve their knowledge about MACRA</a:t>
            </a:r>
            <a:endPar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Special incentives for independent physicians and helping them to develop their capacity</a:t>
            </a:r>
            <a:endPar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US" sz="1800" dirty="0" smtClean="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US" dirty="0" smtClean="0"/>
          </a:p>
          <a:p>
            <a:pPr>
              <a:lnSpc>
                <a:spcPct val="150000"/>
              </a:lnSpc>
            </a:pPr>
            <a:endParaRPr lang="en-US" dirty="0"/>
          </a:p>
        </p:txBody>
      </p:sp>
      <p:sp>
        <p:nvSpPr>
          <p:cNvPr id="11" name="Title 1"/>
          <p:cNvSpPr txBox="1">
            <a:spLocks noGrp="1"/>
          </p:cNvSpPr>
          <p:nvPr>
            <p:ph type="title"/>
          </p:nvPr>
        </p:nvSpPr>
        <p:spPr>
          <a:xfrm>
            <a:off x="624466" y="40902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Recommendations</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24511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4467" y="1483111"/>
            <a:ext cx="10961649" cy="3257055"/>
          </a:xfrm>
          <a:solidFill>
            <a:schemeClr val="accent1"/>
          </a:solidFill>
        </p:spPr>
        <p:txBody>
          <a:bodyPr>
            <a:normAutofit/>
          </a:bodyPr>
          <a:lstStyle/>
          <a:p>
            <a:pPr>
              <a:lnSpc>
                <a:spcPct val="15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MACRA focuses providing quality treatment and improved clinical outcome</a:t>
            </a:r>
          </a:p>
          <a:p>
            <a:pPr>
              <a:lnSpc>
                <a:spcPct val="15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Flexible and less administrative work</a:t>
            </a:r>
          </a:p>
          <a:p>
            <a:pPr>
              <a:lnSpc>
                <a:spcPct val="15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It emphasizes on use of technology, information sharing and protecting patients health information.</a:t>
            </a:r>
          </a:p>
          <a:p>
            <a:pPr>
              <a:lnSpc>
                <a:spcPct val="15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Focuses more on Interoperability</a:t>
            </a:r>
          </a:p>
          <a:p>
            <a:pPr>
              <a:lnSpc>
                <a:spcPct val="15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Low physician awareness and preparedness </a:t>
            </a:r>
          </a:p>
          <a:p>
            <a:pPr marL="0" indent="0">
              <a:lnSpc>
                <a:spcPct val="150000"/>
              </a:lnSpc>
              <a:buNone/>
            </a:pPr>
            <a:endParaRPr lang="en-US" sz="1800" dirty="0" smtClean="0">
              <a:latin typeface="Verdana" panose="020B0604030504040204" pitchFamily="34" charset="0"/>
              <a:ea typeface="Verdana" panose="020B0604030504040204" pitchFamily="34" charset="0"/>
              <a:cs typeface="Verdana" panose="020B0604030504040204" pitchFamily="34" charset="0"/>
            </a:endParaRPr>
          </a:p>
          <a:p>
            <a:pPr marL="0" indent="0">
              <a:lnSpc>
                <a:spcPct val="150000"/>
              </a:lnSpc>
              <a:buNone/>
            </a:pPr>
            <a:endParaRPr lang="en-US" dirty="0" smtClean="0"/>
          </a:p>
          <a:p>
            <a:pPr>
              <a:lnSpc>
                <a:spcPct val="150000"/>
              </a:lnSpc>
            </a:pPr>
            <a:endParaRPr lang="en-US" dirty="0"/>
          </a:p>
        </p:txBody>
      </p:sp>
      <p:sp>
        <p:nvSpPr>
          <p:cNvPr id="11" name="Title 1"/>
          <p:cNvSpPr txBox="1">
            <a:spLocks noGrp="1"/>
          </p:cNvSpPr>
          <p:nvPr>
            <p:ph type="title"/>
          </p:nvPr>
        </p:nvSpPr>
        <p:spPr>
          <a:xfrm>
            <a:off x="624466" y="40902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Conclusion</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75411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Verdana" panose="020B0604030504040204" pitchFamily="34" charset="0"/>
                <a:ea typeface="Verdana" panose="020B0604030504040204" pitchFamily="34" charset="0"/>
                <a:cs typeface="Verdana" panose="020B0604030504040204" pitchFamily="34" charset="0"/>
              </a:rPr>
              <a:t>Thank You </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07618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20110" y="199331"/>
            <a:ext cx="10972800" cy="640080"/>
          </a:xfrm>
          <a:solidFill>
            <a:schemeClr val="bg1"/>
          </a:solidFill>
          <a:ln>
            <a:solidFill>
              <a:schemeClr val="tx1"/>
            </a:solidFill>
          </a:ln>
        </p:spPr>
        <p:txBody>
          <a:bodyPr vert="horz" lIns="91440" tIns="45720" rIns="91440" bIns="45720" rtlCol="0" anchor="ctr">
            <a:no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Changes in reporting system </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Text Placeholder 4"/>
          <p:cNvSpPr>
            <a:spLocks noGrp="1"/>
          </p:cNvSpPr>
          <p:nvPr>
            <p:ph type="body" idx="1"/>
          </p:nvPr>
        </p:nvSpPr>
        <p:spPr>
          <a:xfrm>
            <a:off x="6172201" y="1722881"/>
            <a:ext cx="5420709" cy="691973"/>
          </a:xfrm>
          <a:solidFill>
            <a:schemeClr val="bg1">
              <a:lumMod val="75000"/>
            </a:schemeClr>
          </a:solidFill>
          <a:ln>
            <a:solidFill>
              <a:schemeClr val="tx1"/>
            </a:solidFill>
          </a:ln>
        </p:spPr>
        <p:txBody>
          <a:bodyPr anchor="ctr">
            <a:norm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Quality</a:t>
            </a:r>
            <a:r>
              <a:rPr lang="en-US" dirty="0" smtClean="0">
                <a:latin typeface="Verdana" panose="020B0604030504040204" pitchFamily="34" charset="0"/>
                <a:ea typeface="Verdana" panose="020B0604030504040204" pitchFamily="34" charset="0"/>
                <a:cs typeface="Verdana" panose="020B0604030504040204" pitchFamily="34" charset="0"/>
              </a:rPr>
              <a:t>  </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5"/>
          <p:cNvSpPr>
            <a:spLocks noGrp="1"/>
          </p:cNvSpPr>
          <p:nvPr>
            <p:ph type="body" sz="quarter" idx="3"/>
          </p:nvPr>
        </p:nvSpPr>
        <p:spPr>
          <a:xfrm>
            <a:off x="620110" y="1722880"/>
            <a:ext cx="5371475" cy="691973"/>
          </a:xfrm>
          <a:solidFill>
            <a:schemeClr val="accent1"/>
          </a:solidFill>
          <a:ln>
            <a:solidFill>
              <a:schemeClr val="tx1"/>
            </a:solidFill>
          </a:ln>
        </p:spPr>
        <p:txBody>
          <a:bodyPr anchor="ctr">
            <a:normAutofit/>
          </a:bodyPr>
          <a:lstStyle/>
          <a:p>
            <a:pPr algn="ct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Physician Quality Reporting System(PQRS)</a:t>
            </a:r>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7" name="Content Placeholder 6"/>
          <p:cNvSpPr>
            <a:spLocks noGrp="1"/>
          </p:cNvSpPr>
          <p:nvPr>
            <p:ph sz="quarter" idx="4"/>
          </p:nvPr>
        </p:nvSpPr>
        <p:spPr>
          <a:xfrm>
            <a:off x="620110" y="2518848"/>
            <a:ext cx="5386175" cy="2757346"/>
          </a:xfrm>
          <a:solidFill>
            <a:schemeClr val="accent1"/>
          </a:solidFill>
          <a:ln>
            <a:solidFill>
              <a:schemeClr val="tx1"/>
            </a:solidFill>
          </a:ln>
        </p:spPr>
        <p:txBody>
          <a:bodyPr anchor="ctr"/>
          <a:lstStyle/>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9 measures</a:t>
            </a:r>
          </a:p>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Pass/ fail approach</a:t>
            </a:r>
          </a:p>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No bonuses</a:t>
            </a:r>
          </a:p>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Measures must fall across specific domains</a:t>
            </a:r>
          </a:p>
          <a:p>
            <a:pPr marL="0" indent="0">
              <a:buNone/>
            </a:pPr>
            <a:endParaRPr lang="en-US" dirty="0"/>
          </a:p>
        </p:txBody>
      </p:sp>
      <p:sp>
        <p:nvSpPr>
          <p:cNvPr id="8" name="Content Placeholder 7"/>
          <p:cNvSpPr>
            <a:spLocks noGrp="1"/>
          </p:cNvSpPr>
          <p:nvPr>
            <p:ph sz="half" idx="2"/>
          </p:nvPr>
        </p:nvSpPr>
        <p:spPr>
          <a:xfrm>
            <a:off x="6172201" y="2518846"/>
            <a:ext cx="5420709" cy="2757347"/>
          </a:xfrm>
          <a:solidFill>
            <a:schemeClr val="bg1">
              <a:lumMod val="75000"/>
            </a:schemeClr>
          </a:solidFill>
          <a:ln>
            <a:solidFill>
              <a:schemeClr val="tx1"/>
            </a:solidFill>
          </a:ln>
        </p:spPr>
        <p:txBody>
          <a:bodyPr anchor="t">
            <a:normAutofit/>
          </a:bodyPr>
          <a:lstStyle/>
          <a:p>
            <a:pPr lvl="0">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6 measures</a:t>
            </a:r>
          </a:p>
          <a:p>
            <a:pPr lvl="0">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Partial credit allowed toward positive payment adjustments</a:t>
            </a:r>
          </a:p>
          <a:p>
            <a:pPr>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Bonuses available </a:t>
            </a:r>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Flexibility in measure choice</a:t>
            </a:r>
          </a:p>
          <a:p>
            <a:endParaRPr lang="en-US" dirty="0"/>
          </a:p>
        </p:txBody>
      </p:sp>
    </p:spTree>
    <p:extLst>
      <p:ext uri="{BB962C8B-B14F-4D97-AF65-F5344CB8AC3E}">
        <p14:creationId xmlns:p14="http://schemas.microsoft.com/office/powerpoint/2010/main" val="3883451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210207"/>
            <a:ext cx="10972800" cy="640080"/>
          </a:xfrm>
          <a:solidFill>
            <a:schemeClr val="bg1"/>
          </a:solidFill>
          <a:ln>
            <a:solidFill>
              <a:schemeClr val="tx1"/>
            </a:solidFill>
          </a:ln>
        </p:spPr>
        <p:txBody>
          <a:bodyPr vert="horz" lIns="91440" tIns="45720" rIns="91440" bIns="45720" rtlCol="0" anchor="ctr">
            <a:no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Changes in reporting system</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Text Placeholder 2"/>
          <p:cNvSpPr>
            <a:spLocks noGrp="1"/>
          </p:cNvSpPr>
          <p:nvPr>
            <p:ph type="body" idx="1"/>
          </p:nvPr>
        </p:nvSpPr>
        <p:spPr>
          <a:xfrm>
            <a:off x="591015" y="1581281"/>
            <a:ext cx="5410392" cy="640080"/>
          </a:xfrm>
          <a:solidFill>
            <a:schemeClr val="accent1"/>
          </a:solidFill>
          <a:ln>
            <a:solidFill>
              <a:schemeClr val="tx1"/>
            </a:solidFill>
          </a:ln>
        </p:spPr>
        <p:txBody>
          <a:bodyPr anchor="ct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Volume Based </a:t>
            </a:r>
            <a:r>
              <a:rPr lang="en-US" dirty="0">
                <a:solidFill>
                  <a:schemeClr val="bg1"/>
                </a:solidFill>
                <a:latin typeface="Verdana" panose="020B0604030504040204" pitchFamily="34" charset="0"/>
                <a:ea typeface="Verdana" panose="020B0604030504040204" pitchFamily="34" charset="0"/>
                <a:cs typeface="Verdana" panose="020B0604030504040204" pitchFamily="34" charset="0"/>
              </a:rPr>
              <a:t>P</a:t>
            </a: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ayment</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Content Placeholder 3"/>
          <p:cNvSpPr>
            <a:spLocks noGrp="1"/>
          </p:cNvSpPr>
          <p:nvPr>
            <p:ph sz="half" idx="2"/>
          </p:nvPr>
        </p:nvSpPr>
        <p:spPr>
          <a:xfrm>
            <a:off x="591015" y="2333294"/>
            <a:ext cx="5410392" cy="2932389"/>
          </a:xfrm>
          <a:solidFill>
            <a:schemeClr val="accent1"/>
          </a:solidFill>
          <a:ln>
            <a:solidFill>
              <a:schemeClr val="tx1"/>
            </a:solidFill>
          </a:ln>
        </p:spPr>
        <p:txBody>
          <a:bodyPr anchor="ctr">
            <a:normAutofit/>
          </a:bodyPr>
          <a:lstStyle/>
          <a:p>
            <a:pPr>
              <a:lnSpc>
                <a:spcPct val="100000"/>
              </a:lnSpc>
            </a:pPr>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Included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both quality reporting and resource-use measures</a:t>
            </a:r>
          </a:p>
          <a:p>
            <a:pPr lvl="0">
              <a:lnSpc>
                <a:spcPct val="100000"/>
              </a:lnSpc>
            </a:pP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PQRS failure counted twice in penalty calculations</a:t>
            </a:r>
          </a:p>
          <a:p>
            <a:pPr lvl="0">
              <a:lnSpc>
                <a:spcPct val="100000"/>
              </a:lnSpc>
            </a:pP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Poor risk adjustment produced penalties for treating sickest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patients</a:t>
            </a:r>
          </a:p>
          <a:p>
            <a:pPr marL="0" lvl="0" indent="0">
              <a:lnSpc>
                <a:spcPct val="100000"/>
              </a:lnSpc>
              <a:buNone/>
            </a:pPr>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0000"/>
              </a:lnSpc>
            </a:pPr>
            <a:endParaRPr lang="en-US" dirty="0">
              <a:solidFill>
                <a:schemeClr val="bg1"/>
              </a:solidFill>
            </a:endParaRPr>
          </a:p>
        </p:txBody>
      </p:sp>
      <p:sp>
        <p:nvSpPr>
          <p:cNvPr id="5" name="Text Placeholder 4"/>
          <p:cNvSpPr>
            <a:spLocks noGrp="1"/>
          </p:cNvSpPr>
          <p:nvPr>
            <p:ph type="body" sz="quarter" idx="3"/>
          </p:nvPr>
        </p:nvSpPr>
        <p:spPr>
          <a:xfrm>
            <a:off x="6091962" y="1581281"/>
            <a:ext cx="5349765" cy="640080"/>
          </a:xfrm>
          <a:solidFill>
            <a:schemeClr val="bg1">
              <a:lumMod val="75000"/>
            </a:schemeClr>
          </a:solidFill>
          <a:ln>
            <a:solidFill>
              <a:schemeClr val="tx1"/>
            </a:solidFill>
          </a:ln>
        </p:spPr>
        <p:txBody>
          <a:bodyPr anchor="ctr"/>
          <a:lstStyle/>
          <a:p>
            <a:pPr algn="ctr"/>
            <a:r>
              <a:rPr lang="en-US" dirty="0" smtClean="0">
                <a:latin typeface="Verdana" panose="020B0604030504040204" pitchFamily="34" charset="0"/>
                <a:ea typeface="Verdana" panose="020B0604030504040204" pitchFamily="34" charset="0"/>
                <a:cs typeface="Verdana" panose="020B0604030504040204" pitchFamily="34" charset="0"/>
              </a:rPr>
              <a:t>Cost</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5"/>
          <p:cNvSpPr>
            <a:spLocks noGrp="1"/>
          </p:cNvSpPr>
          <p:nvPr>
            <p:ph sz="quarter" idx="4"/>
          </p:nvPr>
        </p:nvSpPr>
        <p:spPr>
          <a:xfrm>
            <a:off x="6091962" y="2333294"/>
            <a:ext cx="5349765" cy="2932389"/>
          </a:xfrm>
          <a:solidFill>
            <a:schemeClr val="bg1">
              <a:lumMod val="75000"/>
            </a:schemeClr>
          </a:solidFill>
          <a:ln>
            <a:solidFill>
              <a:schemeClr val="tx1"/>
            </a:solidFill>
          </a:ln>
        </p:spPr>
        <p:txBody>
          <a:bodyPr anchor="ctr">
            <a:normAutofit/>
          </a:bodyPr>
          <a:lstStyle/>
          <a:p>
            <a:pPr lvl="0">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Focuses solely on cost; no duplicative quality reporting, no duplicative penalties</a:t>
            </a:r>
          </a:p>
          <a:p>
            <a:pPr lvl="0">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Part </a:t>
            </a:r>
            <a:r>
              <a:rPr lang="en-US" sz="2000" dirty="0">
                <a:latin typeface="Verdana" panose="020B0604030504040204" pitchFamily="34" charset="0"/>
                <a:ea typeface="Verdana" panose="020B0604030504040204" pitchFamily="34" charset="0"/>
                <a:cs typeface="Verdana" panose="020B0604030504040204" pitchFamily="34" charset="0"/>
              </a:rPr>
              <a:t>D drug costs will not be included in calculation</a:t>
            </a:r>
          </a:p>
          <a:p>
            <a:pPr lvl="0">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During 2017 transition, category weight will be </a:t>
            </a:r>
            <a:r>
              <a:rPr lang="en-US" sz="2000" dirty="0" smtClean="0">
                <a:latin typeface="Verdana" panose="020B0604030504040204" pitchFamily="34" charset="0"/>
                <a:ea typeface="Verdana" panose="020B0604030504040204" pitchFamily="34" charset="0"/>
                <a:cs typeface="Verdana" panose="020B0604030504040204" pitchFamily="34" charset="0"/>
              </a:rPr>
              <a:t>zero weightage</a:t>
            </a:r>
            <a:endParaRPr lang="en-US"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sp>
        <p:nvSpPr>
          <p:cNvPr id="11" name="TextBox 10"/>
          <p:cNvSpPr txBox="1"/>
          <p:nvPr/>
        </p:nvSpPr>
        <p:spPr>
          <a:xfrm>
            <a:off x="10616227" y="592888"/>
            <a:ext cx="947588" cy="307777"/>
          </a:xfrm>
          <a:prstGeom prst="rect">
            <a:avLst/>
          </a:prstGeom>
          <a:noFill/>
        </p:spPr>
        <p:txBody>
          <a:bodyPr wrap="square" rtlCol="0">
            <a:spAutoFit/>
          </a:bodyPr>
          <a:lstStyle/>
          <a:p>
            <a:r>
              <a:rPr lang="en-US" sz="1400" b="1" dirty="0" smtClean="0">
                <a:latin typeface="Verdana" panose="020B0604030504040204" pitchFamily="34" charset="0"/>
                <a:ea typeface="Verdana" panose="020B0604030504040204" pitchFamily="34" charset="0"/>
                <a:cs typeface="Verdana" panose="020B0604030504040204" pitchFamily="34" charset="0"/>
              </a:rPr>
              <a:t>Contd..</a:t>
            </a:r>
            <a:endParaRPr lang="en-US" sz="14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53192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110" y="231229"/>
            <a:ext cx="10951780" cy="893378"/>
          </a:xfrm>
        </p:spPr>
        <p:txBody>
          <a:bodyPr>
            <a:norm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Introduction</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0109" y="1587061"/>
            <a:ext cx="10942999" cy="4589901"/>
          </a:xfrm>
          <a:solidFill>
            <a:schemeClr val="accent1"/>
          </a:solidFill>
        </p:spPr>
        <p:txBody>
          <a:bodyPr>
            <a:normAutofit/>
          </a:bodyPr>
          <a:lstStyle/>
          <a:p>
            <a:pPr marL="0" indent="0">
              <a:buNone/>
            </a:pPr>
            <a:r>
              <a:rPr lang="en-US"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Background</a:t>
            </a:r>
          </a:p>
          <a:p>
            <a:pPr marL="0" indent="0">
              <a:buNone/>
            </a:pPr>
            <a:endParaRPr lang="en-US" sz="20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Before MACRA, the payment to the physician for Medicare B program was done by Medicare's sustainable growth rate (SGR) payment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formula </a:t>
            </a:r>
          </a:p>
          <a:p>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It was created in 1997 as one of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numerous changes to Medicare under Balanced Budget Act-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a way to restrain the government's spending on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Medicare</a:t>
            </a:r>
          </a:p>
          <a:p>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If Medicare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Part B expenditures exceeded a target tied to overall economic growth, the physician fee schedule would be cut the following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year</a:t>
            </a:r>
          </a:p>
          <a:p>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But each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year, when healthcare cost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growth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exceeded this growth target, Congress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would pass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a short-term measure called a “doc fix” to avoid making the stipulated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cuts</a:t>
            </a:r>
          </a:p>
          <a:p>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F</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ew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programs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like Physician quality reporting system(PQRS),</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Volume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based payment, Meaningful Use(MU) were introduced which only provided temporary solutions and provided no flexibility to physicians </a:t>
            </a:r>
            <a:endPar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itle 1"/>
          <p:cNvSpPr txBox="1">
            <a:spLocks/>
          </p:cNvSpPr>
          <p:nvPr/>
        </p:nvSpPr>
        <p:spPr>
          <a:xfrm>
            <a:off x="620111" y="24173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r>
              <a:rPr lang="en-US" sz="2800" b="1" dirty="0" smtClean="0">
                <a:latin typeface="Verdana" panose="020B0604030504040204" pitchFamily="34" charset="0"/>
                <a:ea typeface="Verdana" panose="020B0604030504040204" pitchFamily="34" charset="0"/>
                <a:cs typeface="Verdana" panose="020B0604030504040204" pitchFamily="34" charset="0"/>
              </a:rPr>
              <a:t>Introduction </a:t>
            </a:r>
            <a:r>
              <a:rPr lang="en-US" sz="1200" b="1" dirty="0" smtClean="0">
                <a:latin typeface="Verdana" panose="020B0604030504040204" pitchFamily="34" charset="0"/>
                <a:ea typeface="Verdana" panose="020B0604030504040204" pitchFamily="34" charset="0"/>
                <a:cs typeface="Verdana" panose="020B0604030504040204" pitchFamily="34" charset="0"/>
              </a:rPr>
              <a:t>(1/2) </a:t>
            </a:r>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974838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51640" y="220717"/>
            <a:ext cx="10972800" cy="640080"/>
          </a:xfrm>
          <a:solidFill>
            <a:schemeClr val="bg1"/>
          </a:solidFill>
          <a:ln>
            <a:solidFill>
              <a:schemeClr val="tx1"/>
            </a:solidFill>
          </a:ln>
        </p:spPr>
        <p:txBody>
          <a:bodyPr vert="horz" lIns="91440" tIns="45720" rIns="91440" bIns="45720" rtlCol="0" anchor="ctr">
            <a:no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Changes in </a:t>
            </a:r>
            <a:r>
              <a:rPr lang="en-US" sz="2800" b="1" dirty="0">
                <a:latin typeface="Verdana" panose="020B0604030504040204" pitchFamily="34" charset="0"/>
                <a:ea typeface="Verdana" panose="020B0604030504040204" pitchFamily="34" charset="0"/>
                <a:cs typeface="Verdana" panose="020B0604030504040204" pitchFamily="34" charset="0"/>
              </a:rPr>
              <a:t>r</a:t>
            </a:r>
            <a:r>
              <a:rPr lang="en-US" sz="2800" b="1" dirty="0" smtClean="0">
                <a:latin typeface="Verdana" panose="020B0604030504040204" pitchFamily="34" charset="0"/>
                <a:ea typeface="Verdana" panose="020B0604030504040204" pitchFamily="34" charset="0"/>
                <a:cs typeface="Verdana" panose="020B0604030504040204" pitchFamily="34" charset="0"/>
              </a:rPr>
              <a:t>eporting </a:t>
            </a:r>
            <a:r>
              <a:rPr lang="en-US" sz="2800" b="1" dirty="0">
                <a:latin typeface="Verdana" panose="020B0604030504040204" pitchFamily="34" charset="0"/>
                <a:ea typeface="Verdana" panose="020B0604030504040204" pitchFamily="34" charset="0"/>
                <a:cs typeface="Verdana" panose="020B0604030504040204" pitchFamily="34" charset="0"/>
              </a:rPr>
              <a:t>s</a:t>
            </a:r>
            <a:r>
              <a:rPr lang="en-US" sz="2800" b="1" dirty="0" smtClean="0">
                <a:latin typeface="Verdana" panose="020B0604030504040204" pitchFamily="34" charset="0"/>
                <a:ea typeface="Verdana" panose="020B0604030504040204" pitchFamily="34" charset="0"/>
                <a:cs typeface="Verdana" panose="020B0604030504040204" pitchFamily="34" charset="0"/>
              </a:rPr>
              <a:t>ystem</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Text Placeholder 3"/>
          <p:cNvSpPr>
            <a:spLocks noGrp="1"/>
          </p:cNvSpPr>
          <p:nvPr>
            <p:ph type="body" idx="1"/>
          </p:nvPr>
        </p:nvSpPr>
        <p:spPr>
          <a:xfrm>
            <a:off x="651641" y="1595176"/>
            <a:ext cx="5360276" cy="647874"/>
          </a:xfrm>
          <a:solidFill>
            <a:schemeClr val="accent1"/>
          </a:solidFill>
          <a:ln>
            <a:solidFill>
              <a:schemeClr val="tx1"/>
            </a:solidFill>
          </a:ln>
        </p:spPr>
        <p:txBody>
          <a:bodyPr anchor="ctr">
            <a:normAutofit/>
          </a:bodyPr>
          <a:lstStyle/>
          <a:p>
            <a:pPr algn="ct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Meaningful Use</a:t>
            </a:r>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Placeholder 5"/>
          <p:cNvSpPr>
            <a:spLocks noGrp="1"/>
          </p:cNvSpPr>
          <p:nvPr>
            <p:ph type="body" sz="quarter" idx="3"/>
          </p:nvPr>
        </p:nvSpPr>
        <p:spPr>
          <a:xfrm>
            <a:off x="6211614" y="1595176"/>
            <a:ext cx="5360276" cy="647874"/>
          </a:xfrm>
          <a:solidFill>
            <a:schemeClr val="bg1">
              <a:lumMod val="75000"/>
            </a:schemeClr>
          </a:solidFill>
          <a:ln>
            <a:solidFill>
              <a:schemeClr val="tx1"/>
            </a:solidFill>
          </a:ln>
        </p:spPr>
        <p:txBody>
          <a:bodyPr anchor="ctr">
            <a:normAutofit/>
          </a:bodyPr>
          <a:lstStyle/>
          <a:p>
            <a:pPr algn="ctr"/>
            <a:r>
              <a:rPr lang="en-US" sz="2000" dirty="0" smtClean="0">
                <a:latin typeface="Verdana" panose="020B0604030504040204" pitchFamily="34" charset="0"/>
                <a:ea typeface="Verdana" panose="020B0604030504040204" pitchFamily="34" charset="0"/>
                <a:cs typeface="Verdana" panose="020B0604030504040204" pitchFamily="34" charset="0"/>
              </a:rPr>
              <a:t>Advance Care Information</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
        <p:nvSpPr>
          <p:cNvPr id="7" name="Content Placeholder 6"/>
          <p:cNvSpPr>
            <a:spLocks noGrp="1"/>
          </p:cNvSpPr>
          <p:nvPr>
            <p:ph sz="quarter" idx="4"/>
          </p:nvPr>
        </p:nvSpPr>
        <p:spPr>
          <a:xfrm>
            <a:off x="6211614" y="2358481"/>
            <a:ext cx="5360276" cy="2886181"/>
          </a:xfrm>
          <a:solidFill>
            <a:schemeClr val="bg1">
              <a:lumMod val="75000"/>
            </a:schemeClr>
          </a:solidFill>
          <a:ln>
            <a:solidFill>
              <a:schemeClr val="tx1"/>
            </a:solidFill>
          </a:ln>
        </p:spPr>
        <p:txBody>
          <a:bodyPr anchor="b">
            <a:noAutofit/>
          </a:bodyPr>
          <a:lstStyle/>
          <a:p>
            <a:pPr>
              <a:lnSpc>
                <a:spcPct val="100000"/>
              </a:lnSpc>
            </a:pPr>
            <a:endParaRPr lang="en-US" sz="2000" dirty="0" smtClean="0">
              <a:latin typeface="Verdana" panose="020B0604030504040204" pitchFamily="34" charset="0"/>
              <a:ea typeface="Verdana" panose="020B0604030504040204" pitchFamily="34" charset="0"/>
              <a:cs typeface="Verdana" panose="020B0604030504040204" pitchFamily="34" charset="0"/>
            </a:endParaRPr>
          </a:p>
          <a:p>
            <a:pPr>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4/5 </a:t>
            </a:r>
            <a:r>
              <a:rPr lang="en-US" sz="2000" dirty="0">
                <a:latin typeface="Verdana" panose="020B0604030504040204" pitchFamily="34" charset="0"/>
                <a:ea typeface="Verdana" panose="020B0604030504040204" pitchFamily="34" charset="0"/>
                <a:cs typeface="Verdana" panose="020B0604030504040204" pitchFamily="34" charset="0"/>
              </a:rPr>
              <a:t>base measures required</a:t>
            </a:r>
          </a:p>
          <a:p>
            <a:pPr lvl="0">
              <a:lnSpc>
                <a:spcPct val="100000"/>
              </a:lnSpc>
            </a:pPr>
            <a:r>
              <a:rPr lang="en-US" sz="2000" dirty="0" smtClean="0">
                <a:latin typeface="Verdana" panose="020B0604030504040204" pitchFamily="34" charset="0"/>
                <a:ea typeface="Verdana" panose="020B0604030504040204" pitchFamily="34" charset="0"/>
                <a:cs typeface="Verdana" panose="020B0604030504040204" pitchFamily="34" charset="0"/>
              </a:rPr>
              <a:t> CPOE</a:t>
            </a: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CDSS measures eliminated</a:t>
            </a:r>
            <a:endParaRPr lang="en-US" sz="2000" dirty="0">
              <a:latin typeface="Verdana" panose="020B0604030504040204" pitchFamily="34" charset="0"/>
              <a:ea typeface="Verdana" panose="020B0604030504040204" pitchFamily="34" charset="0"/>
              <a:cs typeface="Verdana" panose="020B0604030504040204" pitchFamily="34" charset="0"/>
            </a:endParaRPr>
          </a:p>
          <a:p>
            <a:pPr lvl="0">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90-day reporting periods for 2017 and 2018</a:t>
            </a:r>
          </a:p>
          <a:p>
            <a:pPr lvl="0">
              <a:lnSpc>
                <a:spcPct val="100000"/>
              </a:lnSpc>
            </a:pPr>
            <a:r>
              <a:rPr lang="en-US" sz="2000" dirty="0">
                <a:latin typeface="Verdana" panose="020B0604030504040204" pitchFamily="34" charset="0"/>
                <a:ea typeface="Verdana" panose="020B0604030504040204" pitchFamily="34" charset="0"/>
                <a:cs typeface="Verdana" panose="020B0604030504040204" pitchFamily="34" charset="0"/>
              </a:rPr>
              <a:t>Bonuses available for registry reporting and use of CEHRT </a:t>
            </a:r>
          </a:p>
          <a:p>
            <a:pPr>
              <a:lnSpc>
                <a:spcPct val="100000"/>
              </a:lnSpc>
            </a:pPr>
            <a:endParaRPr lang="en-US" sz="3200" dirty="0">
              <a:latin typeface="Verdana" panose="020B0604030504040204" pitchFamily="34" charset="0"/>
              <a:ea typeface="Verdana" panose="020B0604030504040204" pitchFamily="34" charset="0"/>
              <a:cs typeface="Verdana" panose="020B0604030504040204" pitchFamily="34" charset="0"/>
            </a:endParaRPr>
          </a:p>
        </p:txBody>
      </p:sp>
      <p:sp>
        <p:nvSpPr>
          <p:cNvPr id="9" name="Content Placeholder 8"/>
          <p:cNvSpPr>
            <a:spLocks noGrp="1"/>
          </p:cNvSpPr>
          <p:nvPr>
            <p:ph sz="half" idx="2"/>
          </p:nvPr>
        </p:nvSpPr>
        <p:spPr>
          <a:xfrm>
            <a:off x="651641" y="2358481"/>
            <a:ext cx="5360277" cy="2886181"/>
          </a:xfrm>
          <a:solidFill>
            <a:schemeClr val="accent1"/>
          </a:solidFill>
          <a:ln>
            <a:solidFill>
              <a:schemeClr val="tx1"/>
            </a:solidFill>
          </a:ln>
        </p:spPr>
        <p:txBody>
          <a:bodyPr anchor="t">
            <a:normAutofit/>
          </a:bodyPr>
          <a:lstStyle/>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100</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 score required on all measures to avoid penalty</a:t>
            </a:r>
          </a:p>
          <a:p>
            <a:pPr lvl="0">
              <a:lnSpc>
                <a:spcPct val="100000"/>
              </a:lnSpc>
            </a:pP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Redundant reporting of CPOE and CDSS </a:t>
            </a:r>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lvl="0">
              <a:lnSpc>
                <a:spcPct val="100000"/>
              </a:lnSpc>
            </a:pP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Full-year reporting </a:t>
            </a:r>
          </a:p>
          <a:p>
            <a:pPr marL="0" indent="0">
              <a:buNone/>
            </a:pPr>
            <a:endParaRPr lang="en-US" sz="3600" dirty="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10152991" y="540757"/>
            <a:ext cx="1471449" cy="400110"/>
          </a:xfrm>
          <a:prstGeom prst="rect">
            <a:avLst/>
          </a:prstGeom>
          <a:noFill/>
        </p:spPr>
        <p:txBody>
          <a:bodyPr wrap="square" rtlCol="0">
            <a:spAutoFit/>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Contd..</a:t>
            </a:r>
            <a:endParaRPr lang="en-US" sz="20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03698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a:xfrm>
            <a:off x="624466" y="234177"/>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Clinical Practice Improvement </a:t>
            </a:r>
            <a:r>
              <a:rPr lang="en-US" sz="2800" b="1" dirty="0" smtClean="0">
                <a:latin typeface="Verdana" panose="020B0604030504040204" pitchFamily="34" charset="0"/>
                <a:ea typeface="Verdana" panose="020B0604030504040204" pitchFamily="34" charset="0"/>
                <a:cs typeface="Verdana" panose="020B0604030504040204" pitchFamily="34" charset="0"/>
              </a:rPr>
              <a:t>Activities (CPIA)</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5"/>
          <p:cNvSpPr>
            <a:spLocks noGrp="1"/>
          </p:cNvSpPr>
          <p:nvPr>
            <p:ph idx="1"/>
          </p:nvPr>
        </p:nvSpPr>
        <p:spPr>
          <a:xfrm>
            <a:off x="624467" y="1551446"/>
            <a:ext cx="10961649" cy="3735257"/>
          </a:xfrm>
          <a:solidFill>
            <a:schemeClr val="bg2"/>
          </a:solidFill>
          <a:ln>
            <a:solidFill>
              <a:schemeClr val="tx1"/>
            </a:solidFill>
          </a:ln>
        </p:spPr>
        <p:txBody>
          <a:bodyPr anchor="t">
            <a:normAutofit/>
          </a:bodyPr>
          <a:lstStyle/>
          <a:p>
            <a:pPr marL="0" indent="0">
              <a:buNone/>
            </a:pPr>
            <a:endParaRPr lang="en-US" sz="3200" dirty="0" smtClean="0">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US" sz="2000" dirty="0" smtClean="0">
                <a:latin typeface="Verdana" panose="020B0604030504040204" pitchFamily="34" charset="0"/>
                <a:ea typeface="Verdana" panose="020B0604030504040204" pitchFamily="34" charset="0"/>
                <a:cs typeface="Verdana" panose="020B0604030504040204" pitchFamily="34" charset="0"/>
              </a:rPr>
              <a:t>15</a:t>
            </a:r>
            <a:r>
              <a:rPr lang="en-US" sz="2000" dirty="0">
                <a:latin typeface="Verdana" panose="020B0604030504040204" pitchFamily="34" charset="0"/>
                <a:ea typeface="Verdana" panose="020B0604030504040204" pitchFamily="34" charset="0"/>
                <a:cs typeface="Verdana" panose="020B0604030504040204" pitchFamily="34" charset="0"/>
              </a:rPr>
              <a:t>% of overall MIPS </a:t>
            </a:r>
            <a:r>
              <a:rPr lang="en-US" sz="2000" dirty="0" smtClean="0">
                <a:latin typeface="Verdana" panose="020B0604030504040204" pitchFamily="34" charset="0"/>
                <a:ea typeface="Verdana" panose="020B0604030504040204" pitchFamily="34" charset="0"/>
                <a:cs typeface="Verdana" panose="020B0604030504040204" pitchFamily="34" charset="0"/>
              </a:rPr>
              <a:t>score</a:t>
            </a:r>
            <a:endParaRPr lang="en-US" sz="2000" dirty="0">
              <a:latin typeface="Verdana" panose="020B0604030504040204" pitchFamily="34" charset="0"/>
              <a:ea typeface="Verdana" panose="020B0604030504040204" pitchFamily="34" charset="0"/>
              <a:cs typeface="Verdana" panose="020B0604030504040204" pitchFamily="34" charset="0"/>
            </a:endParaRPr>
          </a:p>
          <a:p>
            <a:pPr>
              <a:lnSpc>
                <a:spcPct val="150000"/>
              </a:lnSpc>
            </a:pPr>
            <a:r>
              <a:rPr lang="en-US" sz="2000" dirty="0" smtClean="0">
                <a:latin typeface="Verdana" panose="020B0604030504040204" pitchFamily="34" charset="0"/>
                <a:ea typeface="Verdana" panose="020B0604030504040204" pitchFamily="34" charset="0"/>
                <a:cs typeface="Verdana" panose="020B0604030504040204" pitchFamily="34" charset="0"/>
              </a:rPr>
              <a:t>Data Submission: Qualified </a:t>
            </a:r>
            <a:r>
              <a:rPr lang="en-US" sz="2000" dirty="0">
                <a:latin typeface="Verdana" panose="020B0604030504040204" pitchFamily="34" charset="0"/>
                <a:ea typeface="Verdana" panose="020B0604030504040204" pitchFamily="34" charset="0"/>
                <a:cs typeface="Verdana" panose="020B0604030504040204" pitchFamily="34" charset="0"/>
              </a:rPr>
              <a:t>registry, </a:t>
            </a:r>
            <a:r>
              <a:rPr lang="en-US" sz="2000" dirty="0" smtClean="0">
                <a:latin typeface="Verdana" panose="020B0604030504040204" pitchFamily="34" charset="0"/>
                <a:ea typeface="Verdana" panose="020B0604030504040204" pitchFamily="34" charset="0"/>
                <a:cs typeface="Verdana" panose="020B0604030504040204" pitchFamily="34" charset="0"/>
              </a:rPr>
              <a:t>EHR, </a:t>
            </a:r>
            <a:r>
              <a:rPr lang="en-US" sz="2000" dirty="0">
                <a:latin typeface="Verdana" panose="020B0604030504040204" pitchFamily="34" charset="0"/>
                <a:ea typeface="Verdana" panose="020B0604030504040204" pitchFamily="34" charset="0"/>
                <a:cs typeface="Verdana" panose="020B0604030504040204" pitchFamily="34" charset="0"/>
              </a:rPr>
              <a:t>CMS Web </a:t>
            </a:r>
            <a:r>
              <a:rPr lang="en-US" sz="2000" dirty="0" smtClean="0">
                <a:latin typeface="Verdana" panose="020B0604030504040204" pitchFamily="34" charset="0"/>
                <a:ea typeface="Verdana" panose="020B0604030504040204" pitchFamily="34" charset="0"/>
                <a:cs typeface="Verdana" panose="020B0604030504040204" pitchFamily="34" charset="0"/>
              </a:rPr>
              <a:t>Interface</a:t>
            </a:r>
          </a:p>
          <a:p>
            <a:pPr>
              <a:lnSpc>
                <a:spcPct val="150000"/>
              </a:lnSpc>
            </a:pPr>
            <a:r>
              <a:rPr lang="en-US" sz="2000" dirty="0" smtClean="0">
                <a:latin typeface="Verdana" panose="020B0604030504040204" pitchFamily="34" charset="0"/>
                <a:ea typeface="Verdana" panose="020B0604030504040204" pitchFamily="34" charset="0"/>
                <a:cs typeface="Verdana" panose="020B0604030504040204" pitchFamily="34" charset="0"/>
              </a:rPr>
              <a:t>Expanded practice access, Population management, Patient safety and Practice Assessment, Care Coordination</a:t>
            </a:r>
            <a:endParaRPr lang="en-US"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81773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Rectangle 13"/>
          <p:cNvSpPr/>
          <p:nvPr/>
        </p:nvSpPr>
        <p:spPr>
          <a:xfrm>
            <a:off x="613317" y="2584713"/>
            <a:ext cx="10974660" cy="3327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3316" y="210207"/>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Payment </a:t>
            </a:r>
            <a:r>
              <a:rPr lang="en-US" sz="2800" b="1" dirty="0" smtClean="0">
                <a:latin typeface="Verdana" panose="020B0604030504040204" pitchFamily="34" charset="0"/>
                <a:ea typeface="Verdana" panose="020B0604030504040204" pitchFamily="34" charset="0"/>
                <a:cs typeface="Verdana" panose="020B0604030504040204" pitchFamily="34" charset="0"/>
              </a:rPr>
              <a:t>under </a:t>
            </a:r>
            <a:r>
              <a:rPr lang="en-US" sz="2800" b="1" dirty="0">
                <a:latin typeface="Verdana" panose="020B0604030504040204" pitchFamily="34" charset="0"/>
                <a:ea typeface="Verdana" panose="020B0604030504040204" pitchFamily="34" charset="0"/>
                <a:cs typeface="Verdana" panose="020B0604030504040204" pitchFamily="34" charset="0"/>
              </a:rPr>
              <a:t>APM </a:t>
            </a:r>
          </a:p>
        </p:txBody>
      </p:sp>
      <p:sp>
        <p:nvSpPr>
          <p:cNvPr id="9" name="TextBox 1"/>
          <p:cNvSpPr txBox="1"/>
          <p:nvPr/>
        </p:nvSpPr>
        <p:spPr>
          <a:xfrm>
            <a:off x="2502877" y="5912662"/>
            <a:ext cx="1125415" cy="26853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600" b="1" dirty="0">
              <a:latin typeface="Verdana" panose="020B0604030504040204" pitchFamily="34" charset="0"/>
              <a:ea typeface="Verdana" panose="020B0604030504040204" pitchFamily="34" charset="0"/>
              <a:cs typeface="Verdana" panose="020B0604030504040204" pitchFamily="34" charset="0"/>
            </a:endParaRPr>
          </a:p>
        </p:txBody>
      </p:sp>
      <p:sp>
        <p:nvSpPr>
          <p:cNvPr id="12" name="Rectangle 11"/>
          <p:cNvSpPr/>
          <p:nvPr/>
        </p:nvSpPr>
        <p:spPr>
          <a:xfrm>
            <a:off x="673102" y="2851907"/>
            <a:ext cx="10924167" cy="2739211"/>
          </a:xfrm>
          <a:prstGeom prst="rect">
            <a:avLst/>
          </a:prstGeom>
        </p:spPr>
        <p:txBody>
          <a:bodyPr wrap="square">
            <a:spAutoFit/>
          </a:bodyPr>
          <a:lstStyle/>
          <a:p>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The APM scoring standard applies to APMs that meet these criteria: </a:t>
            </a:r>
            <a:endParaRPr lang="en-US" sz="16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lvl="0" indent="-285750">
              <a:buFont typeface="Arial" panose="020B0604020202020204" pitchFamily="34" charset="0"/>
              <a:buChar char="•"/>
            </a:pPr>
            <a:r>
              <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rPr>
              <a:t>Requires participants to use certified EHR </a:t>
            </a: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technology-</a:t>
            </a:r>
            <a:r>
              <a:rPr lang="en-GB" sz="1400" dirty="0">
                <a:solidFill>
                  <a:schemeClr val="bg1"/>
                </a:solidFill>
              </a:rPr>
              <a:t>Requires that at least 50% of the clinicians in each APM Entity use certified EHR technology to document and communicate clinical care information with patients and other health care </a:t>
            </a:r>
            <a:endParaRPr lang="en-US" sz="1400" dirty="0">
              <a:solidFill>
                <a:schemeClr val="bg1"/>
              </a:solidFill>
            </a:endParaRPr>
          </a:p>
          <a:p>
            <a:r>
              <a:rPr lang="en-US" sz="1400" dirty="0">
                <a:solidFill>
                  <a:schemeClr val="bg1"/>
                </a:solidFill>
              </a:rPr>
              <a:t> </a:t>
            </a:r>
          </a:p>
          <a:p>
            <a:pPr marL="285750" indent="-285750">
              <a:buFont typeface="Arial" panose="020B0604020202020204" pitchFamily="34" charset="0"/>
              <a:buChar char="•"/>
            </a:pPr>
            <a:endParaRPr lang="en-US"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rPr>
              <a:t>Reporting of quality </a:t>
            </a:r>
            <a:r>
              <a:rPr lang="en-US"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measures </a:t>
            </a:r>
            <a:r>
              <a:rPr lang="en-GB" sz="1400" dirty="0">
                <a:solidFill>
                  <a:schemeClr val="bg1"/>
                </a:solidFill>
              </a:rPr>
              <a:t>Ties payment to quality measures that are evidence-based, reliable, and valid</a:t>
            </a:r>
            <a:endParaRPr lang="en-US" sz="1400" dirty="0">
              <a:solidFill>
                <a:schemeClr val="bg1"/>
              </a:solidFill>
            </a:endParaRPr>
          </a:p>
          <a:p>
            <a:pPr marL="285750" indent="-285750">
              <a:buFont typeface="Arial" panose="020B0604020202020204" pitchFamily="34" charset="0"/>
              <a:buChar char="•"/>
            </a:pPr>
            <a:endParaRPr lang="en-US"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endParaRPr lang="en-US"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285750" indent="-285750">
              <a:buFont typeface="Arial" panose="020B0604020202020204" pitchFamily="34" charset="0"/>
              <a:buChar char="•"/>
            </a:pPr>
            <a:r>
              <a:rPr lang="en-US" sz="1400" b="1" dirty="0">
                <a:solidFill>
                  <a:schemeClr val="bg1"/>
                </a:solidFill>
                <a:latin typeface="Verdana" panose="020B0604030504040204" pitchFamily="34" charset="0"/>
                <a:ea typeface="Verdana" panose="020B0604030504040204" pitchFamily="34" charset="0"/>
                <a:cs typeface="Verdana" panose="020B0604030504040204" pitchFamily="34" charset="0"/>
              </a:rPr>
              <a:t>Bear a more than nominal amount of financial risk </a:t>
            </a:r>
            <a:r>
              <a:rPr lang="en-US" sz="14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–If actual expenditure exceeds the expected expenditure then the Medicare will either withhold the payment, reduce the payments rates or in some cases the clinician have to pay the </a:t>
            </a:r>
            <a:r>
              <a:rPr lang="en-US" sz="1400"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cms</a:t>
            </a:r>
            <a:endParaRPr lang="en-US" sz="1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p:cNvSpPr/>
          <p:nvPr/>
        </p:nvSpPr>
        <p:spPr>
          <a:xfrm>
            <a:off x="604023" y="1309061"/>
            <a:ext cx="10983953" cy="954107"/>
          </a:xfrm>
          <a:prstGeom prst="rect">
            <a:avLst/>
          </a:prstGeom>
        </p:spPr>
        <p:txBody>
          <a:bodyPr wrap="square">
            <a:spAutoFit/>
          </a:bodyPr>
          <a:lstStyle/>
          <a:p>
            <a:pPr marL="285750" indent="-285750">
              <a:buFont typeface="Arial" panose="020B0604020202020204" pitchFamily="34" charset="0"/>
              <a:buChar char="•"/>
            </a:pPr>
            <a:r>
              <a:rPr lang="en-US" sz="1400" dirty="0">
                <a:solidFill>
                  <a:srgbClr val="222629"/>
                </a:solidFill>
                <a:latin typeface="Verdana" panose="020B0604030504040204" pitchFamily="34" charset="0"/>
                <a:ea typeface="Verdana" panose="020B0604030504040204" pitchFamily="34" charset="0"/>
                <a:cs typeface="Verdana" panose="020B0604030504040204" pitchFamily="34" charset="0"/>
              </a:rPr>
              <a:t>An APM is a payment approach that gives added incentive payments to provide high-quality and cost-efficient care. APMs can apply to a specific clinical condition, a care episode, or a population</a:t>
            </a:r>
            <a:r>
              <a:rPr lang="en-US" sz="1400" dirty="0" smtClean="0">
                <a:solidFill>
                  <a:srgbClr val="222629"/>
                </a:solidFill>
                <a:latin typeface="Verdana" panose="020B0604030504040204" pitchFamily="34" charset="0"/>
                <a:ea typeface="Verdana" panose="020B0604030504040204" pitchFamily="34" charset="0"/>
                <a:cs typeface="Verdana" panose="020B0604030504040204" pitchFamily="34" charset="0"/>
              </a:rPr>
              <a:t>.</a:t>
            </a:r>
          </a:p>
          <a:p>
            <a:pPr marL="285750" indent="-285750">
              <a:buFont typeface="Arial" panose="020B0604020202020204" pitchFamily="34" charset="0"/>
              <a:buChar char="•"/>
            </a:pPr>
            <a:r>
              <a:rPr lang="en-US" sz="1400" dirty="0" smtClean="0">
                <a:solidFill>
                  <a:srgbClr val="222629"/>
                </a:solidFill>
                <a:latin typeface="Verdana" panose="020B0604030504040204" pitchFamily="34" charset="0"/>
                <a:ea typeface="Verdana" panose="020B0604030504040204" pitchFamily="34" charset="0"/>
                <a:cs typeface="Verdana" panose="020B0604030504040204" pitchFamily="34" charset="0"/>
              </a:rPr>
              <a:t>Advantage of participating under APM is the clinician is exempted from MIPS and can earn </a:t>
            </a:r>
            <a:r>
              <a:rPr lang="en-US" sz="1400" dirty="0" smtClean="0">
                <a:latin typeface="Verdana" panose="020B0604030504040204" pitchFamily="34" charset="0"/>
                <a:ea typeface="Verdana" panose="020B0604030504040204" pitchFamily="34" charset="0"/>
                <a:cs typeface="Verdana" panose="020B0604030504040204" pitchFamily="34" charset="0"/>
              </a:rPr>
              <a:t>an </a:t>
            </a:r>
            <a:r>
              <a:rPr lang="en-US" sz="1400" dirty="0">
                <a:latin typeface="Verdana" panose="020B0604030504040204" pitchFamily="34" charset="0"/>
                <a:ea typeface="Verdana" panose="020B0604030504040204" pitchFamily="34" charset="0"/>
                <a:cs typeface="Verdana" panose="020B0604030504040204" pitchFamily="34" charset="0"/>
              </a:rPr>
              <a:t>annual 5% Part B incentive</a:t>
            </a:r>
          </a:p>
        </p:txBody>
      </p:sp>
    </p:spTree>
    <p:extLst>
      <p:ext uri="{BB962C8B-B14F-4D97-AF65-F5344CB8AC3E}">
        <p14:creationId xmlns:p14="http://schemas.microsoft.com/office/powerpoint/2010/main" val="24885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110" y="231229"/>
            <a:ext cx="10951780" cy="893378"/>
          </a:xfrm>
        </p:spPr>
        <p:txBody>
          <a:bodyPr>
            <a:norm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Introduction</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0109" y="1587061"/>
            <a:ext cx="10942999" cy="4589901"/>
          </a:xfrm>
          <a:solidFill>
            <a:schemeClr val="accent1"/>
          </a:solidFill>
        </p:spPr>
        <p:txBody>
          <a:bodyPr>
            <a:normAutofit/>
          </a:bodyPr>
          <a:lstStyle/>
          <a:p>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The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Medicare Access and CHIP Reauthorization </a:t>
            </a:r>
            <a:r>
              <a:rPr 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Act</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MACRA</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is signed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into </a:t>
            </a:r>
            <a:r>
              <a:rPr 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rPr>
              <a:t>law</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 on April 16,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2015</a:t>
            </a:r>
          </a:p>
          <a:p>
            <a:pPr marL="0" indent="0">
              <a:buNone/>
            </a:pPr>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C</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ommonly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called the Permanent Doc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Fix</a:t>
            </a:r>
          </a:p>
          <a:p>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S</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et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to change reimbursement for clinicians who receive Medicare Part B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payments</a:t>
            </a:r>
          </a:p>
          <a:p>
            <a:pPr marL="0" indent="0">
              <a:buNone/>
            </a:pPr>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It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repealed the Medicare physician Sustainable Growth Rate (SGR) </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formula and replaced </a:t>
            </a:r>
            <a:r>
              <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rPr>
              <a:t>it with the Quality Payment Program (QPP</a:t>
            </a:r>
            <a:r>
              <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itle 1"/>
          <p:cNvSpPr txBox="1">
            <a:spLocks/>
          </p:cNvSpPr>
          <p:nvPr/>
        </p:nvSpPr>
        <p:spPr>
          <a:xfrm>
            <a:off x="620111" y="24173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r>
              <a:rPr lang="en-US" sz="2800" b="1" dirty="0" smtClean="0">
                <a:latin typeface="Verdana" panose="020B0604030504040204" pitchFamily="34" charset="0"/>
                <a:ea typeface="Verdana" panose="020B0604030504040204" pitchFamily="34" charset="0"/>
                <a:cs typeface="Verdana" panose="020B0604030504040204" pitchFamily="34" charset="0"/>
              </a:rPr>
              <a:t>Introduction </a:t>
            </a:r>
            <a:r>
              <a:rPr lang="en-US" sz="1200" b="1" dirty="0" smtClean="0">
                <a:latin typeface="Verdana" panose="020B0604030504040204" pitchFamily="34" charset="0"/>
                <a:ea typeface="Verdana" panose="020B0604030504040204" pitchFamily="34" charset="0"/>
                <a:cs typeface="Verdana" panose="020B0604030504040204" pitchFamily="34" charset="0"/>
              </a:rPr>
              <a:t>(2/2</a:t>
            </a:r>
            <a:r>
              <a:rPr lang="en-US" sz="1200" b="1" dirty="0">
                <a:latin typeface="Verdana" panose="020B0604030504040204" pitchFamily="34" charset="0"/>
                <a:ea typeface="Verdana" panose="020B0604030504040204" pitchFamily="34" charset="0"/>
                <a:cs typeface="Verdana" panose="020B0604030504040204" pitchFamily="34" charset="0"/>
              </a:rPr>
              <a:t>)</a:t>
            </a:r>
            <a:r>
              <a:rPr lang="en-US" sz="2800" b="1" dirty="0">
                <a:latin typeface="Verdana" panose="020B0604030504040204" pitchFamily="34" charset="0"/>
                <a:ea typeface="Verdana" panose="020B0604030504040204" pitchFamily="34" charset="0"/>
                <a:cs typeface="Verdana" panose="020B0604030504040204" pitchFamily="34" charset="0"/>
              </a:rPr>
              <a:t> </a:t>
            </a:r>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43067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030" y="241738"/>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
            </a:r>
            <a:br>
              <a:rPr lang="en-US" sz="2800" b="1" dirty="0">
                <a:latin typeface="Verdana" panose="020B0604030504040204" pitchFamily="34" charset="0"/>
                <a:ea typeface="Verdana" panose="020B0604030504040204" pitchFamily="34" charset="0"/>
                <a:cs typeface="Verdana" panose="020B0604030504040204" pitchFamily="34" charset="0"/>
              </a:rPr>
            </a:br>
            <a:r>
              <a:rPr lang="en-US" sz="2800" b="1" dirty="0">
                <a:latin typeface="Verdana" panose="020B0604030504040204" pitchFamily="34" charset="0"/>
                <a:ea typeface="Verdana" panose="020B0604030504040204" pitchFamily="34" charset="0"/>
                <a:cs typeface="Verdana" panose="020B0604030504040204" pitchFamily="34" charset="0"/>
              </a:rPr>
              <a:t>Objectives </a:t>
            </a:r>
            <a:r>
              <a:rPr lang="en-US" sz="2800" b="1" dirty="0" smtClean="0">
                <a:latin typeface="Verdana" panose="020B0604030504040204" pitchFamily="34" charset="0"/>
                <a:ea typeface="Verdana" panose="020B0604030504040204" pitchFamily="34" charset="0"/>
                <a:cs typeface="Verdana" panose="020B0604030504040204" pitchFamily="34" charset="0"/>
              </a:rPr>
              <a:t> </a:t>
            </a:r>
            <a:r>
              <a:rPr lang="en-US" sz="2800" b="1" dirty="0">
                <a:latin typeface="Verdana" panose="020B0604030504040204" pitchFamily="34" charset="0"/>
                <a:ea typeface="Verdana" panose="020B0604030504040204" pitchFamily="34" charset="0"/>
                <a:cs typeface="Verdana" panose="020B0604030504040204" pitchFamily="34" charset="0"/>
              </a:rPr>
              <a:t/>
            </a:r>
            <a:br>
              <a:rPr lang="en-US" sz="2800" b="1" dirty="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type="subTitle" idx="4294967295"/>
          </p:nvPr>
        </p:nvSpPr>
        <p:spPr>
          <a:xfrm>
            <a:off x="0" y="3602038"/>
            <a:ext cx="9144000" cy="1655762"/>
          </a:xfrm>
          <a:solidFill>
            <a:schemeClr val="bg1"/>
          </a:solidFill>
        </p:spPr>
        <p:txBody>
          <a:bodyPr>
            <a:normAutofit fontScale="32500" lnSpcReduction="20000"/>
          </a:bodyPr>
          <a:lstStyle/>
          <a:p>
            <a:pPr marL="0" indent="0">
              <a:buNone/>
            </a:pPr>
            <a:endParaRPr lang="en-US" sz="3000" dirty="0"/>
          </a:p>
          <a:p>
            <a:pPr marL="0" indent="0">
              <a:buNone/>
            </a:pPr>
            <a:endParaRPr lang="en-US" sz="3000" dirty="0"/>
          </a:p>
          <a:p>
            <a:pPr marL="0" indent="0">
              <a:buNone/>
            </a:pPr>
            <a:endParaRPr lang="en-US" sz="3000" dirty="0"/>
          </a:p>
          <a:p>
            <a:r>
              <a:rPr lang="en-US" sz="2600" dirty="0" smtClean="0"/>
              <a:t>.</a:t>
            </a:r>
            <a:endParaRPr lang="en-US" sz="2600" dirty="0"/>
          </a:p>
          <a:p>
            <a:endParaRPr lang="en-US" sz="2600" dirty="0"/>
          </a:p>
          <a:p>
            <a:pPr lvl="0"/>
            <a:endParaRPr lang="en-US" sz="2600" dirty="0"/>
          </a:p>
          <a:p>
            <a:pPr marL="0" indent="0">
              <a:buNone/>
            </a:pPr>
            <a:r>
              <a:rPr lang="en-US" dirty="0"/>
              <a:t> </a:t>
            </a:r>
          </a:p>
          <a:p>
            <a:endParaRPr lang="en-US" dirty="0"/>
          </a:p>
        </p:txBody>
      </p:sp>
      <p:graphicFrame>
        <p:nvGraphicFramePr>
          <p:cNvPr id="4" name="Diagram 3"/>
          <p:cNvGraphicFramePr/>
          <p:nvPr>
            <p:extLst>
              <p:ext uri="{D42A27DB-BD31-4B8C-83A1-F6EECF244321}">
                <p14:modId xmlns:p14="http://schemas.microsoft.com/office/powerpoint/2010/main" val="1104288459"/>
              </p:ext>
            </p:extLst>
          </p:nvPr>
        </p:nvGraphicFramePr>
        <p:xfrm>
          <a:off x="625032" y="1157468"/>
          <a:ext cx="10938077" cy="50349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0153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110" y="231229"/>
            <a:ext cx="10951780" cy="893378"/>
          </a:xfrm>
        </p:spPr>
        <p:txBody>
          <a:bodyPr>
            <a:norm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Introduction</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20110" y="1244380"/>
            <a:ext cx="10942999" cy="4978839"/>
          </a:xfrm>
          <a:solidFill>
            <a:schemeClr val="accent1"/>
          </a:solidFill>
        </p:spPr>
        <p:txBody>
          <a:bodyPr>
            <a:normAutofit/>
          </a:bodyPr>
          <a:lstStyle/>
          <a:p>
            <a:endParaRPr lang="en-US" sz="2000"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nSpc>
                <a:spcPct val="100000"/>
              </a:lnSpc>
            </a:pP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A</a:t>
            </a:r>
            <a:r>
              <a:rPr lang="en-US" sz="1800" b="1" dirty="0">
                <a:solidFill>
                  <a:schemeClr val="bg1"/>
                </a:solidFill>
                <a:latin typeface="Verdana" panose="020B0604030504040204" pitchFamily="34" charset="0"/>
                <a:ea typeface="Verdana" panose="020B0604030504040204" pitchFamily="34" charset="0"/>
                <a:cs typeface="Verdana" panose="020B0604030504040204" pitchFamily="34" charset="0"/>
              </a:rPr>
              <a:t> document review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was done,</a:t>
            </a:r>
            <a:r>
              <a:rPr lang="en-US" sz="18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as last two years data was reviewed from various articles, reports and journals to understand “ MACRA” and the different payment models, how will it improve the current scenario and physicians  level of understanding and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acceptability</a:t>
            </a:r>
          </a:p>
          <a:p>
            <a:pPr>
              <a:lnSpc>
                <a:spcPct val="100000"/>
              </a:lnSpc>
            </a:pP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The first and the second objectives are accomplished by understanding the requisites of the act, mentioned on Government online portals cited in bibliography. It describes the various method by which the physicians will receive the payments from Medicare B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payment</a:t>
            </a:r>
          </a:p>
          <a:p>
            <a:pPr>
              <a:lnSpc>
                <a:spcPct val="100000"/>
              </a:lnSpc>
            </a:pP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T</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hird </a:t>
            </a:r>
            <a:r>
              <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rPr>
              <a:t>objectives are met by analyzing the awareness levels from the reviewed data of the physicians related to MACRA. It elaborates a study done by Deloitte to analyze their understanding and the acceptance level towards this </a:t>
            </a: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act</a:t>
            </a:r>
          </a:p>
          <a:p>
            <a:pPr>
              <a:lnSpc>
                <a:spcPct val="100000"/>
              </a:lnSpc>
            </a:pPr>
            <a:r>
              <a:rPr lang="en-US" sz="1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Secondary data was collected by reviewing the document, reports and articles and SWOT analysis was used to analyze the act</a:t>
            </a:r>
            <a:endParaRPr lang="en-US" sz="18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endParaRPr lang="en-US"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itle 1"/>
          <p:cNvSpPr txBox="1">
            <a:spLocks/>
          </p:cNvSpPr>
          <p:nvPr/>
        </p:nvSpPr>
        <p:spPr>
          <a:xfrm>
            <a:off x="620111" y="241738"/>
            <a:ext cx="10972800" cy="640080"/>
          </a:xfrm>
          <a:prstGeom prst="rect">
            <a:avLst/>
          </a:prstGeom>
          <a:solidFill>
            <a:schemeClr val="bg1"/>
          </a:solidFill>
          <a:ln>
            <a:solidFill>
              <a:schemeClr val="tx1"/>
            </a:solidFill>
          </a:ln>
        </p:spPr>
        <p:txBody>
          <a:bodyPr vert="horz" lIns="91440" tIns="45720" rIns="91440" bIns="45720" rtlCol="0" anchor="ctr">
            <a:no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r>
              <a:rPr lang="en-US" sz="2800" b="1" dirty="0">
                <a:latin typeface="Verdana" panose="020B0604030504040204" pitchFamily="34" charset="0"/>
                <a:ea typeface="Verdana" panose="020B0604030504040204" pitchFamily="34" charset="0"/>
                <a:cs typeface="Verdana" panose="020B0604030504040204" pitchFamily="34" charset="0"/>
              </a:rPr>
              <a:t>Methodology</a:t>
            </a:r>
            <a:r>
              <a:rPr lang="en-US" sz="2800" b="1" dirty="0" smtClean="0">
                <a:latin typeface="Verdana" panose="020B0604030504040204" pitchFamily="34" charset="0"/>
                <a:ea typeface="Verdana" panose="020B0604030504040204" pitchFamily="34" charset="0"/>
                <a:cs typeface="Verdana" panose="020B0604030504040204" pitchFamily="34" charset="0"/>
              </a:rPr>
              <a:t/>
            </a:r>
            <a:br>
              <a:rPr lang="en-US" sz="2800" b="1" dirty="0" smtClean="0">
                <a:latin typeface="Verdana" panose="020B0604030504040204" pitchFamily="34" charset="0"/>
                <a:ea typeface="Verdana" panose="020B0604030504040204" pitchFamily="34" charset="0"/>
                <a:cs typeface="Verdana" panose="020B0604030504040204" pitchFamily="34" charset="0"/>
              </a:rPr>
            </a:b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4440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957" y="2141316"/>
            <a:ext cx="10515600" cy="2025570"/>
          </a:xfrm>
        </p:spPr>
        <p:txBody>
          <a:bodyPr/>
          <a:lstStyle/>
          <a:p>
            <a:endParaRPr lang="en-US" dirty="0"/>
          </a:p>
          <a:p>
            <a:pPr marL="0" indent="0">
              <a:buNone/>
            </a:pPr>
            <a:r>
              <a:rPr lang="en-US" sz="4000" dirty="0" smtClean="0"/>
              <a:t>       </a:t>
            </a:r>
            <a:endParaRPr lang="en-US" sz="4000" dirty="0"/>
          </a:p>
        </p:txBody>
      </p:sp>
      <p:sp>
        <p:nvSpPr>
          <p:cNvPr id="6" name="Rectangle 5"/>
          <p:cNvSpPr/>
          <p:nvPr/>
        </p:nvSpPr>
        <p:spPr>
          <a:xfrm>
            <a:off x="648182" y="656863"/>
            <a:ext cx="10938076" cy="55442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latin typeface="Verdana" panose="020B0604030504040204" pitchFamily="34" charset="0"/>
                <a:ea typeface="Verdana" panose="020B0604030504040204" pitchFamily="34" charset="0"/>
                <a:cs typeface="Verdana" panose="020B0604030504040204" pitchFamily="34" charset="0"/>
              </a:rPr>
              <a:t>Quality Payment Program </a:t>
            </a:r>
            <a:endParaRPr lang="en-US" sz="36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56727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241738"/>
            <a:ext cx="10972800" cy="640080"/>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Quality Payment Programme (QPP)</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40922444"/>
              </p:ext>
            </p:extLst>
          </p:nvPr>
        </p:nvGraphicFramePr>
        <p:xfrm>
          <a:off x="609599" y="1597573"/>
          <a:ext cx="10951779" cy="45793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71855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109" y="253999"/>
            <a:ext cx="10972800" cy="825501"/>
          </a:xfrm>
          <a:solidFill>
            <a:schemeClr val="bg1"/>
          </a:solidFill>
          <a:ln>
            <a:solidFill>
              <a:schemeClr val="tx1"/>
            </a:solidFill>
          </a:ln>
        </p:spPr>
        <p:txBody>
          <a:bodyPr vert="horz" lIns="91440" tIns="45720" rIns="91440" bIns="45720" rtlCol="0" anchor="ctr">
            <a:noAutofit/>
          </a:bodyPr>
          <a:lstStyle/>
          <a:p>
            <a:r>
              <a:rPr lang="en-US" sz="2800" b="1" dirty="0">
                <a:latin typeface="Verdana" panose="020B0604030504040204" pitchFamily="34" charset="0"/>
                <a:ea typeface="Verdana" panose="020B0604030504040204" pitchFamily="34" charset="0"/>
                <a:cs typeface="Verdana" panose="020B0604030504040204" pitchFamily="34" charset="0"/>
              </a:rPr>
              <a:t>Components of </a:t>
            </a:r>
            <a:r>
              <a:rPr lang="en-US" sz="2800" b="1" dirty="0" smtClean="0">
                <a:latin typeface="Verdana" panose="020B0604030504040204" pitchFamily="34" charset="0"/>
                <a:ea typeface="Verdana" panose="020B0604030504040204" pitchFamily="34" charset="0"/>
                <a:cs typeface="Verdana" panose="020B0604030504040204" pitchFamily="34" charset="0"/>
              </a:rPr>
              <a:t>Merit based Incentive Payment system(MIPS)</a:t>
            </a:r>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7063636"/>
              </p:ext>
            </p:extLst>
          </p:nvPr>
        </p:nvGraphicFramePr>
        <p:xfrm>
          <a:off x="1576552" y="1583473"/>
          <a:ext cx="9010515" cy="3987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7699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Deloitte 16_9 onscreen</Template>
  <TotalTime>15143</TotalTime>
  <Words>1315</Words>
  <Application>Microsoft Office PowerPoint</Application>
  <PresentationFormat>Widescreen</PresentationFormat>
  <Paragraphs>304</Paragraphs>
  <Slides>32</Slides>
  <Notes>24</Notes>
  <HiddenSlides>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Symbol</vt:lpstr>
      <vt:lpstr>Times New Roman</vt:lpstr>
      <vt:lpstr>Verdana</vt:lpstr>
      <vt:lpstr>Office Theme</vt:lpstr>
      <vt:lpstr>Medicare Access and CHIP Reauthorization Act (MACRA)</vt:lpstr>
      <vt:lpstr>Table of contents</vt:lpstr>
      <vt:lpstr>Introduction</vt:lpstr>
      <vt:lpstr>Introduction</vt:lpstr>
      <vt:lpstr> Objectives   </vt:lpstr>
      <vt:lpstr>Introduction</vt:lpstr>
      <vt:lpstr>PowerPoint Presentation</vt:lpstr>
      <vt:lpstr>Quality Payment Programme (QPP)</vt:lpstr>
      <vt:lpstr>Components of Merit based Incentive Payment system(MIPS)</vt:lpstr>
      <vt:lpstr>MIPS data components</vt:lpstr>
      <vt:lpstr>Composite performance score(CPS) Calculation</vt:lpstr>
      <vt:lpstr> Eligibility and Exemption for MIPS </vt:lpstr>
      <vt:lpstr>MIPS Timeline</vt:lpstr>
      <vt:lpstr>APM (Alternative Payment Model)</vt:lpstr>
      <vt:lpstr>PowerPoint Presentation</vt:lpstr>
      <vt:lpstr> </vt:lpstr>
      <vt:lpstr>Relationship Between CPS &amp; Payment</vt:lpstr>
      <vt:lpstr>  </vt:lpstr>
      <vt:lpstr>Findings 1/5</vt:lpstr>
      <vt:lpstr>Findings 2/5</vt:lpstr>
      <vt:lpstr>Findings 3/5</vt:lpstr>
      <vt:lpstr>Findings 4/5</vt:lpstr>
      <vt:lpstr>PowerPoint Presentation</vt:lpstr>
      <vt:lpstr>PowerPoint Presentation</vt:lpstr>
      <vt:lpstr>Recommendations</vt:lpstr>
      <vt:lpstr>Conclusion</vt:lpstr>
      <vt:lpstr>Thank You </vt:lpstr>
      <vt:lpstr>Changes in reporting system </vt:lpstr>
      <vt:lpstr>Changes in reporting system</vt:lpstr>
      <vt:lpstr>Changes in reporting system</vt:lpstr>
      <vt:lpstr>Clinical Practice Improvement Activities (CPIA)</vt:lpstr>
      <vt:lpstr>Payment under APM </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“MACRA: Analysis of Recent Changes in Medicare Payments of Physicians due to Quality Payment Program and Physician awareness about MACRA.”</dc:title>
  <dc:creator>N, Lavya</dc:creator>
  <cp:lastModifiedBy>admin</cp:lastModifiedBy>
  <cp:revision>594</cp:revision>
  <dcterms:created xsi:type="dcterms:W3CDTF">2017-03-27T05:44:19Z</dcterms:created>
  <dcterms:modified xsi:type="dcterms:W3CDTF">2017-05-17T06:48:30Z</dcterms:modified>
</cp:coreProperties>
</file>