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8" r:id="rId5"/>
    <p:sldId id="279" r:id="rId6"/>
    <p:sldId id="264" r:id="rId7"/>
    <p:sldId id="273" r:id="rId8"/>
    <p:sldId id="274" r:id="rId9"/>
    <p:sldId id="275" r:id="rId10"/>
    <p:sldId id="276" r:id="rId11"/>
    <p:sldId id="266" r:id="rId12"/>
    <p:sldId id="270" r:id="rId13"/>
    <p:sldId id="271" r:id="rId14"/>
    <p:sldId id="272" r:id="rId15"/>
    <p:sldId id="263" r:id="rId16"/>
    <p:sldId id="267" r:id="rId17"/>
    <p:sldId id="269" r:id="rId18"/>
    <p:sldId id="259" r:id="rId19"/>
    <p:sldId id="260" r:id="rId20"/>
    <p:sldId id="261" r:id="rId21"/>
    <p:sldId id="25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0"/>
  </p:normalViewPr>
  <p:slideViewPr>
    <p:cSldViewPr snapToGrid="0">
      <p:cViewPr varScale="1">
        <p:scale>
          <a:sx n="74" d="100"/>
          <a:sy n="74" d="100"/>
        </p:scale>
        <p:origin x="5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A650E0-B4DE-42E0-ABC8-18ADDACE8552}"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233790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650E0-B4DE-42E0-ABC8-18ADDACE8552}"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4272788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650E0-B4DE-42E0-ABC8-18ADDACE8552}"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144148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650E0-B4DE-42E0-ABC8-18ADDACE8552}"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186307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A650E0-B4DE-42E0-ABC8-18ADDACE8552}" type="datetimeFigureOut">
              <a:rPr lang="en-US" smtClean="0"/>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4359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A650E0-B4DE-42E0-ABC8-18ADDACE8552}" type="datetimeFigureOut">
              <a:rPr lang="en-US" smtClean="0"/>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3296229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A650E0-B4DE-42E0-ABC8-18ADDACE8552}" type="datetimeFigureOut">
              <a:rPr lang="en-US" smtClean="0"/>
              <a:t>5/14/2017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012836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A650E0-B4DE-42E0-ABC8-18ADDACE8552}" type="datetimeFigureOut">
              <a:rPr lang="en-US" smtClean="0"/>
              <a:t>5/14/2017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135112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650E0-B4DE-42E0-ABC8-18ADDACE8552}" type="datetimeFigureOut">
              <a:rPr lang="en-US" smtClean="0"/>
              <a:t>5/14/2017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961448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650E0-B4DE-42E0-ABC8-18ADDACE8552}" type="datetimeFigureOut">
              <a:rPr lang="en-US" smtClean="0"/>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126303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650E0-B4DE-42E0-ABC8-18ADDACE8552}" type="datetimeFigureOut">
              <a:rPr lang="en-US" smtClean="0"/>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3582063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650E0-B4DE-42E0-ABC8-18ADDACE8552}" type="datetimeFigureOut">
              <a:rPr lang="en-US" smtClean="0"/>
              <a:t>5/14/2017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D49D2-3F8F-42EA-9312-C61A16BCAB22}" type="slidenum">
              <a:rPr lang="en-US" smtClean="0"/>
              <a:t>‹#›</a:t>
            </a:fld>
            <a:endParaRPr lang="en-US"/>
          </a:p>
        </p:txBody>
      </p:sp>
    </p:spTree>
    <p:extLst>
      <p:ext uri="{BB962C8B-B14F-4D97-AF65-F5344CB8AC3E}">
        <p14:creationId xmlns:p14="http://schemas.microsoft.com/office/powerpoint/2010/main" val="1673499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medpac.gov/docs/default-source/reports/chapter-5-ambulatory-surgical-center-services-march-2016-report-.pdf?sfvrsn=0" TargetMode="External"/><Relationship Id="rId3" Type="http://schemas.openxmlformats.org/officeDocument/2006/relationships/hyperlink" Target="https://www.ncbi.nlm.nih.gov/pubmed/?term=Ajami%20S%5bAuthor%5d&amp;cauthor=true&amp;cauthor_uid=24058254" TargetMode="External"/><Relationship Id="rId7" Type="http://schemas.openxmlformats.org/officeDocument/2006/relationships/hyperlink" Target="http://digitalcommons.ohsu.edu/cgi/viewcontent.cgi?article=7926&amp;context=etd" TargetMode="External"/><Relationship Id="rId2" Type="http://schemas.openxmlformats.org/officeDocument/2006/relationships/hyperlink" Target="http://www.medscape.com/viewarticle/837890" TargetMode="External"/><Relationship Id="rId1" Type="http://schemas.openxmlformats.org/officeDocument/2006/relationships/slideLayout" Target="../slideLayouts/slideLayout2.xml"/><Relationship Id="rId6" Type="http://schemas.openxmlformats.org/officeDocument/2006/relationships/hyperlink" Target="http://www.aao.org/" TargetMode="External"/><Relationship Id="rId5" Type="http://schemas.openxmlformats.org/officeDocument/2006/relationships/hyperlink" Target="https://www.ncbi.nlm.nih.gov/pmc/articles/PMC3766548/" TargetMode="External"/><Relationship Id="rId4" Type="http://schemas.openxmlformats.org/officeDocument/2006/relationships/hyperlink" Target="https://www.ncbi.nlm.nih.gov/pubmed/?term=Bagheri-Tadi%20T%5bAuthor%5d&amp;cauthor=true&amp;cauthor_uid=24058254"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ncbi.nlm.nih.gov/pubmed/?term=Arab-Chadegani%20R%5bAuthor%5d&amp;cauthor=true&amp;cauthor_uid=24167440" TargetMode="External"/><Relationship Id="rId13" Type="http://schemas.openxmlformats.org/officeDocument/2006/relationships/hyperlink" Target="http://clinfowiki.org/wiki/index.php/EMR_Benefits:_Financial" TargetMode="External"/><Relationship Id="rId3" Type="http://schemas.openxmlformats.org/officeDocument/2006/relationships/hyperlink" Target="https://www.ncbi.nlm.nih.gov/pubmed/?term=Balenko%20K%5bAuthor%5d&amp;cauthor=true&amp;cauthor_uid=25595130" TargetMode="External"/><Relationship Id="rId7" Type="http://schemas.openxmlformats.org/officeDocument/2006/relationships/hyperlink" Target="https://www.ncbi.nlm.nih.gov/pubmed/?term=Ajami%20S%5bAuthor%5d&amp;cauthor=true&amp;cauthor_uid=24167440" TargetMode="External"/><Relationship Id="rId12" Type="http://schemas.openxmlformats.org/officeDocument/2006/relationships/hyperlink" Target="http://bmcmedinformdecismak.biomedcentral.com/articles/10.1186/1472-6947-9-15" TargetMode="External"/><Relationship Id="rId2" Type="http://schemas.openxmlformats.org/officeDocument/2006/relationships/hyperlink" Target="https://www.ncbi.nlm.nih.gov/pubmed/?term=Korosec%20L%5bAuthor%5d&amp;cauthor=true&amp;cauthor_uid=25595130" TargetMode="External"/><Relationship Id="rId1" Type="http://schemas.openxmlformats.org/officeDocument/2006/relationships/slideLayout" Target="../slideLayouts/slideLayout2.xml"/><Relationship Id="rId6" Type="http://schemas.openxmlformats.org/officeDocument/2006/relationships/hyperlink" Target="http://www.ncbi.nlm.nih.gov/" TargetMode="External"/><Relationship Id="rId11" Type="http://schemas.openxmlformats.org/officeDocument/2006/relationships/hyperlink" Target="http://aisel.aisnet.org/cgi/viewcontent.cgi?article=3863&amp;context=cais" TargetMode="External"/><Relationship Id="rId5" Type="http://schemas.openxmlformats.org/officeDocument/2006/relationships/hyperlink" Target="https://www.ncbi.nlm.nih.gov/pmc/articles/PMC4318678/" TargetMode="External"/><Relationship Id="rId10" Type="http://schemas.openxmlformats.org/officeDocument/2006/relationships/hyperlink" Target="https://higherlogicdownload.s3.amazonaws.com/ASCACONNECT/5c8d6e18-6d12-4637-bbef-a2afcfc1c019/UploadedImages/About%20Us/ASCs%20-%20A%20Positive%20Trend%20in%20Health%20Care.pdf" TargetMode="External"/><Relationship Id="rId4" Type="http://schemas.openxmlformats.org/officeDocument/2006/relationships/hyperlink" Target="https://www.ncbi.nlm.nih.gov/pubmed/?term=Hagens%20S%5bAuthor%5d&amp;cauthor=true&amp;cauthor_uid=25595130" TargetMode="External"/><Relationship Id="rId9" Type="http://schemas.openxmlformats.org/officeDocument/2006/relationships/hyperlink" Target="https://www.ncbi.nlm.nih.gov/pmc/articles/PMC380441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ehrintelligence.com/news/top-10-ehr-adoption-challenges" TargetMode="External"/><Relationship Id="rId13" Type="http://schemas.openxmlformats.org/officeDocument/2006/relationships/hyperlink" Target="https://www.ncbi.nlm.nih.gov/pubmed/15046136" TargetMode="External"/><Relationship Id="rId3" Type="http://schemas.openxmlformats.org/officeDocument/2006/relationships/hyperlink" Target="https://www.ncbi.nlm.nih.gov/pmc/articles/PMC2525465/" TargetMode="External"/><Relationship Id="rId7" Type="http://schemas.openxmlformats.org/officeDocument/2006/relationships/hyperlink" Target="http://gopractice.kareo.com/article/6-common-ehr-implementation-challenges-and-how-avoid-them" TargetMode="External"/><Relationship Id="rId12" Type="http://schemas.openxmlformats.org/officeDocument/2006/relationships/hyperlink" Target="https://www.ncbi.nlm.nih.gov/pubmed/?term=Sim%20I%5bAuthor%5d&amp;cauthor=true&amp;cauthor_uid=15046136" TargetMode="External"/><Relationship Id="rId2" Type="http://schemas.openxmlformats.org/officeDocument/2006/relationships/hyperlink" Target="https://www.ncbi.nlm.nih.gov/pubmed/?term=DesRoches%20C%5bAuthor%5d&amp;cauthor=true&amp;cauthor_uid=18769691" TargetMode="External"/><Relationship Id="rId16" Type="http://schemas.openxmlformats.org/officeDocument/2006/relationships/hyperlink" Target="https://www.ncbi.nlm.nih.gov/pmc/articles/PMC3804410/" TargetMode="External"/><Relationship Id="rId1" Type="http://schemas.openxmlformats.org/officeDocument/2006/relationships/slideLayout" Target="../slideLayouts/slideLayout2.xml"/><Relationship Id="rId6" Type="http://schemas.openxmlformats.org/officeDocument/2006/relationships/hyperlink" Target="http://gopractice.kareo.com/author/lisa-eramo" TargetMode="External"/><Relationship Id="rId11" Type="http://schemas.openxmlformats.org/officeDocument/2006/relationships/hyperlink" Target="https://www.ncbi.nlm.nih.gov/pubmed/?term=Miller%20RH%5bAuthor%5d&amp;cauthor=true&amp;cauthor_uid=15046136" TargetMode="External"/><Relationship Id="rId5" Type="http://schemas.openxmlformats.org/officeDocument/2006/relationships/hyperlink" Target="http://www.healthcareitnews.com/blog/blog-top-10-barriers-ehr-implementation" TargetMode="External"/><Relationship Id="rId15" Type="http://schemas.openxmlformats.org/officeDocument/2006/relationships/hyperlink" Target="https://www.ncbi.nlm.nih.gov/pubmed/?term=Arab-Chadegani%20R%5bAuthor%5d&amp;cauthor=true&amp;cauthor_uid=24167440" TargetMode="External"/><Relationship Id="rId10" Type="http://schemas.openxmlformats.org/officeDocument/2006/relationships/hyperlink" Target="https://www.ncbi.nlm.nih.gov/pubmed/17059699" TargetMode="External"/><Relationship Id="rId4" Type="http://schemas.openxmlformats.org/officeDocument/2006/relationships/hyperlink" Target="http://www.healthcareitnews.com/author/john-halamka-md" TargetMode="External"/><Relationship Id="rId9" Type="http://schemas.openxmlformats.org/officeDocument/2006/relationships/hyperlink" Target="https://www.ncbi.nlm.nih.gov/pubmed/?term=Menachemi%20N%5bAuthor%5d&amp;cauthor=true&amp;cauthor_uid=17059699" TargetMode="External"/><Relationship Id="rId14" Type="http://schemas.openxmlformats.org/officeDocument/2006/relationships/hyperlink" Target="https://www.ncbi.nlm.nih.gov/pubmed/?term=Ajami%20S%5bAuthor%5d&amp;cauthor=true&amp;cauthor_uid=24167440"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005" y="631065"/>
            <a:ext cx="10522039" cy="2878898"/>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4000" dirty="0" smtClean="0">
                <a:latin typeface="Times New Roman" panose="02020603050405020304" pitchFamily="18" charset="0"/>
                <a:cs typeface="Times New Roman" panose="02020603050405020304" pitchFamily="18" charset="0"/>
              </a:rPr>
              <a:t>Ambulatory </a:t>
            </a:r>
            <a:r>
              <a:rPr lang="en-US" sz="4000" dirty="0">
                <a:latin typeface="Times New Roman" panose="02020603050405020304" pitchFamily="18" charset="0"/>
                <a:cs typeface="Times New Roman" panose="02020603050405020304" pitchFamily="18" charset="0"/>
              </a:rPr>
              <a:t>EMR Implementation Issues in Ophthalmology Care in US Health Care System</a:t>
            </a:r>
            <a:r>
              <a:rPr lang="en-US" dirty="0"/>
              <a:t/>
            </a:r>
            <a:br>
              <a:rPr lang="en-US" dirty="0"/>
            </a:br>
            <a:endParaRPr lang="en-US" dirty="0"/>
          </a:p>
        </p:txBody>
      </p:sp>
      <p:sp>
        <p:nvSpPr>
          <p:cNvPr id="3" name="Subtitle 2"/>
          <p:cNvSpPr>
            <a:spLocks noGrp="1"/>
          </p:cNvSpPr>
          <p:nvPr>
            <p:ph type="subTitle" idx="1"/>
          </p:nvPr>
        </p:nvSpPr>
        <p:spPr>
          <a:xfrm>
            <a:off x="7495504" y="4675031"/>
            <a:ext cx="4443211" cy="1687131"/>
          </a:xfrm>
        </p:spPr>
        <p:txBody>
          <a:bodyPr>
            <a:normAutofit fontScale="92500"/>
          </a:bodyPr>
          <a:lstStyle/>
          <a:p>
            <a:r>
              <a:rPr lang="en-US" sz="3200" dirty="0" smtClean="0">
                <a:latin typeface="Times New Roman" panose="02020603050405020304" pitchFamily="18" charset="0"/>
                <a:cs typeface="Times New Roman" panose="02020603050405020304" pitchFamily="18" charset="0"/>
              </a:rPr>
              <a:t>Disha Biala</a:t>
            </a:r>
          </a:p>
          <a:p>
            <a:r>
              <a:rPr lang="en-US" sz="3200" dirty="0" smtClean="0">
                <a:latin typeface="Times New Roman" panose="02020603050405020304" pitchFamily="18" charset="0"/>
                <a:cs typeface="Times New Roman" panose="02020603050405020304" pitchFamily="18" charset="0"/>
              </a:rPr>
              <a:t>PG/15/027 (Health)</a:t>
            </a:r>
          </a:p>
          <a:p>
            <a:r>
              <a:rPr lang="en-US" sz="3200" dirty="0" smtClean="0">
                <a:latin typeface="Times New Roman" panose="02020603050405020304" pitchFamily="18" charset="0"/>
                <a:cs typeface="Times New Roman" panose="02020603050405020304" pitchFamily="18" charset="0"/>
              </a:rPr>
              <a:t>PGDHHM (Batch 2015-17)</a:t>
            </a:r>
          </a:p>
          <a:p>
            <a:endParaRPr lang="en-US" dirty="0"/>
          </a:p>
        </p:txBody>
      </p:sp>
    </p:spTree>
    <p:extLst>
      <p:ext uri="{BB962C8B-B14F-4D97-AF65-F5344CB8AC3E}">
        <p14:creationId xmlns:p14="http://schemas.microsoft.com/office/powerpoint/2010/main" val="3876071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9549" y="425003"/>
            <a:ext cx="11178861" cy="5937160"/>
          </a:xfrm>
        </p:spPr>
        <p:txBody>
          <a:bodyPr>
            <a:normAutofit lnSpcReduction="10000"/>
          </a:bodyPr>
          <a:lstStyle/>
          <a:p>
            <a:r>
              <a:rPr lang="en-US" sz="2000" dirty="0">
                <a:latin typeface="Times New Roman" panose="02020603050405020304" pitchFamily="18" charset="0"/>
                <a:cs typeface="Times New Roman" panose="02020603050405020304" pitchFamily="18" charset="0"/>
              </a:rPr>
              <a:t>An </a:t>
            </a:r>
            <a:r>
              <a:rPr lang="en-US" sz="2000" dirty="0" smtClean="0">
                <a:latin typeface="Times New Roman" panose="02020603050405020304" pitchFamily="18" charset="0"/>
                <a:cs typeface="Times New Roman" panose="02020603050405020304" pitchFamily="18" charset="0"/>
              </a:rPr>
              <a:t>ambulatory EMR(aEMR) </a:t>
            </a:r>
            <a:r>
              <a:rPr lang="en-US" sz="2000" dirty="0">
                <a:latin typeface="Times New Roman" panose="02020603050405020304" pitchFamily="18" charset="0"/>
                <a:cs typeface="Times New Roman" panose="02020603050405020304" pitchFamily="18" charset="0"/>
              </a:rPr>
              <a:t>is similar to an electronic medical record (</a:t>
            </a:r>
            <a:r>
              <a:rPr lang="en-US" sz="2000" dirty="0" smtClean="0">
                <a:latin typeface="Times New Roman" panose="02020603050405020304" pitchFamily="18" charset="0"/>
                <a:cs typeface="Times New Roman" panose="02020603050405020304" pitchFamily="18" charset="0"/>
              </a:rPr>
              <a:t>EMR) </a:t>
            </a:r>
            <a:r>
              <a:rPr lang="en-US" sz="2000" dirty="0">
                <a:latin typeface="Times New Roman" panose="02020603050405020304" pitchFamily="18" charset="0"/>
                <a:cs typeface="Times New Roman" panose="02020603050405020304" pitchFamily="18" charset="0"/>
              </a:rPr>
              <a:t>but while EMRs keep track of inpatient care (surgeries and care that require spending overnight or longer in a hospital), aEMRs only apply to medical procedures and care that do not result in an overnight stay in a hospital or that are given in non-hospital settings such as urgent care clinics, physicians’ offices and at-home medical care</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Benefits </a:t>
            </a:r>
            <a:r>
              <a:rPr lang="en-US" sz="2000" dirty="0">
                <a:latin typeface="Times New Roman" panose="02020603050405020304" pitchFamily="18" charset="0"/>
                <a:cs typeface="Times New Roman" panose="02020603050405020304" pitchFamily="18" charset="0"/>
              </a:rPr>
              <a:t>of EMR use in ambulatory setting-</a:t>
            </a:r>
          </a:p>
          <a:p>
            <a:pPr lvl="1">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Physician perspective</a:t>
            </a:r>
          </a:p>
          <a:p>
            <a:pPr marL="914400" lvl="2" indent="0">
              <a:buNone/>
            </a:pPr>
            <a:r>
              <a:rPr lang="en-US" dirty="0" smtClean="0">
                <a:latin typeface="Times New Roman" panose="02020603050405020304" pitchFamily="18" charset="0"/>
                <a:cs typeface="Times New Roman" panose="02020603050405020304" pitchFamily="18" charset="0"/>
              </a:rPr>
              <a:t>-Improved </a:t>
            </a:r>
            <a:r>
              <a:rPr lang="en-US" dirty="0">
                <a:latin typeface="Times New Roman" panose="02020603050405020304" pitchFamily="18" charset="0"/>
                <a:cs typeface="Times New Roman" panose="02020603050405020304" pitchFamily="18" charset="0"/>
              </a:rPr>
              <a:t>patient care</a:t>
            </a:r>
          </a:p>
          <a:p>
            <a:pPr marL="914400" lvl="2" indent="0">
              <a:buNone/>
            </a:pPr>
            <a:r>
              <a:rPr lang="en-US" dirty="0" smtClean="0">
                <a:latin typeface="Times New Roman" panose="02020603050405020304" pitchFamily="18" charset="0"/>
                <a:cs typeface="Times New Roman" panose="02020603050405020304" pitchFamily="18" charset="0"/>
              </a:rPr>
              <a:t>-Improved </a:t>
            </a:r>
            <a:r>
              <a:rPr lang="en-US" dirty="0">
                <a:latin typeface="Times New Roman" panose="02020603050405020304" pitchFamily="18" charset="0"/>
                <a:cs typeface="Times New Roman" panose="02020603050405020304" pitchFamily="18" charset="0"/>
              </a:rPr>
              <a:t>office efficiency</a:t>
            </a:r>
          </a:p>
          <a:p>
            <a:pPr marL="914400" lvl="2" indent="0">
              <a:buNone/>
            </a:pPr>
            <a:r>
              <a:rPr lang="en-US" dirty="0" smtClean="0">
                <a:latin typeface="Times New Roman" panose="02020603050405020304" pitchFamily="18" charset="0"/>
                <a:cs typeface="Times New Roman" panose="02020603050405020304" pitchFamily="18" charset="0"/>
              </a:rPr>
              <a:t>-Potential </a:t>
            </a:r>
            <a:r>
              <a:rPr lang="en-US" dirty="0">
                <a:latin typeface="Times New Roman" panose="02020603050405020304" pitchFamily="18" charset="0"/>
                <a:cs typeface="Times New Roman" panose="02020603050405020304" pitchFamily="18" charset="0"/>
              </a:rPr>
              <a:t>financial benefits</a:t>
            </a:r>
          </a:p>
          <a:p>
            <a:pPr lvl="1">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Patients perspective</a:t>
            </a:r>
          </a:p>
          <a:p>
            <a:pPr marL="914400" lvl="2" indent="0">
              <a:buNone/>
            </a:pPr>
            <a:r>
              <a:rPr lang="en-US" dirty="0" smtClean="0">
                <a:latin typeface="Times New Roman" panose="02020603050405020304" pitchFamily="18" charset="0"/>
                <a:cs typeface="Times New Roman" panose="02020603050405020304" pitchFamily="18" charset="0"/>
              </a:rPr>
              <a:t>-More </a:t>
            </a:r>
            <a:r>
              <a:rPr lang="en-US" dirty="0">
                <a:latin typeface="Times New Roman" panose="02020603050405020304" pitchFamily="18" charset="0"/>
                <a:cs typeface="Times New Roman" panose="02020603050405020304" pitchFamily="18" charset="0"/>
              </a:rPr>
              <a:t>Positive Health Outcomes for Patients through Coordination of Care</a:t>
            </a:r>
          </a:p>
          <a:p>
            <a:pPr marL="914400" lvl="2" indent="0">
              <a:buNone/>
            </a:pPr>
            <a:r>
              <a:rPr lang="en-US" dirty="0" smtClean="0">
                <a:latin typeface="Times New Roman" panose="02020603050405020304" pitchFamily="18" charset="0"/>
                <a:cs typeface="Times New Roman" panose="02020603050405020304" pitchFamily="18" charset="0"/>
              </a:rPr>
              <a:t>-Patients </a:t>
            </a:r>
            <a:r>
              <a:rPr lang="en-US" dirty="0">
                <a:latin typeface="Times New Roman" panose="02020603050405020304" pitchFamily="18" charset="0"/>
                <a:cs typeface="Times New Roman" panose="02020603050405020304" pitchFamily="18" charset="0"/>
              </a:rPr>
              <a:t>Get Better Diagnoses from Medical Professionals</a:t>
            </a:r>
          </a:p>
          <a:p>
            <a:pPr marL="914400" lvl="2" indent="0">
              <a:buNone/>
            </a:pPr>
            <a:r>
              <a:rPr lang="en-US" dirty="0" smtClean="0">
                <a:latin typeface="Times New Roman" panose="02020603050405020304" pitchFamily="18" charset="0"/>
                <a:cs typeface="Times New Roman" panose="02020603050405020304" pitchFamily="18" charset="0"/>
              </a:rPr>
              <a:t>-Patients </a:t>
            </a:r>
            <a:r>
              <a:rPr lang="en-US" dirty="0">
                <a:latin typeface="Times New Roman" panose="02020603050405020304" pitchFamily="18" charset="0"/>
                <a:cs typeface="Times New Roman" panose="02020603050405020304" pitchFamily="18" charset="0"/>
              </a:rPr>
              <a:t>are not Double Billed </a:t>
            </a:r>
          </a:p>
          <a:p>
            <a:pPr marL="914400" lvl="2" indent="0">
              <a:buNone/>
            </a:pPr>
            <a:r>
              <a:rPr lang="en-US" dirty="0" smtClean="0">
                <a:latin typeface="Times New Roman" panose="02020603050405020304" pitchFamily="18" charset="0"/>
                <a:cs typeface="Times New Roman" panose="02020603050405020304" pitchFamily="18" charset="0"/>
              </a:rPr>
              <a:t>-EHRs </a:t>
            </a:r>
            <a:r>
              <a:rPr lang="en-US" dirty="0">
                <a:latin typeface="Times New Roman" panose="02020603050405020304" pitchFamily="18" charset="0"/>
                <a:cs typeface="Times New Roman" panose="02020603050405020304" pitchFamily="18" charset="0"/>
              </a:rPr>
              <a:t>Improve the Patient’s </a:t>
            </a:r>
            <a:r>
              <a:rPr lang="en-US" dirty="0" smtClean="0">
                <a:latin typeface="Times New Roman" panose="02020603050405020304" pitchFamily="18" charset="0"/>
                <a:cs typeface="Times New Roman" panose="02020603050405020304" pitchFamily="18" charset="0"/>
              </a:rPr>
              <a:t>Experience</a:t>
            </a:r>
          </a:p>
          <a:p>
            <a:pPr lvl="0"/>
            <a:r>
              <a:rPr lang="en-US" sz="2000" dirty="0">
                <a:latin typeface="Times New Roman" panose="02020603050405020304" pitchFamily="18" charset="0"/>
                <a:cs typeface="Times New Roman" panose="02020603050405020304" pitchFamily="18" charset="0"/>
              </a:rPr>
              <a:t>Despite of </a:t>
            </a:r>
            <a:r>
              <a:rPr lang="en-US" sz="2000" dirty="0" smtClean="0">
                <a:latin typeface="Times New Roman" panose="02020603050405020304" pitchFamily="18" charset="0"/>
                <a:cs typeface="Times New Roman" panose="02020603050405020304" pitchFamily="18" charset="0"/>
              </a:rPr>
              <a:t>availability </a:t>
            </a:r>
            <a:r>
              <a:rPr lang="en-US" sz="2000" dirty="0">
                <a:latin typeface="Times New Roman" panose="02020603050405020304" pitchFamily="18" charset="0"/>
                <a:cs typeface="Times New Roman" panose="02020603050405020304" pitchFamily="18" charset="0"/>
              </a:rPr>
              <a:t>of adequate number of ambulatory EMR products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number of benefits provided </a:t>
            </a:r>
            <a:r>
              <a:rPr lang="en-US" sz="2000" dirty="0" smtClean="0">
                <a:latin typeface="Times New Roman" panose="02020603050405020304" pitchFamily="18" charset="0"/>
                <a:cs typeface="Times New Roman" panose="02020603050405020304" pitchFamily="18" charset="0"/>
              </a:rPr>
              <a:t>by these softwares</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utilization rate of ambulatory EMR software is still </a:t>
            </a:r>
            <a:r>
              <a:rPr lang="en-US" sz="2000" dirty="0" smtClean="0">
                <a:latin typeface="Times New Roman" panose="02020603050405020304" pitchFamily="18" charset="0"/>
                <a:cs typeface="Times New Roman" panose="02020603050405020304" pitchFamily="18" charset="0"/>
              </a:rPr>
              <a:t>low.</a:t>
            </a:r>
          </a:p>
          <a:p>
            <a:pPr lvl="0"/>
            <a:r>
              <a:rPr lang="en-US" sz="2000" dirty="0" smtClean="0">
                <a:latin typeface="Times New Roman" panose="02020603050405020304" pitchFamily="18" charset="0"/>
                <a:cs typeface="Times New Roman" panose="02020603050405020304" pitchFamily="18" charset="0"/>
              </a:rPr>
              <a:t>Successful </a:t>
            </a:r>
            <a:r>
              <a:rPr lang="en-US" sz="2000" dirty="0">
                <a:latin typeface="Times New Roman" panose="02020603050405020304" pitchFamily="18" charset="0"/>
                <a:cs typeface="Times New Roman" panose="02020603050405020304" pitchFamily="18" charset="0"/>
              </a:rPr>
              <a:t>implementation requires that end users understand each workflow, that all technology components work properly with the corresponding workflow and that each end user knows how to use relevant software components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357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OBJECTIVES</a:t>
            </a:r>
            <a:r>
              <a:rPr lang="en-US" sz="3100" dirty="0" smtClean="0">
                <a:latin typeface="+mn-lt"/>
              </a:rPr>
              <a:t/>
            </a:r>
            <a:br>
              <a:rPr lang="en-US" sz="3100" dirty="0" smtClean="0">
                <a:latin typeface="+mn-lt"/>
              </a:rPr>
            </a:br>
            <a:endParaRPr lang="en-US" dirty="0"/>
          </a:p>
        </p:txBody>
      </p:sp>
      <p:sp>
        <p:nvSpPr>
          <p:cNvPr id="3" name="Content Placeholder 2"/>
          <p:cNvSpPr>
            <a:spLocks noGrp="1"/>
          </p:cNvSpPr>
          <p:nvPr>
            <p:ph idx="1"/>
          </p:nvPr>
        </p:nvSpPr>
        <p:spPr>
          <a:xfrm>
            <a:off x="838200" y="1287887"/>
            <a:ext cx="10515600" cy="4889076"/>
          </a:xfrm>
        </p:spPr>
        <p:txBody>
          <a:bodyPr>
            <a:noAutofit/>
          </a:bodyPr>
          <a:lstStyle/>
          <a:p>
            <a:pPr>
              <a:lnSpc>
                <a:spcPct val="100000"/>
              </a:lnSpc>
            </a:pPr>
            <a:r>
              <a:rPr lang="en-US" sz="2000" dirty="0" smtClean="0">
                <a:latin typeface="Times New Roman" panose="02020603050405020304" pitchFamily="18" charset="0"/>
                <a:cs typeface="Times New Roman" panose="02020603050405020304" pitchFamily="18" charset="0"/>
              </a:rPr>
              <a:t>General Objective</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To study the Ambulatory EMR implementation and perceived barriers to implementation in ophthalmology care.</a:t>
            </a:r>
          </a:p>
          <a:p>
            <a:pPr>
              <a:lnSpc>
                <a:spcPct val="100000"/>
              </a:lnSpc>
            </a:pPr>
            <a:r>
              <a:rPr lang="en-US" sz="2000" dirty="0" smtClean="0">
                <a:latin typeface="Times New Roman" panose="02020603050405020304" pitchFamily="18" charset="0"/>
                <a:cs typeface="Times New Roman" panose="02020603050405020304" pitchFamily="18" charset="0"/>
              </a:rPr>
              <a:t>Specific Objectives</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To review the implementation of Ambulatory EMR in ophthalmology care.</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To study the fundamental issues in implementing an Ambulatory EMR.</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To suggest solutions to ease the implementation challenges and enhance physician/surgeons acceptance and use of IT systems.</a:t>
            </a:r>
          </a:p>
        </p:txBody>
      </p:sp>
    </p:spTree>
    <p:extLst>
      <p:ext uri="{BB962C8B-B14F-4D97-AF65-F5344CB8AC3E}">
        <p14:creationId xmlns:p14="http://schemas.microsoft.com/office/powerpoint/2010/main" val="3095628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latin typeface="Times New Roman" panose="02020603050405020304" pitchFamily="18" charset="0"/>
                <a:cs typeface="Times New Roman" panose="02020603050405020304" pitchFamily="18" charset="0"/>
              </a:rPr>
              <a:t>METHODOLOGY</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9094" y="1326524"/>
            <a:ext cx="11603864" cy="4850439"/>
          </a:xfrm>
        </p:spPr>
        <p:txBody>
          <a:bodyPr>
            <a:normAutofit fontScale="92500" lnSpcReduction="10000"/>
          </a:bodyPr>
          <a:lstStyle/>
          <a:p>
            <a:pPr lvl="1">
              <a:lnSpc>
                <a:spcPct val="110000"/>
              </a:lnSpc>
            </a:pPr>
            <a:r>
              <a:rPr lang="en-US" sz="2000" dirty="0" smtClean="0">
                <a:latin typeface="Times New Roman" panose="02020603050405020304" pitchFamily="18" charset="0"/>
                <a:cs typeface="Times New Roman" panose="02020603050405020304" pitchFamily="18" charset="0"/>
              </a:rPr>
              <a:t>Research Design</a:t>
            </a:r>
          </a:p>
          <a:p>
            <a:pPr lvl="2">
              <a:lnSpc>
                <a:spcPct val="11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Exploratory Study</a:t>
            </a:r>
          </a:p>
          <a:p>
            <a:pPr lvl="1">
              <a:lnSpc>
                <a:spcPct val="110000"/>
              </a:lnSpc>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Search Strategy</a:t>
            </a:r>
          </a:p>
          <a:p>
            <a:pPr lvl="2">
              <a:lnSpc>
                <a:spcPct val="11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literature search of four relevant databases ("MedScape", "</a:t>
            </a:r>
            <a:r>
              <a:rPr lang="en-US" dirty="0" smtClean="0">
                <a:latin typeface="Times New Roman" panose="02020603050405020304" pitchFamily="18" charset="0"/>
                <a:cs typeface="Times New Roman" panose="02020603050405020304" pitchFamily="18" charset="0"/>
              </a:rPr>
              <a:t>BioMed Central", Becker’s </a:t>
            </a:r>
            <a:r>
              <a:rPr lang="en-US" dirty="0">
                <a:latin typeface="Times New Roman" panose="02020603050405020304" pitchFamily="18" charset="0"/>
                <a:cs typeface="Times New Roman" panose="02020603050405020304" pitchFamily="18" charset="0"/>
              </a:rPr>
              <a:t>ASC Review and "PubMed") was </a:t>
            </a:r>
            <a:r>
              <a:rPr lang="en-US" dirty="0" smtClean="0">
                <a:latin typeface="Times New Roman" panose="02020603050405020304" pitchFamily="18" charset="0"/>
                <a:cs typeface="Times New Roman" panose="02020603050405020304" pitchFamily="18" charset="0"/>
              </a:rPr>
              <a:t>conducted.</a:t>
            </a:r>
          </a:p>
          <a:p>
            <a:pPr lvl="2">
              <a:lnSpc>
                <a:spcPct val="11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search strategies included terms such as: electronic or computer, EHR </a:t>
            </a:r>
            <a:r>
              <a:rPr lang="en-US" dirty="0" smtClean="0">
                <a:latin typeface="Times New Roman" panose="02020603050405020304" pitchFamily="18" charset="0"/>
                <a:cs typeface="Times New Roman" panose="02020603050405020304" pitchFamily="18" charset="0"/>
              </a:rPr>
              <a:t>or EMR implementation</a:t>
            </a:r>
            <a:r>
              <a:rPr lang="en-US" dirty="0">
                <a:latin typeface="Times New Roman" panose="02020603050405020304" pitchFamily="18" charset="0"/>
                <a:cs typeface="Times New Roman" panose="02020603050405020304" pitchFamily="18" charset="0"/>
              </a:rPr>
              <a:t>, ambulatory care or outpatient care, implementation issues</a:t>
            </a:r>
            <a:r>
              <a:rPr lang="en-US" dirty="0" smtClean="0">
                <a:latin typeface="Times New Roman" panose="02020603050405020304" pitchFamily="18" charset="0"/>
                <a:cs typeface="Times New Roman" panose="02020603050405020304" pitchFamily="18" charset="0"/>
              </a:rPr>
              <a:t>.</a:t>
            </a:r>
          </a:p>
          <a:p>
            <a:pPr lvl="1">
              <a:lnSpc>
                <a:spcPct val="110000"/>
              </a:lnSpc>
            </a:pPr>
            <a:r>
              <a:rPr lang="en-US" sz="2000" dirty="0" smtClean="0">
                <a:latin typeface="Times New Roman" panose="02020603050405020304" pitchFamily="18" charset="0"/>
                <a:cs typeface="Times New Roman" panose="02020603050405020304" pitchFamily="18" charset="0"/>
              </a:rPr>
              <a:t>Selection Criteria</a:t>
            </a:r>
          </a:p>
          <a:p>
            <a:pPr lvl="2">
              <a:lnSpc>
                <a:spcPct val="11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Articles </a:t>
            </a:r>
            <a:r>
              <a:rPr lang="en-US" dirty="0">
                <a:latin typeface="Times New Roman" panose="02020603050405020304" pitchFamily="18" charset="0"/>
                <a:cs typeface="Times New Roman" panose="02020603050405020304" pitchFamily="18" charset="0"/>
              </a:rPr>
              <a:t>written in </a:t>
            </a:r>
            <a:r>
              <a:rPr lang="en-US" dirty="0" smtClean="0">
                <a:latin typeface="Times New Roman" panose="02020603050405020304" pitchFamily="18" charset="0"/>
                <a:cs typeface="Times New Roman" panose="02020603050405020304" pitchFamily="18" charset="0"/>
              </a:rPr>
              <a:t>English.</a:t>
            </a:r>
          </a:p>
          <a:p>
            <a:pPr lvl="2">
              <a:lnSpc>
                <a:spcPct val="11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Article </a:t>
            </a:r>
            <a:r>
              <a:rPr lang="en-US" dirty="0">
                <a:latin typeface="Times New Roman" panose="02020603050405020304" pitchFamily="18" charset="0"/>
                <a:cs typeface="Times New Roman" panose="02020603050405020304" pitchFamily="18" charset="0"/>
              </a:rPr>
              <a:t>solely focused on EMR or EHR, not involving other electronic systems used in medical </a:t>
            </a:r>
            <a:r>
              <a:rPr lang="en-US" dirty="0" smtClean="0">
                <a:latin typeface="Times New Roman" panose="02020603050405020304" pitchFamily="18" charset="0"/>
                <a:cs typeface="Times New Roman" panose="02020603050405020304" pitchFamily="18" charset="0"/>
              </a:rPr>
              <a:t>practices.</a:t>
            </a:r>
          </a:p>
          <a:p>
            <a:pPr lvl="2">
              <a:lnSpc>
                <a:spcPct val="11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Articles </a:t>
            </a:r>
            <a:r>
              <a:rPr lang="en-US" dirty="0">
                <a:latin typeface="Times New Roman" panose="02020603050405020304" pitchFamily="18" charset="0"/>
                <a:cs typeface="Times New Roman" panose="02020603050405020304" pitchFamily="18" charset="0"/>
              </a:rPr>
              <a:t>related to implementation barriers linked to physicians (medical specialists, general practitioners) including other medical staff </a:t>
            </a:r>
            <a:r>
              <a:rPr lang="en-US" dirty="0" smtClean="0">
                <a:latin typeface="Times New Roman" panose="02020603050405020304" pitchFamily="18" charset="0"/>
                <a:cs typeface="Times New Roman" panose="02020603050405020304" pitchFamily="18" charset="0"/>
              </a:rPr>
              <a:t>also.</a:t>
            </a:r>
          </a:p>
          <a:p>
            <a:pPr lvl="2">
              <a:lnSpc>
                <a:spcPct val="11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Based </a:t>
            </a:r>
            <a:r>
              <a:rPr lang="en-US" dirty="0">
                <a:latin typeface="Times New Roman" panose="02020603050405020304" pitchFamily="18" charset="0"/>
                <a:cs typeface="Times New Roman" panose="02020603050405020304" pitchFamily="18" charset="0"/>
              </a:rPr>
              <a:t>on empirical studies and published in scientific </a:t>
            </a:r>
            <a:r>
              <a:rPr lang="en-US" dirty="0" smtClean="0">
                <a:latin typeface="Times New Roman" panose="02020603050405020304" pitchFamily="18" charset="0"/>
                <a:cs typeface="Times New Roman" panose="02020603050405020304" pitchFamily="18" charset="0"/>
              </a:rPr>
              <a:t>journals.</a:t>
            </a:r>
          </a:p>
          <a:p>
            <a:pPr lvl="2">
              <a:lnSpc>
                <a:spcPct val="11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Articles </a:t>
            </a:r>
            <a:r>
              <a:rPr lang="en-US" dirty="0">
                <a:latin typeface="Times New Roman" panose="02020603050405020304" pitchFamily="18" charset="0"/>
                <a:cs typeface="Times New Roman" panose="02020603050405020304" pitchFamily="18" charset="0"/>
              </a:rPr>
              <a:t>focused on implementation of ambulatory </a:t>
            </a:r>
            <a:r>
              <a:rPr lang="en-US" dirty="0" smtClean="0">
                <a:latin typeface="Times New Roman" panose="02020603050405020304" pitchFamily="18" charset="0"/>
                <a:cs typeface="Times New Roman" panose="02020603050405020304" pitchFamily="18" charset="0"/>
              </a:rPr>
              <a:t>EMR.</a:t>
            </a:r>
          </a:p>
        </p:txBody>
      </p:sp>
    </p:spTree>
    <p:extLst>
      <p:ext uri="{BB962C8B-B14F-4D97-AF65-F5344CB8AC3E}">
        <p14:creationId xmlns:p14="http://schemas.microsoft.com/office/powerpoint/2010/main" val="2443162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515600" cy="5726202"/>
          </a:xfrm>
        </p:spPr>
        <p:txBody>
          <a:bodyPr>
            <a:normAutofit/>
          </a:bodyPr>
          <a:lstStyle/>
          <a:p>
            <a:pPr lvl="1">
              <a:lnSpc>
                <a:spcPct val="100000"/>
              </a:lnSpc>
            </a:pPr>
            <a:r>
              <a:rPr lang="en-US" sz="2000" dirty="0">
                <a:latin typeface="Times New Roman" panose="02020603050405020304" pitchFamily="18" charset="0"/>
                <a:cs typeface="Times New Roman" panose="02020603050405020304" pitchFamily="18" charset="0"/>
              </a:rPr>
              <a:t>Data </a:t>
            </a:r>
            <a:r>
              <a:rPr lang="en-US" sz="2000" dirty="0" smtClean="0">
                <a:latin typeface="Times New Roman" panose="02020603050405020304" pitchFamily="18" charset="0"/>
                <a:cs typeface="Times New Roman" panose="02020603050405020304" pitchFamily="18" charset="0"/>
              </a:rPr>
              <a:t>Analysis</a:t>
            </a:r>
          </a:p>
          <a:p>
            <a:pPr lvl="2">
              <a:lnSpc>
                <a:spcPct val="10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sub-systematic method was followed, which was divided into three phases: literature collection, assessing, and </a:t>
            </a:r>
            <a:r>
              <a:rPr lang="en-US" dirty="0" smtClean="0">
                <a:latin typeface="Times New Roman" panose="02020603050405020304" pitchFamily="18" charset="0"/>
                <a:cs typeface="Times New Roman" panose="02020603050405020304" pitchFamily="18" charset="0"/>
              </a:rPr>
              <a:t>selection.</a:t>
            </a:r>
          </a:p>
          <a:p>
            <a:pPr lvl="2">
              <a:lnSpc>
                <a:spcPct val="10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literature search was conducted and 25 articles were </a:t>
            </a:r>
            <a:r>
              <a:rPr lang="en-US" dirty="0" smtClean="0">
                <a:latin typeface="Times New Roman" panose="02020603050405020304" pitchFamily="18" charset="0"/>
                <a:cs typeface="Times New Roman" panose="02020603050405020304" pitchFamily="18" charset="0"/>
              </a:rPr>
              <a:t>collected.</a:t>
            </a:r>
          </a:p>
          <a:p>
            <a:pPr lvl="2">
              <a:lnSpc>
                <a:spcPct val="10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each of the studies that had survived this filtering, the research approach was first </a:t>
            </a:r>
            <a:r>
              <a:rPr lang="en-US" dirty="0" smtClean="0">
                <a:latin typeface="Times New Roman" panose="02020603050405020304" pitchFamily="18" charset="0"/>
                <a:cs typeface="Times New Roman" panose="02020603050405020304" pitchFamily="18" charset="0"/>
              </a:rPr>
              <a:t>assessed.</a:t>
            </a:r>
          </a:p>
          <a:p>
            <a:pPr lvl="2">
              <a:lnSpc>
                <a:spcPct val="10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filtering 14 articles were </a:t>
            </a:r>
            <a:r>
              <a:rPr lang="en-US" dirty="0" smtClean="0">
                <a:latin typeface="Times New Roman" panose="02020603050405020304" pitchFamily="18" charset="0"/>
                <a:cs typeface="Times New Roman" panose="02020603050405020304" pitchFamily="18" charset="0"/>
              </a:rPr>
              <a:t>selected.</a:t>
            </a:r>
          </a:p>
          <a:p>
            <a:pPr lvl="2">
              <a:lnSpc>
                <a:spcPct val="100000"/>
              </a:lnSpc>
              <a:buFont typeface="Courier New" panose="02070309020205020404" pitchFamily="49" charset="0"/>
              <a:buChar char="o"/>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analysis phase a comparative approach was used in which all the selected articles were investigated to identify the barriers to implementation of EHRs by physicians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1863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smtClean="0">
                <a:latin typeface="Times New Roman" panose="02020603050405020304" pitchFamily="18" charset="0"/>
                <a:cs typeface="Times New Roman" panose="02020603050405020304" pitchFamily="18" charset="0"/>
              </a:rPr>
              <a:t>LIMITATIONS</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nSpc>
                <a:spcPct val="100000"/>
              </a:lnSpc>
            </a:pPr>
            <a:r>
              <a:rPr lang="en-US" sz="2000" dirty="0">
                <a:latin typeface="Times New Roman" panose="02020603050405020304" pitchFamily="18" charset="0"/>
                <a:cs typeface="Times New Roman" panose="02020603050405020304" pitchFamily="18" charset="0"/>
              </a:rPr>
              <a:t>This review study experienced certain limitations, which are as follows-</a:t>
            </a:r>
          </a:p>
          <a:p>
            <a:pPr lvl="1">
              <a:lnSpc>
                <a:spcPct val="100000"/>
              </a:lnSpc>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Geographical Limitation- This review study was limited to United States Healthcare System</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lvl="1">
              <a:lnSpc>
                <a:spcPct val="100000"/>
              </a:lnSpc>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Specialty Limitation- The study was limited to review and explore EMR implementation issues in ambulatory surgery </a:t>
            </a:r>
            <a:r>
              <a:rPr lang="en-US" sz="2000" dirty="0" smtClean="0">
                <a:latin typeface="Times New Roman" panose="02020603050405020304" pitchFamily="18" charset="0"/>
                <a:cs typeface="Times New Roman" panose="02020603050405020304" pitchFamily="18" charset="0"/>
              </a:rPr>
              <a:t>centers.</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Disease Limitation- The </a:t>
            </a:r>
            <a:r>
              <a:rPr lang="en-US" sz="2000" dirty="0">
                <a:latin typeface="Times New Roman" panose="02020603050405020304" pitchFamily="18" charset="0"/>
                <a:cs typeface="Times New Roman" panose="02020603050405020304" pitchFamily="18" charset="0"/>
              </a:rPr>
              <a:t>search of articles &amp; reports were restricted to ocular diseases only.</a:t>
            </a:r>
          </a:p>
          <a:p>
            <a:pPr lvl="1">
              <a:lnSpc>
                <a:spcPct val="100000"/>
              </a:lnSpc>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Source </a:t>
            </a:r>
            <a:r>
              <a:rPr lang="en-US" sz="2000" dirty="0" smtClean="0">
                <a:latin typeface="Times New Roman" panose="02020603050405020304" pitchFamily="18" charset="0"/>
                <a:cs typeface="Times New Roman" panose="02020603050405020304" pitchFamily="18" charset="0"/>
              </a:rPr>
              <a:t>Limitation- The </a:t>
            </a:r>
            <a:r>
              <a:rPr lang="en-US" sz="2000" dirty="0">
                <a:latin typeface="Times New Roman" panose="02020603050405020304" pitchFamily="18" charset="0"/>
                <a:cs typeface="Times New Roman" panose="02020603050405020304" pitchFamily="18" charset="0"/>
              </a:rPr>
              <a:t>review study was limited by secondary data </a:t>
            </a:r>
            <a:r>
              <a:rPr lang="en-US" sz="2000" dirty="0" smtClean="0">
                <a:latin typeface="Times New Roman" panose="02020603050405020304" pitchFamily="18" charset="0"/>
                <a:cs typeface="Times New Roman" panose="02020603050405020304" pitchFamily="18" charset="0"/>
              </a:rPr>
              <a:t>sources. </a:t>
            </a:r>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he </a:t>
            </a:r>
            <a:r>
              <a:rPr lang="en-US" sz="2000" dirty="0">
                <a:latin typeface="Times New Roman" panose="02020603050405020304" pitchFamily="18" charset="0"/>
                <a:cs typeface="Times New Roman" panose="02020603050405020304" pitchFamily="18" charset="0"/>
              </a:rPr>
              <a:t>study included various reports, articles available on web portal, scholar articles &amp; books etc.</a:t>
            </a:r>
          </a:p>
          <a:p>
            <a:pPr lvl="1">
              <a:lnSpc>
                <a:spcPct val="100000"/>
              </a:lnSpc>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Search Limitation- A bias in the literature towards EMR implementation issues may limit our ability to capture some of the </a:t>
            </a:r>
            <a:r>
              <a:rPr lang="en-US" sz="2000" dirty="0" smtClean="0">
                <a:latin typeface="Times New Roman" panose="02020603050405020304" pitchFamily="18" charset="0"/>
                <a:cs typeface="Times New Roman" panose="02020603050405020304" pitchFamily="18" charset="0"/>
              </a:rPr>
              <a:t>positives.</a:t>
            </a:r>
            <a:endParaRPr lang="en-US" sz="2000" dirty="0">
              <a:latin typeface="Times New Roman" panose="02020603050405020304" pitchFamily="18" charset="0"/>
              <a:cs typeface="Times New Roman" panose="02020603050405020304" pitchFamily="18" charset="0"/>
            </a:endParaRPr>
          </a:p>
          <a:p>
            <a:pPr lvl="1">
              <a:lnSpc>
                <a:spcPct val="100000"/>
              </a:lnSpc>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Timeliness of evidence- </a:t>
            </a: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number of studies were conducted in the 1990s and early 2000s and while largely applicable, their specific applicability to the current health care system is uncertain.</a:t>
            </a:r>
          </a:p>
          <a:p>
            <a:endParaRPr lang="en-US" dirty="0"/>
          </a:p>
        </p:txBody>
      </p:sp>
    </p:spTree>
    <p:extLst>
      <p:ext uri="{BB962C8B-B14F-4D97-AF65-F5344CB8AC3E}">
        <p14:creationId xmlns:p14="http://schemas.microsoft.com/office/powerpoint/2010/main" val="31952563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4431"/>
          </a:xfrm>
        </p:spPr>
        <p:txBody>
          <a:bodyPr>
            <a:normAutofit/>
          </a:bodyPr>
          <a:lstStyle/>
          <a:p>
            <a:pPr algn="ctr"/>
            <a:r>
              <a:rPr lang="en-US" sz="3200" dirty="0" smtClean="0">
                <a:latin typeface="Times New Roman" panose="02020603050405020304" pitchFamily="18" charset="0"/>
                <a:cs typeface="Times New Roman" panose="02020603050405020304" pitchFamily="18" charset="0"/>
              </a:rPr>
              <a:t>KEY FINDINGS</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29556"/>
            <a:ext cx="10515600" cy="4747408"/>
          </a:xfrm>
        </p:spPr>
        <p:txBody>
          <a:bodyPr>
            <a:noAutofit/>
          </a:bodyPr>
          <a:lstStyle/>
          <a:p>
            <a:pPr marL="0" indent="0">
              <a:lnSpc>
                <a:spcPct val="100000"/>
              </a:lnSpc>
              <a:buNone/>
            </a:pPr>
            <a:r>
              <a:rPr lang="en-US" sz="2000" dirty="0">
                <a:latin typeface="Times New Roman" panose="02020603050405020304" pitchFamily="18" charset="0"/>
                <a:cs typeface="Times New Roman" panose="02020603050405020304" pitchFamily="18" charset="0"/>
              </a:rPr>
              <a:t>Reviewing the selected studies </a:t>
            </a:r>
            <a:r>
              <a:rPr lang="en-US" sz="2000" dirty="0" smtClean="0">
                <a:latin typeface="Times New Roman" panose="02020603050405020304" pitchFamily="18" charset="0"/>
                <a:cs typeface="Times New Roman" panose="02020603050405020304" pitchFamily="18" charset="0"/>
              </a:rPr>
              <a:t>provides the following key finding:</a:t>
            </a:r>
          </a:p>
          <a:p>
            <a:pPr>
              <a:lnSpc>
                <a:spcPct val="100000"/>
              </a:lnSpc>
            </a:pPr>
            <a:r>
              <a:rPr lang="en-US" sz="2000" dirty="0" smtClean="0">
                <a:latin typeface="Times New Roman" panose="02020603050405020304" pitchFamily="18" charset="0"/>
                <a:cs typeface="Times New Roman" panose="02020603050405020304" pitchFamily="18" charset="0"/>
              </a:rPr>
              <a:t>Despite </a:t>
            </a:r>
            <a:r>
              <a:rPr lang="en-US" sz="2000" dirty="0">
                <a:latin typeface="Times New Roman" panose="02020603050405020304" pitchFamily="18" charset="0"/>
                <a:cs typeface="Times New Roman" panose="02020603050405020304" pitchFamily="18" charset="0"/>
              </a:rPr>
              <a:t>of availability of adequate number of ambulatory EMR products providing standard as well as unique features the utilization rate of ambulatory EMR software is still low.</a:t>
            </a:r>
          </a:p>
          <a:p>
            <a:pPr lvl="0">
              <a:lnSpc>
                <a:spcPct val="100000"/>
              </a:lnSpc>
            </a:pPr>
            <a:r>
              <a:rPr lang="en-US" sz="2000" dirty="0">
                <a:latin typeface="Times New Roman" panose="02020603050405020304" pitchFamily="18" charset="0"/>
                <a:cs typeface="Times New Roman" panose="02020603050405020304" pitchFamily="18" charset="0"/>
              </a:rPr>
              <a:t>Fundamental implementation issues faced by physicians and vendors are one of the reasons for low software utilization rates.</a:t>
            </a:r>
          </a:p>
          <a:p>
            <a:pPr>
              <a:lnSpc>
                <a:spcPct val="100000"/>
              </a:lnSpc>
            </a:pPr>
            <a:r>
              <a:rPr lang="en-US" sz="2000" dirty="0">
                <a:latin typeface="Times New Roman" panose="02020603050405020304" pitchFamily="18" charset="0"/>
                <a:cs typeface="Times New Roman" panose="02020603050405020304" pitchFamily="18" charset="0"/>
              </a:rPr>
              <a:t>Implementation issues as concluded from the comparative study of the filtered articles </a:t>
            </a:r>
            <a:r>
              <a:rPr lang="en-US" sz="2000" dirty="0" smtClean="0">
                <a:latin typeface="Times New Roman" panose="02020603050405020304" pitchFamily="18" charset="0"/>
                <a:cs typeface="Times New Roman" panose="02020603050405020304" pitchFamily="18" charset="0"/>
              </a:rPr>
              <a:t>are:</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Revolution </a:t>
            </a:r>
            <a:r>
              <a:rPr lang="en-US" sz="2000" dirty="0">
                <a:latin typeface="Times New Roman" panose="02020603050405020304" pitchFamily="18" charset="0"/>
                <a:cs typeface="Times New Roman" panose="02020603050405020304" pitchFamily="18" charset="0"/>
              </a:rPr>
              <a:t>in Practice Approach</a:t>
            </a:r>
          </a:p>
          <a:p>
            <a:pPr lvl="1">
              <a:lnSpc>
                <a:spcPct val="100000"/>
              </a:lnSpc>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Administration </a:t>
            </a:r>
            <a:r>
              <a:rPr lang="en-US" sz="2000" dirty="0" smtClean="0">
                <a:latin typeface="Times New Roman" panose="02020603050405020304" pitchFamily="18" charset="0"/>
                <a:cs typeface="Times New Roman" panose="02020603050405020304" pitchFamily="18" charset="0"/>
              </a:rPr>
              <a:t>Concerns</a:t>
            </a:r>
          </a:p>
          <a:p>
            <a:pPr lvl="1">
              <a:lnSpc>
                <a:spcPct val="100000"/>
              </a:lnSpc>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Training Concerns</a:t>
            </a:r>
          </a:p>
          <a:p>
            <a:pPr lvl="1">
              <a:lnSpc>
                <a:spcPct val="100000"/>
              </a:lnSpc>
              <a:buFont typeface="Courier New" panose="02070309020205020404" pitchFamily="49" charset="0"/>
              <a:buChar char="o"/>
            </a:pPr>
            <a:r>
              <a:rPr lang="en-US" sz="2000" dirty="0">
                <a:latin typeface="Times New Roman" panose="02020603050405020304" pitchFamily="18" charset="0"/>
                <a:cs typeface="Times New Roman" panose="02020603050405020304" pitchFamily="18" charset="0"/>
              </a:rPr>
              <a:t>Practice Workflow </a:t>
            </a:r>
            <a:r>
              <a:rPr lang="en-US" sz="2000" dirty="0" smtClean="0">
                <a:latin typeface="Times New Roman" panose="02020603050405020304" pitchFamily="18" charset="0"/>
                <a:cs typeface="Times New Roman" panose="02020603050405020304" pitchFamily="18" charset="0"/>
              </a:rPr>
              <a:t>Issues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3414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latin typeface="+mn-lt"/>
              </a:rPr>
              <a:t>KEY FINDINGS Cont…</a:t>
            </a:r>
            <a:endParaRPr lang="en-US" sz="3200" dirty="0">
              <a:latin typeface="+mn-lt"/>
            </a:endParaRPr>
          </a:p>
        </p:txBody>
      </p:sp>
      <p:sp>
        <p:nvSpPr>
          <p:cNvPr id="3" name="Content Placeholder 2"/>
          <p:cNvSpPr>
            <a:spLocks noGrp="1"/>
          </p:cNvSpPr>
          <p:nvPr>
            <p:ph idx="1"/>
          </p:nvPr>
        </p:nvSpPr>
        <p:spPr>
          <a:xfrm>
            <a:off x="838200" y="1455313"/>
            <a:ext cx="10515600" cy="4721650"/>
          </a:xfrm>
        </p:spPr>
        <p:txBody>
          <a:bodyPr>
            <a:normAutofit/>
          </a:bodyPr>
          <a:lstStyle/>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Interoperability</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Threat to professionalism</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Implementation Cost</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Privacy Concerns</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Interfaces with doctor-patient relationship</a:t>
            </a:r>
          </a:p>
          <a:p>
            <a:pPr lvl="1">
              <a:lnSpc>
                <a:spcPct val="100000"/>
              </a:lnSpc>
              <a:buFont typeface="Courier New" panose="02070309020205020404" pitchFamily="49" charset="0"/>
              <a:buChar char="o"/>
            </a:pPr>
            <a:r>
              <a:rPr lang="en-US" sz="2000" dirty="0" smtClean="0">
                <a:latin typeface="Times New Roman" panose="02020603050405020304" pitchFamily="18" charset="0"/>
                <a:cs typeface="Times New Roman" panose="02020603050405020304" pitchFamily="18" charset="0"/>
              </a:rPr>
              <a:t>Loss of Productivity</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2595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Times New Roman" panose="02020603050405020304" pitchFamily="18" charset="0"/>
                <a:cs typeface="Times New Roman" panose="02020603050405020304" pitchFamily="18" charset="0"/>
              </a:rPr>
              <a:t>CONCLUSION</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378039"/>
            <a:ext cx="10515600" cy="4798924"/>
          </a:xfrm>
        </p:spPr>
        <p:txBody>
          <a:bodyPr>
            <a:normAutofit/>
          </a:bodyPr>
          <a:lstStyle/>
          <a:p>
            <a:r>
              <a:rPr lang="en-US" sz="2000" dirty="0">
                <a:latin typeface="Times New Roman" panose="02020603050405020304" pitchFamily="18" charset="0"/>
                <a:cs typeface="Times New Roman" panose="02020603050405020304" pitchFamily="18" charset="0"/>
              </a:rPr>
              <a:t>Healthcare organizations of all sizes encounter major challenges in the course of EMR </a:t>
            </a:r>
            <a:r>
              <a:rPr lang="en-US" sz="2000" dirty="0" smtClean="0">
                <a:latin typeface="Times New Roman" panose="02020603050405020304" pitchFamily="18" charset="0"/>
                <a:cs typeface="Times New Roman" panose="02020603050405020304" pitchFamily="18" charset="0"/>
              </a:rPr>
              <a:t>implementation</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and these challenges </a:t>
            </a:r>
            <a:r>
              <a:rPr lang="en-US" sz="2000" dirty="0">
                <a:latin typeface="Times New Roman" panose="02020603050405020304" pitchFamily="18" charset="0"/>
                <a:cs typeface="Times New Roman" panose="02020603050405020304" pitchFamily="18" charset="0"/>
              </a:rPr>
              <a:t>have implications for clinical practice overall and may hinder successful utilization of full EHR functionality</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The impact of EMR implementation on the process of culture shift is a finding of particular interest</a:t>
            </a:r>
            <a:r>
              <a:rPr lang="en-US" sz="2000" dirty="0" smtClean="0">
                <a:latin typeface="Times New Roman" panose="02020603050405020304" pitchFamily="18" charset="0"/>
                <a:cs typeface="Times New Roman" panose="02020603050405020304" pitchFamily="18" charset="0"/>
              </a:rPr>
              <a:t>.</a:t>
            </a:r>
          </a:p>
          <a:p>
            <a:pPr lvl="0"/>
            <a:r>
              <a:rPr lang="en-US" sz="2000" dirty="0">
                <a:latin typeface="Times New Roman" panose="02020603050405020304" pitchFamily="18" charset="0"/>
                <a:cs typeface="Times New Roman" panose="02020603050405020304" pitchFamily="18" charset="0"/>
              </a:rPr>
              <a:t>This study can be used to serve as a foundation for conducting further </a:t>
            </a:r>
            <a:r>
              <a:rPr lang="en-US" sz="2000" dirty="0" smtClean="0">
                <a:latin typeface="Times New Roman" panose="02020603050405020304" pitchFamily="18" charset="0"/>
                <a:cs typeface="Times New Roman" panose="02020603050405020304" pitchFamily="18" charset="0"/>
              </a:rPr>
              <a:t>research, </a:t>
            </a:r>
            <a:r>
              <a:rPr lang="en-US" sz="2000" dirty="0">
                <a:latin typeface="Times New Roman" panose="02020603050405020304" pitchFamily="18" charset="0"/>
                <a:cs typeface="Times New Roman" panose="02020603050405020304" pitchFamily="18" charset="0"/>
              </a:rPr>
              <a:t>based on primary data with respect to perceived barriers in a real time scenario pertaining to different types of EMR software functionalities in ambulatory surgery set-up and their impact on the physician experiences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Another area </a:t>
            </a:r>
            <a:r>
              <a:rPr lang="en-US" sz="2000" dirty="0">
                <a:latin typeface="Times New Roman" panose="02020603050405020304" pitchFamily="18" charset="0"/>
                <a:cs typeface="Times New Roman" panose="02020603050405020304" pitchFamily="18" charset="0"/>
              </a:rPr>
              <a:t>for future research is the potential link between individual elements of an EMR (and EMR systems) and the issues identified here</a:t>
            </a:r>
            <a:r>
              <a:rPr lang="en-US" sz="2000" dirty="0" smtClean="0">
                <a:latin typeface="Times New Roman" panose="02020603050405020304" pitchFamily="18" charset="0"/>
                <a:cs typeface="Times New Roman" panose="02020603050405020304" pitchFamily="18" charset="0"/>
              </a:rPr>
              <a:t>.</a:t>
            </a:r>
            <a:endParaRPr lang="en-IN"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59325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REFRENCES</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03796"/>
            <a:ext cx="10515600" cy="5087155"/>
          </a:xfrm>
        </p:spPr>
        <p:txBody>
          <a:bodyPr>
            <a:normAutofit fontScale="92500" lnSpcReduction="20000"/>
          </a:bodyPr>
          <a:lstStyle/>
          <a:p>
            <a:pPr lvl="0">
              <a:lnSpc>
                <a:spcPct val="100000"/>
              </a:lnSpc>
            </a:pPr>
            <a:r>
              <a:rPr lang="en-US" sz="2000" dirty="0">
                <a:latin typeface="Times New Roman" panose="02020603050405020304" pitchFamily="18" charset="0"/>
                <a:cs typeface="Times New Roman" panose="02020603050405020304" pitchFamily="18" charset="0"/>
              </a:rPr>
              <a:t>Ann Scheck McAlearney ET. Al., Fundamental Issues in Implementing an Ambulatory Care Electronic Health Record, 2015, </a:t>
            </a:r>
            <a:r>
              <a:rPr lang="en-US" sz="2000" u="sng" dirty="0">
                <a:latin typeface="Times New Roman" panose="02020603050405020304" pitchFamily="18" charset="0"/>
                <a:cs typeface="Times New Roman" panose="02020603050405020304" pitchFamily="18" charset="0"/>
                <a:hlinkClick r:id="rId2"/>
              </a:rPr>
              <a:t>http://www.medscape.com/viewarticle/837890</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3"/>
              </a:rPr>
              <a:t>Sima Ajami</a:t>
            </a:r>
            <a:r>
              <a:rPr lang="en-US" sz="2000" dirty="0">
                <a:latin typeface="Times New Roman" panose="02020603050405020304" pitchFamily="18" charset="0"/>
                <a:cs typeface="Times New Roman" panose="02020603050405020304" pitchFamily="18" charset="0"/>
              </a:rPr>
              <a:t> and </a:t>
            </a:r>
            <a:r>
              <a:rPr lang="en-US" sz="2000" u="sng" dirty="0">
                <a:latin typeface="Times New Roman" panose="02020603050405020304" pitchFamily="18" charset="0"/>
                <a:cs typeface="Times New Roman" panose="02020603050405020304" pitchFamily="18" charset="0"/>
                <a:hlinkClick r:id="rId4"/>
              </a:rPr>
              <a:t>Tayyebe Bagheri-Tadi</a:t>
            </a:r>
            <a:r>
              <a:rPr lang="en-US" sz="2000" dirty="0">
                <a:latin typeface="Times New Roman" panose="02020603050405020304" pitchFamily="18" charset="0"/>
                <a:cs typeface="Times New Roman" panose="02020603050405020304" pitchFamily="18" charset="0"/>
              </a:rPr>
              <a:t>, Barriers for Adopting Electronic Health Records (EHRs) by Physicians, 2013, </a:t>
            </a:r>
            <a:r>
              <a:rPr lang="en-US" sz="2000" u="sng" dirty="0">
                <a:latin typeface="Times New Roman" panose="02020603050405020304" pitchFamily="18" charset="0"/>
                <a:cs typeface="Times New Roman" panose="02020603050405020304" pitchFamily="18" charset="0"/>
                <a:hlinkClick r:id="rId5"/>
              </a:rPr>
              <a:t>https://www.ncbi.nlm.nih.gov/pmc/articles/PMC3766548/</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rPr>
              <a:t>Jeff Hummel and Peggy Evans, EHR Implementation with Minimal Practice Disruption in Primary Care Settings: The Experience of the Washington &amp; Idaho Regional Extension Center, 2012, </a:t>
            </a:r>
            <a:r>
              <a:rPr lang="en-US" sz="2000" u="sng" dirty="0">
                <a:latin typeface="Times New Roman" panose="02020603050405020304" pitchFamily="18" charset="0"/>
                <a:cs typeface="Times New Roman" panose="02020603050405020304" pitchFamily="18" charset="0"/>
              </a:rPr>
              <a:t>https://www.healthit.gov/sites/default/files/ehr-implementation-wirec.pdf </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6"/>
              </a:rPr>
              <a:t>http://www.aao.org/</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rPr>
              <a:t>David S. Sanders, Impact of an Electronic Health Record Operating Room Management System on Documentation Time Surgical Volume Operating Room Turnover Time and Staffing in Ophthalmology, 2014, </a:t>
            </a:r>
            <a:r>
              <a:rPr lang="en-US" sz="2000" u="sng" dirty="0">
                <a:latin typeface="Times New Roman" panose="02020603050405020304" pitchFamily="18" charset="0"/>
                <a:cs typeface="Times New Roman" panose="02020603050405020304" pitchFamily="18" charset="0"/>
                <a:hlinkClick r:id="rId7"/>
              </a:rPr>
              <a:t>http://</a:t>
            </a:r>
            <a:r>
              <a:rPr lang="en-US" sz="2000" u="sng" dirty="0" smtClean="0">
                <a:latin typeface="Times New Roman" panose="02020603050405020304" pitchFamily="18" charset="0"/>
                <a:cs typeface="Times New Roman" panose="02020603050405020304" pitchFamily="18" charset="0"/>
                <a:hlinkClick r:id="rId7"/>
              </a:rPr>
              <a:t>digitalcommons.ohsu.edu/cgi/viewcontent.cgi?article=7926&amp;context=etd</a:t>
            </a:r>
            <a:endParaRPr lang="en-US" sz="2000" u="sng" dirty="0" smtClean="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rPr>
              <a:t>Report to the Congress: Medicare Payment Policy, Ambulatory surgical center services: Assessing payment adequacy and updating payments, 2016, </a:t>
            </a:r>
            <a:r>
              <a:rPr lang="en-US" sz="2000" u="sng" dirty="0">
                <a:latin typeface="Times New Roman" panose="02020603050405020304" pitchFamily="18" charset="0"/>
                <a:cs typeface="Times New Roman" panose="02020603050405020304" pitchFamily="18" charset="0"/>
                <a:hlinkClick r:id="rId8"/>
              </a:rPr>
              <a:t>http://www.medpac.gov/docs/default-source/reports/chapter-5-ambulatory-surgical-center-services-march-2016-report-.pdf?sfvrsn=0</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rPr>
              <a:t>Office Practicum, 6 common challenges in EHR implementation, 2016, http://officepracticum.com/industry-news/electronic-health-records/6-common-challenges-in-ehr-implementation</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566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1972"/>
            <a:ext cx="10515600" cy="6156101"/>
          </a:xfrm>
        </p:spPr>
        <p:txBody>
          <a:bodyPr>
            <a:normAutofit/>
          </a:bodyPr>
          <a:lstStyle/>
          <a:p>
            <a:pPr lvl="0">
              <a:lnSpc>
                <a:spcPct val="100000"/>
              </a:lnSpc>
            </a:pPr>
            <a:r>
              <a:rPr lang="en-US" sz="2000" u="sng" dirty="0">
                <a:latin typeface="Times New Roman" panose="02020603050405020304" pitchFamily="18" charset="0"/>
                <a:cs typeface="Times New Roman" panose="02020603050405020304" pitchFamily="18" charset="0"/>
                <a:hlinkClick r:id="rId2"/>
              </a:rPr>
              <a:t>Lauren Korosec</a:t>
            </a:r>
            <a:r>
              <a:rPr lang="en-US" sz="2000" dirty="0">
                <a:latin typeface="Times New Roman" panose="02020603050405020304" pitchFamily="18" charset="0"/>
                <a:cs typeface="Times New Roman" panose="02020603050405020304" pitchFamily="18" charset="0"/>
              </a:rPr>
              <a:t>, </a:t>
            </a:r>
            <a:r>
              <a:rPr lang="en-US" sz="2000" u="sng" dirty="0">
                <a:latin typeface="Times New Roman" panose="02020603050405020304" pitchFamily="18" charset="0"/>
                <a:cs typeface="Times New Roman" panose="02020603050405020304" pitchFamily="18" charset="0"/>
                <a:hlinkClick r:id="rId3"/>
              </a:rPr>
              <a:t>Krista Balenko</a:t>
            </a:r>
            <a:r>
              <a:rPr lang="en-US" sz="2000" dirty="0">
                <a:latin typeface="Times New Roman" panose="02020603050405020304" pitchFamily="18" charset="0"/>
                <a:cs typeface="Times New Roman" panose="02020603050405020304" pitchFamily="18" charset="0"/>
              </a:rPr>
              <a:t>, and </a:t>
            </a:r>
            <a:r>
              <a:rPr lang="en-US" sz="2000" u="sng" dirty="0">
                <a:latin typeface="Times New Roman" panose="02020603050405020304" pitchFamily="18" charset="0"/>
                <a:cs typeface="Times New Roman" panose="02020603050405020304" pitchFamily="18" charset="0"/>
                <a:hlinkClick r:id="rId4"/>
              </a:rPr>
              <a:t>Simon Hagens</a:t>
            </a:r>
            <a:r>
              <a:rPr lang="en-US" sz="2000" dirty="0">
                <a:latin typeface="Times New Roman" panose="02020603050405020304" pitchFamily="18" charset="0"/>
                <a:cs typeface="Times New Roman" panose="02020603050405020304" pitchFamily="18" charset="0"/>
              </a:rPr>
              <a:t>, Impact of Information Technology on Information Gaps in Canadian Ambulatory Care Encounters, 2015, </a:t>
            </a:r>
            <a:r>
              <a:rPr lang="en-US" sz="2000" u="sng" dirty="0">
                <a:latin typeface="Times New Roman" panose="02020603050405020304" pitchFamily="18" charset="0"/>
                <a:cs typeface="Times New Roman" panose="02020603050405020304" pitchFamily="18" charset="0"/>
                <a:hlinkClick r:id="rId5"/>
              </a:rPr>
              <a:t>https://www.ncbi.nlm.nih.gov/pmc/articles/PMC4318678/</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hlinkClick r:id="rId6"/>
              </a:rPr>
              <a:t>http://www.ncbi.nlm.nih.gov/</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7"/>
              </a:rPr>
              <a:t>Sima Ajami</a:t>
            </a:r>
            <a:r>
              <a:rPr lang="en-US" sz="2000" dirty="0">
                <a:latin typeface="Times New Roman" panose="02020603050405020304" pitchFamily="18" charset="0"/>
                <a:cs typeface="Times New Roman" panose="02020603050405020304" pitchFamily="18" charset="0"/>
              </a:rPr>
              <a:t> and </a:t>
            </a:r>
            <a:r>
              <a:rPr lang="en-US" sz="2000" u="sng" dirty="0">
                <a:latin typeface="Times New Roman" panose="02020603050405020304" pitchFamily="18" charset="0"/>
                <a:cs typeface="Times New Roman" panose="02020603050405020304" pitchFamily="18" charset="0"/>
                <a:hlinkClick r:id="rId8"/>
              </a:rPr>
              <a:t>Razieh Arab-Chadegani</a:t>
            </a:r>
            <a:r>
              <a:rPr lang="en-US" sz="2000" dirty="0">
                <a:latin typeface="Times New Roman" panose="02020603050405020304" pitchFamily="18" charset="0"/>
                <a:cs typeface="Times New Roman" panose="02020603050405020304" pitchFamily="18" charset="0"/>
              </a:rPr>
              <a:t>, Barriers to implement Electronic Health Records (EHRs), 2013, </a:t>
            </a:r>
            <a:r>
              <a:rPr lang="en-US" sz="2000" dirty="0">
                <a:latin typeface="Times New Roman" panose="02020603050405020304" pitchFamily="18" charset="0"/>
                <a:cs typeface="Times New Roman" panose="02020603050405020304" pitchFamily="18" charset="0"/>
                <a:hlinkClick r:id="rId9"/>
              </a:rPr>
              <a:t>https://www.ncbi.nlm.nih.gov/pmc/articles/PMC3804410</a:t>
            </a:r>
            <a:r>
              <a:rPr lang="en-US" sz="2000" dirty="0" smtClean="0">
                <a:latin typeface="Times New Roman" panose="02020603050405020304" pitchFamily="18" charset="0"/>
                <a:cs typeface="Times New Roman" panose="02020603050405020304" pitchFamily="18" charset="0"/>
                <a:hlinkClick r:id="rId9"/>
              </a:rPr>
              <a:t>/</a:t>
            </a:r>
            <a:endParaRPr lang="en-US" sz="2000" dirty="0" smtClean="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rPr>
              <a:t>Ambulatory  surgery  center association, Ambulatory surgery centers: A positive trend in health care, </a:t>
            </a:r>
            <a:r>
              <a:rPr lang="en-US" sz="2000" u="sng" dirty="0">
                <a:latin typeface="Times New Roman" panose="02020603050405020304" pitchFamily="18" charset="0"/>
                <a:cs typeface="Times New Roman" panose="02020603050405020304" pitchFamily="18" charset="0"/>
                <a:hlinkClick r:id="rId10"/>
              </a:rPr>
              <a:t>https://higherlogicdownload.s3.amazonaws.com/ASCACONNECT/5c8d6e18-6d12-4637-bbef-a2afcfc1c019/UploadedImages/About%20Us/ASCs%20-%20A%20Positive%20Trend%20in%20Health%20Care.pdf</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rPr>
              <a:t>Prashant Palvia, Tim Jacks, Wiley Brown, Critical Issues in EHR Implementation: Provider and Vendor Perspectives, 2015, </a:t>
            </a:r>
            <a:r>
              <a:rPr lang="en-US" sz="2000" u="sng" dirty="0">
                <a:latin typeface="Times New Roman" panose="02020603050405020304" pitchFamily="18" charset="0"/>
                <a:cs typeface="Times New Roman" panose="02020603050405020304" pitchFamily="18" charset="0"/>
                <a:hlinkClick r:id="rId11"/>
              </a:rPr>
              <a:t>http://aisel.aisnet.org/cgi/viewcontent.cgi?article=3863&amp;context=cais</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rPr>
              <a:t>Nancy M Lorenzi Et. Al, How to successfully select and implement electronic health records (EHR) in small ambulatory practice settings, 2009, </a:t>
            </a:r>
            <a:r>
              <a:rPr lang="en-US" sz="2000" u="sng" dirty="0">
                <a:latin typeface="Times New Roman" panose="02020603050405020304" pitchFamily="18" charset="0"/>
                <a:cs typeface="Times New Roman" panose="02020603050405020304" pitchFamily="18" charset="0"/>
                <a:hlinkClick r:id="rId12"/>
              </a:rPr>
              <a:t>http://bmcmedinformdecismak.biomedcentral.com/articles/10.1186/1472-6947-9-15</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13"/>
              </a:rPr>
              <a:t>http://clinfowiki.org/wiki/index.php/EMR_Benefits:_</a:t>
            </a:r>
            <a:r>
              <a:rPr lang="en-US" sz="2000" u="sng" dirty="0" smtClean="0">
                <a:latin typeface="Times New Roman" panose="02020603050405020304" pitchFamily="18" charset="0"/>
                <a:cs typeface="Times New Roman" panose="02020603050405020304" pitchFamily="18" charset="0"/>
                <a:hlinkClick r:id="rId13"/>
              </a:rPr>
              <a:t>Financial</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644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Eli India Pvt. Ltd.</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03797"/>
            <a:ext cx="10515600" cy="4773166"/>
          </a:xfrm>
        </p:spPr>
        <p:txBody>
          <a:bodyPr>
            <a:normAutofit/>
          </a:bodyPr>
          <a:lstStyle/>
          <a:p>
            <a:r>
              <a:rPr lang="en-US" sz="2000" dirty="0" smtClean="0">
                <a:latin typeface="Times New Roman" panose="02020603050405020304" pitchFamily="18" charset="0"/>
                <a:cs typeface="Times New Roman" panose="02020603050405020304" pitchFamily="18" charset="0"/>
              </a:rPr>
              <a:t>About the Organization-</a:t>
            </a:r>
          </a:p>
          <a:p>
            <a:pPr lvl="1"/>
            <a:r>
              <a:rPr lang="en-US" sz="2000" dirty="0" smtClean="0">
                <a:latin typeface="Times New Roman" panose="02020603050405020304" pitchFamily="18" charset="0"/>
                <a:cs typeface="Times New Roman" panose="02020603050405020304" pitchFamily="18" charset="0"/>
              </a:rPr>
              <a:t>Eli </a:t>
            </a:r>
            <a:r>
              <a:rPr lang="en-US" sz="2000" dirty="0">
                <a:latin typeface="Times New Roman" panose="02020603050405020304" pitchFamily="18" charset="0"/>
                <a:cs typeface="Times New Roman" panose="02020603050405020304" pitchFamily="18" charset="0"/>
              </a:rPr>
              <a:t>India is part of ELI Global-a globally diversified information and financial services group founded in </a:t>
            </a:r>
            <a:r>
              <a:rPr lang="en-US" sz="2000" dirty="0" smtClean="0">
                <a:latin typeface="Times New Roman" panose="02020603050405020304" pitchFamily="18" charset="0"/>
                <a:cs typeface="Times New Roman" panose="02020603050405020304" pitchFamily="18" charset="0"/>
              </a:rPr>
              <a:t>1991. Eli </a:t>
            </a:r>
            <a:r>
              <a:rPr lang="en-US" sz="2000" dirty="0">
                <a:latin typeface="Times New Roman" panose="02020603050405020304" pitchFamily="18" charset="0"/>
                <a:cs typeface="Times New Roman" panose="02020603050405020304" pitchFamily="18" charset="0"/>
              </a:rPr>
              <a:t>started its India operations in </a:t>
            </a:r>
            <a:r>
              <a:rPr lang="en-US" sz="2000" dirty="0" smtClean="0">
                <a:latin typeface="Times New Roman" panose="02020603050405020304" pitchFamily="18" charset="0"/>
                <a:cs typeface="Times New Roman" panose="02020603050405020304" pitchFamily="18" charset="0"/>
              </a:rPr>
              <a:t>2007.</a:t>
            </a:r>
            <a:r>
              <a:rPr lang="en-US" sz="2000" dirty="0">
                <a:latin typeface="Times New Roman" panose="02020603050405020304" pitchFamily="18" charset="0"/>
                <a:cs typeface="Times New Roman" panose="02020603050405020304" pitchFamily="18" charset="0"/>
              </a:rPr>
              <a:t> Today ELI have more than 40 business units in diverse verticals across three continents</a:t>
            </a:r>
            <a:r>
              <a:rPr lang="en-US" sz="2000" dirty="0" smtClean="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urrent </a:t>
            </a:r>
            <a:r>
              <a:rPr lang="en-US" sz="2000" dirty="0">
                <a:latin typeface="Times New Roman" panose="02020603050405020304" pitchFamily="18" charset="0"/>
                <a:cs typeface="Times New Roman" panose="02020603050405020304" pitchFamily="18" charset="0"/>
              </a:rPr>
              <a:t>business spans across diverse verticals including </a:t>
            </a:r>
            <a:r>
              <a:rPr lang="en-US" sz="2000" dirty="0" smtClean="0">
                <a:latin typeface="Times New Roman" panose="02020603050405020304" pitchFamily="18" charset="0"/>
                <a:cs typeface="Times New Roman" panose="02020603050405020304" pitchFamily="18" charset="0"/>
              </a:rPr>
              <a:t>Healthcare</a:t>
            </a:r>
            <a:r>
              <a:rPr lang="en-US" sz="2000" dirty="0">
                <a:latin typeface="Times New Roman" panose="02020603050405020304" pitchFamily="18" charset="0"/>
                <a:cs typeface="Times New Roman" panose="02020603050405020304" pitchFamily="18" charset="0"/>
              </a:rPr>
              <a:t>, Market Research Reports, Collections &amp; Recovery, Certifications, Online Reputation Management, Collectibles, Insurance and Annuities, Media &amp; Publications and more</a:t>
            </a:r>
            <a:r>
              <a:rPr lang="en-US" sz="2000" dirty="0" smtClean="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ELI’s one of the business unit is MDoffice and they have Electronic Health Record (EHR),Practice Management, Revenue Cycle Management and Patient Engagement product which  empower and enables ophthalmologist practices to provide effective and integrated care delivery</a:t>
            </a:r>
            <a:r>
              <a:rPr lang="en-US" sz="2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728947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2428"/>
            <a:ext cx="10515600" cy="5834130"/>
          </a:xfrm>
        </p:spPr>
        <p:txBody>
          <a:bodyPr>
            <a:normAutofit/>
          </a:bodyPr>
          <a:lstStyle/>
          <a:p>
            <a:pPr lvl="0">
              <a:lnSpc>
                <a:spcPct val="100000"/>
              </a:lnSpc>
            </a:pPr>
            <a:r>
              <a:rPr lang="en-US" sz="2000" u="sng" dirty="0">
                <a:latin typeface="Times New Roman" panose="02020603050405020304" pitchFamily="18" charset="0"/>
                <a:cs typeface="Times New Roman" panose="02020603050405020304" pitchFamily="18" charset="0"/>
                <a:hlinkClick r:id="rId2"/>
              </a:rPr>
              <a:t>Catherine DesRoches</a:t>
            </a:r>
            <a:r>
              <a:rPr lang="en-US" sz="2000" dirty="0">
                <a:latin typeface="Times New Roman" panose="02020603050405020304" pitchFamily="18" charset="0"/>
                <a:cs typeface="Times New Roman" panose="02020603050405020304" pitchFamily="18" charset="0"/>
              </a:rPr>
              <a:t>, ET. Al., Registered Nurses' Use of Electronic Health Records: Findings from a National Survey, 2008, </a:t>
            </a:r>
            <a:r>
              <a:rPr lang="en-US" sz="2000" dirty="0">
                <a:latin typeface="Times New Roman" panose="02020603050405020304" pitchFamily="18" charset="0"/>
                <a:cs typeface="Times New Roman" panose="02020603050405020304" pitchFamily="18" charset="0"/>
                <a:hlinkClick r:id="rId3"/>
              </a:rPr>
              <a:t>https://www.ncbi.nlm.nih.gov/pmc/articles/PMC2525465</a:t>
            </a:r>
            <a:r>
              <a:rPr lang="en-US" sz="2000" dirty="0" smtClean="0">
                <a:latin typeface="Times New Roman" panose="02020603050405020304" pitchFamily="18" charset="0"/>
                <a:cs typeface="Times New Roman" panose="02020603050405020304" pitchFamily="18" charset="0"/>
                <a:hlinkClick r:id="rId3"/>
              </a:rPr>
              <a:t>/</a:t>
            </a:r>
            <a:endParaRPr lang="en-US" sz="2000" dirty="0" smtClean="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4"/>
              </a:rPr>
              <a:t>John </a:t>
            </a:r>
            <a:r>
              <a:rPr lang="en-US" sz="2000" u="sng" dirty="0" err="1">
                <a:latin typeface="Times New Roman" panose="02020603050405020304" pitchFamily="18" charset="0"/>
                <a:cs typeface="Times New Roman" panose="02020603050405020304" pitchFamily="18" charset="0"/>
                <a:hlinkClick r:id="rId4"/>
              </a:rPr>
              <a:t>Halamka</a:t>
            </a:r>
            <a:r>
              <a:rPr lang="en-US" sz="2000" dirty="0">
                <a:latin typeface="Times New Roman" panose="02020603050405020304" pitchFamily="18" charset="0"/>
                <a:cs typeface="Times New Roman" panose="02020603050405020304" pitchFamily="18" charset="0"/>
              </a:rPr>
              <a:t>, Blog: The top 10 barriers to EHR implementation, 2010, </a:t>
            </a:r>
            <a:r>
              <a:rPr lang="en-US" sz="2000" u="sng" dirty="0">
                <a:latin typeface="Times New Roman" panose="02020603050405020304" pitchFamily="18" charset="0"/>
                <a:cs typeface="Times New Roman" panose="02020603050405020304" pitchFamily="18" charset="0"/>
                <a:hlinkClick r:id="rId5"/>
              </a:rPr>
              <a:t>http://www.healthcareitnews.com/blog/blog-top-10-barriers-ehr-implementation</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6"/>
              </a:rPr>
              <a:t>Lisa </a:t>
            </a:r>
            <a:r>
              <a:rPr lang="en-US" sz="2000" u="sng" dirty="0" err="1">
                <a:latin typeface="Times New Roman" panose="02020603050405020304" pitchFamily="18" charset="0"/>
                <a:cs typeface="Times New Roman" panose="02020603050405020304" pitchFamily="18" charset="0"/>
                <a:hlinkClick r:id="rId6"/>
              </a:rPr>
              <a:t>Eramo</a:t>
            </a:r>
            <a:r>
              <a:rPr lang="en-US" sz="2000" dirty="0">
                <a:latin typeface="Times New Roman" panose="02020603050405020304" pitchFamily="18" charset="0"/>
                <a:cs typeface="Times New Roman" panose="02020603050405020304" pitchFamily="18" charset="0"/>
              </a:rPr>
              <a:t>, 6 Common EHR Implementation Challenges and How to avoid them, 2014, </a:t>
            </a:r>
            <a:r>
              <a:rPr lang="en-US" sz="2000" u="sng" dirty="0">
                <a:latin typeface="Times New Roman" panose="02020603050405020304" pitchFamily="18" charset="0"/>
                <a:cs typeface="Times New Roman" panose="02020603050405020304" pitchFamily="18" charset="0"/>
                <a:hlinkClick r:id="rId7"/>
              </a:rPr>
              <a:t>http://gopractice.kareo.com/article/6-common-ehr-implementation-challenges-and-how-avoid-them</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dirty="0">
                <a:latin typeface="Times New Roman" panose="02020603050405020304" pitchFamily="18" charset="0"/>
                <a:cs typeface="Times New Roman" panose="02020603050405020304" pitchFamily="18" charset="0"/>
              </a:rPr>
              <a:t>EHR Intelligence, Top 10 EHR Adoption Challenges, 2012, </a:t>
            </a:r>
            <a:r>
              <a:rPr lang="en-US" sz="2000" u="sng" dirty="0">
                <a:latin typeface="Times New Roman" panose="02020603050405020304" pitchFamily="18" charset="0"/>
                <a:cs typeface="Times New Roman" panose="02020603050405020304" pitchFamily="18" charset="0"/>
                <a:hlinkClick r:id="rId8"/>
              </a:rPr>
              <a:t>https://ehrintelligence.com/news/top-10-ehr-adoption-challenges</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9"/>
              </a:rPr>
              <a:t>Menachemi N</a:t>
            </a:r>
            <a:r>
              <a:rPr lang="en-US" sz="2000" dirty="0">
                <a:latin typeface="Times New Roman" panose="02020603050405020304" pitchFamily="18" charset="0"/>
                <a:cs typeface="Times New Roman" panose="02020603050405020304" pitchFamily="18" charset="0"/>
              </a:rPr>
              <a:t>, Barriers to ambulatory EHR: who are 'imminent adopters' and how do they differ from other physicians?, 2006, </a:t>
            </a:r>
            <a:r>
              <a:rPr lang="en-US" sz="2000" u="sng" dirty="0">
                <a:latin typeface="Times New Roman" panose="02020603050405020304" pitchFamily="18" charset="0"/>
                <a:cs typeface="Times New Roman" panose="02020603050405020304" pitchFamily="18" charset="0"/>
                <a:hlinkClick r:id="rId10"/>
              </a:rPr>
              <a:t>https://www.ncbi.nlm.nih.gov/pubmed/17059699</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11"/>
              </a:rPr>
              <a:t>Miller RH</a:t>
            </a:r>
            <a:r>
              <a:rPr lang="en-US" sz="2000" dirty="0">
                <a:latin typeface="Times New Roman" panose="02020603050405020304" pitchFamily="18" charset="0"/>
                <a:cs typeface="Times New Roman" panose="02020603050405020304" pitchFamily="18" charset="0"/>
              </a:rPr>
              <a:t>, </a:t>
            </a:r>
            <a:r>
              <a:rPr lang="en-US" sz="2000" u="sng" dirty="0" err="1">
                <a:latin typeface="Times New Roman" panose="02020603050405020304" pitchFamily="18" charset="0"/>
                <a:cs typeface="Times New Roman" panose="02020603050405020304" pitchFamily="18" charset="0"/>
                <a:hlinkClick r:id="rId12"/>
              </a:rPr>
              <a:t>Sim</a:t>
            </a:r>
            <a:r>
              <a:rPr lang="en-US" sz="2000" u="sng" dirty="0">
                <a:latin typeface="Times New Roman" panose="02020603050405020304" pitchFamily="18" charset="0"/>
                <a:cs typeface="Times New Roman" panose="02020603050405020304" pitchFamily="18" charset="0"/>
                <a:hlinkClick r:id="rId12"/>
              </a:rPr>
              <a:t> I</a:t>
            </a:r>
            <a:r>
              <a:rPr lang="en-US" sz="2000" dirty="0">
                <a:latin typeface="Times New Roman" panose="02020603050405020304" pitchFamily="18" charset="0"/>
                <a:cs typeface="Times New Roman" panose="02020603050405020304" pitchFamily="18" charset="0"/>
              </a:rPr>
              <a:t>, Physicians' use of electronic medical records: barriers and solutions, 2004, </a:t>
            </a:r>
            <a:r>
              <a:rPr lang="en-US" sz="2000" u="sng" dirty="0">
                <a:latin typeface="Times New Roman" panose="02020603050405020304" pitchFamily="18" charset="0"/>
                <a:cs typeface="Times New Roman" panose="02020603050405020304" pitchFamily="18" charset="0"/>
                <a:hlinkClick r:id="rId13"/>
              </a:rPr>
              <a:t>https://www.ncbi.nlm.nih.gov/pubmed/15046136</a:t>
            </a:r>
            <a:endParaRPr lang="en-US" sz="2000" dirty="0">
              <a:latin typeface="Times New Roman" panose="02020603050405020304" pitchFamily="18" charset="0"/>
              <a:cs typeface="Times New Roman" panose="02020603050405020304" pitchFamily="18" charset="0"/>
            </a:endParaRPr>
          </a:p>
          <a:p>
            <a:pPr lvl="0">
              <a:lnSpc>
                <a:spcPct val="100000"/>
              </a:lnSpc>
            </a:pPr>
            <a:r>
              <a:rPr lang="en-US" sz="2000" u="sng" dirty="0">
                <a:latin typeface="Times New Roman" panose="02020603050405020304" pitchFamily="18" charset="0"/>
                <a:cs typeface="Times New Roman" panose="02020603050405020304" pitchFamily="18" charset="0"/>
                <a:hlinkClick r:id="rId14"/>
              </a:rPr>
              <a:t>Sima Ajami</a:t>
            </a:r>
            <a:r>
              <a:rPr lang="en-US" sz="2000" dirty="0">
                <a:latin typeface="Times New Roman" panose="02020603050405020304" pitchFamily="18" charset="0"/>
                <a:cs typeface="Times New Roman" panose="02020603050405020304" pitchFamily="18" charset="0"/>
              </a:rPr>
              <a:t> and </a:t>
            </a:r>
            <a:r>
              <a:rPr lang="en-US" sz="2000" u="sng" dirty="0">
                <a:latin typeface="Times New Roman" panose="02020603050405020304" pitchFamily="18" charset="0"/>
                <a:cs typeface="Times New Roman" panose="02020603050405020304" pitchFamily="18" charset="0"/>
                <a:hlinkClick r:id="rId15"/>
              </a:rPr>
              <a:t>Razieh Arab-Chadegani</a:t>
            </a:r>
            <a:r>
              <a:rPr lang="en-US" sz="2000" dirty="0">
                <a:latin typeface="Times New Roman" panose="02020603050405020304" pitchFamily="18" charset="0"/>
                <a:cs typeface="Times New Roman" panose="02020603050405020304" pitchFamily="18" charset="0"/>
              </a:rPr>
              <a:t>, Barriers to implement Electronic Health Records (EHRs), 2013, </a:t>
            </a:r>
            <a:r>
              <a:rPr lang="en-US" sz="2000" dirty="0">
                <a:latin typeface="Times New Roman" panose="02020603050405020304" pitchFamily="18" charset="0"/>
                <a:cs typeface="Times New Roman" panose="02020603050405020304" pitchFamily="18" charset="0"/>
                <a:hlinkClick r:id="rId16"/>
              </a:rPr>
              <a:t>https://www.ncbi.nlm.nih.gov/pmc/articles/PMC3804410</a:t>
            </a:r>
            <a:r>
              <a:rPr lang="en-US" sz="2000" dirty="0" smtClean="0">
                <a:latin typeface="Times New Roman" panose="02020603050405020304" pitchFamily="18" charset="0"/>
                <a:cs typeface="Times New Roman" panose="02020603050405020304" pitchFamily="18" charset="0"/>
                <a:hlinkClick r:id="rId16"/>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18762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2594" y="2567412"/>
            <a:ext cx="10515600" cy="1325563"/>
          </a:xfrm>
        </p:spPr>
        <p:txBody>
          <a:bodyPr>
            <a:normAutofit/>
          </a:bodyPr>
          <a:lstStyle/>
          <a:p>
            <a:pPr algn="ctr"/>
            <a:r>
              <a:rPr lang="en-US" sz="3600" dirty="0" smtClean="0">
                <a:latin typeface="Times New Roman" panose="02020603050405020304" pitchFamily="18" charset="0"/>
                <a:cs typeface="Times New Roman" panose="02020603050405020304" pitchFamily="18" charset="0"/>
              </a:rPr>
              <a:t>THANK YOU</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930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0913"/>
            <a:ext cx="10515600" cy="5636050"/>
          </a:xfrm>
        </p:spPr>
        <p:txBody>
          <a:bodyPr>
            <a:normAutofit/>
          </a:bodyPr>
          <a:lstStyle/>
          <a:p>
            <a:r>
              <a:rPr lang="en-US" sz="2000" dirty="0">
                <a:latin typeface="Times New Roman" panose="02020603050405020304" pitchFamily="18" charset="0"/>
                <a:cs typeface="Times New Roman" panose="02020603050405020304" pitchFamily="18" charset="0"/>
              </a:rPr>
              <a:t>MD office's unified EMR and PM software will manage the flow of your patients from check-in to check-out smoothly.</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MDoffice </a:t>
            </a:r>
            <a:r>
              <a:rPr lang="en-US" sz="2000" dirty="0">
                <a:latin typeface="Times New Roman" panose="02020603050405020304" pitchFamily="18" charset="0"/>
                <a:cs typeface="Times New Roman" panose="02020603050405020304" pitchFamily="18" charset="0"/>
              </a:rPr>
              <a:t>list of products:</a:t>
            </a:r>
          </a:p>
          <a:p>
            <a:pPr lvl="1"/>
            <a:r>
              <a:rPr lang="en-US" sz="2000" dirty="0">
                <a:latin typeface="Times New Roman" panose="02020603050405020304" pitchFamily="18" charset="0"/>
                <a:cs typeface="Times New Roman" panose="02020603050405020304" pitchFamily="18" charset="0"/>
              </a:rPr>
              <a:t>MDoffice D</a:t>
            </a:r>
            <a:r>
              <a:rPr lang="en-US" sz="2000" dirty="0" smtClean="0">
                <a:latin typeface="Times New Roman" panose="02020603050405020304" pitchFamily="18" charset="0"/>
                <a:cs typeface="Times New Roman" panose="02020603050405020304" pitchFamily="18" charset="0"/>
              </a:rPr>
              <a:t>esktop Version </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EMR+</a:t>
            </a:r>
            <a:r>
              <a:rPr lang="en-US" sz="2000" dirty="0">
                <a:latin typeface="Times New Roman" panose="02020603050405020304" pitchFamily="18" charset="0"/>
                <a:cs typeface="Times New Roman" panose="02020603050405020304" pitchFamily="18" charset="0"/>
              </a:rPr>
              <a:t>Practice Management</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Cloud </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EMR+Practice Management)</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Mobile </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EMR+Practice Management)</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Patient Portal</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E-Prescription</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Ambulatory Surgical Care</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Revenue Cycle Management</a:t>
            </a:r>
          </a:p>
          <a:p>
            <a:pPr marL="457200" lvl="1" indent="0">
              <a:buNone/>
            </a:pPr>
            <a:endParaRPr lang="en-US" sz="2000" dirty="0">
              <a:latin typeface="Times New Roman" panose="02020603050405020304" pitchFamily="18" charset="0"/>
              <a:cs typeface="Times New Roman" panose="02020603050405020304" pitchFamily="18" charset="0"/>
            </a:endParaRPr>
          </a:p>
        </p:txBody>
      </p:sp>
      <p:pic>
        <p:nvPicPr>
          <p:cNvPr id="4" name="Picture 3" descr="C:\Users\dishab\Downloads\Capture 1.PNG"/>
          <p:cNvPicPr/>
          <p:nvPr/>
        </p:nvPicPr>
        <p:blipFill>
          <a:blip r:embed="rId2">
            <a:extLst>
              <a:ext uri="{28A0092B-C50C-407E-A947-70E740481C1C}">
                <a14:useLocalDpi xmlns:a14="http://schemas.microsoft.com/office/drawing/2010/main" val="0"/>
              </a:ext>
            </a:extLst>
          </a:blip>
          <a:srcRect/>
          <a:stretch>
            <a:fillRect/>
          </a:stretch>
        </p:blipFill>
        <p:spPr bwMode="auto">
          <a:xfrm>
            <a:off x="5640946" y="3696237"/>
            <a:ext cx="6439436" cy="30587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30838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3334"/>
            <a:ext cx="10515600" cy="6413679"/>
          </a:xfrm>
        </p:spPr>
        <p:txBody>
          <a:bodyPr>
            <a:normAutofit/>
          </a:bodyPr>
          <a:lstStyle/>
          <a:p>
            <a:r>
              <a:rPr lang="en-US" sz="2000" dirty="0">
                <a:latin typeface="Times New Roman" panose="02020603050405020304" pitchFamily="18" charset="0"/>
                <a:cs typeface="Times New Roman" panose="02020603050405020304" pitchFamily="18" charset="0"/>
              </a:rPr>
              <a:t>In the MDoffice Cloud application, all the data is maintained in multiple tabs called modules: </a:t>
            </a:r>
          </a:p>
          <a:p>
            <a:pPr lvl="1"/>
            <a:r>
              <a:rPr lang="en-US" sz="2000" dirty="0" smtClean="0">
                <a:latin typeface="Times New Roman" panose="02020603050405020304" pitchFamily="18" charset="0"/>
                <a:cs typeface="Times New Roman" panose="02020603050405020304" pitchFamily="18" charset="0"/>
              </a:rPr>
              <a:t>Ticklers-</a:t>
            </a:r>
            <a:r>
              <a:rPr lang="en-US" sz="2000" dirty="0">
                <a:latin typeface="Times New Roman" panose="02020603050405020304" pitchFamily="18" charset="0"/>
                <a:cs typeface="Times New Roman" panose="02020603050405020304" pitchFamily="18" charset="0"/>
              </a:rPr>
              <a:t>Ticklers act as an in-house communication tool for a practice with single or multiple locations. </a:t>
            </a:r>
          </a:p>
          <a:p>
            <a:pPr lvl="1"/>
            <a:r>
              <a:rPr lang="en-US" sz="2000" dirty="0" smtClean="0">
                <a:latin typeface="Times New Roman" panose="02020603050405020304" pitchFamily="18" charset="0"/>
                <a:cs typeface="Times New Roman" panose="02020603050405020304" pitchFamily="18" charset="0"/>
              </a:rPr>
              <a:t>Patients-</a:t>
            </a:r>
            <a:r>
              <a:rPr lang="en-US" sz="2000" dirty="0">
                <a:latin typeface="Times New Roman" panose="02020603050405020304" pitchFamily="18" charset="0"/>
                <a:cs typeface="Times New Roman" panose="02020603050405020304" pitchFamily="18" charset="0"/>
              </a:rPr>
              <a:t>You have to access the Registration module either to register a new patient or access an existing patient’s </a:t>
            </a:r>
            <a:r>
              <a:rPr lang="en-US" sz="2000" dirty="0" smtClean="0">
                <a:latin typeface="Times New Roman" panose="02020603050405020304" pitchFamily="18" charset="0"/>
                <a:cs typeface="Times New Roman" panose="02020603050405020304" pitchFamily="18" charset="0"/>
              </a:rPr>
              <a:t>details.</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Schedules-</a:t>
            </a:r>
            <a:r>
              <a:rPr lang="en-US" sz="2000" dirty="0">
                <a:latin typeface="Times New Roman" panose="02020603050405020304" pitchFamily="18" charset="0"/>
                <a:cs typeface="Times New Roman" panose="02020603050405020304" pitchFamily="18" charset="0"/>
              </a:rPr>
              <a:t>You can check the encounters and appointment details of a patient from the Schedules </a:t>
            </a:r>
            <a:r>
              <a:rPr lang="en-US" sz="2000" dirty="0" smtClean="0">
                <a:latin typeface="Times New Roman" panose="02020603050405020304" pitchFamily="18" charset="0"/>
                <a:cs typeface="Times New Roman" panose="02020603050405020304" pitchFamily="18" charset="0"/>
              </a:rPr>
              <a:t>accordion.</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Billing-</a:t>
            </a:r>
            <a:r>
              <a:rPr lang="en-US" sz="2000" dirty="0">
                <a:latin typeface="Times New Roman" panose="02020603050405020304" pitchFamily="18" charset="0"/>
                <a:cs typeface="Times New Roman" panose="02020603050405020304" pitchFamily="18" charset="0"/>
              </a:rPr>
              <a:t>The Billing module covers the complete cycle of validating claims, billing, and entering payments, posting collections and payments, and tracking </a:t>
            </a:r>
            <a:r>
              <a:rPr lang="en-US" sz="2000" dirty="0" smtClean="0">
                <a:latin typeface="Times New Roman" panose="02020603050405020304" pitchFamily="18" charset="0"/>
                <a:cs typeface="Times New Roman" panose="02020603050405020304" pitchFamily="18" charset="0"/>
              </a:rPr>
              <a:t>receivables.</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Deposits-</a:t>
            </a:r>
            <a:r>
              <a:rPr lang="en-US" sz="2000" dirty="0">
                <a:latin typeface="Times New Roman" panose="02020603050405020304" pitchFamily="18" charset="0"/>
                <a:cs typeface="Times New Roman" panose="02020603050405020304" pitchFamily="18" charset="0"/>
              </a:rPr>
              <a:t>All money coming in from any source must be entered in the Deposit module as New Deposit and then applied (posted) to open (unpaid) claims</a:t>
            </a:r>
            <a:r>
              <a:rPr lang="en-US" sz="2000" dirty="0" smtClean="0">
                <a:latin typeface="Times New Roman" panose="02020603050405020304" pitchFamily="18" charset="0"/>
                <a:cs typeface="Times New Roman" panose="02020603050405020304" pitchFamily="18" charset="0"/>
              </a:rPr>
              <a:t>.</a:t>
            </a:r>
          </a:p>
          <a:p>
            <a:pPr marL="457200" lvl="1" indent="0">
              <a:buNone/>
            </a:pPr>
            <a:endParaRPr lang="en-US" sz="2000" dirty="0" smtClean="0">
              <a:latin typeface="Times New Roman" panose="02020603050405020304" pitchFamily="18" charset="0"/>
              <a:cs typeface="Times New Roman" panose="02020603050405020304" pitchFamily="18" charset="0"/>
            </a:endParaRPr>
          </a:p>
          <a:p>
            <a:pPr marL="457200" lvl="1" indent="0">
              <a:buNone/>
            </a:pPr>
            <a:endParaRPr lang="en-US" sz="2000" dirty="0" smtClean="0">
              <a:latin typeface="Times New Roman" panose="02020603050405020304" pitchFamily="18" charset="0"/>
              <a:cs typeface="Times New Roman" panose="02020603050405020304" pitchFamily="18" charset="0"/>
            </a:endParaRPr>
          </a:p>
        </p:txBody>
      </p:sp>
      <p:pic>
        <p:nvPicPr>
          <p:cNvPr id="5" name="Picture 4" descr="C:\Users\dishab\Downloads\mdoffice-emr-and-pm-4640-1-large.jpg"/>
          <p:cNvPicPr/>
          <p:nvPr/>
        </p:nvPicPr>
        <p:blipFill>
          <a:blip r:embed="rId2">
            <a:extLst>
              <a:ext uri="{28A0092B-C50C-407E-A947-70E740481C1C}">
                <a14:useLocalDpi xmlns:a14="http://schemas.microsoft.com/office/drawing/2010/main" val="0"/>
              </a:ext>
            </a:extLst>
          </a:blip>
          <a:srcRect/>
          <a:stretch>
            <a:fillRect/>
          </a:stretch>
        </p:blipFill>
        <p:spPr bwMode="auto">
          <a:xfrm>
            <a:off x="6375042" y="3799269"/>
            <a:ext cx="4978758" cy="28977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608556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580"/>
            <a:ext cx="10515600" cy="5494383"/>
          </a:xfrm>
        </p:spPr>
        <p:txBody>
          <a:bodyPr/>
          <a:lstStyle/>
          <a:p>
            <a:pPr marL="228600" lvl="1">
              <a:spcBef>
                <a:spcPts val="1000"/>
              </a:spcBef>
            </a:pPr>
            <a:r>
              <a:rPr lang="en-US" sz="2000" dirty="0">
                <a:latin typeface="Times New Roman" panose="02020603050405020304" pitchFamily="18" charset="0"/>
                <a:cs typeface="Times New Roman" panose="02020603050405020304" pitchFamily="18" charset="0"/>
              </a:rPr>
              <a:t>The major learning gathered from this period are as </a:t>
            </a:r>
            <a:r>
              <a:rPr lang="en-US" sz="2000" dirty="0" smtClean="0">
                <a:latin typeface="Times New Roman" panose="02020603050405020304" pitchFamily="18" charset="0"/>
                <a:cs typeface="Times New Roman" panose="02020603050405020304" pitchFamily="18" charset="0"/>
              </a:rPr>
              <a:t>follows-</a:t>
            </a:r>
            <a:endParaRPr lang="en-US" sz="2000" dirty="0">
              <a:latin typeface="Times New Roman" panose="02020603050405020304" pitchFamily="18" charset="0"/>
              <a:cs typeface="Times New Roman" panose="02020603050405020304" pitchFamily="18" charset="0"/>
            </a:endParaRPr>
          </a:p>
          <a:p>
            <a:pPr marL="685800" lvl="2">
              <a:spcBef>
                <a:spcPts val="1000"/>
              </a:spcBef>
            </a:pPr>
            <a:r>
              <a:rPr lang="en-US" dirty="0" smtClean="0">
                <a:latin typeface="Times New Roman" panose="02020603050405020304" pitchFamily="18" charset="0"/>
                <a:cs typeface="Times New Roman" panose="02020603050405020304" pitchFamily="18" charset="0"/>
              </a:rPr>
              <a:t>Hands-on </a:t>
            </a:r>
            <a:r>
              <a:rPr lang="en-US" dirty="0">
                <a:latin typeface="Times New Roman" panose="02020603050405020304" pitchFamily="18" charset="0"/>
                <a:cs typeface="Times New Roman" panose="02020603050405020304" pitchFamily="18" charset="0"/>
              </a:rPr>
              <a:t>experience on EMR </a:t>
            </a:r>
            <a:r>
              <a:rPr lang="en-US" dirty="0" smtClean="0">
                <a:latin typeface="Times New Roman" panose="02020603050405020304" pitchFamily="18" charset="0"/>
                <a:cs typeface="Times New Roman" panose="02020603050405020304" pitchFamily="18" charset="0"/>
              </a:rPr>
              <a:t>Software.</a:t>
            </a:r>
          </a:p>
          <a:p>
            <a:pPr marL="685800" lvl="2">
              <a:spcBef>
                <a:spcPts val="1000"/>
              </a:spcBef>
            </a:pPr>
            <a:r>
              <a:rPr lang="en-US" dirty="0" smtClean="0">
                <a:latin typeface="Times New Roman" panose="02020603050405020304" pitchFamily="18" charset="0"/>
                <a:cs typeface="Times New Roman" panose="02020603050405020304" pitchFamily="18" charset="0"/>
              </a:rPr>
              <a:t>Insight </a:t>
            </a:r>
            <a:r>
              <a:rPr lang="en-US" dirty="0">
                <a:latin typeface="Times New Roman" panose="02020603050405020304" pitchFamily="18" charset="0"/>
                <a:cs typeface="Times New Roman" panose="02020603050405020304" pitchFamily="18" charset="0"/>
              </a:rPr>
              <a:t>over the different queries raised by the clients over the EMR </a:t>
            </a:r>
            <a:r>
              <a:rPr lang="en-US" dirty="0" smtClean="0">
                <a:latin typeface="Times New Roman" panose="02020603050405020304" pitchFamily="18" charset="0"/>
                <a:cs typeface="Times New Roman" panose="02020603050405020304" pitchFamily="18" charset="0"/>
              </a:rPr>
              <a:t>Software.</a:t>
            </a:r>
          </a:p>
          <a:p>
            <a:pPr marL="685800" lvl="2">
              <a:spcBef>
                <a:spcPts val="1000"/>
              </a:spcBef>
            </a:pPr>
            <a:r>
              <a:rPr lang="en-US" dirty="0" smtClean="0">
                <a:latin typeface="Times New Roman" panose="02020603050405020304" pitchFamily="18" charset="0"/>
                <a:cs typeface="Times New Roman" panose="02020603050405020304" pitchFamily="18" charset="0"/>
              </a:rPr>
              <a:t>Different </a:t>
            </a:r>
            <a:r>
              <a:rPr lang="en-US" dirty="0">
                <a:latin typeface="Times New Roman" panose="02020603050405020304" pitchFamily="18" charset="0"/>
                <a:cs typeface="Times New Roman" panose="02020603050405020304" pitchFamily="18" charset="0"/>
              </a:rPr>
              <a:t>tools of MS Excel utilized during </a:t>
            </a:r>
            <a:r>
              <a:rPr lang="en-US" dirty="0" smtClean="0">
                <a:latin typeface="Times New Roman" panose="02020603050405020304" pitchFamily="18" charset="0"/>
                <a:cs typeface="Times New Roman" panose="02020603050405020304" pitchFamily="18" charset="0"/>
              </a:rPr>
              <a:t>analysis.</a:t>
            </a:r>
          </a:p>
          <a:p>
            <a:pPr marL="685800" lvl="2">
              <a:spcBef>
                <a:spcPts val="1000"/>
              </a:spcBef>
            </a:pPr>
            <a:r>
              <a:rPr lang="en-US" dirty="0" smtClean="0">
                <a:latin typeface="Times New Roman" panose="02020603050405020304" pitchFamily="18" charset="0"/>
                <a:cs typeface="Times New Roman" panose="02020603050405020304" pitchFamily="18" charset="0"/>
              </a:rPr>
              <a:t>Market </a:t>
            </a:r>
            <a:r>
              <a:rPr lang="en-US" dirty="0">
                <a:latin typeface="Times New Roman" panose="02020603050405020304" pitchFamily="18" charset="0"/>
                <a:cs typeface="Times New Roman" panose="02020603050405020304" pitchFamily="18" charset="0"/>
              </a:rPr>
              <a:t>Research for Mergers &amp; Acquisitions </a:t>
            </a:r>
            <a:r>
              <a:rPr lang="en-US" dirty="0" smtClean="0">
                <a:latin typeface="Times New Roman" panose="02020603050405020304" pitchFamily="18" charset="0"/>
                <a:cs typeface="Times New Roman" panose="02020603050405020304" pitchFamily="18" charset="0"/>
              </a:rPr>
              <a:t>Activity.</a:t>
            </a:r>
          </a:p>
          <a:p>
            <a:pPr marL="685800" lvl="2">
              <a:spcBef>
                <a:spcPts val="1000"/>
              </a:spcBef>
            </a:pPr>
            <a:r>
              <a:rPr lang="en-US" dirty="0" smtClean="0">
                <a:latin typeface="Times New Roman" panose="02020603050405020304" pitchFamily="18" charset="0"/>
                <a:cs typeface="Times New Roman" panose="02020603050405020304" pitchFamily="18" charset="0"/>
              </a:rPr>
              <a:t>Design </a:t>
            </a:r>
            <a:r>
              <a:rPr lang="en-US" dirty="0">
                <a:latin typeface="Times New Roman" panose="02020603050405020304" pitchFamily="18" charset="0"/>
                <a:cs typeface="Times New Roman" panose="02020603050405020304" pitchFamily="18" charset="0"/>
              </a:rPr>
              <a:t>Specifications according to the User </a:t>
            </a:r>
            <a:r>
              <a:rPr lang="en-US" dirty="0" smtClean="0">
                <a:latin typeface="Times New Roman" panose="02020603050405020304" pitchFamily="18" charset="0"/>
                <a:cs typeface="Times New Roman" panose="02020603050405020304" pitchFamily="18" charset="0"/>
              </a:rPr>
              <a:t>Interface.</a:t>
            </a:r>
          </a:p>
          <a:p>
            <a:pPr marL="685800" lvl="2">
              <a:spcBef>
                <a:spcPts val="1000"/>
              </a:spcBef>
            </a:pPr>
            <a:r>
              <a:rPr lang="en-US" dirty="0" smtClean="0">
                <a:latin typeface="Times New Roman" panose="02020603050405020304" pitchFamily="18" charset="0"/>
                <a:cs typeface="Times New Roman" panose="02020603050405020304" pitchFamily="18" charset="0"/>
              </a:rPr>
              <a:t>Interaction </a:t>
            </a:r>
            <a:r>
              <a:rPr lang="en-US" dirty="0">
                <a:latin typeface="Times New Roman" panose="02020603050405020304" pitchFamily="18" charset="0"/>
                <a:cs typeface="Times New Roman" panose="02020603050405020304" pitchFamily="18" charset="0"/>
              </a:rPr>
              <a:t>with the various clients involved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8348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Times New Roman" panose="02020603050405020304" pitchFamily="18" charset="0"/>
                <a:cs typeface="Times New Roman" panose="02020603050405020304" pitchFamily="18" charset="0"/>
              </a:rPr>
              <a:t>DISSERTATION REPORT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67425" y="1825625"/>
            <a:ext cx="11874321" cy="4351338"/>
          </a:xfrm>
        </p:spPr>
        <p:txBody>
          <a:bodyPr>
            <a:normAutofit/>
          </a:bodyPr>
          <a:lstStyle/>
          <a:p>
            <a:pPr marL="0" indent="0" algn="ctr">
              <a:buNone/>
            </a:pPr>
            <a:r>
              <a:rPr lang="en-US" sz="3200" dirty="0" smtClean="0">
                <a:latin typeface="Times New Roman" panose="02020603050405020304" pitchFamily="18" charset="0"/>
                <a:cs typeface="Times New Roman" panose="02020603050405020304" pitchFamily="18" charset="0"/>
              </a:rPr>
              <a:t>Ambulatory EMR Implementation Issues in Ophthalmology Care in US Health Care System</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067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Times New Roman" panose="02020603050405020304" pitchFamily="18" charset="0"/>
                <a:cs typeface="Times New Roman" panose="02020603050405020304" pitchFamily="18" charset="0"/>
              </a:rPr>
              <a:t>INTRODUCTION</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93950"/>
            <a:ext cx="10984606" cy="5364050"/>
          </a:xfrm>
        </p:spPr>
        <p:txBody>
          <a:bodyPr>
            <a:normAutofit fontScale="92500" lnSpcReduction="10000"/>
          </a:bodyPr>
          <a:lstStyle/>
          <a:p>
            <a:r>
              <a:rPr lang="en-US" sz="2200" dirty="0">
                <a:latin typeface="Times New Roman" panose="02020603050405020304" pitchFamily="18" charset="0"/>
                <a:cs typeface="Times New Roman" panose="02020603050405020304" pitchFamily="18" charset="0"/>
              </a:rPr>
              <a:t>Ambulatory surgery centers, or ASCs, are facilities where surgeries that do not require hospital admission are </a:t>
            </a:r>
            <a:r>
              <a:rPr lang="en-US" sz="2200" dirty="0" smtClean="0">
                <a:latin typeface="Times New Roman" panose="02020603050405020304" pitchFamily="18" charset="0"/>
                <a:cs typeface="Times New Roman" panose="02020603050405020304" pitchFamily="18" charset="0"/>
              </a:rPr>
              <a:t>performed.</a:t>
            </a:r>
          </a:p>
          <a:p>
            <a:r>
              <a:rPr lang="en-US" sz="2200" dirty="0" smtClean="0">
                <a:latin typeface="Times New Roman" panose="02020603050405020304" pitchFamily="18" charset="0"/>
                <a:cs typeface="Times New Roman" panose="02020603050405020304" pitchFamily="18" charset="0"/>
              </a:rPr>
              <a:t>Workflow </a:t>
            </a:r>
            <a:r>
              <a:rPr lang="en-US" sz="2200" dirty="0">
                <a:latin typeface="Times New Roman" panose="02020603050405020304" pitchFamily="18" charset="0"/>
                <a:cs typeface="Times New Roman" panose="02020603050405020304" pitchFamily="18" charset="0"/>
              </a:rPr>
              <a:t>of an </a:t>
            </a:r>
            <a:r>
              <a:rPr lang="en-US" sz="2200" dirty="0" smtClean="0">
                <a:latin typeface="Times New Roman" panose="02020603050405020304" pitchFamily="18" charset="0"/>
                <a:cs typeface="Times New Roman" panose="02020603050405020304" pitchFamily="18" charset="0"/>
              </a:rPr>
              <a:t>ASC</a:t>
            </a:r>
          </a:p>
          <a:p>
            <a:pPr marL="0" indent="0">
              <a:buNone/>
            </a:pPr>
            <a:endParaRPr lang="en-US" sz="2000" dirty="0">
              <a:latin typeface="Times New Roman" panose="02020603050405020304" pitchFamily="18" charset="0"/>
              <a:cs typeface="Times New Roman" panose="02020603050405020304" pitchFamily="18" charset="0"/>
            </a:endParaRPr>
          </a:p>
          <a:p>
            <a:endParaRPr lang="en-US" sz="2000" dirty="0" smtClean="0"/>
          </a:p>
          <a:p>
            <a:endParaRPr lang="en-US" sz="2000" dirty="0"/>
          </a:p>
          <a:p>
            <a:endParaRPr lang="en-US" sz="2000" dirty="0" smtClean="0"/>
          </a:p>
          <a:p>
            <a:endParaRPr lang="en-US" sz="2000" dirty="0" smtClean="0"/>
          </a:p>
          <a:p>
            <a:endParaRPr lang="en-US" sz="2000" dirty="0"/>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big four specialties for ASCs in US healthcare system includes </a:t>
            </a:r>
            <a:r>
              <a:rPr lang="en-US" sz="2200" dirty="0" smtClean="0">
                <a:latin typeface="Times New Roman" panose="02020603050405020304" pitchFamily="18" charset="0"/>
                <a:cs typeface="Times New Roman" panose="02020603050405020304" pitchFamily="18" charset="0"/>
              </a:rPr>
              <a:t>ophthalmology</a:t>
            </a:r>
            <a:r>
              <a:rPr lang="en-US" sz="2200" dirty="0">
                <a:latin typeface="Times New Roman" panose="02020603050405020304" pitchFamily="18" charset="0"/>
                <a:cs typeface="Times New Roman" panose="02020603050405020304" pitchFamily="18" charset="0"/>
              </a:rPr>
              <a:t>, orthopedics, Gastrointestinal and pain </a:t>
            </a:r>
            <a:r>
              <a:rPr lang="en-US" sz="2200" dirty="0" smtClean="0">
                <a:latin typeface="Times New Roman" panose="02020603050405020304" pitchFamily="18" charset="0"/>
                <a:cs typeface="Times New Roman" panose="02020603050405020304" pitchFamily="18" charset="0"/>
              </a:rPr>
              <a:t>management. Ophthalmology </a:t>
            </a:r>
            <a:r>
              <a:rPr lang="en-US" sz="2200" dirty="0">
                <a:latin typeface="Times New Roman" panose="02020603050405020304" pitchFamily="18" charset="0"/>
                <a:cs typeface="Times New Roman" panose="02020603050405020304" pitchFamily="18" charset="0"/>
              </a:rPr>
              <a:t>ASCs are on a rise because of the possible reasons-</a:t>
            </a:r>
          </a:p>
          <a:p>
            <a:pPr lvl="1"/>
            <a:r>
              <a:rPr lang="en-US" sz="2200" dirty="0" smtClean="0">
                <a:latin typeface="Times New Roman" panose="02020603050405020304" pitchFamily="18" charset="0"/>
                <a:cs typeface="Times New Roman" panose="02020603050405020304" pitchFamily="18" charset="0"/>
              </a:rPr>
              <a:t>Growth </a:t>
            </a:r>
            <a:r>
              <a:rPr lang="en-US" sz="2200" dirty="0">
                <a:latin typeface="Times New Roman" panose="02020603050405020304" pitchFamily="18" charset="0"/>
                <a:cs typeface="Times New Roman" panose="02020603050405020304" pitchFamily="18" charset="0"/>
              </a:rPr>
              <a:t>in cataract volume- An Ophthalmic Market Perspectives report estimated the volume of cataracts has grown from 2.4 million in 2000 to 3.2 million in 2010.</a:t>
            </a:r>
          </a:p>
          <a:p>
            <a:pPr lvl="1"/>
            <a:r>
              <a:rPr lang="en-US" sz="2200" dirty="0" smtClean="0">
                <a:latin typeface="Times New Roman" panose="02020603050405020304" pitchFamily="18" charset="0"/>
                <a:cs typeface="Times New Roman" panose="02020603050405020304" pitchFamily="18" charset="0"/>
              </a:rPr>
              <a:t>Growth </a:t>
            </a:r>
            <a:r>
              <a:rPr lang="en-US" sz="2200" dirty="0">
                <a:latin typeface="Times New Roman" panose="02020603050405020304" pitchFamily="18" charset="0"/>
                <a:cs typeface="Times New Roman" panose="02020603050405020304" pitchFamily="18" charset="0"/>
              </a:rPr>
              <a:t>in volume attributable to new technology, such as premium intraocular lenses and femtosecond lasers- Femtosecond laser holds great promise, currently it is not feasible for ASCs to use profitably because of its high cost. </a:t>
            </a:r>
            <a:endParaRPr lang="en-US" sz="2200" dirty="0" smtClean="0">
              <a:latin typeface="Times New Roman" panose="02020603050405020304" pitchFamily="18" charset="0"/>
              <a:cs typeface="Times New Roman" panose="02020603050405020304" pitchFamily="18" charset="0"/>
            </a:endParaRPr>
          </a:p>
        </p:txBody>
      </p:sp>
      <p:pic>
        <p:nvPicPr>
          <p:cNvPr id="5" name="Picture 4" descr="C:\Users\dishab\Desktop\980a.gif"/>
          <p:cNvPicPr/>
          <p:nvPr/>
        </p:nvPicPr>
        <p:blipFill>
          <a:blip r:embed="rId2">
            <a:extLst>
              <a:ext uri="{28A0092B-C50C-407E-A947-70E740481C1C}">
                <a14:useLocalDpi xmlns:a14="http://schemas.microsoft.com/office/drawing/2010/main" val="0"/>
              </a:ext>
            </a:extLst>
          </a:blip>
          <a:srcRect/>
          <a:stretch>
            <a:fillRect/>
          </a:stretch>
        </p:blipFill>
        <p:spPr bwMode="auto">
          <a:xfrm>
            <a:off x="2768958" y="2395470"/>
            <a:ext cx="5808371" cy="221516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175963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515600" cy="5937160"/>
          </a:xfrm>
        </p:spPr>
        <p:txBody>
          <a:bodyPr>
            <a:noAutofit/>
          </a:bodyPr>
          <a:lstStyle/>
          <a:p>
            <a:pPr lvl="1"/>
            <a:r>
              <a:rPr lang="en-US" sz="2000" dirty="0">
                <a:latin typeface="Times New Roman" panose="02020603050405020304" pitchFamily="18" charset="0"/>
                <a:cs typeface="Times New Roman" panose="02020603050405020304" pitchFamily="18" charset="0"/>
              </a:rPr>
              <a:t>Integration of vitreoretinal surgery into ASC- Vitreoretinal surgery can be profitable because reimbursement rates for the procedure are increasing. However, the ASC must have enough volume to offset the cost of equipment and supplies and have physicians who can perform the procedure efficiently.</a:t>
            </a:r>
          </a:p>
          <a:p>
            <a:pPr lvl="1"/>
            <a:r>
              <a:rPr lang="en-US" sz="2000" dirty="0">
                <a:latin typeface="Times New Roman" panose="02020603050405020304" pitchFamily="18" charset="0"/>
                <a:cs typeface="Times New Roman" panose="02020603050405020304" pitchFamily="18" charset="0"/>
              </a:rPr>
              <a:t>Hospital acquisitions of ophthalmic ASCs</a:t>
            </a:r>
          </a:p>
          <a:p>
            <a:pPr lvl="1"/>
            <a:r>
              <a:rPr lang="en-US" sz="2000" dirty="0">
                <a:latin typeface="Times New Roman" panose="02020603050405020304" pitchFamily="18" charset="0"/>
                <a:cs typeface="Times New Roman" panose="02020603050405020304" pitchFamily="18" charset="0"/>
              </a:rPr>
              <a:t>Emergence of </a:t>
            </a:r>
            <a:r>
              <a:rPr lang="en-US" sz="2000" dirty="0" smtClean="0">
                <a:latin typeface="Times New Roman" panose="02020603050405020304" pitchFamily="18" charset="0"/>
                <a:cs typeface="Times New Roman" panose="02020603050405020304" pitchFamily="18" charset="0"/>
              </a:rPr>
              <a:t>ACOs</a:t>
            </a:r>
          </a:p>
          <a:p>
            <a:pPr marL="228600" lvl="1">
              <a:spcBef>
                <a:spcPts val="1000"/>
              </a:spcBef>
            </a:pPr>
            <a:r>
              <a:rPr lang="en-US" sz="2000" dirty="0">
                <a:latin typeface="Times New Roman" panose="02020603050405020304" pitchFamily="18" charset="0"/>
                <a:cs typeface="Times New Roman" panose="02020603050405020304" pitchFamily="18" charset="0"/>
              </a:rPr>
              <a:t>ASCs and </a:t>
            </a:r>
            <a:r>
              <a:rPr lang="en-US" sz="2000" dirty="0" smtClean="0">
                <a:latin typeface="Times New Roman" panose="02020603050405020304" pitchFamily="18" charset="0"/>
                <a:cs typeface="Times New Roman" panose="02020603050405020304" pitchFamily="18" charset="0"/>
              </a:rPr>
              <a:t>Medicare</a:t>
            </a:r>
          </a:p>
          <a:p>
            <a:pPr lvl="1"/>
            <a:r>
              <a:rPr lang="en-US" sz="2000" dirty="0" smtClean="0">
                <a:latin typeface="Times New Roman" panose="02020603050405020304" pitchFamily="18" charset="0"/>
                <a:cs typeface="Times New Roman" panose="02020603050405020304" pitchFamily="18" charset="0"/>
              </a:rPr>
              <a:t>Medicare </a:t>
            </a:r>
            <a:r>
              <a:rPr lang="en-US" sz="2000" dirty="0">
                <a:latin typeface="Times New Roman" panose="02020603050405020304" pitchFamily="18" charset="0"/>
                <a:cs typeface="Times New Roman" panose="02020603050405020304" pitchFamily="18" charset="0"/>
              </a:rPr>
              <a:t>accounts for about 20 percent of ASCs revenue (Medical Group Management Association </a:t>
            </a:r>
            <a:r>
              <a:rPr lang="en-US" sz="2000" dirty="0" smtClean="0">
                <a:latin typeface="Times New Roman" panose="02020603050405020304" pitchFamily="18" charset="0"/>
                <a:cs typeface="Times New Roman" panose="02020603050405020304" pitchFamily="18" charset="0"/>
              </a:rPr>
              <a:t>2009b), covering </a:t>
            </a:r>
            <a:r>
              <a:rPr lang="en-US" sz="2000" dirty="0">
                <a:latin typeface="Times New Roman" panose="02020603050405020304" pitchFamily="18" charset="0"/>
                <a:cs typeface="Times New Roman" panose="02020603050405020304" pitchFamily="18" charset="0"/>
              </a:rPr>
              <a:t>about 3,400 procedures under the ASC payment </a:t>
            </a:r>
            <a:r>
              <a:rPr lang="en-US" sz="2000" dirty="0" smtClean="0">
                <a:latin typeface="Times New Roman" panose="02020603050405020304" pitchFamily="18" charset="0"/>
                <a:cs typeface="Times New Roman" panose="02020603050405020304" pitchFamily="18" charset="0"/>
              </a:rPr>
              <a:t>system and to </a:t>
            </a:r>
            <a:r>
              <a:rPr lang="en-US" sz="2000" dirty="0">
                <a:latin typeface="Times New Roman" panose="02020603050405020304" pitchFamily="18" charset="0"/>
                <a:cs typeface="Times New Roman" panose="02020603050405020304" pitchFamily="18" charset="0"/>
              </a:rPr>
              <a:t>receive payments from Medicare, ASCs must meet Medicare’s conditions of </a:t>
            </a:r>
            <a:r>
              <a:rPr lang="en-US" sz="2000" dirty="0" smtClean="0">
                <a:latin typeface="Times New Roman" panose="02020603050405020304" pitchFamily="18" charset="0"/>
                <a:cs typeface="Times New Roman" panose="02020603050405020304" pitchFamily="18" charset="0"/>
              </a:rPr>
              <a:t>coverage</a:t>
            </a:r>
            <a:r>
              <a:rPr lang="en-US" sz="2000" dirty="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average 2008 Medicare sub charge (submitted charges divided by allowed services), average allow charge (Medicare-allowed charges divided by allowed services, including co-pays and deductibles paid by patient), and average payment (Medicare payments divided by allowed services, not including co-pays and deductibles paid by patient) for ophthalmology procedures commonly performed in ASCs are</a:t>
            </a:r>
            <a:r>
              <a:rPr lang="en-US" sz="2000" dirty="0" smtClean="0">
                <a:latin typeface="Times New Roman" panose="02020603050405020304" pitchFamily="18" charset="0"/>
                <a:cs typeface="Times New Roman" panose="02020603050405020304" pitchFamily="18" charset="0"/>
              </a:rPr>
              <a:t>:</a:t>
            </a:r>
          </a:p>
          <a:p>
            <a:pPr lvl="2"/>
            <a:r>
              <a:rPr lang="en-US" dirty="0">
                <a:latin typeface="Times New Roman" panose="02020603050405020304" pitchFamily="18" charset="0"/>
                <a:cs typeface="Times New Roman" panose="02020603050405020304" pitchFamily="18" charset="0"/>
              </a:rPr>
              <a:t>Post-cataract laser surgery (CPT 66821)</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-average sub charge: $1,019</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-average allow charge: $282</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-average payment: $221</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9134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913" y="309092"/>
            <a:ext cx="11191741" cy="6297769"/>
          </a:xfrm>
        </p:spPr>
        <p:txBody>
          <a:bodyPr>
            <a:normAutofit/>
          </a:bodyPr>
          <a:lstStyle/>
          <a:p>
            <a:pPr lvl="2"/>
            <a:r>
              <a:rPr lang="en-US" dirty="0">
                <a:latin typeface="Times New Roman" panose="02020603050405020304" pitchFamily="18" charset="0"/>
                <a:cs typeface="Times New Roman" panose="02020603050405020304" pitchFamily="18" charset="0"/>
              </a:rPr>
              <a:t>Cataract removal, insertion of lens (CPT 66984)</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-average sub charge: $2,99</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-average allow charge $964</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-average payment: $763</a:t>
            </a:r>
          </a:p>
          <a:p>
            <a:pPr lvl="2"/>
            <a:r>
              <a:rPr lang="en-US" dirty="0" smtClean="0">
                <a:latin typeface="Times New Roman" panose="02020603050405020304" pitchFamily="18" charset="0"/>
                <a:cs typeface="Times New Roman" panose="02020603050405020304" pitchFamily="18" charset="0"/>
              </a:rPr>
              <a:t>Glaucoma screening</a:t>
            </a:r>
          </a:p>
          <a:p>
            <a:pPr marL="1371600" lvl="3" indent="0">
              <a:buNone/>
            </a:pP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-20</a:t>
            </a:r>
            <a:r>
              <a:rPr lang="en-US" sz="2000" dirty="0">
                <a:latin typeface="Times New Roman" panose="02020603050405020304" pitchFamily="18" charset="0"/>
                <a:cs typeface="Times New Roman" panose="02020603050405020304" pitchFamily="18" charset="0"/>
              </a:rPr>
              <a:t>% of Medicare-approved amounts, and the Part B deductible applies.</a:t>
            </a:r>
          </a:p>
          <a:p>
            <a:pPr lvl="2"/>
            <a:r>
              <a:rPr lang="en-US" dirty="0">
                <a:latin typeface="Times New Roman" panose="02020603050405020304" pitchFamily="18" charset="0"/>
                <a:cs typeface="Times New Roman" panose="02020603050405020304" pitchFamily="18" charset="0"/>
              </a:rPr>
              <a:t>Routine eye </a:t>
            </a:r>
            <a:r>
              <a:rPr lang="en-US" dirty="0" smtClean="0">
                <a:latin typeface="Times New Roman" panose="02020603050405020304" pitchFamily="18" charset="0"/>
                <a:cs typeface="Times New Roman" panose="02020603050405020304" pitchFamily="18" charset="0"/>
              </a:rPr>
              <a:t>exams</a:t>
            </a:r>
          </a:p>
          <a:p>
            <a:pPr marL="1828800" lvl="4" indent="0">
              <a:buNone/>
            </a:pPr>
            <a:r>
              <a:rPr lang="en-US" sz="2000" dirty="0" smtClean="0">
                <a:latin typeface="Times New Roman" panose="02020603050405020304" pitchFamily="18" charset="0"/>
                <a:cs typeface="Times New Roman" panose="02020603050405020304" pitchFamily="18" charset="0"/>
              </a:rPr>
              <a:t>-100</a:t>
            </a:r>
            <a:r>
              <a:rPr lang="en-US" sz="2000" dirty="0">
                <a:latin typeface="Times New Roman" panose="02020603050405020304" pitchFamily="18" charset="0"/>
                <a:cs typeface="Times New Roman" panose="02020603050405020304" pitchFamily="18" charset="0"/>
              </a:rPr>
              <a:t>% out-of-pocket under Original Medicare for routine eye exams</a:t>
            </a:r>
          </a:p>
          <a:p>
            <a:pPr lvl="2"/>
            <a:r>
              <a:rPr lang="en-US" dirty="0">
                <a:latin typeface="Times New Roman" panose="02020603050405020304" pitchFamily="18" charset="0"/>
                <a:cs typeface="Times New Roman" panose="02020603050405020304" pitchFamily="18" charset="0"/>
              </a:rPr>
              <a:t>Treatment of macular degeneration</a:t>
            </a:r>
          </a:p>
          <a:p>
            <a:pPr marL="914400" lvl="2" indent="0">
              <a:buNone/>
            </a:pPr>
            <a:r>
              <a:rPr lang="en-US" dirty="0" smtClean="0">
                <a:latin typeface="Times New Roman" panose="02020603050405020304" pitchFamily="18" charset="0"/>
                <a:cs typeface="Times New Roman" panose="02020603050405020304" pitchFamily="18" charset="0"/>
              </a:rPr>
              <a:t>	-20</a:t>
            </a:r>
            <a:r>
              <a:rPr lang="en-US" dirty="0">
                <a:latin typeface="Times New Roman" panose="02020603050405020304" pitchFamily="18" charset="0"/>
                <a:cs typeface="Times New Roman" panose="02020603050405020304" pitchFamily="18" charset="0"/>
              </a:rPr>
              <a:t>% of Medicare-approved amounts for diagnosis and treatment of diseases and conditions of the eye after the Part B deductible is applied</a:t>
            </a:r>
          </a:p>
          <a:p>
            <a:pPr lvl="2"/>
            <a:r>
              <a:rPr lang="en-US" dirty="0">
                <a:latin typeface="Times New Roman" panose="02020603050405020304" pitchFamily="18" charset="0"/>
                <a:cs typeface="Times New Roman" panose="02020603050405020304" pitchFamily="18" charset="0"/>
              </a:rPr>
              <a:t>Eye prostheses</a:t>
            </a:r>
          </a:p>
          <a:p>
            <a:pPr marL="914400" lvl="2" indent="0">
              <a:buNone/>
            </a:pPr>
            <a:r>
              <a:rPr lang="en-US" dirty="0" smtClean="0">
                <a:latin typeface="Times New Roman" panose="02020603050405020304" pitchFamily="18" charset="0"/>
                <a:cs typeface="Times New Roman" panose="02020603050405020304" pitchFamily="18" charset="0"/>
              </a:rPr>
              <a:t>	-20</a:t>
            </a:r>
            <a:r>
              <a:rPr lang="en-US" dirty="0">
                <a:latin typeface="Times New Roman" panose="02020603050405020304" pitchFamily="18" charset="0"/>
                <a:cs typeface="Times New Roman" panose="02020603050405020304" pitchFamily="18" charset="0"/>
              </a:rPr>
              <a:t>% of Medicare-approved amounts after the Part B deductible is </a:t>
            </a:r>
            <a:r>
              <a:rPr lang="en-US" dirty="0" smtClean="0">
                <a:latin typeface="Times New Roman" panose="02020603050405020304" pitchFamily="18" charset="0"/>
                <a:cs typeface="Times New Roman" panose="02020603050405020304" pitchFamily="18" charset="0"/>
              </a:rPr>
              <a:t>applied</a:t>
            </a:r>
          </a:p>
          <a:p>
            <a:pPr marL="914400" lvl="2" indent="0">
              <a:buNone/>
            </a:pPr>
            <a:r>
              <a:rPr lang="en-US" dirty="0" smtClean="0">
                <a:latin typeface="Times New Roman" panose="02020603050405020304" pitchFamily="18" charset="0"/>
                <a:cs typeface="Times New Roman" panose="02020603050405020304" pitchFamily="18" charset="0"/>
              </a:rPr>
              <a:t>(**Becker’s ASC Review)</a:t>
            </a:r>
          </a:p>
          <a:p>
            <a:r>
              <a:rPr lang="en-US" sz="2000" dirty="0" smtClean="0">
                <a:latin typeface="Times New Roman" panose="02020603050405020304" pitchFamily="18" charset="0"/>
                <a:cs typeface="Times New Roman" panose="02020603050405020304" pitchFamily="18" charset="0"/>
              </a:rPr>
              <a:t>EMRs </a:t>
            </a:r>
            <a:r>
              <a:rPr lang="en-US" sz="2000" dirty="0">
                <a:latin typeface="Times New Roman" panose="02020603050405020304" pitchFamily="18" charset="0"/>
                <a:cs typeface="Times New Roman" panose="02020603050405020304" pitchFamily="18" charset="0"/>
              </a:rPr>
              <a:t>have the potential to provide significant financial benefits as Medicare reimbursements depends on the quality and completion of data recorded in accordance with the US federation norms and Global Surgery Package,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while that potential is easy to realize with a hospital EMR, the numbers are a bit more nebulous regarding EMR implementation in the ambulatory setting</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3051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797</TotalTime>
  <Words>1821</Words>
  <Application>Microsoft Office PowerPoint</Application>
  <PresentationFormat>Widescreen</PresentationFormat>
  <Paragraphs>153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Times New Roman</vt:lpstr>
      <vt:lpstr>Office Theme</vt:lpstr>
      <vt:lpstr>    Ambulatory EMR Implementation Issues in Ophthalmology Care in US Health Care System </vt:lpstr>
      <vt:lpstr>Eli India Pvt. Ltd.</vt:lpstr>
      <vt:lpstr>PowerPoint Presentation</vt:lpstr>
      <vt:lpstr>PowerPoint Presentation</vt:lpstr>
      <vt:lpstr>PowerPoint Presentation</vt:lpstr>
      <vt:lpstr>DISSERTATION REPORT</vt:lpstr>
      <vt:lpstr>INTRODUCTION</vt:lpstr>
      <vt:lpstr>PowerPoint Presentation</vt:lpstr>
      <vt:lpstr>PowerPoint Presentation</vt:lpstr>
      <vt:lpstr>PowerPoint Presentation</vt:lpstr>
      <vt:lpstr>OBJECTIVES </vt:lpstr>
      <vt:lpstr>METHODOLOGY</vt:lpstr>
      <vt:lpstr>PowerPoint Presentation</vt:lpstr>
      <vt:lpstr>LIMITATIONS</vt:lpstr>
      <vt:lpstr>KEY FINDINGS</vt:lpstr>
      <vt:lpstr>KEY FINDINGS Cont…</vt:lpstr>
      <vt:lpstr>CONCLUSION</vt:lpstr>
      <vt:lpstr>REFRENCES</vt:lpstr>
      <vt:lpstr>PowerPoint Presentation</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Ambulatory EMR Implementation Issues in Ophthalmology Care in US Health Care System</dc:title>
  <dc:creator>Disha Biala</dc:creator>
  <cp:lastModifiedBy>Disha Biala</cp:lastModifiedBy>
  <cp:revision>67</cp:revision>
  <dcterms:created xsi:type="dcterms:W3CDTF">2017-05-10T19:18:44Z</dcterms:created>
  <dcterms:modified xsi:type="dcterms:W3CDTF">2017-05-14T15:41:48Z</dcterms:modified>
</cp:coreProperties>
</file>