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7" r:id="rId4"/>
    <p:sldId id="268" r:id="rId5"/>
    <p:sldId id="259" r:id="rId6"/>
    <p:sldId id="260" r:id="rId7"/>
    <p:sldId id="263" r:id="rId8"/>
    <p:sldId id="269" r:id="rId9"/>
    <p:sldId id="270" r:id="rId10"/>
    <p:sldId id="271" r:id="rId11"/>
    <p:sldId id="272" r:id="rId12"/>
    <p:sldId id="275" r:id="rId13"/>
    <p:sldId id="274" r:id="rId14"/>
    <p:sldId id="279" r:id="rId15"/>
    <p:sldId id="280" r:id="rId16"/>
    <p:sldId id="277" r:id="rId17"/>
    <p:sldId id="278" r:id="rId18"/>
    <p:sldId id="262" r:id="rId19"/>
    <p:sldId id="265" r:id="rId20"/>
    <p:sldId id="266" r:id="rId21"/>
    <p:sldId id="267" r:id="rId22"/>
    <p:sldId id="276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974" y="-3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434951881014858"/>
          <c:y val="5.4332299371669494E-2"/>
          <c:w val="0.86509492563429624"/>
          <c:h val="0.6414309322445819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Sheet3!$C$4</c:f>
              <c:strCache>
                <c:ptCount val="1"/>
                <c:pt idx="0">
                  <c:v>Girls</c:v>
                </c:pt>
              </c:strCache>
            </c:strRef>
          </c:tx>
          <c:invertIfNegative val="0"/>
          <c:cat>
            <c:strRef>
              <c:f>Sheet3!$B$5:$B$8</c:f>
              <c:strCache>
                <c:ptCount val="4"/>
                <c:pt idx="0">
                  <c:v>Once daily</c:v>
                </c:pt>
                <c:pt idx="1">
                  <c:v>Twice daily</c:v>
                </c:pt>
                <c:pt idx="2">
                  <c:v>Every time after eating</c:v>
                </c:pt>
                <c:pt idx="3">
                  <c:v>Don't brush</c:v>
                </c:pt>
              </c:strCache>
            </c:strRef>
          </c:cat>
          <c:val>
            <c:numRef>
              <c:f>Sheet3!$C$5:$C$8</c:f>
              <c:numCache>
                <c:formatCode>0%</c:formatCode>
                <c:ptCount val="4"/>
                <c:pt idx="0">
                  <c:v>0.82000000000000028</c:v>
                </c:pt>
                <c:pt idx="1">
                  <c:v>0.18000000000000008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Sheet3!$D$4</c:f>
              <c:strCache>
                <c:ptCount val="1"/>
                <c:pt idx="0">
                  <c:v>Boys</c:v>
                </c:pt>
              </c:strCache>
            </c:strRef>
          </c:tx>
          <c:invertIfNegative val="0"/>
          <c:cat>
            <c:strRef>
              <c:f>Sheet3!$B$5:$B$8</c:f>
              <c:strCache>
                <c:ptCount val="4"/>
                <c:pt idx="0">
                  <c:v>Once daily</c:v>
                </c:pt>
                <c:pt idx="1">
                  <c:v>Twice daily</c:v>
                </c:pt>
                <c:pt idx="2">
                  <c:v>Every time after eating</c:v>
                </c:pt>
                <c:pt idx="3">
                  <c:v>Don't brush</c:v>
                </c:pt>
              </c:strCache>
            </c:strRef>
          </c:cat>
          <c:val>
            <c:numRef>
              <c:f>Sheet3!$D$5:$D$8</c:f>
              <c:numCache>
                <c:formatCode>0%</c:formatCode>
                <c:ptCount val="4"/>
                <c:pt idx="0">
                  <c:v>0.5</c:v>
                </c:pt>
                <c:pt idx="1">
                  <c:v>0.46</c:v>
                </c:pt>
                <c:pt idx="2">
                  <c:v>4.0000000000000029E-2</c:v>
                </c:pt>
                <c:pt idx="3">
                  <c:v>0</c:v>
                </c:pt>
              </c:numCache>
            </c:numRef>
          </c:val>
        </c:ser>
        <c:ser>
          <c:idx val="2"/>
          <c:order val="2"/>
          <c:tx>
            <c:strRef>
              <c:f>Sheet3!$E$4</c:f>
              <c:strCache>
                <c:ptCount val="1"/>
                <c:pt idx="0">
                  <c:v>Total</c:v>
                </c:pt>
              </c:strCache>
            </c:strRef>
          </c:tx>
          <c:invertIfNegative val="0"/>
          <c:cat>
            <c:strRef>
              <c:f>Sheet3!$B$5:$B$8</c:f>
              <c:strCache>
                <c:ptCount val="4"/>
                <c:pt idx="0">
                  <c:v>Once daily</c:v>
                </c:pt>
                <c:pt idx="1">
                  <c:v>Twice daily</c:v>
                </c:pt>
                <c:pt idx="2">
                  <c:v>Every time after eating</c:v>
                </c:pt>
                <c:pt idx="3">
                  <c:v>Don't brush</c:v>
                </c:pt>
              </c:strCache>
            </c:strRef>
          </c:cat>
          <c:val>
            <c:numRef>
              <c:f>Sheet3!$E$5:$E$8</c:f>
              <c:numCache>
                <c:formatCode>0%</c:formatCode>
                <c:ptCount val="4"/>
                <c:pt idx="0">
                  <c:v>0.70000000000000029</c:v>
                </c:pt>
                <c:pt idx="1">
                  <c:v>0.29000000000000015</c:v>
                </c:pt>
                <c:pt idx="2">
                  <c:v>1.0000000000000007E-2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33023872"/>
        <c:axId val="33025408"/>
      </c:barChart>
      <c:catAx>
        <c:axId val="33023872"/>
        <c:scaling>
          <c:orientation val="minMax"/>
        </c:scaling>
        <c:delete val="0"/>
        <c:axPos val="b"/>
        <c:majorTickMark val="none"/>
        <c:minorTickMark val="none"/>
        <c:tickLblPos val="nextTo"/>
        <c:crossAx val="33025408"/>
        <c:crosses val="autoZero"/>
        <c:auto val="1"/>
        <c:lblAlgn val="ctr"/>
        <c:lblOffset val="100"/>
        <c:noMultiLvlLbl val="0"/>
      </c:catAx>
      <c:valAx>
        <c:axId val="33025408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crossAx val="33023872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600"/>
              <a:t>frequency</a:t>
            </a:r>
            <a:r>
              <a:rPr lang="en-US" sz="1600" baseline="0"/>
              <a:t> of cutting finger nails</a:t>
            </a:r>
            <a:endParaRPr lang="en-US" sz="160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5947712418300679E-2"/>
          <c:y val="8.7286552416242127E-2"/>
          <c:w val="0.92810457516339873"/>
          <c:h val="0.8154442643199011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Sheet12!$D$5</c:f>
              <c:strCache>
                <c:ptCount val="1"/>
                <c:pt idx="0">
                  <c:v>Girls</c:v>
                </c:pt>
              </c:strCache>
            </c:strRef>
          </c:tx>
          <c:invertIfNegative val="0"/>
          <c:cat>
            <c:strRef>
              <c:f>Sheet12!$C$6:$C$9</c:f>
              <c:strCache>
                <c:ptCount val="4"/>
                <c:pt idx="0">
                  <c:v>Weekly</c:v>
                </c:pt>
                <c:pt idx="1">
                  <c:v>1-2 times</c:v>
                </c:pt>
                <c:pt idx="2">
                  <c:v>3-4 times</c:v>
                </c:pt>
                <c:pt idx="3">
                  <c:v>More than a month</c:v>
                </c:pt>
              </c:strCache>
            </c:strRef>
          </c:cat>
          <c:val>
            <c:numRef>
              <c:f>Sheet12!$D$6:$D$9</c:f>
              <c:numCache>
                <c:formatCode>0%</c:formatCode>
                <c:ptCount val="4"/>
                <c:pt idx="0">
                  <c:v>0.82000000000000028</c:v>
                </c:pt>
                <c:pt idx="1">
                  <c:v>0.14000000000000001</c:v>
                </c:pt>
                <c:pt idx="2">
                  <c:v>0.05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Sheet12!$E$5</c:f>
              <c:strCache>
                <c:ptCount val="1"/>
                <c:pt idx="0">
                  <c:v>Boys</c:v>
                </c:pt>
              </c:strCache>
            </c:strRef>
          </c:tx>
          <c:invertIfNegative val="0"/>
          <c:cat>
            <c:strRef>
              <c:f>Sheet12!$C$6:$C$9</c:f>
              <c:strCache>
                <c:ptCount val="4"/>
                <c:pt idx="0">
                  <c:v>Weekly</c:v>
                </c:pt>
                <c:pt idx="1">
                  <c:v>1-2 times</c:v>
                </c:pt>
                <c:pt idx="2">
                  <c:v>3-4 times</c:v>
                </c:pt>
                <c:pt idx="3">
                  <c:v>More than a month</c:v>
                </c:pt>
              </c:strCache>
            </c:strRef>
          </c:cat>
          <c:val>
            <c:numRef>
              <c:f>Sheet12!$E$6:$E$9</c:f>
              <c:numCache>
                <c:formatCode>0%</c:formatCode>
                <c:ptCount val="4"/>
                <c:pt idx="0">
                  <c:v>0.81</c:v>
                </c:pt>
                <c:pt idx="1">
                  <c:v>0.15000000000000008</c:v>
                </c:pt>
                <c:pt idx="2">
                  <c:v>4.0000000000000022E-2</c:v>
                </c:pt>
                <c:pt idx="3">
                  <c:v>0</c:v>
                </c:pt>
              </c:numCache>
            </c:numRef>
          </c:val>
        </c:ser>
        <c:ser>
          <c:idx val="2"/>
          <c:order val="2"/>
          <c:tx>
            <c:strRef>
              <c:f>Sheet12!$F$5</c:f>
              <c:strCache>
                <c:ptCount val="1"/>
                <c:pt idx="0">
                  <c:v>Total</c:v>
                </c:pt>
              </c:strCache>
            </c:strRef>
          </c:tx>
          <c:invertIfNegative val="0"/>
          <c:cat>
            <c:strRef>
              <c:f>Sheet12!$C$6:$C$9</c:f>
              <c:strCache>
                <c:ptCount val="4"/>
                <c:pt idx="0">
                  <c:v>Weekly</c:v>
                </c:pt>
                <c:pt idx="1">
                  <c:v>1-2 times</c:v>
                </c:pt>
                <c:pt idx="2">
                  <c:v>3-4 times</c:v>
                </c:pt>
                <c:pt idx="3">
                  <c:v>More than a month</c:v>
                </c:pt>
              </c:strCache>
            </c:strRef>
          </c:cat>
          <c:val>
            <c:numRef>
              <c:f>Sheet12!$F$6:$F$9</c:f>
              <c:numCache>
                <c:formatCode>0%</c:formatCode>
                <c:ptCount val="4"/>
                <c:pt idx="0">
                  <c:v>0.81</c:v>
                </c:pt>
                <c:pt idx="1">
                  <c:v>0.14000000000000001</c:v>
                </c:pt>
                <c:pt idx="2">
                  <c:v>4.0000000000000022E-2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41994112"/>
        <c:axId val="41995648"/>
      </c:barChart>
      <c:catAx>
        <c:axId val="41994112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100"/>
            </a:pPr>
            <a:endParaRPr lang="en-US"/>
          </a:p>
        </c:txPr>
        <c:crossAx val="41995648"/>
        <c:crosses val="autoZero"/>
        <c:auto val="1"/>
        <c:lblAlgn val="ctr"/>
        <c:lblOffset val="100"/>
        <c:noMultiLvlLbl val="0"/>
      </c:catAx>
      <c:valAx>
        <c:axId val="41995648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41994112"/>
        <c:crosses val="autoZero"/>
        <c:crossBetween val="between"/>
      </c:valAx>
    </c:plotArea>
    <c:legend>
      <c:legendPos val="t"/>
      <c:layout/>
      <c:overlay val="0"/>
      <c:txPr>
        <a:bodyPr/>
        <a:lstStyle/>
        <a:p>
          <a:pPr>
            <a:defRPr sz="11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Frequency of wearing washed clothes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Sheet4!$C$4</c:f>
              <c:strCache>
                <c:ptCount val="1"/>
                <c:pt idx="0">
                  <c:v>Girls</c:v>
                </c:pt>
              </c:strCache>
            </c:strRef>
          </c:tx>
          <c:invertIfNegative val="0"/>
          <c:cat>
            <c:strRef>
              <c:f>Sheet4!$B$5:$B$8</c:f>
              <c:strCache>
                <c:ptCount val="4"/>
                <c:pt idx="0">
                  <c:v>Everyday</c:v>
                </c:pt>
                <c:pt idx="1">
                  <c:v>After every 2 days</c:v>
                </c:pt>
                <c:pt idx="2">
                  <c:v>After 4 to 5 days</c:v>
                </c:pt>
                <c:pt idx="3">
                  <c:v>After a week</c:v>
                </c:pt>
              </c:strCache>
            </c:strRef>
          </c:cat>
          <c:val>
            <c:numRef>
              <c:f>Sheet4!$C$5:$C$8</c:f>
              <c:numCache>
                <c:formatCode>0%</c:formatCode>
                <c:ptCount val="4"/>
                <c:pt idx="0">
                  <c:v>0.8400000000000003</c:v>
                </c:pt>
                <c:pt idx="1">
                  <c:v>0.16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Sheet4!$D$4</c:f>
              <c:strCache>
                <c:ptCount val="1"/>
                <c:pt idx="0">
                  <c:v>Boys</c:v>
                </c:pt>
              </c:strCache>
            </c:strRef>
          </c:tx>
          <c:invertIfNegative val="0"/>
          <c:cat>
            <c:strRef>
              <c:f>Sheet4!$B$5:$B$8</c:f>
              <c:strCache>
                <c:ptCount val="4"/>
                <c:pt idx="0">
                  <c:v>Everyday</c:v>
                </c:pt>
                <c:pt idx="1">
                  <c:v>After every 2 days</c:v>
                </c:pt>
                <c:pt idx="2">
                  <c:v>After 4 to 5 days</c:v>
                </c:pt>
                <c:pt idx="3">
                  <c:v>After a week</c:v>
                </c:pt>
              </c:strCache>
            </c:strRef>
          </c:cat>
          <c:val>
            <c:numRef>
              <c:f>Sheet4!$D$5:$D$8</c:f>
              <c:numCache>
                <c:formatCode>0%</c:formatCode>
                <c:ptCount val="4"/>
                <c:pt idx="0">
                  <c:v>0.54</c:v>
                </c:pt>
                <c:pt idx="1">
                  <c:v>0.42000000000000015</c:v>
                </c:pt>
                <c:pt idx="2">
                  <c:v>0</c:v>
                </c:pt>
                <c:pt idx="3">
                  <c:v>4.0000000000000022E-2</c:v>
                </c:pt>
              </c:numCache>
            </c:numRef>
          </c:val>
        </c:ser>
        <c:ser>
          <c:idx val="2"/>
          <c:order val="2"/>
          <c:tx>
            <c:strRef>
              <c:f>Sheet4!$E$4</c:f>
              <c:strCache>
                <c:ptCount val="1"/>
                <c:pt idx="0">
                  <c:v>Total</c:v>
                </c:pt>
              </c:strCache>
            </c:strRef>
          </c:tx>
          <c:invertIfNegative val="0"/>
          <c:cat>
            <c:strRef>
              <c:f>Sheet4!$B$5:$B$8</c:f>
              <c:strCache>
                <c:ptCount val="4"/>
                <c:pt idx="0">
                  <c:v>Everyday</c:v>
                </c:pt>
                <c:pt idx="1">
                  <c:v>After every 2 days</c:v>
                </c:pt>
                <c:pt idx="2">
                  <c:v>After 4 to 5 days</c:v>
                </c:pt>
                <c:pt idx="3">
                  <c:v>After a week</c:v>
                </c:pt>
              </c:strCache>
            </c:strRef>
          </c:cat>
          <c:val>
            <c:numRef>
              <c:f>Sheet4!$E$5:$E$8</c:f>
              <c:numCache>
                <c:formatCode>0%</c:formatCode>
                <c:ptCount val="4"/>
                <c:pt idx="0">
                  <c:v>0.73000000000000032</c:v>
                </c:pt>
                <c:pt idx="1">
                  <c:v>0.26</c:v>
                </c:pt>
                <c:pt idx="2">
                  <c:v>0</c:v>
                </c:pt>
                <c:pt idx="3">
                  <c:v>1.0000000000000005E-2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33467008"/>
        <c:axId val="33485184"/>
      </c:barChart>
      <c:catAx>
        <c:axId val="33467008"/>
        <c:scaling>
          <c:orientation val="minMax"/>
        </c:scaling>
        <c:delete val="0"/>
        <c:axPos val="b"/>
        <c:majorTickMark val="none"/>
        <c:minorTickMark val="none"/>
        <c:tickLblPos val="nextTo"/>
        <c:crossAx val="33485184"/>
        <c:crosses val="autoZero"/>
        <c:auto val="1"/>
        <c:lblAlgn val="ctr"/>
        <c:lblOffset val="100"/>
        <c:noMultiLvlLbl val="0"/>
      </c:catAx>
      <c:valAx>
        <c:axId val="33485184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33467008"/>
        <c:crosses val="autoZero"/>
        <c:crossBetween val="between"/>
      </c:valAx>
    </c:plotArea>
    <c:legend>
      <c:legendPos val="t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600"/>
              <a:t>six</a:t>
            </a:r>
            <a:r>
              <a:rPr lang="en-US" sz="1600" baseline="0"/>
              <a:t> steps of hand washing</a:t>
            </a:r>
            <a:endParaRPr lang="en-US" sz="1600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5.4545454545454522E-2"/>
          <c:y val="0.17445232746028788"/>
          <c:w val="0.93888888888888922"/>
          <c:h val="0.6511215035389622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Sheet5!$B$5</c:f>
              <c:strCache>
                <c:ptCount val="1"/>
                <c:pt idx="0">
                  <c:v>Yes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1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Sheet5!$C$4:$E$4</c:f>
              <c:strCache>
                <c:ptCount val="3"/>
                <c:pt idx="0">
                  <c:v>Girls</c:v>
                </c:pt>
                <c:pt idx="1">
                  <c:v>Boys</c:v>
                </c:pt>
                <c:pt idx="2">
                  <c:v>Total</c:v>
                </c:pt>
              </c:strCache>
            </c:strRef>
          </c:cat>
          <c:val>
            <c:numRef>
              <c:f>Sheet5!$C$5:$E$5</c:f>
              <c:numCache>
                <c:formatCode>0%</c:formatCode>
                <c:ptCount val="3"/>
                <c:pt idx="0">
                  <c:v>1</c:v>
                </c:pt>
                <c:pt idx="1">
                  <c:v>0.92</c:v>
                </c:pt>
                <c:pt idx="2">
                  <c:v>0.97000000000000031</c:v>
                </c:pt>
              </c:numCache>
            </c:numRef>
          </c:val>
        </c:ser>
        <c:ser>
          <c:idx val="1"/>
          <c:order val="1"/>
          <c:tx>
            <c:strRef>
              <c:f>Sheet5!$B$6</c:f>
              <c:strCache>
                <c:ptCount val="1"/>
                <c:pt idx="0">
                  <c:v>No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1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Sheet5!$C$4:$E$4</c:f>
              <c:strCache>
                <c:ptCount val="3"/>
                <c:pt idx="0">
                  <c:v>Girls</c:v>
                </c:pt>
                <c:pt idx="1">
                  <c:v>Boys</c:v>
                </c:pt>
                <c:pt idx="2">
                  <c:v>Total</c:v>
                </c:pt>
              </c:strCache>
            </c:strRef>
          </c:cat>
          <c:val>
            <c:numRef>
              <c:f>Sheet5!$C$6:$E$6</c:f>
              <c:numCache>
                <c:formatCode>0%</c:formatCode>
                <c:ptCount val="3"/>
                <c:pt idx="0" formatCode="General">
                  <c:v>0</c:v>
                </c:pt>
                <c:pt idx="1">
                  <c:v>8.0000000000000043E-2</c:v>
                </c:pt>
                <c:pt idx="2">
                  <c:v>3.0000000000000002E-2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34036352"/>
        <c:axId val="34050432"/>
      </c:barChart>
      <c:catAx>
        <c:axId val="34036352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100" b="1"/>
            </a:pPr>
            <a:endParaRPr lang="en-US"/>
          </a:p>
        </c:txPr>
        <c:crossAx val="34050432"/>
        <c:crosses val="autoZero"/>
        <c:auto val="1"/>
        <c:lblAlgn val="ctr"/>
        <c:lblOffset val="100"/>
        <c:noMultiLvlLbl val="0"/>
      </c:catAx>
      <c:valAx>
        <c:axId val="34050432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34036352"/>
        <c:crosses val="autoZero"/>
        <c:crossBetween val="between"/>
      </c:valAx>
    </c:plotArea>
    <c:legend>
      <c:legendPos val="t"/>
      <c:overlay val="0"/>
      <c:txPr>
        <a:bodyPr/>
        <a:lstStyle/>
        <a:p>
          <a:pPr>
            <a:defRPr sz="1200" b="1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0"/>
    </mc:Choice>
    <mc:Fallback>
      <c:style val="20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Source of information</a:t>
            </a:r>
          </a:p>
        </c:rich>
      </c:tx>
      <c:layout>
        <c:manualLayout>
          <c:xMode val="edge"/>
          <c:yMode val="edge"/>
          <c:x val="0.26536811023622048"/>
          <c:y val="4.0816326530612297E-2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Sheet5!$L$4</c:f>
              <c:strCache>
                <c:ptCount val="1"/>
                <c:pt idx="0">
                  <c:v>Percent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Sheet5!$K$5:$K$11</c:f>
              <c:strCache>
                <c:ptCount val="7"/>
                <c:pt idx="0">
                  <c:v>School</c:v>
                </c:pt>
                <c:pt idx="1">
                  <c:v>Family</c:v>
                </c:pt>
                <c:pt idx="2">
                  <c:v>Advertisement</c:v>
                </c:pt>
                <c:pt idx="3">
                  <c:v>Health awareness camps</c:v>
                </c:pt>
                <c:pt idx="4">
                  <c:v>Others</c:v>
                </c:pt>
                <c:pt idx="5">
                  <c:v>DNR</c:v>
                </c:pt>
                <c:pt idx="6">
                  <c:v>Total</c:v>
                </c:pt>
              </c:strCache>
            </c:strRef>
          </c:cat>
          <c:val>
            <c:numRef>
              <c:f>Sheet5!$L$5:$L$11</c:f>
              <c:numCache>
                <c:formatCode>0%</c:formatCode>
                <c:ptCount val="7"/>
                <c:pt idx="0">
                  <c:v>0.86000000000000032</c:v>
                </c:pt>
                <c:pt idx="1">
                  <c:v>0.1</c:v>
                </c:pt>
                <c:pt idx="2">
                  <c:v>0</c:v>
                </c:pt>
                <c:pt idx="3">
                  <c:v>1.0000000000000005E-2</c:v>
                </c:pt>
                <c:pt idx="4">
                  <c:v>0</c:v>
                </c:pt>
                <c:pt idx="5">
                  <c:v>3.0000000000000002E-2</c:v>
                </c:pt>
                <c:pt idx="6">
                  <c:v>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34075392"/>
        <c:axId val="34076928"/>
      </c:barChart>
      <c:catAx>
        <c:axId val="34075392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200" b="0"/>
            </a:pPr>
            <a:endParaRPr lang="en-US"/>
          </a:p>
        </c:txPr>
        <c:crossAx val="34076928"/>
        <c:crosses val="autoZero"/>
        <c:auto val="1"/>
        <c:lblAlgn val="ctr"/>
        <c:lblOffset val="100"/>
        <c:noMultiLvlLbl val="0"/>
      </c:catAx>
      <c:valAx>
        <c:axId val="34076928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3407539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600" dirty="0" smtClean="0"/>
              <a:t>Agent </a:t>
            </a:r>
            <a:r>
              <a:rPr lang="en-US" sz="1600" dirty="0"/>
              <a:t>used for washing hands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"/>
          <c:y val="0.17352071208490238"/>
          <c:w val="1"/>
          <c:h val="0.7198607782722812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Sheet7!$C$3</c:f>
              <c:strCache>
                <c:ptCount val="1"/>
                <c:pt idx="0">
                  <c:v>Girls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Sheet7!$B$4:$B$7</c:f>
              <c:strCache>
                <c:ptCount val="4"/>
                <c:pt idx="0">
                  <c:v>Only water</c:v>
                </c:pt>
                <c:pt idx="1">
                  <c:v>Water with soap</c:v>
                </c:pt>
                <c:pt idx="2">
                  <c:v>Water with ash</c:v>
                </c:pt>
                <c:pt idx="3">
                  <c:v>Water with mud</c:v>
                </c:pt>
              </c:strCache>
            </c:strRef>
          </c:cat>
          <c:val>
            <c:numRef>
              <c:f>Sheet7!$C$4:$C$7</c:f>
              <c:numCache>
                <c:formatCode>0%</c:formatCode>
                <c:ptCount val="4"/>
                <c:pt idx="0">
                  <c:v>0.05</c:v>
                </c:pt>
                <c:pt idx="1">
                  <c:v>0.95000000000000029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Sheet7!$D$3</c:f>
              <c:strCache>
                <c:ptCount val="1"/>
                <c:pt idx="0">
                  <c:v>Boys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Sheet7!$B$4:$B$7</c:f>
              <c:strCache>
                <c:ptCount val="4"/>
                <c:pt idx="0">
                  <c:v>Only water</c:v>
                </c:pt>
                <c:pt idx="1">
                  <c:v>Water with soap</c:v>
                </c:pt>
                <c:pt idx="2">
                  <c:v>Water with ash</c:v>
                </c:pt>
                <c:pt idx="3">
                  <c:v>Water with mud</c:v>
                </c:pt>
              </c:strCache>
            </c:strRef>
          </c:cat>
          <c:val>
            <c:numRef>
              <c:f>Sheet7!$D$4:$D$7</c:f>
              <c:numCache>
                <c:formatCode>0%</c:formatCode>
                <c:ptCount val="4"/>
                <c:pt idx="0">
                  <c:v>4.0000000000000022E-2</c:v>
                </c:pt>
                <c:pt idx="1">
                  <c:v>0.9600000000000003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2"/>
          <c:order val="2"/>
          <c:tx>
            <c:strRef>
              <c:f>Sheet7!$E$3</c:f>
              <c:strCache>
                <c:ptCount val="1"/>
                <c:pt idx="0">
                  <c:v>Total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 b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Sheet7!$B$4:$B$7</c:f>
              <c:strCache>
                <c:ptCount val="4"/>
                <c:pt idx="0">
                  <c:v>Only water</c:v>
                </c:pt>
                <c:pt idx="1">
                  <c:v>Water with soap</c:v>
                </c:pt>
                <c:pt idx="2">
                  <c:v>Water with ash</c:v>
                </c:pt>
                <c:pt idx="3">
                  <c:v>Water with mud</c:v>
                </c:pt>
              </c:strCache>
            </c:strRef>
          </c:cat>
          <c:val>
            <c:numRef>
              <c:f>Sheet7!$E$4:$E$7</c:f>
              <c:numCache>
                <c:formatCode>0%</c:formatCode>
                <c:ptCount val="4"/>
                <c:pt idx="0">
                  <c:v>4.0000000000000022E-2</c:v>
                </c:pt>
                <c:pt idx="1">
                  <c:v>0.9600000000000003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36218752"/>
        <c:axId val="36220288"/>
      </c:barChart>
      <c:catAx>
        <c:axId val="36218752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200" b="1"/>
            </a:pPr>
            <a:endParaRPr lang="en-US"/>
          </a:p>
        </c:txPr>
        <c:crossAx val="36220288"/>
        <c:crosses val="autoZero"/>
        <c:auto val="1"/>
        <c:lblAlgn val="ctr"/>
        <c:lblOffset val="100"/>
        <c:noMultiLvlLbl val="0"/>
      </c:catAx>
      <c:valAx>
        <c:axId val="36220288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36218752"/>
        <c:crosses val="autoZero"/>
        <c:crossBetween val="between"/>
      </c:valAx>
    </c:plotArea>
    <c:legend>
      <c:legendPos val="t"/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800" b="1" i="0" baseline="0"/>
              <a:t>Time required for hand washing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Sheet6!$H$3</c:f>
              <c:strCache>
                <c:ptCount val="1"/>
                <c:pt idx="0">
                  <c:v>Total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Sheet6!$G$4:$G$7</c:f>
              <c:strCache>
                <c:ptCount val="4"/>
                <c:pt idx="0">
                  <c:v>10 second or less</c:v>
                </c:pt>
                <c:pt idx="1">
                  <c:v>10-20 seconds</c:v>
                </c:pt>
                <c:pt idx="2">
                  <c:v>30 seconds</c:v>
                </c:pt>
                <c:pt idx="3">
                  <c:v>More than 30 seconds</c:v>
                </c:pt>
              </c:strCache>
            </c:strRef>
          </c:cat>
          <c:val>
            <c:numRef>
              <c:f>Sheet6!$H$4:$H$7</c:f>
              <c:numCache>
                <c:formatCode>0%</c:formatCode>
                <c:ptCount val="4"/>
                <c:pt idx="0">
                  <c:v>0.49000000000000016</c:v>
                </c:pt>
                <c:pt idx="1">
                  <c:v>0.49000000000000016</c:v>
                </c:pt>
                <c:pt idx="2">
                  <c:v>3.0000000000000002E-2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36265984"/>
        <c:axId val="36267520"/>
      </c:barChart>
      <c:catAx>
        <c:axId val="36265984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200" b="1"/>
            </a:pPr>
            <a:endParaRPr lang="en-US"/>
          </a:p>
        </c:txPr>
        <c:crossAx val="36267520"/>
        <c:crosses val="autoZero"/>
        <c:auto val="1"/>
        <c:lblAlgn val="ctr"/>
        <c:lblOffset val="100"/>
        <c:noMultiLvlLbl val="0"/>
      </c:catAx>
      <c:valAx>
        <c:axId val="36267520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3626598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600"/>
              <a:t>Agent used fo hand washing before eating</a:t>
            </a:r>
          </a:p>
        </c:rich>
      </c:tx>
      <c:layout>
        <c:manualLayout>
          <c:xMode val="edge"/>
          <c:yMode val="edge"/>
          <c:x val="0.28136811023622066"/>
          <c:y val="3.3399418822647159E-2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Sheet8!$C$3</c:f>
              <c:strCache>
                <c:ptCount val="1"/>
                <c:pt idx="0">
                  <c:v>Girls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Sheet8!$B$4:$B$7</c:f>
              <c:strCache>
                <c:ptCount val="4"/>
                <c:pt idx="0">
                  <c:v>With water</c:v>
                </c:pt>
                <c:pt idx="1">
                  <c:v>With soap or  detergent</c:v>
                </c:pt>
                <c:pt idx="2">
                  <c:v>With mud</c:v>
                </c:pt>
                <c:pt idx="3">
                  <c:v>Others</c:v>
                </c:pt>
              </c:strCache>
            </c:strRef>
          </c:cat>
          <c:val>
            <c:numRef>
              <c:f>Sheet8!$C$4:$C$7</c:f>
              <c:numCache>
                <c:formatCode>0%</c:formatCode>
                <c:ptCount val="4"/>
                <c:pt idx="0">
                  <c:v>0.43000000000000016</c:v>
                </c:pt>
                <c:pt idx="1">
                  <c:v>0.55000000000000004</c:v>
                </c:pt>
                <c:pt idx="2">
                  <c:v>2.0000000000000011E-2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Sheet8!$D$3</c:f>
              <c:strCache>
                <c:ptCount val="1"/>
                <c:pt idx="0">
                  <c:v>Boys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Sheet8!$B$4:$B$7</c:f>
              <c:strCache>
                <c:ptCount val="4"/>
                <c:pt idx="0">
                  <c:v>With water</c:v>
                </c:pt>
                <c:pt idx="1">
                  <c:v>With soap or  detergent</c:v>
                </c:pt>
                <c:pt idx="2">
                  <c:v>With mud</c:v>
                </c:pt>
                <c:pt idx="3">
                  <c:v>Others</c:v>
                </c:pt>
              </c:strCache>
            </c:strRef>
          </c:cat>
          <c:val>
            <c:numRef>
              <c:f>Sheet8!$D$4:$D$7</c:f>
              <c:numCache>
                <c:formatCode>0%</c:formatCode>
                <c:ptCount val="4"/>
                <c:pt idx="0">
                  <c:v>0.42000000000000015</c:v>
                </c:pt>
                <c:pt idx="1">
                  <c:v>0.58000000000000007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2"/>
          <c:order val="2"/>
          <c:tx>
            <c:strRef>
              <c:f>Sheet8!$E$3</c:f>
              <c:strCache>
                <c:ptCount val="1"/>
                <c:pt idx="0">
                  <c:v>Total 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Sheet8!$B$4:$B$7</c:f>
              <c:strCache>
                <c:ptCount val="4"/>
                <c:pt idx="0">
                  <c:v>With water</c:v>
                </c:pt>
                <c:pt idx="1">
                  <c:v>With soap or  detergent</c:v>
                </c:pt>
                <c:pt idx="2">
                  <c:v>With mud</c:v>
                </c:pt>
                <c:pt idx="3">
                  <c:v>Others</c:v>
                </c:pt>
              </c:strCache>
            </c:strRef>
          </c:cat>
          <c:val>
            <c:numRef>
              <c:f>Sheet8!$E$4:$E$7</c:f>
              <c:numCache>
                <c:formatCode>0%</c:formatCode>
                <c:ptCount val="4"/>
                <c:pt idx="0">
                  <c:v>0.43000000000000016</c:v>
                </c:pt>
                <c:pt idx="1">
                  <c:v>0.56000000000000005</c:v>
                </c:pt>
                <c:pt idx="2">
                  <c:v>1.0000000000000005E-2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37552896"/>
        <c:axId val="37554432"/>
      </c:barChart>
      <c:catAx>
        <c:axId val="37552896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600" b="1"/>
            </a:pPr>
            <a:endParaRPr lang="en-US"/>
          </a:p>
        </c:txPr>
        <c:crossAx val="37554432"/>
        <c:crosses val="autoZero"/>
        <c:auto val="1"/>
        <c:lblAlgn val="ctr"/>
        <c:lblOffset val="100"/>
        <c:noMultiLvlLbl val="0"/>
      </c:catAx>
      <c:valAx>
        <c:axId val="37554432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37552896"/>
        <c:crosses val="autoZero"/>
        <c:crossBetween val="between"/>
      </c:valAx>
    </c:plotArea>
    <c:legend>
      <c:legendPos val="t"/>
      <c:overlay val="0"/>
      <c:txPr>
        <a:bodyPr/>
        <a:lstStyle/>
        <a:p>
          <a:pPr>
            <a:defRPr sz="1800" b="1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600" dirty="0"/>
              <a:t>H</a:t>
            </a:r>
            <a:r>
              <a:rPr lang="en-US" sz="1600" dirty="0" smtClean="0"/>
              <a:t>and</a:t>
            </a:r>
            <a:r>
              <a:rPr lang="en-US" sz="1600" baseline="0" dirty="0" smtClean="0"/>
              <a:t> </a:t>
            </a:r>
            <a:r>
              <a:rPr lang="en-US" sz="1600" baseline="0" dirty="0"/>
              <a:t>washing and frequency of health facility </a:t>
            </a:r>
            <a:r>
              <a:rPr lang="en-US" sz="1600" baseline="0" dirty="0" smtClean="0"/>
              <a:t>visit in last 6 months</a:t>
            </a:r>
            <a:endParaRPr lang="en-US" sz="1600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Sheet10!$E$4</c:f>
              <c:strCache>
                <c:ptCount val="1"/>
                <c:pt idx="0">
                  <c:v>Girls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Sheet10!$C$5:$D$12</c:f>
              <c:multiLvlStrCache>
                <c:ptCount val="8"/>
                <c:lvl>
                  <c:pt idx="0">
                    <c:v>1 to 2</c:v>
                  </c:pt>
                  <c:pt idx="1">
                    <c:v>2 to 4 </c:v>
                  </c:pt>
                  <c:pt idx="2">
                    <c:v>more than 5 times</c:v>
                  </c:pt>
                  <c:pt idx="3">
                    <c:v>None</c:v>
                  </c:pt>
                  <c:pt idx="4">
                    <c:v>1 to 2</c:v>
                  </c:pt>
                  <c:pt idx="5">
                    <c:v>2 to 4 </c:v>
                  </c:pt>
                  <c:pt idx="6">
                    <c:v>None</c:v>
                  </c:pt>
                  <c:pt idx="7">
                    <c:v>(blank)</c:v>
                  </c:pt>
                </c:lvl>
                <c:lvl>
                  <c:pt idx="1">
                    <c:v>With soap</c:v>
                  </c:pt>
                  <c:pt idx="5">
                    <c:v>With water only</c:v>
                  </c:pt>
                </c:lvl>
              </c:multiLvlStrCache>
            </c:multiLvlStrRef>
          </c:cat>
          <c:val>
            <c:numRef>
              <c:f>Sheet10!$E$5:$E$12</c:f>
              <c:numCache>
                <c:formatCode>0%</c:formatCode>
                <c:ptCount val="8"/>
                <c:pt idx="0">
                  <c:v>0.45</c:v>
                </c:pt>
                <c:pt idx="1">
                  <c:v>0.14000000000000001</c:v>
                </c:pt>
                <c:pt idx="2">
                  <c:v>0.05</c:v>
                </c:pt>
                <c:pt idx="3">
                  <c:v>0.34</c:v>
                </c:pt>
                <c:pt idx="4">
                  <c:v>0</c:v>
                </c:pt>
                <c:pt idx="5">
                  <c:v>2.0000000000000011E-2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Sheet10!$F$4</c:f>
              <c:strCache>
                <c:ptCount val="1"/>
                <c:pt idx="0">
                  <c:v>Boys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Sheet10!$C$5:$D$12</c:f>
              <c:multiLvlStrCache>
                <c:ptCount val="8"/>
                <c:lvl>
                  <c:pt idx="0">
                    <c:v>1 to 2</c:v>
                  </c:pt>
                  <c:pt idx="1">
                    <c:v>2 to 4 </c:v>
                  </c:pt>
                  <c:pt idx="2">
                    <c:v>more than 5 times</c:v>
                  </c:pt>
                  <c:pt idx="3">
                    <c:v>None</c:v>
                  </c:pt>
                  <c:pt idx="4">
                    <c:v>1 to 2</c:v>
                  </c:pt>
                  <c:pt idx="5">
                    <c:v>2 to 4 </c:v>
                  </c:pt>
                  <c:pt idx="6">
                    <c:v>None</c:v>
                  </c:pt>
                  <c:pt idx="7">
                    <c:v>(blank)</c:v>
                  </c:pt>
                </c:lvl>
                <c:lvl>
                  <c:pt idx="1">
                    <c:v>With soap</c:v>
                  </c:pt>
                  <c:pt idx="5">
                    <c:v>With water only</c:v>
                  </c:pt>
                </c:lvl>
              </c:multiLvlStrCache>
            </c:multiLvlStrRef>
          </c:cat>
          <c:val>
            <c:numRef>
              <c:f>Sheet10!$F$5:$F$12</c:f>
              <c:numCache>
                <c:formatCode>0%</c:formatCode>
                <c:ptCount val="8"/>
                <c:pt idx="0">
                  <c:v>0.42000000000000015</c:v>
                </c:pt>
                <c:pt idx="1">
                  <c:v>0.15000000000000008</c:v>
                </c:pt>
                <c:pt idx="2">
                  <c:v>0</c:v>
                </c:pt>
                <c:pt idx="3">
                  <c:v>0.19</c:v>
                </c:pt>
                <c:pt idx="4">
                  <c:v>8.0000000000000043E-2</c:v>
                </c:pt>
                <c:pt idx="5">
                  <c:v>0</c:v>
                </c:pt>
                <c:pt idx="6">
                  <c:v>8.0000000000000043E-2</c:v>
                </c:pt>
                <c:pt idx="7">
                  <c:v>8.0000000000000043E-2</c:v>
                </c:pt>
              </c:numCache>
            </c:numRef>
          </c:val>
        </c:ser>
        <c:ser>
          <c:idx val="2"/>
          <c:order val="2"/>
          <c:tx>
            <c:strRef>
              <c:f>Sheet10!$G$4</c:f>
              <c:strCache>
                <c:ptCount val="1"/>
                <c:pt idx="0">
                  <c:v>Total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Sheet10!$C$5:$D$12</c:f>
              <c:multiLvlStrCache>
                <c:ptCount val="8"/>
                <c:lvl>
                  <c:pt idx="0">
                    <c:v>1 to 2</c:v>
                  </c:pt>
                  <c:pt idx="1">
                    <c:v>2 to 4 </c:v>
                  </c:pt>
                  <c:pt idx="2">
                    <c:v>more than 5 times</c:v>
                  </c:pt>
                  <c:pt idx="3">
                    <c:v>None</c:v>
                  </c:pt>
                  <c:pt idx="4">
                    <c:v>1 to 2</c:v>
                  </c:pt>
                  <c:pt idx="5">
                    <c:v>2 to 4 </c:v>
                  </c:pt>
                  <c:pt idx="6">
                    <c:v>None</c:v>
                  </c:pt>
                  <c:pt idx="7">
                    <c:v>(blank)</c:v>
                  </c:pt>
                </c:lvl>
                <c:lvl>
                  <c:pt idx="1">
                    <c:v>With soap</c:v>
                  </c:pt>
                  <c:pt idx="5">
                    <c:v>With water only</c:v>
                  </c:pt>
                </c:lvl>
              </c:multiLvlStrCache>
            </c:multiLvlStrRef>
          </c:cat>
          <c:val>
            <c:numRef>
              <c:f>Sheet10!$G$5:$G$12</c:f>
              <c:numCache>
                <c:formatCode>0%</c:formatCode>
                <c:ptCount val="8"/>
                <c:pt idx="0">
                  <c:v>0.44</c:v>
                </c:pt>
                <c:pt idx="1">
                  <c:v>0.14000000000000001</c:v>
                </c:pt>
                <c:pt idx="2">
                  <c:v>3.0000000000000002E-2</c:v>
                </c:pt>
                <c:pt idx="3">
                  <c:v>0.29000000000000015</c:v>
                </c:pt>
                <c:pt idx="4">
                  <c:v>3.0000000000000002E-2</c:v>
                </c:pt>
                <c:pt idx="5">
                  <c:v>1.0000000000000005E-2</c:v>
                </c:pt>
                <c:pt idx="6">
                  <c:v>3.0000000000000002E-2</c:v>
                </c:pt>
                <c:pt idx="7">
                  <c:v>3.0000000000000002E-2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41881984"/>
        <c:axId val="41883520"/>
      </c:barChart>
      <c:catAx>
        <c:axId val="41881984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41883520"/>
        <c:crosses val="autoZero"/>
        <c:auto val="1"/>
        <c:lblAlgn val="ctr"/>
        <c:lblOffset val="100"/>
        <c:noMultiLvlLbl val="0"/>
      </c:catAx>
      <c:valAx>
        <c:axId val="41883520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41881984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41251577326872613"/>
          <c:y val="0.13974178403755871"/>
          <c:w val="0.28875037855844948"/>
          <c:h val="7.0617167572363318E-2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600"/>
              <a:t>No.</a:t>
            </a:r>
            <a:r>
              <a:rPr lang="en-US" sz="1600" baseline="0"/>
              <a:t> of times of hand washing in a day</a:t>
            </a:r>
            <a:endParaRPr lang="en-US" sz="160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0555555555555575E-2"/>
          <c:y val="0.15780802399700045"/>
          <c:w val="0.96944444444444478"/>
          <c:h val="0.7561032995875516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Sheet11!$C$5</c:f>
              <c:strCache>
                <c:ptCount val="1"/>
                <c:pt idx="0">
                  <c:v>Girls</c:v>
                </c:pt>
              </c:strCache>
            </c:strRef>
          </c:tx>
          <c:invertIfNegative val="0"/>
          <c:cat>
            <c:strRef>
              <c:f>Sheet11!$B$6:$B$11</c:f>
              <c:strCache>
                <c:ptCount val="6"/>
                <c:pt idx="0">
                  <c:v>1-2 times</c:v>
                </c:pt>
                <c:pt idx="1">
                  <c:v>3-5 times</c:v>
                </c:pt>
                <c:pt idx="2">
                  <c:v>6-10 times</c:v>
                </c:pt>
                <c:pt idx="3">
                  <c:v>11 or more</c:v>
                </c:pt>
                <c:pt idx="4">
                  <c:v>Never</c:v>
                </c:pt>
                <c:pt idx="5">
                  <c:v>DNR</c:v>
                </c:pt>
              </c:strCache>
            </c:strRef>
          </c:cat>
          <c:val>
            <c:numRef>
              <c:f>Sheet11!$C$6:$C$11</c:f>
              <c:numCache>
                <c:formatCode>0%</c:formatCode>
                <c:ptCount val="6"/>
                <c:pt idx="0">
                  <c:v>2.0000000000000011E-2</c:v>
                </c:pt>
                <c:pt idx="1">
                  <c:v>0.5</c:v>
                </c:pt>
                <c:pt idx="2">
                  <c:v>0.45</c:v>
                </c:pt>
                <c:pt idx="3">
                  <c:v>2.0000000000000011E-2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Sheet11!$D$5</c:f>
              <c:strCache>
                <c:ptCount val="1"/>
                <c:pt idx="0">
                  <c:v>Boys</c:v>
                </c:pt>
              </c:strCache>
            </c:strRef>
          </c:tx>
          <c:invertIfNegative val="0"/>
          <c:cat>
            <c:strRef>
              <c:f>Sheet11!$B$6:$B$11</c:f>
              <c:strCache>
                <c:ptCount val="6"/>
                <c:pt idx="0">
                  <c:v>1-2 times</c:v>
                </c:pt>
                <c:pt idx="1">
                  <c:v>3-5 times</c:v>
                </c:pt>
                <c:pt idx="2">
                  <c:v>6-10 times</c:v>
                </c:pt>
                <c:pt idx="3">
                  <c:v>11 or more</c:v>
                </c:pt>
                <c:pt idx="4">
                  <c:v>Never</c:v>
                </c:pt>
                <c:pt idx="5">
                  <c:v>DNR</c:v>
                </c:pt>
              </c:strCache>
            </c:strRef>
          </c:cat>
          <c:val>
            <c:numRef>
              <c:f>Sheet11!$D$6:$D$11</c:f>
              <c:numCache>
                <c:formatCode>0%</c:formatCode>
                <c:ptCount val="6"/>
                <c:pt idx="0">
                  <c:v>0.19</c:v>
                </c:pt>
                <c:pt idx="1">
                  <c:v>0.46</c:v>
                </c:pt>
                <c:pt idx="2">
                  <c:v>0.31000000000000016</c:v>
                </c:pt>
                <c:pt idx="3">
                  <c:v>0</c:v>
                </c:pt>
                <c:pt idx="4">
                  <c:v>0</c:v>
                </c:pt>
                <c:pt idx="5">
                  <c:v>4.0000000000000022E-2</c:v>
                </c:pt>
              </c:numCache>
            </c:numRef>
          </c:val>
        </c:ser>
        <c:ser>
          <c:idx val="2"/>
          <c:order val="2"/>
          <c:tx>
            <c:strRef>
              <c:f>Sheet11!$E$5</c:f>
              <c:strCache>
                <c:ptCount val="1"/>
                <c:pt idx="0">
                  <c:v>Total</c:v>
                </c:pt>
              </c:strCache>
            </c:strRef>
          </c:tx>
          <c:invertIfNegative val="0"/>
          <c:cat>
            <c:strRef>
              <c:f>Sheet11!$B$6:$B$11</c:f>
              <c:strCache>
                <c:ptCount val="6"/>
                <c:pt idx="0">
                  <c:v>1-2 times</c:v>
                </c:pt>
                <c:pt idx="1">
                  <c:v>3-5 times</c:v>
                </c:pt>
                <c:pt idx="2">
                  <c:v>6-10 times</c:v>
                </c:pt>
                <c:pt idx="3">
                  <c:v>11 or more</c:v>
                </c:pt>
                <c:pt idx="4">
                  <c:v>Never</c:v>
                </c:pt>
                <c:pt idx="5">
                  <c:v>DNR</c:v>
                </c:pt>
              </c:strCache>
            </c:strRef>
          </c:cat>
          <c:val>
            <c:numRef>
              <c:f>Sheet11!$E$6:$E$11</c:f>
              <c:numCache>
                <c:formatCode>0%</c:formatCode>
                <c:ptCount val="6"/>
                <c:pt idx="0">
                  <c:v>9.0000000000000024E-2</c:v>
                </c:pt>
                <c:pt idx="1">
                  <c:v>0.49000000000000016</c:v>
                </c:pt>
                <c:pt idx="2">
                  <c:v>0.4</c:v>
                </c:pt>
                <c:pt idx="3">
                  <c:v>1.0000000000000005E-2</c:v>
                </c:pt>
                <c:pt idx="4">
                  <c:v>0</c:v>
                </c:pt>
                <c:pt idx="5">
                  <c:v>1.0000000000000005E-2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41944576"/>
        <c:axId val="41946112"/>
      </c:barChart>
      <c:catAx>
        <c:axId val="41944576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100"/>
            </a:pPr>
            <a:endParaRPr lang="en-US"/>
          </a:p>
        </c:txPr>
        <c:crossAx val="41946112"/>
        <c:crosses val="autoZero"/>
        <c:auto val="1"/>
        <c:lblAlgn val="ctr"/>
        <c:lblOffset val="100"/>
        <c:noMultiLvlLbl val="0"/>
      </c:catAx>
      <c:valAx>
        <c:axId val="41946112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41944576"/>
        <c:crosses val="autoZero"/>
        <c:crossBetween val="between"/>
      </c:valAx>
    </c:plotArea>
    <c:legend>
      <c:legendPos val="t"/>
      <c:layout/>
      <c:overlay val="0"/>
      <c:txPr>
        <a:bodyPr/>
        <a:lstStyle/>
        <a:p>
          <a:pPr>
            <a:defRPr sz="11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264FA-51F1-4D20-A2FC-2012E8759C3B}" type="datetimeFigureOut">
              <a:rPr lang="en-US" smtClean="0"/>
              <a:pPr/>
              <a:t>5/27/2017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6060C-2B89-4011-B5AC-59D6CA531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264FA-51F1-4D20-A2FC-2012E8759C3B}" type="datetimeFigureOut">
              <a:rPr lang="en-US" smtClean="0"/>
              <a:pPr/>
              <a:t>5/27/2017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6060C-2B89-4011-B5AC-59D6CA531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264FA-51F1-4D20-A2FC-2012E8759C3B}" type="datetimeFigureOut">
              <a:rPr lang="en-US" smtClean="0"/>
              <a:pPr/>
              <a:t>5/27/2017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6060C-2B89-4011-B5AC-59D6CA531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264FA-51F1-4D20-A2FC-2012E8759C3B}" type="datetimeFigureOut">
              <a:rPr lang="en-US" smtClean="0"/>
              <a:pPr/>
              <a:t>5/27/2017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6060C-2B89-4011-B5AC-59D6CA531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264FA-51F1-4D20-A2FC-2012E8759C3B}" type="datetimeFigureOut">
              <a:rPr lang="en-US" smtClean="0"/>
              <a:pPr/>
              <a:t>5/27/2017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6060C-2B89-4011-B5AC-59D6CA531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264FA-51F1-4D20-A2FC-2012E8759C3B}" type="datetimeFigureOut">
              <a:rPr lang="en-US" smtClean="0"/>
              <a:pPr/>
              <a:t>5/27/2017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6060C-2B89-4011-B5AC-59D6CA531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264FA-51F1-4D20-A2FC-2012E8759C3B}" type="datetimeFigureOut">
              <a:rPr lang="en-US" smtClean="0"/>
              <a:pPr/>
              <a:t>5/27/2017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6060C-2B89-4011-B5AC-59D6CA531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264FA-51F1-4D20-A2FC-2012E8759C3B}" type="datetimeFigureOut">
              <a:rPr lang="en-US" smtClean="0"/>
              <a:pPr/>
              <a:t>5/27/2017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6060C-2B89-4011-B5AC-59D6CA531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264FA-51F1-4D20-A2FC-2012E8759C3B}" type="datetimeFigureOut">
              <a:rPr lang="en-US" smtClean="0"/>
              <a:pPr/>
              <a:t>5/27/2017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6060C-2B89-4011-B5AC-59D6CA531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264FA-51F1-4D20-A2FC-2012E8759C3B}" type="datetimeFigureOut">
              <a:rPr lang="en-US" smtClean="0"/>
              <a:pPr/>
              <a:t>5/27/2017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6060C-2B89-4011-B5AC-59D6CA531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264FA-51F1-4D20-A2FC-2012E8759C3B}" type="datetimeFigureOut">
              <a:rPr lang="en-US" smtClean="0"/>
              <a:pPr/>
              <a:t>5/27/2017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6060C-2B89-4011-B5AC-59D6CA531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6264FA-51F1-4D20-A2FC-2012E8759C3B}" type="datetimeFigureOut">
              <a:rPr lang="en-US" smtClean="0"/>
              <a:pPr/>
              <a:t>5/27/2017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F6060C-2B89-4011-B5AC-59D6CA531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696200" cy="2666999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Knowledge</a:t>
            </a: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, Practice and Attitude regarding hand hygiene among children of 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Government </a:t>
            </a: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Secondary 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School, Harsaru , Gurgaon</a:t>
            </a:r>
            <a:endParaRPr lang="en-US" sz="36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91200" y="4800600"/>
            <a:ext cx="2667000" cy="120032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Presented by:</a:t>
            </a:r>
          </a:p>
          <a:p>
            <a:pPr algn="ctr"/>
            <a:r>
              <a:rPr lang="en-US" b="1" dirty="0" smtClean="0"/>
              <a:t>Sristi</a:t>
            </a:r>
          </a:p>
          <a:p>
            <a:pPr algn="ctr"/>
            <a:r>
              <a:rPr lang="en-US" b="1" dirty="0" smtClean="0"/>
              <a:t>PG/15/077</a:t>
            </a:r>
          </a:p>
          <a:p>
            <a:pPr algn="ctr"/>
            <a:r>
              <a:rPr lang="en-US" b="1" dirty="0" smtClean="0"/>
              <a:t>Health batch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600" dirty="0" smtClean="0"/>
              <a:t>Frequency of wearing washed clothes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990600" y="1828800"/>
          <a:ext cx="7315200" cy="4297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3600" dirty="0" smtClean="0"/>
              <a:t>Section II: knowledge regarding hand hygiene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2000" dirty="0" smtClean="0"/>
              <a:t>Awareness regarding six steps of hand washing and the source of</a:t>
            </a:r>
          </a:p>
          <a:p>
            <a:pPr algn="ctr">
              <a:buNone/>
            </a:pPr>
            <a:r>
              <a:rPr lang="en-US" sz="2000" dirty="0" smtClean="0"/>
              <a:t>information regarding it</a:t>
            </a:r>
            <a:endParaRPr lang="en-US" sz="2000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0" y="2438400"/>
          <a:ext cx="4191000" cy="3733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/>
          <p:nvPr/>
        </p:nvGraphicFramePr>
        <p:xfrm>
          <a:off x="4343400" y="2438400"/>
          <a:ext cx="4572000" cy="441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3600" dirty="0" smtClean="0"/>
              <a:t>Knowledge regarding time and agent used for hand washing</a:t>
            </a:r>
            <a:endParaRPr lang="en-US" sz="3600" dirty="0"/>
          </a:p>
        </p:txBody>
      </p:sp>
      <p:graphicFrame>
        <p:nvGraphicFramePr>
          <p:cNvPr id="5" name="Chart 4"/>
          <p:cNvGraphicFramePr/>
          <p:nvPr/>
        </p:nvGraphicFramePr>
        <p:xfrm>
          <a:off x="4038600" y="1752600"/>
          <a:ext cx="5105400" cy="4381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ontent Placeholder 8"/>
          <p:cNvGraphicFramePr>
            <a:graphicFrameLocks noGrp="1"/>
          </p:cNvGraphicFramePr>
          <p:nvPr>
            <p:ph idx="1"/>
          </p:nvPr>
        </p:nvGraphicFramePr>
        <p:xfrm>
          <a:off x="457200" y="1752600"/>
          <a:ext cx="35052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Section III: Practices regarding hand hygiene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81000" y="1981200"/>
          <a:ext cx="7620000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62000" y="1600200"/>
            <a:ext cx="701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Hand washing behavior before eating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914400" y="1600200"/>
          <a:ext cx="7162800" cy="4608576"/>
        </p:xfrm>
        <a:graphic>
          <a:graphicData uri="http://schemas.openxmlformats.org/drawingml/2006/table">
            <a:tbl>
              <a:tblPr/>
              <a:tblGrid>
                <a:gridCol w="1615150"/>
                <a:gridCol w="1386550"/>
                <a:gridCol w="1386550"/>
                <a:gridCol w="1387275"/>
                <a:gridCol w="1387275"/>
              </a:tblGrid>
              <a:tr h="44196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Literacy</a:t>
                      </a:r>
                      <a:endParaRPr lang="en-US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Hand washing</a:t>
                      </a:r>
                      <a:endParaRPr lang="en-US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  <a:cs typeface="Times New Roman"/>
                        </a:rPr>
                        <a:t>Girls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  <a:cs typeface="Times New Roman"/>
                        </a:rPr>
                        <a:t>Boys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  <a:cs typeface="Times New Roman"/>
                        </a:rPr>
                        <a:t>Total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441960">
                <a:tc rowSpan="2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  <a:cs typeface="Times New Roman"/>
                        </a:rPr>
                        <a:t>Illiterate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  <a:cs typeface="Times New Roman"/>
                        </a:rPr>
                        <a:t>Water only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11%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12%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11%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4419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Times New Roman"/>
                          <a:ea typeface="Times New Roman"/>
                          <a:cs typeface="Times New Roman"/>
                        </a:rPr>
                        <a:t>With soap</a:t>
                      </a:r>
                      <a:endParaRPr lang="en-U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5%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4%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4%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441960">
                <a:tc rowSpan="3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  <a:cs typeface="Times New Roman"/>
                        </a:rPr>
                        <a:t>Primary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  <a:cs typeface="Times New Roman"/>
                        </a:rPr>
                        <a:t>Water only</a:t>
                      </a:r>
                      <a:endParaRPr lang="en-U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16%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8%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13%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4419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  <a:cs typeface="Times New Roman"/>
                        </a:rPr>
                        <a:t>With mud</a:t>
                      </a:r>
                      <a:endParaRPr lang="en-U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2%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1%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4419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Times New Roman"/>
                          <a:ea typeface="Times New Roman"/>
                          <a:cs typeface="Times New Roman"/>
                        </a:rPr>
                        <a:t>With soap</a:t>
                      </a:r>
                      <a:endParaRPr lang="en-U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18%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19%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19%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441960">
                <a:tc rowSpan="2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  <a:cs typeface="Times New Roman"/>
                        </a:rPr>
                        <a:t>Middle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  <a:cs typeface="Times New Roman"/>
                        </a:rPr>
                        <a:t>Water only</a:t>
                      </a:r>
                      <a:endParaRPr lang="en-U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9%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23%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14%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4419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Times New Roman"/>
                          <a:ea typeface="Times New Roman"/>
                          <a:cs typeface="Times New Roman"/>
                        </a:rPr>
                        <a:t>With soap</a:t>
                      </a:r>
                      <a:endParaRPr lang="en-U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20%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23%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21%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441960">
                <a:tc rowSpan="2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  <a:cs typeface="Times New Roman"/>
                        </a:rPr>
                        <a:t>Secondary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water only</a:t>
                      </a:r>
                      <a:endParaRPr lang="en-U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7%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4%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4419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with soap</a:t>
                      </a:r>
                      <a:endParaRPr lang="en-U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11%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12%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11%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38200" y="609600"/>
            <a:ext cx="7239000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/>
              <a:t>Mother’s education level and agent used for hand wash before eating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609600" y="457200"/>
            <a:ext cx="7772400" cy="70788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other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’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 education level and agent used for hand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wash</a:t>
            </a:r>
            <a:r>
              <a:rPr kumimoji="0" lang="en-US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after defecation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762000" y="1676402"/>
          <a:ext cx="7543801" cy="4495797"/>
        </p:xfrm>
        <a:graphic>
          <a:graphicData uri="http://schemas.openxmlformats.org/drawingml/2006/table">
            <a:tbl>
              <a:tblPr/>
              <a:tblGrid>
                <a:gridCol w="1508445"/>
                <a:gridCol w="1508445"/>
                <a:gridCol w="1508445"/>
                <a:gridCol w="1509233"/>
                <a:gridCol w="1509233"/>
              </a:tblGrid>
              <a:tr h="49953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Literacy</a:t>
                      </a:r>
                      <a:endParaRPr lang="en-US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Hand washing</a:t>
                      </a:r>
                      <a:endParaRPr lang="en-US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  <a:cs typeface="Times New Roman"/>
                        </a:rPr>
                        <a:t>Girls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  <a:cs typeface="Times New Roman"/>
                        </a:rPr>
                        <a:t>Boys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  <a:cs typeface="Times New Roman"/>
                        </a:rPr>
                        <a:t>Total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499533">
                <a:tc rowSpan="2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  <a:cs typeface="Times New Roman"/>
                        </a:rPr>
                        <a:t>Illiterate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with soap</a:t>
                      </a:r>
                      <a:endParaRPr lang="en-U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16%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15%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16%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4995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with Water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499533">
                <a:tc rowSpan="2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  <a:cs typeface="Times New Roman"/>
                        </a:rPr>
                        <a:t>Primary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with soap</a:t>
                      </a:r>
                      <a:endParaRPr lang="en-U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36%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19%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30%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4995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with Water</a:t>
                      </a:r>
                      <a:endParaRPr lang="en-U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8%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3%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499533">
                <a:tc rowSpan="2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  <a:cs typeface="Times New Roman"/>
                        </a:rPr>
                        <a:t>Middle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with soap</a:t>
                      </a:r>
                      <a:endParaRPr lang="en-U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30%</a:t>
                      </a:r>
                      <a:endParaRPr lang="en-U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35%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31%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4995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with Water</a:t>
                      </a:r>
                      <a:endParaRPr lang="en-U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12%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4%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499533">
                <a:tc rowSpan="2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  <a:cs typeface="Times New Roman"/>
                        </a:rPr>
                        <a:t>Secondary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with soap</a:t>
                      </a:r>
                      <a:endParaRPr lang="en-U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16%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8%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13%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4995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with Water</a:t>
                      </a:r>
                      <a:endParaRPr lang="en-U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2%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4%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3%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457200" y="1143000"/>
          <a:ext cx="792480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85800" y="609600"/>
            <a:ext cx="7467600" cy="40011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Frequency of health facility visit and hand washing behavior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600" dirty="0" smtClean="0"/>
              <a:t>Section IV: Attitude towards hand washing</a:t>
            </a:r>
            <a:endParaRPr lang="en-US" sz="3600" dirty="0"/>
          </a:p>
        </p:txBody>
      </p:sp>
      <p:graphicFrame>
        <p:nvGraphicFramePr>
          <p:cNvPr id="3" name="Chart 2"/>
          <p:cNvGraphicFramePr/>
          <p:nvPr/>
        </p:nvGraphicFramePr>
        <p:xfrm>
          <a:off x="152400" y="1066800"/>
          <a:ext cx="4800600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Chart 3"/>
          <p:cNvGraphicFramePr/>
          <p:nvPr/>
        </p:nvGraphicFramePr>
        <p:xfrm>
          <a:off x="4953000" y="1066800"/>
          <a:ext cx="38862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/>
              <a:t>Key Findings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92500"/>
          </a:bodyPr>
          <a:lstStyle/>
          <a:p>
            <a:pPr algn="just"/>
            <a:r>
              <a:rPr lang="en-US" sz="2000" dirty="0"/>
              <a:t>Almost all the respondents belonged to lower socio-economic strata of the society</a:t>
            </a:r>
          </a:p>
          <a:p>
            <a:pPr algn="just"/>
            <a:r>
              <a:rPr lang="en-US" sz="2000" dirty="0"/>
              <a:t>Level of literacy of </a:t>
            </a:r>
            <a:r>
              <a:rPr lang="en-US" sz="2000" dirty="0" smtClean="0"/>
              <a:t>majority of </a:t>
            </a:r>
            <a:r>
              <a:rPr lang="en-US" sz="2000" dirty="0"/>
              <a:t>mothers was up to primary and middle school while majority of fathers were educated up to secondary </a:t>
            </a:r>
            <a:r>
              <a:rPr lang="en-US" sz="2000" dirty="0" smtClean="0"/>
              <a:t>level.</a:t>
            </a:r>
            <a:endParaRPr lang="en-US" sz="2000" dirty="0"/>
          </a:p>
          <a:p>
            <a:pPr algn="just"/>
            <a:r>
              <a:rPr lang="en-US" sz="2000" dirty="0"/>
              <a:t>Out of </a:t>
            </a:r>
            <a:r>
              <a:rPr lang="en-US" sz="2000" dirty="0" smtClean="0"/>
              <a:t>all the </a:t>
            </a:r>
            <a:r>
              <a:rPr lang="en-US" sz="2000" dirty="0"/>
              <a:t>respondents, only a small percentage practiced open </a:t>
            </a:r>
            <a:r>
              <a:rPr lang="en-US" sz="2000" dirty="0" smtClean="0"/>
              <a:t>defecation.</a:t>
            </a:r>
            <a:endParaRPr lang="en-US" sz="2000" dirty="0"/>
          </a:p>
          <a:p>
            <a:pPr algn="just"/>
            <a:r>
              <a:rPr lang="en-US" sz="2000" dirty="0"/>
              <a:t>Hygiene practice of male respondents was found to be better than that of female </a:t>
            </a:r>
            <a:r>
              <a:rPr lang="en-US" sz="2000" dirty="0" smtClean="0"/>
              <a:t>respondents.</a:t>
            </a:r>
            <a:endParaRPr lang="en-US" sz="2000" dirty="0"/>
          </a:p>
          <a:p>
            <a:pPr algn="just"/>
            <a:r>
              <a:rPr lang="en-US" sz="2000" dirty="0" smtClean="0"/>
              <a:t>Respondents </a:t>
            </a:r>
            <a:r>
              <a:rPr lang="en-US" sz="2000" dirty="0"/>
              <a:t>were aware about the various aspects of hand </a:t>
            </a:r>
            <a:r>
              <a:rPr lang="en-US" sz="2000" dirty="0" smtClean="0"/>
              <a:t>hygiene.</a:t>
            </a:r>
          </a:p>
          <a:p>
            <a:pPr algn="just"/>
            <a:r>
              <a:rPr lang="en-US" sz="2000" dirty="0" smtClean="0"/>
              <a:t>School </a:t>
            </a:r>
            <a:r>
              <a:rPr lang="en-US" sz="2000" dirty="0"/>
              <a:t>was found to be the major source of </a:t>
            </a:r>
            <a:r>
              <a:rPr lang="en-US" sz="2000" dirty="0" smtClean="0"/>
              <a:t>information</a:t>
            </a:r>
            <a:r>
              <a:rPr lang="en-US" sz="2600" dirty="0" smtClean="0"/>
              <a:t>.</a:t>
            </a:r>
          </a:p>
          <a:p>
            <a:pPr algn="just"/>
            <a:r>
              <a:rPr lang="en-US" sz="2000" dirty="0" smtClean="0"/>
              <a:t>Majority of respondents, whose hygiene practice was found to be good belonged to those mothers who were educated up to either primary and middle school.</a:t>
            </a:r>
          </a:p>
          <a:p>
            <a:pPr algn="just"/>
            <a:r>
              <a:rPr lang="en-US" sz="2000" dirty="0" smtClean="0"/>
              <a:t>Majority of respondents visited health facility for 1 to 2 times.</a:t>
            </a:r>
          </a:p>
          <a:p>
            <a:pPr algn="just"/>
            <a:r>
              <a:rPr lang="en-US" sz="2000" dirty="0" smtClean="0"/>
              <a:t>Attitude towards hand hygiene was also found positive among the students.</a:t>
            </a:r>
          </a:p>
          <a:p>
            <a:pPr algn="just"/>
            <a:endParaRPr lang="en-US" sz="2000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92500"/>
          </a:bodyPr>
          <a:lstStyle/>
          <a:p>
            <a:endParaRPr lang="en-US" sz="2400" dirty="0" smtClean="0"/>
          </a:p>
          <a:p>
            <a:r>
              <a:rPr lang="en-US" sz="2400" dirty="0" smtClean="0"/>
              <a:t>Most </a:t>
            </a:r>
            <a:r>
              <a:rPr lang="en-US" sz="2400" dirty="0"/>
              <a:t>of the respondents were aware about the six steps of hand </a:t>
            </a:r>
            <a:r>
              <a:rPr lang="en-US" sz="2400" dirty="0" smtClean="0"/>
              <a:t>washing. Knowledge regarding hand hygiene was good among the respondents</a:t>
            </a:r>
            <a:endParaRPr lang="en-US" sz="2400" dirty="0"/>
          </a:p>
          <a:p>
            <a:r>
              <a:rPr lang="en-US" sz="2400" dirty="0"/>
              <a:t>The percentage of children </a:t>
            </a:r>
            <a:r>
              <a:rPr lang="en-US" sz="2400" dirty="0" smtClean="0"/>
              <a:t>who wash their </a:t>
            </a:r>
            <a:r>
              <a:rPr lang="en-US" sz="2400" dirty="0"/>
              <a:t>hands before eating was low as compared to their </a:t>
            </a:r>
            <a:r>
              <a:rPr lang="en-US" sz="2400" dirty="0" smtClean="0"/>
              <a:t>knowledge regarding the same.</a:t>
            </a:r>
          </a:p>
          <a:p>
            <a:r>
              <a:rPr lang="en-US" sz="2400" dirty="0" smtClean="0"/>
              <a:t>There was a gap between the knowledge and practice on certain aspects of hygiene</a:t>
            </a:r>
            <a:endParaRPr lang="en-US" sz="2400" dirty="0"/>
          </a:p>
          <a:p>
            <a:r>
              <a:rPr lang="en-US" sz="2400" dirty="0"/>
              <a:t>Hygiene practices such as taking bath, brushing teeth, wearing washed clothes was found to be higher among boys as compared to girls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The hygiene practices for boys is given priority over that of girls</a:t>
            </a:r>
            <a:r>
              <a:rPr lang="en-US" sz="2400" dirty="0"/>
              <a:t> </a:t>
            </a:r>
            <a:r>
              <a:rPr lang="en-US" sz="2400" dirty="0" smtClean="0"/>
              <a:t>in certain families.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7606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/>
              <a:t>Contents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Aim</a:t>
            </a:r>
            <a:endParaRPr lang="en-US" dirty="0"/>
          </a:p>
          <a:p>
            <a:r>
              <a:rPr lang="en-US" dirty="0"/>
              <a:t>Objectives</a:t>
            </a:r>
          </a:p>
          <a:p>
            <a:r>
              <a:rPr lang="en-US" dirty="0"/>
              <a:t>Methodology</a:t>
            </a:r>
          </a:p>
          <a:p>
            <a:r>
              <a:rPr lang="en-US" dirty="0" smtClean="0"/>
              <a:t>Key Findings</a:t>
            </a:r>
            <a:endParaRPr lang="en-US" dirty="0"/>
          </a:p>
          <a:p>
            <a:r>
              <a:rPr lang="en-US" dirty="0" smtClean="0"/>
              <a:t>Discussion and Conclusion</a:t>
            </a:r>
            <a:endParaRPr lang="en-US" dirty="0"/>
          </a:p>
          <a:p>
            <a:r>
              <a:rPr lang="en-US" dirty="0"/>
              <a:t>Recommendations</a:t>
            </a:r>
          </a:p>
        </p:txBody>
      </p:sp>
    </p:spTree>
    <p:extLst>
      <p:ext uri="{BB962C8B-B14F-4D97-AF65-F5344CB8AC3E}">
        <p14:creationId xmlns:p14="http://schemas.microsoft.com/office/powerpoint/2010/main" val="761691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229600" cy="5135563"/>
          </a:xfrm>
        </p:spPr>
        <p:txBody>
          <a:bodyPr/>
          <a:lstStyle/>
          <a:p>
            <a:r>
              <a:rPr lang="en-US" sz="2000" dirty="0"/>
              <a:t>On assessing the socio-economic status it was observed those going for open defecation had their household size below 1 BHK. Socio-economic status can be one of the reasons for practicing open defecation.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The practices regarding hand hygiene was not as positive as their knowledge.</a:t>
            </a:r>
            <a:r>
              <a:rPr lang="en-US" sz="2400" dirty="0"/>
              <a:t> 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000" dirty="0" smtClean="0"/>
              <a:t>Mother’s education is not the only factor responsible for children practicing hand hygiene.</a:t>
            </a:r>
          </a:p>
          <a:p>
            <a:endParaRPr lang="en-US" sz="2000" dirty="0" smtClean="0"/>
          </a:p>
          <a:p>
            <a:r>
              <a:rPr lang="en-US" sz="2000" dirty="0" smtClean="0"/>
              <a:t>School based interventions can help in inculcating good practices among the students.</a:t>
            </a:r>
            <a:endParaRPr lang="en-US" sz="20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/>
              <a:t>Conclusion</a:t>
            </a:r>
          </a:p>
        </p:txBody>
      </p:sp>
    </p:spTree>
    <p:extLst>
      <p:ext uri="{BB962C8B-B14F-4D97-AF65-F5344CB8AC3E}">
        <p14:creationId xmlns:p14="http://schemas.microsoft.com/office/powerpoint/2010/main" val="4131436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/>
              <a:t>Recommendations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92500"/>
          </a:bodyPr>
          <a:lstStyle/>
          <a:p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Hygiene practices can be encouraged amongst the children by</a:t>
            </a:r>
          </a:p>
          <a:p>
            <a:pPr>
              <a:buNone/>
            </a:pPr>
            <a:r>
              <a:rPr lang="en-US" sz="2400" dirty="0" smtClean="0"/>
              <a:t>involving them in various school based activities like</a:t>
            </a:r>
          </a:p>
          <a:p>
            <a:pPr lvl="0"/>
            <a:r>
              <a:rPr lang="en-US" sz="2400" dirty="0" smtClean="0"/>
              <a:t> competitions</a:t>
            </a:r>
          </a:p>
          <a:p>
            <a:pPr lvl="0"/>
            <a:r>
              <a:rPr lang="en-US" sz="2400" dirty="0" smtClean="0"/>
              <a:t> Awards for maintain cleanliness</a:t>
            </a:r>
          </a:p>
          <a:p>
            <a:pPr lvl="0"/>
            <a:r>
              <a:rPr lang="en-US" sz="2400" dirty="0" smtClean="0"/>
              <a:t>Increasing their knowledge and teaching them through demonstrations</a:t>
            </a:r>
          </a:p>
          <a:p>
            <a:pPr lvl="0"/>
            <a:r>
              <a:rPr lang="en-US" sz="2400" dirty="0" smtClean="0"/>
              <a:t>Conducting regular workshops by involving parents also regarding various aspects of hygiene.</a:t>
            </a:r>
          </a:p>
          <a:p>
            <a:pPr lvl="0"/>
            <a:r>
              <a:rPr lang="en-US" sz="2400" dirty="0" smtClean="0"/>
              <a:t>Explaining the effects of poor hygiene and open defecation and how it can affect health adversely</a:t>
            </a:r>
          </a:p>
          <a:p>
            <a:pPr lvl="0"/>
            <a:r>
              <a:rPr lang="en-US" sz="2400" dirty="0" smtClean="0"/>
              <a:t>Ensuring proper follow up of any intervention on hand hygiene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5958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914400" y="1447800"/>
            <a:ext cx="8229600" cy="2743200"/>
          </a:xfrm>
        </p:spPr>
        <p:txBody>
          <a:bodyPr>
            <a:normAutofit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219200" y="2286000"/>
            <a:ext cx="6553200" cy="1200329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7200" b="1" dirty="0" smtClean="0"/>
              <a:t>THANK YOU !!</a:t>
            </a:r>
            <a:endParaRPr lang="en-US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/>
              <a:t>AIM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  <a:p>
            <a:pPr marL="0" indent="0" algn="just">
              <a:buNone/>
            </a:pPr>
            <a:r>
              <a:rPr lang="en-US" sz="2800" dirty="0" smtClean="0"/>
              <a:t>To </a:t>
            </a:r>
            <a:r>
              <a:rPr lang="en-US" sz="2800" dirty="0"/>
              <a:t>assess the knowledge, </a:t>
            </a:r>
            <a:r>
              <a:rPr lang="en-US" sz="2800" dirty="0" smtClean="0"/>
              <a:t>practice and attitude regarding </a:t>
            </a:r>
            <a:r>
              <a:rPr lang="en-US" sz="2800" dirty="0"/>
              <a:t>hand hygiene among children of </a:t>
            </a:r>
            <a:r>
              <a:rPr lang="en-US" sz="2800" dirty="0" smtClean="0"/>
              <a:t>Government secondary school</a:t>
            </a:r>
            <a:r>
              <a:rPr lang="en-US" sz="2800" dirty="0"/>
              <a:t>, Harsaru, </a:t>
            </a:r>
            <a:r>
              <a:rPr lang="en-US" sz="2800" dirty="0" err="1" smtClean="0"/>
              <a:t>Gurgaon</a:t>
            </a:r>
            <a:r>
              <a:rPr lang="en-US" sz="2800" dirty="0" smtClean="0"/>
              <a:t>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lnSpcReduction="10000"/>
          </a:bodyPr>
          <a:lstStyle/>
          <a:p>
            <a:r>
              <a:rPr lang="en-US" sz="2000" dirty="0" smtClean="0"/>
              <a:t>Poor hygiene practices and inadequate sanitary conditions play major roles in the increased burden of communicable diseases within developing countries.</a:t>
            </a:r>
          </a:p>
          <a:p>
            <a:r>
              <a:rPr lang="en-US" sz="2000" dirty="0" smtClean="0"/>
              <a:t>Hand hygiene has achieved the reputation of being a convenient means of preventing communicable diseases.</a:t>
            </a:r>
          </a:p>
          <a:p>
            <a:r>
              <a:rPr lang="en-US" sz="2000" dirty="0" smtClean="0"/>
              <a:t>There is an established causal links between hand hygiene and rates of infectious disease.</a:t>
            </a:r>
          </a:p>
          <a:p>
            <a:r>
              <a:rPr lang="en-US" sz="2000" dirty="0" smtClean="0"/>
              <a:t>Good habits if taught to children at the right time can go a long way like washing hands before and after eating, especially after using toilets, touching dirty objects, covering mouths when coughing.</a:t>
            </a:r>
          </a:p>
          <a:p>
            <a:r>
              <a:rPr lang="en-US" sz="2000" dirty="0" smtClean="0"/>
              <a:t>Parents following hygienic habits set a good example in front of their children.</a:t>
            </a:r>
          </a:p>
          <a:p>
            <a:r>
              <a:rPr lang="en-US" sz="2000" dirty="0" smtClean="0"/>
              <a:t>children if taught hand washing at school will bring that knowledge home to parents and siblings, this can help family members get sick less and miss less work and school.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b="1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906963"/>
          </a:xfrm>
        </p:spPr>
        <p:txBody>
          <a:bodyPr>
            <a:noAutofit/>
          </a:bodyPr>
          <a:lstStyle/>
          <a:p>
            <a:pPr lvl="0" algn="just"/>
            <a:r>
              <a:rPr lang="en-US" sz="2300" dirty="0"/>
              <a:t>To understand the level of knowledge amongst the target population regarding Hand hygiene</a:t>
            </a:r>
            <a:r>
              <a:rPr lang="en-US" sz="2300" dirty="0" smtClean="0"/>
              <a:t>.</a:t>
            </a:r>
            <a:endParaRPr lang="en-US" sz="2300" dirty="0"/>
          </a:p>
          <a:p>
            <a:pPr lvl="0" algn="just"/>
            <a:r>
              <a:rPr lang="en-US" sz="2300" dirty="0"/>
              <a:t>To assess and understand the attitude of the target population about Hand hygiene. </a:t>
            </a:r>
          </a:p>
          <a:p>
            <a:pPr lvl="0" algn="just"/>
            <a:r>
              <a:rPr lang="en-US" sz="2300" dirty="0"/>
              <a:t>To gather information on the current practices among the target population with respect to </a:t>
            </a:r>
            <a:r>
              <a:rPr lang="en-US" sz="2300" dirty="0" smtClean="0"/>
              <a:t>hand hygiene </a:t>
            </a:r>
            <a:r>
              <a:rPr lang="en-US" sz="2300" dirty="0"/>
              <a:t>practices</a:t>
            </a:r>
            <a:r>
              <a:rPr lang="en-US" sz="2300" dirty="0" smtClean="0"/>
              <a:t>.</a:t>
            </a:r>
            <a:endParaRPr lang="en-US" sz="2300" dirty="0"/>
          </a:p>
          <a:p>
            <a:pPr lvl="0" algn="just"/>
            <a:r>
              <a:rPr lang="en-US" sz="2300" dirty="0"/>
              <a:t>To establish whether there is a relationship between parent’s education level (especially mother’s) and hygiene practices among children</a:t>
            </a:r>
            <a:r>
              <a:rPr lang="en-US" sz="2300" dirty="0" smtClean="0"/>
              <a:t>.</a:t>
            </a:r>
            <a:endParaRPr lang="en-US" sz="2300" dirty="0"/>
          </a:p>
          <a:p>
            <a:pPr lvl="0" algn="just"/>
            <a:r>
              <a:rPr lang="en-US" sz="2300" dirty="0"/>
              <a:t>To gather information on personal hygiene </a:t>
            </a:r>
            <a:r>
              <a:rPr lang="en-US" sz="2300" dirty="0" smtClean="0"/>
              <a:t>practices among school children.</a:t>
            </a:r>
            <a:endParaRPr lang="en-US" sz="2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/>
              <a:t>Methodology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816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en-US" sz="20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sz="2300" b="1" dirty="0" smtClean="0">
                <a:solidFill>
                  <a:srgbClr val="C00000"/>
                </a:solidFill>
              </a:rPr>
              <a:t>Study Design: </a:t>
            </a:r>
            <a:r>
              <a:rPr lang="en-US" sz="2300" dirty="0" smtClean="0"/>
              <a:t>Cross-sectional </a:t>
            </a:r>
            <a:r>
              <a:rPr lang="en-US" sz="2300" dirty="0"/>
              <a:t>study</a:t>
            </a:r>
          </a:p>
          <a:p>
            <a:pPr marL="0" indent="0">
              <a:buNone/>
            </a:pPr>
            <a:endParaRPr lang="en-US" sz="23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sz="2300" b="1" dirty="0" smtClean="0">
                <a:solidFill>
                  <a:srgbClr val="C00000"/>
                </a:solidFill>
              </a:rPr>
              <a:t>Study Population:  </a:t>
            </a:r>
            <a:r>
              <a:rPr lang="en-US" sz="2300" dirty="0" smtClean="0"/>
              <a:t>Secondary school children</a:t>
            </a:r>
            <a:endParaRPr lang="en-US" sz="2300" baseline="30000" dirty="0"/>
          </a:p>
          <a:p>
            <a:pPr marL="0" indent="0">
              <a:buNone/>
            </a:pPr>
            <a:endParaRPr lang="en-US" sz="23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sz="2300" b="1" dirty="0" smtClean="0">
                <a:solidFill>
                  <a:srgbClr val="C00000"/>
                </a:solidFill>
              </a:rPr>
              <a:t>Sample size: </a:t>
            </a:r>
            <a:r>
              <a:rPr lang="en-US" sz="2300" dirty="0" smtClean="0"/>
              <a:t>70 , chosen by simple random sampling</a:t>
            </a:r>
          </a:p>
          <a:p>
            <a:pPr marL="0" indent="0">
              <a:buNone/>
            </a:pPr>
            <a:endParaRPr lang="en-US" sz="23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sz="2300" b="1" dirty="0" smtClean="0">
                <a:solidFill>
                  <a:srgbClr val="C00000"/>
                </a:solidFill>
              </a:rPr>
              <a:t>Study area: </a:t>
            </a:r>
            <a:r>
              <a:rPr lang="en-US" sz="2300" dirty="0" smtClean="0"/>
              <a:t>Government secondary school in Harsaru, a small town located in the district gurgaon of Haryana state.</a:t>
            </a:r>
            <a:endParaRPr lang="en-US" sz="2300" dirty="0"/>
          </a:p>
          <a:p>
            <a:pPr marL="0" indent="0">
              <a:buNone/>
            </a:pPr>
            <a:endParaRPr lang="en-US" sz="23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sz="2300" b="1" dirty="0" smtClean="0">
                <a:solidFill>
                  <a:srgbClr val="C00000"/>
                </a:solidFill>
              </a:rPr>
              <a:t>Study tool: </a:t>
            </a:r>
            <a:r>
              <a:rPr lang="en-US" sz="2300" dirty="0" smtClean="0"/>
              <a:t>A semi-structured and pre tested questionnaire was used to collect the data. </a:t>
            </a:r>
            <a:endParaRPr lang="en-US" sz="23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US" sz="23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sz="2300" b="1" dirty="0" smtClean="0">
                <a:solidFill>
                  <a:srgbClr val="C00000"/>
                </a:solidFill>
              </a:rPr>
              <a:t>Data collection method: </a:t>
            </a:r>
            <a:r>
              <a:rPr lang="en-US" sz="2300" dirty="0" smtClean="0"/>
              <a:t>Quantitative method of data collection was used.</a:t>
            </a:r>
          </a:p>
          <a:p>
            <a:pPr marL="0" indent="0">
              <a:buNone/>
            </a:pPr>
            <a:endParaRPr lang="en-US" sz="23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sz="2300" b="1" dirty="0" smtClean="0">
                <a:solidFill>
                  <a:srgbClr val="C00000"/>
                </a:solidFill>
              </a:rPr>
              <a:t>Ethical consideration: </a:t>
            </a:r>
            <a:r>
              <a:rPr lang="en-US" sz="2300" dirty="0" smtClean="0"/>
              <a:t>Ethical clearance was obtained from the Principal of the school. Each study participant was adequately informed about the purpose of the study.</a:t>
            </a:r>
            <a:endParaRPr lang="en-US" sz="23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US" sz="23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sz="2300" b="1" dirty="0" smtClean="0">
                <a:solidFill>
                  <a:srgbClr val="C00000"/>
                </a:solidFill>
              </a:rPr>
              <a:t>Data analysis : </a:t>
            </a:r>
            <a:r>
              <a:rPr lang="en-US" sz="2300" dirty="0" smtClean="0"/>
              <a:t>Microsoft </a:t>
            </a:r>
            <a:r>
              <a:rPr lang="en-US" sz="2300" dirty="0"/>
              <a:t>Excel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90800"/>
            <a:ext cx="8229600" cy="11430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KEY FINDINGS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71596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Section I: Personal hygiene</a:t>
            </a:r>
            <a:br>
              <a:rPr lang="en-US" dirty="0" smtClean="0"/>
            </a:b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533400" y="2819400"/>
          <a:ext cx="8305800" cy="27432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076450"/>
                <a:gridCol w="2076450"/>
                <a:gridCol w="2076450"/>
                <a:gridCol w="2076450"/>
              </a:tblGrid>
              <a:tr h="5486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Mother’s Literacy</a:t>
                      </a:r>
                      <a:endParaRPr lang="en-US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Girls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/>
                        <a:t>Boys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Overall percentage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486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/>
                        <a:t>Illiterate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/>
                        <a:t>11%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/>
                        <a:t>15%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/>
                        <a:t>13%</a:t>
                      </a:r>
                      <a:endParaRPr lang="en-US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486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/>
                        <a:t>Primary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/>
                        <a:t>32%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/>
                        <a:t>27%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/>
                        <a:t>30%</a:t>
                      </a:r>
                      <a:endParaRPr lang="en-US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486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/>
                        <a:t>Middle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/>
                        <a:t>25%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/>
                        <a:t>46%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/>
                        <a:t>33%</a:t>
                      </a:r>
                      <a:endParaRPr lang="en-US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486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/>
                        <a:t>Secondary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/>
                        <a:t>18%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12%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/>
                        <a:t>16%</a:t>
                      </a:r>
                      <a:endParaRPr lang="en-US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600200" y="1905000"/>
            <a:ext cx="6172200" cy="40011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b="1" dirty="0" smtClean="0"/>
              <a:t>Mother’s education and frequency of taking bath daily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579438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3600" dirty="0" smtClean="0"/>
              <a:t>Frequency of brushing teeth 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463</TotalTime>
  <Words>1112</Words>
  <Application>Microsoft Office PowerPoint</Application>
  <PresentationFormat>On-screen Show (4:3)</PresentationFormat>
  <Paragraphs>215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Knowledge, Practice and Attitude regarding hand hygiene among children of Government Secondary School, Harsaru , Gurgaon</vt:lpstr>
      <vt:lpstr>Contents</vt:lpstr>
      <vt:lpstr>AIM</vt:lpstr>
      <vt:lpstr>INTRODUCTION</vt:lpstr>
      <vt:lpstr>OBJECTIVES</vt:lpstr>
      <vt:lpstr>Methodology</vt:lpstr>
      <vt:lpstr>KEY FINDINGS</vt:lpstr>
      <vt:lpstr> Section I: Personal hygiene </vt:lpstr>
      <vt:lpstr>Frequency of brushing teeth </vt:lpstr>
      <vt:lpstr>Frequency of wearing washed clothes</vt:lpstr>
      <vt:lpstr>Section II: knowledge regarding hand hygiene</vt:lpstr>
      <vt:lpstr>Knowledge regarding time and agent used for hand washing</vt:lpstr>
      <vt:lpstr>Section III: Practices regarding hand hygiene</vt:lpstr>
      <vt:lpstr>PowerPoint Presentation</vt:lpstr>
      <vt:lpstr>PowerPoint Presentation</vt:lpstr>
      <vt:lpstr>PowerPoint Presentation</vt:lpstr>
      <vt:lpstr>Section IV: Attitude towards hand washing</vt:lpstr>
      <vt:lpstr>Key Findings</vt:lpstr>
      <vt:lpstr>Conclusion</vt:lpstr>
      <vt:lpstr>Conclusion</vt:lpstr>
      <vt:lpstr>Recommendations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SRISTI</dc:creator>
  <cp:lastModifiedBy>Mantu</cp:lastModifiedBy>
  <cp:revision>56</cp:revision>
  <dcterms:created xsi:type="dcterms:W3CDTF">2017-05-15T09:10:42Z</dcterms:created>
  <dcterms:modified xsi:type="dcterms:W3CDTF">2017-05-27T09:43:13Z</dcterms:modified>
</cp:coreProperties>
</file>