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05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72" r:id="rId13"/>
    <p:sldId id="277" r:id="rId14"/>
    <p:sldId id="278" r:id="rId15"/>
    <p:sldId id="270" r:id="rId16"/>
    <p:sldId id="279" r:id="rId17"/>
    <p:sldId id="280" r:id="rId18"/>
    <p:sldId id="282" r:id="rId19"/>
    <p:sldId id="284" r:id="rId20"/>
    <p:sldId id="285" r:id="rId21"/>
    <p:sldId id="286" r:id="rId22"/>
    <p:sldId id="288" r:id="rId23"/>
    <p:sldId id="289" r:id="rId24"/>
    <p:sldId id="287" r:id="rId25"/>
    <p:sldId id="291" r:id="rId26"/>
    <p:sldId id="290" r:id="rId27"/>
    <p:sldId id="292" r:id="rId28"/>
    <p:sldId id="303" r:id="rId29"/>
    <p:sldId id="293" r:id="rId30"/>
    <p:sldId id="294" r:id="rId31"/>
    <p:sldId id="295" r:id="rId32"/>
    <p:sldId id="297" r:id="rId33"/>
    <p:sldId id="308" r:id="rId34"/>
    <p:sldId id="309" r:id="rId35"/>
    <p:sldId id="310" r:id="rId36"/>
    <p:sldId id="298" r:id="rId37"/>
    <p:sldId id="299" r:id="rId38"/>
    <p:sldId id="304" r:id="rId39"/>
    <p:sldId id="30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65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Final%20%20%20Dial%20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Dialysis</a:t>
            </a:r>
            <a:r>
              <a:rPr lang="en-IN" baseline="0"/>
              <a:t> Adequacy</a:t>
            </a:r>
            <a:endParaRPr lang="en-I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4660912453760789E-2"/>
          <c:y val="0.15861695859446145"/>
          <c:w val="0.96383066173448417"/>
          <c:h val="0.65600835609834485"/>
        </c:manualLayout>
      </c:layout>
      <c:lineChart>
        <c:grouping val="standard"/>
        <c:varyColors val="0"/>
        <c:ser>
          <c:idx val="0"/>
          <c:order val="0"/>
          <c:tx>
            <c:strRef>
              <c:f>chart_s!$A$1</c:f>
              <c:strCache>
                <c:ptCount val="1"/>
                <c:pt idx="0">
                  <c:v>Patient No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chart_s!$A$2:$A$16</c:f>
              <c:numCache>
                <c:formatCode>General</c:formatCode>
                <c:ptCount val="15"/>
                <c:pt idx="0">
                  <c:v>1</c:v>
                </c:pt>
                <c:pt idx="5">
                  <c:v>2</c:v>
                </c:pt>
                <c:pt idx="10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chart_s!$B$1</c:f>
              <c:strCache>
                <c:ptCount val="1"/>
                <c:pt idx="0">
                  <c:v>BU Post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chart_s!$B$2:$B$16</c:f>
              <c:numCache>
                <c:formatCode>General</c:formatCode>
                <c:ptCount val="15"/>
                <c:pt idx="0">
                  <c:v>40</c:v>
                </c:pt>
                <c:pt idx="1">
                  <c:v>40</c:v>
                </c:pt>
                <c:pt idx="2">
                  <c:v>40</c:v>
                </c:pt>
                <c:pt idx="3">
                  <c:v>40</c:v>
                </c:pt>
                <c:pt idx="4">
                  <c:v>40</c:v>
                </c:pt>
                <c:pt idx="5">
                  <c:v>29</c:v>
                </c:pt>
                <c:pt idx="6">
                  <c:v>34</c:v>
                </c:pt>
                <c:pt idx="7">
                  <c:v>24</c:v>
                </c:pt>
                <c:pt idx="8">
                  <c:v>38</c:v>
                </c:pt>
                <c:pt idx="9">
                  <c:v>37</c:v>
                </c:pt>
                <c:pt idx="10">
                  <c:v>24</c:v>
                </c:pt>
                <c:pt idx="11">
                  <c:v>22</c:v>
                </c:pt>
                <c:pt idx="12">
                  <c:v>26</c:v>
                </c:pt>
                <c:pt idx="13">
                  <c:v>24</c:v>
                </c:pt>
                <c:pt idx="14">
                  <c:v>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chart_s!$C$1</c:f>
              <c:strCache>
                <c:ptCount val="1"/>
                <c:pt idx="0">
                  <c:v>Bicarb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chart_s!$C$2:$C$16</c:f>
              <c:numCache>
                <c:formatCode>General</c:formatCode>
                <c:ptCount val="15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20</c:v>
                </c:pt>
                <c:pt idx="6">
                  <c:v>20</c:v>
                </c:pt>
                <c:pt idx="7">
                  <c:v>24</c:v>
                </c:pt>
                <c:pt idx="8">
                  <c:v>19</c:v>
                </c:pt>
                <c:pt idx="9">
                  <c:v>21</c:v>
                </c:pt>
                <c:pt idx="10">
                  <c:v>25</c:v>
                </c:pt>
                <c:pt idx="11">
                  <c:v>23</c:v>
                </c:pt>
                <c:pt idx="12">
                  <c:v>22</c:v>
                </c:pt>
                <c:pt idx="13">
                  <c:v>25</c:v>
                </c:pt>
                <c:pt idx="14">
                  <c:v>22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chart_s!$D$1</c:f>
              <c:strCache>
                <c:ptCount val="1"/>
                <c:pt idx="0">
                  <c:v>URR /10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chart_s!$D$2:$D$16</c:f>
              <c:numCache>
                <c:formatCode>0.00</c:formatCode>
                <c:ptCount val="15"/>
                <c:pt idx="0">
                  <c:v>6.5</c:v>
                </c:pt>
                <c:pt idx="1">
                  <c:v>6.5</c:v>
                </c:pt>
                <c:pt idx="2">
                  <c:v>6.5</c:v>
                </c:pt>
                <c:pt idx="3">
                  <c:v>6.5</c:v>
                </c:pt>
                <c:pt idx="4">
                  <c:v>6.5</c:v>
                </c:pt>
                <c:pt idx="5">
                  <c:v>7.5</c:v>
                </c:pt>
                <c:pt idx="6">
                  <c:v>7.4</c:v>
                </c:pt>
                <c:pt idx="7">
                  <c:v>7.6</c:v>
                </c:pt>
                <c:pt idx="8">
                  <c:v>7.4</c:v>
                </c:pt>
                <c:pt idx="9">
                  <c:v>7.5</c:v>
                </c:pt>
                <c:pt idx="10">
                  <c:v>7.1</c:v>
                </c:pt>
                <c:pt idx="11">
                  <c:v>6.8</c:v>
                </c:pt>
                <c:pt idx="12">
                  <c:v>6.9</c:v>
                </c:pt>
                <c:pt idx="13">
                  <c:v>6.7</c:v>
                </c:pt>
                <c:pt idx="14">
                  <c:v>7.5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chart_s!$E$1</c:f>
              <c:strCache>
                <c:ptCount val="1"/>
                <c:pt idx="0">
                  <c:v>Kt/v*10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chart_s!$E$2:$E$16</c:f>
              <c:numCache>
                <c:formatCode>General</c:formatCode>
                <c:ptCount val="1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12</c:v>
                </c:pt>
                <c:pt idx="4">
                  <c:v>12</c:v>
                </c:pt>
                <c:pt idx="5">
                  <c:v>16</c:v>
                </c:pt>
                <c:pt idx="6">
                  <c:v>15</c:v>
                </c:pt>
                <c:pt idx="7">
                  <c:v>16.600000000000001</c:v>
                </c:pt>
                <c:pt idx="8">
                  <c:v>15</c:v>
                </c:pt>
                <c:pt idx="9">
                  <c:v>15.9</c:v>
                </c:pt>
                <c:pt idx="10">
                  <c:v>15</c:v>
                </c:pt>
                <c:pt idx="11">
                  <c:v>14</c:v>
                </c:pt>
                <c:pt idx="12">
                  <c:v>13.2</c:v>
                </c:pt>
                <c:pt idx="13">
                  <c:v>13.8</c:v>
                </c:pt>
                <c:pt idx="14">
                  <c:v>16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0304480"/>
        <c:axId val="250301736"/>
      </c:lineChart>
      <c:catAx>
        <c:axId val="250304480"/>
        <c:scaling>
          <c:orientation val="minMax"/>
        </c:scaling>
        <c:delete val="1"/>
        <c:axPos val="b"/>
        <c:majorTickMark val="none"/>
        <c:minorTickMark val="none"/>
        <c:tickLblPos val="nextTo"/>
        <c:crossAx val="250301736"/>
        <c:crosses val="autoZero"/>
        <c:auto val="1"/>
        <c:lblAlgn val="ctr"/>
        <c:lblOffset val="100"/>
        <c:noMultiLvlLbl val="0"/>
      </c:catAx>
      <c:valAx>
        <c:axId val="25030173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0304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Nutritional Uptake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chart_s!$A$19</c:f>
              <c:strCache>
                <c:ptCount val="1"/>
                <c:pt idx="0">
                  <c:v>Patient No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chart_s!$A$20:$A$34</c:f>
              <c:numCache>
                <c:formatCode>General</c:formatCode>
                <c:ptCount val="15"/>
                <c:pt idx="0">
                  <c:v>1</c:v>
                </c:pt>
                <c:pt idx="5">
                  <c:v>2</c:v>
                </c:pt>
                <c:pt idx="10">
                  <c:v>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chart_s!$B$19</c:f>
              <c:strCache>
                <c:ptCount val="1"/>
                <c:pt idx="0">
                  <c:v>Hb Count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chart_s!$B$20:$B$34</c:f>
              <c:numCache>
                <c:formatCode>General</c:formatCode>
                <c:ptCount val="15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12.3</c:v>
                </c:pt>
                <c:pt idx="6">
                  <c:v>10.199999999999999</c:v>
                </c:pt>
                <c:pt idx="7">
                  <c:v>10.7</c:v>
                </c:pt>
                <c:pt idx="8">
                  <c:v>11.3</c:v>
                </c:pt>
                <c:pt idx="9">
                  <c:v>13.2</c:v>
                </c:pt>
                <c:pt idx="10">
                  <c:v>10.4</c:v>
                </c:pt>
                <c:pt idx="11">
                  <c:v>11</c:v>
                </c:pt>
                <c:pt idx="12">
                  <c:v>10.3</c:v>
                </c:pt>
                <c:pt idx="13">
                  <c:v>9.9</c:v>
                </c:pt>
                <c:pt idx="14">
                  <c:v>9.6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chart_s!$C$19</c:f>
              <c:strCache>
                <c:ptCount val="1"/>
                <c:pt idx="0">
                  <c:v>Calcium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chart_s!$C$20:$C$34</c:f>
              <c:numCache>
                <c:formatCode>General</c:formatCode>
                <c:ptCount val="15"/>
                <c:pt idx="0">
                  <c:v>8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8.6</c:v>
                </c:pt>
                <c:pt idx="6">
                  <c:v>8.9</c:v>
                </c:pt>
                <c:pt idx="7">
                  <c:v>9</c:v>
                </c:pt>
                <c:pt idx="8">
                  <c:v>8.8000000000000007</c:v>
                </c:pt>
                <c:pt idx="9">
                  <c:v>8.9</c:v>
                </c:pt>
                <c:pt idx="10">
                  <c:v>8.4</c:v>
                </c:pt>
                <c:pt idx="11">
                  <c:v>8.1999999999999993</c:v>
                </c:pt>
                <c:pt idx="12">
                  <c:v>8</c:v>
                </c:pt>
                <c:pt idx="13">
                  <c:v>8.4</c:v>
                </c:pt>
                <c:pt idx="14">
                  <c:v>8.6999999999999993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chart_s!$D$19</c:f>
              <c:strCache>
                <c:ptCount val="1"/>
                <c:pt idx="0">
                  <c:v>Phosphorus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4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chart_s!$D$20:$D$34</c:f>
              <c:numCache>
                <c:formatCode>General</c:formatCode>
                <c:ptCount val="1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4.0999999999999996</c:v>
                </c:pt>
                <c:pt idx="7">
                  <c:v>3.9</c:v>
                </c:pt>
                <c:pt idx="8">
                  <c:v>3.8</c:v>
                </c:pt>
                <c:pt idx="9">
                  <c:v>5.2</c:v>
                </c:pt>
                <c:pt idx="10">
                  <c:v>4.5999999999999996</c:v>
                </c:pt>
                <c:pt idx="11">
                  <c:v>5</c:v>
                </c:pt>
                <c:pt idx="12">
                  <c:v>5.3</c:v>
                </c:pt>
                <c:pt idx="13">
                  <c:v>4.5999999999999996</c:v>
                </c:pt>
                <c:pt idx="14">
                  <c:v>4.3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0303304"/>
        <c:axId val="250298992"/>
      </c:lineChart>
      <c:catAx>
        <c:axId val="250303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0298992"/>
        <c:crosses val="autoZero"/>
        <c:auto val="1"/>
        <c:lblAlgn val="ctr"/>
        <c:lblOffset val="100"/>
        <c:noMultiLvlLbl val="0"/>
      </c:catAx>
      <c:valAx>
        <c:axId val="250298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50303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Regular - Nutrional Uptake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Final1!$A$4</c:f>
              <c:strCache>
                <c:ptCount val="1"/>
                <c:pt idx="0">
                  <c:v>02-05-2016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Final1!$B$3:$F$3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Final1!$B$4:$F$4</c:f>
              <c:numCache>
                <c:formatCode>General</c:formatCode>
                <c:ptCount val="5"/>
                <c:pt idx="0">
                  <c:v>3.1</c:v>
                </c:pt>
                <c:pt idx="1">
                  <c:v>6.8</c:v>
                </c:pt>
                <c:pt idx="2">
                  <c:v>11.9</c:v>
                </c:pt>
                <c:pt idx="3">
                  <c:v>8.3000000000000007</c:v>
                </c:pt>
                <c:pt idx="4">
                  <c:v>3.8</c:v>
                </c:pt>
              </c:numCache>
            </c:numRef>
          </c:val>
        </c:ser>
        <c:ser>
          <c:idx val="1"/>
          <c:order val="1"/>
          <c:tx>
            <c:strRef>
              <c:f>Final1!$A$5</c:f>
              <c:strCache>
                <c:ptCount val="1"/>
                <c:pt idx="0">
                  <c:v>04-07-2016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Final1!$B$3:$F$3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Final1!$B$5:$F$5</c:f>
              <c:numCache>
                <c:formatCode>General</c:formatCode>
                <c:ptCount val="5"/>
                <c:pt idx="0">
                  <c:v>3.3</c:v>
                </c:pt>
                <c:pt idx="1">
                  <c:v>12.5</c:v>
                </c:pt>
                <c:pt idx="2">
                  <c:v>11.8</c:v>
                </c:pt>
                <c:pt idx="3">
                  <c:v>8.1</c:v>
                </c:pt>
                <c:pt idx="4">
                  <c:v>4.2</c:v>
                </c:pt>
              </c:numCache>
            </c:numRef>
          </c:val>
        </c:ser>
        <c:ser>
          <c:idx val="2"/>
          <c:order val="2"/>
          <c:tx>
            <c:strRef>
              <c:f>Final1!$A$6</c:f>
              <c:strCache>
                <c:ptCount val="1"/>
                <c:pt idx="0">
                  <c:v>04-08-2016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Final1!$B$3:$F$3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Final1!$B$6:$F$6</c:f>
              <c:numCache>
                <c:formatCode>General</c:formatCode>
                <c:ptCount val="5"/>
                <c:pt idx="0">
                  <c:v>3.6</c:v>
                </c:pt>
                <c:pt idx="1">
                  <c:v>16.399999999999999</c:v>
                </c:pt>
                <c:pt idx="2">
                  <c:v>9.1999999999999993</c:v>
                </c:pt>
                <c:pt idx="3">
                  <c:v>7.9</c:v>
                </c:pt>
                <c:pt idx="4">
                  <c:v>5.3</c:v>
                </c:pt>
              </c:numCache>
            </c:numRef>
          </c:val>
        </c:ser>
        <c:ser>
          <c:idx val="3"/>
          <c:order val="3"/>
          <c:tx>
            <c:strRef>
              <c:f>Final1!$A$7</c:f>
              <c:strCache>
                <c:ptCount val="1"/>
                <c:pt idx="0">
                  <c:v>03-09-2016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Final1!$B$3:$F$3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Final1!$B$7:$F$7</c:f>
              <c:numCache>
                <c:formatCode>General</c:formatCode>
                <c:ptCount val="5"/>
                <c:pt idx="0">
                  <c:v>3.7</c:v>
                </c:pt>
                <c:pt idx="1">
                  <c:v>14</c:v>
                </c:pt>
                <c:pt idx="2">
                  <c:v>8.9</c:v>
                </c:pt>
                <c:pt idx="3">
                  <c:v>8.5</c:v>
                </c:pt>
                <c:pt idx="4">
                  <c:v>4</c:v>
                </c:pt>
              </c:numCache>
            </c:numRef>
          </c:val>
        </c:ser>
        <c:ser>
          <c:idx val="4"/>
          <c:order val="4"/>
          <c:tx>
            <c:strRef>
              <c:f>Final1!$A$8</c:f>
              <c:strCache>
                <c:ptCount val="1"/>
                <c:pt idx="0">
                  <c:v>03-10-2016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Final1!$B$3:$F$3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Final1!$B$8:$F$8</c:f>
              <c:numCache>
                <c:formatCode>General</c:formatCode>
                <c:ptCount val="5"/>
                <c:pt idx="0">
                  <c:v>3.8</c:v>
                </c:pt>
                <c:pt idx="1">
                  <c:v>13.1</c:v>
                </c:pt>
                <c:pt idx="2">
                  <c:v>11.7</c:v>
                </c:pt>
                <c:pt idx="3">
                  <c:v>8.4</c:v>
                </c:pt>
                <c:pt idx="4">
                  <c:v>5</c:v>
                </c:pt>
              </c:numCache>
            </c:numRef>
          </c:val>
        </c:ser>
        <c:ser>
          <c:idx val="5"/>
          <c:order val="5"/>
          <c:tx>
            <c:strRef>
              <c:f>Final1!$A$9</c:f>
              <c:strCache>
                <c:ptCount val="1"/>
                <c:pt idx="0">
                  <c:v>03-11-2016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Final1!$B$3:$F$3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Final1!$B$9:$F$9</c:f>
              <c:numCache>
                <c:formatCode>General</c:formatCode>
                <c:ptCount val="5"/>
                <c:pt idx="0">
                  <c:v>3.9</c:v>
                </c:pt>
                <c:pt idx="1">
                  <c:v>16.3</c:v>
                </c:pt>
                <c:pt idx="3">
                  <c:v>8.5</c:v>
                </c:pt>
                <c:pt idx="4">
                  <c:v>6.3</c:v>
                </c:pt>
              </c:numCache>
            </c:numRef>
          </c:val>
        </c:ser>
        <c:ser>
          <c:idx val="6"/>
          <c:order val="6"/>
          <c:tx>
            <c:strRef>
              <c:f>Final1!$A$10</c:f>
              <c:strCache>
                <c:ptCount val="1"/>
                <c:pt idx="0">
                  <c:v>03-12-2016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Final1!$B$3:$F$3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Final1!$B$10:$F$10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12.6</c:v>
                </c:pt>
                <c:pt idx="2">
                  <c:v>11.5</c:v>
                </c:pt>
                <c:pt idx="3">
                  <c:v>8.9</c:v>
                </c:pt>
                <c:pt idx="4">
                  <c:v>5.4</c:v>
                </c:pt>
              </c:numCache>
            </c:numRef>
          </c:val>
        </c:ser>
        <c:ser>
          <c:idx val="7"/>
          <c:order val="7"/>
          <c:tx>
            <c:strRef>
              <c:f>Final1!$A$11</c:f>
              <c:strCache>
                <c:ptCount val="1"/>
                <c:pt idx="0">
                  <c:v>12-01-2017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Final1!$B$3:$F$3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Final1!$B$11:$F$11</c:f>
              <c:numCache>
                <c:formatCode>General</c:formatCode>
                <c:ptCount val="5"/>
                <c:pt idx="0">
                  <c:v>3.8</c:v>
                </c:pt>
                <c:pt idx="1">
                  <c:v>19.2</c:v>
                </c:pt>
                <c:pt idx="2">
                  <c:v>9.1</c:v>
                </c:pt>
                <c:pt idx="3">
                  <c:v>8.3000000000000007</c:v>
                </c:pt>
                <c:pt idx="4">
                  <c:v>7.2</c:v>
                </c:pt>
              </c:numCache>
            </c:numRef>
          </c:val>
        </c:ser>
        <c:ser>
          <c:idx val="8"/>
          <c:order val="8"/>
          <c:tx>
            <c:strRef>
              <c:f>Final1!$A$12</c:f>
              <c:strCache>
                <c:ptCount val="1"/>
                <c:pt idx="0">
                  <c:v>04-02-2017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Final1!$B$3:$F$3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Final1!$B$12:$F$12</c:f>
              <c:numCache>
                <c:formatCode>General</c:formatCode>
                <c:ptCount val="5"/>
                <c:pt idx="0">
                  <c:v>3.6</c:v>
                </c:pt>
                <c:pt idx="1">
                  <c:v>10.9</c:v>
                </c:pt>
                <c:pt idx="2">
                  <c:v>9.6</c:v>
                </c:pt>
                <c:pt idx="3">
                  <c:v>8.1999999999999993</c:v>
                </c:pt>
                <c:pt idx="4">
                  <c:v>4.5999999999999996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643896"/>
        <c:axId val="331643504"/>
      </c:barChart>
      <c:catAx>
        <c:axId val="331643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43504"/>
        <c:crosses val="autoZero"/>
        <c:auto val="1"/>
        <c:lblAlgn val="ctr"/>
        <c:lblOffset val="100"/>
        <c:noMultiLvlLbl val="0"/>
      </c:catAx>
      <c:valAx>
        <c:axId val="33164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643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Regular - Adequacy of Dialysis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Final1!$A$16</c:f>
              <c:strCache>
                <c:ptCount val="1"/>
                <c:pt idx="0">
                  <c:v>02-05-2016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Final1!$B$15:$D$15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Final1!$B$16:$D$16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7.5852941176470594</c:v>
                </c:pt>
                <c:pt idx="2" formatCode="0.00">
                  <c:v>1.6420000000000001</c:v>
                </c:pt>
              </c:numCache>
            </c:numRef>
          </c:val>
        </c:ser>
        <c:ser>
          <c:idx val="1"/>
          <c:order val="1"/>
          <c:tx>
            <c:strRef>
              <c:f>Final1!$A$17</c:f>
              <c:strCache>
                <c:ptCount val="1"/>
                <c:pt idx="0">
                  <c:v>04-07-2016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Final1!$B$15:$D$15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Final1!$B$17:$D$17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7.52</c:v>
                </c:pt>
                <c:pt idx="2" formatCode="0.00">
                  <c:v>3.1</c:v>
                </c:pt>
              </c:numCache>
            </c:numRef>
          </c:val>
        </c:ser>
        <c:ser>
          <c:idx val="2"/>
          <c:order val="2"/>
          <c:tx>
            <c:strRef>
              <c:f>Final1!$A$18</c:f>
              <c:strCache>
                <c:ptCount val="1"/>
                <c:pt idx="0">
                  <c:v>04-08-2016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Final1!$B$15:$D$15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Final1!$B$18:$D$18</c:f>
              <c:numCache>
                <c:formatCode>General</c:formatCode>
                <c:ptCount val="3"/>
                <c:pt idx="0">
                  <c:v>2</c:v>
                </c:pt>
                <c:pt idx="1">
                  <c:v>7.6829268292682933</c:v>
                </c:pt>
                <c:pt idx="2" formatCode="0.00">
                  <c:v>3.8</c:v>
                </c:pt>
              </c:numCache>
            </c:numRef>
          </c:val>
        </c:ser>
        <c:ser>
          <c:idx val="3"/>
          <c:order val="3"/>
          <c:tx>
            <c:strRef>
              <c:f>Final1!$A$19</c:f>
              <c:strCache>
                <c:ptCount val="1"/>
                <c:pt idx="0">
                  <c:v>03-09-2016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Final1!$B$15:$D$15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Final1!$B$19:$D$19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7.7142857142857144</c:v>
                </c:pt>
                <c:pt idx="2" formatCode="0.00">
                  <c:v>3.2</c:v>
                </c:pt>
              </c:numCache>
            </c:numRef>
          </c:val>
        </c:ser>
        <c:ser>
          <c:idx val="4"/>
          <c:order val="4"/>
          <c:tx>
            <c:strRef>
              <c:f>Final1!$A$20</c:f>
              <c:strCache>
                <c:ptCount val="1"/>
                <c:pt idx="0">
                  <c:v>03-10-2016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Final1!$B$15:$D$15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Final1!$B$20:$D$20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7.4045801526717554</c:v>
                </c:pt>
                <c:pt idx="2" formatCode="0.00">
                  <c:v>3.4</c:v>
                </c:pt>
              </c:numCache>
            </c:numRef>
          </c:val>
        </c:ser>
        <c:ser>
          <c:idx val="5"/>
          <c:order val="5"/>
          <c:tx>
            <c:strRef>
              <c:f>Final1!$A$21</c:f>
              <c:strCache>
                <c:ptCount val="1"/>
                <c:pt idx="0">
                  <c:v>03-11-2016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Final1!$B$15:$D$15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Final1!$B$21:$D$21</c:f>
              <c:numCache>
                <c:formatCode>General</c:formatCode>
                <c:ptCount val="3"/>
                <c:pt idx="0">
                  <c:v>1.9</c:v>
                </c:pt>
                <c:pt idx="1">
                  <c:v>7.7300613496932513</c:v>
                </c:pt>
                <c:pt idx="2" formatCode="0.00">
                  <c:v>3.7</c:v>
                </c:pt>
              </c:numCache>
            </c:numRef>
          </c:val>
        </c:ser>
        <c:ser>
          <c:idx val="6"/>
          <c:order val="6"/>
          <c:tx>
            <c:strRef>
              <c:f>Final1!$A$22</c:f>
              <c:strCache>
                <c:ptCount val="1"/>
                <c:pt idx="0">
                  <c:v>03-12-2016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Final1!$B$15:$D$15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Final1!$B$22:$D$22</c:f>
              <c:numCache>
                <c:formatCode>General</c:formatCode>
                <c:ptCount val="3"/>
                <c:pt idx="0">
                  <c:v>2.4</c:v>
                </c:pt>
                <c:pt idx="1">
                  <c:v>7.1428571428571432</c:v>
                </c:pt>
                <c:pt idx="2" formatCode="0.00">
                  <c:v>3.6</c:v>
                </c:pt>
              </c:numCache>
            </c:numRef>
          </c:val>
        </c:ser>
        <c:ser>
          <c:idx val="7"/>
          <c:order val="7"/>
          <c:tx>
            <c:strRef>
              <c:f>Final1!$A$23</c:f>
              <c:strCache>
                <c:ptCount val="1"/>
                <c:pt idx="0">
                  <c:v>12-01-2017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Final1!$B$15:$D$15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Final1!$B$23:$D$23</c:f>
              <c:numCache>
                <c:formatCode>General</c:formatCode>
                <c:ptCount val="3"/>
                <c:pt idx="0">
                  <c:v>1.9</c:v>
                </c:pt>
                <c:pt idx="1">
                  <c:v>7.7604166666666661</c:v>
                </c:pt>
                <c:pt idx="2" formatCode="0.00">
                  <c:v>4.3</c:v>
                </c:pt>
              </c:numCache>
            </c:numRef>
          </c:val>
        </c:ser>
        <c:ser>
          <c:idx val="8"/>
          <c:order val="8"/>
          <c:tx>
            <c:strRef>
              <c:f>Final1!$A$24</c:f>
              <c:strCache>
                <c:ptCount val="1"/>
                <c:pt idx="0">
                  <c:v>04-02-2017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Final1!$B$15:$D$15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Final1!$B$24:$D$24</c:f>
              <c:numCache>
                <c:formatCode>General</c:formatCode>
                <c:ptCount val="3"/>
                <c:pt idx="0">
                  <c:v>2.1</c:v>
                </c:pt>
                <c:pt idx="1">
                  <c:v>7.7064220183486238</c:v>
                </c:pt>
                <c:pt idx="2" formatCode="0.00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7126880"/>
        <c:axId val="517131192"/>
      </c:barChart>
      <c:catAx>
        <c:axId val="517126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31192"/>
        <c:crosses val="autoZero"/>
        <c:auto val="1"/>
        <c:lblAlgn val="ctr"/>
        <c:lblOffset val="100"/>
        <c:noMultiLvlLbl val="0"/>
      </c:catAx>
      <c:valAx>
        <c:axId val="51713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7126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Irregular - Nutrional Uptake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Final1!$A$34</c:f>
              <c:strCache>
                <c:ptCount val="1"/>
                <c:pt idx="0">
                  <c:v>13-05-2016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Final1!$B$33:$F$33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Final1!$B$34:$F$34</c:f>
              <c:numCache>
                <c:formatCode>General</c:formatCode>
                <c:ptCount val="5"/>
                <c:pt idx="0">
                  <c:v>3.7</c:v>
                </c:pt>
                <c:pt idx="1">
                  <c:v>12.4</c:v>
                </c:pt>
                <c:pt idx="2">
                  <c:v>10.1</c:v>
                </c:pt>
                <c:pt idx="3">
                  <c:v>9.1</c:v>
                </c:pt>
                <c:pt idx="4">
                  <c:v>3.3</c:v>
                </c:pt>
              </c:numCache>
            </c:numRef>
          </c:val>
        </c:ser>
        <c:ser>
          <c:idx val="1"/>
          <c:order val="1"/>
          <c:tx>
            <c:strRef>
              <c:f>Final1!$A$35</c:f>
              <c:strCache>
                <c:ptCount val="1"/>
                <c:pt idx="0">
                  <c:v>22-07-2016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Final1!$B$33:$F$33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Final1!$B$35:$F$35</c:f>
              <c:numCache>
                <c:formatCode>General</c:formatCode>
                <c:ptCount val="5"/>
                <c:pt idx="0">
                  <c:v>3.5</c:v>
                </c:pt>
                <c:pt idx="1">
                  <c:v>11.1</c:v>
                </c:pt>
                <c:pt idx="2">
                  <c:v>9.8000000000000007</c:v>
                </c:pt>
                <c:pt idx="3">
                  <c:v>8.6999999999999993</c:v>
                </c:pt>
                <c:pt idx="4">
                  <c:v>3.2</c:v>
                </c:pt>
              </c:numCache>
            </c:numRef>
          </c:val>
        </c:ser>
        <c:ser>
          <c:idx val="2"/>
          <c:order val="2"/>
          <c:tx>
            <c:strRef>
              <c:f>Final1!$A$36</c:f>
              <c:strCache>
                <c:ptCount val="1"/>
                <c:pt idx="0">
                  <c:v>07-09-2016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Final1!$B$33:$F$33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Final1!$B$36:$F$36</c:f>
              <c:numCache>
                <c:formatCode>General</c:formatCode>
                <c:ptCount val="5"/>
                <c:pt idx="1">
                  <c:v>9.6</c:v>
                </c:pt>
                <c:pt idx="2">
                  <c:v>8</c:v>
                </c:pt>
              </c:numCache>
            </c:numRef>
          </c:val>
        </c:ser>
        <c:ser>
          <c:idx val="3"/>
          <c:order val="3"/>
          <c:tx>
            <c:strRef>
              <c:f>Final1!$A$37</c:f>
              <c:strCache>
                <c:ptCount val="1"/>
                <c:pt idx="0">
                  <c:v>04-11-2016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Final1!$B$33:$F$33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Final1!$B$37:$F$37</c:f>
              <c:numCache>
                <c:formatCode>General</c:formatCode>
                <c:ptCount val="5"/>
                <c:pt idx="0">
                  <c:v>3.6</c:v>
                </c:pt>
                <c:pt idx="1">
                  <c:v>12.5</c:v>
                </c:pt>
                <c:pt idx="2">
                  <c:v>7.9</c:v>
                </c:pt>
                <c:pt idx="3">
                  <c:v>8.5</c:v>
                </c:pt>
                <c:pt idx="4">
                  <c:v>3.8</c:v>
                </c:pt>
              </c:numCache>
            </c:numRef>
          </c:val>
        </c:ser>
        <c:ser>
          <c:idx val="4"/>
          <c:order val="4"/>
          <c:tx>
            <c:strRef>
              <c:f>Final1!$A$38</c:f>
              <c:strCache>
                <c:ptCount val="1"/>
                <c:pt idx="0">
                  <c:v>09-12-2016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Final1!$B$33:$F$33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Final1!$B$38:$F$38</c:f>
              <c:numCache>
                <c:formatCode>General</c:formatCode>
                <c:ptCount val="5"/>
                <c:pt idx="0">
                  <c:v>3.6</c:v>
                </c:pt>
                <c:pt idx="1">
                  <c:v>10.5</c:v>
                </c:pt>
                <c:pt idx="2">
                  <c:v>8.6999999999999993</c:v>
                </c:pt>
                <c:pt idx="3">
                  <c:v>8.8000000000000007</c:v>
                </c:pt>
                <c:pt idx="4">
                  <c:v>4.7</c:v>
                </c:pt>
              </c:numCache>
            </c:numRef>
          </c:val>
        </c:ser>
        <c:ser>
          <c:idx val="5"/>
          <c:order val="5"/>
          <c:tx>
            <c:strRef>
              <c:f>Final1!$A$39</c:f>
              <c:strCache>
                <c:ptCount val="1"/>
                <c:pt idx="0">
                  <c:v>24-04-2017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Final1!$B$33:$F$33</c:f>
              <c:strCache>
                <c:ptCount val="5"/>
                <c:pt idx="0">
                  <c:v>ALBUMIN</c:v>
                </c:pt>
                <c:pt idx="1">
                  <c:v>BLOOD UREA (PRE DIALYSIS)</c:v>
                </c:pt>
                <c:pt idx="2">
                  <c:v>HEMOGLOBIN</c:v>
                </c:pt>
                <c:pt idx="3">
                  <c:v>SERUM CALCIUM TOTAL</c:v>
                </c:pt>
                <c:pt idx="4">
                  <c:v>SERUM PHOSPHORUS</c:v>
                </c:pt>
              </c:strCache>
            </c:strRef>
          </c:cat>
          <c:val>
            <c:numRef>
              <c:f>Final1!$B$39:$F$39</c:f>
              <c:numCache>
                <c:formatCode>General</c:formatCode>
                <c:ptCount val="5"/>
                <c:pt idx="0">
                  <c:v>3.7</c:v>
                </c:pt>
                <c:pt idx="1">
                  <c:v>13.4</c:v>
                </c:pt>
                <c:pt idx="2">
                  <c:v>10.9</c:v>
                </c:pt>
                <c:pt idx="3">
                  <c:v>8.6</c:v>
                </c:pt>
                <c:pt idx="4">
                  <c:v>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272872"/>
        <c:axId val="331278360"/>
      </c:barChart>
      <c:catAx>
        <c:axId val="331272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78360"/>
        <c:crosses val="autoZero"/>
        <c:auto val="1"/>
        <c:lblAlgn val="ctr"/>
        <c:lblOffset val="100"/>
        <c:noMultiLvlLbl val="0"/>
      </c:catAx>
      <c:valAx>
        <c:axId val="331278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127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>
                <a:effectLst/>
              </a:rPr>
              <a:t>Irregular - Adequacy of Dialysis</a:t>
            </a:r>
            <a:endParaRPr lang="en-US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Final1!$A$43</c:f>
              <c:strCache>
                <c:ptCount val="1"/>
                <c:pt idx="0">
                  <c:v>13-05-2016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Final1!$B$42:$D$42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Final1!$B$43:$D$43</c:f>
              <c:numCache>
                <c:formatCode>General</c:formatCode>
                <c:ptCount val="3"/>
                <c:pt idx="0">
                  <c:v>2</c:v>
                </c:pt>
                <c:pt idx="1">
                  <c:v>6.4330645161290336</c:v>
                </c:pt>
                <c:pt idx="2">
                  <c:v>4.423</c:v>
                </c:pt>
              </c:numCache>
            </c:numRef>
          </c:val>
        </c:ser>
        <c:ser>
          <c:idx val="1"/>
          <c:order val="1"/>
          <c:tx>
            <c:strRef>
              <c:f>Final1!$A$44</c:f>
              <c:strCache>
                <c:ptCount val="1"/>
                <c:pt idx="0">
                  <c:v>22-07-2016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Final1!$B$42:$D$42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Final1!$B$44:$D$44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6.6666666666666661</c:v>
                </c:pt>
                <c:pt idx="2">
                  <c:v>3.7</c:v>
                </c:pt>
              </c:numCache>
            </c:numRef>
          </c:val>
        </c:ser>
        <c:ser>
          <c:idx val="2"/>
          <c:order val="2"/>
          <c:tx>
            <c:strRef>
              <c:f>Final1!$A$45</c:f>
              <c:strCache>
                <c:ptCount val="1"/>
                <c:pt idx="0">
                  <c:v>07-09-2016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Final1!$B$42:$D$42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Final1!$B$45:$D$45</c:f>
              <c:numCache>
                <c:formatCode>General</c:formatCode>
                <c:ptCount val="3"/>
                <c:pt idx="0">
                  <c:v>2.4</c:v>
                </c:pt>
                <c:pt idx="1">
                  <c:v>6.9791666666666661</c:v>
                </c:pt>
                <c:pt idx="2">
                  <c:v>2.9</c:v>
                </c:pt>
              </c:numCache>
            </c:numRef>
          </c:val>
        </c:ser>
        <c:ser>
          <c:idx val="3"/>
          <c:order val="3"/>
          <c:tx>
            <c:strRef>
              <c:f>Final1!$A$46</c:f>
              <c:strCache>
                <c:ptCount val="1"/>
                <c:pt idx="0">
                  <c:v>04-11-2016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Final1!$B$42:$D$42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Final1!$B$46:$D$46</c:f>
              <c:numCache>
                <c:formatCode>General</c:formatCode>
                <c:ptCount val="3"/>
                <c:pt idx="0">
                  <c:v>2.1</c:v>
                </c:pt>
                <c:pt idx="1">
                  <c:v>6.8000000000000007</c:v>
                </c:pt>
                <c:pt idx="2">
                  <c:v>4</c:v>
                </c:pt>
              </c:numCache>
            </c:numRef>
          </c:val>
        </c:ser>
        <c:ser>
          <c:idx val="4"/>
          <c:order val="4"/>
          <c:tx>
            <c:strRef>
              <c:f>Final1!$A$47</c:f>
              <c:strCache>
                <c:ptCount val="1"/>
                <c:pt idx="0">
                  <c:v>09-12-2016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Final1!$B$42:$D$42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Final1!$B$47:$D$47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6.8571428571428577</c:v>
                </c:pt>
                <c:pt idx="2">
                  <c:v>3.3</c:v>
                </c:pt>
              </c:numCache>
            </c:numRef>
          </c:val>
        </c:ser>
        <c:ser>
          <c:idx val="5"/>
          <c:order val="5"/>
          <c:tx>
            <c:strRef>
              <c:f>Final1!$A$48</c:f>
              <c:strCache>
                <c:ptCount val="1"/>
                <c:pt idx="0">
                  <c:v>24-04-2017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Final1!$B$42:$D$42</c:f>
              <c:strCache>
                <c:ptCount val="3"/>
                <c:pt idx="0">
                  <c:v>BICARBONATE</c:v>
                </c:pt>
                <c:pt idx="1">
                  <c:v>URR</c:v>
                </c:pt>
                <c:pt idx="2">
                  <c:v>BLOOD UREA (POST DIALYSIS)</c:v>
                </c:pt>
              </c:strCache>
            </c:strRef>
          </c:cat>
          <c:val>
            <c:numRef>
              <c:f>Final1!$B$48:$D$48</c:f>
              <c:numCache>
                <c:formatCode>General</c:formatCode>
                <c:ptCount val="3"/>
                <c:pt idx="0">
                  <c:v>2.5</c:v>
                </c:pt>
                <c:pt idx="1">
                  <c:v>7.3134328358208958</c:v>
                </c:pt>
                <c:pt idx="2">
                  <c:v>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26359232"/>
        <c:axId val="526350216"/>
      </c:barChart>
      <c:catAx>
        <c:axId val="52635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50216"/>
        <c:crosses val="autoZero"/>
        <c:auto val="1"/>
        <c:lblAlgn val="ctr"/>
        <c:lblOffset val="100"/>
        <c:noMultiLvlLbl val="0"/>
      </c:catAx>
      <c:valAx>
        <c:axId val="526350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635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0548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792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763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0515600" cy="1325563"/>
          </a:xfrm>
        </p:spPr>
        <p:txBody>
          <a:bodyPr/>
          <a:lstStyle>
            <a:lvl1pPr>
              <a:defRPr sz="4000"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</a:t>
            </a:r>
            <a:r>
              <a:rPr lang="en-US" dirty="0" err="1" smtClean="0"/>
              <a:t>tedit</a:t>
            </a:r>
            <a:r>
              <a:rPr lang="en-US" dirty="0" smtClean="0"/>
              <a:t>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1950" y="1665287"/>
            <a:ext cx="10515600" cy="4351338"/>
          </a:xfr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2"/>
              </a:buBlip>
              <a:defRPr/>
            </a:lvl2pPr>
          </a:lstStyle>
          <a:p>
            <a:pPr lvl="0"/>
            <a:r>
              <a:rPr lang="en-US" dirty="0" smtClean="0"/>
              <a:t>  Click to edit Master text styles</a:t>
            </a:r>
          </a:p>
          <a:p>
            <a:pPr lvl="1"/>
            <a:r>
              <a:rPr lang="en-US" dirty="0" smtClean="0"/>
              <a:t>  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438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426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959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230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897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70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564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2376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AD07B-258B-4101-A0CF-4C7049D078A6}" type="datetimeFigureOut">
              <a:rPr lang="en-IN" smtClean="0"/>
              <a:t>18-05-2017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0CC7-96AA-4C78-8443-9332729579D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088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ger.com/Journal/Issue/25759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43944" y="903422"/>
            <a:ext cx="13097814" cy="2387600"/>
          </a:xfrm>
        </p:spPr>
        <p:txBody>
          <a:bodyPr>
            <a:normAutofit/>
          </a:bodyPr>
          <a:lstStyle/>
          <a:p>
            <a:r>
              <a:rPr lang="en-IN" sz="4800" b="1" dirty="0" smtClean="0"/>
              <a:t>EMRs IN </a:t>
            </a:r>
            <a:r>
              <a:rPr lang="en-IN" sz="4800" b="1" dirty="0" smtClean="0"/>
              <a:t>DIALYSIS : A </a:t>
            </a:r>
            <a:r>
              <a:rPr lang="en-IN" sz="4800" b="1" dirty="0" smtClean="0"/>
              <a:t>PERSPECTIVE STUDY</a:t>
            </a:r>
            <a:endParaRPr lang="en-IN" sz="4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39354"/>
            <a:ext cx="1412383" cy="79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Questionnaire </a:t>
            </a: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Blip>
                <a:blip r:embed="rId2"/>
              </a:buBlip>
            </a:pPr>
            <a:r>
              <a:rPr lang="en-IN" dirty="0"/>
              <a:t> </a:t>
            </a:r>
            <a:r>
              <a:rPr lang="en-IN" dirty="0" smtClean="0"/>
              <a:t>What </a:t>
            </a:r>
            <a:r>
              <a:rPr lang="en-IN" dirty="0"/>
              <a:t>type of automation is used in the dialysis facility 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Is </a:t>
            </a:r>
            <a:r>
              <a:rPr lang="en-IN" dirty="0"/>
              <a:t>the automation process user-friendly 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  Does it match up with the workflow of the dialysis process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 What type of entries are done in the EMR for dialysis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  Are there any duplication of entries carried out for dialysis procedure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Are </a:t>
            </a:r>
            <a:r>
              <a:rPr lang="en-IN" dirty="0"/>
              <a:t>there any duplicate paper and electronic procedures adopted for data capture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Do </a:t>
            </a:r>
            <a:r>
              <a:rPr lang="en-IN" dirty="0"/>
              <a:t>you get the required information for analysis from the EMR 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Are </a:t>
            </a:r>
            <a:r>
              <a:rPr lang="en-IN" dirty="0"/>
              <a:t>you able to access the required information as per your need at point of  care 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Can </a:t>
            </a:r>
            <a:r>
              <a:rPr lang="en-IN" dirty="0"/>
              <a:t>you share the information of the patient with other department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Is </a:t>
            </a:r>
            <a:r>
              <a:rPr lang="en-IN" dirty="0"/>
              <a:t>there any decision support system for clinician or nursing or technical staff ? </a:t>
            </a:r>
            <a:endParaRPr lang="en-IN" dirty="0" smtClean="0"/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Are </a:t>
            </a:r>
            <a:r>
              <a:rPr lang="en-IN" dirty="0"/>
              <a:t>there any dashboards for   health performance of the patient </a:t>
            </a:r>
            <a:r>
              <a:rPr lang="en-IN" dirty="0" smtClean="0"/>
              <a:t>?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What </a:t>
            </a:r>
            <a:r>
              <a:rPr lang="en-IN" dirty="0"/>
              <a:t>are the reasons for inadequate exploitation of the EMR 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43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METHODOLOGY</a:t>
            </a:r>
            <a:r>
              <a:rPr lang="en-IN" dirty="0" smtClean="0"/>
              <a:t>: Desk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11079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 smtClean="0"/>
              <a:t>Desk Review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Features 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User friendliness,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Accessibility, 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Visual appeal ,GUI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Integration of systems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</a:t>
            </a:r>
          </a:p>
          <a:p>
            <a:pPr marL="0" indent="0">
              <a:buNone/>
            </a:pPr>
            <a:r>
              <a:rPr lang="en-IN" dirty="0" smtClean="0"/>
              <a:t> 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880" y="1306513"/>
            <a:ext cx="7564120" cy="503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8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METHODOLOGY</a:t>
            </a:r>
            <a:r>
              <a:rPr lang="en-IN" dirty="0" smtClean="0"/>
              <a:t>: Form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9225" y="57284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 OP Nursing Assessment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38" y="1098875"/>
            <a:ext cx="4673600" cy="5138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574"/>
                    </a14:imgEffect>
                    <a14:imgEffect>
                      <a14:saturation sa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4568" r="5249" b="25111"/>
          <a:stretch/>
        </p:blipFill>
        <p:spPr>
          <a:xfrm rot="5400000">
            <a:off x="6418671" y="1587460"/>
            <a:ext cx="5098236" cy="4069366"/>
          </a:xfrm>
          <a:prstGeom prst="rect">
            <a:avLst/>
          </a:prstGeom>
          <a:effectLst>
            <a:glow rad="127000">
              <a:schemeClr val="accent1">
                <a:alpha val="46000"/>
              </a:schemeClr>
            </a:glo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593524" y="57284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 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Registration Form</a:t>
            </a:r>
          </a:p>
        </p:txBody>
      </p:sp>
    </p:spTree>
    <p:extLst>
      <p:ext uri="{BB962C8B-B14F-4D97-AF65-F5344CB8AC3E}">
        <p14:creationId xmlns:p14="http://schemas.microsoft.com/office/powerpoint/2010/main" val="25723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METHODOLOGY</a:t>
            </a:r>
            <a:r>
              <a:rPr lang="en-IN" dirty="0" smtClean="0"/>
              <a:t>: Form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1797"/>
            <a:ext cx="20936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5" r="4222" b="30656"/>
          <a:stretch/>
        </p:blipFill>
        <p:spPr bwMode="auto">
          <a:xfrm>
            <a:off x="610234" y="1325563"/>
            <a:ext cx="5371465" cy="4680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3" t="-870" r="253" b="28416"/>
          <a:stretch/>
        </p:blipFill>
        <p:spPr>
          <a:xfrm>
            <a:off x="6381750" y="1284481"/>
            <a:ext cx="4946650" cy="47625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68825" y="5598206"/>
            <a:ext cx="10515600" cy="897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 </a:t>
            </a:r>
          </a:p>
          <a:p>
            <a:pPr>
              <a:buFont typeface="Arial" panose="020B0604020202020204" pitchFamily="34" charset="0"/>
              <a:buBlip>
                <a:blip r:embed="rId4"/>
              </a:buBlip>
            </a:pPr>
            <a:r>
              <a:rPr lang="en-IN" dirty="0" smtClean="0"/>
              <a:t>  OPC Sheet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495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METHODOLOGY</a:t>
            </a:r>
            <a:r>
              <a:rPr lang="en-IN" dirty="0" smtClean="0"/>
              <a:t>: Form 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8654" y="5644697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 Consent Form 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" t="5402" r="2639" b="3906"/>
          <a:stretch/>
        </p:blipFill>
        <p:spPr bwMode="auto">
          <a:xfrm rot="16200000">
            <a:off x="3755297" y="1716020"/>
            <a:ext cx="4681403" cy="39004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2426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METHODOLOGY</a:t>
            </a:r>
            <a:r>
              <a:rPr lang="en-IN" dirty="0" smtClean="0"/>
              <a:t>: Form Reviews</a:t>
            </a:r>
            <a:endParaRPr lang="en-IN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03700" y="6086021"/>
            <a:ext cx="10515600" cy="2585585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IN" dirty="0"/>
              <a:t> </a:t>
            </a:r>
            <a:r>
              <a:rPr lang="en-IN" dirty="0" smtClean="0"/>
              <a:t>  Follow Up Book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1594" r="11341" b="3887"/>
          <a:stretch/>
        </p:blipFill>
        <p:spPr>
          <a:xfrm rot="5400000">
            <a:off x="1079048" y="1306814"/>
            <a:ext cx="4518477" cy="41491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5562" b="11111"/>
          <a:stretch/>
        </p:blipFill>
        <p:spPr>
          <a:xfrm>
            <a:off x="6458857" y="1054383"/>
            <a:ext cx="4775200" cy="48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METHODOLOGY</a:t>
            </a:r>
            <a:r>
              <a:rPr lang="en-IN" dirty="0" smtClean="0"/>
              <a:t>: Form Reviews</a:t>
            </a:r>
            <a:endParaRPr lang="en-IN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9" r="30956"/>
          <a:stretch/>
        </p:blipFill>
        <p:spPr bwMode="auto">
          <a:xfrm rot="5400000">
            <a:off x="6364501" y="835809"/>
            <a:ext cx="5089409" cy="53336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390900" y="6115050"/>
            <a:ext cx="10515600" cy="2585585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IN" dirty="0"/>
              <a:t> </a:t>
            </a:r>
            <a:r>
              <a:rPr lang="en-IN" dirty="0" smtClean="0"/>
              <a:t>  Dialysis   Information Sheet</a:t>
            </a:r>
            <a:r>
              <a:rPr lang="en-IN" b="1" dirty="0" smtClean="0"/>
              <a:t> </a:t>
            </a:r>
            <a:r>
              <a:rPr lang="en-IN" dirty="0" smtClean="0"/>
              <a:t> 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00"/>
          <a:stretch/>
        </p:blipFill>
        <p:spPr bwMode="auto">
          <a:xfrm rot="16200000">
            <a:off x="1242671" y="1011348"/>
            <a:ext cx="4543877" cy="4727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36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" y="1078824"/>
            <a:ext cx="1219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 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Specific  Details 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 One year data of  monthly protocol, of 20 biomarkers(variables) 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 64997 tests, filtered to identify  128 regular dialysis patients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 Identification of biomarker required  for health performance ,with clinician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 Designation of  standard values of  these biomarkers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 Distribution of these biomarkers(variables) into  two domains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Adequacy of Dialysis(</a:t>
            </a:r>
            <a:r>
              <a:rPr lang="en-IN" dirty="0" err="1" smtClean="0"/>
              <a:t>URR,kt</a:t>
            </a:r>
            <a:r>
              <a:rPr lang="en-IN" dirty="0" smtClean="0"/>
              <a:t>/v, Bicarbonate,  Blood Urea (Post)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Nutritional uptake( </a:t>
            </a:r>
            <a:r>
              <a:rPr lang="en-IN" dirty="0" err="1" smtClean="0"/>
              <a:t>Hb</a:t>
            </a:r>
            <a:r>
              <a:rPr lang="en-IN" dirty="0" smtClean="0"/>
              <a:t> , Serum Calcium, Serum phosphorus ,Blood </a:t>
            </a:r>
            <a:r>
              <a:rPr lang="en-IN" dirty="0" err="1" smtClean="0"/>
              <a:t>Urea,Albumin</a:t>
            </a:r>
            <a:r>
              <a:rPr lang="en-IN" dirty="0" smtClean="0"/>
              <a:t> )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METHODOLOGY </a:t>
            </a:r>
            <a:r>
              <a:rPr lang="en-IN" dirty="0" smtClean="0"/>
              <a:t>: Analysis of Secondary Data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19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METHODOLOGY</a:t>
            </a:r>
            <a:r>
              <a:rPr lang="en-IN" dirty="0" smtClean="0"/>
              <a:t>: Tools</a:t>
            </a:r>
            <a:endParaRPr lang="en-IN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62214" y="1514249"/>
            <a:ext cx="10515600" cy="2585585"/>
          </a:xfrm>
        </p:spPr>
        <p:txBody>
          <a:bodyPr>
            <a:noAutofit/>
          </a:bodyPr>
          <a:lstStyle/>
          <a:p>
            <a:pPr>
              <a:buBlip>
                <a:blip r:embed="rId2"/>
              </a:buBlip>
            </a:pPr>
            <a:r>
              <a:rPr lang="en-IN" sz="2000" dirty="0"/>
              <a:t> </a:t>
            </a:r>
            <a:r>
              <a:rPr lang="en-IN" sz="2000" dirty="0" smtClean="0"/>
              <a:t>  In-depth Interviews</a:t>
            </a:r>
          </a:p>
          <a:p>
            <a:pPr lvl="1">
              <a:buBlip>
                <a:blip r:embed="rId2"/>
              </a:buBlip>
            </a:pPr>
            <a:r>
              <a:rPr lang="en-US" sz="2000" dirty="0" smtClean="0"/>
              <a:t>Awareness</a:t>
            </a:r>
            <a:r>
              <a:rPr lang="en-US" sz="2000" dirty="0"/>
              <a:t>, technological skills, </a:t>
            </a:r>
            <a:r>
              <a:rPr lang="en-US" sz="2000" dirty="0" smtClean="0"/>
              <a:t>role , </a:t>
            </a:r>
            <a:r>
              <a:rPr lang="en-US" sz="2000" dirty="0"/>
              <a:t>infrastructure, inter department functioning, capability of decision making  and </a:t>
            </a:r>
            <a:r>
              <a:rPr lang="en-US" sz="2000" dirty="0" smtClean="0"/>
              <a:t>barriers</a:t>
            </a:r>
            <a:endParaRPr lang="en-IN" sz="2000" dirty="0" smtClean="0"/>
          </a:p>
          <a:p>
            <a:pPr>
              <a:buBlip>
                <a:blip r:embed="rId2"/>
              </a:buBlip>
            </a:pPr>
            <a:r>
              <a:rPr lang="en-IN" sz="2000" dirty="0" smtClean="0"/>
              <a:t> </a:t>
            </a:r>
            <a:r>
              <a:rPr lang="en-IN" sz="2000" dirty="0"/>
              <a:t>Gap Analysis</a:t>
            </a:r>
          </a:p>
          <a:p>
            <a:pPr lvl="1">
              <a:buBlip>
                <a:blip r:embed="rId2"/>
              </a:buBlip>
            </a:pPr>
            <a:r>
              <a:rPr lang="en-IN" sz="2000" dirty="0"/>
              <a:t> Underlying factors and causes </a:t>
            </a:r>
            <a:endParaRPr lang="en-IN" sz="2000" dirty="0" smtClean="0"/>
          </a:p>
          <a:p>
            <a:pPr>
              <a:buBlip>
                <a:blip r:embed="rId2"/>
              </a:buBlip>
            </a:pPr>
            <a:r>
              <a:rPr lang="en-IN" sz="2000" dirty="0" smtClean="0"/>
              <a:t> Work  Flow Diagrams</a:t>
            </a:r>
          </a:p>
          <a:p>
            <a:pPr lvl="1">
              <a:buBlip>
                <a:blip r:embed="rId2"/>
              </a:buBlip>
            </a:pPr>
            <a:r>
              <a:rPr lang="en-IN" sz="2000" dirty="0" smtClean="0"/>
              <a:t>Mapping of workflow and information  mismatch</a:t>
            </a:r>
            <a:endParaRPr lang="en-IN" sz="2000" dirty="0"/>
          </a:p>
          <a:p>
            <a:pPr>
              <a:buBlip>
                <a:blip r:embed="rId2"/>
              </a:buBlip>
            </a:pPr>
            <a:r>
              <a:rPr lang="en-IN" sz="2000" dirty="0" smtClean="0"/>
              <a:t>Data Analytics</a:t>
            </a:r>
          </a:p>
          <a:p>
            <a:pPr lvl="1">
              <a:buBlip>
                <a:blip r:embed="rId2"/>
              </a:buBlip>
            </a:pPr>
            <a:r>
              <a:rPr lang="en-IN" sz="2000" dirty="0" smtClean="0"/>
              <a:t> MS Excel</a:t>
            </a:r>
            <a:endParaRPr lang="en-IN" sz="2000" dirty="0"/>
          </a:p>
          <a:p>
            <a:pPr>
              <a:buBlip>
                <a:blip r:embed="rId2"/>
              </a:buBlip>
            </a:pPr>
            <a:r>
              <a:rPr lang="en-IN" sz="2000" dirty="0" smtClean="0"/>
              <a:t>Dashboard</a:t>
            </a:r>
          </a:p>
          <a:p>
            <a:pPr lvl="1">
              <a:buBlip>
                <a:blip r:embed="rId2"/>
              </a:buBlip>
            </a:pPr>
            <a:r>
              <a:rPr lang="en-IN" sz="2000" dirty="0" smtClean="0"/>
              <a:t>  Silk</a:t>
            </a:r>
            <a:endParaRPr lang="en-IN" sz="2000" dirty="0"/>
          </a:p>
          <a:p>
            <a:pPr lvl="1">
              <a:buBlip>
                <a:blip r:embed="rId2"/>
              </a:buBlip>
            </a:pPr>
            <a:endParaRPr lang="en-US" sz="2000" dirty="0" smtClean="0"/>
          </a:p>
          <a:p>
            <a:pPr lvl="1">
              <a:buBlip>
                <a:blip r:embed="rId2"/>
              </a:buBlip>
            </a:pPr>
            <a:endParaRPr lang="en-US" sz="2000" dirty="0"/>
          </a:p>
          <a:p>
            <a:pPr>
              <a:buBlip>
                <a:blip r:embed="rId2"/>
              </a:buBlip>
            </a:pPr>
            <a:endParaRPr lang="en-IN" sz="2000" dirty="0" smtClean="0"/>
          </a:p>
        </p:txBody>
      </p:sp>
    </p:spTree>
    <p:extLst>
      <p:ext uri="{BB962C8B-B14F-4D97-AF65-F5344CB8AC3E}">
        <p14:creationId xmlns:p14="http://schemas.microsoft.com/office/powerpoint/2010/main" val="28620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Gap Analysis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43"/>
          <a:stretch/>
        </p:blipFill>
        <p:spPr bwMode="auto">
          <a:xfrm>
            <a:off x="1092201" y="1199011"/>
            <a:ext cx="5943600" cy="42785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88654" y="5644697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3"/>
              </a:buBlip>
            </a:pPr>
            <a:r>
              <a:rPr lang="en-IN" dirty="0" smtClean="0"/>
              <a:t>  Fish Bone Diagram</a:t>
            </a:r>
          </a:p>
          <a:p>
            <a:pPr marL="0" indent="0">
              <a:buNone/>
            </a:pPr>
            <a:endParaRPr lang="en-IN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7445830" y="3135085"/>
            <a:ext cx="3976914" cy="4064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POOR  EMR IMPLEMENTATION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70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 dirty="0" smtClean="0"/>
              <a:t>GENESIS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665287"/>
            <a:ext cx="10515600" cy="2906713"/>
          </a:xfrm>
        </p:spPr>
        <p:txBody>
          <a:bodyPr/>
          <a:lstStyle/>
          <a:p>
            <a:r>
              <a:rPr lang="en-IN" dirty="0" smtClean="0"/>
              <a:t>  Nationwide scientific data on CKD</a:t>
            </a:r>
          </a:p>
          <a:p>
            <a:r>
              <a:rPr lang="en-IN" dirty="0" smtClean="0"/>
              <a:t>  2.2 Lakh patient added every year</a:t>
            </a:r>
          </a:p>
          <a:p>
            <a:r>
              <a:rPr lang="en-IN" dirty="0" smtClean="0"/>
              <a:t>  Requirement  of 3.4 crore dialysis every year.</a:t>
            </a:r>
          </a:p>
          <a:p>
            <a:r>
              <a:rPr lang="en-IN" dirty="0" smtClean="0"/>
              <a:t>  Growth rate of 10%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5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Work Flow</a:t>
            </a:r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488654" y="5644697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 Work Flow Diagram : Registration 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8" name="Picture 7" descr="dialysi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198" y="289377"/>
            <a:ext cx="5467409" cy="5717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961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Work Flow</a:t>
            </a:r>
            <a:endParaRPr lang="en-IN" dirty="0"/>
          </a:p>
        </p:txBody>
      </p:sp>
      <p:pic>
        <p:nvPicPr>
          <p:cNvPr id="5" name="Picture 4" descr="dialys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469470"/>
            <a:ext cx="4373880" cy="6240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222940" y="5854247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3"/>
              </a:buBlip>
            </a:pPr>
            <a:r>
              <a:rPr lang="en-IN" dirty="0" smtClean="0"/>
              <a:t>  Work Flow Diagram : Dialysis Procedure</a:t>
            </a: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3191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Use Case Diagram</a:t>
            </a:r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69454" y="5476876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 Use Case Diagram : Dialysis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76"/>
          <a:stretch/>
        </p:blipFill>
        <p:spPr bwMode="auto">
          <a:xfrm>
            <a:off x="609600" y="1146629"/>
            <a:ext cx="4815225" cy="4601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22"/>
          <a:stretch/>
        </p:blipFill>
        <p:spPr bwMode="auto">
          <a:xfrm>
            <a:off x="6518820" y="1146629"/>
            <a:ext cx="4758781" cy="4601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6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Use Case Diagram</a:t>
            </a:r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269454" y="5476876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 Use Case Diagram : Dialysis</a:t>
            </a:r>
          </a:p>
          <a:p>
            <a:pPr marL="0" indent="0">
              <a:buNone/>
            </a:pPr>
            <a:endParaRPr lang="en-IN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76"/>
          <a:stretch/>
        </p:blipFill>
        <p:spPr bwMode="auto">
          <a:xfrm>
            <a:off x="609600" y="1146629"/>
            <a:ext cx="4815225" cy="4601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22"/>
          <a:stretch/>
        </p:blipFill>
        <p:spPr bwMode="auto">
          <a:xfrm>
            <a:off x="6518820" y="1146629"/>
            <a:ext cx="4758781" cy="46010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004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0"/>
          <a:stretch/>
        </p:blipFill>
        <p:spPr bwMode="auto">
          <a:xfrm>
            <a:off x="1844346" y="952501"/>
            <a:ext cx="8290254" cy="5321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Flow Diagram</a:t>
            </a:r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542504" y="5854247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3"/>
              </a:buBlip>
            </a:pPr>
            <a:r>
              <a:rPr lang="en-IN" dirty="0" smtClean="0"/>
              <a:t>  Data Flow Diagram : Registration</a:t>
            </a: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5704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Flow Diagram</a:t>
            </a:r>
            <a:endParaRPr lang="en-IN" dirty="0"/>
          </a:p>
        </p:txBody>
      </p:sp>
      <p:pic>
        <p:nvPicPr>
          <p:cNvPr id="18" name="Picture 17"/>
          <p:cNvPicPr preferRelativeResize="0"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583"/>
          <a:stretch/>
        </p:blipFill>
        <p:spPr bwMode="auto">
          <a:xfrm>
            <a:off x="1963058" y="898072"/>
            <a:ext cx="8057242" cy="5383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726654" y="5779862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3"/>
              </a:buBlip>
            </a:pPr>
            <a:r>
              <a:rPr lang="en-IN" dirty="0" smtClean="0"/>
              <a:t>  Data Flow Diagram : Registration</a:t>
            </a: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18174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560"/>
          <a:stretch/>
        </p:blipFill>
        <p:spPr bwMode="auto">
          <a:xfrm>
            <a:off x="2376804" y="949099"/>
            <a:ext cx="7167245" cy="5351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Flow Diagram</a:t>
            </a:r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383754" y="5798686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3"/>
              </a:buBlip>
            </a:pPr>
            <a:r>
              <a:rPr lang="en-IN" dirty="0" smtClean="0"/>
              <a:t>  Data Flow Diagram : Registration</a:t>
            </a: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2992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Analytics(Standard Values)</a:t>
            </a: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531223"/>
              </p:ext>
            </p:extLst>
          </p:nvPr>
        </p:nvGraphicFramePr>
        <p:xfrm>
          <a:off x="1524000" y="200236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BU Post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 smtClean="0">
                          <a:effectLst/>
                        </a:rPr>
                        <a:t>Bicarbocarbonate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URR /10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 smtClean="0">
                          <a:effectLst/>
                        </a:rPr>
                        <a:t>Kt</a:t>
                      </a:r>
                      <a:r>
                        <a:rPr lang="en-IN" sz="2000" dirty="0" smtClean="0">
                          <a:effectLst/>
                        </a:rPr>
                        <a:t>/v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</a:rPr>
                        <a:t>40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</a:rPr>
                        <a:t>22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65%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1.2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00678"/>
              </p:ext>
            </p:extLst>
          </p:nvPr>
        </p:nvGraphicFramePr>
        <p:xfrm>
          <a:off x="1638300" y="3412066"/>
          <a:ext cx="8128000" cy="95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  <a:gridCol w="1625600"/>
                <a:gridCol w="16256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Blood Urea Pre Dial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err="1" smtClean="0">
                          <a:effectLst/>
                        </a:rPr>
                        <a:t>Hb</a:t>
                      </a:r>
                      <a:r>
                        <a:rPr lang="en-IN" sz="2000" dirty="0" smtClean="0">
                          <a:effectLst/>
                        </a:rPr>
                        <a:t> Count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Calcium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Phosphorus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</a:rPr>
                        <a:t>Albumin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0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Analytics</a:t>
            </a:r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126177" y="5515351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 Compiled Data: Adequacy of Dialysis</a:t>
            </a:r>
          </a:p>
          <a:p>
            <a:pPr marL="0" indent="0">
              <a:buNone/>
            </a:pPr>
            <a:endParaRPr lang="en-IN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222822" y="1325563"/>
          <a:ext cx="7603489" cy="447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4975"/>
                <a:gridCol w="1595705"/>
                <a:gridCol w="1595705"/>
                <a:gridCol w="1594981"/>
                <a:gridCol w="1382123"/>
              </a:tblGrid>
              <a:tr h="2795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Patient No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BU Post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Bicarb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URR /10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Kt/v*10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6.5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6.5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6.5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6.5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40+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               6.5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7.50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7.40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7.60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16.6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7.40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7.50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15.9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7.10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6.80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6.90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13.2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6.70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13.8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7957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29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22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7.50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16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57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Analytics</a:t>
            </a:r>
            <a:endParaRPr lang="en-IN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409512" y="5489594"/>
            <a:ext cx="10515600" cy="1003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 </a:t>
            </a:r>
          </a:p>
          <a:p>
            <a:pPr>
              <a:buBlip>
                <a:blip r:embed="rId2"/>
              </a:buBlip>
            </a:pPr>
            <a:r>
              <a:rPr lang="en-IN" dirty="0" smtClean="0"/>
              <a:t>  Dash Board: Adequacy of Dialysis</a:t>
            </a:r>
          </a:p>
          <a:p>
            <a:pPr marL="0" indent="0">
              <a:buNone/>
            </a:pPr>
            <a:endParaRPr lang="en-IN" dirty="0" smtClean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35878536"/>
              </p:ext>
            </p:extLst>
          </p:nvPr>
        </p:nvGraphicFramePr>
        <p:xfrm>
          <a:off x="2055522" y="1184593"/>
          <a:ext cx="7924800" cy="461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65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 dirty="0" smtClean="0"/>
              <a:t>PREVIEW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  Introduction</a:t>
            </a:r>
          </a:p>
          <a:p>
            <a:r>
              <a:rPr lang="en-IN" dirty="0" smtClean="0"/>
              <a:t>  Organisation</a:t>
            </a:r>
          </a:p>
          <a:p>
            <a:r>
              <a:rPr lang="en-IN" dirty="0" smtClean="0"/>
              <a:t>  Review of literature</a:t>
            </a:r>
          </a:p>
          <a:p>
            <a:r>
              <a:rPr lang="en-IN" dirty="0" smtClean="0"/>
              <a:t>  Objectives</a:t>
            </a:r>
          </a:p>
          <a:p>
            <a:r>
              <a:rPr lang="en-IN" dirty="0" smtClean="0"/>
              <a:t>  Methodology</a:t>
            </a:r>
          </a:p>
          <a:p>
            <a:r>
              <a:rPr lang="en-IN" dirty="0" smtClean="0"/>
              <a:t>  Results</a:t>
            </a:r>
          </a:p>
          <a:p>
            <a:r>
              <a:rPr lang="en-IN" dirty="0" smtClean="0"/>
              <a:t>  Recommendation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407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Analytics</a:t>
            </a:r>
            <a:endParaRPr lang="en-IN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145660"/>
              </p:ext>
            </p:extLst>
          </p:nvPr>
        </p:nvGraphicFramePr>
        <p:xfrm>
          <a:off x="1718468" y="952499"/>
          <a:ext cx="9216231" cy="52337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0039"/>
                <a:gridCol w="2995283"/>
                <a:gridCol w="2439174"/>
                <a:gridCol w="2151735"/>
              </a:tblGrid>
              <a:tr h="3094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Patient No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Hb Count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Calcium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Phosphorus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09487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948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948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948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948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 dirty="0">
                          <a:effectLst/>
                        </a:rPr>
                        <a:t>2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12.3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8.6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10.2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8.9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4.1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10.7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3.9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11.3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8.8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3.8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13.2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8.9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5.2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100">
                          <a:effectLst/>
                        </a:rPr>
                        <a:t>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10.4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8.4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4.6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11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8.2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10.3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8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5.3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9.9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8.4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4.6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37684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9.6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8.7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4.3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410853" y="5671506"/>
            <a:ext cx="10515600" cy="100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 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Compiled Data: Nutritional Uptake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98810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Analytics</a:t>
            </a:r>
            <a:endParaRPr lang="en-IN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124184013"/>
              </p:ext>
            </p:extLst>
          </p:nvPr>
        </p:nvGraphicFramePr>
        <p:xfrm>
          <a:off x="2228850" y="1054418"/>
          <a:ext cx="7943850" cy="4893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440904" y="5676900"/>
            <a:ext cx="10515600" cy="100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 </a:t>
            </a:r>
          </a:p>
          <a:p>
            <a:pPr>
              <a:buFont typeface="Arial" panose="020B0604020202020204" pitchFamily="34" charset="0"/>
              <a:buBlip>
                <a:blip r:embed="rId3"/>
              </a:buBlip>
            </a:pPr>
            <a:r>
              <a:rPr lang="en-IN" dirty="0" smtClean="0"/>
              <a:t>  Dash Board: Adequacy of Dialysis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38097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Analytics</a:t>
            </a:r>
            <a:endParaRPr lang="en-IN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3017" y="5548111"/>
            <a:ext cx="10515600" cy="100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 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Dash Board: </a:t>
            </a:r>
            <a:r>
              <a:rPr lang="en-IN" dirty="0" smtClean="0"/>
              <a:t>Nutritional Uptake(Regular  Patient)</a:t>
            </a:r>
            <a:endParaRPr lang="en-IN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718444"/>
              </p:ext>
            </p:extLst>
          </p:nvPr>
        </p:nvGraphicFramePr>
        <p:xfrm>
          <a:off x="1421822" y="1219560"/>
          <a:ext cx="8877300" cy="1628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319"/>
                <a:gridCol w="1904319"/>
                <a:gridCol w="1993187"/>
                <a:gridCol w="1590106"/>
                <a:gridCol w="1485369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>
                          <a:effectLst/>
                        </a:rPr>
                        <a:t>ALBUMIN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>
                          <a:effectLst/>
                        </a:rPr>
                        <a:t>BLOOD UREA (PRE DIALYSIS)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HEMOGLOBIN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SERUM CALCIUM TOTAL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SERUM PHOSPHORUS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6.8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11.9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>
                          <a:effectLst/>
                        </a:rPr>
                        <a:t>3.3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12.5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11.8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16.4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9.2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5.3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13.1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11.7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16.3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 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6.3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12.6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11.5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5.4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19.2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9.1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7.2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10.9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9.6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8.2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>
                          <a:effectLst/>
                        </a:rPr>
                        <a:t>4.6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5773469"/>
              </p:ext>
            </p:extLst>
          </p:nvPr>
        </p:nvGraphicFramePr>
        <p:xfrm>
          <a:off x="1510146" y="3311237"/>
          <a:ext cx="8880764" cy="2365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44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Analytics</a:t>
            </a:r>
            <a:endParaRPr lang="en-IN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3017" y="5548111"/>
            <a:ext cx="10515600" cy="100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 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Dash </a:t>
            </a:r>
            <a:r>
              <a:rPr lang="en-IN" dirty="0" smtClean="0"/>
              <a:t>Board : Adequacy of Dialysis (Regular  Patient)</a:t>
            </a:r>
            <a:endParaRPr lang="en-IN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637309"/>
              </p:ext>
            </p:extLst>
          </p:nvPr>
        </p:nvGraphicFramePr>
        <p:xfrm>
          <a:off x="1803131" y="1325563"/>
          <a:ext cx="8924969" cy="1628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9421"/>
                <a:gridCol w="2929421"/>
                <a:gridCol w="3066127"/>
              </a:tblGrid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>
                          <a:effectLst/>
                        </a:rPr>
                        <a:t>BICARBONATE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URR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BLOOD UREA (POST DIALYSIS)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smtClean="0">
                          <a:effectLst/>
                        </a:rPr>
                        <a:t>7.5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1.64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smtClean="0">
                          <a:effectLst/>
                        </a:rPr>
                        <a:t>7.5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3.10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smtClean="0">
                          <a:effectLst/>
                        </a:rPr>
                        <a:t>7.6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3.80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smtClean="0">
                          <a:effectLst/>
                        </a:rPr>
                        <a:t>7.7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3.20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smtClean="0">
                          <a:effectLst/>
                        </a:rPr>
                        <a:t>7.4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3.40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smtClean="0">
                          <a:effectLst/>
                        </a:rPr>
                        <a:t>7.7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3.70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2.4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smtClean="0">
                          <a:effectLst/>
                        </a:rPr>
                        <a:t>7.1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3.60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1.9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smtClean="0">
                          <a:effectLst/>
                        </a:rPr>
                        <a:t>7.7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4.30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>
                          <a:effectLst/>
                        </a:rPr>
                        <a:t>2.1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 smtClean="0">
                          <a:effectLst/>
                        </a:rPr>
                        <a:t>7.7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000" u="none" strike="noStrike" dirty="0">
                          <a:effectLst/>
                        </a:rPr>
                        <a:t>2.50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301222"/>
              </p:ext>
            </p:extLst>
          </p:nvPr>
        </p:nvGraphicFramePr>
        <p:xfrm>
          <a:off x="1814945" y="3131128"/>
          <a:ext cx="9213273" cy="2656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52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Analytics</a:t>
            </a:r>
            <a:endParaRPr lang="en-IN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3017" y="5548111"/>
            <a:ext cx="10515600" cy="100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 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Dash </a:t>
            </a:r>
            <a:r>
              <a:rPr lang="en-IN" dirty="0" smtClean="0"/>
              <a:t>Board : Nutritional Uptake  (</a:t>
            </a:r>
            <a:r>
              <a:rPr lang="en-IN" dirty="0" smtClean="0"/>
              <a:t>Irr</a:t>
            </a:r>
            <a:r>
              <a:rPr lang="en-IN" dirty="0" smtClean="0"/>
              <a:t>egular  Patient)</a:t>
            </a:r>
            <a:endParaRPr lang="en-IN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970000"/>
              </p:ext>
            </p:extLst>
          </p:nvPr>
        </p:nvGraphicFramePr>
        <p:xfrm>
          <a:off x="1638300" y="1325563"/>
          <a:ext cx="8877300" cy="1279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4319"/>
                <a:gridCol w="1904319"/>
                <a:gridCol w="1993187"/>
                <a:gridCol w="1590106"/>
                <a:gridCol w="1485369"/>
              </a:tblGrid>
              <a:tr h="1827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>
                          <a:effectLst/>
                        </a:rPr>
                        <a:t>ALBUMIN</a:t>
                      </a:r>
                      <a:endParaRPr lang="en-IN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BLOOD UREA (PRE DIALYSIS)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HEMOGLOBIN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SERUM CALCIUM TOTAL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SERUM PHOSPHORUS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27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12.4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10.1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9.1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27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11.1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9.8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8.7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2727">
                <a:tc>
                  <a:txBody>
                    <a:bodyPr/>
                    <a:lstStyle/>
                    <a:p>
                      <a:pPr algn="ctr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9.6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 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82727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12.5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7.9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8.5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3.8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71979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10.5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8.7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>
                          <a:effectLst/>
                        </a:rPr>
                        <a:t>8.8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4.7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  <a:tr h="193476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13.4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10.9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8.6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>
                          <a:effectLst/>
                        </a:rPr>
                        <a:t>3.7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298195"/>
              </p:ext>
            </p:extLst>
          </p:nvPr>
        </p:nvGraphicFramePr>
        <p:xfrm>
          <a:off x="1634836" y="2729345"/>
          <a:ext cx="8783782" cy="2818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028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 smtClean="0"/>
              <a:t>RESULTs</a:t>
            </a:r>
            <a:r>
              <a:rPr lang="en-IN" dirty="0" smtClean="0"/>
              <a:t>: Data Analytics</a:t>
            </a:r>
            <a:endParaRPr lang="en-IN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53017" y="5548111"/>
            <a:ext cx="10515600" cy="1003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N" dirty="0" smtClean="0"/>
              <a:t> </a:t>
            </a:r>
          </a:p>
          <a:p>
            <a:pPr>
              <a:buFont typeface="Arial" panose="020B0604020202020204" pitchFamily="34" charset="0"/>
              <a:buBlip>
                <a:blip r:embed="rId2"/>
              </a:buBlip>
            </a:pPr>
            <a:r>
              <a:rPr lang="en-IN" dirty="0" smtClean="0"/>
              <a:t>  Dash </a:t>
            </a:r>
            <a:r>
              <a:rPr lang="en-IN" dirty="0" smtClean="0"/>
              <a:t>Board : Adequacy of Dialysis (</a:t>
            </a:r>
            <a:r>
              <a:rPr lang="en-IN" dirty="0" smtClean="0"/>
              <a:t>Irr</a:t>
            </a:r>
            <a:r>
              <a:rPr lang="en-IN" dirty="0" smtClean="0"/>
              <a:t>egular  Patient)</a:t>
            </a:r>
            <a:endParaRPr lang="en-IN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IN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4210"/>
              </p:ext>
            </p:extLst>
          </p:nvPr>
        </p:nvGraphicFramePr>
        <p:xfrm>
          <a:off x="1683905" y="1185358"/>
          <a:ext cx="8471477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0572"/>
                <a:gridCol w="2780572"/>
                <a:gridCol w="2910333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BICARBONATE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URR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BLOOD UREA (POST DIALYSIS)</a:t>
                      </a:r>
                      <a:endParaRPr lang="en-IN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2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 smtClean="0">
                          <a:effectLst/>
                        </a:rPr>
                        <a:t>6.4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 smtClean="0">
                          <a:effectLst/>
                        </a:rPr>
                        <a:t>4.4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2.3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 smtClean="0">
                          <a:effectLst/>
                        </a:rPr>
                        <a:t>6.6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3.7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2.4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 smtClean="0">
                          <a:effectLst/>
                        </a:rPr>
                        <a:t>6.9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2.9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2.1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>
                          <a:effectLst/>
                        </a:rPr>
                        <a:t>6.8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4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2.3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 smtClean="0">
                          <a:effectLst/>
                        </a:rPr>
                        <a:t>6.8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3.3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>
                          <a:effectLst/>
                        </a:rPr>
                        <a:t>2.5</a:t>
                      </a:r>
                      <a:endParaRPr lang="en-IN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 smtClean="0">
                          <a:effectLst/>
                        </a:rPr>
                        <a:t>7.3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1000" u="none" strike="noStrike" dirty="0">
                          <a:effectLst/>
                        </a:rPr>
                        <a:t>3.6</a:t>
                      </a:r>
                      <a:endParaRPr lang="en-IN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8194784"/>
              </p:ext>
            </p:extLst>
          </p:nvPr>
        </p:nvGraphicFramePr>
        <p:xfrm>
          <a:off x="1745673" y="2425700"/>
          <a:ext cx="8437417" cy="3226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2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BENEFITS OF IMPLEMENTATION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927538" y="954443"/>
            <a:ext cx="79248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 smtClean="0"/>
              <a:t>Organisational   </a:t>
            </a:r>
          </a:p>
          <a:p>
            <a:pPr>
              <a:buBlip>
                <a:blip r:embed="rId2"/>
              </a:buBlip>
            </a:pPr>
            <a:r>
              <a:rPr lang="en-IN" sz="2400" dirty="0" smtClean="0"/>
              <a:t>  </a:t>
            </a:r>
            <a:r>
              <a:rPr lang="en-IN" sz="2400" dirty="0"/>
              <a:t>Function</a:t>
            </a:r>
            <a:r>
              <a:rPr lang="en-IN" sz="3200" dirty="0"/>
              <a:t> </a:t>
            </a:r>
            <a:endParaRPr lang="en-IN" sz="3200" dirty="0" smtClean="0"/>
          </a:p>
          <a:p>
            <a:pPr lvl="1">
              <a:buBlip>
                <a:blip r:embed="rId2"/>
              </a:buBlip>
            </a:pPr>
            <a:r>
              <a:rPr lang="en-IN" sz="2400" dirty="0" smtClean="0"/>
              <a:t>Manual </a:t>
            </a:r>
            <a:r>
              <a:rPr lang="en-IN" sz="2400" dirty="0"/>
              <a:t>and Duplicate </a:t>
            </a:r>
            <a:r>
              <a:rPr lang="en-IN" sz="2400" dirty="0" smtClean="0"/>
              <a:t>inputs</a:t>
            </a:r>
          </a:p>
          <a:p>
            <a:pPr lvl="1">
              <a:buBlip>
                <a:blip r:embed="rId2"/>
              </a:buBlip>
            </a:pPr>
            <a:r>
              <a:rPr lang="en-IN" sz="2400" dirty="0" smtClean="0"/>
              <a:t>  Multiple </a:t>
            </a:r>
            <a:r>
              <a:rPr lang="en-IN" sz="2400" dirty="0"/>
              <a:t>Record handling </a:t>
            </a:r>
          </a:p>
          <a:p>
            <a:pPr lvl="1">
              <a:buBlip>
                <a:blip r:embed="rId2"/>
              </a:buBlip>
            </a:pPr>
            <a:r>
              <a:rPr lang="en-IN" sz="2400" dirty="0"/>
              <a:t> </a:t>
            </a:r>
            <a:r>
              <a:rPr lang="en-IN" sz="2400" dirty="0" smtClean="0"/>
              <a:t> Seamless </a:t>
            </a:r>
            <a:r>
              <a:rPr lang="en-IN" sz="2400" dirty="0"/>
              <a:t>dissemination of info</a:t>
            </a:r>
          </a:p>
          <a:p>
            <a:pPr lvl="1"/>
            <a:endParaRPr lang="en-IN" sz="2400" dirty="0"/>
          </a:p>
          <a:p>
            <a:pPr>
              <a:buBlip>
                <a:blip r:embed="rId2"/>
              </a:buBlip>
            </a:pPr>
            <a:r>
              <a:rPr lang="en-IN" sz="2400" dirty="0"/>
              <a:t>   Quality of Care</a:t>
            </a:r>
          </a:p>
          <a:p>
            <a:pPr lvl="1">
              <a:buBlip>
                <a:blip r:embed="rId2"/>
              </a:buBlip>
            </a:pPr>
            <a:r>
              <a:rPr lang="en-IN" sz="2400" dirty="0" smtClean="0"/>
              <a:t> Reduced </a:t>
            </a:r>
            <a:r>
              <a:rPr lang="en-IN" sz="2400" dirty="0"/>
              <a:t>Errors</a:t>
            </a:r>
          </a:p>
          <a:p>
            <a:pPr lvl="1">
              <a:buBlip>
                <a:blip r:embed="rId2"/>
              </a:buBlip>
            </a:pPr>
            <a:r>
              <a:rPr lang="en-IN" sz="2400" dirty="0" smtClean="0"/>
              <a:t> Presumptive and Informed </a:t>
            </a:r>
            <a:r>
              <a:rPr lang="en-IN" sz="2400" dirty="0"/>
              <a:t>decision making</a:t>
            </a:r>
          </a:p>
          <a:p>
            <a:pPr lvl="1">
              <a:buBlip>
                <a:blip r:embed="rId2"/>
              </a:buBlip>
            </a:pPr>
            <a:r>
              <a:rPr lang="en-IN" sz="2400" dirty="0"/>
              <a:t> Timely therapeutic intervention </a:t>
            </a:r>
          </a:p>
          <a:p>
            <a:pPr lvl="1">
              <a:buBlip>
                <a:blip r:embed="rId2"/>
              </a:buBlip>
            </a:pPr>
            <a:endParaRPr lang="en-IN" sz="2400" dirty="0"/>
          </a:p>
          <a:p>
            <a:pPr>
              <a:buBlip>
                <a:blip r:embed="rId2"/>
              </a:buBlip>
            </a:pPr>
            <a:r>
              <a:rPr lang="en-IN" sz="2400" dirty="0"/>
              <a:t>  Engaged and motivated </a:t>
            </a:r>
            <a:r>
              <a:rPr lang="en-IN" sz="2400" dirty="0" smtClean="0"/>
              <a:t>Staff &amp; Patients</a:t>
            </a:r>
            <a:endParaRPr lang="en-IN" sz="2400" dirty="0"/>
          </a:p>
          <a:p>
            <a:pPr>
              <a:buBlip>
                <a:blip r:embed="rId2"/>
              </a:buBlip>
            </a:pPr>
            <a:r>
              <a:rPr lang="en-IN" sz="2400" dirty="0"/>
              <a:t>   </a:t>
            </a:r>
            <a:r>
              <a:rPr lang="en-IN" sz="2400" dirty="0" smtClean="0"/>
              <a:t>Decrease Risk and Cost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68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RECOMMENDATION</a:t>
            </a:r>
            <a:endParaRPr lang="en-IN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88219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IN" sz="2800" dirty="0" smtClean="0"/>
              <a:t> Organisational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/>
              <a:t> </a:t>
            </a:r>
            <a:r>
              <a:rPr lang="en-IN" sz="2800" dirty="0" smtClean="0"/>
              <a:t> </a:t>
            </a:r>
            <a:r>
              <a:rPr lang="en-IN" sz="2800" dirty="0"/>
              <a:t>Automation or digitisation </a:t>
            </a:r>
            <a:r>
              <a:rPr lang="en-IN" sz="2800" dirty="0" smtClean="0"/>
              <a:t> in vision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/>
              <a:t> </a:t>
            </a:r>
            <a:r>
              <a:rPr lang="en-IN" sz="2800" dirty="0" smtClean="0"/>
              <a:t> Incentives</a:t>
            </a:r>
            <a:r>
              <a:rPr lang="en-IN" sz="2800" dirty="0"/>
              <a:t>, rewards </a:t>
            </a:r>
            <a:r>
              <a:rPr lang="en-IN" sz="2800" dirty="0" smtClean="0"/>
              <a:t>,recognition 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 smtClean="0"/>
              <a:t>  Interpersonal relations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 smtClean="0"/>
              <a:t>  Training of Staff 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/>
              <a:t> </a:t>
            </a:r>
            <a:r>
              <a:rPr lang="en-IN" sz="2800" dirty="0" smtClean="0"/>
              <a:t> Supporting </a:t>
            </a:r>
            <a:r>
              <a:rPr lang="en-IN" sz="2800" dirty="0"/>
              <a:t>staff for clinicians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endParaRPr lang="en-IN" sz="2800" dirty="0"/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endParaRPr lang="en-IN" sz="28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88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RECOMMENDATION</a:t>
            </a:r>
            <a:endParaRPr lang="en-IN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882197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IN" dirty="0"/>
          </a:p>
          <a:p>
            <a:pPr marL="0" lvl="1" indent="0">
              <a:spcBef>
                <a:spcPts val="1000"/>
              </a:spcBef>
              <a:buNone/>
            </a:pPr>
            <a:r>
              <a:rPr lang="en-IN" sz="2800" dirty="0" smtClean="0"/>
              <a:t> Functional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/>
              <a:t> </a:t>
            </a:r>
            <a:r>
              <a:rPr lang="en-IN" sz="2800" dirty="0" smtClean="0"/>
              <a:t> Exploit the existing EMR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/>
              <a:t> </a:t>
            </a:r>
            <a:r>
              <a:rPr lang="en-IN" sz="2800" dirty="0" smtClean="0"/>
              <a:t> Capture of Info at Point of Care</a:t>
            </a:r>
          </a:p>
          <a:p>
            <a:pPr marL="1028700" lvl="3">
              <a:spcBef>
                <a:spcPts val="1000"/>
              </a:spcBef>
              <a:buBlip>
                <a:blip r:embed="rId2"/>
              </a:buBlip>
            </a:pPr>
            <a:r>
              <a:rPr lang="en-IN" sz="2600" dirty="0"/>
              <a:t> </a:t>
            </a:r>
            <a:r>
              <a:rPr lang="en-IN" sz="2600" dirty="0" smtClean="0"/>
              <a:t> Tabs, Kiosks, Bed side instruments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/>
              <a:t> </a:t>
            </a:r>
            <a:r>
              <a:rPr lang="en-IN" sz="2800" dirty="0" smtClean="0"/>
              <a:t>  Optimise  and Digitise Forms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/>
              <a:t> </a:t>
            </a:r>
            <a:r>
              <a:rPr lang="en-IN" sz="2800" dirty="0" smtClean="0"/>
              <a:t>  Biometric and Digital signatures for consent</a:t>
            </a:r>
          </a:p>
          <a:p>
            <a:pPr marL="342900" lvl="2" indent="0">
              <a:spcBef>
                <a:spcPts val="1000"/>
              </a:spcBef>
              <a:buNone/>
            </a:pPr>
            <a:endParaRPr lang="en-IN" sz="2800" dirty="0"/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endParaRPr lang="en-IN" sz="2800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007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CONCLUSION</a:t>
            </a:r>
            <a:endParaRPr lang="en-IN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41400" y="108407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IN" dirty="0" smtClean="0"/>
          </a:p>
          <a:p>
            <a:pPr marL="0" lvl="1" indent="0">
              <a:spcBef>
                <a:spcPts val="1000"/>
              </a:spcBef>
              <a:buFontTx/>
              <a:buNone/>
            </a:pPr>
            <a:r>
              <a:rPr lang="en-IN" sz="2800" dirty="0" smtClean="0"/>
              <a:t> Essence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 smtClean="0"/>
              <a:t>  EMR </a:t>
            </a:r>
            <a:r>
              <a:rPr lang="en-IN" sz="2800" dirty="0"/>
              <a:t>implementation </a:t>
            </a:r>
            <a:r>
              <a:rPr lang="en-IN" sz="2800" dirty="0" smtClean="0"/>
              <a:t>is possible </a:t>
            </a:r>
            <a:r>
              <a:rPr lang="en-IN" sz="2800" dirty="0"/>
              <a:t>through innovative and ingenious  </a:t>
            </a:r>
            <a:r>
              <a:rPr lang="en-IN" sz="2800" dirty="0" smtClean="0"/>
              <a:t>approach in </a:t>
            </a:r>
            <a:r>
              <a:rPr lang="en-IN" sz="2800" dirty="0" smtClean="0"/>
              <a:t>a, </a:t>
            </a:r>
            <a:r>
              <a:rPr lang="en-IN" sz="2800" dirty="0" smtClean="0"/>
              <a:t>cost effective manner</a:t>
            </a:r>
            <a:endParaRPr lang="en-IN" sz="2800" dirty="0"/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 smtClean="0"/>
              <a:t>  Deliver </a:t>
            </a:r>
            <a:r>
              <a:rPr lang="en-IN" sz="2800" dirty="0"/>
              <a:t>Quality and </a:t>
            </a:r>
            <a:r>
              <a:rPr lang="en-IN" sz="2800" dirty="0" smtClean="0"/>
              <a:t>Profitability </a:t>
            </a:r>
            <a:r>
              <a:rPr lang="en-IN" sz="2800" dirty="0"/>
              <a:t>in the long </a:t>
            </a:r>
            <a:r>
              <a:rPr lang="en-IN" sz="2800" dirty="0" smtClean="0"/>
              <a:t>run</a:t>
            </a:r>
          </a:p>
          <a:p>
            <a:pPr marL="571500" lvl="2">
              <a:spcBef>
                <a:spcPts val="1000"/>
              </a:spcBef>
              <a:buBlip>
                <a:blip r:embed="rId2"/>
              </a:buBlip>
            </a:pPr>
            <a:r>
              <a:rPr lang="en-IN" sz="2800" dirty="0"/>
              <a:t> </a:t>
            </a:r>
            <a:r>
              <a:rPr lang="en-IN" sz="2800" dirty="0" smtClean="0"/>
              <a:t>Real time acquisition of data directly from device is the way forward. </a:t>
            </a:r>
            <a:endParaRPr lang="en-IN" sz="2800" dirty="0"/>
          </a:p>
          <a:p>
            <a:pPr marL="571500" lvl="2">
              <a:spcBef>
                <a:spcPts val="1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en-IN" sz="2800" dirty="0" smtClean="0"/>
          </a:p>
          <a:p>
            <a:pPr marL="571500" lvl="2">
              <a:spcBef>
                <a:spcPts val="1000"/>
              </a:spcBef>
              <a:buFont typeface="Arial" panose="020B0604020202020204" pitchFamily="34" charset="0"/>
              <a:buBlip>
                <a:blip r:embed="rId2"/>
              </a:buBlip>
            </a:pPr>
            <a:endParaRPr lang="en-IN" sz="2800" dirty="0" smtClean="0"/>
          </a:p>
          <a:p>
            <a:pPr marL="0" indent="0">
              <a:buFontTx/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3421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 dirty="0" smtClean="0"/>
              <a:t>ORGANISATION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Flagship hospital of  Jay Pee Group</a:t>
            </a:r>
          </a:p>
          <a:p>
            <a:r>
              <a:rPr lang="en-IN" dirty="0" smtClean="0"/>
              <a:t>  Planned 1200 beds , 525 commissioned</a:t>
            </a:r>
          </a:p>
          <a:p>
            <a:r>
              <a:rPr lang="en-US" dirty="0" smtClean="0"/>
              <a:t>  Tertiary care multi-specialty facility</a:t>
            </a:r>
          </a:p>
          <a:p>
            <a:r>
              <a:rPr lang="en-US" dirty="0" smtClean="0"/>
              <a:t>  20 bedded dialysis facility</a:t>
            </a:r>
          </a:p>
          <a:p>
            <a:r>
              <a:rPr lang="en-US" dirty="0" smtClean="0"/>
              <a:t>  NABH accredited</a:t>
            </a:r>
          </a:p>
          <a:p>
            <a:r>
              <a:rPr lang="en-US" dirty="0" smtClean="0"/>
              <a:t>  Vision </a:t>
            </a:r>
          </a:p>
          <a:p>
            <a:pPr lvl="1"/>
            <a:r>
              <a:rPr lang="en-US" dirty="0" smtClean="0"/>
              <a:t>Providing </a:t>
            </a:r>
            <a:r>
              <a:rPr lang="en-US" dirty="0"/>
              <a:t>quality and affordable healthcare with commitment.</a:t>
            </a:r>
            <a:endParaRPr lang="en-IN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65" y="365126"/>
            <a:ext cx="3204764" cy="230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IN" dirty="0" smtClean="0"/>
              <a:t>REVIEW OF LITERATURE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1.National Dialysis Program 2016 by </a:t>
            </a:r>
            <a:r>
              <a:rPr lang="en-US" dirty="0" err="1"/>
              <a:t>MoHFW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2.Standard Treatment Guidelines  </a:t>
            </a:r>
            <a:r>
              <a:rPr lang="en-US" dirty="0" err="1"/>
              <a:t>Haemodialysis</a:t>
            </a:r>
            <a:r>
              <a:rPr lang="en-US" dirty="0"/>
              <a:t>  by Indian Society of Nephrology</a:t>
            </a:r>
            <a:r>
              <a:rPr lang="en-US" dirty="0" smtClean="0"/>
              <a:t>, </a:t>
            </a:r>
            <a:r>
              <a:rPr lang="en-US" dirty="0" err="1" smtClean="0"/>
              <a:t>MoHFW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3.Kochevar, J., </a:t>
            </a:r>
            <a:r>
              <a:rPr lang="en-US" dirty="0" err="1"/>
              <a:t>Gitlin</a:t>
            </a:r>
            <a:r>
              <a:rPr lang="en-US" dirty="0"/>
              <a:t>, M., </a:t>
            </a:r>
            <a:r>
              <a:rPr lang="en-US" dirty="0" err="1"/>
              <a:t>Mutell</a:t>
            </a:r>
            <a:r>
              <a:rPr lang="en-US" dirty="0"/>
              <a:t>, R., </a:t>
            </a:r>
            <a:r>
              <a:rPr lang="en-US" dirty="0" err="1"/>
              <a:t>Sarnowski</a:t>
            </a:r>
            <a:r>
              <a:rPr lang="en-US" dirty="0"/>
              <a:t>, J., &amp; </a:t>
            </a:r>
            <a:r>
              <a:rPr lang="en-US" dirty="0" err="1"/>
              <a:t>Mayne</a:t>
            </a:r>
            <a:r>
              <a:rPr lang="en-US" dirty="0"/>
              <a:t>,;Electronic Medical Records: A Survey of Use And Satisfaction in Small Dialysis Organizations, Nephrology Nursing Journal, 38(3), 273-281 (2011)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IN" dirty="0"/>
              <a:t>Gary L Kreps, and Stan </a:t>
            </a:r>
            <a:r>
              <a:rPr lang="en-IN" dirty="0" err="1"/>
              <a:t>Polit</a:t>
            </a:r>
            <a:r>
              <a:rPr lang="en-IN" dirty="0"/>
              <a:t>, </a:t>
            </a:r>
            <a:r>
              <a:rPr lang="en-IN" dirty="0" err="1"/>
              <a:t>Priya</a:t>
            </a:r>
            <a:r>
              <a:rPr lang="en-IN" dirty="0"/>
              <a:t> </a:t>
            </a:r>
            <a:r>
              <a:rPr lang="en-IN" dirty="0" err="1"/>
              <a:t>Nambisan</a:t>
            </a:r>
            <a:r>
              <a:rPr lang="en-IN" dirty="0"/>
              <a:t> ;Understanding Electronic Medical Record Adoption in the United States: Communication and Sociocultural Perspectives, Interact J Med Res. Jan-Jun; 2(1): (2013)</a:t>
            </a:r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u="sng" dirty="0" err="1" smtClean="0"/>
              <a:t>Kashani</a:t>
            </a:r>
            <a:r>
              <a:rPr lang="en-US" u="sng" dirty="0" smtClean="0"/>
              <a:t> K.</a:t>
            </a:r>
            <a:r>
              <a:rPr lang="en-US" dirty="0" smtClean="0"/>
              <a:t> </a:t>
            </a:r>
            <a:r>
              <a:rPr lang="en-US" dirty="0" err="1"/>
              <a:t>Herasevich</a:t>
            </a:r>
            <a:r>
              <a:rPr lang="en-US" dirty="0"/>
              <a:t>; Utilities of Electronic Medical Records to Improve Quality of Care for Acute Kidney Injury: Past, Present, Future Nephron </a:t>
            </a:r>
            <a:r>
              <a:rPr lang="en-US" dirty="0" smtClean="0"/>
              <a:t>2015;131:92-96(2015)</a:t>
            </a:r>
            <a:endParaRPr lang="en-IN" b="1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6. Williams F., Boren </a:t>
            </a:r>
            <a:r>
              <a:rPr lang="en-US" dirty="0" err="1"/>
              <a:t>S.A.,The</a:t>
            </a:r>
            <a:r>
              <a:rPr lang="en-US" dirty="0"/>
              <a:t> Role of the Electronic Medical Records (EMR) in Care Delivery in Developing Countries: A Systematic Review. Informatics in Primary Care (2008).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19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REVIEW OF LITERATURE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7. </a:t>
            </a:r>
            <a:r>
              <a:rPr lang="en-US" dirty="0" err="1"/>
              <a:t>Ajami</a:t>
            </a:r>
            <a:r>
              <a:rPr lang="en-US" dirty="0"/>
              <a:t> S, </a:t>
            </a:r>
            <a:r>
              <a:rPr lang="en-US" dirty="0" err="1"/>
              <a:t>Bagheri-Tadi</a:t>
            </a:r>
            <a:r>
              <a:rPr lang="en-US" dirty="0"/>
              <a:t> T. Barriers for adopting </a:t>
            </a:r>
            <a:r>
              <a:rPr lang="en-US" dirty="0" smtClean="0"/>
              <a:t>electronic medical </a:t>
            </a:r>
            <a:r>
              <a:rPr lang="en-US" dirty="0"/>
              <a:t>records (EMRs) by physicians. </a:t>
            </a:r>
            <a:r>
              <a:rPr lang="en-US" dirty="0" err="1"/>
              <a:t>Acta</a:t>
            </a:r>
            <a:r>
              <a:rPr lang="en-US" dirty="0"/>
              <a:t>. </a:t>
            </a:r>
            <a:r>
              <a:rPr lang="en-US" dirty="0" err="1"/>
              <a:t>Informatica</a:t>
            </a:r>
            <a:r>
              <a:rPr lang="en-US" dirty="0"/>
              <a:t>. </a:t>
            </a:r>
            <a:r>
              <a:rPr lang="en-US" dirty="0" err="1"/>
              <a:t>Medica</a:t>
            </a:r>
            <a:r>
              <a:rPr lang="en-US" dirty="0"/>
              <a:t>. ( 2013)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8. Bo Yu, </a:t>
            </a:r>
            <a:r>
              <a:rPr lang="en-US" dirty="0" err="1"/>
              <a:t>Duminda</a:t>
            </a:r>
            <a:r>
              <a:rPr lang="en-US" dirty="0"/>
              <a:t> </a:t>
            </a:r>
            <a:r>
              <a:rPr lang="en-US" dirty="0" err="1" smtClean="0"/>
              <a:t>Wijesekera</a:t>
            </a:r>
            <a:r>
              <a:rPr lang="en-US" dirty="0" smtClean="0"/>
              <a:t>, </a:t>
            </a:r>
            <a:r>
              <a:rPr lang="en-US" dirty="0"/>
              <a:t>International Conference on Project Management ; International Conference on Health and Social Care Information Systems and Technologies CENTERIS 2013.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9. </a:t>
            </a:r>
            <a:r>
              <a:rPr lang="en-US" dirty="0" err="1"/>
              <a:t>Usvyat</a:t>
            </a:r>
            <a:r>
              <a:rPr lang="en-US" dirty="0"/>
              <a:t> L.A, </a:t>
            </a:r>
            <a:r>
              <a:rPr lang="en-US" dirty="0" err="1"/>
              <a:t>Haviv</a:t>
            </a:r>
            <a:r>
              <a:rPr lang="en-US" dirty="0"/>
              <a:t> Y.S, </a:t>
            </a:r>
            <a:r>
              <a:rPr lang="en-US" dirty="0" err="1"/>
              <a:t>Etter</a:t>
            </a:r>
            <a:r>
              <a:rPr lang="en-US" dirty="0"/>
              <a:t> M., </a:t>
            </a:r>
            <a:r>
              <a:rPr lang="en-US" dirty="0" err="1"/>
              <a:t>Kooman</a:t>
            </a:r>
            <a:r>
              <a:rPr lang="en-US" dirty="0"/>
              <a:t> J, </a:t>
            </a:r>
            <a:r>
              <a:rPr lang="en-US" dirty="0" err="1"/>
              <a:t>Marcelli</a:t>
            </a:r>
            <a:r>
              <a:rPr lang="en-US" dirty="0"/>
              <a:t> D, </a:t>
            </a:r>
            <a:r>
              <a:rPr lang="en-US" dirty="0" err="1"/>
              <a:t>Marelli</a:t>
            </a:r>
            <a:r>
              <a:rPr lang="en-US" dirty="0"/>
              <a:t> C, Power A, </a:t>
            </a:r>
            <a:r>
              <a:rPr lang="en-US" dirty="0" err="1"/>
              <a:t>Toffelmire</a:t>
            </a:r>
            <a:r>
              <a:rPr lang="en-US" dirty="0"/>
              <a:t> T, </a:t>
            </a:r>
            <a:r>
              <a:rPr lang="en-US" dirty="0" smtClean="0"/>
              <a:t>  </a:t>
            </a:r>
            <a:r>
              <a:rPr lang="en-US" dirty="0"/>
              <a:t>Wang Y, </a:t>
            </a:r>
            <a:r>
              <a:rPr lang="en-US" dirty="0" err="1"/>
              <a:t>Kotanko</a:t>
            </a:r>
            <a:r>
              <a:rPr lang="en-US" dirty="0"/>
              <a:t> P ,Blood Purification</a:t>
            </a:r>
            <a:r>
              <a:rPr lang="en-US" dirty="0" smtClean="0"/>
              <a:t>, June  </a:t>
            </a:r>
            <a:r>
              <a:rPr lang="en-US" dirty="0"/>
              <a:t>,Vol.35, </a:t>
            </a:r>
            <a:r>
              <a:rPr lang="en-US" u="sng" dirty="0">
                <a:hlinkClick r:id="rId2"/>
              </a:rPr>
              <a:t>No. 1-3</a:t>
            </a:r>
            <a:r>
              <a:rPr lang="en-US" dirty="0"/>
              <a:t> 2013(2013)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IN" dirty="0"/>
          </a:p>
          <a:p>
            <a:pPr marL="0" indent="0">
              <a:buNone/>
            </a:pPr>
            <a:r>
              <a:rPr lang="en-US" dirty="0"/>
              <a:t>10. </a:t>
            </a:r>
            <a:r>
              <a:rPr lang="en-IN" dirty="0"/>
              <a:t>Jamie S. Hirsch,  </a:t>
            </a:r>
            <a:r>
              <a:rPr lang="en-IN" dirty="0" err="1"/>
              <a:t>Sumit</a:t>
            </a:r>
            <a:r>
              <a:rPr lang="en-IN" dirty="0"/>
              <a:t> Mohan ; Integrating Real Time Data to Improve Outcomes in Acute Kidney Injury; 242–246 Nephron 2015;(2015)</a:t>
            </a:r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/>
              <a:t>11.Kianoush </a:t>
            </a:r>
            <a:r>
              <a:rPr lang="en-IN" dirty="0" err="1"/>
              <a:t>Kashani</a:t>
            </a:r>
            <a:r>
              <a:rPr lang="en-IN" dirty="0"/>
              <a:t> , </a:t>
            </a:r>
            <a:r>
              <a:rPr lang="en-IN" dirty="0" err="1"/>
              <a:t>Vitaly</a:t>
            </a:r>
            <a:r>
              <a:rPr lang="en-IN" dirty="0"/>
              <a:t> </a:t>
            </a:r>
            <a:r>
              <a:rPr lang="en-IN" dirty="0" err="1"/>
              <a:t>Herasevich</a:t>
            </a:r>
            <a:r>
              <a:rPr lang="en-IN" dirty="0"/>
              <a:t> , Utilities of Electronic Medical Records to Improve Quality of Care for Acute Kidney Injury: Past, Present, Future 131:92–96 Nephron 2015;(2015</a:t>
            </a:r>
            <a:r>
              <a:rPr lang="en-IN" dirty="0" smtClean="0"/>
              <a:t>);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5345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>
              <a:buBlip>
                <a:blip r:embed="rId2"/>
              </a:buBlip>
            </a:pPr>
            <a:r>
              <a:rPr lang="en-IN" sz="3600" dirty="0" smtClean="0"/>
              <a:t> “Study </a:t>
            </a:r>
            <a:r>
              <a:rPr lang="en-IN" sz="3600" dirty="0"/>
              <a:t>and understand existing EMR from the dialysis perspective, identify the gaps  and suggest actions and </a:t>
            </a:r>
            <a:r>
              <a:rPr lang="en-IN" sz="3600" dirty="0" smtClean="0"/>
              <a:t>inputs, </a:t>
            </a:r>
            <a:r>
              <a:rPr lang="en-IN" sz="3600" dirty="0"/>
              <a:t>for capture of the dialysis information, to facilitate informed decision making</a:t>
            </a:r>
            <a:r>
              <a:rPr lang="en-IN" sz="3600" dirty="0" smtClean="0"/>
              <a:t>.”</a:t>
            </a:r>
          </a:p>
          <a:p>
            <a:pPr marL="0" indent="0">
              <a:buNone/>
            </a:pPr>
            <a:endParaRPr lang="en-IN" sz="3600" dirty="0"/>
          </a:p>
          <a:p>
            <a:pPr marL="0" indent="0">
              <a:buNone/>
            </a:pPr>
            <a:r>
              <a:rPr lang="en-IN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386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OBJECTIVES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219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dirty="0"/>
              <a:t> </a:t>
            </a:r>
          </a:p>
          <a:p>
            <a:pPr marL="0" indent="0">
              <a:buNone/>
            </a:pPr>
            <a:r>
              <a:rPr lang="en-IN" dirty="0" smtClean="0"/>
              <a:t>Specific Objectives 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  Understand </a:t>
            </a:r>
            <a:r>
              <a:rPr lang="en-IN" dirty="0"/>
              <a:t>the </a:t>
            </a:r>
            <a:r>
              <a:rPr lang="en-IN" dirty="0" smtClean="0"/>
              <a:t>workflow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  Explore </a:t>
            </a:r>
            <a:r>
              <a:rPr lang="en-IN" dirty="0"/>
              <a:t>the existing </a:t>
            </a:r>
            <a:r>
              <a:rPr lang="en-IN" dirty="0" smtClean="0"/>
              <a:t>gaps</a:t>
            </a:r>
          </a:p>
          <a:p>
            <a:pPr>
              <a:buBlip>
                <a:blip r:embed="rId2"/>
              </a:buBlip>
            </a:pPr>
            <a:r>
              <a:rPr lang="en-IN" dirty="0"/>
              <a:t> </a:t>
            </a:r>
            <a:r>
              <a:rPr lang="en-IN" dirty="0" smtClean="0"/>
              <a:t>  Illustrate </a:t>
            </a:r>
            <a:r>
              <a:rPr lang="en-IN" dirty="0"/>
              <a:t>potential </a:t>
            </a:r>
            <a:r>
              <a:rPr lang="en-IN" dirty="0" smtClean="0"/>
              <a:t>benefits</a:t>
            </a:r>
          </a:p>
          <a:p>
            <a:r>
              <a:rPr lang="en-IN" dirty="0"/>
              <a:t> </a:t>
            </a:r>
            <a:r>
              <a:rPr lang="en-IN" dirty="0" smtClean="0"/>
              <a:t>  </a:t>
            </a:r>
            <a:r>
              <a:rPr lang="en-IN" dirty="0"/>
              <a:t>Provide dashboards for the doctors </a:t>
            </a:r>
            <a:endParaRPr lang="en-IN" dirty="0" smtClean="0"/>
          </a:p>
          <a:p>
            <a:r>
              <a:rPr lang="en-IN" dirty="0" smtClean="0"/>
              <a:t>   Recommendations </a:t>
            </a:r>
            <a:r>
              <a:rPr lang="en-IN" dirty="0"/>
              <a:t>for </a:t>
            </a:r>
            <a:r>
              <a:rPr lang="en-IN" dirty="0" smtClean="0"/>
              <a:t>use 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4300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METHODOLOGY:  Type of Study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563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dirty="0"/>
              <a:t> </a:t>
            </a:r>
          </a:p>
          <a:p>
            <a:pPr marL="0" indent="0">
              <a:buNone/>
            </a:pPr>
            <a:r>
              <a:rPr lang="en-IN" sz="2000" dirty="0" smtClean="0"/>
              <a:t>Descriptive Study</a:t>
            </a:r>
          </a:p>
          <a:p>
            <a:pPr>
              <a:buBlip>
                <a:blip r:embed="rId2"/>
              </a:buBlip>
            </a:pPr>
            <a:r>
              <a:rPr lang="en-IN" sz="2000" dirty="0" smtClean="0"/>
              <a:t> Observational method</a:t>
            </a:r>
          </a:p>
          <a:p>
            <a:pPr marL="0" indent="0">
              <a:buNone/>
            </a:pPr>
            <a:r>
              <a:rPr lang="en-IN" sz="2000" dirty="0" smtClean="0"/>
              <a:t>   </a:t>
            </a:r>
          </a:p>
          <a:p>
            <a:pPr>
              <a:buBlip>
                <a:blip r:embed="rId2"/>
              </a:buBlip>
            </a:pPr>
            <a:r>
              <a:rPr lang="en-IN" sz="2000" dirty="0" smtClean="0"/>
              <a:t> Structured In-depth Interviews</a:t>
            </a:r>
          </a:p>
          <a:p>
            <a:pPr lvl="1">
              <a:buBlip>
                <a:blip r:embed="rId2"/>
              </a:buBlip>
            </a:pPr>
            <a:r>
              <a:rPr lang="en-IN" sz="2000" dirty="0" smtClean="0"/>
              <a:t> 10 Nursing Staff,  4 technicians,3 Clinicians</a:t>
            </a:r>
          </a:p>
          <a:p>
            <a:pPr marL="457200" lvl="1" indent="0">
              <a:buNone/>
            </a:pPr>
            <a:endParaRPr lang="en-IN" sz="2000" dirty="0" smtClean="0"/>
          </a:p>
          <a:p>
            <a:pPr>
              <a:buBlip>
                <a:blip r:embed="rId2"/>
              </a:buBlip>
            </a:pPr>
            <a:r>
              <a:rPr lang="en-IN" sz="2000" dirty="0" smtClean="0"/>
              <a:t>Questions based</a:t>
            </a:r>
          </a:p>
          <a:p>
            <a:pPr lvl="1">
              <a:buBlip>
                <a:blip r:embed="rId2"/>
              </a:buBlip>
            </a:pPr>
            <a:r>
              <a:rPr lang="en-IN" sz="2000" dirty="0" smtClean="0"/>
              <a:t> Role and awareness</a:t>
            </a:r>
          </a:p>
          <a:p>
            <a:pPr lvl="1">
              <a:buBlip>
                <a:blip r:embed="rId2"/>
              </a:buBlip>
            </a:pPr>
            <a:r>
              <a:rPr lang="en-IN" sz="2000" dirty="0" smtClean="0"/>
              <a:t> Workflow</a:t>
            </a:r>
          </a:p>
          <a:p>
            <a:pPr lvl="1">
              <a:buBlip>
                <a:blip r:embed="rId2"/>
              </a:buBlip>
            </a:pPr>
            <a:r>
              <a:rPr lang="en-IN" sz="2000" dirty="0" smtClean="0"/>
              <a:t> Types of inputs and their flow </a:t>
            </a:r>
          </a:p>
          <a:p>
            <a:pPr lvl="1">
              <a:buBlip>
                <a:blip r:embed="rId2"/>
              </a:buBlip>
            </a:pPr>
            <a:r>
              <a:rPr lang="en-IN" sz="2000" dirty="0"/>
              <a:t> </a:t>
            </a:r>
            <a:r>
              <a:rPr lang="en-IN" sz="2000" dirty="0" smtClean="0"/>
              <a:t>Sharing of info</a:t>
            </a:r>
          </a:p>
          <a:p>
            <a:pPr lvl="1">
              <a:buBlip>
                <a:blip r:embed="rId2"/>
              </a:buBlip>
            </a:pPr>
            <a:r>
              <a:rPr lang="en-IN" sz="2000" dirty="0" smtClean="0"/>
              <a:t> Analytical Requirements</a:t>
            </a:r>
          </a:p>
          <a:p>
            <a:pPr marL="0" indent="0">
              <a:buNone/>
            </a:pPr>
            <a:r>
              <a:rPr lang="en-IN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2234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617</Words>
  <Application>Microsoft Office PowerPoint</Application>
  <PresentationFormat>Widescreen</PresentationFormat>
  <Paragraphs>501</Paragraphs>
  <Slides>39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EMRs IN DIALYSIS : A PERSPECTIVE STUDY</vt:lpstr>
      <vt:lpstr>GENESIS</vt:lpstr>
      <vt:lpstr>PREVIEW</vt:lpstr>
      <vt:lpstr>ORGANISATION</vt:lpstr>
      <vt:lpstr>REVIEW OF LITERATURE</vt:lpstr>
      <vt:lpstr>REVIEW OF LITERATURE</vt:lpstr>
      <vt:lpstr>OBJECTIVE</vt:lpstr>
      <vt:lpstr>OBJECTIVES</vt:lpstr>
      <vt:lpstr> METHODOLOGY:  Type of Study </vt:lpstr>
      <vt:lpstr>Questionnaire  </vt:lpstr>
      <vt:lpstr>METHODOLOGY: Desk Review</vt:lpstr>
      <vt:lpstr>METHODOLOGY: Form Review</vt:lpstr>
      <vt:lpstr>METHODOLOGY: Form Review</vt:lpstr>
      <vt:lpstr>METHODOLOGY: Form Review</vt:lpstr>
      <vt:lpstr>METHODOLOGY: Form Reviews</vt:lpstr>
      <vt:lpstr>METHODOLOGY: Form Reviews</vt:lpstr>
      <vt:lpstr>METHODOLOGY : Analysis of Secondary Data</vt:lpstr>
      <vt:lpstr>METHODOLOGY: Tools</vt:lpstr>
      <vt:lpstr>RESULTs: Gap Analysis</vt:lpstr>
      <vt:lpstr>RESULTs: Work Flow</vt:lpstr>
      <vt:lpstr>RESULTs: Work Flow</vt:lpstr>
      <vt:lpstr>RESULTs: Use Case Diagram</vt:lpstr>
      <vt:lpstr>RESULTs: Use Case Diagram</vt:lpstr>
      <vt:lpstr>RESULTs: Data Flow Diagram</vt:lpstr>
      <vt:lpstr>RESULTs: Data Flow Diagram</vt:lpstr>
      <vt:lpstr>RESULTs: Data Flow Diagram</vt:lpstr>
      <vt:lpstr>RESULTs: Data Analytics(Standard Values)</vt:lpstr>
      <vt:lpstr>RESULTs: Data Analytics</vt:lpstr>
      <vt:lpstr>RESULTs: Data Analytics</vt:lpstr>
      <vt:lpstr>RESULTs: Data Analytics</vt:lpstr>
      <vt:lpstr>RESULTs: Data Analytics</vt:lpstr>
      <vt:lpstr>RESULTs: Data Analytics</vt:lpstr>
      <vt:lpstr>RESULTs: Data Analytics</vt:lpstr>
      <vt:lpstr>RESULTs: Data Analytics</vt:lpstr>
      <vt:lpstr>RESULTs: Data Analytics</vt:lpstr>
      <vt:lpstr>BENEFITS OF IMPLEMENTATION</vt:lpstr>
      <vt:lpstr>RECOMMENDATION</vt:lpstr>
      <vt:lpstr>RECOMMENDATION</vt:lpstr>
      <vt:lpstr>CONCLUSION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EMRs IN DIALYSIS:A PERSPECTIVE STUDY</dc:title>
  <dc:creator>HP</dc:creator>
  <cp:lastModifiedBy>HP</cp:lastModifiedBy>
  <cp:revision>77</cp:revision>
  <dcterms:created xsi:type="dcterms:W3CDTF">2017-05-17T10:28:53Z</dcterms:created>
  <dcterms:modified xsi:type="dcterms:W3CDTF">2017-05-18T06:53:43Z</dcterms:modified>
</cp:coreProperties>
</file>