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7" r:id="rId3"/>
    <p:sldId id="260" r:id="rId4"/>
    <p:sldId id="263" r:id="rId5"/>
    <p:sldId id="264" r:id="rId6"/>
    <p:sldId id="266" r:id="rId7"/>
    <p:sldId id="265" r:id="rId8"/>
    <p:sldId id="267" r:id="rId9"/>
    <p:sldId id="268" r:id="rId10"/>
    <p:sldId id="269" r:id="rId11"/>
    <p:sldId id="270" r:id="rId12"/>
    <p:sldId id="271" r:id="rId13"/>
    <p:sldId id="278" r:id="rId14"/>
    <p:sldId id="272" r:id="rId15"/>
    <p:sldId id="273"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lang="en-US" sz="1600" b="1" i="0" u="none" strike="noStrike" kern="1200" spc="0" normalizeH="0" baseline="0">
                <a:solidFill>
                  <a:schemeClr val="dk1">
                    <a:lumMod val="50000"/>
                    <a:lumOff val="50000"/>
                  </a:schemeClr>
                </a:solidFill>
                <a:latin typeface="+mj-lt"/>
                <a:ea typeface="+mj-ea"/>
                <a:cs typeface="+mj-cs"/>
              </a:defRPr>
            </a:pPr>
            <a:r>
              <a:rPr lang="en-US"/>
              <a:t>Age group</a:t>
            </a:r>
          </a:p>
        </c:rich>
      </c:tx>
      <c:layout/>
      <c:spPr>
        <a:noFill/>
        <a:ln>
          <a:noFill/>
        </a:ln>
        <a:effectLst/>
      </c:spPr>
    </c:title>
    <c:view3D>
      <c:rotX val="30"/>
      <c:depthPercent val="100"/>
      <c:perspective val="50"/>
    </c:view3D>
    <c:floor>
      <c:spPr>
        <a:noFill/>
        <a:ln>
          <a:noFill/>
        </a:ln>
        <a:effectLst/>
        <a:sp3d/>
      </c:spPr>
    </c:floor>
    <c:sideWall>
      <c:spPr>
        <a:noFill/>
        <a:ln>
          <a:noFill/>
        </a:ln>
        <a:effectLst/>
        <a:sp3d/>
      </c:spPr>
    </c:sideWall>
    <c:backWall>
      <c:spPr>
        <a:noFill/>
        <a:ln>
          <a:noFill/>
        </a:ln>
        <a:effectLst/>
        <a:sp3d/>
      </c:spPr>
    </c:backWall>
    <c:plotArea>
      <c:layout/>
      <c:pie3DChart>
        <c:varyColors val="1"/>
        <c:ser>
          <c:idx val="0"/>
          <c:order val="0"/>
          <c:tx>
            <c:strRef>
              <c:f>Sheet1!$B$1</c:f>
              <c:strCache>
                <c:ptCount val="1"/>
                <c:pt idx="0">
                  <c:v>age group</c:v>
                </c:pt>
              </c:strCache>
            </c:strRef>
          </c:tx>
          <c:dPt>
            <c:idx val="0"/>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xmlns:c16r2="http://schemas.microsoft.com/office/drawing/2015/06/chart">
              <c:ext xmlns:c16="http://schemas.microsoft.com/office/drawing/2014/chart" uri="{C3380CC4-5D6E-409C-BE32-E72D297353CC}">
                <c16:uniqueId val="{00000001-07D0-4DF6-8F85-EF16B1648DE3}"/>
              </c:ext>
            </c:extLst>
          </c:dPt>
          <c:dPt>
            <c:idx val="1"/>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xmlns:c16r2="http://schemas.microsoft.com/office/drawing/2015/06/chart">
              <c:ext xmlns:c16="http://schemas.microsoft.com/office/drawing/2014/chart" uri="{C3380CC4-5D6E-409C-BE32-E72D297353CC}">
                <c16:uniqueId val="{00000003-07D0-4DF6-8F85-EF16B1648DE3}"/>
              </c:ext>
            </c:extLst>
          </c:dPt>
          <c:dPt>
            <c:idx val="2"/>
            <c:spPr>
              <a:gradFill>
                <a:gsLst>
                  <a:gs pos="100000">
                    <a:schemeClr val="accent3">
                      <a:lumMod val="60000"/>
                      <a:lumOff val="40000"/>
                    </a:schemeClr>
                  </a:gs>
                  <a:gs pos="0">
                    <a:schemeClr val="accent3"/>
                  </a:gs>
                </a:gsLst>
                <a:lin ang="5400000" scaled="0"/>
              </a:gradFill>
              <a:ln w="50800">
                <a:solidFill>
                  <a:schemeClr val="lt1"/>
                </a:solidFill>
              </a:ln>
              <a:effectLst/>
              <a:sp3d contourW="50800">
                <a:contourClr>
                  <a:schemeClr val="lt1"/>
                </a:contourClr>
              </a:sp3d>
            </c:spPr>
            <c:extLst xmlns:c16r2="http://schemas.microsoft.com/office/drawing/2015/06/chart">
              <c:ext xmlns:c16="http://schemas.microsoft.com/office/drawing/2014/chart" uri="{C3380CC4-5D6E-409C-BE32-E72D297353CC}">
                <c16:uniqueId val="{00000005-07D0-4DF6-8F85-EF16B1648DE3}"/>
              </c:ext>
            </c:extLst>
          </c:dPt>
          <c:dPt>
            <c:idx val="3"/>
            <c:spPr>
              <a:gradFill>
                <a:gsLst>
                  <a:gs pos="100000">
                    <a:schemeClr val="accent4">
                      <a:lumMod val="60000"/>
                      <a:lumOff val="40000"/>
                    </a:schemeClr>
                  </a:gs>
                  <a:gs pos="0">
                    <a:schemeClr val="accent4"/>
                  </a:gs>
                </a:gsLst>
                <a:lin ang="5400000" scaled="0"/>
              </a:gradFill>
              <a:ln w="50800">
                <a:solidFill>
                  <a:schemeClr val="lt1"/>
                </a:solidFill>
              </a:ln>
              <a:effectLst/>
              <a:sp3d contourW="50800">
                <a:contourClr>
                  <a:schemeClr val="lt1"/>
                </a:contourClr>
              </a:sp3d>
            </c:spPr>
            <c:extLst xmlns:c16r2="http://schemas.microsoft.com/office/drawing/2015/06/chart">
              <c:ext xmlns:c16="http://schemas.microsoft.com/office/drawing/2014/chart" uri="{C3380CC4-5D6E-409C-BE32-E72D297353CC}">
                <c16:uniqueId val="{00000007-07D0-4DF6-8F85-EF16B1648DE3}"/>
              </c:ext>
            </c:extLst>
          </c:dPt>
          <c:dPt>
            <c:idx val="4"/>
            <c:spPr>
              <a:gradFill>
                <a:gsLst>
                  <a:gs pos="100000">
                    <a:schemeClr val="accent5">
                      <a:lumMod val="60000"/>
                      <a:lumOff val="40000"/>
                    </a:schemeClr>
                  </a:gs>
                  <a:gs pos="0">
                    <a:schemeClr val="accent5"/>
                  </a:gs>
                </a:gsLst>
                <a:lin ang="5400000" scaled="0"/>
              </a:gradFill>
              <a:ln w="50800">
                <a:solidFill>
                  <a:schemeClr val="lt1"/>
                </a:solidFill>
              </a:ln>
              <a:effectLst/>
              <a:sp3d contourW="50800">
                <a:contourClr>
                  <a:schemeClr val="lt1"/>
                </a:contourClr>
              </a:sp3d>
            </c:spPr>
            <c:extLst xmlns:c16r2="http://schemas.microsoft.com/office/drawing/2015/06/chart">
              <c:ext xmlns:c16="http://schemas.microsoft.com/office/drawing/2014/chart" uri="{C3380CC4-5D6E-409C-BE32-E72D297353CC}">
                <c16:uniqueId val="{00000009-07D0-4DF6-8F85-EF16B1648DE3}"/>
              </c:ext>
            </c:extLst>
          </c:dPt>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dk1">
                        <a:lumMod val="75000"/>
                        <a:lumOff val="25000"/>
                      </a:schemeClr>
                    </a:solidFill>
                    <a:latin typeface="+mn-lt"/>
                    <a:ea typeface="+mn-ea"/>
                    <a:cs typeface="+mn-cs"/>
                  </a:defRPr>
                </a:pPr>
                <a:endParaRPr lang="en-US"/>
              </a:p>
            </c:txPr>
            <c:dLblPos val="outEnd"/>
            <c:showCatName val="1"/>
            <c:showPercent val="1"/>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Sheet1!$A$2:$A$6</c:f>
              <c:strCache>
                <c:ptCount val="5"/>
                <c:pt idx="0">
                  <c:v>18-34</c:v>
                </c:pt>
                <c:pt idx="1">
                  <c:v>35-44</c:v>
                </c:pt>
                <c:pt idx="2">
                  <c:v>45-54</c:v>
                </c:pt>
                <c:pt idx="3">
                  <c:v>55-64</c:v>
                </c:pt>
                <c:pt idx="4">
                  <c:v>65+</c:v>
                </c:pt>
              </c:strCache>
            </c:strRef>
          </c:cat>
          <c:val>
            <c:numRef>
              <c:f>Sheet1!$B$2:$B$6</c:f>
              <c:numCache>
                <c:formatCode>General</c:formatCode>
                <c:ptCount val="5"/>
                <c:pt idx="0">
                  <c:v>43</c:v>
                </c:pt>
                <c:pt idx="1">
                  <c:v>59</c:v>
                </c:pt>
                <c:pt idx="2">
                  <c:v>47</c:v>
                </c:pt>
                <c:pt idx="3">
                  <c:v>29</c:v>
                </c:pt>
                <c:pt idx="4">
                  <c:v>6</c:v>
                </c:pt>
              </c:numCache>
            </c:numRef>
          </c:val>
          <c:extLst xmlns:c16r2="http://schemas.microsoft.com/office/drawing/2015/06/chart">
            <c:ext xmlns:c16="http://schemas.microsoft.com/office/drawing/2014/chart" uri="{C3380CC4-5D6E-409C-BE32-E72D297353CC}">
              <c16:uniqueId val="{0000000A-07D0-4DF6-8F85-EF16B1648DE3}"/>
            </c:ext>
          </c:extLst>
        </c:ser>
        <c:dLbls>
          <c:showCatName val="1"/>
        </c:dLbls>
      </c:pie3DChart>
      <c:spPr>
        <a:noFill/>
        <a:ln>
          <a:noFill/>
        </a:ln>
        <a:effectLst/>
      </c:spPr>
    </c:plotArea>
    <c:legend>
      <c:legendPos val="r"/>
      <c:layout/>
      <c:spPr>
        <a:solidFill>
          <a:schemeClr val="lt1">
            <a:alpha val="50000"/>
          </a:schemeClr>
        </a:solidFill>
        <a:ln>
          <a:noFill/>
        </a:ln>
        <a:effectLst/>
      </c:spPr>
      <c:txPr>
        <a:bodyPr rot="0" spcFirstLastPara="1" vertOverflow="ellipsis" vert="horz" wrap="square" anchor="ctr" anchorCtr="1"/>
        <a:lstStyle/>
        <a:p>
          <a:pPr>
            <a:defRPr lang="en-US" sz="900" b="0" i="0" u="none" strike="noStrike" kern="1200" baseline="0">
              <a:solidFill>
                <a:schemeClr val="dk1">
                  <a:lumMod val="65000"/>
                  <a:lumOff val="35000"/>
                </a:schemeClr>
              </a:solidFill>
              <a:latin typeface="+mn-lt"/>
              <a:ea typeface="+mn-ea"/>
              <a:cs typeface="+mn-cs"/>
            </a:defRPr>
          </a:pPr>
          <a:endParaRPr lang="en-US"/>
        </a:p>
      </c:txPr>
    </c:legend>
    <c:plotVisOnly val="1"/>
    <c:dispBlanksAs val="zero"/>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lang="en-US" sz="1600" b="1" i="0" u="none" strike="noStrike" kern="1200" cap="all" baseline="0">
                <a:solidFill>
                  <a:schemeClr val="tx1">
                    <a:lumMod val="65000"/>
                    <a:lumOff val="35000"/>
                  </a:schemeClr>
                </a:solidFill>
                <a:latin typeface="+mn-lt"/>
                <a:ea typeface="+mn-ea"/>
                <a:cs typeface="+mn-cs"/>
              </a:defRPr>
            </a:pPr>
            <a:r>
              <a:rPr lang="en-US"/>
              <a:t>Motivation factors</a:t>
            </a:r>
          </a:p>
        </c:rich>
      </c:tx>
      <c:layout>
        <c:manualLayout>
          <c:xMode val="edge"/>
          <c:yMode val="edge"/>
          <c:x val="0.22131160688247306"/>
          <c:y val="1.6718111792390015E-2"/>
        </c:manualLayout>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pie3DChart>
        <c:varyColors val="1"/>
        <c:ser>
          <c:idx val="0"/>
          <c:order val="0"/>
          <c:tx>
            <c:strRef>
              <c:f>Sheet1!$B$1</c:f>
              <c:strCache>
                <c:ptCount val="1"/>
                <c:pt idx="0">
                  <c:v>Sales</c:v>
                </c:pt>
              </c:strCache>
            </c:strRef>
          </c:tx>
          <c:dPt>
            <c:idx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949F-489B-9F84-3F649F09EEA2}"/>
              </c:ext>
            </c:extLst>
          </c:dPt>
          <c:dPt>
            <c:idx val="1"/>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949F-489B-9F84-3F649F09EEA2}"/>
              </c:ext>
            </c:extLst>
          </c:dPt>
          <c:dPt>
            <c:idx val="2"/>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949F-489B-9F84-3F649F09EEA2}"/>
              </c:ext>
            </c:extLst>
          </c:dPt>
          <c:dPt>
            <c:idx val="3"/>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949F-489B-9F84-3F649F09EEA2}"/>
              </c:ext>
            </c:extLst>
          </c:dPt>
          <c:dLbls>
            <c:dLbl>
              <c:idx val="0"/>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1"/>
                      </a:solidFill>
                      <a:latin typeface="+mn-lt"/>
                      <a:ea typeface="+mn-ea"/>
                      <a:cs typeface="+mn-cs"/>
                    </a:defRPr>
                  </a:pPr>
                  <a:endParaRPr lang="en-US"/>
                </a:p>
              </c:txPr>
            </c:dLbl>
            <c:dLbl>
              <c:idx val="1"/>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2"/>
                      </a:solidFill>
                      <a:latin typeface="+mn-lt"/>
                      <a:ea typeface="+mn-ea"/>
                      <a:cs typeface="+mn-cs"/>
                    </a:defRPr>
                  </a:pPr>
                  <a:endParaRPr lang="en-US"/>
                </a:p>
              </c:txPr>
            </c:dLbl>
            <c:dLbl>
              <c:idx val="2"/>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3"/>
                      </a:solidFill>
                      <a:latin typeface="+mn-lt"/>
                      <a:ea typeface="+mn-ea"/>
                      <a:cs typeface="+mn-cs"/>
                    </a:defRPr>
                  </a:pPr>
                  <a:endParaRPr lang="en-US"/>
                </a:p>
              </c:txPr>
            </c:dLbl>
            <c:dLbl>
              <c:idx val="3"/>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spc="0" baseline="0">
                      <a:solidFill>
                        <a:schemeClr val="accent4"/>
                      </a:solidFill>
                      <a:latin typeface="+mn-lt"/>
                      <a:ea typeface="+mn-ea"/>
                      <a:cs typeface="+mn-cs"/>
                    </a:defRPr>
                  </a:pPr>
                  <a:endParaRPr lang="en-US"/>
                </a:p>
              </c:txPr>
            </c:dLbl>
            <c:spPr>
              <a:noFill/>
              <a:ln>
                <a:noFill/>
              </a:ln>
              <a:effectLst/>
            </c:spPr>
            <c:txPr>
              <a:bodyPr rot="0" spcFirstLastPara="1" vertOverflow="ellipsis" vert="horz" wrap="square" anchor="ctr" anchorCtr="1"/>
              <a:lstStyle/>
              <a:p>
                <a:pPr>
                  <a:defRPr lang="en-US" sz="1000" b="1" i="0" u="none" strike="noStrike" kern="1200" spc="0" baseline="0">
                    <a:solidFill>
                      <a:schemeClr val="accent1"/>
                    </a:solidFill>
                    <a:latin typeface="+mn-lt"/>
                    <a:ea typeface="+mn-ea"/>
                    <a:cs typeface="+mn-cs"/>
                  </a:defRPr>
                </a:pPr>
                <a:endParaRPr lang="en-US"/>
              </a:p>
            </c:txPr>
            <c:dLblPos val="outEnd"/>
            <c:showCatName val="1"/>
            <c:showPercent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rewards by corporates</c:v>
                </c:pt>
                <c:pt idx="1">
                  <c:v>intrinsic incentive</c:v>
                </c:pt>
                <c:pt idx="2">
                  <c:v>bad health</c:v>
                </c:pt>
                <c:pt idx="3">
                  <c:v>other</c:v>
                </c:pt>
              </c:strCache>
            </c:strRef>
          </c:cat>
          <c:val>
            <c:numRef>
              <c:f>Sheet1!$B$2:$B$5</c:f>
              <c:numCache>
                <c:formatCode>General</c:formatCode>
                <c:ptCount val="4"/>
                <c:pt idx="0">
                  <c:v>42</c:v>
                </c:pt>
                <c:pt idx="1">
                  <c:v>71</c:v>
                </c:pt>
                <c:pt idx="2">
                  <c:v>62</c:v>
                </c:pt>
                <c:pt idx="3">
                  <c:v>11</c:v>
                </c:pt>
              </c:numCache>
            </c:numRef>
          </c:val>
          <c:extLst xmlns:c16r2="http://schemas.microsoft.com/office/drawing/2015/06/chart">
            <c:ext xmlns:c16="http://schemas.microsoft.com/office/drawing/2014/chart" uri="{C3380CC4-5D6E-409C-BE32-E72D297353CC}">
              <c16:uniqueId val="{00000008-949F-489B-9F84-3F649F09EEA2}"/>
            </c:ext>
          </c:extLst>
        </c:ser>
        <c:dLbls>
          <c:showPercent val="1"/>
        </c:dLbls>
      </c:pie3DChart>
      <c:spPr>
        <a:noFill/>
        <a:ln>
          <a:noFill/>
        </a:ln>
        <a:effectLst/>
      </c:spPr>
    </c:plotArea>
    <c:plotVisOnly val="1"/>
    <c:dispBlanksAs val="zero"/>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lang="en-US" sz="1800" b="1" i="0" u="none" strike="noStrike" kern="1200" baseline="0">
                <a:solidFill>
                  <a:schemeClr val="dk1">
                    <a:lumMod val="75000"/>
                    <a:lumOff val="25000"/>
                  </a:schemeClr>
                </a:solidFill>
                <a:latin typeface="+mn-lt"/>
                <a:ea typeface="+mn-ea"/>
                <a:cs typeface="+mn-cs"/>
              </a:defRPr>
            </a:pPr>
            <a:r>
              <a:rPr lang="en-US"/>
              <a:t>Satisfaction from the program</a:t>
            </a:r>
          </a:p>
        </c:rich>
      </c:tx>
      <c:layout>
        <c:manualLayout>
          <c:xMode val="edge"/>
          <c:yMode val="edge"/>
          <c:x val="0.21332750072907553"/>
          <c:y val="0"/>
        </c:manualLayout>
      </c:layout>
      <c:spPr>
        <a:noFill/>
        <a:ln>
          <a:noFill/>
        </a:ln>
        <a:effectLst/>
      </c:spPr>
    </c:title>
    <c:view3D>
      <c:rotX val="5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pie3DChart>
        <c:varyColors val="1"/>
        <c:ser>
          <c:idx val="0"/>
          <c:order val="0"/>
          <c:tx>
            <c:strRef>
              <c:f>Sheet1!$B$1</c:f>
              <c:strCache>
                <c:ptCount val="1"/>
                <c:pt idx="0">
                  <c:v>Sales</c:v>
                </c:pt>
              </c:strCache>
            </c:strRef>
          </c:tx>
          <c:dPt>
            <c:idx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2E69-4750-93AF-031E763627A2}"/>
              </c:ext>
            </c:extLst>
          </c:dPt>
          <c:dPt>
            <c:idx val="1"/>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2E69-4750-93AF-031E763627A2}"/>
              </c:ext>
            </c:extLst>
          </c:dPt>
          <c:dPt>
            <c:idx val="2"/>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2E69-4750-93AF-031E763627A2}"/>
              </c:ext>
            </c:extLst>
          </c:dPt>
          <c:dPt>
            <c:idx val="3"/>
            <c:spPr>
              <a:solidFill>
                <a:schemeClr val="accent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2E69-4750-93AF-031E763627A2}"/>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Sheet1!$A$2:$A$5</c:f>
              <c:strCache>
                <c:ptCount val="4"/>
                <c:pt idx="0">
                  <c:v>Very satisfied</c:v>
                </c:pt>
                <c:pt idx="1">
                  <c:v>Moderately satisfied</c:v>
                </c:pt>
                <c:pt idx="2">
                  <c:v>Moderately dissatisfied</c:v>
                </c:pt>
                <c:pt idx="3">
                  <c:v>Very dissatisfied</c:v>
                </c:pt>
              </c:strCache>
            </c:strRef>
          </c:cat>
          <c:val>
            <c:numRef>
              <c:f>Sheet1!$B$2:$B$5</c:f>
              <c:numCache>
                <c:formatCode>General</c:formatCode>
                <c:ptCount val="4"/>
                <c:pt idx="0">
                  <c:v>84</c:v>
                </c:pt>
                <c:pt idx="1">
                  <c:v>75</c:v>
                </c:pt>
                <c:pt idx="2">
                  <c:v>14</c:v>
                </c:pt>
                <c:pt idx="3">
                  <c:v>11</c:v>
                </c:pt>
              </c:numCache>
            </c:numRef>
          </c:val>
          <c:extLst xmlns:c16r2="http://schemas.microsoft.com/office/drawing/2015/06/chart">
            <c:ext xmlns:c16="http://schemas.microsoft.com/office/drawing/2014/chart" uri="{C3380CC4-5D6E-409C-BE32-E72D297353CC}">
              <c16:uniqueId val="{00000008-2E69-4750-93AF-031E763627A2}"/>
            </c:ext>
          </c:extLst>
        </c:ser>
        <c:dLbls>
          <c:showPercent val="1"/>
        </c:dLbls>
      </c:pie3D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89E50A-C3E1-407B-B84B-85CE655C0DD9}" type="datetimeFigureOut">
              <a:rPr lang="en-US" smtClean="0"/>
              <a:pPr/>
              <a:t>5/26/2017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6E77DC-1C0D-4C54-B382-654E717DD9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ED345-206B-694C-95F4-DBDC81235637}" type="slidenum">
              <a:rPr lang="en-US"/>
              <a:pPr/>
              <a:t>4</a:t>
            </a:fld>
            <a:endParaRPr lang="en-US"/>
          </a:p>
        </p:txBody>
      </p:sp>
    </p:spTree>
    <p:extLst>
      <p:ext uri="{BB962C8B-B14F-4D97-AF65-F5344CB8AC3E}">
        <p14:creationId xmlns:p14="http://schemas.microsoft.com/office/powerpoint/2010/main" xmlns="" val="2212539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5/26/2017</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4213AF-26F6-41FA-8D85-E2C5388D6E58}" type="datetimeFigureOut">
              <a:rPr lang="en-US" smtClean="0"/>
              <a:pPr/>
              <a:t>5/26/2017</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5/26/2017</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5/26/2017</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5/26/2017</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772400" cy="1829761"/>
          </a:xfrm>
        </p:spPr>
        <p:txBody>
          <a:bodyPr>
            <a:normAutofit fontScale="90000"/>
          </a:bodyPr>
          <a:lstStyle/>
          <a:p>
            <a:r>
              <a:rPr lang="en-US" dirty="0" smtClean="0"/>
              <a:t>Analyzing the impact of Wellness Programs on employees</a:t>
            </a:r>
            <a:endParaRPr lang="en-US" dirty="0"/>
          </a:p>
        </p:txBody>
      </p:sp>
      <p:sp>
        <p:nvSpPr>
          <p:cNvPr id="3" name="Subtitle 2"/>
          <p:cNvSpPr>
            <a:spLocks noGrp="1"/>
          </p:cNvSpPr>
          <p:nvPr>
            <p:ph type="subTitle" idx="1"/>
          </p:nvPr>
        </p:nvSpPr>
        <p:spPr>
          <a:xfrm>
            <a:off x="1066800" y="3733800"/>
            <a:ext cx="7467600" cy="1199704"/>
          </a:xfrm>
        </p:spPr>
        <p:txBody>
          <a:bodyPr>
            <a:normAutofit fontScale="55000" lnSpcReduction="20000"/>
          </a:bodyPr>
          <a:lstStyle/>
          <a:p>
            <a:r>
              <a:rPr lang="en-US" dirty="0" smtClean="0"/>
              <a:t>Submitted by:</a:t>
            </a:r>
          </a:p>
          <a:p>
            <a:r>
              <a:rPr lang="en-US" dirty="0" smtClean="0"/>
              <a:t>								            Shalini Yadav</a:t>
            </a:r>
          </a:p>
          <a:p>
            <a:r>
              <a:rPr lang="en-US" dirty="0" smtClean="0"/>
              <a:t>							                            PG/15-17/073</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Analysis</a:t>
            </a:r>
          </a:p>
        </p:txBody>
      </p:sp>
      <p:pic>
        <p:nvPicPr>
          <p:cNvPr id="9" name="Content Placeholder 8"/>
          <p:cNvPicPr>
            <a:picLocks noGrp="1" noChangeAspect="1"/>
          </p:cNvPicPr>
          <p:nvPr>
            <p:ph idx="1"/>
          </p:nvPr>
        </p:nvPicPr>
        <p:blipFill>
          <a:blip r:embed="rId2"/>
          <a:stretch>
            <a:fillRect/>
          </a:stretch>
        </p:blipFill>
        <p:spPr>
          <a:xfrm>
            <a:off x="447699" y="1690688"/>
            <a:ext cx="4124302" cy="4428758"/>
          </a:xfrm>
          <a:prstGeom prst="rect">
            <a:avLst/>
          </a:prstGeom>
        </p:spPr>
      </p:pic>
      <p:graphicFrame>
        <p:nvGraphicFramePr>
          <p:cNvPr id="10" name="Chart 9"/>
          <p:cNvGraphicFramePr/>
          <p:nvPr>
            <p:extLst>
              <p:ext uri="{D42A27DB-BD31-4B8C-83A1-F6EECF244321}">
                <p14:modId xmlns:p14="http://schemas.microsoft.com/office/powerpoint/2010/main" xmlns="" val="4027238123"/>
              </p:ext>
            </p:extLst>
          </p:nvPr>
        </p:nvGraphicFramePr>
        <p:xfrm>
          <a:off x="4572000" y="1690688"/>
          <a:ext cx="4114800" cy="44287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619308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Continued…</a:t>
            </a:r>
          </a:p>
        </p:txBody>
      </p:sp>
      <p:graphicFrame>
        <p:nvGraphicFramePr>
          <p:cNvPr id="5" name="Chart 4"/>
          <p:cNvGraphicFramePr/>
          <p:nvPr>
            <p:extLst>
              <p:ext uri="{D42A27DB-BD31-4B8C-83A1-F6EECF244321}">
                <p14:modId xmlns:p14="http://schemas.microsoft.com/office/powerpoint/2010/main" xmlns="" val="3106500581"/>
              </p:ext>
            </p:extLst>
          </p:nvPr>
        </p:nvGraphicFramePr>
        <p:xfrm>
          <a:off x="2514600" y="1676400"/>
          <a:ext cx="4114800" cy="4557931"/>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idx="1"/>
          </p:nvPr>
        </p:nvSpPr>
        <p:spPr>
          <a:xfrm flipV="1">
            <a:off x="457200" y="6007291"/>
            <a:ext cx="45719" cy="45719"/>
          </a:xfrm>
        </p:spPr>
        <p:txBody>
          <a:bodyPr>
            <a:normAutofit fontScale="25000" lnSpcReduction="20000"/>
          </a:bodyPr>
          <a:lstStyle/>
          <a:p>
            <a:endParaRPr lang="en-US" dirty="0"/>
          </a:p>
        </p:txBody>
      </p:sp>
    </p:spTree>
    <p:extLst>
      <p:ext uri="{BB962C8B-B14F-4D97-AF65-F5344CB8AC3E}">
        <p14:creationId xmlns:p14="http://schemas.microsoft.com/office/powerpoint/2010/main" xmlns="" val="1629046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Continued…</a:t>
            </a:r>
          </a:p>
        </p:txBody>
      </p:sp>
      <p:pic>
        <p:nvPicPr>
          <p:cNvPr id="4" name="Content Placeholder 3"/>
          <p:cNvPicPr>
            <a:picLocks noGrp="1" noChangeAspect="1"/>
          </p:cNvPicPr>
          <p:nvPr>
            <p:ph idx="1"/>
          </p:nvPr>
        </p:nvPicPr>
        <p:blipFill>
          <a:blip r:embed="rId2"/>
          <a:stretch>
            <a:fillRect/>
          </a:stretch>
        </p:blipFill>
        <p:spPr>
          <a:xfrm>
            <a:off x="447699" y="1690688"/>
            <a:ext cx="4124302" cy="4513164"/>
          </a:xfrm>
          <a:prstGeom prst="rect">
            <a:avLst/>
          </a:prstGeom>
        </p:spPr>
      </p:pic>
      <p:graphicFrame>
        <p:nvGraphicFramePr>
          <p:cNvPr id="5" name="Chart 4"/>
          <p:cNvGraphicFramePr/>
          <p:nvPr>
            <p:extLst>
              <p:ext uri="{D42A27DB-BD31-4B8C-83A1-F6EECF244321}">
                <p14:modId xmlns:p14="http://schemas.microsoft.com/office/powerpoint/2010/main" xmlns="" val="2036496716"/>
              </p:ext>
            </p:extLst>
          </p:nvPr>
        </p:nvGraphicFramePr>
        <p:xfrm>
          <a:off x="4572000" y="1690688"/>
          <a:ext cx="4114800" cy="45131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7019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p>
        </p:txBody>
      </p:sp>
      <p:sp>
        <p:nvSpPr>
          <p:cNvPr id="3" name="Content Placeholder 2"/>
          <p:cNvSpPr>
            <a:spLocks noGrp="1"/>
          </p:cNvSpPr>
          <p:nvPr>
            <p:ph idx="1"/>
          </p:nvPr>
        </p:nvSpPr>
        <p:spPr>
          <a:xfrm>
            <a:off x="628650" y="1825625"/>
            <a:ext cx="7886700" cy="4786190"/>
          </a:xfrm>
        </p:spPr>
        <p:txBody>
          <a:bodyPr>
            <a:normAutofit fontScale="85000" lnSpcReduction="10000"/>
          </a:bodyPr>
          <a:lstStyle/>
          <a:p>
            <a:pPr marL="0" indent="0">
              <a:buNone/>
            </a:pPr>
            <a:r>
              <a:rPr lang="en-US" dirty="0"/>
              <a:t>The major reasons of participation were: </a:t>
            </a:r>
          </a:p>
          <a:p>
            <a:r>
              <a:rPr lang="en-US" dirty="0"/>
              <a:t>Employees were not satisfied with their health status.</a:t>
            </a:r>
          </a:p>
          <a:p>
            <a:r>
              <a:rPr lang="en-US" dirty="0"/>
              <a:t>Intrinsic incentives.</a:t>
            </a:r>
          </a:p>
          <a:p>
            <a:pPr marL="0" indent="0">
              <a:buNone/>
            </a:pPr>
            <a:r>
              <a:rPr lang="en-US" dirty="0"/>
              <a:t>Impact:</a:t>
            </a:r>
          </a:p>
          <a:p>
            <a:r>
              <a:rPr lang="en-US" dirty="0"/>
              <a:t>There is solid evidence that well-run programs operated by committed employers can meaningfully improve the health-related behaviors and health status of participating employees. </a:t>
            </a:r>
          </a:p>
          <a:p>
            <a:r>
              <a:rPr lang="en-US" dirty="0"/>
              <a:t>From this data analysis, we can conclude that wellness programs have made a positive impact on the participants and people who were less satisfied with their health and concentration level were more focused and determined after their participation.</a:t>
            </a:r>
          </a:p>
        </p:txBody>
      </p:sp>
    </p:spTree>
    <p:extLst>
      <p:ext uri="{BB962C8B-B14F-4D97-AF65-F5344CB8AC3E}">
        <p14:creationId xmlns:p14="http://schemas.microsoft.com/office/powerpoint/2010/main" xmlns="" val="758299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Limitations of the study</a:t>
            </a:r>
          </a:p>
        </p:txBody>
      </p:sp>
      <p:sp>
        <p:nvSpPr>
          <p:cNvPr id="3" name="Content Placeholder 2"/>
          <p:cNvSpPr>
            <a:spLocks noGrp="1"/>
          </p:cNvSpPr>
          <p:nvPr>
            <p:ph idx="1"/>
          </p:nvPr>
        </p:nvSpPr>
        <p:spPr>
          <a:xfrm>
            <a:off x="457200" y="1481328"/>
            <a:ext cx="8229600" cy="5071872"/>
          </a:xfrm>
        </p:spPr>
        <p:txBody>
          <a:bodyPr>
            <a:normAutofit fontScale="85000" lnSpcReduction="20000"/>
          </a:bodyPr>
          <a:lstStyle/>
          <a:p>
            <a:r>
              <a:rPr lang="en-US" dirty="0"/>
              <a:t>Employees had time constraints when asked to fill the questionnaire.</a:t>
            </a:r>
          </a:p>
          <a:p>
            <a:pPr lvl="0"/>
            <a:r>
              <a:rPr lang="en-US" dirty="0"/>
              <a:t>There were some companies where employees hadn’t participated in any wellness activity in the past.</a:t>
            </a:r>
          </a:p>
          <a:p>
            <a:pPr lvl="0"/>
            <a:r>
              <a:rPr lang="en-US" dirty="0"/>
              <a:t>Employees weren’t interested in filling online questionnaire.</a:t>
            </a:r>
          </a:p>
          <a:p>
            <a:pPr lvl="0"/>
            <a:r>
              <a:rPr lang="en-US" dirty="0"/>
              <a:t>Sample was collected majorly on offline basis which provided the opportunity of 1 to 1 interaction but also consumed too much time.</a:t>
            </a:r>
          </a:p>
          <a:p>
            <a:pPr lvl="0"/>
            <a:r>
              <a:rPr lang="en-US" dirty="0"/>
              <a:t>Employees didn’t have much knowledge to some wellness activities, so they were unable to rate those activities.</a:t>
            </a:r>
          </a:p>
          <a:p>
            <a:r>
              <a:rPr lang="en-US" dirty="0"/>
              <a:t>The study was conducted on a sample of 180 respondents; result can vary when a bigger sample will be analyzed.</a:t>
            </a:r>
          </a:p>
        </p:txBody>
      </p:sp>
    </p:spTree>
    <p:extLst>
      <p:ext uri="{BB962C8B-B14F-4D97-AF65-F5344CB8AC3E}">
        <p14:creationId xmlns:p14="http://schemas.microsoft.com/office/powerpoint/2010/main" xmlns="" val="3313684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3" name="Content Placeholder 2"/>
          <p:cNvSpPr>
            <a:spLocks noGrp="1"/>
          </p:cNvSpPr>
          <p:nvPr>
            <p:ph idx="1"/>
          </p:nvPr>
        </p:nvSpPr>
        <p:spPr/>
        <p:txBody>
          <a:bodyPr/>
          <a:lstStyle/>
          <a:p>
            <a:r>
              <a:rPr lang="en-US" dirty="0"/>
              <a:t>Need of providing different time slots.</a:t>
            </a:r>
          </a:p>
          <a:p>
            <a:pPr lvl="0"/>
            <a:r>
              <a:rPr lang="en-US" dirty="0"/>
              <a:t>Requirement of newer sports activities.</a:t>
            </a:r>
          </a:p>
          <a:p>
            <a:pPr lvl="0"/>
            <a:r>
              <a:rPr lang="en-US" dirty="0"/>
              <a:t>Requirement of advanced health activities.</a:t>
            </a:r>
          </a:p>
          <a:p>
            <a:pPr lvl="0"/>
            <a:r>
              <a:rPr lang="en-US" dirty="0"/>
              <a:t>More fund should be allotted for wellness activities by </a:t>
            </a:r>
            <a:r>
              <a:rPr lang="en-US" dirty="0" smtClean="0"/>
              <a:t>corporate.</a:t>
            </a:r>
            <a:endParaRPr lang="en-US" dirty="0"/>
          </a:p>
          <a:p>
            <a:pPr lvl="0"/>
            <a:r>
              <a:rPr lang="en-US" dirty="0"/>
              <a:t>Corporations should take more initiatives for wellness awareness among employees.</a:t>
            </a:r>
          </a:p>
          <a:p>
            <a:pPr lvl="0"/>
            <a:r>
              <a:rPr lang="en-US" dirty="0"/>
              <a:t>Corporations should motivate employees to participate in wellness activities by providing lucrative rewards. </a:t>
            </a:r>
          </a:p>
          <a:p>
            <a:endParaRPr lang="en-US" dirty="0"/>
          </a:p>
        </p:txBody>
      </p:sp>
    </p:spTree>
    <p:extLst>
      <p:ext uri="{BB962C8B-B14F-4D97-AF65-F5344CB8AC3E}">
        <p14:creationId xmlns:p14="http://schemas.microsoft.com/office/powerpoint/2010/main" xmlns="" val="26010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360" y="2841040"/>
            <a:ext cx="7886700" cy="1325563"/>
          </a:xfrm>
        </p:spPr>
        <p:txBody>
          <a:bodyPr>
            <a:normAutofit/>
          </a:bodyPr>
          <a:lstStyle/>
          <a:p>
            <a:r>
              <a:rPr lang="en-US" dirty="0"/>
              <a:t>	 </a:t>
            </a:r>
            <a:r>
              <a:rPr lang="en-US" dirty="0" smtClean="0"/>
              <a:t>  </a:t>
            </a:r>
            <a:r>
              <a:rPr lang="en-US" sz="6000" dirty="0" smtClean="0"/>
              <a:t>THANK </a:t>
            </a:r>
            <a:r>
              <a:rPr lang="en-US" sz="6000" dirty="0"/>
              <a:t>YOU</a:t>
            </a:r>
          </a:p>
        </p:txBody>
      </p:sp>
    </p:spTree>
    <p:extLst>
      <p:ext uri="{BB962C8B-B14F-4D97-AF65-F5344CB8AC3E}">
        <p14:creationId xmlns:p14="http://schemas.microsoft.com/office/powerpoint/2010/main" xmlns="" val="2754249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presentation</a:t>
            </a:r>
          </a:p>
        </p:txBody>
      </p:sp>
      <p:sp>
        <p:nvSpPr>
          <p:cNvPr id="3" name="Content Placeholder 2"/>
          <p:cNvSpPr>
            <a:spLocks noGrp="1"/>
          </p:cNvSpPr>
          <p:nvPr>
            <p:ph idx="1"/>
          </p:nvPr>
        </p:nvSpPr>
        <p:spPr/>
        <p:txBody>
          <a:bodyPr>
            <a:normAutofit/>
          </a:bodyPr>
          <a:lstStyle/>
          <a:p>
            <a:r>
              <a:rPr lang="en-US" dirty="0"/>
              <a:t>About the organization</a:t>
            </a:r>
          </a:p>
          <a:p>
            <a:r>
              <a:rPr lang="en-US" dirty="0"/>
              <a:t>Wellness and its growth</a:t>
            </a:r>
          </a:p>
          <a:p>
            <a:r>
              <a:rPr lang="en-US" dirty="0"/>
              <a:t>Objectives of the study</a:t>
            </a:r>
          </a:p>
          <a:p>
            <a:r>
              <a:rPr lang="en-US" dirty="0"/>
              <a:t>Research Methodology</a:t>
            </a:r>
          </a:p>
          <a:p>
            <a:r>
              <a:rPr lang="en-US" dirty="0"/>
              <a:t>Analysis</a:t>
            </a:r>
          </a:p>
          <a:p>
            <a:r>
              <a:rPr lang="en-US" dirty="0" smtClean="0"/>
              <a:t>Conclusion</a:t>
            </a:r>
          </a:p>
          <a:p>
            <a:r>
              <a:rPr lang="en-US" dirty="0" smtClean="0"/>
              <a:t>Limitations </a:t>
            </a:r>
            <a:r>
              <a:rPr lang="en-US" dirty="0"/>
              <a:t>of the study</a:t>
            </a:r>
          </a:p>
          <a:p>
            <a:r>
              <a:rPr lang="en-US" dirty="0" smtClean="0"/>
              <a:t>Recommendations </a:t>
            </a:r>
            <a:endParaRPr lang="en-US" dirty="0"/>
          </a:p>
        </p:txBody>
      </p:sp>
    </p:spTree>
    <p:extLst>
      <p:ext uri="{BB962C8B-B14F-4D97-AF65-F5344CB8AC3E}">
        <p14:creationId xmlns:p14="http://schemas.microsoft.com/office/powerpoint/2010/main" xmlns="" val="2398477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About the organization</a:t>
            </a:r>
          </a:p>
        </p:txBody>
      </p:sp>
      <p:sp>
        <p:nvSpPr>
          <p:cNvPr id="3" name="Content Placeholder 2"/>
          <p:cNvSpPr>
            <a:spLocks noGrp="1"/>
          </p:cNvSpPr>
          <p:nvPr>
            <p:ph idx="1"/>
          </p:nvPr>
        </p:nvSpPr>
        <p:spPr/>
        <p:txBody>
          <a:bodyPr/>
          <a:lstStyle/>
          <a:p>
            <a:r>
              <a:rPr lang="en-US" dirty="0" err="1" smtClean="0"/>
              <a:t>Vipul</a:t>
            </a:r>
            <a:r>
              <a:rPr lang="en-US" dirty="0" smtClean="0"/>
              <a:t> </a:t>
            </a:r>
            <a:r>
              <a:rPr lang="en-US" dirty="0" err="1" smtClean="0"/>
              <a:t>MedCorp</a:t>
            </a:r>
            <a:r>
              <a:rPr lang="en-US" smtClean="0"/>
              <a:t> is currently </a:t>
            </a:r>
            <a:r>
              <a:rPr lang="en-US" dirty="0"/>
              <a:t>managing 5.4 million lives across India.</a:t>
            </a:r>
          </a:p>
          <a:p>
            <a:r>
              <a:rPr lang="en-US" dirty="0"/>
              <a:t>Headquartered in Gurugram with offices in more than 10 cities.</a:t>
            </a:r>
          </a:p>
          <a:p>
            <a:r>
              <a:rPr lang="en-US" dirty="0"/>
              <a:t>Have a wide medical network of over 2000+ hospitals, diagnostic centers &amp; chemists.</a:t>
            </a:r>
          </a:p>
          <a:p>
            <a:r>
              <a:rPr lang="en-US" dirty="0"/>
              <a:t>Have a dedicated panel of doctors; which enables them to render second medical opinion, case management and medical procedure audit</a:t>
            </a:r>
          </a:p>
          <a:p>
            <a:endParaRPr lang="en-US" dirty="0"/>
          </a:p>
        </p:txBody>
      </p:sp>
    </p:spTree>
    <p:extLst>
      <p:ext uri="{BB962C8B-B14F-4D97-AF65-F5344CB8AC3E}">
        <p14:creationId xmlns:p14="http://schemas.microsoft.com/office/powerpoint/2010/main" xmlns="" val="3728139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H3U</a:t>
            </a:r>
          </a:p>
        </p:txBody>
      </p:sp>
      <p:sp>
        <p:nvSpPr>
          <p:cNvPr id="3" name="Content Placeholder 2"/>
          <p:cNvSpPr>
            <a:spLocks noGrp="1"/>
          </p:cNvSpPr>
          <p:nvPr>
            <p:ph idx="1"/>
          </p:nvPr>
        </p:nvSpPr>
        <p:spPr/>
        <p:txBody>
          <a:bodyPr/>
          <a:lstStyle/>
          <a:p>
            <a:r>
              <a:rPr lang="en-US" dirty="0"/>
              <a:t>A platform developed by Vipul MedCorp which helps to connect with a host of wellness services and products.</a:t>
            </a:r>
          </a:p>
          <a:p>
            <a:r>
              <a:rPr lang="en-US" dirty="0"/>
              <a:t>It offers each individual a customized solution as per their specific profile and needs.</a:t>
            </a:r>
          </a:p>
          <a:p>
            <a:r>
              <a:rPr lang="en-US" dirty="0"/>
              <a:t>It provides specific solutions for individuals as well as groups with complete tracking programs with specific health conditions.</a:t>
            </a:r>
          </a:p>
        </p:txBody>
      </p:sp>
    </p:spTree>
    <p:extLst>
      <p:ext uri="{BB962C8B-B14F-4D97-AF65-F5344CB8AC3E}">
        <p14:creationId xmlns:p14="http://schemas.microsoft.com/office/powerpoint/2010/main" xmlns="" val="3191924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Wellness and why it matters?</a:t>
            </a:r>
          </a:p>
        </p:txBody>
      </p:sp>
      <p:sp>
        <p:nvSpPr>
          <p:cNvPr id="3" name="Content Placeholder 2"/>
          <p:cNvSpPr>
            <a:spLocks noGrp="1"/>
          </p:cNvSpPr>
          <p:nvPr>
            <p:ph idx="1"/>
          </p:nvPr>
        </p:nvSpPr>
        <p:spPr>
          <a:xfrm>
            <a:off x="628650" y="1825625"/>
            <a:ext cx="7886700" cy="4814326"/>
          </a:xfrm>
        </p:spPr>
        <p:txBody>
          <a:bodyPr>
            <a:normAutofit/>
          </a:bodyPr>
          <a:lstStyle/>
          <a:p>
            <a:r>
              <a:rPr lang="en-US" i="1" dirty="0" smtClean="0"/>
              <a:t>"</a:t>
            </a:r>
            <a:r>
              <a:rPr lang="en-US" i="1" dirty="0"/>
              <a:t>a conscious, self-directed and evolving process of achieving full potential.“ </a:t>
            </a:r>
            <a:r>
              <a:rPr lang="en-US" dirty="0"/>
              <a:t>states the National Wellness Institute</a:t>
            </a:r>
            <a:r>
              <a:rPr lang="en-US" dirty="0" smtClean="0"/>
              <a:t>.</a:t>
            </a:r>
            <a:endParaRPr lang="en-US" dirty="0"/>
          </a:p>
          <a:p>
            <a:r>
              <a:rPr lang="en-US" dirty="0"/>
              <a:t>Wellness matters because everything we do and every emotion we feel relates to our well-being. In turn, our well-being directly affects our actions and emotions. It’s an ongoing circle. Therefore, it is important for everyone to achieve optimal wellness in order to subdue stress, reduce the risk of illness and ensure positive interactions.</a:t>
            </a:r>
          </a:p>
        </p:txBody>
      </p:sp>
    </p:spTree>
    <p:extLst>
      <p:ext uri="{BB962C8B-B14F-4D97-AF65-F5344CB8AC3E}">
        <p14:creationId xmlns:p14="http://schemas.microsoft.com/office/powerpoint/2010/main" xmlns="" val="1901029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Major growth in Wellness sector</a:t>
            </a:r>
          </a:p>
        </p:txBody>
      </p:sp>
      <p:sp>
        <p:nvSpPr>
          <p:cNvPr id="3" name="Content Placeholder 2"/>
          <p:cNvSpPr>
            <a:spLocks noGrp="1"/>
          </p:cNvSpPr>
          <p:nvPr>
            <p:ph idx="1"/>
          </p:nvPr>
        </p:nvSpPr>
        <p:spPr/>
        <p:txBody>
          <a:bodyPr/>
          <a:lstStyle/>
          <a:p>
            <a:r>
              <a:rPr lang="en-US" dirty="0"/>
              <a:t>Indian wellness industry was estimated at close to Rs85000 crore in  fiscal year 2015-16.</a:t>
            </a:r>
          </a:p>
          <a:p>
            <a:r>
              <a:rPr lang="en-US" dirty="0"/>
              <a:t>It is expected to grow at a CAGR of 12% for the next 5 years.</a:t>
            </a:r>
          </a:p>
          <a:p>
            <a:r>
              <a:rPr lang="en-US" dirty="0"/>
              <a:t>The industry can reach about Rs1.5 lakh crore by FY2020, according to a recent report by EY.</a:t>
            </a:r>
          </a:p>
        </p:txBody>
      </p:sp>
    </p:spTree>
    <p:extLst>
      <p:ext uri="{BB962C8B-B14F-4D97-AF65-F5344CB8AC3E}">
        <p14:creationId xmlns:p14="http://schemas.microsoft.com/office/powerpoint/2010/main" xmlns="" val="4239440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Wellness programs</a:t>
            </a:r>
          </a:p>
        </p:txBody>
      </p:sp>
      <p:sp>
        <p:nvSpPr>
          <p:cNvPr id="3" name="Content Placeholder 2"/>
          <p:cNvSpPr>
            <a:spLocks noGrp="1"/>
          </p:cNvSpPr>
          <p:nvPr>
            <p:ph idx="1"/>
          </p:nvPr>
        </p:nvSpPr>
        <p:spPr>
          <a:xfrm>
            <a:off x="628650" y="1899139"/>
            <a:ext cx="7886700" cy="4277824"/>
          </a:xfrm>
        </p:spPr>
        <p:txBody>
          <a:bodyPr/>
          <a:lstStyle/>
          <a:p>
            <a:pPr marL="0" indent="0">
              <a:buNone/>
            </a:pPr>
            <a:r>
              <a:rPr lang="en-US" dirty="0"/>
              <a:t>There are two main types of wellness programs:</a:t>
            </a:r>
          </a:p>
          <a:p>
            <a:pPr marL="0" indent="0">
              <a:buNone/>
            </a:pPr>
            <a:endParaRPr lang="en-US" dirty="0"/>
          </a:p>
          <a:p>
            <a:r>
              <a:rPr lang="en-US" dirty="0"/>
              <a:t>Management of specific diseases</a:t>
            </a:r>
          </a:p>
          <a:p>
            <a:r>
              <a:rPr lang="en-US" dirty="0"/>
              <a:t>Management of behavioral risks (or risk factor reduction)</a:t>
            </a:r>
          </a:p>
          <a:p>
            <a:pPr marL="0" indent="0">
              <a:buNone/>
            </a:pPr>
            <a:endParaRPr lang="en-US" dirty="0"/>
          </a:p>
        </p:txBody>
      </p:sp>
    </p:spTree>
    <p:extLst>
      <p:ext uri="{BB962C8B-B14F-4D97-AF65-F5344CB8AC3E}">
        <p14:creationId xmlns:p14="http://schemas.microsoft.com/office/powerpoint/2010/main" xmlns="" val="4037299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 of study</a:t>
            </a:r>
          </a:p>
        </p:txBody>
      </p:sp>
      <p:sp>
        <p:nvSpPr>
          <p:cNvPr id="3" name="Content Placeholder 2"/>
          <p:cNvSpPr>
            <a:spLocks noGrp="1"/>
          </p:cNvSpPr>
          <p:nvPr>
            <p:ph idx="1"/>
          </p:nvPr>
        </p:nvSpPr>
        <p:spPr/>
        <p:txBody>
          <a:bodyPr/>
          <a:lstStyle/>
          <a:p>
            <a:r>
              <a:rPr lang="en-US" dirty="0"/>
              <a:t>To analyze major reasons of participation of employees in wellness programs.</a:t>
            </a:r>
          </a:p>
          <a:p>
            <a:r>
              <a:rPr lang="en-US" dirty="0"/>
              <a:t>To analyze the impact of wellness activities on the employees.</a:t>
            </a:r>
          </a:p>
          <a:p>
            <a:pPr marL="0" indent="0">
              <a:buNone/>
            </a:pPr>
            <a:endParaRPr lang="en-US" dirty="0"/>
          </a:p>
        </p:txBody>
      </p:sp>
    </p:spTree>
    <p:extLst>
      <p:ext uri="{BB962C8B-B14F-4D97-AF65-F5344CB8AC3E}">
        <p14:creationId xmlns:p14="http://schemas.microsoft.com/office/powerpoint/2010/main" xmlns="" val="2429566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Methodology</a:t>
            </a:r>
          </a:p>
        </p:txBody>
      </p:sp>
      <p:sp>
        <p:nvSpPr>
          <p:cNvPr id="3" name="Content Placeholder 2"/>
          <p:cNvSpPr>
            <a:spLocks noGrp="1"/>
          </p:cNvSpPr>
          <p:nvPr>
            <p:ph idx="1"/>
          </p:nvPr>
        </p:nvSpPr>
        <p:spPr/>
        <p:txBody>
          <a:bodyPr/>
          <a:lstStyle/>
          <a:p>
            <a:r>
              <a:rPr lang="en-US" dirty="0"/>
              <a:t>Sample design- Cross sectional study.</a:t>
            </a:r>
          </a:p>
          <a:p>
            <a:r>
              <a:rPr lang="en-US" dirty="0"/>
              <a:t>Study area- Gurugram.</a:t>
            </a:r>
          </a:p>
          <a:p>
            <a:r>
              <a:rPr lang="en-US" dirty="0"/>
              <a:t>Sample population- Corporations served by Vipul MedCorp.</a:t>
            </a:r>
          </a:p>
          <a:p>
            <a:r>
              <a:rPr lang="en-US" dirty="0"/>
              <a:t>Convenience sample technique.</a:t>
            </a:r>
          </a:p>
          <a:p>
            <a:r>
              <a:rPr lang="en-US" dirty="0"/>
              <a:t>Sample size is 180.</a:t>
            </a:r>
          </a:p>
          <a:p>
            <a:r>
              <a:rPr lang="en-US" dirty="0"/>
              <a:t>Used offline questionnaire and direct communication with the employees.</a:t>
            </a:r>
          </a:p>
        </p:txBody>
      </p:sp>
    </p:spTree>
    <p:extLst>
      <p:ext uri="{BB962C8B-B14F-4D97-AF65-F5344CB8AC3E}">
        <p14:creationId xmlns:p14="http://schemas.microsoft.com/office/powerpoint/2010/main" xmlns="" val="18718415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TotalTime>
  <Words>645</Words>
  <Application>Microsoft Office PowerPoint</Application>
  <PresentationFormat>On-screen Show (4:3)</PresentationFormat>
  <Paragraphs>73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Analyzing the impact of Wellness Programs on employees</vt:lpstr>
      <vt:lpstr>Flow of presentation</vt:lpstr>
      <vt:lpstr>About the organization</vt:lpstr>
      <vt:lpstr>H3U</vt:lpstr>
      <vt:lpstr>What is Wellness and why it matters?</vt:lpstr>
      <vt:lpstr>Major growth in Wellness sector</vt:lpstr>
      <vt:lpstr>Wellness programs</vt:lpstr>
      <vt:lpstr>Objectives of study</vt:lpstr>
      <vt:lpstr>Research Methodology</vt:lpstr>
      <vt:lpstr>Analysis</vt:lpstr>
      <vt:lpstr>Analysis Continued…</vt:lpstr>
      <vt:lpstr>Analysis Continued…</vt:lpstr>
      <vt:lpstr>Conclusion </vt:lpstr>
      <vt:lpstr>Limitations of the study</vt:lpstr>
      <vt:lpstr>Recommendations</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Analyzing the impact of wellness Programs on employees</dc:title>
  <dc:creator>shalini</dc:creator>
  <cp:lastModifiedBy>shalini</cp:lastModifiedBy>
  <cp:revision>7</cp:revision>
  <dcterms:created xsi:type="dcterms:W3CDTF">2017-05-16T16:50:40Z</dcterms:created>
  <dcterms:modified xsi:type="dcterms:W3CDTF">2017-05-26T13:54:27Z</dcterms:modified>
</cp:coreProperties>
</file>