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31"/>
  </p:notesMasterIdLst>
  <p:sldIdLst>
    <p:sldId id="257" r:id="rId2"/>
    <p:sldId id="321" r:id="rId3"/>
    <p:sldId id="322" r:id="rId4"/>
    <p:sldId id="323" r:id="rId5"/>
    <p:sldId id="324" r:id="rId6"/>
    <p:sldId id="325" r:id="rId7"/>
    <p:sldId id="258" r:id="rId8"/>
    <p:sldId id="259" r:id="rId9"/>
    <p:sldId id="263" r:id="rId10"/>
    <p:sldId id="265" r:id="rId11"/>
    <p:sldId id="318" r:id="rId12"/>
    <p:sldId id="266" r:id="rId13"/>
    <p:sldId id="319" r:id="rId14"/>
    <p:sldId id="269" r:id="rId15"/>
    <p:sldId id="270" r:id="rId16"/>
    <p:sldId id="272" r:id="rId17"/>
    <p:sldId id="276" r:id="rId18"/>
    <p:sldId id="320" r:id="rId19"/>
    <p:sldId id="331" r:id="rId20"/>
    <p:sldId id="332" r:id="rId21"/>
    <p:sldId id="333" r:id="rId22"/>
    <p:sldId id="334" r:id="rId23"/>
    <p:sldId id="282" r:id="rId24"/>
    <p:sldId id="329" r:id="rId25"/>
    <p:sldId id="337" r:id="rId26"/>
    <p:sldId id="338" r:id="rId27"/>
    <p:sldId id="330" r:id="rId28"/>
    <p:sldId id="326"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5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96" autoAdjust="0"/>
    <p:restoredTop sz="85366" autoAdjust="0"/>
  </p:normalViewPr>
  <p:slideViewPr>
    <p:cSldViewPr snapToGrid="0" snapToObjects="1">
      <p:cViewPr varScale="1">
        <p:scale>
          <a:sx n="59" d="100"/>
          <a:sy n="59" d="100"/>
        </p:scale>
        <p:origin x="-1896" y="-84"/>
      </p:cViewPr>
      <p:guideLst>
        <p:guide orient="horz" pos="2160"/>
        <p:guide pos="2880"/>
      </p:guideLst>
    </p:cSldViewPr>
  </p:slideViewPr>
  <p:outlineViewPr>
    <p:cViewPr>
      <p:scale>
        <a:sx n="33" d="100"/>
        <a:sy n="33" d="100"/>
      </p:scale>
      <p:origin x="0" y="34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F1A70-4B9F-4C4E-8470-63A2E0FBAA9A}" type="doc">
      <dgm:prSet loTypeId="urn:microsoft.com/office/officeart/2005/8/layout/process4" loCatId="" qsTypeId="urn:microsoft.com/office/officeart/2005/8/quickstyle/simple4" qsCatId="simple" csTypeId="urn:microsoft.com/office/officeart/2005/8/colors/accent1_2" csCatId="accent1" phldr="1"/>
      <dgm:spPr/>
    </dgm:pt>
    <dgm:pt modelId="{65366A4B-869A-1140-8E1F-45B29170121C}">
      <dgm:prSet phldrT="[Text]" custT="1"/>
      <dgm:spPr/>
      <dgm:t>
        <a:bodyPr/>
        <a:lstStyle/>
        <a:p>
          <a:r>
            <a:rPr lang="en-US" sz="1600" dirty="0" smtClean="0">
              <a:latin typeface="Andalus" charset="0"/>
              <a:cs typeface="Andalus" charset="0"/>
            </a:rPr>
            <a:t>Evidence around technologies rapidly change with inclusion of newer and larger studies/trials</a:t>
          </a:r>
          <a:endParaRPr lang="en-US" sz="1600" dirty="0"/>
        </a:p>
      </dgm:t>
    </dgm:pt>
    <dgm:pt modelId="{E4A86A74-9743-B64F-B634-4CD6DC44AABE}" type="parTrans" cxnId="{1292319C-B185-3643-BDF4-7A15FC6465AB}">
      <dgm:prSet/>
      <dgm:spPr/>
      <dgm:t>
        <a:bodyPr/>
        <a:lstStyle/>
        <a:p>
          <a:endParaRPr lang="en-US" sz="1600"/>
        </a:p>
      </dgm:t>
    </dgm:pt>
    <dgm:pt modelId="{4D9D24FD-B1CD-E145-86FD-8B184B49F8AD}" type="sibTrans" cxnId="{1292319C-B185-3643-BDF4-7A15FC6465AB}">
      <dgm:prSet/>
      <dgm:spPr/>
      <dgm:t>
        <a:bodyPr/>
        <a:lstStyle/>
        <a:p>
          <a:endParaRPr lang="en-US" sz="1600"/>
        </a:p>
      </dgm:t>
    </dgm:pt>
    <dgm:pt modelId="{218C825D-387B-1248-B455-0422F0A1E8F3}">
      <dgm:prSet phldrT="[Text]" custT="1"/>
      <dgm:spPr/>
      <dgm:t>
        <a:bodyPr/>
        <a:lstStyle/>
        <a:p>
          <a:r>
            <a:rPr lang="en-US" sz="1600" dirty="0" smtClean="0">
              <a:latin typeface="Andalus" charset="0"/>
              <a:cs typeface="Andalus" charset="0"/>
            </a:rPr>
            <a:t>Innovations have no formal or objective mechanism for uptake</a:t>
          </a:r>
          <a:endParaRPr lang="en-US" sz="1600" dirty="0"/>
        </a:p>
      </dgm:t>
    </dgm:pt>
    <dgm:pt modelId="{511CE4E4-E554-8041-BE11-388DE3669FD5}" type="parTrans" cxnId="{E1074E7F-650A-8542-985D-EAE006DAE98B}">
      <dgm:prSet/>
      <dgm:spPr/>
      <dgm:t>
        <a:bodyPr/>
        <a:lstStyle/>
        <a:p>
          <a:endParaRPr lang="en-US" sz="1600"/>
        </a:p>
      </dgm:t>
    </dgm:pt>
    <dgm:pt modelId="{04167498-8D12-F843-ABEA-02391808C30E}" type="sibTrans" cxnId="{E1074E7F-650A-8542-985D-EAE006DAE98B}">
      <dgm:prSet/>
      <dgm:spPr/>
      <dgm:t>
        <a:bodyPr/>
        <a:lstStyle/>
        <a:p>
          <a:endParaRPr lang="en-US" sz="1600"/>
        </a:p>
      </dgm:t>
    </dgm:pt>
    <dgm:pt modelId="{E24A30AB-B6E8-AC49-B068-A3E6C019ED56}">
      <dgm:prSet phldrT="[Text]" custT="1"/>
      <dgm:spPr/>
      <dgm:t>
        <a:bodyPr/>
        <a:lstStyle/>
        <a:p>
          <a:r>
            <a:rPr lang="en-US" sz="1600" dirty="0" smtClean="0">
              <a:latin typeface="Andalus" charset="0"/>
              <a:cs typeface="Andalus" charset="0"/>
            </a:rPr>
            <a:t>Cheaper technologies may not always mean cost-effective technologies</a:t>
          </a:r>
          <a:endParaRPr lang="en-US" sz="1600" dirty="0"/>
        </a:p>
      </dgm:t>
    </dgm:pt>
    <dgm:pt modelId="{2BC79966-8E17-384B-9B4D-D16B2CACEC86}" type="parTrans" cxnId="{9C48CF09-A3DD-5843-9E3B-896C69B1FF2F}">
      <dgm:prSet/>
      <dgm:spPr/>
      <dgm:t>
        <a:bodyPr/>
        <a:lstStyle/>
        <a:p>
          <a:endParaRPr lang="en-US" sz="1600"/>
        </a:p>
      </dgm:t>
    </dgm:pt>
    <dgm:pt modelId="{2A7B74D4-EB4E-FD4B-B5EB-309AF7163A8B}" type="sibTrans" cxnId="{9C48CF09-A3DD-5843-9E3B-896C69B1FF2F}">
      <dgm:prSet/>
      <dgm:spPr/>
      <dgm:t>
        <a:bodyPr/>
        <a:lstStyle/>
        <a:p>
          <a:endParaRPr lang="en-US" sz="1600"/>
        </a:p>
      </dgm:t>
    </dgm:pt>
    <dgm:pt modelId="{72C8EB26-2DCD-8147-8108-5DE0CCC5173F}">
      <dgm:prSet phldrT="[Text]" custT="1"/>
      <dgm:spPr/>
      <dgm:t>
        <a:bodyPr/>
        <a:lstStyle/>
        <a:p>
          <a:r>
            <a:rPr lang="en-US" sz="1600" dirty="0" smtClean="0">
              <a:latin typeface="Andalus" charset="0"/>
              <a:cs typeface="Andalus" charset="0"/>
            </a:rPr>
            <a:t>Designs of Clinical trails and research studies may not capture social/ethical dimensions around technologies</a:t>
          </a:r>
          <a:endParaRPr lang="en-US" sz="1600" dirty="0"/>
        </a:p>
      </dgm:t>
    </dgm:pt>
    <dgm:pt modelId="{2FA0E998-7DFC-D348-AA41-B3E014F4C2F2}" type="parTrans" cxnId="{90D7F7ED-7656-C547-82ED-2DE153EAD143}">
      <dgm:prSet/>
      <dgm:spPr/>
      <dgm:t>
        <a:bodyPr/>
        <a:lstStyle/>
        <a:p>
          <a:endParaRPr lang="en-US" sz="1600"/>
        </a:p>
      </dgm:t>
    </dgm:pt>
    <dgm:pt modelId="{46DB7C79-6C30-9B40-8418-DF385630701C}" type="sibTrans" cxnId="{90D7F7ED-7656-C547-82ED-2DE153EAD143}">
      <dgm:prSet/>
      <dgm:spPr/>
      <dgm:t>
        <a:bodyPr/>
        <a:lstStyle/>
        <a:p>
          <a:endParaRPr lang="en-US" sz="1600"/>
        </a:p>
      </dgm:t>
    </dgm:pt>
    <dgm:pt modelId="{8F34EE57-8173-A547-AD5D-35D3F5F5E52D}" type="pres">
      <dgm:prSet presAssocID="{CEAF1A70-4B9F-4C4E-8470-63A2E0FBAA9A}" presName="Name0" presStyleCnt="0">
        <dgm:presLayoutVars>
          <dgm:dir/>
          <dgm:animLvl val="lvl"/>
          <dgm:resizeHandles val="exact"/>
        </dgm:presLayoutVars>
      </dgm:prSet>
      <dgm:spPr/>
    </dgm:pt>
    <dgm:pt modelId="{3F3736F4-6AAE-C041-89DF-EB7E67270353}" type="pres">
      <dgm:prSet presAssocID="{E24A30AB-B6E8-AC49-B068-A3E6C019ED56}" presName="boxAndChildren" presStyleCnt="0"/>
      <dgm:spPr/>
    </dgm:pt>
    <dgm:pt modelId="{C0DBB953-538B-DC43-B11C-15EE04982807}" type="pres">
      <dgm:prSet presAssocID="{E24A30AB-B6E8-AC49-B068-A3E6C019ED56}" presName="parentTextBox" presStyleLbl="node1" presStyleIdx="0" presStyleCnt="4"/>
      <dgm:spPr/>
      <dgm:t>
        <a:bodyPr/>
        <a:lstStyle/>
        <a:p>
          <a:endParaRPr lang="en-US"/>
        </a:p>
      </dgm:t>
    </dgm:pt>
    <dgm:pt modelId="{4B0296D2-E856-DF4B-98F7-5B69D4BEAEA7}" type="pres">
      <dgm:prSet presAssocID="{46DB7C79-6C30-9B40-8418-DF385630701C}" presName="sp" presStyleCnt="0"/>
      <dgm:spPr/>
    </dgm:pt>
    <dgm:pt modelId="{00B097D2-A6D3-9C4D-86E5-5D794648C019}" type="pres">
      <dgm:prSet presAssocID="{72C8EB26-2DCD-8147-8108-5DE0CCC5173F}" presName="arrowAndChildren" presStyleCnt="0"/>
      <dgm:spPr/>
    </dgm:pt>
    <dgm:pt modelId="{F17A2184-C19A-B745-B727-AA0A810084A1}" type="pres">
      <dgm:prSet presAssocID="{72C8EB26-2DCD-8147-8108-5DE0CCC5173F}" presName="parentTextArrow" presStyleLbl="node1" presStyleIdx="1" presStyleCnt="4"/>
      <dgm:spPr/>
      <dgm:t>
        <a:bodyPr/>
        <a:lstStyle/>
        <a:p>
          <a:endParaRPr lang="en-US"/>
        </a:p>
      </dgm:t>
    </dgm:pt>
    <dgm:pt modelId="{7D4BDAED-C65A-E741-9072-6C86CE5A7FF9}" type="pres">
      <dgm:prSet presAssocID="{04167498-8D12-F843-ABEA-02391808C30E}" presName="sp" presStyleCnt="0"/>
      <dgm:spPr/>
    </dgm:pt>
    <dgm:pt modelId="{130848A1-A7A0-3C4B-AA1B-D43BE5D7E9E6}" type="pres">
      <dgm:prSet presAssocID="{218C825D-387B-1248-B455-0422F0A1E8F3}" presName="arrowAndChildren" presStyleCnt="0"/>
      <dgm:spPr/>
    </dgm:pt>
    <dgm:pt modelId="{DB60AF64-7716-E048-AC3C-60FEC91D134F}" type="pres">
      <dgm:prSet presAssocID="{218C825D-387B-1248-B455-0422F0A1E8F3}" presName="parentTextArrow" presStyleLbl="node1" presStyleIdx="2" presStyleCnt="4"/>
      <dgm:spPr/>
      <dgm:t>
        <a:bodyPr/>
        <a:lstStyle/>
        <a:p>
          <a:endParaRPr lang="en-US"/>
        </a:p>
      </dgm:t>
    </dgm:pt>
    <dgm:pt modelId="{42FD5800-E757-054E-9715-1CE2B0F9ABEF}" type="pres">
      <dgm:prSet presAssocID="{4D9D24FD-B1CD-E145-86FD-8B184B49F8AD}" presName="sp" presStyleCnt="0"/>
      <dgm:spPr/>
    </dgm:pt>
    <dgm:pt modelId="{18BF16F3-8C5E-A24B-990C-C5445A0BA89E}" type="pres">
      <dgm:prSet presAssocID="{65366A4B-869A-1140-8E1F-45B29170121C}" presName="arrowAndChildren" presStyleCnt="0"/>
      <dgm:spPr/>
    </dgm:pt>
    <dgm:pt modelId="{1628BBF6-7C45-6143-A26B-7D1414B884BD}" type="pres">
      <dgm:prSet presAssocID="{65366A4B-869A-1140-8E1F-45B29170121C}" presName="parentTextArrow" presStyleLbl="node1" presStyleIdx="3" presStyleCnt="4"/>
      <dgm:spPr/>
      <dgm:t>
        <a:bodyPr/>
        <a:lstStyle/>
        <a:p>
          <a:endParaRPr lang="en-US"/>
        </a:p>
      </dgm:t>
    </dgm:pt>
  </dgm:ptLst>
  <dgm:cxnLst>
    <dgm:cxn modelId="{CCC8D9D7-8EA2-FE4C-92F7-6BE4581308B7}" type="presOf" srcId="{E24A30AB-B6E8-AC49-B068-A3E6C019ED56}" destId="{C0DBB953-538B-DC43-B11C-15EE04982807}" srcOrd="0" destOrd="0" presId="urn:microsoft.com/office/officeart/2005/8/layout/process4"/>
    <dgm:cxn modelId="{1292319C-B185-3643-BDF4-7A15FC6465AB}" srcId="{CEAF1A70-4B9F-4C4E-8470-63A2E0FBAA9A}" destId="{65366A4B-869A-1140-8E1F-45B29170121C}" srcOrd="0" destOrd="0" parTransId="{E4A86A74-9743-B64F-B634-4CD6DC44AABE}" sibTransId="{4D9D24FD-B1CD-E145-86FD-8B184B49F8AD}"/>
    <dgm:cxn modelId="{E1074E7F-650A-8542-985D-EAE006DAE98B}" srcId="{CEAF1A70-4B9F-4C4E-8470-63A2E0FBAA9A}" destId="{218C825D-387B-1248-B455-0422F0A1E8F3}" srcOrd="1" destOrd="0" parTransId="{511CE4E4-E554-8041-BE11-388DE3669FD5}" sibTransId="{04167498-8D12-F843-ABEA-02391808C30E}"/>
    <dgm:cxn modelId="{64CED80B-FA60-C249-88A4-D9609FF5C735}" type="presOf" srcId="{65366A4B-869A-1140-8E1F-45B29170121C}" destId="{1628BBF6-7C45-6143-A26B-7D1414B884BD}" srcOrd="0" destOrd="0" presId="urn:microsoft.com/office/officeart/2005/8/layout/process4"/>
    <dgm:cxn modelId="{90D7F7ED-7656-C547-82ED-2DE153EAD143}" srcId="{CEAF1A70-4B9F-4C4E-8470-63A2E0FBAA9A}" destId="{72C8EB26-2DCD-8147-8108-5DE0CCC5173F}" srcOrd="2" destOrd="0" parTransId="{2FA0E998-7DFC-D348-AA41-B3E014F4C2F2}" sibTransId="{46DB7C79-6C30-9B40-8418-DF385630701C}"/>
    <dgm:cxn modelId="{9C48CF09-A3DD-5843-9E3B-896C69B1FF2F}" srcId="{CEAF1A70-4B9F-4C4E-8470-63A2E0FBAA9A}" destId="{E24A30AB-B6E8-AC49-B068-A3E6C019ED56}" srcOrd="3" destOrd="0" parTransId="{2BC79966-8E17-384B-9B4D-D16B2CACEC86}" sibTransId="{2A7B74D4-EB4E-FD4B-B5EB-309AF7163A8B}"/>
    <dgm:cxn modelId="{FE5AD6D9-20C6-E748-A6C0-238D6C36B8CF}" type="presOf" srcId="{CEAF1A70-4B9F-4C4E-8470-63A2E0FBAA9A}" destId="{8F34EE57-8173-A547-AD5D-35D3F5F5E52D}" srcOrd="0" destOrd="0" presId="urn:microsoft.com/office/officeart/2005/8/layout/process4"/>
    <dgm:cxn modelId="{A9CB7797-94E3-AB45-A03A-D86EA1B7AEFA}" type="presOf" srcId="{218C825D-387B-1248-B455-0422F0A1E8F3}" destId="{DB60AF64-7716-E048-AC3C-60FEC91D134F}" srcOrd="0" destOrd="0" presId="urn:microsoft.com/office/officeart/2005/8/layout/process4"/>
    <dgm:cxn modelId="{F00451A3-96DA-6E42-92F1-CCFF9E194915}" type="presOf" srcId="{72C8EB26-2DCD-8147-8108-5DE0CCC5173F}" destId="{F17A2184-C19A-B745-B727-AA0A810084A1}" srcOrd="0" destOrd="0" presId="urn:microsoft.com/office/officeart/2005/8/layout/process4"/>
    <dgm:cxn modelId="{2CE9A901-759D-174D-B7BC-9D134259DF8B}" type="presParOf" srcId="{8F34EE57-8173-A547-AD5D-35D3F5F5E52D}" destId="{3F3736F4-6AAE-C041-89DF-EB7E67270353}" srcOrd="0" destOrd="0" presId="urn:microsoft.com/office/officeart/2005/8/layout/process4"/>
    <dgm:cxn modelId="{DFF92931-B707-504C-B22F-9DE4745F6C72}" type="presParOf" srcId="{3F3736F4-6AAE-C041-89DF-EB7E67270353}" destId="{C0DBB953-538B-DC43-B11C-15EE04982807}" srcOrd="0" destOrd="0" presId="urn:microsoft.com/office/officeart/2005/8/layout/process4"/>
    <dgm:cxn modelId="{78127ABF-F0DE-A146-8E22-EF9080ED691D}" type="presParOf" srcId="{8F34EE57-8173-A547-AD5D-35D3F5F5E52D}" destId="{4B0296D2-E856-DF4B-98F7-5B69D4BEAEA7}" srcOrd="1" destOrd="0" presId="urn:microsoft.com/office/officeart/2005/8/layout/process4"/>
    <dgm:cxn modelId="{E1194C4E-F71B-B340-A52D-97F1DFB07B78}" type="presParOf" srcId="{8F34EE57-8173-A547-AD5D-35D3F5F5E52D}" destId="{00B097D2-A6D3-9C4D-86E5-5D794648C019}" srcOrd="2" destOrd="0" presId="urn:microsoft.com/office/officeart/2005/8/layout/process4"/>
    <dgm:cxn modelId="{36B41D54-FBEB-704A-92E0-E630BC4E828A}" type="presParOf" srcId="{00B097D2-A6D3-9C4D-86E5-5D794648C019}" destId="{F17A2184-C19A-B745-B727-AA0A810084A1}" srcOrd="0" destOrd="0" presId="urn:microsoft.com/office/officeart/2005/8/layout/process4"/>
    <dgm:cxn modelId="{1E9C0DE9-D874-CF46-86C1-9471E5F52CD7}" type="presParOf" srcId="{8F34EE57-8173-A547-AD5D-35D3F5F5E52D}" destId="{7D4BDAED-C65A-E741-9072-6C86CE5A7FF9}" srcOrd="3" destOrd="0" presId="urn:microsoft.com/office/officeart/2005/8/layout/process4"/>
    <dgm:cxn modelId="{125D5EAA-188C-8A4B-9B7A-3F62ADF77739}" type="presParOf" srcId="{8F34EE57-8173-A547-AD5D-35D3F5F5E52D}" destId="{130848A1-A7A0-3C4B-AA1B-D43BE5D7E9E6}" srcOrd="4" destOrd="0" presId="urn:microsoft.com/office/officeart/2005/8/layout/process4"/>
    <dgm:cxn modelId="{0DF75C0C-A45C-9A42-9C02-F734EC23D283}" type="presParOf" srcId="{130848A1-A7A0-3C4B-AA1B-D43BE5D7E9E6}" destId="{DB60AF64-7716-E048-AC3C-60FEC91D134F}" srcOrd="0" destOrd="0" presId="urn:microsoft.com/office/officeart/2005/8/layout/process4"/>
    <dgm:cxn modelId="{5FF5DB14-3473-1748-BF30-3AE8C3322F4B}" type="presParOf" srcId="{8F34EE57-8173-A547-AD5D-35D3F5F5E52D}" destId="{42FD5800-E757-054E-9715-1CE2B0F9ABEF}" srcOrd="5" destOrd="0" presId="urn:microsoft.com/office/officeart/2005/8/layout/process4"/>
    <dgm:cxn modelId="{1D476C81-6A9E-BC4D-A014-BE7C35C64FCB}" type="presParOf" srcId="{8F34EE57-8173-A547-AD5D-35D3F5F5E52D}" destId="{18BF16F3-8C5E-A24B-990C-C5445A0BA89E}" srcOrd="6" destOrd="0" presId="urn:microsoft.com/office/officeart/2005/8/layout/process4"/>
    <dgm:cxn modelId="{A8306E40-15A0-584D-880E-ED19F61635DC}" type="presParOf" srcId="{18BF16F3-8C5E-A24B-990C-C5445A0BA89E}" destId="{1628BBF6-7C45-6143-A26B-7D1414B884BD}"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8C8F0-7783-E448-8E8C-7F80FF1F4072}"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1B49EBD6-7556-BB4E-A6FC-A41A11A89100}">
      <dgm:prSet phldrT="[Text]"/>
      <dgm:spPr/>
      <dgm:t>
        <a:bodyPr/>
        <a:lstStyle/>
        <a:p>
          <a:r>
            <a:rPr lang="en-US" dirty="0" smtClean="0"/>
            <a:t>Systematic Review/ Meta Analysis</a:t>
          </a:r>
          <a:endParaRPr lang="en-US" dirty="0"/>
        </a:p>
      </dgm:t>
    </dgm:pt>
    <dgm:pt modelId="{4AD1BBB6-BF03-EE46-9267-EF81609BAC45}" type="parTrans" cxnId="{6048DBC4-0065-0E43-9A31-FC534E183E1E}">
      <dgm:prSet/>
      <dgm:spPr/>
      <dgm:t>
        <a:bodyPr/>
        <a:lstStyle/>
        <a:p>
          <a:endParaRPr lang="en-US"/>
        </a:p>
      </dgm:t>
    </dgm:pt>
    <dgm:pt modelId="{E6890B4D-EA5C-2A48-B15D-A80D324E9777}" type="sibTrans" cxnId="{6048DBC4-0065-0E43-9A31-FC534E183E1E}">
      <dgm:prSet/>
      <dgm:spPr/>
      <dgm:t>
        <a:bodyPr/>
        <a:lstStyle/>
        <a:p>
          <a:endParaRPr lang="en-US"/>
        </a:p>
      </dgm:t>
    </dgm:pt>
    <dgm:pt modelId="{51AF97EA-46E3-E442-80EC-BC70A78FEDF3}">
      <dgm:prSet phldrT="[Text]"/>
      <dgm:spPr/>
      <dgm:t>
        <a:bodyPr/>
        <a:lstStyle/>
        <a:p>
          <a:r>
            <a:rPr lang="en-US" dirty="0" smtClean="0">
              <a:latin typeface="Andalus" panose="02010000000000000000" pitchFamily="2" charset="-78"/>
              <a:ea typeface="+mn-ea"/>
              <a:cs typeface="Andalus" panose="02010000000000000000" pitchFamily="2" charset="-78"/>
            </a:rPr>
            <a:t>Cost-effectiveness</a:t>
          </a:r>
          <a:endParaRPr lang="en-US" dirty="0"/>
        </a:p>
      </dgm:t>
    </dgm:pt>
    <dgm:pt modelId="{68554945-B23C-ED45-875C-364E46420758}" type="parTrans" cxnId="{9E1C2B6E-342B-5442-BADD-0BB128381064}">
      <dgm:prSet/>
      <dgm:spPr/>
      <dgm:t>
        <a:bodyPr/>
        <a:lstStyle/>
        <a:p>
          <a:endParaRPr lang="en-US"/>
        </a:p>
      </dgm:t>
    </dgm:pt>
    <dgm:pt modelId="{46926700-2404-6348-BACB-C1F57C2A3E6A}" type="sibTrans" cxnId="{9E1C2B6E-342B-5442-BADD-0BB128381064}">
      <dgm:prSet/>
      <dgm:spPr/>
      <dgm:t>
        <a:bodyPr/>
        <a:lstStyle/>
        <a:p>
          <a:endParaRPr lang="en-US"/>
        </a:p>
      </dgm:t>
    </dgm:pt>
    <dgm:pt modelId="{CC7A6577-2886-B04E-A3DA-A905D7BC9065}">
      <dgm:prSet phldrT="[Text]"/>
      <dgm:spPr/>
      <dgm:t>
        <a:bodyPr/>
        <a:lstStyle/>
        <a:p>
          <a:r>
            <a:rPr lang="en-US" dirty="0" smtClean="0">
              <a:latin typeface="Andalus" panose="02010000000000000000" pitchFamily="2" charset="-78"/>
              <a:ea typeface="+mn-ea"/>
              <a:cs typeface="Andalus" panose="02010000000000000000" pitchFamily="2" charset="-78"/>
            </a:rPr>
            <a:t>Legal, ethical and regulatory aspects</a:t>
          </a:r>
          <a:endParaRPr lang="en-US" dirty="0"/>
        </a:p>
      </dgm:t>
    </dgm:pt>
    <dgm:pt modelId="{5ACB6F2D-0936-F147-A19B-6502554624C2}" type="parTrans" cxnId="{03C16349-961A-FF41-B48F-EA96F7E3D9B9}">
      <dgm:prSet/>
      <dgm:spPr/>
      <dgm:t>
        <a:bodyPr/>
        <a:lstStyle/>
        <a:p>
          <a:endParaRPr lang="en-US"/>
        </a:p>
      </dgm:t>
    </dgm:pt>
    <dgm:pt modelId="{3095CF81-845E-5B42-A877-C0EDC54F2C10}" type="sibTrans" cxnId="{03C16349-961A-FF41-B48F-EA96F7E3D9B9}">
      <dgm:prSet/>
      <dgm:spPr/>
      <dgm:t>
        <a:bodyPr/>
        <a:lstStyle/>
        <a:p>
          <a:endParaRPr lang="en-US"/>
        </a:p>
      </dgm:t>
    </dgm:pt>
    <dgm:pt modelId="{80CE8525-4E76-2043-AD87-C85AA771E4DB}">
      <dgm:prSet phldrT="[Text]"/>
      <dgm:spPr/>
      <dgm:t>
        <a:bodyPr/>
        <a:lstStyle/>
        <a:p>
          <a:r>
            <a:rPr lang="en-US" dirty="0" smtClean="0"/>
            <a:t>Health system Integration</a:t>
          </a:r>
          <a:endParaRPr lang="en-US" dirty="0"/>
        </a:p>
      </dgm:t>
    </dgm:pt>
    <dgm:pt modelId="{1835F921-7693-F241-BFF3-714237118AF8}" type="parTrans" cxnId="{DD789C6E-D262-024D-A28D-9FF90ACE64D8}">
      <dgm:prSet/>
      <dgm:spPr/>
      <dgm:t>
        <a:bodyPr/>
        <a:lstStyle/>
        <a:p>
          <a:endParaRPr lang="en-US"/>
        </a:p>
      </dgm:t>
    </dgm:pt>
    <dgm:pt modelId="{DBE3EDB1-F620-5742-9DBC-123BC2010E0B}" type="sibTrans" cxnId="{DD789C6E-D262-024D-A28D-9FF90ACE64D8}">
      <dgm:prSet/>
      <dgm:spPr/>
      <dgm:t>
        <a:bodyPr/>
        <a:lstStyle/>
        <a:p>
          <a:endParaRPr lang="en-US"/>
        </a:p>
      </dgm:t>
    </dgm:pt>
    <dgm:pt modelId="{180594B4-6E68-2C40-B317-1270EEA964CB}">
      <dgm:prSet phldrT="[Text]"/>
      <dgm:spPr/>
      <dgm:t>
        <a:bodyPr/>
        <a:lstStyle/>
        <a:p>
          <a:r>
            <a:rPr lang="en-US" dirty="0" smtClean="0"/>
            <a:t>Health Technology Report</a:t>
          </a:r>
          <a:endParaRPr lang="en-US" dirty="0"/>
        </a:p>
      </dgm:t>
    </dgm:pt>
    <dgm:pt modelId="{E86DF084-F90E-3645-9B0B-D5F37F2E5262}" type="parTrans" cxnId="{8D487546-ECB2-414A-A0E9-E58C8CBE4A0D}">
      <dgm:prSet/>
      <dgm:spPr/>
      <dgm:t>
        <a:bodyPr/>
        <a:lstStyle/>
        <a:p>
          <a:endParaRPr lang="en-US"/>
        </a:p>
      </dgm:t>
    </dgm:pt>
    <dgm:pt modelId="{88E8ADB5-06FB-5D44-99B9-EEB86E5C055F}" type="sibTrans" cxnId="{8D487546-ECB2-414A-A0E9-E58C8CBE4A0D}">
      <dgm:prSet/>
      <dgm:spPr/>
      <dgm:t>
        <a:bodyPr/>
        <a:lstStyle/>
        <a:p>
          <a:endParaRPr lang="en-US"/>
        </a:p>
      </dgm:t>
    </dgm:pt>
    <dgm:pt modelId="{2CFC8B88-1D76-344F-848B-C37AF7527D98}" type="pres">
      <dgm:prSet presAssocID="{3178C8F0-7783-E448-8E8C-7F80FF1F4072}" presName="linearFlow" presStyleCnt="0">
        <dgm:presLayoutVars>
          <dgm:resizeHandles val="exact"/>
        </dgm:presLayoutVars>
      </dgm:prSet>
      <dgm:spPr/>
      <dgm:t>
        <a:bodyPr/>
        <a:lstStyle/>
        <a:p>
          <a:endParaRPr lang="en-US"/>
        </a:p>
      </dgm:t>
    </dgm:pt>
    <dgm:pt modelId="{A2115D6C-4F7D-D346-9EA3-E9F2BBDF1314}" type="pres">
      <dgm:prSet presAssocID="{1B49EBD6-7556-BB4E-A6FC-A41A11A89100}" presName="node" presStyleLbl="node1" presStyleIdx="0" presStyleCnt="5">
        <dgm:presLayoutVars>
          <dgm:bulletEnabled val="1"/>
        </dgm:presLayoutVars>
      </dgm:prSet>
      <dgm:spPr/>
      <dgm:t>
        <a:bodyPr/>
        <a:lstStyle/>
        <a:p>
          <a:endParaRPr lang="en-US"/>
        </a:p>
      </dgm:t>
    </dgm:pt>
    <dgm:pt modelId="{A408F17C-CCA8-9147-A7D1-89B602CFC332}" type="pres">
      <dgm:prSet presAssocID="{E6890B4D-EA5C-2A48-B15D-A80D324E9777}" presName="sibTrans" presStyleLbl="sibTrans2D1" presStyleIdx="0" presStyleCnt="4"/>
      <dgm:spPr/>
      <dgm:t>
        <a:bodyPr/>
        <a:lstStyle/>
        <a:p>
          <a:endParaRPr lang="en-US"/>
        </a:p>
      </dgm:t>
    </dgm:pt>
    <dgm:pt modelId="{6F8E0DE5-880A-A64B-A7CC-CAF6EE55D573}" type="pres">
      <dgm:prSet presAssocID="{E6890B4D-EA5C-2A48-B15D-A80D324E9777}" presName="connectorText" presStyleLbl="sibTrans2D1" presStyleIdx="0" presStyleCnt="4"/>
      <dgm:spPr/>
      <dgm:t>
        <a:bodyPr/>
        <a:lstStyle/>
        <a:p>
          <a:endParaRPr lang="en-US"/>
        </a:p>
      </dgm:t>
    </dgm:pt>
    <dgm:pt modelId="{AB81A05B-7186-9345-A12E-4E5AC416F6EE}" type="pres">
      <dgm:prSet presAssocID="{51AF97EA-46E3-E442-80EC-BC70A78FEDF3}" presName="node" presStyleLbl="node1" presStyleIdx="1" presStyleCnt="5">
        <dgm:presLayoutVars>
          <dgm:bulletEnabled val="1"/>
        </dgm:presLayoutVars>
      </dgm:prSet>
      <dgm:spPr/>
      <dgm:t>
        <a:bodyPr/>
        <a:lstStyle/>
        <a:p>
          <a:endParaRPr lang="en-US"/>
        </a:p>
      </dgm:t>
    </dgm:pt>
    <dgm:pt modelId="{B5D653D7-E8E6-7347-9367-D47DBB39E3D5}" type="pres">
      <dgm:prSet presAssocID="{46926700-2404-6348-BACB-C1F57C2A3E6A}" presName="sibTrans" presStyleLbl="sibTrans2D1" presStyleIdx="1" presStyleCnt="4"/>
      <dgm:spPr/>
      <dgm:t>
        <a:bodyPr/>
        <a:lstStyle/>
        <a:p>
          <a:endParaRPr lang="en-US"/>
        </a:p>
      </dgm:t>
    </dgm:pt>
    <dgm:pt modelId="{32AB91CE-8D23-7C44-B516-37FFCD713E1B}" type="pres">
      <dgm:prSet presAssocID="{46926700-2404-6348-BACB-C1F57C2A3E6A}" presName="connectorText" presStyleLbl="sibTrans2D1" presStyleIdx="1" presStyleCnt="4"/>
      <dgm:spPr/>
      <dgm:t>
        <a:bodyPr/>
        <a:lstStyle/>
        <a:p>
          <a:endParaRPr lang="en-US"/>
        </a:p>
      </dgm:t>
    </dgm:pt>
    <dgm:pt modelId="{F7C28057-7481-384A-B195-F13883B3FF63}" type="pres">
      <dgm:prSet presAssocID="{CC7A6577-2886-B04E-A3DA-A905D7BC9065}" presName="node" presStyleLbl="node1" presStyleIdx="2" presStyleCnt="5">
        <dgm:presLayoutVars>
          <dgm:bulletEnabled val="1"/>
        </dgm:presLayoutVars>
      </dgm:prSet>
      <dgm:spPr/>
      <dgm:t>
        <a:bodyPr/>
        <a:lstStyle/>
        <a:p>
          <a:endParaRPr lang="en-US"/>
        </a:p>
      </dgm:t>
    </dgm:pt>
    <dgm:pt modelId="{3728B3FD-16A5-B041-9173-BA3C02DBAFFD}" type="pres">
      <dgm:prSet presAssocID="{3095CF81-845E-5B42-A877-C0EDC54F2C10}" presName="sibTrans" presStyleLbl="sibTrans2D1" presStyleIdx="2" presStyleCnt="4"/>
      <dgm:spPr/>
      <dgm:t>
        <a:bodyPr/>
        <a:lstStyle/>
        <a:p>
          <a:endParaRPr lang="en-US"/>
        </a:p>
      </dgm:t>
    </dgm:pt>
    <dgm:pt modelId="{3B6B9A04-3BB6-4A4B-B049-7F66E7786FDD}" type="pres">
      <dgm:prSet presAssocID="{3095CF81-845E-5B42-A877-C0EDC54F2C10}" presName="connectorText" presStyleLbl="sibTrans2D1" presStyleIdx="2" presStyleCnt="4"/>
      <dgm:spPr/>
      <dgm:t>
        <a:bodyPr/>
        <a:lstStyle/>
        <a:p>
          <a:endParaRPr lang="en-US"/>
        </a:p>
      </dgm:t>
    </dgm:pt>
    <dgm:pt modelId="{90B20458-1BA9-084F-83D0-BB50402E98FD}" type="pres">
      <dgm:prSet presAssocID="{80CE8525-4E76-2043-AD87-C85AA771E4DB}" presName="node" presStyleLbl="node1" presStyleIdx="3" presStyleCnt="5">
        <dgm:presLayoutVars>
          <dgm:bulletEnabled val="1"/>
        </dgm:presLayoutVars>
      </dgm:prSet>
      <dgm:spPr/>
      <dgm:t>
        <a:bodyPr/>
        <a:lstStyle/>
        <a:p>
          <a:endParaRPr lang="en-US"/>
        </a:p>
      </dgm:t>
    </dgm:pt>
    <dgm:pt modelId="{3B71EEE7-AC42-FF4F-A102-75A3655A9B70}" type="pres">
      <dgm:prSet presAssocID="{DBE3EDB1-F620-5742-9DBC-123BC2010E0B}" presName="sibTrans" presStyleLbl="sibTrans2D1" presStyleIdx="3" presStyleCnt="4"/>
      <dgm:spPr/>
      <dgm:t>
        <a:bodyPr/>
        <a:lstStyle/>
        <a:p>
          <a:endParaRPr lang="en-US"/>
        </a:p>
      </dgm:t>
    </dgm:pt>
    <dgm:pt modelId="{A372FDEB-247D-7F41-981F-060EE68974D8}" type="pres">
      <dgm:prSet presAssocID="{DBE3EDB1-F620-5742-9DBC-123BC2010E0B}" presName="connectorText" presStyleLbl="sibTrans2D1" presStyleIdx="3" presStyleCnt="4"/>
      <dgm:spPr/>
      <dgm:t>
        <a:bodyPr/>
        <a:lstStyle/>
        <a:p>
          <a:endParaRPr lang="en-US"/>
        </a:p>
      </dgm:t>
    </dgm:pt>
    <dgm:pt modelId="{BA5ACA11-A259-3445-8008-3EA0D51359AA}" type="pres">
      <dgm:prSet presAssocID="{180594B4-6E68-2C40-B317-1270EEA964CB}" presName="node" presStyleLbl="node1" presStyleIdx="4" presStyleCnt="5" custScaleX="305188">
        <dgm:presLayoutVars>
          <dgm:bulletEnabled val="1"/>
        </dgm:presLayoutVars>
      </dgm:prSet>
      <dgm:spPr/>
      <dgm:t>
        <a:bodyPr/>
        <a:lstStyle/>
        <a:p>
          <a:endParaRPr lang="en-US"/>
        </a:p>
      </dgm:t>
    </dgm:pt>
  </dgm:ptLst>
  <dgm:cxnLst>
    <dgm:cxn modelId="{064F04CE-4E88-514E-8745-AD1DB12CDF6B}" type="presOf" srcId="{E6890B4D-EA5C-2A48-B15D-A80D324E9777}" destId="{A408F17C-CCA8-9147-A7D1-89B602CFC332}" srcOrd="0" destOrd="0" presId="urn:microsoft.com/office/officeart/2005/8/layout/process2"/>
    <dgm:cxn modelId="{9E1C2B6E-342B-5442-BADD-0BB128381064}" srcId="{3178C8F0-7783-E448-8E8C-7F80FF1F4072}" destId="{51AF97EA-46E3-E442-80EC-BC70A78FEDF3}" srcOrd="1" destOrd="0" parTransId="{68554945-B23C-ED45-875C-364E46420758}" sibTransId="{46926700-2404-6348-BACB-C1F57C2A3E6A}"/>
    <dgm:cxn modelId="{B3E16711-E67F-FF44-B53B-A808C793B07E}" type="presOf" srcId="{1B49EBD6-7556-BB4E-A6FC-A41A11A89100}" destId="{A2115D6C-4F7D-D346-9EA3-E9F2BBDF1314}" srcOrd="0" destOrd="0" presId="urn:microsoft.com/office/officeart/2005/8/layout/process2"/>
    <dgm:cxn modelId="{9135BC69-E661-6647-9883-416A7F9079D8}" type="presOf" srcId="{E6890B4D-EA5C-2A48-B15D-A80D324E9777}" destId="{6F8E0DE5-880A-A64B-A7CC-CAF6EE55D573}" srcOrd="1" destOrd="0" presId="urn:microsoft.com/office/officeart/2005/8/layout/process2"/>
    <dgm:cxn modelId="{6048DBC4-0065-0E43-9A31-FC534E183E1E}" srcId="{3178C8F0-7783-E448-8E8C-7F80FF1F4072}" destId="{1B49EBD6-7556-BB4E-A6FC-A41A11A89100}" srcOrd="0" destOrd="0" parTransId="{4AD1BBB6-BF03-EE46-9267-EF81609BAC45}" sibTransId="{E6890B4D-EA5C-2A48-B15D-A80D324E9777}"/>
    <dgm:cxn modelId="{A8D3217D-2CBA-1F44-8FB1-87BD4B9BFD49}" type="presOf" srcId="{DBE3EDB1-F620-5742-9DBC-123BC2010E0B}" destId="{A372FDEB-247D-7F41-981F-060EE68974D8}" srcOrd="1" destOrd="0" presId="urn:microsoft.com/office/officeart/2005/8/layout/process2"/>
    <dgm:cxn modelId="{84ABE9CA-A863-6C4B-A2EE-B5F5D5068257}" type="presOf" srcId="{DBE3EDB1-F620-5742-9DBC-123BC2010E0B}" destId="{3B71EEE7-AC42-FF4F-A102-75A3655A9B70}" srcOrd="0" destOrd="0" presId="urn:microsoft.com/office/officeart/2005/8/layout/process2"/>
    <dgm:cxn modelId="{202FA97B-C9F8-2C4E-9023-664EE8E49270}" type="presOf" srcId="{CC7A6577-2886-B04E-A3DA-A905D7BC9065}" destId="{F7C28057-7481-384A-B195-F13883B3FF63}" srcOrd="0" destOrd="0" presId="urn:microsoft.com/office/officeart/2005/8/layout/process2"/>
    <dgm:cxn modelId="{FB131297-CDE4-D542-9645-26875D1D80B8}" type="presOf" srcId="{3095CF81-845E-5B42-A877-C0EDC54F2C10}" destId="{3728B3FD-16A5-B041-9173-BA3C02DBAFFD}" srcOrd="0" destOrd="0" presId="urn:microsoft.com/office/officeart/2005/8/layout/process2"/>
    <dgm:cxn modelId="{01C0D6E9-5F4B-324F-A7AD-609D39D454D3}" type="presOf" srcId="{46926700-2404-6348-BACB-C1F57C2A3E6A}" destId="{B5D653D7-E8E6-7347-9367-D47DBB39E3D5}" srcOrd="0" destOrd="0" presId="urn:microsoft.com/office/officeart/2005/8/layout/process2"/>
    <dgm:cxn modelId="{5F76E66B-5762-7F45-879F-65EACEEE2C58}" type="presOf" srcId="{80CE8525-4E76-2043-AD87-C85AA771E4DB}" destId="{90B20458-1BA9-084F-83D0-BB50402E98FD}" srcOrd="0" destOrd="0" presId="urn:microsoft.com/office/officeart/2005/8/layout/process2"/>
    <dgm:cxn modelId="{C6913C55-B982-AF49-91C7-04E0D123F645}" type="presOf" srcId="{51AF97EA-46E3-E442-80EC-BC70A78FEDF3}" destId="{AB81A05B-7186-9345-A12E-4E5AC416F6EE}" srcOrd="0" destOrd="0" presId="urn:microsoft.com/office/officeart/2005/8/layout/process2"/>
    <dgm:cxn modelId="{DD789C6E-D262-024D-A28D-9FF90ACE64D8}" srcId="{3178C8F0-7783-E448-8E8C-7F80FF1F4072}" destId="{80CE8525-4E76-2043-AD87-C85AA771E4DB}" srcOrd="3" destOrd="0" parTransId="{1835F921-7693-F241-BFF3-714237118AF8}" sibTransId="{DBE3EDB1-F620-5742-9DBC-123BC2010E0B}"/>
    <dgm:cxn modelId="{08B3741D-D275-8640-9368-C70ACB32893E}" type="presOf" srcId="{46926700-2404-6348-BACB-C1F57C2A3E6A}" destId="{32AB91CE-8D23-7C44-B516-37FFCD713E1B}" srcOrd="1" destOrd="0" presId="urn:microsoft.com/office/officeart/2005/8/layout/process2"/>
    <dgm:cxn modelId="{351AE87F-4D7E-2B49-B7E5-DFB730281870}" type="presOf" srcId="{180594B4-6E68-2C40-B317-1270EEA964CB}" destId="{BA5ACA11-A259-3445-8008-3EA0D51359AA}" srcOrd="0" destOrd="0" presId="urn:microsoft.com/office/officeart/2005/8/layout/process2"/>
    <dgm:cxn modelId="{C148C456-F98B-CA46-BE1E-9ACB8CFDE00B}" type="presOf" srcId="{3178C8F0-7783-E448-8E8C-7F80FF1F4072}" destId="{2CFC8B88-1D76-344F-848B-C37AF7527D98}" srcOrd="0" destOrd="0" presId="urn:microsoft.com/office/officeart/2005/8/layout/process2"/>
    <dgm:cxn modelId="{03C16349-961A-FF41-B48F-EA96F7E3D9B9}" srcId="{3178C8F0-7783-E448-8E8C-7F80FF1F4072}" destId="{CC7A6577-2886-B04E-A3DA-A905D7BC9065}" srcOrd="2" destOrd="0" parTransId="{5ACB6F2D-0936-F147-A19B-6502554624C2}" sibTransId="{3095CF81-845E-5B42-A877-C0EDC54F2C10}"/>
    <dgm:cxn modelId="{8D487546-ECB2-414A-A0E9-E58C8CBE4A0D}" srcId="{3178C8F0-7783-E448-8E8C-7F80FF1F4072}" destId="{180594B4-6E68-2C40-B317-1270EEA964CB}" srcOrd="4" destOrd="0" parTransId="{E86DF084-F90E-3645-9B0B-D5F37F2E5262}" sibTransId="{88E8ADB5-06FB-5D44-99B9-EEB86E5C055F}"/>
    <dgm:cxn modelId="{603B836C-3437-8F43-B2E0-A845977B4768}" type="presOf" srcId="{3095CF81-845E-5B42-A877-C0EDC54F2C10}" destId="{3B6B9A04-3BB6-4A4B-B049-7F66E7786FDD}" srcOrd="1" destOrd="0" presId="urn:microsoft.com/office/officeart/2005/8/layout/process2"/>
    <dgm:cxn modelId="{085BA661-2F72-7041-86D2-408F5293EB14}" type="presParOf" srcId="{2CFC8B88-1D76-344F-848B-C37AF7527D98}" destId="{A2115D6C-4F7D-D346-9EA3-E9F2BBDF1314}" srcOrd="0" destOrd="0" presId="urn:microsoft.com/office/officeart/2005/8/layout/process2"/>
    <dgm:cxn modelId="{9EBF0877-3764-B641-B816-8CDE7F769D9D}" type="presParOf" srcId="{2CFC8B88-1D76-344F-848B-C37AF7527D98}" destId="{A408F17C-CCA8-9147-A7D1-89B602CFC332}" srcOrd="1" destOrd="0" presId="urn:microsoft.com/office/officeart/2005/8/layout/process2"/>
    <dgm:cxn modelId="{6562D72B-A68D-0642-BE4C-9B12C8949037}" type="presParOf" srcId="{A408F17C-CCA8-9147-A7D1-89B602CFC332}" destId="{6F8E0DE5-880A-A64B-A7CC-CAF6EE55D573}" srcOrd="0" destOrd="0" presId="urn:microsoft.com/office/officeart/2005/8/layout/process2"/>
    <dgm:cxn modelId="{C1458051-6DD0-0E43-B5B0-F424267EB5E2}" type="presParOf" srcId="{2CFC8B88-1D76-344F-848B-C37AF7527D98}" destId="{AB81A05B-7186-9345-A12E-4E5AC416F6EE}" srcOrd="2" destOrd="0" presId="urn:microsoft.com/office/officeart/2005/8/layout/process2"/>
    <dgm:cxn modelId="{77079F52-A3A7-C040-9D6D-6D0674382C76}" type="presParOf" srcId="{2CFC8B88-1D76-344F-848B-C37AF7527D98}" destId="{B5D653D7-E8E6-7347-9367-D47DBB39E3D5}" srcOrd="3" destOrd="0" presId="urn:microsoft.com/office/officeart/2005/8/layout/process2"/>
    <dgm:cxn modelId="{1EED3077-12A4-2E4A-A749-459B34718474}" type="presParOf" srcId="{B5D653D7-E8E6-7347-9367-D47DBB39E3D5}" destId="{32AB91CE-8D23-7C44-B516-37FFCD713E1B}" srcOrd="0" destOrd="0" presId="urn:microsoft.com/office/officeart/2005/8/layout/process2"/>
    <dgm:cxn modelId="{E6D597A5-F64A-AF40-9C54-DFF962B40FFC}" type="presParOf" srcId="{2CFC8B88-1D76-344F-848B-C37AF7527D98}" destId="{F7C28057-7481-384A-B195-F13883B3FF63}" srcOrd="4" destOrd="0" presId="urn:microsoft.com/office/officeart/2005/8/layout/process2"/>
    <dgm:cxn modelId="{5ED01B4A-C559-6740-ABB0-3E39380DCD59}" type="presParOf" srcId="{2CFC8B88-1D76-344F-848B-C37AF7527D98}" destId="{3728B3FD-16A5-B041-9173-BA3C02DBAFFD}" srcOrd="5" destOrd="0" presId="urn:microsoft.com/office/officeart/2005/8/layout/process2"/>
    <dgm:cxn modelId="{1AA3F03E-56BE-9D4F-A2FD-2628CE698F94}" type="presParOf" srcId="{3728B3FD-16A5-B041-9173-BA3C02DBAFFD}" destId="{3B6B9A04-3BB6-4A4B-B049-7F66E7786FDD}" srcOrd="0" destOrd="0" presId="urn:microsoft.com/office/officeart/2005/8/layout/process2"/>
    <dgm:cxn modelId="{13268811-61DB-5C4D-ADEE-290DAD9AF3B6}" type="presParOf" srcId="{2CFC8B88-1D76-344F-848B-C37AF7527D98}" destId="{90B20458-1BA9-084F-83D0-BB50402E98FD}" srcOrd="6" destOrd="0" presId="urn:microsoft.com/office/officeart/2005/8/layout/process2"/>
    <dgm:cxn modelId="{0BF0C7FC-4E77-4D4D-994A-A07E7F54ADEE}" type="presParOf" srcId="{2CFC8B88-1D76-344F-848B-C37AF7527D98}" destId="{3B71EEE7-AC42-FF4F-A102-75A3655A9B70}" srcOrd="7" destOrd="0" presId="urn:microsoft.com/office/officeart/2005/8/layout/process2"/>
    <dgm:cxn modelId="{160D8122-AD13-4543-B3DA-3E668455F4FE}" type="presParOf" srcId="{3B71EEE7-AC42-FF4F-A102-75A3655A9B70}" destId="{A372FDEB-247D-7F41-981F-060EE68974D8}" srcOrd="0" destOrd="0" presId="urn:microsoft.com/office/officeart/2005/8/layout/process2"/>
    <dgm:cxn modelId="{E953DBE6-4F0A-A34D-8C64-19EE7907B254}" type="presParOf" srcId="{2CFC8B88-1D76-344F-848B-C37AF7527D98}" destId="{BA5ACA11-A259-3445-8008-3EA0D51359AA}" srcOrd="8"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21E5B-CADB-5A4B-AE22-6ED371B9F462}" type="doc">
      <dgm:prSet loTypeId="urn:microsoft.com/office/officeart/2005/8/layout/hProcess9" loCatId="" qsTypeId="urn:microsoft.com/office/officeart/2005/8/quickstyle/simple4" qsCatId="simple" csTypeId="urn:microsoft.com/office/officeart/2005/8/colors/accent1_2" csCatId="accent1" phldr="1"/>
      <dgm:spPr/>
    </dgm:pt>
    <dgm:pt modelId="{BF630B14-D6F0-CC45-A8E5-AE62DED1C1B4}">
      <dgm:prSet phldrT="[Text]"/>
      <dgm:spPr/>
      <dgm:t>
        <a:bodyPr/>
        <a:lstStyle/>
        <a:p>
          <a:r>
            <a:rPr lang="en-US" dirty="0" smtClean="0"/>
            <a:t>Defining the scope</a:t>
          </a:r>
          <a:endParaRPr lang="en-US" dirty="0"/>
        </a:p>
      </dgm:t>
    </dgm:pt>
    <dgm:pt modelId="{D49E0E59-4AD2-0649-868A-617433EC1B79}" type="parTrans" cxnId="{6616DFC6-2893-A141-A1CC-8F1B942E476C}">
      <dgm:prSet/>
      <dgm:spPr/>
      <dgm:t>
        <a:bodyPr/>
        <a:lstStyle/>
        <a:p>
          <a:endParaRPr lang="en-US"/>
        </a:p>
      </dgm:t>
    </dgm:pt>
    <dgm:pt modelId="{59AB92ED-E3C7-0E48-9337-4CF7EE3EFDB4}" type="sibTrans" cxnId="{6616DFC6-2893-A141-A1CC-8F1B942E476C}">
      <dgm:prSet/>
      <dgm:spPr/>
      <dgm:t>
        <a:bodyPr/>
        <a:lstStyle/>
        <a:p>
          <a:endParaRPr lang="en-US"/>
        </a:p>
      </dgm:t>
    </dgm:pt>
    <dgm:pt modelId="{306C1520-3EC4-F640-90DE-1BA9E9A59A13}">
      <dgm:prSet phldrT="[Text]"/>
      <dgm:spPr/>
      <dgm:t>
        <a:bodyPr/>
        <a:lstStyle/>
        <a:p>
          <a:r>
            <a:rPr lang="en-US" dirty="0" smtClean="0"/>
            <a:t>Searching</a:t>
          </a:r>
          <a:endParaRPr lang="en-US" dirty="0"/>
        </a:p>
      </dgm:t>
    </dgm:pt>
    <dgm:pt modelId="{3C734707-8825-3F40-993F-20F41B3544EF}" type="parTrans" cxnId="{042700C8-E4C8-A84F-8C88-CAB1922DCB94}">
      <dgm:prSet/>
      <dgm:spPr/>
      <dgm:t>
        <a:bodyPr/>
        <a:lstStyle/>
        <a:p>
          <a:endParaRPr lang="en-US"/>
        </a:p>
      </dgm:t>
    </dgm:pt>
    <dgm:pt modelId="{B462CA91-02DE-894F-B6AB-D0B69B78E715}" type="sibTrans" cxnId="{042700C8-E4C8-A84F-8C88-CAB1922DCB94}">
      <dgm:prSet/>
      <dgm:spPr/>
      <dgm:t>
        <a:bodyPr/>
        <a:lstStyle/>
        <a:p>
          <a:endParaRPr lang="en-US"/>
        </a:p>
      </dgm:t>
    </dgm:pt>
    <dgm:pt modelId="{5DCE87FF-4123-9540-98EA-E7CDF1D5408E}">
      <dgm:prSet phldrT="[Text]"/>
      <dgm:spPr/>
      <dgm:t>
        <a:bodyPr/>
        <a:lstStyle/>
        <a:p>
          <a:r>
            <a:rPr lang="en-US" dirty="0" smtClean="0"/>
            <a:t>Select the studies</a:t>
          </a:r>
          <a:endParaRPr lang="en-US" dirty="0"/>
        </a:p>
      </dgm:t>
    </dgm:pt>
    <dgm:pt modelId="{9A8E24A1-8C4F-3D42-9F81-A2551DC10A5A}" type="parTrans" cxnId="{02975FC4-55DF-1647-8DA1-D690CE429F01}">
      <dgm:prSet/>
      <dgm:spPr/>
      <dgm:t>
        <a:bodyPr/>
        <a:lstStyle/>
        <a:p>
          <a:endParaRPr lang="en-US"/>
        </a:p>
      </dgm:t>
    </dgm:pt>
    <dgm:pt modelId="{22DC7999-AE2E-444D-94B4-51AE01AE7A06}" type="sibTrans" cxnId="{02975FC4-55DF-1647-8DA1-D690CE429F01}">
      <dgm:prSet/>
      <dgm:spPr/>
      <dgm:t>
        <a:bodyPr/>
        <a:lstStyle/>
        <a:p>
          <a:endParaRPr lang="en-US"/>
        </a:p>
      </dgm:t>
    </dgm:pt>
    <dgm:pt modelId="{5B0189C8-BE91-084C-B93F-23B9B003C647}">
      <dgm:prSet phldrT="[Text]"/>
      <dgm:spPr/>
      <dgm:t>
        <a:bodyPr/>
        <a:lstStyle/>
        <a:p>
          <a:r>
            <a:rPr lang="en-US" dirty="0" smtClean="0"/>
            <a:t>Present Results</a:t>
          </a:r>
          <a:endParaRPr lang="en-US" dirty="0"/>
        </a:p>
      </dgm:t>
    </dgm:pt>
    <dgm:pt modelId="{4D72BBBB-8922-FC44-9A40-94D5EA9A6A6C}" type="parTrans" cxnId="{65B26544-1818-EE49-84EB-A7FCFD9BF4A4}">
      <dgm:prSet/>
      <dgm:spPr/>
      <dgm:t>
        <a:bodyPr/>
        <a:lstStyle/>
        <a:p>
          <a:endParaRPr lang="en-US"/>
        </a:p>
      </dgm:t>
    </dgm:pt>
    <dgm:pt modelId="{FEA1C187-FEB9-8B41-B8C6-4FB2135D03F2}" type="sibTrans" cxnId="{65B26544-1818-EE49-84EB-A7FCFD9BF4A4}">
      <dgm:prSet/>
      <dgm:spPr/>
      <dgm:t>
        <a:bodyPr/>
        <a:lstStyle/>
        <a:p>
          <a:endParaRPr lang="en-US"/>
        </a:p>
      </dgm:t>
    </dgm:pt>
    <dgm:pt modelId="{AB03C5CE-8BF9-904E-948D-9F1B0E2C7E42}">
      <dgm:prSet phldrT="[Text]"/>
      <dgm:spPr/>
      <dgm:t>
        <a:bodyPr/>
        <a:lstStyle/>
        <a:p>
          <a:r>
            <a:rPr lang="en-US" dirty="0" smtClean="0"/>
            <a:t>Analyze data</a:t>
          </a:r>
          <a:endParaRPr lang="en-US" dirty="0"/>
        </a:p>
      </dgm:t>
    </dgm:pt>
    <dgm:pt modelId="{BA0AD645-D818-8249-9378-20EF623989B4}" type="parTrans" cxnId="{912CE332-AE9E-D943-A672-CAFF88DE88A3}">
      <dgm:prSet/>
      <dgm:spPr/>
      <dgm:t>
        <a:bodyPr/>
        <a:lstStyle/>
        <a:p>
          <a:endParaRPr lang="en-US"/>
        </a:p>
      </dgm:t>
    </dgm:pt>
    <dgm:pt modelId="{BB126268-D1FB-9E40-9EC6-FC0BDFE8C81E}" type="sibTrans" cxnId="{912CE332-AE9E-D943-A672-CAFF88DE88A3}">
      <dgm:prSet/>
      <dgm:spPr/>
      <dgm:t>
        <a:bodyPr/>
        <a:lstStyle/>
        <a:p>
          <a:endParaRPr lang="en-US"/>
        </a:p>
      </dgm:t>
    </dgm:pt>
    <dgm:pt modelId="{9E3A01E0-8033-2047-A45A-85B5FC8FA6A7}" type="pres">
      <dgm:prSet presAssocID="{0AD21E5B-CADB-5A4B-AE22-6ED371B9F462}" presName="CompostProcess" presStyleCnt="0">
        <dgm:presLayoutVars>
          <dgm:dir/>
          <dgm:resizeHandles val="exact"/>
        </dgm:presLayoutVars>
      </dgm:prSet>
      <dgm:spPr/>
    </dgm:pt>
    <dgm:pt modelId="{561C8C93-DC70-9847-BCF8-584DA1B71FAE}" type="pres">
      <dgm:prSet presAssocID="{0AD21E5B-CADB-5A4B-AE22-6ED371B9F462}" presName="arrow" presStyleLbl="bgShp" presStyleIdx="0" presStyleCnt="1"/>
      <dgm:spPr/>
    </dgm:pt>
    <dgm:pt modelId="{7744AD58-1F1C-7E4C-BD21-42DCC161BDC9}" type="pres">
      <dgm:prSet presAssocID="{0AD21E5B-CADB-5A4B-AE22-6ED371B9F462}" presName="linearProcess" presStyleCnt="0"/>
      <dgm:spPr/>
    </dgm:pt>
    <dgm:pt modelId="{AA8C9B17-B1A6-9245-A29D-4BEFD492DF11}" type="pres">
      <dgm:prSet presAssocID="{BF630B14-D6F0-CC45-A8E5-AE62DED1C1B4}" presName="textNode" presStyleLbl="node1" presStyleIdx="0" presStyleCnt="5">
        <dgm:presLayoutVars>
          <dgm:bulletEnabled val="1"/>
        </dgm:presLayoutVars>
      </dgm:prSet>
      <dgm:spPr/>
      <dgm:t>
        <a:bodyPr/>
        <a:lstStyle/>
        <a:p>
          <a:endParaRPr lang="en-US"/>
        </a:p>
      </dgm:t>
    </dgm:pt>
    <dgm:pt modelId="{811373C6-1646-CA47-8C72-0686F84893CE}" type="pres">
      <dgm:prSet presAssocID="{59AB92ED-E3C7-0E48-9337-4CF7EE3EFDB4}" presName="sibTrans" presStyleCnt="0"/>
      <dgm:spPr/>
    </dgm:pt>
    <dgm:pt modelId="{7E8BAA41-E0D2-CB49-BB5B-03728DD1E264}" type="pres">
      <dgm:prSet presAssocID="{306C1520-3EC4-F640-90DE-1BA9E9A59A13}" presName="textNode" presStyleLbl="node1" presStyleIdx="1" presStyleCnt="5">
        <dgm:presLayoutVars>
          <dgm:bulletEnabled val="1"/>
        </dgm:presLayoutVars>
      </dgm:prSet>
      <dgm:spPr/>
      <dgm:t>
        <a:bodyPr/>
        <a:lstStyle/>
        <a:p>
          <a:endParaRPr lang="en-US"/>
        </a:p>
      </dgm:t>
    </dgm:pt>
    <dgm:pt modelId="{A719D36F-27DF-5D46-89B5-08567731512F}" type="pres">
      <dgm:prSet presAssocID="{B462CA91-02DE-894F-B6AB-D0B69B78E715}" presName="sibTrans" presStyleCnt="0"/>
      <dgm:spPr/>
    </dgm:pt>
    <dgm:pt modelId="{750A8717-3885-4F41-B693-D71147213CAE}" type="pres">
      <dgm:prSet presAssocID="{5DCE87FF-4123-9540-98EA-E7CDF1D5408E}" presName="textNode" presStyleLbl="node1" presStyleIdx="2" presStyleCnt="5">
        <dgm:presLayoutVars>
          <dgm:bulletEnabled val="1"/>
        </dgm:presLayoutVars>
      </dgm:prSet>
      <dgm:spPr/>
      <dgm:t>
        <a:bodyPr/>
        <a:lstStyle/>
        <a:p>
          <a:endParaRPr lang="en-US"/>
        </a:p>
      </dgm:t>
    </dgm:pt>
    <dgm:pt modelId="{259D08EF-E928-C645-8EB2-85BD2A82CF76}" type="pres">
      <dgm:prSet presAssocID="{22DC7999-AE2E-444D-94B4-51AE01AE7A06}" presName="sibTrans" presStyleCnt="0"/>
      <dgm:spPr/>
    </dgm:pt>
    <dgm:pt modelId="{678C37FC-B010-E546-B35D-8353A681B102}" type="pres">
      <dgm:prSet presAssocID="{AB03C5CE-8BF9-904E-948D-9F1B0E2C7E42}" presName="textNode" presStyleLbl="node1" presStyleIdx="3" presStyleCnt="5">
        <dgm:presLayoutVars>
          <dgm:bulletEnabled val="1"/>
        </dgm:presLayoutVars>
      </dgm:prSet>
      <dgm:spPr/>
      <dgm:t>
        <a:bodyPr/>
        <a:lstStyle/>
        <a:p>
          <a:endParaRPr lang="en-US"/>
        </a:p>
      </dgm:t>
    </dgm:pt>
    <dgm:pt modelId="{418C559A-EE09-A14F-85F6-827AF035A6D4}" type="pres">
      <dgm:prSet presAssocID="{BB126268-D1FB-9E40-9EC6-FC0BDFE8C81E}" presName="sibTrans" presStyleCnt="0"/>
      <dgm:spPr/>
    </dgm:pt>
    <dgm:pt modelId="{1C6737B7-007A-AF45-B137-DD8D27BA2088}" type="pres">
      <dgm:prSet presAssocID="{5B0189C8-BE91-084C-B93F-23B9B003C647}" presName="textNode" presStyleLbl="node1" presStyleIdx="4" presStyleCnt="5">
        <dgm:presLayoutVars>
          <dgm:bulletEnabled val="1"/>
        </dgm:presLayoutVars>
      </dgm:prSet>
      <dgm:spPr/>
      <dgm:t>
        <a:bodyPr/>
        <a:lstStyle/>
        <a:p>
          <a:endParaRPr lang="en-US"/>
        </a:p>
      </dgm:t>
    </dgm:pt>
  </dgm:ptLst>
  <dgm:cxnLst>
    <dgm:cxn modelId="{6616DFC6-2893-A141-A1CC-8F1B942E476C}" srcId="{0AD21E5B-CADB-5A4B-AE22-6ED371B9F462}" destId="{BF630B14-D6F0-CC45-A8E5-AE62DED1C1B4}" srcOrd="0" destOrd="0" parTransId="{D49E0E59-4AD2-0649-868A-617433EC1B79}" sibTransId="{59AB92ED-E3C7-0E48-9337-4CF7EE3EFDB4}"/>
    <dgm:cxn modelId="{912CE332-AE9E-D943-A672-CAFF88DE88A3}" srcId="{0AD21E5B-CADB-5A4B-AE22-6ED371B9F462}" destId="{AB03C5CE-8BF9-904E-948D-9F1B0E2C7E42}" srcOrd="3" destOrd="0" parTransId="{BA0AD645-D818-8249-9378-20EF623989B4}" sibTransId="{BB126268-D1FB-9E40-9EC6-FC0BDFE8C81E}"/>
    <dgm:cxn modelId="{3376CBCA-9896-944A-828D-775D2601ED43}" type="presOf" srcId="{0AD21E5B-CADB-5A4B-AE22-6ED371B9F462}" destId="{9E3A01E0-8033-2047-A45A-85B5FC8FA6A7}" srcOrd="0" destOrd="0" presId="urn:microsoft.com/office/officeart/2005/8/layout/hProcess9"/>
    <dgm:cxn modelId="{65B26544-1818-EE49-84EB-A7FCFD9BF4A4}" srcId="{0AD21E5B-CADB-5A4B-AE22-6ED371B9F462}" destId="{5B0189C8-BE91-084C-B93F-23B9B003C647}" srcOrd="4" destOrd="0" parTransId="{4D72BBBB-8922-FC44-9A40-94D5EA9A6A6C}" sibTransId="{FEA1C187-FEB9-8B41-B8C6-4FB2135D03F2}"/>
    <dgm:cxn modelId="{02975FC4-55DF-1647-8DA1-D690CE429F01}" srcId="{0AD21E5B-CADB-5A4B-AE22-6ED371B9F462}" destId="{5DCE87FF-4123-9540-98EA-E7CDF1D5408E}" srcOrd="2" destOrd="0" parTransId="{9A8E24A1-8C4F-3D42-9F81-A2551DC10A5A}" sibTransId="{22DC7999-AE2E-444D-94B4-51AE01AE7A06}"/>
    <dgm:cxn modelId="{E0F0374D-FF75-A34B-B1D7-6A41B8689A9C}" type="presOf" srcId="{BF630B14-D6F0-CC45-A8E5-AE62DED1C1B4}" destId="{AA8C9B17-B1A6-9245-A29D-4BEFD492DF11}" srcOrd="0" destOrd="0" presId="urn:microsoft.com/office/officeart/2005/8/layout/hProcess9"/>
    <dgm:cxn modelId="{C95B28B0-F13E-6F4A-A8F4-CC0C61E14CF6}" type="presOf" srcId="{5B0189C8-BE91-084C-B93F-23B9B003C647}" destId="{1C6737B7-007A-AF45-B137-DD8D27BA2088}" srcOrd="0" destOrd="0" presId="urn:microsoft.com/office/officeart/2005/8/layout/hProcess9"/>
    <dgm:cxn modelId="{CCC8D998-9E90-D948-A35F-BD5BBC2D34ED}" type="presOf" srcId="{AB03C5CE-8BF9-904E-948D-9F1B0E2C7E42}" destId="{678C37FC-B010-E546-B35D-8353A681B102}" srcOrd="0" destOrd="0" presId="urn:microsoft.com/office/officeart/2005/8/layout/hProcess9"/>
    <dgm:cxn modelId="{042700C8-E4C8-A84F-8C88-CAB1922DCB94}" srcId="{0AD21E5B-CADB-5A4B-AE22-6ED371B9F462}" destId="{306C1520-3EC4-F640-90DE-1BA9E9A59A13}" srcOrd="1" destOrd="0" parTransId="{3C734707-8825-3F40-993F-20F41B3544EF}" sibTransId="{B462CA91-02DE-894F-B6AB-D0B69B78E715}"/>
    <dgm:cxn modelId="{B5CB52D3-C30D-3443-9DE0-8228A74B72A6}" type="presOf" srcId="{5DCE87FF-4123-9540-98EA-E7CDF1D5408E}" destId="{750A8717-3885-4F41-B693-D71147213CAE}" srcOrd="0" destOrd="0" presId="urn:microsoft.com/office/officeart/2005/8/layout/hProcess9"/>
    <dgm:cxn modelId="{1880E4CE-7F28-2740-88D4-C3B61DED9E76}" type="presOf" srcId="{306C1520-3EC4-F640-90DE-1BA9E9A59A13}" destId="{7E8BAA41-E0D2-CB49-BB5B-03728DD1E264}" srcOrd="0" destOrd="0" presId="urn:microsoft.com/office/officeart/2005/8/layout/hProcess9"/>
    <dgm:cxn modelId="{B97684B1-18F0-2046-892E-7B9D5D7856C7}" type="presParOf" srcId="{9E3A01E0-8033-2047-A45A-85B5FC8FA6A7}" destId="{561C8C93-DC70-9847-BCF8-584DA1B71FAE}" srcOrd="0" destOrd="0" presId="urn:microsoft.com/office/officeart/2005/8/layout/hProcess9"/>
    <dgm:cxn modelId="{CD3A2A19-CFAA-454D-9008-03273FF061B0}" type="presParOf" srcId="{9E3A01E0-8033-2047-A45A-85B5FC8FA6A7}" destId="{7744AD58-1F1C-7E4C-BD21-42DCC161BDC9}" srcOrd="1" destOrd="0" presId="urn:microsoft.com/office/officeart/2005/8/layout/hProcess9"/>
    <dgm:cxn modelId="{FF15B808-318C-B049-9A90-91E09C67BAAB}" type="presParOf" srcId="{7744AD58-1F1C-7E4C-BD21-42DCC161BDC9}" destId="{AA8C9B17-B1A6-9245-A29D-4BEFD492DF11}" srcOrd="0" destOrd="0" presId="urn:microsoft.com/office/officeart/2005/8/layout/hProcess9"/>
    <dgm:cxn modelId="{30A9D962-716B-2A4C-ADD4-F59151C711CD}" type="presParOf" srcId="{7744AD58-1F1C-7E4C-BD21-42DCC161BDC9}" destId="{811373C6-1646-CA47-8C72-0686F84893CE}" srcOrd="1" destOrd="0" presId="urn:microsoft.com/office/officeart/2005/8/layout/hProcess9"/>
    <dgm:cxn modelId="{1313A13E-FB96-2649-9082-E6C0476B3B38}" type="presParOf" srcId="{7744AD58-1F1C-7E4C-BD21-42DCC161BDC9}" destId="{7E8BAA41-E0D2-CB49-BB5B-03728DD1E264}" srcOrd="2" destOrd="0" presId="urn:microsoft.com/office/officeart/2005/8/layout/hProcess9"/>
    <dgm:cxn modelId="{A87FE9DF-474C-2D4D-9E3C-75E3E452C5AE}" type="presParOf" srcId="{7744AD58-1F1C-7E4C-BD21-42DCC161BDC9}" destId="{A719D36F-27DF-5D46-89B5-08567731512F}" srcOrd="3" destOrd="0" presId="urn:microsoft.com/office/officeart/2005/8/layout/hProcess9"/>
    <dgm:cxn modelId="{52CE5EBE-3091-794F-B07F-45891F21A861}" type="presParOf" srcId="{7744AD58-1F1C-7E4C-BD21-42DCC161BDC9}" destId="{750A8717-3885-4F41-B693-D71147213CAE}" srcOrd="4" destOrd="0" presId="urn:microsoft.com/office/officeart/2005/8/layout/hProcess9"/>
    <dgm:cxn modelId="{768587DD-D6AE-804C-8674-EF6C6A12D35D}" type="presParOf" srcId="{7744AD58-1F1C-7E4C-BD21-42DCC161BDC9}" destId="{259D08EF-E928-C645-8EB2-85BD2A82CF76}" srcOrd="5" destOrd="0" presId="urn:microsoft.com/office/officeart/2005/8/layout/hProcess9"/>
    <dgm:cxn modelId="{E54C77C5-76F4-6D4F-A566-C792EB5341C7}" type="presParOf" srcId="{7744AD58-1F1C-7E4C-BD21-42DCC161BDC9}" destId="{678C37FC-B010-E546-B35D-8353A681B102}" srcOrd="6" destOrd="0" presId="urn:microsoft.com/office/officeart/2005/8/layout/hProcess9"/>
    <dgm:cxn modelId="{6E3CF574-9400-744C-B749-052654C6BB62}" type="presParOf" srcId="{7744AD58-1F1C-7E4C-BD21-42DCC161BDC9}" destId="{418C559A-EE09-A14F-85F6-827AF035A6D4}" srcOrd="7" destOrd="0" presId="urn:microsoft.com/office/officeart/2005/8/layout/hProcess9"/>
    <dgm:cxn modelId="{01322D7C-05E5-2440-8F11-4C81FF55048B}" type="presParOf" srcId="{7744AD58-1F1C-7E4C-BD21-42DCC161BDC9}" destId="{1C6737B7-007A-AF45-B137-DD8D27BA2088}" srcOrd="8"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DBB953-538B-DC43-B11C-15EE04982807}">
      <dsp:nvSpPr>
        <dsp:cNvPr id="0" name=""/>
        <dsp:cNvSpPr/>
      </dsp:nvSpPr>
      <dsp:spPr>
        <a:xfrm>
          <a:off x="0" y="3769524"/>
          <a:ext cx="7638955" cy="824679"/>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ndalus" charset="0"/>
              <a:cs typeface="Andalus" charset="0"/>
            </a:rPr>
            <a:t>Cheaper technologies may not always mean cost-effective technologies</a:t>
          </a:r>
          <a:endParaRPr lang="en-US" sz="1600" kern="1200" dirty="0"/>
        </a:p>
      </dsp:txBody>
      <dsp:txXfrm>
        <a:off x="0" y="3769524"/>
        <a:ext cx="7638955" cy="824679"/>
      </dsp:txXfrm>
    </dsp:sp>
    <dsp:sp modelId="{F17A2184-C19A-B745-B727-AA0A810084A1}">
      <dsp:nvSpPr>
        <dsp:cNvPr id="0" name=""/>
        <dsp:cNvSpPr/>
      </dsp:nvSpPr>
      <dsp:spPr>
        <a:xfrm rot="10800000">
          <a:off x="0" y="2513537"/>
          <a:ext cx="7638955" cy="1268357"/>
        </a:xfrm>
        <a:prstGeom prst="upArrowCallou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ndalus" charset="0"/>
              <a:cs typeface="Andalus" charset="0"/>
            </a:rPr>
            <a:t>Designs of Clinical trails and research studies may not capture social/ethical dimensions around technologies</a:t>
          </a:r>
          <a:endParaRPr lang="en-US" sz="1600" kern="1200" dirty="0"/>
        </a:p>
      </dsp:txBody>
      <dsp:txXfrm rot="10800000">
        <a:off x="0" y="2513537"/>
        <a:ext cx="7638955" cy="1268357"/>
      </dsp:txXfrm>
    </dsp:sp>
    <dsp:sp modelId="{DB60AF64-7716-E048-AC3C-60FEC91D134F}">
      <dsp:nvSpPr>
        <dsp:cNvPr id="0" name=""/>
        <dsp:cNvSpPr/>
      </dsp:nvSpPr>
      <dsp:spPr>
        <a:xfrm rot="10800000">
          <a:off x="0" y="1257549"/>
          <a:ext cx="7638955" cy="1268357"/>
        </a:xfrm>
        <a:prstGeom prst="upArrowCallou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ndalus" charset="0"/>
              <a:cs typeface="Andalus" charset="0"/>
            </a:rPr>
            <a:t>Innovations have no formal or objective mechanism for uptake</a:t>
          </a:r>
          <a:endParaRPr lang="en-US" sz="1600" kern="1200" dirty="0"/>
        </a:p>
      </dsp:txBody>
      <dsp:txXfrm rot="10800000">
        <a:off x="0" y="1257549"/>
        <a:ext cx="7638955" cy="1268357"/>
      </dsp:txXfrm>
    </dsp:sp>
    <dsp:sp modelId="{1628BBF6-7C45-6143-A26B-7D1414B884BD}">
      <dsp:nvSpPr>
        <dsp:cNvPr id="0" name=""/>
        <dsp:cNvSpPr/>
      </dsp:nvSpPr>
      <dsp:spPr>
        <a:xfrm rot="10800000">
          <a:off x="0" y="1562"/>
          <a:ext cx="7638955" cy="1268357"/>
        </a:xfrm>
        <a:prstGeom prst="upArrowCallou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ndalus" charset="0"/>
              <a:cs typeface="Andalus" charset="0"/>
            </a:rPr>
            <a:t>Evidence around technologies rapidly change with inclusion of newer and larger studies/trials</a:t>
          </a:r>
          <a:endParaRPr lang="en-US" sz="1600" kern="1200" dirty="0"/>
        </a:p>
      </dsp:txBody>
      <dsp:txXfrm rot="10800000">
        <a:off x="0" y="1562"/>
        <a:ext cx="7638955" cy="12683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115D6C-4F7D-D346-9EA3-E9F2BBDF1314}">
      <dsp:nvSpPr>
        <dsp:cNvPr id="0" name=""/>
        <dsp:cNvSpPr/>
      </dsp:nvSpPr>
      <dsp:spPr>
        <a:xfrm>
          <a:off x="2648456" y="538"/>
          <a:ext cx="1480404" cy="62995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Systematic Review/ Meta Analysis</a:t>
          </a:r>
          <a:endParaRPr lang="en-US" sz="1300" kern="1200" dirty="0"/>
        </a:p>
      </dsp:txBody>
      <dsp:txXfrm>
        <a:off x="2648456" y="538"/>
        <a:ext cx="1480404" cy="629959"/>
      </dsp:txXfrm>
    </dsp:sp>
    <dsp:sp modelId="{A408F17C-CCA8-9147-A7D1-89B602CFC332}">
      <dsp:nvSpPr>
        <dsp:cNvPr id="0" name=""/>
        <dsp:cNvSpPr/>
      </dsp:nvSpPr>
      <dsp:spPr>
        <a:xfrm rot="5400000">
          <a:off x="3270541" y="646246"/>
          <a:ext cx="236234" cy="28348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270541" y="646246"/>
        <a:ext cx="236234" cy="283481"/>
      </dsp:txXfrm>
    </dsp:sp>
    <dsp:sp modelId="{AB81A05B-7186-9345-A12E-4E5AC416F6EE}">
      <dsp:nvSpPr>
        <dsp:cNvPr id="0" name=""/>
        <dsp:cNvSpPr/>
      </dsp:nvSpPr>
      <dsp:spPr>
        <a:xfrm>
          <a:off x="2648456" y="945477"/>
          <a:ext cx="1480404" cy="62995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ndalus" panose="02010000000000000000" pitchFamily="2" charset="-78"/>
              <a:ea typeface="+mn-ea"/>
              <a:cs typeface="Andalus" panose="02010000000000000000" pitchFamily="2" charset="-78"/>
            </a:rPr>
            <a:t>Cost-effectiveness</a:t>
          </a:r>
          <a:endParaRPr lang="en-US" sz="1300" kern="1200" dirty="0"/>
        </a:p>
      </dsp:txBody>
      <dsp:txXfrm>
        <a:off x="2648456" y="945477"/>
        <a:ext cx="1480404" cy="629959"/>
      </dsp:txXfrm>
    </dsp:sp>
    <dsp:sp modelId="{B5D653D7-E8E6-7347-9367-D47DBB39E3D5}">
      <dsp:nvSpPr>
        <dsp:cNvPr id="0" name=""/>
        <dsp:cNvSpPr/>
      </dsp:nvSpPr>
      <dsp:spPr>
        <a:xfrm rot="5400000">
          <a:off x="3270541" y="1591185"/>
          <a:ext cx="236234" cy="28348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270541" y="1591185"/>
        <a:ext cx="236234" cy="283481"/>
      </dsp:txXfrm>
    </dsp:sp>
    <dsp:sp modelId="{F7C28057-7481-384A-B195-F13883B3FF63}">
      <dsp:nvSpPr>
        <dsp:cNvPr id="0" name=""/>
        <dsp:cNvSpPr/>
      </dsp:nvSpPr>
      <dsp:spPr>
        <a:xfrm>
          <a:off x="2648456" y="1890415"/>
          <a:ext cx="1480404" cy="62995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ndalus" panose="02010000000000000000" pitchFamily="2" charset="-78"/>
              <a:ea typeface="+mn-ea"/>
              <a:cs typeface="Andalus" panose="02010000000000000000" pitchFamily="2" charset="-78"/>
            </a:rPr>
            <a:t>Legal, ethical and regulatory aspects</a:t>
          </a:r>
          <a:endParaRPr lang="en-US" sz="1300" kern="1200" dirty="0"/>
        </a:p>
      </dsp:txBody>
      <dsp:txXfrm>
        <a:off x="2648456" y="1890415"/>
        <a:ext cx="1480404" cy="629959"/>
      </dsp:txXfrm>
    </dsp:sp>
    <dsp:sp modelId="{3728B3FD-16A5-B041-9173-BA3C02DBAFFD}">
      <dsp:nvSpPr>
        <dsp:cNvPr id="0" name=""/>
        <dsp:cNvSpPr/>
      </dsp:nvSpPr>
      <dsp:spPr>
        <a:xfrm rot="5400000">
          <a:off x="3270541" y="2536124"/>
          <a:ext cx="236234" cy="28348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270541" y="2536124"/>
        <a:ext cx="236234" cy="283481"/>
      </dsp:txXfrm>
    </dsp:sp>
    <dsp:sp modelId="{90B20458-1BA9-084F-83D0-BB50402E98FD}">
      <dsp:nvSpPr>
        <dsp:cNvPr id="0" name=""/>
        <dsp:cNvSpPr/>
      </dsp:nvSpPr>
      <dsp:spPr>
        <a:xfrm>
          <a:off x="2648456" y="2835354"/>
          <a:ext cx="1480404" cy="62995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 system Integration</a:t>
          </a:r>
          <a:endParaRPr lang="en-US" sz="1300" kern="1200" dirty="0"/>
        </a:p>
      </dsp:txBody>
      <dsp:txXfrm>
        <a:off x="2648456" y="2835354"/>
        <a:ext cx="1480404" cy="629959"/>
      </dsp:txXfrm>
    </dsp:sp>
    <dsp:sp modelId="{3B71EEE7-AC42-FF4F-A102-75A3655A9B70}">
      <dsp:nvSpPr>
        <dsp:cNvPr id="0" name=""/>
        <dsp:cNvSpPr/>
      </dsp:nvSpPr>
      <dsp:spPr>
        <a:xfrm rot="5400000">
          <a:off x="3270541" y="3481062"/>
          <a:ext cx="236234" cy="28348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270541" y="3481062"/>
        <a:ext cx="236234" cy="283481"/>
      </dsp:txXfrm>
    </dsp:sp>
    <dsp:sp modelId="{BA5ACA11-A259-3445-8008-3EA0D51359AA}">
      <dsp:nvSpPr>
        <dsp:cNvPr id="0" name=""/>
        <dsp:cNvSpPr/>
      </dsp:nvSpPr>
      <dsp:spPr>
        <a:xfrm>
          <a:off x="1129650" y="3780293"/>
          <a:ext cx="4518015" cy="62995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 Technology Report</a:t>
          </a:r>
          <a:endParaRPr lang="en-US" sz="1300" kern="1200" dirty="0"/>
        </a:p>
      </dsp:txBody>
      <dsp:txXfrm>
        <a:off x="1129650" y="3780293"/>
        <a:ext cx="4518015" cy="6299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1C8C93-DC70-9847-BCF8-584DA1B71FAE}">
      <dsp:nvSpPr>
        <dsp:cNvPr id="0" name=""/>
        <dsp:cNvSpPr/>
      </dsp:nvSpPr>
      <dsp:spPr>
        <a:xfrm>
          <a:off x="609848" y="0"/>
          <a:ext cx="6911616" cy="4552983"/>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A8C9B17-B1A6-9245-A29D-4BEFD492DF11}">
      <dsp:nvSpPr>
        <dsp:cNvPr id="0" name=""/>
        <dsp:cNvSpPr/>
      </dsp:nvSpPr>
      <dsp:spPr>
        <a:xfrm>
          <a:off x="2065" y="1365894"/>
          <a:ext cx="1553890" cy="1821193"/>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Defining the scope</a:t>
          </a:r>
          <a:endParaRPr lang="en-US" sz="2400" kern="1200" dirty="0"/>
        </a:p>
      </dsp:txBody>
      <dsp:txXfrm>
        <a:off x="2065" y="1365894"/>
        <a:ext cx="1553890" cy="1821193"/>
      </dsp:txXfrm>
    </dsp:sp>
    <dsp:sp modelId="{7E8BAA41-E0D2-CB49-BB5B-03728DD1E264}">
      <dsp:nvSpPr>
        <dsp:cNvPr id="0" name=""/>
        <dsp:cNvSpPr/>
      </dsp:nvSpPr>
      <dsp:spPr>
        <a:xfrm>
          <a:off x="1645388" y="1365894"/>
          <a:ext cx="1553890" cy="1821193"/>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Searching</a:t>
          </a:r>
          <a:endParaRPr lang="en-US" sz="2400" kern="1200" dirty="0"/>
        </a:p>
      </dsp:txBody>
      <dsp:txXfrm>
        <a:off x="1645388" y="1365894"/>
        <a:ext cx="1553890" cy="1821193"/>
      </dsp:txXfrm>
    </dsp:sp>
    <dsp:sp modelId="{750A8717-3885-4F41-B693-D71147213CAE}">
      <dsp:nvSpPr>
        <dsp:cNvPr id="0" name=""/>
        <dsp:cNvSpPr/>
      </dsp:nvSpPr>
      <dsp:spPr>
        <a:xfrm>
          <a:off x="3288711" y="1365894"/>
          <a:ext cx="1553890" cy="1821193"/>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Select the studies</a:t>
          </a:r>
          <a:endParaRPr lang="en-US" sz="2400" kern="1200" dirty="0"/>
        </a:p>
      </dsp:txBody>
      <dsp:txXfrm>
        <a:off x="3288711" y="1365894"/>
        <a:ext cx="1553890" cy="1821193"/>
      </dsp:txXfrm>
    </dsp:sp>
    <dsp:sp modelId="{678C37FC-B010-E546-B35D-8353A681B102}">
      <dsp:nvSpPr>
        <dsp:cNvPr id="0" name=""/>
        <dsp:cNvSpPr/>
      </dsp:nvSpPr>
      <dsp:spPr>
        <a:xfrm>
          <a:off x="4932034" y="1365894"/>
          <a:ext cx="1553890" cy="1821193"/>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Analyze data</a:t>
          </a:r>
          <a:endParaRPr lang="en-US" sz="2400" kern="1200" dirty="0"/>
        </a:p>
      </dsp:txBody>
      <dsp:txXfrm>
        <a:off x="4932034" y="1365894"/>
        <a:ext cx="1553890" cy="1821193"/>
      </dsp:txXfrm>
    </dsp:sp>
    <dsp:sp modelId="{1C6737B7-007A-AF45-B137-DD8D27BA2088}">
      <dsp:nvSpPr>
        <dsp:cNvPr id="0" name=""/>
        <dsp:cNvSpPr/>
      </dsp:nvSpPr>
      <dsp:spPr>
        <a:xfrm>
          <a:off x="6575357" y="1365894"/>
          <a:ext cx="1553890" cy="1821193"/>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Present Results</a:t>
          </a:r>
          <a:endParaRPr lang="en-US" sz="2400" kern="1200" dirty="0"/>
        </a:p>
      </dsp:txBody>
      <dsp:txXfrm>
        <a:off x="6575357" y="1365894"/>
        <a:ext cx="1553890" cy="1821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9012C-058F-F24B-9F01-E4C6E3CA60C5}" type="datetimeFigureOut">
              <a:rPr lang="en-US" smtClean="0"/>
              <a:pPr/>
              <a:t>27/5/2017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4C232-B7F8-0A42-9C40-D314B684D001}" type="slidenum">
              <a:rPr lang="en-US" smtClean="0"/>
              <a:pPr/>
              <a:t>‹#›</a:t>
            </a:fld>
            <a:endParaRPr lang="en-US"/>
          </a:p>
        </p:txBody>
      </p:sp>
    </p:spTree>
    <p:extLst>
      <p:ext uri="{BB962C8B-B14F-4D97-AF65-F5344CB8AC3E}">
        <p14:creationId xmlns="" xmlns:p14="http://schemas.microsoft.com/office/powerpoint/2010/main" val="3382929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4C232-B7F8-0A42-9C40-D314B684D001}" type="slidenum">
              <a:rPr lang="en-US" smtClean="0"/>
              <a:pPr/>
              <a:t>1</a:t>
            </a:fld>
            <a:endParaRPr lang="en-US"/>
          </a:p>
        </p:txBody>
      </p:sp>
    </p:spTree>
    <p:extLst>
      <p:ext uri="{BB962C8B-B14F-4D97-AF65-F5344CB8AC3E}">
        <p14:creationId xmlns="" xmlns:p14="http://schemas.microsoft.com/office/powerpoint/2010/main" val="32696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4C232-B7F8-0A42-9C40-D314B684D00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Final point: indicators not always financial incentives alone.</a:t>
            </a:r>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F2A2404-BF62-E349-B4C9-37F952D0188E}" type="slidenum">
              <a:rPr lang="en-GB">
                <a:latin typeface="Arial" charset="0"/>
              </a:rPr>
              <a:pPr/>
              <a:t>11</a:t>
            </a:fld>
            <a:endParaRPr lang="en-GB">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cs typeface="ＭＳ Ｐゴシック" charset="0"/>
              </a:rPr>
              <a:t>Policy-makers – payers – want most impact for $$</a:t>
            </a:r>
          </a:p>
          <a:p>
            <a:pPr eaLnBrk="1" hangingPunct="1"/>
            <a:r>
              <a:rPr lang="en-US">
                <a:latin typeface="Calibri" charset="0"/>
                <a:cs typeface="ＭＳ Ｐゴシック" charset="0"/>
              </a:rPr>
              <a:t>Medical products developers – industry – Market access</a:t>
            </a:r>
          </a:p>
          <a:p>
            <a:pPr eaLnBrk="1" hangingPunct="1"/>
            <a:r>
              <a:rPr lang="en-US">
                <a:latin typeface="Calibri" charset="0"/>
                <a:cs typeface="ＭＳ Ｐゴシック" charset="0"/>
              </a:rPr>
              <a:t>Healthcare professionals – Concern with individual patient care</a:t>
            </a:r>
          </a:p>
          <a:p>
            <a:pPr eaLnBrk="1" hangingPunct="1"/>
            <a:r>
              <a:rPr lang="en-US">
                <a:latin typeface="Calibri" charset="0"/>
                <a:cs typeface="ＭＳ Ｐゴシック" charset="0"/>
              </a:rPr>
              <a:t>Academic community – researchers – publication impact</a:t>
            </a:r>
          </a:p>
          <a:p>
            <a:pPr eaLnBrk="1" hangingPunct="1"/>
            <a:r>
              <a:rPr lang="en-US">
                <a:latin typeface="Calibri" charset="0"/>
                <a:cs typeface="ＭＳ Ｐゴシック" charset="0"/>
              </a:rPr>
              <a:t>General public: taxpayers; insured population – Individual care; value for tax money</a:t>
            </a:r>
          </a:p>
          <a:p>
            <a:pPr eaLnBrk="1" hangingPunct="1"/>
            <a:r>
              <a:rPr lang="en-US">
                <a:latin typeface="Calibri" charset="0"/>
                <a:cs typeface="ＭＳ Ｐゴシック" charset="0"/>
              </a:rPr>
              <a:t>Patients and their families – Individual care</a:t>
            </a:r>
          </a:p>
          <a:p>
            <a:endParaRPr lang="en-GB">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DE5366A-F17E-5448-BEE2-7E8EFDC7964F}" type="slidenum">
              <a:rPr lang="en-GB">
                <a:latin typeface="Arial" charset="0"/>
              </a:rPr>
              <a:pPr/>
              <a:t>13</a:t>
            </a:fld>
            <a:endParaRPr lang="en-GB">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x-none"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p:txBody>
          <a:bodyPr/>
          <a:lstStyle/>
          <a:p>
            <a:fld id="{DB5FE1E1-0098-494D-BECE-C091C3CB7717}" type="datetimeFigureOut">
              <a:rPr lang="en-US" smtClean="0"/>
              <a:pPr/>
              <a:t>27/5/2017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B5FE1E1-0098-494D-BECE-C091C3CB7717}" type="datetimeFigureOut">
              <a:rPr lang="en-US" smtClean="0"/>
              <a:pPr/>
              <a:t>27/5/2017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B5FE1E1-0098-494D-BECE-C091C3CB7717}" type="datetimeFigureOut">
              <a:rPr lang="en-US" smtClean="0"/>
              <a:pPr/>
              <a:t>27/5/2017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B5FE1E1-0098-494D-BECE-C091C3CB7717}" type="datetimeFigureOut">
              <a:rPr lang="en-US" smtClean="0"/>
              <a:pPr/>
              <a:t>27/5/2017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x-none"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B5FE1E1-0098-494D-BECE-C091C3CB7717}" type="datetimeFigureOut">
              <a:rPr lang="en-US" smtClean="0"/>
              <a:pPr/>
              <a:t>27/5/2017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F0222-42D6-8D42-A8A7-8CCA418DA7D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B5FE1E1-0098-494D-BECE-C091C3CB7717}" type="datetimeFigureOut">
              <a:rPr lang="en-US" smtClean="0"/>
              <a:pPr/>
              <a:t>27/5/2017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B5FE1E1-0098-494D-BECE-C091C3CB7717}" type="datetimeFigureOut">
              <a:rPr lang="en-US" smtClean="0"/>
              <a:pPr/>
              <a:t>27/5/2017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F0222-42D6-8D42-A8A7-8CCA418DA7D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Date Placeholder 2"/>
          <p:cNvSpPr>
            <a:spLocks noGrp="1"/>
          </p:cNvSpPr>
          <p:nvPr>
            <p:ph type="dt" sz="half" idx="10"/>
          </p:nvPr>
        </p:nvSpPr>
        <p:spPr/>
        <p:txBody>
          <a:bodyPr/>
          <a:lstStyle/>
          <a:p>
            <a:fld id="{DB5FE1E1-0098-494D-BECE-C091C3CB7717}" type="datetimeFigureOut">
              <a:rPr lang="en-US" smtClean="0"/>
              <a:pPr/>
              <a:t>27/5/2017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E1E1-0098-494D-BECE-C091C3CB7717}" type="datetimeFigureOut">
              <a:rPr lang="en-US" smtClean="0"/>
              <a:pPr/>
              <a:t>27/5/2017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x-none"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B5FE1E1-0098-494D-BECE-C091C3CB7717}" type="datetimeFigureOut">
              <a:rPr lang="en-US" smtClean="0"/>
              <a:pPr/>
              <a:t>27/5/2017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F0222-42D6-8D42-A8A7-8CCA418DA7D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x-none"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B5FE1E1-0098-494D-BECE-C091C3CB7717}" type="datetimeFigureOut">
              <a:rPr lang="en-US" smtClean="0"/>
              <a:pPr/>
              <a:t>27/5/2017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F0222-42D6-8D42-A8A7-8CCA418DA7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B5FE1E1-0098-494D-BECE-C091C3CB7717}" type="datetimeFigureOut">
              <a:rPr lang="en-US" smtClean="0"/>
              <a:pPr/>
              <a:t>27/5/2017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ECF0222-42D6-8D42-A8A7-8CCA418DA7D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drsoma@smbpl.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24981" y="0"/>
            <a:ext cx="8229600" cy="2887579"/>
          </a:xfrm>
        </p:spPr>
        <p:txBody>
          <a:bodyPr/>
          <a:lstStyle/>
          <a:p>
            <a:pPr algn="ctr" eaLnBrk="1" hangingPunct="1"/>
            <a:r>
              <a:rPr sz="4400" b="1" smtClean="0">
                <a:solidFill>
                  <a:schemeClr val="tx1"/>
                </a:solidFill>
                <a:latin typeface="Andalus" charset="0"/>
                <a:cs typeface="Andalus" charset="0"/>
              </a:rPr>
              <a:t>Assessment</a:t>
            </a:r>
            <a:r>
              <a:rPr lang="en-US" sz="4400" b="1" dirty="0" smtClean="0">
                <a:solidFill>
                  <a:schemeClr val="tx1"/>
                </a:solidFill>
                <a:latin typeface="Andalus" charset="0"/>
                <a:cs typeface="Andalus" charset="0"/>
              </a:rPr>
              <a:t> of Innovation </a:t>
            </a:r>
            <a:br>
              <a:rPr lang="en-US" sz="4400" b="1" dirty="0" smtClean="0">
                <a:solidFill>
                  <a:schemeClr val="tx1"/>
                </a:solidFill>
                <a:latin typeface="Andalus" charset="0"/>
                <a:cs typeface="Andalus" charset="0"/>
              </a:rPr>
            </a:br>
            <a:r>
              <a:rPr lang="en-US" sz="4400" b="1" dirty="0" smtClean="0">
                <a:solidFill>
                  <a:schemeClr val="tx1"/>
                </a:solidFill>
                <a:latin typeface="Andalus" charset="0"/>
                <a:cs typeface="Andalus" charset="0"/>
              </a:rPr>
              <a:t>uploaded on National Health Innovation Portal</a:t>
            </a:r>
            <a:endParaRPr sz="4400" b="1" dirty="0">
              <a:solidFill>
                <a:schemeClr val="tx1"/>
              </a:solidFill>
              <a:latin typeface="Andalus" charset="0"/>
              <a:cs typeface="Andalus" charset="0"/>
            </a:endParaRPr>
          </a:p>
        </p:txBody>
      </p:sp>
      <p:sp>
        <p:nvSpPr>
          <p:cNvPr id="3" name="Subtitle 2"/>
          <p:cNvSpPr>
            <a:spLocks noGrp="1"/>
          </p:cNvSpPr>
          <p:nvPr>
            <p:ph type="subTitle" idx="1"/>
          </p:nvPr>
        </p:nvSpPr>
        <p:spPr>
          <a:xfrm>
            <a:off x="6128084" y="5020839"/>
            <a:ext cx="2245895" cy="834867"/>
          </a:xfrm>
        </p:spPr>
        <p:txBody>
          <a:bodyPr>
            <a:normAutofit/>
          </a:bodyPr>
          <a:lstStyle/>
          <a:p>
            <a:pPr eaLnBrk="1" fontAlgn="auto" hangingPunct="1">
              <a:spcBef>
                <a:spcPts val="580"/>
              </a:spcBef>
              <a:spcAft>
                <a:spcPts val="0"/>
              </a:spcAft>
              <a:buFont typeface="Wingdings 2"/>
              <a:buNone/>
              <a:defRPr/>
            </a:pPr>
            <a:r>
              <a:rPr lang="en-US" b="1" i="1" dirty="0" err="1" smtClean="0">
                <a:solidFill>
                  <a:schemeClr val="tx1"/>
                </a:solidFill>
              </a:rPr>
              <a:t>Kesari</a:t>
            </a:r>
            <a:r>
              <a:rPr lang="en-US" b="1" i="1" dirty="0" smtClean="0">
                <a:solidFill>
                  <a:schemeClr val="tx1"/>
                </a:solidFill>
              </a:rPr>
              <a:t> </a:t>
            </a:r>
            <a:r>
              <a:rPr lang="en-US" b="1" i="1" dirty="0" err="1" smtClean="0">
                <a:solidFill>
                  <a:schemeClr val="tx1"/>
                </a:solidFill>
              </a:rPr>
              <a:t>Yadav</a:t>
            </a:r>
            <a:endParaRPr lang="en-US" b="1" i="1" dirty="0" smtClean="0">
              <a:solidFill>
                <a:schemeClr val="tx1"/>
              </a:solidFill>
            </a:endParaRPr>
          </a:p>
        </p:txBody>
      </p:sp>
      <p:pic>
        <p:nvPicPr>
          <p:cNvPr id="1433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6400" y="3144378"/>
            <a:ext cx="5791200" cy="137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24401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27304" y="447641"/>
            <a:ext cx="7024744" cy="621668"/>
          </a:xfrm>
        </p:spPr>
        <p:txBody>
          <a:bodyPr bIns="45720">
            <a:normAutofit/>
          </a:bodyPr>
          <a:lstStyle/>
          <a:p>
            <a:pPr eaLnBrk="1" hangingPunct="1"/>
            <a:r>
              <a:rPr lang="en-US" sz="2800" dirty="0" smtClean="0">
                <a:solidFill>
                  <a:srgbClr val="FF0000"/>
                </a:solidFill>
              </a:rPr>
              <a:t>Application </a:t>
            </a:r>
            <a:r>
              <a:rPr lang="en-US" sz="2800" dirty="0">
                <a:solidFill>
                  <a:srgbClr val="FF0000"/>
                </a:solidFill>
              </a:rPr>
              <a:t>for an HTA</a:t>
            </a:r>
          </a:p>
        </p:txBody>
      </p:sp>
      <p:sp>
        <p:nvSpPr>
          <p:cNvPr id="17410" name="Content Placeholder 2"/>
          <p:cNvSpPr>
            <a:spLocks noGrp="1"/>
          </p:cNvSpPr>
          <p:nvPr>
            <p:ph idx="1"/>
          </p:nvPr>
        </p:nvSpPr>
        <p:spPr>
          <a:xfrm>
            <a:off x="729628" y="1242919"/>
            <a:ext cx="8120494" cy="4103194"/>
          </a:xfrm>
        </p:spPr>
        <p:txBody>
          <a:bodyPr>
            <a:noAutofit/>
          </a:bodyPr>
          <a:lstStyle/>
          <a:p>
            <a:pPr marL="525780" indent="-457200" algn="just" eaLnBrk="1" hangingPunct="1">
              <a:buFont typeface="+mj-lt"/>
              <a:buAutoNum type="arabicPeriod"/>
            </a:pPr>
            <a:r>
              <a:rPr lang="en-US" dirty="0">
                <a:cs typeface="Andalus" charset="0"/>
              </a:rPr>
              <a:t>Eliminating services that are lesser effective or lesser cost-effective compared to alternatives</a:t>
            </a:r>
          </a:p>
          <a:p>
            <a:pPr marL="525780" indent="-457200" algn="just" eaLnBrk="1" hangingPunct="1">
              <a:buFont typeface="+mj-lt"/>
              <a:buAutoNum type="arabicPeriod"/>
            </a:pPr>
            <a:r>
              <a:rPr lang="en-US" dirty="0">
                <a:cs typeface="Andalus" charset="0"/>
              </a:rPr>
              <a:t>Estimating reimbursement  thresholds </a:t>
            </a:r>
          </a:p>
          <a:p>
            <a:pPr marL="525780" indent="-457200" algn="just" eaLnBrk="1" hangingPunct="1">
              <a:buFont typeface="+mj-lt"/>
              <a:buAutoNum type="arabicPeriod"/>
            </a:pPr>
            <a:r>
              <a:rPr lang="en-US" dirty="0">
                <a:cs typeface="Andalus" charset="0"/>
              </a:rPr>
              <a:t>Defining Insurance Packages</a:t>
            </a:r>
          </a:p>
          <a:p>
            <a:pPr marL="525780" indent="-457200" algn="just" eaLnBrk="1" hangingPunct="1">
              <a:buFont typeface="+mj-lt"/>
              <a:buAutoNum type="arabicPeriod"/>
            </a:pPr>
            <a:r>
              <a:rPr lang="en-US" dirty="0">
                <a:cs typeface="Andalus" charset="0"/>
              </a:rPr>
              <a:t>Selecting priority technologies/services on scientific merit </a:t>
            </a:r>
          </a:p>
          <a:p>
            <a:pPr marL="525780" indent="-457200" algn="just" eaLnBrk="1" hangingPunct="1">
              <a:buFont typeface="+mj-lt"/>
              <a:buAutoNum type="arabicPeriod"/>
            </a:pPr>
            <a:r>
              <a:rPr lang="en-US" dirty="0">
                <a:cs typeface="Andalus" charset="0"/>
              </a:rPr>
              <a:t>Assessing best choices in public health </a:t>
            </a:r>
            <a:r>
              <a:rPr lang="en-US" dirty="0" smtClean="0">
                <a:cs typeface="Andalus" charset="0"/>
              </a:rPr>
              <a:t>provisioning</a:t>
            </a:r>
            <a:endParaRPr lang="en-US" dirty="0">
              <a:cs typeface="Andalus" charset="0"/>
            </a:endParaRPr>
          </a:p>
        </p:txBody>
      </p:sp>
    </p:spTree>
    <p:extLst>
      <p:ext uri="{BB962C8B-B14F-4D97-AF65-F5344CB8AC3E}">
        <p14:creationId xmlns="" xmlns:p14="http://schemas.microsoft.com/office/powerpoint/2010/main" val="20012354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68313" y="1268413"/>
            <a:ext cx="8229600" cy="4013986"/>
          </a:xfrm>
        </p:spPr>
        <p:txBody>
          <a:bodyPr/>
          <a:lstStyle/>
          <a:p>
            <a:pPr eaLnBrk="1" hangingPunct="1">
              <a:buNone/>
            </a:pPr>
            <a:r>
              <a:rPr lang="en-GB" dirty="0" smtClean="0">
                <a:cs typeface="ＭＳ Ｐゴシック" charset="0"/>
              </a:rPr>
              <a:t> HTA </a:t>
            </a:r>
            <a:r>
              <a:rPr lang="en-GB" dirty="0">
                <a:cs typeface="ＭＳ Ｐゴシック" charset="0"/>
              </a:rPr>
              <a:t>can help policy makers to:</a:t>
            </a:r>
          </a:p>
          <a:p>
            <a:pPr lvl="1" eaLnBrk="1" hangingPunct="1"/>
            <a:r>
              <a:rPr lang="en-GB" sz="2400" dirty="0">
                <a:ea typeface="ＭＳ Ｐゴシック" charset="0"/>
                <a:cs typeface="ＭＳ Ｐゴシック" charset="0"/>
              </a:rPr>
              <a:t>effectively prioritise health interventions and services</a:t>
            </a:r>
          </a:p>
          <a:p>
            <a:pPr lvl="1" eaLnBrk="1" hangingPunct="1"/>
            <a:r>
              <a:rPr lang="en-GB" sz="2400" dirty="0">
                <a:ea typeface="ＭＳ Ｐゴシック" charset="0"/>
                <a:cs typeface="ＭＳ Ｐゴシック" charset="0"/>
              </a:rPr>
              <a:t>improve their quality</a:t>
            </a:r>
          </a:p>
          <a:p>
            <a:pPr lvl="1" eaLnBrk="1" hangingPunct="1"/>
            <a:r>
              <a:rPr lang="en-GB" sz="2400" dirty="0">
                <a:ea typeface="ＭＳ Ｐゴシック" charset="0"/>
                <a:cs typeface="ＭＳ Ｐゴシック" charset="0"/>
              </a:rPr>
              <a:t>make consistent decisions</a:t>
            </a:r>
          </a:p>
          <a:p>
            <a:pPr lvl="1" eaLnBrk="1" hangingPunct="1"/>
            <a:r>
              <a:rPr lang="en-GB" sz="2400" dirty="0">
                <a:ea typeface="ＭＳ Ｐゴシック" charset="0"/>
                <a:cs typeface="ＭＳ Ｐゴシック" charset="0"/>
              </a:rPr>
              <a:t>reduce inappropriate variation</a:t>
            </a:r>
          </a:p>
          <a:p>
            <a:pPr lvl="1" eaLnBrk="1" hangingPunct="1"/>
            <a:r>
              <a:rPr lang="en-GB" sz="2400" dirty="0" smtClean="0">
                <a:ea typeface="ＭＳ Ｐゴシック" charset="0"/>
                <a:cs typeface="ＭＳ Ｐゴシック" charset="0"/>
              </a:rPr>
              <a:t>inform </a:t>
            </a:r>
            <a:r>
              <a:rPr lang="en-GB" sz="2400" dirty="0">
                <a:ea typeface="ＭＳ Ｐゴシック" charset="0"/>
                <a:cs typeface="ＭＳ Ｐゴシック" charset="0"/>
              </a:rPr>
              <a:t>the selection of indicators to assess performance and incentivise providers, especially in the context of capitation</a:t>
            </a:r>
            <a:endParaRPr lang="en-US" sz="2400" dirty="0">
              <a:ea typeface="ＭＳ Ｐゴシック" charset="0"/>
              <a:cs typeface="ＭＳ Ｐゴシック" charset="0"/>
            </a:endParaRPr>
          </a:p>
          <a:p>
            <a:pPr eaLnBrk="1" hangingPunct="1"/>
            <a:endParaRPr lang="en-GB" dirty="0">
              <a:latin typeface="Arial" charset="0"/>
              <a:cs typeface="Arial" charset="0"/>
            </a:endParaRPr>
          </a:p>
        </p:txBody>
      </p:sp>
      <p:sp>
        <p:nvSpPr>
          <p:cNvPr id="4" name="Title 1"/>
          <p:cNvSpPr txBox="1">
            <a:spLocks/>
          </p:cNvSpPr>
          <p:nvPr/>
        </p:nvSpPr>
        <p:spPr>
          <a:xfrm>
            <a:off x="827304" y="447641"/>
            <a:ext cx="7024744" cy="62166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FF0000"/>
                </a:solidFill>
              </a:rPr>
              <a:t>HTA as a Tool</a:t>
            </a:r>
            <a:endParaRPr lang="en-US" sz="2800" dirty="0">
              <a:solidFill>
                <a:srgbClr val="FF0000"/>
              </a:solidFill>
            </a:endParaRPr>
          </a:p>
        </p:txBody>
      </p:sp>
    </p:spTree>
    <p:extLst>
      <p:ext uri="{BB962C8B-B14F-4D97-AF65-F5344CB8AC3E}">
        <p14:creationId xmlns="" xmlns:p14="http://schemas.microsoft.com/office/powerpoint/2010/main" val="32954721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672" y="387038"/>
            <a:ext cx="7024744" cy="640626"/>
          </a:xfrm>
        </p:spPr>
        <p:txBody>
          <a:bodyPr>
            <a:normAutofit/>
          </a:bodyPr>
          <a:lstStyle/>
          <a:p>
            <a:r>
              <a:rPr lang="en-US" sz="2800" dirty="0" smtClean="0">
                <a:solidFill>
                  <a:srgbClr val="FF0000"/>
                </a:solidFill>
              </a:rPr>
              <a:t>Why to conduct an HTA</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42167040"/>
              </p:ext>
            </p:extLst>
          </p:nvPr>
        </p:nvGraphicFramePr>
        <p:xfrm>
          <a:off x="910294" y="1308091"/>
          <a:ext cx="7638955" cy="459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918913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73125" y="-387350"/>
            <a:ext cx="6781800" cy="1600200"/>
          </a:xfrm>
        </p:spPr>
        <p:txBody>
          <a:bodyPr>
            <a:normAutofit/>
          </a:bodyPr>
          <a:lstStyle/>
          <a:p>
            <a:pPr eaLnBrk="1" hangingPunct="1"/>
            <a:r>
              <a:rPr lang="en-US" sz="3600" dirty="0">
                <a:solidFill>
                  <a:srgbClr val="FF0000"/>
                </a:solidFill>
                <a:cs typeface="ＭＳ Ｐゴシック" charset="0"/>
              </a:rPr>
              <a:t>HTA audiences</a:t>
            </a:r>
            <a:endParaRPr lang="en-GB" sz="3600" dirty="0">
              <a:solidFill>
                <a:srgbClr val="FF0000"/>
              </a:solidFill>
              <a:cs typeface="Arial" charset="0"/>
            </a:endParaRPr>
          </a:p>
        </p:txBody>
      </p:sp>
      <p:sp>
        <p:nvSpPr>
          <p:cNvPr id="10243" name="Content Placeholder 2"/>
          <p:cNvSpPr>
            <a:spLocks noGrp="1"/>
          </p:cNvSpPr>
          <p:nvPr>
            <p:ph idx="1"/>
          </p:nvPr>
        </p:nvSpPr>
        <p:spPr>
          <a:xfrm>
            <a:off x="762000" y="1543050"/>
            <a:ext cx="7543800" cy="3886200"/>
          </a:xfrm>
        </p:spPr>
        <p:txBody>
          <a:bodyPr>
            <a:noAutofit/>
          </a:bodyPr>
          <a:lstStyle/>
          <a:p>
            <a:pPr eaLnBrk="1" hangingPunct="1"/>
            <a:r>
              <a:rPr lang="en-US" dirty="0" smtClean="0">
                <a:latin typeface="Arial" charset="0"/>
                <a:cs typeface="ＭＳ Ｐゴシック" charset="0"/>
              </a:rPr>
              <a:t>Policy-makers –come a payers</a:t>
            </a:r>
          </a:p>
          <a:p>
            <a:pPr eaLnBrk="1" hangingPunct="1"/>
            <a:r>
              <a:rPr lang="en-US" dirty="0" smtClean="0">
                <a:latin typeface="Arial" charset="0"/>
                <a:cs typeface="ＭＳ Ｐゴシック" charset="0"/>
              </a:rPr>
              <a:t>Medical products developers – industry</a:t>
            </a:r>
          </a:p>
          <a:p>
            <a:pPr eaLnBrk="1" hangingPunct="1"/>
            <a:r>
              <a:rPr lang="en-US" dirty="0" smtClean="0">
                <a:latin typeface="Arial" charset="0"/>
                <a:cs typeface="ＭＳ Ｐゴシック" charset="0"/>
              </a:rPr>
              <a:t>Healthcare professionals</a:t>
            </a:r>
          </a:p>
          <a:p>
            <a:pPr eaLnBrk="1" hangingPunct="1"/>
            <a:r>
              <a:rPr lang="en-US" dirty="0" smtClean="0">
                <a:latin typeface="Arial" charset="0"/>
                <a:cs typeface="ＭＳ Ｐゴシック" charset="0"/>
              </a:rPr>
              <a:t>Academic community - researchers</a:t>
            </a:r>
          </a:p>
          <a:p>
            <a:pPr eaLnBrk="1" hangingPunct="1"/>
            <a:r>
              <a:rPr lang="en-US" dirty="0" smtClean="0">
                <a:latin typeface="Arial" charset="0"/>
                <a:cs typeface="ＭＳ Ｐゴシック" charset="0"/>
              </a:rPr>
              <a:t>General public: taxpayers- insured population informal sector</a:t>
            </a:r>
          </a:p>
          <a:p>
            <a:pPr eaLnBrk="1" hangingPunct="1"/>
            <a:r>
              <a:rPr lang="en-US" dirty="0" smtClean="0">
                <a:latin typeface="Arial" charset="0"/>
                <a:cs typeface="ＭＳ Ｐゴシック" charset="0"/>
              </a:rPr>
              <a:t>Patients and their families</a:t>
            </a:r>
          </a:p>
          <a:p>
            <a:pPr eaLnBrk="1" hangingPunct="1"/>
            <a:r>
              <a:rPr lang="en-US" dirty="0" smtClean="0">
                <a:latin typeface="Arial" charset="0"/>
                <a:cs typeface="ＭＳ Ｐゴシック" charset="0"/>
              </a:rPr>
              <a:t>NGOs / third sector</a:t>
            </a:r>
          </a:p>
          <a:p>
            <a:pPr eaLnBrk="1" hangingPunct="1"/>
            <a:r>
              <a:rPr lang="en-US" dirty="0" smtClean="0">
                <a:latin typeface="Arial" charset="0"/>
                <a:cs typeface="ＭＳ Ｐゴシック" charset="0"/>
              </a:rPr>
              <a:t>Donors</a:t>
            </a:r>
            <a:endParaRPr lang="en-US" dirty="0">
              <a:latin typeface="Arial" charset="0"/>
              <a:cs typeface="ＭＳ Ｐゴシック" charset="0"/>
            </a:endParaRPr>
          </a:p>
        </p:txBody>
      </p:sp>
    </p:spTree>
    <p:extLst>
      <p:ext uri="{BB962C8B-B14F-4D97-AF65-F5344CB8AC3E}">
        <p14:creationId xmlns="" xmlns:p14="http://schemas.microsoft.com/office/powerpoint/2010/main" val="21364465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41" y="552129"/>
            <a:ext cx="7024744" cy="737004"/>
          </a:xfrm>
        </p:spPr>
        <p:txBody>
          <a:bodyPr>
            <a:normAutofit/>
          </a:bodyPr>
          <a:lstStyle/>
          <a:p>
            <a:r>
              <a:rPr lang="en-US" sz="3600" dirty="0" smtClean="0">
                <a:solidFill>
                  <a:srgbClr val="FF0000"/>
                </a:solidFill>
              </a:rPr>
              <a:t>Steps to conduct an HTA</a:t>
            </a:r>
            <a:endParaRPr lang="en-US" sz="3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022641109"/>
              </p:ext>
            </p:extLst>
          </p:nvPr>
        </p:nvGraphicFramePr>
        <p:xfrm>
          <a:off x="1043492" y="1421838"/>
          <a:ext cx="6777317" cy="441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381265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851" y="-114300"/>
            <a:ext cx="6781800" cy="1600200"/>
          </a:xfrm>
        </p:spPr>
        <p:txBody>
          <a:bodyPr>
            <a:normAutofit/>
          </a:bodyPr>
          <a:lstStyle/>
          <a:p>
            <a:r>
              <a:rPr lang="en-US" sz="3600" b="1" dirty="0" smtClean="0">
                <a:solidFill>
                  <a:srgbClr val="FF0000"/>
                </a:solidFill>
              </a:rPr>
              <a:t>Systematic review</a:t>
            </a:r>
            <a:endParaRPr lang="en-US" sz="3600" dirty="0">
              <a:solidFill>
                <a:srgbClr val="FF0000"/>
              </a:solidFill>
            </a:endParaRPr>
          </a:p>
        </p:txBody>
      </p:sp>
      <p:sp>
        <p:nvSpPr>
          <p:cNvPr id="3" name="Content Placeholder 2"/>
          <p:cNvSpPr>
            <a:spLocks noGrp="1"/>
          </p:cNvSpPr>
          <p:nvPr>
            <p:ph idx="1"/>
          </p:nvPr>
        </p:nvSpPr>
        <p:spPr>
          <a:xfrm>
            <a:off x="762000" y="1794976"/>
            <a:ext cx="7543800" cy="3886200"/>
          </a:xfrm>
        </p:spPr>
        <p:txBody>
          <a:bodyPr/>
          <a:lstStyle/>
          <a:p>
            <a:pPr algn="just"/>
            <a:r>
              <a:rPr lang="en-US" sz="2800" dirty="0">
                <a:latin typeface="Perpetua" charset="0"/>
              </a:rPr>
              <a:t>A review of a clearly formulated question that uses systematic and explicit methods to identify, select and critically appraise relevant research and to collect and </a:t>
            </a:r>
            <a:r>
              <a:rPr lang="en-US" sz="2800" dirty="0" smtClean="0">
                <a:latin typeface="Perpetua" charset="0"/>
              </a:rPr>
              <a:t>analyze </a:t>
            </a:r>
            <a:r>
              <a:rPr lang="en-US" sz="2800" dirty="0">
                <a:latin typeface="Perpetua" charset="0"/>
              </a:rPr>
              <a:t>data from the studies that are included in the review</a:t>
            </a:r>
          </a:p>
          <a:p>
            <a:endParaRPr lang="en-US" dirty="0"/>
          </a:p>
        </p:txBody>
      </p:sp>
    </p:spTree>
    <p:extLst>
      <p:ext uri="{BB962C8B-B14F-4D97-AF65-F5344CB8AC3E}">
        <p14:creationId xmlns="" xmlns:p14="http://schemas.microsoft.com/office/powerpoint/2010/main" val="26342354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72" y="834146"/>
            <a:ext cx="7024744" cy="445500"/>
          </a:xfrm>
        </p:spPr>
        <p:txBody>
          <a:bodyPr>
            <a:noAutofit/>
          </a:bodyPr>
          <a:lstStyle/>
          <a:p>
            <a:r>
              <a:rPr lang="en-US" sz="3600" dirty="0" smtClean="0">
                <a:solidFill>
                  <a:srgbClr val="FF0000"/>
                </a:solidFill>
              </a:rPr>
              <a:t>Process of Evidence based practice</a:t>
            </a:r>
            <a:endParaRPr lang="en-US" sz="3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86399113"/>
              </p:ext>
            </p:extLst>
          </p:nvPr>
        </p:nvGraphicFramePr>
        <p:xfrm>
          <a:off x="531672" y="1279646"/>
          <a:ext cx="8131314" cy="4552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989626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09600" y="368475"/>
            <a:ext cx="7772400" cy="1143000"/>
          </a:xfrm>
        </p:spPr>
        <p:txBody>
          <a:bodyPr/>
          <a:lstStyle/>
          <a:p>
            <a:pPr eaLnBrk="1" hangingPunct="1"/>
            <a:r>
              <a:rPr lang="en-US" sz="3200" b="1" dirty="0">
                <a:solidFill>
                  <a:srgbClr val="FF0000"/>
                </a:solidFill>
                <a:latin typeface="+mn-lt"/>
              </a:rPr>
              <a:t>Where do questions come from</a:t>
            </a:r>
          </a:p>
        </p:txBody>
      </p:sp>
      <p:sp>
        <p:nvSpPr>
          <p:cNvPr id="30722" name="Content Placeholder 2"/>
          <p:cNvSpPr>
            <a:spLocks noGrp="1"/>
          </p:cNvSpPr>
          <p:nvPr>
            <p:ph idx="1"/>
          </p:nvPr>
        </p:nvSpPr>
        <p:spPr>
          <a:xfrm>
            <a:off x="685800" y="1804174"/>
            <a:ext cx="7772400" cy="3566160"/>
          </a:xfrm>
        </p:spPr>
        <p:txBody>
          <a:bodyPr/>
          <a:lstStyle/>
          <a:p>
            <a:pPr marL="525780" indent="-457200" eaLnBrk="1" hangingPunct="1">
              <a:buFont typeface="+mj-lt"/>
              <a:buAutoNum type="arabicPeriod"/>
            </a:pPr>
            <a:r>
              <a:rPr lang="en-US" dirty="0"/>
              <a:t>Clinical activity</a:t>
            </a:r>
          </a:p>
          <a:p>
            <a:pPr marL="525780" indent="-457200" eaLnBrk="1" hangingPunct="1">
              <a:buFont typeface="+mj-lt"/>
              <a:buAutoNum type="arabicPeriod"/>
            </a:pPr>
            <a:r>
              <a:rPr lang="en-US" dirty="0"/>
              <a:t>Patients</a:t>
            </a:r>
          </a:p>
          <a:p>
            <a:pPr marL="525780" indent="-457200" eaLnBrk="1" hangingPunct="1">
              <a:buFont typeface="+mj-lt"/>
              <a:buAutoNum type="arabicPeriod"/>
            </a:pPr>
            <a:r>
              <a:rPr lang="en-US" dirty="0"/>
              <a:t>Different management practices</a:t>
            </a:r>
          </a:p>
          <a:p>
            <a:pPr marL="525780" indent="-457200" eaLnBrk="1" hangingPunct="1">
              <a:buFont typeface="+mj-lt"/>
              <a:buAutoNum type="arabicPeriod"/>
            </a:pPr>
            <a:r>
              <a:rPr lang="en-US" dirty="0"/>
              <a:t>Purchasers of health care</a:t>
            </a:r>
          </a:p>
          <a:p>
            <a:pPr marL="525780" indent="-457200" eaLnBrk="1" hangingPunct="1">
              <a:buFont typeface="+mj-lt"/>
              <a:buAutoNum type="arabicPeriod"/>
            </a:pPr>
            <a:r>
              <a:rPr lang="en-US" dirty="0"/>
              <a:t>Policy makers</a:t>
            </a:r>
          </a:p>
          <a:p>
            <a:pPr marL="525780" indent="-457200" eaLnBrk="1" hangingPunct="1">
              <a:buFont typeface="+mj-lt"/>
              <a:buAutoNum type="arabicPeriod"/>
            </a:pPr>
            <a:r>
              <a:rPr lang="en-US" dirty="0"/>
              <a:t>Developing </a:t>
            </a:r>
            <a:r>
              <a:rPr lang="en-US" dirty="0" smtClean="0"/>
              <a:t>guidelines.</a:t>
            </a:r>
          </a:p>
          <a:p>
            <a:pPr eaLnBrk="1" hangingPunct="1">
              <a:buFont typeface="Wingdings 2" charset="0"/>
              <a:buNone/>
            </a:pPr>
            <a:endParaRPr lang="en-US" dirty="0">
              <a:latin typeface="Perpetua" charset="0"/>
            </a:endParaRPr>
          </a:p>
        </p:txBody>
      </p:sp>
    </p:spTree>
    <p:extLst>
      <p:ext uri="{BB962C8B-B14F-4D97-AF65-F5344CB8AC3E}">
        <p14:creationId xmlns="" xmlns:p14="http://schemas.microsoft.com/office/powerpoint/2010/main" val="27313832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1577975" y="1670050"/>
            <a:ext cx="3114330" cy="2731019"/>
          </a:xfrm>
          <a:prstGeom prst="ellipse">
            <a:avLst/>
          </a:prstGeom>
          <a:ln/>
          <a:extLst/>
        </p:spPr>
        <p:style>
          <a:lnRef idx="0">
            <a:schemeClr val="accent2"/>
          </a:lnRef>
          <a:fillRef idx="3">
            <a:schemeClr val="accent2"/>
          </a:fillRef>
          <a:effectRef idx="3">
            <a:schemeClr val="accent2"/>
          </a:effectRef>
          <a:fontRef idx="minor">
            <a:schemeClr val="lt1"/>
          </a:fontRef>
        </p:style>
        <p:txBody>
          <a:bodyPr upright="1"/>
          <a:lstStyle/>
          <a:p>
            <a:pPr>
              <a:defRPr/>
            </a:pPr>
            <a:endParaRPr lang="en-GB"/>
          </a:p>
        </p:txBody>
      </p:sp>
      <p:sp>
        <p:nvSpPr>
          <p:cNvPr id="7" name="Oval 6"/>
          <p:cNvSpPr>
            <a:spLocks noChangeArrowheads="1"/>
          </p:cNvSpPr>
          <p:nvPr/>
        </p:nvSpPr>
        <p:spPr bwMode="auto">
          <a:xfrm>
            <a:off x="3748433" y="1675130"/>
            <a:ext cx="3114330" cy="2731019"/>
          </a:xfrm>
          <a:prstGeom prst="ellipse">
            <a:avLst/>
          </a:prstGeom>
          <a:ln/>
          <a:extLst/>
        </p:spPr>
        <p:style>
          <a:lnRef idx="0">
            <a:schemeClr val="accent5"/>
          </a:lnRef>
          <a:fillRef idx="3">
            <a:schemeClr val="accent5"/>
          </a:fillRef>
          <a:effectRef idx="3">
            <a:schemeClr val="accent5"/>
          </a:effectRef>
          <a:fontRef idx="minor">
            <a:schemeClr val="lt1"/>
          </a:fontRef>
        </p:style>
        <p:txBody>
          <a:bodyPr upright="1"/>
          <a:lstStyle/>
          <a:p>
            <a:pPr>
              <a:defRPr/>
            </a:pPr>
            <a:endParaRPr lang="en-GB"/>
          </a:p>
        </p:txBody>
      </p:sp>
      <p:sp>
        <p:nvSpPr>
          <p:cNvPr id="8" name="Oval 7"/>
          <p:cNvSpPr>
            <a:spLocks noChangeArrowheads="1"/>
          </p:cNvSpPr>
          <p:nvPr/>
        </p:nvSpPr>
        <p:spPr bwMode="auto">
          <a:xfrm>
            <a:off x="2735374" y="3331644"/>
            <a:ext cx="3114330" cy="2731019"/>
          </a:xfrm>
          <a:prstGeom prst="ellipse">
            <a:avLst/>
          </a:prstGeom>
          <a:ln/>
          <a:extLst/>
        </p:spPr>
        <p:style>
          <a:lnRef idx="0">
            <a:schemeClr val="accent3"/>
          </a:lnRef>
          <a:fillRef idx="3">
            <a:schemeClr val="accent3"/>
          </a:fillRef>
          <a:effectRef idx="3">
            <a:schemeClr val="accent3"/>
          </a:effectRef>
          <a:fontRef idx="minor">
            <a:schemeClr val="lt1"/>
          </a:fontRef>
        </p:style>
        <p:txBody>
          <a:bodyPr upright="1"/>
          <a:lstStyle/>
          <a:p>
            <a:pPr>
              <a:defRPr/>
            </a:pPr>
            <a:endParaRPr lang="en-GB"/>
          </a:p>
        </p:txBody>
      </p:sp>
      <p:sp>
        <p:nvSpPr>
          <p:cNvPr id="22542" name="Text Box 5"/>
          <p:cNvSpPr txBox="1">
            <a:spLocks noChangeArrowheads="1"/>
          </p:cNvSpPr>
          <p:nvPr/>
        </p:nvSpPr>
        <p:spPr bwMode="auto">
          <a:xfrm>
            <a:off x="1616075" y="2320925"/>
            <a:ext cx="2159000" cy="95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4A4A4A"/>
                </a:solidFill>
                <a:latin typeface="Arial" charset="0"/>
                <a:ea typeface="ＭＳ Ｐゴシック" charset="0"/>
                <a:cs typeface="Arial" charset="0"/>
              </a:defRPr>
            </a:lvl1pPr>
            <a:lvl2pPr>
              <a:defRPr sz="2800">
                <a:solidFill>
                  <a:srgbClr val="4A4A4A"/>
                </a:solidFill>
                <a:latin typeface="Arial" charset="0"/>
                <a:ea typeface="Arial" charset="0"/>
                <a:cs typeface="Arial" charset="0"/>
              </a:defRPr>
            </a:lvl2pPr>
            <a:lvl3pPr>
              <a:defRPr sz="2400">
                <a:solidFill>
                  <a:srgbClr val="4A4A4A"/>
                </a:solidFill>
                <a:latin typeface="Arial" charset="0"/>
                <a:ea typeface="Arial" charset="0"/>
                <a:cs typeface="Arial" charset="0"/>
              </a:defRPr>
            </a:lvl3pPr>
            <a:lvl4pPr>
              <a:defRPr sz="2000">
                <a:solidFill>
                  <a:srgbClr val="4A4A4A"/>
                </a:solidFill>
                <a:latin typeface="Arial" charset="0"/>
                <a:ea typeface="Arial" charset="0"/>
                <a:cs typeface="Arial" charset="0"/>
              </a:defRPr>
            </a:lvl4pPr>
            <a:lvl5pPr>
              <a:defRPr sz="2000">
                <a:solidFill>
                  <a:srgbClr val="4A4A4A"/>
                </a:solidFill>
                <a:latin typeface="Arial" charset="0"/>
                <a:ea typeface="Arial" charset="0"/>
                <a:cs typeface="Arial" charset="0"/>
              </a:defRPr>
            </a:lvl5pPr>
            <a:lvl6pPr eaLnBrk="0" fontAlgn="base" hangingPunct="0">
              <a:spcAft>
                <a:spcPct val="0"/>
              </a:spcAft>
              <a:buFont typeface="Arial" charset="0"/>
              <a:buChar char="»"/>
              <a:defRPr sz="2000">
                <a:solidFill>
                  <a:srgbClr val="4A4A4A"/>
                </a:solidFill>
                <a:latin typeface="Arial" charset="0"/>
                <a:ea typeface="Arial" charset="0"/>
                <a:cs typeface="Arial" charset="0"/>
              </a:defRPr>
            </a:lvl6pPr>
            <a:lvl7pPr eaLnBrk="0" fontAlgn="base" hangingPunct="0">
              <a:spcAft>
                <a:spcPct val="0"/>
              </a:spcAft>
              <a:buFont typeface="Arial" charset="0"/>
              <a:buChar char="»"/>
              <a:defRPr sz="2000">
                <a:solidFill>
                  <a:srgbClr val="4A4A4A"/>
                </a:solidFill>
                <a:latin typeface="Arial" charset="0"/>
                <a:ea typeface="Arial" charset="0"/>
                <a:cs typeface="Arial" charset="0"/>
              </a:defRPr>
            </a:lvl7pPr>
            <a:lvl8pPr eaLnBrk="0" fontAlgn="base" hangingPunct="0">
              <a:spcAft>
                <a:spcPct val="0"/>
              </a:spcAft>
              <a:buFont typeface="Arial" charset="0"/>
              <a:buChar char="»"/>
              <a:defRPr sz="2000">
                <a:solidFill>
                  <a:srgbClr val="4A4A4A"/>
                </a:solidFill>
                <a:latin typeface="Arial" charset="0"/>
                <a:ea typeface="Arial" charset="0"/>
                <a:cs typeface="Arial" charset="0"/>
              </a:defRPr>
            </a:lvl8pPr>
            <a:lvl9pPr eaLnBrk="0" fontAlgn="base" hangingPunct="0">
              <a:spcAft>
                <a:spcPct val="0"/>
              </a:spcAft>
              <a:buFont typeface="Arial" charset="0"/>
              <a:buChar char="»"/>
              <a:defRPr sz="2000">
                <a:solidFill>
                  <a:srgbClr val="4A4A4A"/>
                </a:solidFill>
                <a:latin typeface="Arial" charset="0"/>
                <a:ea typeface="Arial" charset="0"/>
                <a:cs typeface="Arial" charset="0"/>
              </a:defRPr>
            </a:lvl9pPr>
          </a:lstStyle>
          <a:p>
            <a:pPr algn="ctr">
              <a:lnSpc>
                <a:spcPct val="115000"/>
              </a:lnSpc>
              <a:spcAft>
                <a:spcPts val="300"/>
              </a:spcAft>
            </a:pPr>
            <a:r>
              <a:rPr lang="en-US" sz="1400" b="1">
                <a:solidFill>
                  <a:schemeClr val="bg1"/>
                </a:solidFill>
              </a:rPr>
              <a:t>Need for HTA:</a:t>
            </a:r>
            <a:endParaRPr lang="en-GB" sz="1400">
              <a:solidFill>
                <a:schemeClr val="bg1"/>
              </a:solidFill>
            </a:endParaRPr>
          </a:p>
          <a:p>
            <a:pPr algn="ctr">
              <a:lnSpc>
                <a:spcPct val="115000"/>
              </a:lnSpc>
              <a:spcAft>
                <a:spcPts val="300"/>
              </a:spcAft>
            </a:pPr>
            <a:r>
              <a:rPr lang="en-US" sz="1400">
                <a:solidFill>
                  <a:schemeClr val="bg1"/>
                </a:solidFill>
              </a:rPr>
              <a:t>What policy decisions will be informed by HTA?</a:t>
            </a:r>
            <a:endParaRPr lang="en-GB" sz="1400">
              <a:solidFill>
                <a:schemeClr val="bg1"/>
              </a:solidFill>
            </a:endParaRPr>
          </a:p>
        </p:txBody>
      </p:sp>
      <p:sp>
        <p:nvSpPr>
          <p:cNvPr id="22543" name="Text Box 6"/>
          <p:cNvSpPr txBox="1">
            <a:spLocks noChangeArrowheads="1"/>
          </p:cNvSpPr>
          <p:nvPr/>
        </p:nvSpPr>
        <p:spPr bwMode="auto">
          <a:xfrm>
            <a:off x="3995738" y="2212975"/>
            <a:ext cx="2751137" cy="1119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4A4A4A"/>
                </a:solidFill>
                <a:latin typeface="Arial" charset="0"/>
                <a:ea typeface="ＭＳ Ｐゴシック" charset="0"/>
                <a:cs typeface="Arial" charset="0"/>
              </a:defRPr>
            </a:lvl1pPr>
            <a:lvl2pPr>
              <a:defRPr sz="2800">
                <a:solidFill>
                  <a:srgbClr val="4A4A4A"/>
                </a:solidFill>
                <a:latin typeface="Arial" charset="0"/>
                <a:ea typeface="Arial" charset="0"/>
                <a:cs typeface="Arial" charset="0"/>
              </a:defRPr>
            </a:lvl2pPr>
            <a:lvl3pPr>
              <a:defRPr sz="2400">
                <a:solidFill>
                  <a:srgbClr val="4A4A4A"/>
                </a:solidFill>
                <a:latin typeface="Arial" charset="0"/>
                <a:ea typeface="Arial" charset="0"/>
                <a:cs typeface="Arial" charset="0"/>
              </a:defRPr>
            </a:lvl3pPr>
            <a:lvl4pPr>
              <a:defRPr sz="2000">
                <a:solidFill>
                  <a:srgbClr val="4A4A4A"/>
                </a:solidFill>
                <a:latin typeface="Arial" charset="0"/>
                <a:ea typeface="Arial" charset="0"/>
                <a:cs typeface="Arial" charset="0"/>
              </a:defRPr>
            </a:lvl4pPr>
            <a:lvl5pPr>
              <a:defRPr sz="2000">
                <a:solidFill>
                  <a:srgbClr val="4A4A4A"/>
                </a:solidFill>
                <a:latin typeface="Arial" charset="0"/>
                <a:ea typeface="Arial" charset="0"/>
                <a:cs typeface="Arial" charset="0"/>
              </a:defRPr>
            </a:lvl5pPr>
            <a:lvl6pPr eaLnBrk="0" fontAlgn="base" hangingPunct="0">
              <a:spcAft>
                <a:spcPct val="0"/>
              </a:spcAft>
              <a:buFont typeface="Arial" charset="0"/>
              <a:buChar char="»"/>
              <a:defRPr sz="2000">
                <a:solidFill>
                  <a:srgbClr val="4A4A4A"/>
                </a:solidFill>
                <a:latin typeface="Arial" charset="0"/>
                <a:ea typeface="Arial" charset="0"/>
                <a:cs typeface="Arial" charset="0"/>
              </a:defRPr>
            </a:lvl6pPr>
            <a:lvl7pPr eaLnBrk="0" fontAlgn="base" hangingPunct="0">
              <a:spcAft>
                <a:spcPct val="0"/>
              </a:spcAft>
              <a:buFont typeface="Arial" charset="0"/>
              <a:buChar char="»"/>
              <a:defRPr sz="2000">
                <a:solidFill>
                  <a:srgbClr val="4A4A4A"/>
                </a:solidFill>
                <a:latin typeface="Arial" charset="0"/>
                <a:ea typeface="Arial" charset="0"/>
                <a:cs typeface="Arial" charset="0"/>
              </a:defRPr>
            </a:lvl7pPr>
            <a:lvl8pPr eaLnBrk="0" fontAlgn="base" hangingPunct="0">
              <a:spcAft>
                <a:spcPct val="0"/>
              </a:spcAft>
              <a:buFont typeface="Arial" charset="0"/>
              <a:buChar char="»"/>
              <a:defRPr sz="2000">
                <a:solidFill>
                  <a:srgbClr val="4A4A4A"/>
                </a:solidFill>
                <a:latin typeface="Arial" charset="0"/>
                <a:ea typeface="Arial" charset="0"/>
                <a:cs typeface="Arial" charset="0"/>
              </a:defRPr>
            </a:lvl8pPr>
            <a:lvl9pPr eaLnBrk="0" fontAlgn="base" hangingPunct="0">
              <a:spcAft>
                <a:spcPct val="0"/>
              </a:spcAft>
              <a:buFont typeface="Arial" charset="0"/>
              <a:buChar char="»"/>
              <a:defRPr sz="2000">
                <a:solidFill>
                  <a:srgbClr val="4A4A4A"/>
                </a:solidFill>
                <a:latin typeface="Arial" charset="0"/>
                <a:ea typeface="Arial" charset="0"/>
                <a:cs typeface="Arial" charset="0"/>
              </a:defRPr>
            </a:lvl9pPr>
          </a:lstStyle>
          <a:p>
            <a:pPr algn="ctr">
              <a:lnSpc>
                <a:spcPct val="115000"/>
              </a:lnSpc>
              <a:spcAft>
                <a:spcPts val="300"/>
              </a:spcAft>
            </a:pPr>
            <a:r>
              <a:rPr lang="en-US" sz="1400" b="1">
                <a:solidFill>
                  <a:schemeClr val="bg1"/>
                </a:solidFill>
              </a:rPr>
              <a:t>Demand for HTA</a:t>
            </a:r>
            <a:endParaRPr lang="en-GB" sz="1400">
              <a:solidFill>
                <a:schemeClr val="bg1"/>
              </a:solidFill>
            </a:endParaRPr>
          </a:p>
          <a:p>
            <a:pPr algn="ctr">
              <a:lnSpc>
                <a:spcPct val="115000"/>
              </a:lnSpc>
              <a:spcAft>
                <a:spcPts val="300"/>
              </a:spcAft>
            </a:pPr>
            <a:r>
              <a:rPr lang="en-US" sz="1400">
                <a:solidFill>
                  <a:schemeClr val="bg1"/>
                </a:solidFill>
              </a:rPr>
              <a:t>Who (departments, institutions) will be using the outputs of HTA?</a:t>
            </a:r>
            <a:endParaRPr lang="en-GB" sz="1400">
              <a:solidFill>
                <a:schemeClr val="bg1"/>
              </a:solidFill>
            </a:endParaRPr>
          </a:p>
        </p:txBody>
      </p:sp>
      <p:sp>
        <p:nvSpPr>
          <p:cNvPr id="22544" name="Text Box 7"/>
          <p:cNvSpPr txBox="1">
            <a:spLocks noChangeArrowheads="1"/>
          </p:cNvSpPr>
          <p:nvPr/>
        </p:nvSpPr>
        <p:spPr bwMode="auto">
          <a:xfrm>
            <a:off x="2787650" y="4081463"/>
            <a:ext cx="3055938"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4A4A4A"/>
                </a:solidFill>
                <a:latin typeface="Arial" charset="0"/>
                <a:ea typeface="ＭＳ Ｐゴシック" charset="0"/>
                <a:cs typeface="Arial" charset="0"/>
              </a:defRPr>
            </a:lvl1pPr>
            <a:lvl2pPr>
              <a:defRPr sz="2800">
                <a:solidFill>
                  <a:srgbClr val="4A4A4A"/>
                </a:solidFill>
                <a:latin typeface="Arial" charset="0"/>
                <a:ea typeface="Arial" charset="0"/>
                <a:cs typeface="Arial" charset="0"/>
              </a:defRPr>
            </a:lvl2pPr>
            <a:lvl3pPr>
              <a:defRPr sz="2400">
                <a:solidFill>
                  <a:srgbClr val="4A4A4A"/>
                </a:solidFill>
                <a:latin typeface="Arial" charset="0"/>
                <a:ea typeface="Arial" charset="0"/>
                <a:cs typeface="Arial" charset="0"/>
              </a:defRPr>
            </a:lvl3pPr>
            <a:lvl4pPr>
              <a:defRPr sz="2000">
                <a:solidFill>
                  <a:srgbClr val="4A4A4A"/>
                </a:solidFill>
                <a:latin typeface="Arial" charset="0"/>
                <a:ea typeface="Arial" charset="0"/>
                <a:cs typeface="Arial" charset="0"/>
              </a:defRPr>
            </a:lvl4pPr>
            <a:lvl5pPr>
              <a:defRPr sz="2000">
                <a:solidFill>
                  <a:srgbClr val="4A4A4A"/>
                </a:solidFill>
                <a:latin typeface="Arial" charset="0"/>
                <a:ea typeface="Arial" charset="0"/>
                <a:cs typeface="Arial" charset="0"/>
              </a:defRPr>
            </a:lvl5pPr>
            <a:lvl6pPr eaLnBrk="0" fontAlgn="base" hangingPunct="0">
              <a:spcAft>
                <a:spcPct val="0"/>
              </a:spcAft>
              <a:buFont typeface="Arial" charset="0"/>
              <a:buChar char="»"/>
              <a:defRPr sz="2000">
                <a:solidFill>
                  <a:srgbClr val="4A4A4A"/>
                </a:solidFill>
                <a:latin typeface="Arial" charset="0"/>
                <a:ea typeface="Arial" charset="0"/>
                <a:cs typeface="Arial" charset="0"/>
              </a:defRPr>
            </a:lvl6pPr>
            <a:lvl7pPr eaLnBrk="0" fontAlgn="base" hangingPunct="0">
              <a:spcAft>
                <a:spcPct val="0"/>
              </a:spcAft>
              <a:buFont typeface="Arial" charset="0"/>
              <a:buChar char="»"/>
              <a:defRPr sz="2000">
                <a:solidFill>
                  <a:srgbClr val="4A4A4A"/>
                </a:solidFill>
                <a:latin typeface="Arial" charset="0"/>
                <a:ea typeface="Arial" charset="0"/>
                <a:cs typeface="Arial" charset="0"/>
              </a:defRPr>
            </a:lvl7pPr>
            <a:lvl8pPr eaLnBrk="0" fontAlgn="base" hangingPunct="0">
              <a:spcAft>
                <a:spcPct val="0"/>
              </a:spcAft>
              <a:buFont typeface="Arial" charset="0"/>
              <a:buChar char="»"/>
              <a:defRPr sz="2000">
                <a:solidFill>
                  <a:srgbClr val="4A4A4A"/>
                </a:solidFill>
                <a:latin typeface="Arial" charset="0"/>
                <a:ea typeface="Arial" charset="0"/>
                <a:cs typeface="Arial" charset="0"/>
              </a:defRPr>
            </a:lvl8pPr>
            <a:lvl9pPr eaLnBrk="0" fontAlgn="base" hangingPunct="0">
              <a:spcAft>
                <a:spcPct val="0"/>
              </a:spcAft>
              <a:buFont typeface="Arial" charset="0"/>
              <a:buChar char="»"/>
              <a:defRPr sz="2000">
                <a:solidFill>
                  <a:srgbClr val="4A4A4A"/>
                </a:solidFill>
                <a:latin typeface="Arial" charset="0"/>
                <a:ea typeface="Arial" charset="0"/>
                <a:cs typeface="Arial" charset="0"/>
              </a:defRPr>
            </a:lvl9pPr>
          </a:lstStyle>
          <a:p>
            <a:pPr algn="ctr">
              <a:lnSpc>
                <a:spcPct val="115000"/>
              </a:lnSpc>
              <a:spcAft>
                <a:spcPts val="300"/>
              </a:spcAft>
            </a:pPr>
            <a:r>
              <a:rPr lang="en-US" sz="1400" b="1">
                <a:solidFill>
                  <a:schemeClr val="bg1"/>
                </a:solidFill>
              </a:rPr>
              <a:t>Supply of HTA:</a:t>
            </a:r>
            <a:endParaRPr lang="en-GB" sz="1400">
              <a:solidFill>
                <a:schemeClr val="bg1"/>
              </a:solidFill>
            </a:endParaRPr>
          </a:p>
          <a:p>
            <a:pPr algn="ctr">
              <a:lnSpc>
                <a:spcPct val="115000"/>
              </a:lnSpc>
              <a:spcAft>
                <a:spcPts val="300"/>
              </a:spcAft>
            </a:pPr>
            <a:r>
              <a:rPr lang="en-US" sz="1400">
                <a:solidFill>
                  <a:schemeClr val="bg1"/>
                </a:solidFill>
              </a:rPr>
              <a:t>Who (departments, institutions) will be conducting HTA and running the HTA process?</a:t>
            </a:r>
            <a:endParaRPr lang="en-GB" sz="1400">
              <a:solidFill>
                <a:schemeClr val="bg1"/>
              </a:solidFill>
            </a:endParaRPr>
          </a:p>
          <a:p>
            <a:pPr>
              <a:lnSpc>
                <a:spcPct val="115000"/>
              </a:lnSpc>
              <a:spcAft>
                <a:spcPts val="1000"/>
              </a:spcAft>
            </a:pPr>
            <a:r>
              <a:rPr lang="en-US" sz="1400">
                <a:solidFill>
                  <a:schemeClr val="tx1"/>
                </a:solidFill>
                <a:latin typeface="Calibri" charset="0"/>
                <a:ea typeface="Calibri" charset="0"/>
                <a:cs typeface="Cordia New" charset="0"/>
              </a:rPr>
              <a:t> </a:t>
            </a:r>
            <a:endParaRPr lang="en-GB" sz="1400">
              <a:solidFill>
                <a:schemeClr val="tx1"/>
              </a:solidFill>
              <a:latin typeface="Calibri" charset="0"/>
              <a:ea typeface="Calibri" charset="0"/>
              <a:cs typeface="Cordia New"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GB">
              <a:cs typeface="Arial" charset="0"/>
            </a:endParaRPr>
          </a:p>
        </p:txBody>
      </p:sp>
      <p:sp>
        <p:nvSpPr>
          <p:cNvPr id="19471" name="TextBox 15"/>
          <p:cNvSpPr txBox="1">
            <a:spLocks noChangeArrowheads="1"/>
          </p:cNvSpPr>
          <p:nvPr/>
        </p:nvSpPr>
        <p:spPr bwMode="auto">
          <a:xfrm>
            <a:off x="323850" y="457200"/>
            <a:ext cx="8712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3600" dirty="0" smtClean="0">
                <a:solidFill>
                  <a:srgbClr val="FF0000"/>
                </a:solidFill>
                <a:ea typeface="+mj-ea"/>
              </a:rPr>
              <a:t>Need, </a:t>
            </a:r>
            <a:r>
              <a:rPr lang="en-GB" altLang="en-US" sz="3600" dirty="0">
                <a:solidFill>
                  <a:srgbClr val="FF0000"/>
                </a:solidFill>
                <a:ea typeface="+mj-ea"/>
              </a:rPr>
              <a:t>demand, and supply </a:t>
            </a:r>
            <a:r>
              <a:rPr lang="en-GB" altLang="en-US" sz="3600" dirty="0" smtClean="0">
                <a:solidFill>
                  <a:srgbClr val="FF0000"/>
                </a:solidFill>
                <a:ea typeface="+mj-ea"/>
              </a:rPr>
              <a:t>are different </a:t>
            </a:r>
            <a:r>
              <a:rPr lang="en-GB" altLang="en-US" sz="3600" dirty="0">
                <a:solidFill>
                  <a:srgbClr val="FF0000"/>
                </a:solidFill>
                <a:ea typeface="+mj-ea"/>
              </a:rPr>
              <a:t>in every country: </a:t>
            </a:r>
          </a:p>
        </p:txBody>
      </p:sp>
    </p:spTree>
    <p:extLst>
      <p:ext uri="{BB962C8B-B14F-4D97-AF65-F5344CB8AC3E}">
        <p14:creationId xmlns="" xmlns:p14="http://schemas.microsoft.com/office/powerpoint/2010/main" val="25304689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P spid="22543" grpId="0"/>
      <p:bldP spid="225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1010652"/>
            <a:ext cx="8277726" cy="5646821"/>
          </a:xfrm>
        </p:spPr>
        <p:txBody>
          <a:bodyPr>
            <a:normAutofit fontScale="90000"/>
          </a:bodyPr>
          <a:lstStyle/>
          <a:p>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dirty="0" smtClean="0"/>
              <a:t/>
            </a:r>
            <a:br>
              <a:rPr lang="en-US" dirty="0" smtClean="0"/>
            </a:br>
            <a:r>
              <a:rPr lang="en-US" sz="2200" dirty="0" smtClean="0">
                <a:latin typeface="+mn-lt"/>
              </a:rPr>
              <a:t>This portal will provide a platform to innovators, plant &amp; machinery manufacturers and other experts, where innovators/entrepreneurs can register with the portal to avail services such as innovation search.</a:t>
            </a:r>
            <a:br>
              <a:rPr lang="en-US" sz="2200" dirty="0" smtClean="0">
                <a:latin typeface="+mn-lt"/>
              </a:rPr>
            </a:br>
            <a:r>
              <a:rPr lang="en-US" sz="2200" dirty="0" smtClean="0">
                <a:latin typeface="+mn-lt"/>
              </a:rPr>
              <a:t>Innovator  upload the their product on the web portal. we access the all data and information rapidly well planned product assessment OR program evaluation has been completedad gives complete information.</a:t>
            </a:r>
            <a:br>
              <a:rPr lang="en-US" sz="2200" dirty="0" smtClean="0">
                <a:latin typeface="+mn-lt"/>
              </a:rPr>
            </a:br>
            <a:r>
              <a:rPr lang="en-US" sz="2200" dirty="0" smtClean="0">
                <a:latin typeface="+mn-lt"/>
              </a:rPr>
              <a:t>After that consider the process and assessment of rapid review, analysis for the products.</a:t>
            </a:r>
            <a:br>
              <a:rPr lang="en-US" sz="2200" dirty="0" smtClean="0">
                <a:latin typeface="+mn-lt"/>
              </a:rPr>
            </a:br>
            <a:r>
              <a:rPr lang="en-US" sz="2200" dirty="0" smtClean="0">
                <a:latin typeface="+mn-lt"/>
              </a:rPr>
              <a:t>We consider the all data and information for the assessment of the products and define the final result.</a:t>
            </a:r>
            <a:br>
              <a:rPr lang="en-US" sz="2200" dirty="0" smtClean="0">
                <a:latin typeface="+mn-lt"/>
              </a:rPr>
            </a:br>
            <a:r>
              <a:rPr lang="en-US" sz="2200" dirty="0" smtClean="0">
                <a:latin typeface="+mn-lt"/>
              </a:rPr>
              <a:t>Firstly define the process, searching the data product, analyze the data, select the product, and present the result.</a:t>
            </a:r>
            <a:br>
              <a:rPr lang="en-US" sz="2200" dirty="0" smtClean="0">
                <a:latin typeface="+mn-lt"/>
              </a:rPr>
            </a:b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a:xfrm>
            <a:off x="762000" y="240632"/>
            <a:ext cx="6781800" cy="1074821"/>
          </a:xfrm>
        </p:spPr>
        <p:txBody>
          <a:bodyPr/>
          <a:lstStyle/>
          <a:p>
            <a:pPr>
              <a:buNone/>
            </a:pPr>
            <a:r>
              <a:rPr lang="en-US" dirty="0" smtClean="0"/>
              <a:t>   </a:t>
            </a:r>
            <a:r>
              <a:rPr lang="en-US" sz="3200" dirty="0" smtClean="0">
                <a:solidFill>
                  <a:srgbClr val="FF0000"/>
                </a:solidFill>
                <a:latin typeface="+mj-lt"/>
              </a:rPr>
              <a:t>Objective of the Current Study</a:t>
            </a:r>
            <a:endParaRPr lang="en-US" sz="3200" dirty="0">
              <a:solidFill>
                <a:srgbClr val="FF00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 y="1058780"/>
            <a:ext cx="8726906" cy="5486400"/>
          </a:xfrm>
        </p:spPr>
        <p:txBody>
          <a:bodyPr>
            <a:normAutofit/>
          </a:bodyPr>
          <a:lstStyle/>
          <a:p>
            <a:r>
              <a:rPr lang="en-US" sz="2700" dirty="0" smtClean="0">
                <a:latin typeface="+mn-lt"/>
              </a:rPr>
              <a:t>National Health Systems Resource Centre (NHSRC) has been set up under the National Rural Health Mission (NRHM) of Government of India to serve as an apex body for technical assistance.</a:t>
            </a:r>
            <a:br>
              <a:rPr lang="en-US" sz="2700" dirty="0" smtClean="0">
                <a:latin typeface="+mn-lt"/>
              </a:rPr>
            </a:br>
            <a:r>
              <a:rPr lang="en-US" dirty="0" smtClean="0">
                <a:latin typeface="+mn-lt"/>
              </a:rPr>
              <a:t> </a:t>
            </a:r>
            <a:r>
              <a:rPr lang="en-US" sz="2700" dirty="0" smtClean="0">
                <a:latin typeface="+mn-lt"/>
              </a:rPr>
              <a:t>Established in 2007, the National Health Systems Resource Centre's mandate is to assist in policy and strategy development in the provision and mobilization of technical assistance to the states and in capacity building for the Ministry of Health and Family Welfare (</a:t>
            </a:r>
            <a:r>
              <a:rPr lang="en-US" sz="2700" dirty="0" err="1" smtClean="0">
                <a:latin typeface="+mn-lt"/>
              </a:rPr>
              <a:t>MoHFW</a:t>
            </a:r>
            <a:r>
              <a:rPr lang="en-US" sz="2700" dirty="0" smtClean="0">
                <a:latin typeface="+mn-lt"/>
              </a:rPr>
              <a:t>) at the centre and in the states.</a:t>
            </a:r>
            <a:r>
              <a:rPr lang="en-US" dirty="0" smtClean="0"/>
              <a:t/>
            </a:r>
            <a:br>
              <a:rPr lang="en-US" dirty="0" smtClean="0"/>
            </a:br>
            <a:endParaRPr lang="en-US" dirty="0"/>
          </a:p>
        </p:txBody>
      </p:sp>
      <p:sp>
        <p:nvSpPr>
          <p:cNvPr id="3" name="Content Placeholder 2"/>
          <p:cNvSpPr>
            <a:spLocks noGrp="1"/>
          </p:cNvSpPr>
          <p:nvPr>
            <p:ph idx="1"/>
          </p:nvPr>
        </p:nvSpPr>
        <p:spPr>
          <a:xfrm>
            <a:off x="762000" y="0"/>
            <a:ext cx="7543800" cy="1443790"/>
          </a:xfrm>
        </p:spPr>
        <p:txBody>
          <a:bodyPr>
            <a:normAutofit/>
          </a:bodyPr>
          <a:lstStyle/>
          <a:p>
            <a:pPr>
              <a:buNone/>
            </a:pPr>
            <a:r>
              <a:rPr lang="en-US" sz="2800" dirty="0" smtClean="0">
                <a:solidFill>
                  <a:srgbClr val="FF0000"/>
                </a:solidFill>
              </a:rPr>
              <a:t>     </a:t>
            </a:r>
            <a:r>
              <a:rPr lang="en-US" sz="2800" b="1" dirty="0" smtClean="0">
                <a:solidFill>
                  <a:srgbClr val="FF0000"/>
                </a:solidFill>
              </a:rPr>
              <a:t>National Health System Resource Center</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5" y="2197768"/>
            <a:ext cx="8133348" cy="3974432"/>
          </a:xfrm>
        </p:spPr>
        <p:txBody>
          <a:bodyPr/>
          <a:lstStyle/>
          <a:p>
            <a:r>
              <a:rPr lang="en-US" sz="2400" dirty="0" smtClean="0">
                <a:latin typeface="+mn-lt"/>
              </a:rPr>
              <a:t>To evaluate the process of selecting innovation uploaded on NHINP portal. After that analysis the data and selected the products.</a:t>
            </a:r>
            <a:r>
              <a:rPr lang="en-US" dirty="0" smtClean="0"/>
              <a:t/>
            </a:r>
            <a:br>
              <a:rPr lang="en-US" dirty="0" smtClean="0"/>
            </a:br>
            <a:endParaRPr lang="en-US" dirty="0"/>
          </a:p>
        </p:txBody>
      </p:sp>
      <p:sp>
        <p:nvSpPr>
          <p:cNvPr id="3" name="Content Placeholder 2"/>
          <p:cNvSpPr>
            <a:spLocks noGrp="1"/>
          </p:cNvSpPr>
          <p:nvPr>
            <p:ph idx="1"/>
          </p:nvPr>
        </p:nvSpPr>
        <p:spPr>
          <a:xfrm>
            <a:off x="762000" y="685800"/>
            <a:ext cx="7543800" cy="1511968"/>
          </a:xfrm>
        </p:spPr>
        <p:txBody>
          <a:bodyPr>
            <a:normAutofit/>
          </a:bodyPr>
          <a:lstStyle/>
          <a:p>
            <a:pPr>
              <a:buNone/>
            </a:pPr>
            <a:r>
              <a:rPr lang="en-US" sz="3200" dirty="0" smtClean="0">
                <a:solidFill>
                  <a:srgbClr val="FF0000"/>
                </a:solidFill>
                <a:latin typeface="+mj-lt"/>
              </a:rPr>
              <a:t>Main Objective </a:t>
            </a:r>
            <a:endParaRPr lang="en-US" sz="3200" dirty="0">
              <a:solidFill>
                <a:srgbClr val="FF0000"/>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1620253"/>
            <a:ext cx="8181474" cy="4716379"/>
          </a:xfrm>
        </p:spPr>
        <p:txBody>
          <a:bodyPr/>
          <a:lstStyle/>
          <a:p>
            <a:r>
              <a:rPr lang="en-US" sz="2400" b="1" dirty="0" smtClean="0">
                <a:latin typeface="+mn-lt"/>
              </a:rPr>
              <a:t>We select the all product the scoring based and evidence.</a:t>
            </a:r>
            <a:br>
              <a:rPr lang="en-US" sz="2400" b="1" dirty="0" smtClean="0">
                <a:latin typeface="+mn-lt"/>
              </a:rPr>
            </a:br>
            <a:r>
              <a:rPr lang="en-US" sz="2400" b="1" dirty="0" smtClean="0">
                <a:latin typeface="+mn-lt"/>
              </a:rPr>
              <a:t>Use to mandatory data</a:t>
            </a:r>
            <a:r>
              <a:rPr lang="en-US" sz="2400" b="1" dirty="0" smtClean="0">
                <a:latin typeface="+mn-lt"/>
              </a:rPr>
              <a:t>.</a:t>
            </a:r>
            <a:br>
              <a:rPr lang="en-US" sz="2400" b="1" dirty="0" smtClean="0">
                <a:latin typeface="+mn-lt"/>
              </a:rPr>
            </a:br>
            <a:r>
              <a:rPr lang="en-US" sz="2400" b="1" dirty="0" smtClean="0">
                <a:latin typeface="+mn-lt"/>
              </a:rPr>
              <a:t>Secondary data</a:t>
            </a:r>
            <a:br>
              <a:rPr lang="en-US" sz="2400" b="1" dirty="0" smtClean="0">
                <a:latin typeface="+mn-lt"/>
              </a:rPr>
            </a:br>
            <a:r>
              <a:rPr lang="en-US" sz="2400" b="1" dirty="0" smtClean="0">
                <a:latin typeface="+mn-lt"/>
              </a:rPr>
              <a:t>Analysis the </a:t>
            </a:r>
            <a:r>
              <a:rPr lang="en-US" sz="2400" b="1" dirty="0" err="1" smtClean="0">
                <a:latin typeface="+mn-lt"/>
              </a:rPr>
              <a:t>daa</a:t>
            </a:r>
            <a:r>
              <a:rPr lang="en-US" dirty="0" smtClean="0"/>
              <a:t/>
            </a:r>
            <a:br>
              <a:rPr lang="en-US" dirty="0" smtClean="0"/>
            </a:br>
            <a:endParaRPr lang="en-US" dirty="0"/>
          </a:p>
        </p:txBody>
      </p:sp>
      <p:sp>
        <p:nvSpPr>
          <p:cNvPr id="3" name="Content Placeholder 2"/>
          <p:cNvSpPr>
            <a:spLocks noGrp="1"/>
          </p:cNvSpPr>
          <p:nvPr>
            <p:ph idx="1"/>
          </p:nvPr>
        </p:nvSpPr>
        <p:spPr>
          <a:xfrm>
            <a:off x="762000" y="685801"/>
            <a:ext cx="7543800" cy="1175084"/>
          </a:xfrm>
        </p:spPr>
        <p:txBody>
          <a:bodyPr>
            <a:normAutofit/>
          </a:bodyPr>
          <a:lstStyle/>
          <a:p>
            <a:pPr>
              <a:buNone/>
            </a:pPr>
            <a:r>
              <a:rPr lang="en-US" sz="3200" dirty="0" smtClean="0">
                <a:solidFill>
                  <a:srgbClr val="FF0000"/>
                </a:solidFill>
                <a:latin typeface="+mj-lt"/>
              </a:rPr>
              <a:t>Methodology</a:t>
            </a:r>
            <a:endParaRPr lang="en-US" sz="3200" dirty="0">
              <a:solidFill>
                <a:srgbClr val="FF0000"/>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2504" y="433136"/>
          <a:ext cx="8726906" cy="6810425"/>
        </p:xfrm>
        <a:graphic>
          <a:graphicData uri="http://schemas.openxmlformats.org/drawingml/2006/table">
            <a:tbl>
              <a:tblPr/>
              <a:tblGrid>
                <a:gridCol w="549820"/>
                <a:gridCol w="3197526"/>
                <a:gridCol w="2885571"/>
                <a:gridCol w="970955"/>
                <a:gridCol w="1123034"/>
              </a:tblGrid>
              <a:tr h="296003">
                <a:tc gridSpan="5">
                  <a:txBody>
                    <a:bodyPr/>
                    <a:lstStyle/>
                    <a:p>
                      <a:pPr algn="ctr" fontAlgn="t"/>
                      <a:r>
                        <a:rPr lang="en-US" sz="1600" b="1" i="0" u="none" strike="noStrike" dirty="0">
                          <a:solidFill>
                            <a:srgbClr val="000000"/>
                          </a:solidFill>
                          <a:latin typeface="Calibri"/>
                        </a:rPr>
                        <a:t>Scoring Sheet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0399">
                <a:tc>
                  <a:txBody>
                    <a:bodyPr/>
                    <a:lstStyle/>
                    <a:p>
                      <a:pPr algn="l" fontAlgn="t"/>
                      <a:r>
                        <a:rPr lang="en-US" sz="1400" b="1" i="0" u="none" strike="noStrike">
                          <a:solidFill>
                            <a:srgbClr val="000000"/>
                          </a:solidFill>
                          <a:latin typeface="Calibri"/>
                        </a:rPr>
                        <a:t>   S.no.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Criteria</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Score</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Maximum Possible Score</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14">
                <a:tc>
                  <a:txBody>
                    <a:bodyPr/>
                    <a:lstStyle/>
                    <a:p>
                      <a:pPr algn="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what is the </a:t>
                      </a:r>
                      <a:r>
                        <a:rPr lang="en-US" sz="1200" b="0" i="0" u="none" strike="noStrike" dirty="0" err="1">
                          <a:solidFill>
                            <a:srgbClr val="000000"/>
                          </a:solidFill>
                          <a:latin typeface="Calibri"/>
                        </a:rPr>
                        <a:t>technology,s</a:t>
                      </a:r>
                      <a:r>
                        <a:rPr lang="en-US" sz="1200" b="0" i="0" u="none" strike="noStrike" dirty="0">
                          <a:solidFill>
                            <a:srgbClr val="000000"/>
                          </a:solidFill>
                          <a:latin typeface="Calibri"/>
                        </a:rPr>
                        <a:t> stage of development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  Yes   (  Commercialized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434">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  No ( Under Development)</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17714">
                <a:tc>
                  <a:txBody>
                    <a:bodyPr/>
                    <a:lstStyle/>
                    <a:p>
                      <a:pPr algn="r" fontAlgn="t"/>
                      <a:r>
                        <a:rPr lang="en-US" sz="1200" b="0" i="0" u="none" strike="noStrike">
                          <a:solidFill>
                            <a:srgbClr val="000000"/>
                          </a:solidFill>
                          <a:latin typeface="Calibri"/>
                        </a:rPr>
                        <a:t>2</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Does the technology target a well-defined and substantial health problem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 Yes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434">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476571">
                <a:tc>
                  <a:txBody>
                    <a:bodyPr/>
                    <a:lstStyle/>
                    <a:p>
                      <a:pPr algn="r" fontAlgn="t"/>
                      <a:r>
                        <a:rPr lang="en-US" sz="1200" b="0" i="0" u="none" strike="noStrike">
                          <a:solidFill>
                            <a:srgbClr val="000000"/>
                          </a:solidFill>
                          <a:latin typeface="Calibri"/>
                        </a:rPr>
                        <a:t>3</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Are there health problems not mentioned by the </a:t>
                      </a:r>
                      <a:r>
                        <a:rPr lang="en-US" sz="1200" b="0" i="0" u="none" strike="noStrike" dirty="0" err="1">
                          <a:solidFill>
                            <a:srgbClr val="000000"/>
                          </a:solidFill>
                          <a:latin typeface="Calibri"/>
                        </a:rPr>
                        <a:t>submiter</a:t>
                      </a:r>
                      <a:r>
                        <a:rPr lang="en-US" sz="1200" b="0" i="0" u="none" strike="noStrike" dirty="0">
                          <a:solidFill>
                            <a:srgbClr val="000000"/>
                          </a:solidFill>
                          <a:latin typeface="Calibri"/>
                        </a:rPr>
                        <a:t> that the technology has the potential to address ?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Yes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434">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  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00689">
                <a:tc>
                  <a:txBody>
                    <a:bodyPr/>
                    <a:lstStyle/>
                    <a:p>
                      <a:pPr algn="r" fontAlgn="t"/>
                      <a:r>
                        <a:rPr lang="en-US" sz="1200" b="0" i="0" u="none" strike="noStrike">
                          <a:solidFill>
                            <a:srgbClr val="000000"/>
                          </a:solidFill>
                          <a:latin typeface="Calibri"/>
                        </a:rPr>
                        <a:t>4</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Is the innovation novel and unique?</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 Yes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434">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  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476571">
                <a:tc>
                  <a:txBody>
                    <a:bodyPr/>
                    <a:lstStyle/>
                    <a:p>
                      <a:pPr algn="r" fontAlgn="t"/>
                      <a:r>
                        <a:rPr lang="en-US" sz="1200" b="0" i="0" u="none" strike="noStrike">
                          <a:solidFill>
                            <a:srgbClr val="000000"/>
                          </a:solidFill>
                          <a:latin typeface="Calibri"/>
                        </a:rPr>
                        <a:t>5</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Are there existing solutions not mentioned by the </a:t>
                      </a:r>
                      <a:r>
                        <a:rPr lang="en-US" sz="1200" b="0" i="0" u="none" strike="noStrike" dirty="0" err="1">
                          <a:solidFill>
                            <a:srgbClr val="000000"/>
                          </a:solidFill>
                          <a:latin typeface="Calibri"/>
                        </a:rPr>
                        <a:t>submetter</a:t>
                      </a:r>
                      <a:r>
                        <a:rPr lang="en-US" sz="1200" b="0" i="0" u="none" strike="noStrike" dirty="0">
                          <a:solidFill>
                            <a:srgbClr val="000000"/>
                          </a:solidFill>
                          <a:latin typeface="Calibri"/>
                        </a:rPr>
                        <a:t> that address the same health problems?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 Yes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00">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33599">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If yes, please list these other existing solutions: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714">
                <a:tc>
                  <a:txBody>
                    <a:bodyPr/>
                    <a:lstStyle/>
                    <a:p>
                      <a:pPr algn="r" fontAlgn="t"/>
                      <a:r>
                        <a:rPr lang="en-US" sz="1200" b="0" i="0" u="none" strike="noStrike">
                          <a:solidFill>
                            <a:srgbClr val="000000"/>
                          </a:solidFill>
                          <a:latin typeface="Calibri"/>
                        </a:rPr>
                        <a:t>6</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Superiority of the technology in terms of safety and efficieny?</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Safety, Quality &amp; Affordability</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2</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2</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056">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Affordability</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492456">
                <a:tc>
                  <a:txBody>
                    <a:bodyPr/>
                    <a:lstStyle/>
                    <a:p>
                      <a:pPr algn="r" fontAlgn="t"/>
                      <a:r>
                        <a:rPr lang="en-US" sz="1200" b="0" i="0" u="none" strike="noStrike">
                          <a:solidFill>
                            <a:srgbClr val="000000"/>
                          </a:solidFill>
                          <a:latin typeface="Calibri"/>
                        </a:rPr>
                        <a:t>7</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Dose the evidence presented indicate that the product could read to positive health outcomes in low resources setting?</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0" i="0" u="none" strike="noStrike">
                          <a:solidFill>
                            <a:srgbClr val="000000"/>
                          </a:solidFill>
                          <a:latin typeface="Calibri"/>
                        </a:rPr>
                        <a:t>1</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434">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No</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30342">
                <a:tc>
                  <a:txBody>
                    <a:bodyPr/>
                    <a:lstStyle/>
                    <a:p>
                      <a:pPr algn="r" fontAlgn="t"/>
                      <a:r>
                        <a:rPr lang="en-US" sz="1200" b="0" i="0" u="none" strike="noStrike">
                          <a:solidFill>
                            <a:srgbClr val="000000"/>
                          </a:solidFill>
                          <a:latin typeface="Calibri"/>
                        </a:rPr>
                        <a:t>8</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Presentation</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latin typeface="Calibri"/>
                        </a:rPr>
                        <a:t>Approvals</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latin typeface="Calibri"/>
                        </a:rPr>
                        <a:t>2</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2</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039">
                <a:tc>
                  <a:txBody>
                    <a:bodyPr/>
                    <a:lstStyle/>
                    <a:p>
                      <a:pPr algn="l" fontAlgn="ctr"/>
                      <a:r>
                        <a:rPr lang="en-US" sz="1200" b="0" i="0" u="none" strike="noStrike">
                          <a:solidFill>
                            <a:srgbClr val="000000"/>
                          </a:solidFill>
                          <a:latin typeface="Calibri"/>
                        </a:rPr>
                        <a:t> </a:t>
                      </a:r>
                    </a:p>
                  </a:txBody>
                  <a:tcPr marL="5215" marR="5215" marT="5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1" i="0" u="none" strike="noStrike" dirty="0">
                          <a:solidFill>
                            <a:srgbClr val="000000"/>
                          </a:solidFill>
                          <a:latin typeface="Calibri"/>
                        </a:rPr>
                        <a:t>Total Maximum Possible Score</a:t>
                      </a:r>
                    </a:p>
                  </a:txBody>
                  <a:tcPr marL="5215" marR="5215" marT="5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0" i="0" u="none" strike="noStrike" dirty="0">
                          <a:solidFill>
                            <a:srgbClr val="000000"/>
                          </a:solidFill>
                          <a:latin typeface="Calibri"/>
                        </a:rPr>
                        <a:t>10</a:t>
                      </a:r>
                    </a:p>
                  </a:txBody>
                  <a:tcPr marL="5215" marR="5215" marT="5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856">
                <a:tc>
                  <a:txBody>
                    <a:bodyPr/>
                    <a:lstStyle/>
                    <a:p>
                      <a:pPr algn="r" fontAlgn="t"/>
                      <a:r>
                        <a:rPr lang="en-US" sz="600" b="0" i="0" u="none" strike="noStrike" dirty="0">
                          <a:solidFill>
                            <a:srgbClr val="000000"/>
                          </a:solidFill>
                          <a:latin typeface="Calibri"/>
                        </a:rPr>
                        <a:t>10</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Recommendation</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700" b="0" i="0" u="none" strike="noStrike" dirty="0">
                          <a:solidFill>
                            <a:srgbClr val="000000"/>
                          </a:solidFill>
                          <a:latin typeface="Calibri"/>
                        </a:rPr>
                        <a:t> </a:t>
                      </a:r>
                    </a:p>
                  </a:txBody>
                  <a:tcPr marL="5215" marR="5215"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67828"/>
            <a:ext cx="3465010" cy="623336"/>
          </a:xfrm>
        </p:spPr>
        <p:txBody>
          <a:bodyPr>
            <a:normAutofit/>
          </a:bodyPr>
          <a:lstStyle/>
          <a:p>
            <a:r>
              <a:rPr lang="en-US" sz="2800" dirty="0" smtClean="0">
                <a:solidFill>
                  <a:srgbClr val="FF0000"/>
                </a:solidFill>
              </a:rPr>
              <a:t>Databases Referred</a:t>
            </a:r>
            <a:endParaRPr lang="en-US" sz="2800" dirty="0">
              <a:solidFill>
                <a:srgbClr val="FF0000"/>
              </a:solidFill>
            </a:endParaRPr>
          </a:p>
        </p:txBody>
      </p:sp>
      <p:sp>
        <p:nvSpPr>
          <p:cNvPr id="3" name="Content Placeholder 2"/>
          <p:cNvSpPr>
            <a:spLocks noGrp="1"/>
          </p:cNvSpPr>
          <p:nvPr>
            <p:ph idx="1"/>
          </p:nvPr>
        </p:nvSpPr>
        <p:spPr>
          <a:xfrm>
            <a:off x="762000" y="1651000"/>
            <a:ext cx="7543800" cy="3886200"/>
          </a:xfrm>
        </p:spPr>
        <p:txBody>
          <a:bodyPr>
            <a:normAutofit fontScale="92500" lnSpcReduction="10000"/>
          </a:bodyPr>
          <a:lstStyle/>
          <a:p>
            <a:pPr marL="525780" indent="-457200">
              <a:buFont typeface="+mj-lt"/>
              <a:buAutoNum type="arabicPeriod"/>
            </a:pPr>
            <a:r>
              <a:rPr lang="en-US" dirty="0">
                <a:latin typeface="Arial" charset="0"/>
                <a:cs typeface="Arial" charset="0"/>
              </a:rPr>
              <a:t>CDSR – </a:t>
            </a:r>
            <a:r>
              <a:rPr lang="en-US" dirty="0" smtClean="0">
                <a:latin typeface="Arial" charset="0"/>
                <a:cs typeface="Arial" charset="0"/>
              </a:rPr>
              <a:t>Cochrane </a:t>
            </a:r>
            <a:r>
              <a:rPr lang="en-US" dirty="0">
                <a:latin typeface="Arial" charset="0"/>
                <a:cs typeface="Arial" charset="0"/>
              </a:rPr>
              <a:t>Database of </a:t>
            </a:r>
            <a:r>
              <a:rPr lang="en-US" dirty="0" smtClean="0">
                <a:latin typeface="Arial" charset="0"/>
                <a:cs typeface="Arial" charset="0"/>
              </a:rPr>
              <a:t>Systematic </a:t>
            </a:r>
            <a:r>
              <a:rPr lang="en-US" dirty="0">
                <a:latin typeface="Arial" charset="0"/>
                <a:cs typeface="Arial" charset="0"/>
              </a:rPr>
              <a:t>Reviews</a:t>
            </a:r>
          </a:p>
          <a:p>
            <a:pPr marL="525780" indent="-457200">
              <a:buFont typeface="+mj-lt"/>
              <a:buAutoNum type="arabicPeriod"/>
            </a:pPr>
            <a:r>
              <a:rPr lang="en-US" dirty="0">
                <a:latin typeface="Arial" charset="0"/>
                <a:cs typeface="Arial" charset="0"/>
              </a:rPr>
              <a:t>CENTRAL – </a:t>
            </a:r>
            <a:r>
              <a:rPr lang="en-US" dirty="0" smtClean="0">
                <a:latin typeface="Arial" charset="0"/>
                <a:cs typeface="Arial" charset="0"/>
              </a:rPr>
              <a:t>Cochrane </a:t>
            </a:r>
            <a:r>
              <a:rPr lang="en-US" dirty="0">
                <a:latin typeface="Arial" charset="0"/>
                <a:cs typeface="Arial" charset="0"/>
              </a:rPr>
              <a:t>Central Register of Controlled Trials</a:t>
            </a:r>
          </a:p>
          <a:p>
            <a:pPr marL="525780" indent="-457200">
              <a:buFont typeface="+mj-lt"/>
              <a:buAutoNum type="arabicPeriod"/>
            </a:pPr>
            <a:r>
              <a:rPr lang="en-US" dirty="0">
                <a:latin typeface="Arial" charset="0"/>
                <a:cs typeface="Arial" charset="0"/>
              </a:rPr>
              <a:t>DARE – Database of Abstracts of Reviews of effect</a:t>
            </a:r>
          </a:p>
          <a:p>
            <a:pPr marL="525780" indent="-457200">
              <a:buFont typeface="+mj-lt"/>
              <a:buAutoNum type="arabicPeriod"/>
            </a:pPr>
            <a:r>
              <a:rPr lang="en-US" dirty="0">
                <a:latin typeface="Arial" charset="0"/>
                <a:cs typeface="Arial" charset="0"/>
              </a:rPr>
              <a:t>SCI – Science Citation </a:t>
            </a:r>
            <a:r>
              <a:rPr lang="en-US" dirty="0" smtClean="0">
                <a:latin typeface="Arial" charset="0"/>
                <a:cs typeface="Arial" charset="0"/>
              </a:rPr>
              <a:t>Index</a:t>
            </a:r>
            <a:endParaRPr lang="en-US" dirty="0">
              <a:latin typeface="Arial" charset="0"/>
              <a:cs typeface="Arial" charset="0"/>
            </a:endParaRPr>
          </a:p>
          <a:p>
            <a:pPr marL="525780" indent="-457200">
              <a:buFont typeface="+mj-lt"/>
              <a:buAutoNum type="arabicPeriod"/>
            </a:pPr>
            <a:r>
              <a:rPr lang="en-US" dirty="0" smtClean="0">
                <a:latin typeface="Arial" charset="0"/>
                <a:cs typeface="Arial" charset="0"/>
              </a:rPr>
              <a:t>PubMed</a:t>
            </a:r>
          </a:p>
          <a:p>
            <a:pPr marL="525780" indent="-457200">
              <a:buFont typeface="+mj-lt"/>
              <a:buAutoNum type="arabicPeriod"/>
            </a:pPr>
            <a:r>
              <a:rPr lang="en-US" dirty="0" smtClean="0">
                <a:latin typeface="Arial" charset="0"/>
                <a:cs typeface="Arial" charset="0"/>
              </a:rPr>
              <a:t>EBESCO</a:t>
            </a:r>
          </a:p>
          <a:p>
            <a:pPr marL="525780" indent="-457200">
              <a:buFont typeface="+mj-lt"/>
              <a:buAutoNum type="arabicPeriod"/>
            </a:pPr>
            <a:r>
              <a:rPr lang="en-US" dirty="0" smtClean="0">
                <a:latin typeface="Arial" charset="0"/>
                <a:cs typeface="Arial" charset="0"/>
              </a:rPr>
              <a:t>MEDLINE</a:t>
            </a:r>
          </a:p>
          <a:p>
            <a:pPr marL="525780" indent="-457200">
              <a:buFont typeface="+mj-lt"/>
              <a:buAutoNum type="arabicPeriod"/>
            </a:pPr>
            <a:r>
              <a:rPr lang="en-US" dirty="0" smtClean="0">
                <a:latin typeface="Arial" charset="0"/>
                <a:cs typeface="Arial" charset="0"/>
              </a:rPr>
              <a:t> </a:t>
            </a:r>
            <a:r>
              <a:rPr lang="en-US" dirty="0">
                <a:latin typeface="Arial" charset="0"/>
                <a:cs typeface="Arial" charset="0"/>
              </a:rPr>
              <a:t>NHS economic Evaluation Database</a:t>
            </a:r>
          </a:p>
          <a:p>
            <a:pPr marL="525780" indent="-457200">
              <a:buFont typeface="+mj-lt"/>
              <a:buAutoNum type="arabicPeriod"/>
            </a:pPr>
            <a:r>
              <a:rPr lang="en-US" dirty="0">
                <a:latin typeface="Arial" charset="0"/>
                <a:cs typeface="Arial" charset="0"/>
              </a:rPr>
              <a:t>Other </a:t>
            </a:r>
            <a:r>
              <a:rPr lang="en-US" dirty="0" smtClean="0">
                <a:latin typeface="Arial" charset="0"/>
                <a:cs typeface="Arial" charset="0"/>
              </a:rPr>
              <a:t>Journals</a:t>
            </a:r>
          </a:p>
        </p:txBody>
      </p:sp>
    </p:spTree>
    <p:extLst>
      <p:ext uri="{BB962C8B-B14F-4D97-AF65-F5344CB8AC3E}">
        <p14:creationId xmlns="" xmlns:p14="http://schemas.microsoft.com/office/powerpoint/2010/main" val="27092367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138991"/>
            <a:ext cx="8534400" cy="5005135"/>
          </a:xfrm>
        </p:spPr>
        <p:txBody>
          <a:bodyPr>
            <a:normAutofit/>
          </a:bodyPr>
          <a:lstStyle/>
          <a:p>
            <a:r>
              <a:rPr lang="en-US" sz="2400" dirty="0" smtClean="0">
                <a:latin typeface="+mn-lt"/>
              </a:rPr>
              <a:t>The first step in solving a problem is to create a plan for change. In preparation for change within healthcare, there is often an anticipation that change will result in an improvement or solution for an existing problem. In reality, not all changes result in a solution or improvement, much less an innovation. Change may in fact produce little to no improvement or benefit, and in some cases, may unexpectedly yield negative results or outcomes. For this reason, introducing a change, whether big or small, cannot be considered innately ‘innovative</a:t>
            </a:r>
            <a:r>
              <a:rPr lang="en-US" sz="2400" dirty="0" smtClean="0"/>
              <a:t>’</a:t>
            </a:r>
            <a:endParaRPr lang="en-US" sz="2400" dirty="0"/>
          </a:p>
        </p:txBody>
      </p:sp>
      <p:sp>
        <p:nvSpPr>
          <p:cNvPr id="3" name="Content Placeholder 2"/>
          <p:cNvSpPr>
            <a:spLocks noGrp="1"/>
          </p:cNvSpPr>
          <p:nvPr>
            <p:ph idx="1"/>
          </p:nvPr>
        </p:nvSpPr>
        <p:spPr>
          <a:xfrm>
            <a:off x="762000" y="224590"/>
            <a:ext cx="7543800" cy="914400"/>
          </a:xfrm>
        </p:spPr>
        <p:txBody>
          <a:bodyPr>
            <a:normAutofit/>
          </a:bodyPr>
          <a:lstStyle/>
          <a:p>
            <a:pPr>
              <a:buNone/>
            </a:pPr>
            <a:r>
              <a:rPr lang="en-US" sz="3200" dirty="0" smtClean="0">
                <a:solidFill>
                  <a:srgbClr val="FF0000"/>
                </a:solidFill>
                <a:latin typeface="+mj-lt"/>
              </a:rPr>
              <a:t>        Results</a:t>
            </a:r>
            <a:endParaRPr lang="en-US" sz="3200" dirty="0">
              <a:solidFill>
                <a:srgbClr val="FF0000"/>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7516"/>
            <a:ext cx="7531768" cy="5594684"/>
          </a:xfrm>
        </p:spPr>
        <p:txBody>
          <a:bodyPr>
            <a:normAutofit fontScale="90000"/>
          </a:bodyPr>
          <a:lstStyle/>
          <a:p>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t> </a:t>
            </a:r>
            <a:r>
              <a:rPr lang="en-US" sz="2400" dirty="0" smtClean="0">
                <a:latin typeface="+mn-lt"/>
              </a:rPr>
              <a:t>As per the criteria we select the total 33 products. As per terms we selected the final products on </a:t>
            </a:r>
            <a:r>
              <a:rPr lang="en-US" sz="2400" dirty="0" err="1" smtClean="0">
                <a:latin typeface="+mn-lt"/>
              </a:rPr>
              <a:t>nhinp</a:t>
            </a:r>
            <a:r>
              <a:rPr lang="en-US" sz="2400" dirty="0" smtClean="0">
                <a:latin typeface="+mn-lt"/>
              </a:rPr>
              <a:t> portal – 5 products</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5 </a:t>
            </a:r>
            <a:r>
              <a:rPr lang="en-US" sz="2400" dirty="0" smtClean="0">
                <a:latin typeface="+mn-lt"/>
              </a:rPr>
              <a:t>products selected</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t>
            </a:r>
            <a:r>
              <a:rPr lang="en-US" sz="2400" dirty="0" smtClean="0">
                <a:latin typeface="+mn-lt"/>
              </a:rPr>
              <a:t>       22 </a:t>
            </a:r>
            <a:r>
              <a:rPr lang="en-US" sz="2400" dirty="0" smtClean="0">
                <a:latin typeface="+mn-lt"/>
              </a:rPr>
              <a:t>products </a:t>
            </a:r>
            <a:r>
              <a:rPr lang="en-US" sz="2400" dirty="0" smtClean="0">
                <a:latin typeface="+mn-lt"/>
              </a:rPr>
              <a:t>disqualified</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4 </a:t>
            </a:r>
            <a:r>
              <a:rPr lang="en-US" sz="2400" dirty="0" smtClean="0">
                <a:latin typeface="+mn-lt"/>
              </a:rPr>
              <a:t>products for </a:t>
            </a:r>
            <a:r>
              <a:rPr lang="en-US" sz="2400" dirty="0" smtClean="0">
                <a:latin typeface="+mn-lt"/>
              </a:rPr>
              <a:t>PHP</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2 </a:t>
            </a:r>
            <a:r>
              <a:rPr lang="en-US" sz="2400" dirty="0" smtClean="0">
                <a:latin typeface="+mn-lt"/>
              </a:rPr>
              <a:t>products no evidence</a:t>
            </a:r>
            <a:br>
              <a:rPr lang="en-US" sz="2400" dirty="0" smtClean="0">
                <a:latin typeface="+mn-lt"/>
              </a:rPr>
            </a:br>
            <a:r>
              <a:rPr lang="en-US" sz="2400" dirty="0" smtClean="0">
                <a:latin typeface="+mn-lt"/>
              </a:rPr>
              <a:t>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endParaRPr lang="en-US" sz="24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2716" y="481263"/>
          <a:ext cx="8662737" cy="5983703"/>
        </p:xfrm>
        <a:graphic>
          <a:graphicData uri="http://schemas.openxmlformats.org/drawingml/2006/table">
            <a:tbl>
              <a:tblPr/>
              <a:tblGrid>
                <a:gridCol w="825022"/>
                <a:gridCol w="1056608"/>
                <a:gridCol w="868445"/>
                <a:gridCol w="868445"/>
                <a:gridCol w="2203678"/>
                <a:gridCol w="1074701"/>
                <a:gridCol w="1765838"/>
              </a:tblGrid>
              <a:tr h="582638">
                <a:tc gridSpan="7">
                  <a:txBody>
                    <a:bodyPr/>
                    <a:lstStyle/>
                    <a:p>
                      <a:pPr algn="ctr" fontAlgn="ctr"/>
                      <a:r>
                        <a:rPr lang="en-US" sz="1200" b="1" i="0" u="none" strike="noStrike">
                          <a:solidFill>
                            <a:srgbClr val="000000"/>
                          </a:solidFill>
                          <a:latin typeface="Calibri"/>
                        </a:rPr>
                        <a:t>NHINP List of Innovation</a:t>
                      </a:r>
                    </a:p>
                  </a:txBody>
                  <a:tcPr marL="7645" marR="7645" marT="764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638">
                <a:tc>
                  <a:txBody>
                    <a:bodyPr/>
                    <a:lstStyle/>
                    <a:p>
                      <a:pPr algn="ctr" fontAlgn="t"/>
                      <a:r>
                        <a:rPr lang="en-US" sz="1200" b="1" i="0" u="none" strike="noStrike">
                          <a:solidFill>
                            <a:srgbClr val="000000"/>
                          </a:solidFill>
                          <a:latin typeface="Calibri"/>
                        </a:rPr>
                        <a:t>S.No</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Submit Date</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Name:</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Area of Innovation</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E-mail:</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Phone:</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t"/>
                      <a:r>
                        <a:rPr lang="en-US" sz="1200" b="1" i="0" u="none" strike="noStrike">
                          <a:solidFill>
                            <a:srgbClr val="000000"/>
                          </a:solidFill>
                          <a:latin typeface="Calibri"/>
                        </a:rPr>
                        <a:t>Title Name</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873959">
                <a:tc>
                  <a:txBody>
                    <a:bodyPr/>
                    <a:lstStyle/>
                    <a:p>
                      <a:pPr algn="ctr" fontAlgn="t"/>
                      <a:r>
                        <a:rPr lang="en-US" sz="1200" b="0" i="0" u="none" strike="noStrike">
                          <a:solidFill>
                            <a:srgbClr val="000000"/>
                          </a:solidFill>
                          <a:latin typeface="Calibri"/>
                        </a:rPr>
                        <a:t>1</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latin typeface="Calibri"/>
                        </a:rPr>
                        <a:t>16/2/2017 8:57</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SOMA  GUHATHAKURTA</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CHENNAI.</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sng" strike="noStrike">
                          <a:solidFill>
                            <a:srgbClr val="0000FF"/>
                          </a:solidFill>
                          <a:latin typeface="Calibri"/>
                          <a:hlinkClick r:id="rId2"/>
                        </a:rPr>
                        <a:t>drsoma@smbpl.com</a:t>
                      </a:r>
                      <a:endParaRPr lang="en-US" sz="1200" b="0" i="0" u="sng" strike="noStrike">
                        <a:solidFill>
                          <a:srgbClr val="0000FF"/>
                        </a:solidFill>
                        <a:latin typeface="Calibri"/>
                      </a:endParaRP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44 26811172</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CARDIAC PATCH/ (SYNKROSCAFF) </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638">
                <a:tc>
                  <a:txBody>
                    <a:bodyPr/>
                    <a:lstStyle/>
                    <a:p>
                      <a:pPr algn="ctr" fontAlgn="t"/>
                      <a:r>
                        <a:rPr lang="en-US" sz="1200" b="0" i="0" u="none" strike="noStrike">
                          <a:solidFill>
                            <a:srgbClr val="000000"/>
                          </a:solidFill>
                          <a:latin typeface="Calibri"/>
                        </a:rPr>
                        <a:t>2</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latin typeface="Calibri"/>
                        </a:rPr>
                        <a:t>18/2/2017 1:52</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Amit Bhatnagar</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Gurgaon</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amitb@accuster.com</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0124 4500700</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Labike Mobile Lab</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953">
                <a:tc>
                  <a:txBody>
                    <a:bodyPr/>
                    <a:lstStyle/>
                    <a:p>
                      <a:pPr algn="ctr" fontAlgn="t"/>
                      <a:r>
                        <a:rPr lang="en-US" sz="1200" b="0" i="0" u="none" strike="noStrike">
                          <a:solidFill>
                            <a:srgbClr val="000000"/>
                          </a:solidFill>
                          <a:latin typeface="Calibri"/>
                        </a:rPr>
                        <a:t>3</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latin typeface="Calibri"/>
                        </a:rPr>
                        <a:t>#############</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latin typeface="Calibri"/>
                        </a:rPr>
                        <a:t>NITIN MAHAJAN</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latin typeface="Calibri"/>
                        </a:rPr>
                        <a:t>NEW DELHI</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latin typeface="Calibri"/>
                        </a:rPr>
                        <a:t>rajendra4652@gmail.com</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latin typeface="Calibri"/>
                        </a:rPr>
                        <a:t>011 41069553</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latin typeface="Calibri"/>
                        </a:rPr>
                        <a:t>LED FLEXIBLE VIDEO ENDOSCOPY SYSTEMS</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39239">
                <a:tc>
                  <a:txBody>
                    <a:bodyPr/>
                    <a:lstStyle/>
                    <a:p>
                      <a:pPr algn="ctr" fontAlgn="t"/>
                      <a:r>
                        <a:rPr lang="en-US" sz="1200" b="0" i="0" u="none" strike="noStrike">
                          <a:solidFill>
                            <a:srgbClr val="000000"/>
                          </a:solidFill>
                          <a:latin typeface="Calibri"/>
                        </a:rPr>
                        <a:t>4</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ATUL SARDANA</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NEW DELHI</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atul.sardana@alfacorpuscles.com</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011 27754814</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Low Cost Indigenous Single Use Safety Syringe With Passive Spring Actuated Needle Stick Injury And Reuse Prevention Mechanism (SMART SYRINGE)</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638">
                <a:tc>
                  <a:txBody>
                    <a:bodyPr/>
                    <a:lstStyle/>
                    <a:p>
                      <a:pPr algn="ctr" fontAlgn="t"/>
                      <a:r>
                        <a:rPr lang="en-US" sz="1200" b="0" i="0" u="none" strike="noStrike">
                          <a:solidFill>
                            <a:srgbClr val="000000"/>
                          </a:solidFill>
                          <a:latin typeface="Calibri"/>
                        </a:rPr>
                        <a:t>5</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latin typeface="Calibri"/>
                        </a:rPr>
                        <a:t>7/4/2017</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Ambar  Srivastava</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New delhi</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ambar@wrignanosystems.net</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011 46570200</a:t>
                      </a: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err="1">
                          <a:solidFill>
                            <a:srgbClr val="000000"/>
                          </a:solidFill>
                          <a:latin typeface="Calibri"/>
                        </a:rPr>
                        <a:t>TrueHB</a:t>
                      </a:r>
                      <a:endParaRPr lang="en-US" sz="1200" b="0" i="0" u="none" strike="noStrike" dirty="0">
                        <a:solidFill>
                          <a:srgbClr val="000000"/>
                        </a:solidFill>
                        <a:latin typeface="Calibri"/>
                      </a:endParaRPr>
                    </a:p>
                  </a:txBody>
                  <a:tcPr marL="7645" marR="7645" marT="76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930442"/>
            <a:ext cx="7972926" cy="5277853"/>
          </a:xfrm>
        </p:spPr>
        <p:txBody>
          <a:bodyPr>
            <a:normAutofit fontScale="90000"/>
          </a:bodyPr>
          <a:lstStyle/>
          <a:p>
            <a:r>
              <a:rPr lang="en-US" sz="2700" dirty="0" smtClean="0">
                <a:latin typeface="+mn-lt"/>
              </a:rPr>
              <a:t>Healthcare systems have experienced a proliferation of innovations aimed at enhancing life expectancy, quality of life, diagnostic and treatment options as well as the efficiency and cost effectiveness of the healthcare system. Information technology has played a vital role in the innovation of healthcare system. Despite the surge in innovation, theoretical research on the art and science of healthcare innovation has been limited. In order to achieving target goals of National Health Mission and to make health more accessible, affordable, safer and equitable; there is a need to identify, evaluate and scale up innovation. This compendium of innovations is collection of best practices in various states in India and is being shared for the purposes of dissemination and scale up.</a:t>
            </a:r>
            <a:endParaRPr lang="en-US" dirty="0"/>
          </a:p>
        </p:txBody>
      </p:sp>
      <p:sp>
        <p:nvSpPr>
          <p:cNvPr id="3" name="Content Placeholder 2"/>
          <p:cNvSpPr>
            <a:spLocks noGrp="1"/>
          </p:cNvSpPr>
          <p:nvPr>
            <p:ph idx="1"/>
          </p:nvPr>
        </p:nvSpPr>
        <p:spPr>
          <a:xfrm>
            <a:off x="762000" y="224590"/>
            <a:ext cx="7543800" cy="994610"/>
          </a:xfrm>
        </p:spPr>
        <p:txBody>
          <a:bodyPr>
            <a:normAutofit/>
          </a:bodyPr>
          <a:lstStyle/>
          <a:p>
            <a:pPr>
              <a:buNone/>
            </a:pPr>
            <a:r>
              <a:rPr lang="en-US" sz="3200" dirty="0" smtClean="0">
                <a:solidFill>
                  <a:srgbClr val="FF0000"/>
                </a:solidFill>
                <a:latin typeface="+mj-lt"/>
              </a:rPr>
              <a:t>    Conclusion</a:t>
            </a:r>
            <a:endParaRPr lang="en-US" sz="3200" dirty="0">
              <a:solidFill>
                <a:srgbClr val="FF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1764631"/>
            <a:ext cx="8454190" cy="4395537"/>
          </a:xfrm>
        </p:spPr>
        <p:txBody>
          <a:bodyPr>
            <a:normAutofit fontScale="90000"/>
          </a:bodyPr>
          <a:lstStyle/>
          <a:p>
            <a:r>
              <a:rPr lang="en-US" dirty="0" smtClean="0"/>
              <a:t> </a:t>
            </a:r>
            <a:r>
              <a:rPr lang="en-US" sz="2700" dirty="0" smtClean="0">
                <a:latin typeface="+mn-lt"/>
              </a:rPr>
              <a:t>http://www.nhinp.org/</a:t>
            </a:r>
            <a:br>
              <a:rPr lang="en-US" sz="2700" dirty="0" smtClean="0">
                <a:latin typeface="+mn-lt"/>
              </a:rPr>
            </a:br>
            <a:r>
              <a:rPr lang="en-US" sz="2700" dirty="0" smtClean="0">
                <a:latin typeface="+mn-lt"/>
              </a:rPr>
              <a:t>World Health Organization. Innovation. 2016. Available at: http://www.who.int/ topics/innovation/en/. Last accessed:  13 September 2016.</a:t>
            </a:r>
            <a:br>
              <a:rPr lang="en-US" sz="2700" dirty="0" smtClean="0">
                <a:latin typeface="+mn-lt"/>
              </a:rPr>
            </a:br>
            <a:r>
              <a:rPr lang="en-US" sz="2700" dirty="0" smtClean="0">
                <a:latin typeface="+mn-lt"/>
              </a:rPr>
              <a:t> Merriam-Webster. Simple Definition of INNOVATION. 2016. Available at: http://www.merriam-webster.com/ dictionary/innovation. Last accessed:  13 September 2016. </a:t>
            </a:r>
            <a:br>
              <a:rPr lang="en-US" sz="2700" dirty="0" smtClean="0">
                <a:latin typeface="+mn-lt"/>
              </a:rPr>
            </a:br>
            <a:r>
              <a:rPr lang="en-US" sz="2700" dirty="0" smtClean="0">
                <a:latin typeface="+mn-lt"/>
              </a:rPr>
              <a:t> Schweitzer F et al. Technologically Reflective Individuals as Enablers of Social Innovation. J Prod Innovation Manage. 2015;32(6):847-60. </a:t>
            </a:r>
            <a:endParaRPr lang="en-US" sz="2700" dirty="0">
              <a:latin typeface="+mn-lt"/>
            </a:endParaRPr>
          </a:p>
        </p:txBody>
      </p:sp>
      <p:sp>
        <p:nvSpPr>
          <p:cNvPr id="3" name="Content Placeholder 2"/>
          <p:cNvSpPr>
            <a:spLocks noGrp="1"/>
          </p:cNvSpPr>
          <p:nvPr>
            <p:ph idx="1"/>
          </p:nvPr>
        </p:nvSpPr>
        <p:spPr>
          <a:xfrm>
            <a:off x="762000" y="368968"/>
            <a:ext cx="7543800" cy="994611"/>
          </a:xfrm>
        </p:spPr>
        <p:txBody>
          <a:bodyPr>
            <a:normAutofit/>
          </a:bodyPr>
          <a:lstStyle/>
          <a:p>
            <a:pPr>
              <a:buNone/>
            </a:pPr>
            <a:r>
              <a:rPr lang="en-US" sz="3200" dirty="0" smtClean="0">
                <a:solidFill>
                  <a:srgbClr val="FF0000"/>
                </a:solidFill>
              </a:rPr>
              <a:t>                             References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6949" y="1351376"/>
            <a:ext cx="4240993" cy="2848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 xmlns:p14="http://schemas.microsoft.com/office/powerpoint/2010/main" val="23132093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7" y="497305"/>
            <a:ext cx="8357937" cy="5967663"/>
          </a:xfrm>
        </p:spPr>
        <p:txBody>
          <a:bodyPr/>
          <a:lstStyle/>
          <a:p>
            <a:pPr>
              <a:buNone/>
            </a:pPr>
            <a:r>
              <a:rPr lang="en-US" dirty="0" smtClean="0"/>
              <a:t>    NHSRC is also a World Health Organization Collaborating Centre for Priority Medical Devices &amp; Health Technology Policy.</a:t>
            </a:r>
          </a:p>
          <a:p>
            <a:pPr>
              <a:buNone/>
            </a:pPr>
            <a:r>
              <a:rPr lang="en-US" dirty="0" smtClean="0"/>
              <a:t>   The goal of this institution is to improve health outcomes by facilitating governance reform, health systems innovations and improved information sharing among all stake holders at the national, state, district and sub-district levels through specific capacity development and convergence models.</a:t>
            </a:r>
          </a:p>
          <a:p>
            <a:pPr>
              <a:buNone/>
            </a:pPr>
            <a:r>
              <a:rPr lang="en-US" dirty="0" smtClean="0"/>
              <a:t>    The NHSRC  divisions – Community Processes, Public Health Planning, Human Resources for Health, Quality Improvement in Healthcare, Healthcare Financing, Healthcare Technology, Health Informatics and Public Health Administration.</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850232"/>
            <a:ext cx="7972926" cy="5759115"/>
          </a:xfrm>
        </p:spPr>
        <p:txBody>
          <a:bodyPr>
            <a:normAutofit fontScale="90000"/>
          </a:bodyPr>
          <a:lstStyle/>
          <a:p>
            <a:r>
              <a:rPr lang="en-US" sz="2700" dirty="0" smtClean="0">
                <a:latin typeface="+mn-lt"/>
              </a:rPr>
              <a:t>Healthcare Technology division of NHSRC works in areas of Health Technology Policy, Technology life cycle management, identification and uptake of innovations and conducting health technology assessments. The division serves as a technical node for Technology intensive healthcare Programs and systems development and their interface with broader health technology policy. </a:t>
            </a:r>
            <a:br>
              <a:rPr lang="en-US" sz="2700" dirty="0" smtClean="0">
                <a:latin typeface="+mn-lt"/>
              </a:rPr>
            </a:br>
            <a:r>
              <a:rPr lang="en-US" sz="2700" dirty="0" smtClean="0">
                <a:latin typeface="+mn-lt"/>
              </a:rPr>
              <a:t>The Division is South-East Asia's only World Health Organization Collaborating Centre for Priority Medical Devices &amp; Health Technology Policy</a:t>
            </a:r>
            <a:r>
              <a:rPr lang="en-US" sz="2700" b="1" dirty="0" smtClean="0">
                <a:latin typeface="+mn-lt"/>
              </a:rPr>
              <a:t>.</a:t>
            </a:r>
            <a:r>
              <a:rPr lang="en-US" sz="2700" dirty="0" smtClean="0">
                <a:latin typeface="+mn-lt"/>
              </a:rPr>
              <a:t/>
            </a:r>
            <a:br>
              <a:rPr lang="en-US" sz="2700" dirty="0" smtClean="0">
                <a:latin typeface="+mn-lt"/>
              </a:rPr>
            </a:br>
            <a:r>
              <a:rPr lang="en-US" sz="2700" dirty="0" smtClean="0">
                <a:latin typeface="+mn-lt"/>
              </a:rPr>
              <a:t>Division of Healthcare Technology provide the technical supports the National Health Mission.</a:t>
            </a:r>
            <a:r>
              <a:rPr lang="en-US" dirty="0" smtClean="0"/>
              <a:t/>
            </a:r>
            <a:br>
              <a:rPr lang="en-US" dirty="0" smtClean="0"/>
            </a:br>
            <a:endParaRPr lang="en-US" dirty="0"/>
          </a:p>
        </p:txBody>
      </p:sp>
      <p:sp>
        <p:nvSpPr>
          <p:cNvPr id="3" name="Content Placeholder 2"/>
          <p:cNvSpPr>
            <a:spLocks noGrp="1"/>
          </p:cNvSpPr>
          <p:nvPr>
            <p:ph idx="1"/>
          </p:nvPr>
        </p:nvSpPr>
        <p:spPr>
          <a:xfrm>
            <a:off x="762000" y="256674"/>
            <a:ext cx="7543800" cy="818147"/>
          </a:xfrm>
        </p:spPr>
        <p:txBody>
          <a:bodyPr>
            <a:normAutofit/>
          </a:bodyPr>
          <a:lstStyle/>
          <a:p>
            <a:pPr>
              <a:buNone/>
            </a:pPr>
            <a:r>
              <a:rPr lang="en-US" sz="3200" dirty="0" smtClean="0">
                <a:solidFill>
                  <a:srgbClr val="FF0000"/>
                </a:solidFill>
                <a:latin typeface="+mj-lt"/>
              </a:rPr>
              <a:t>                               HCT - DIVISION</a:t>
            </a:r>
            <a:endParaRPr lang="en-US" sz="3200" dirty="0">
              <a:solidFill>
                <a:srgbClr val="FF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3" y="1171073"/>
            <a:ext cx="8438146" cy="5374105"/>
          </a:xfrm>
        </p:spPr>
        <p:txBody>
          <a:bodyPr>
            <a:normAutofit fontScale="90000"/>
          </a:bodyPr>
          <a:lstStyle/>
          <a:p>
            <a:pPr fontAlgn="base"/>
            <a:r>
              <a:rPr lang="en-US" sz="2700" dirty="0" smtClean="0">
                <a:solidFill>
                  <a:srgbClr val="FF0000"/>
                </a:solidFill>
                <a:latin typeface="+mn-lt"/>
              </a:rPr>
              <a:t>National Health Innovation Portal launched on </a:t>
            </a:r>
            <a:r>
              <a:rPr lang="en-US" sz="2700" b="1" dirty="0" smtClean="0">
                <a:solidFill>
                  <a:srgbClr val="FF0000"/>
                </a:solidFill>
                <a:latin typeface="+mn-lt"/>
              </a:rPr>
              <a:t>August 17, 2015</a:t>
            </a:r>
            <a:r>
              <a:rPr lang="en-US" dirty="0" smtClean="0"/>
              <a:t/>
            </a:r>
            <a:br>
              <a:rPr lang="en-US" dirty="0" smtClean="0"/>
            </a:br>
            <a:r>
              <a:rPr lang="en-US" sz="2700" dirty="0" smtClean="0">
                <a:latin typeface="+mn-lt"/>
              </a:rPr>
              <a:t>The Ministry of Health and Family Welfare, Government of India has set up the National Health Portal in pursuance to the decisions of the National Knowledge Commission, to provide healthcare related information to the citizens of India and to serve as a single point of access for consolidated health information. </a:t>
            </a:r>
            <a:br>
              <a:rPr lang="en-US" sz="2700" dirty="0" smtClean="0">
                <a:latin typeface="+mn-lt"/>
              </a:rPr>
            </a:br>
            <a:r>
              <a:rPr lang="en-US" sz="2700" dirty="0" smtClean="0">
                <a:latin typeface="+mn-lt"/>
              </a:rPr>
              <a:t>The National Institute of Health and Family Welfare (NIHFW) has established Centre for Health Informatics to be the secretariat for managing the activities of the National Health Portal.</a:t>
            </a:r>
            <a:br>
              <a:rPr lang="en-US" sz="2700" dirty="0" smtClean="0">
                <a:latin typeface="+mn-lt"/>
              </a:rPr>
            </a:br>
            <a:r>
              <a:rPr lang="en-US" sz="2700" dirty="0" smtClean="0">
                <a:latin typeface="+mn-lt"/>
              </a:rPr>
              <a:t>The National Health Innovation Portal In order to facilitate the innovators to boost the innovations in public healthcare, the Government launched National Health Innovation portal.</a:t>
            </a:r>
            <a:r>
              <a:rPr lang="en-US" dirty="0" smtClean="0"/>
              <a:t/>
            </a:r>
            <a:br>
              <a:rPr lang="en-US" dirty="0" smtClean="0"/>
            </a:br>
            <a:endParaRPr lang="en-US" dirty="0"/>
          </a:p>
        </p:txBody>
      </p:sp>
      <p:sp>
        <p:nvSpPr>
          <p:cNvPr id="3" name="Content Placeholder 2"/>
          <p:cNvSpPr>
            <a:spLocks noGrp="1"/>
          </p:cNvSpPr>
          <p:nvPr>
            <p:ph idx="1"/>
          </p:nvPr>
        </p:nvSpPr>
        <p:spPr>
          <a:xfrm>
            <a:off x="762000" y="240632"/>
            <a:ext cx="7543800" cy="930442"/>
          </a:xfrm>
        </p:spPr>
        <p:txBody>
          <a:bodyPr>
            <a:noAutofit/>
          </a:bodyPr>
          <a:lstStyle/>
          <a:p>
            <a:pPr>
              <a:buNone/>
            </a:pPr>
            <a:r>
              <a:rPr lang="en-US" sz="2800" b="1" dirty="0" smtClean="0">
                <a:solidFill>
                  <a:srgbClr val="FF0000"/>
                </a:solidFill>
              </a:rPr>
              <a:t>        About National Health Innovation Portal</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1138988"/>
            <a:ext cx="8710864" cy="5518485"/>
          </a:xfrm>
        </p:spPr>
        <p:txBody>
          <a:bodyPr>
            <a:normAutofit fontScale="90000"/>
          </a:bodyPr>
          <a:lstStyle/>
          <a:p>
            <a:pPr fontAlgn="base"/>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dirty="0" smtClean="0"/>
              <a:t/>
            </a:r>
            <a:br>
              <a:rPr lang="en-US" dirty="0" smtClean="0"/>
            </a:br>
            <a:r>
              <a:rPr lang="en-US" dirty="0" smtClean="0"/>
              <a:t/>
            </a:r>
            <a:br>
              <a:rPr lang="en-US" dirty="0" smtClean="0"/>
            </a:br>
            <a:r>
              <a:rPr lang="en-US" sz="2700" dirty="0" smtClean="0">
                <a:latin typeface="+mn-lt"/>
              </a:rPr>
              <a:t>This portal will help the network people to share ideas, experiences, problems faced and their solutions.</a:t>
            </a:r>
            <a:br>
              <a:rPr lang="en-US" sz="2700" dirty="0" smtClean="0">
                <a:latin typeface="+mn-lt"/>
              </a:rPr>
            </a:br>
            <a:r>
              <a:rPr lang="en-US" sz="2700" dirty="0" smtClean="0">
                <a:latin typeface="+mn-lt"/>
              </a:rPr>
              <a:t>This portal will work as a single source of Information about inclusive innovation, sectors such as health, education, food and agriculture, environment and natural resources, science and technology etc.</a:t>
            </a:r>
            <a:br>
              <a:rPr lang="en-US" sz="2700" dirty="0" smtClean="0">
                <a:latin typeface="+mn-lt"/>
              </a:rPr>
            </a:br>
            <a:r>
              <a:rPr lang="en-US" sz="2700" dirty="0" smtClean="0">
                <a:latin typeface="+mn-lt"/>
              </a:rPr>
              <a:t>This portal wills the industry to exploit Innovation to prosper the innovator and country.</a:t>
            </a:r>
            <a:br>
              <a:rPr lang="en-US" sz="2700" dirty="0" smtClean="0">
                <a:latin typeface="+mn-lt"/>
              </a:rPr>
            </a:br>
            <a:r>
              <a:rPr lang="en-US" sz="2700" dirty="0" smtClean="0">
                <a:latin typeface="+mn-lt"/>
              </a:rPr>
              <a:t>This portal will provide a platform to innovators, plant &amp; machinery manufacturers and other experts, where innovators/entrepreneurs can register with the portal to avail services such as innovation search</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762000" y="192504"/>
            <a:ext cx="7543800" cy="946484"/>
          </a:xfrm>
        </p:spPr>
        <p:txBody>
          <a:bodyPr>
            <a:normAutofit/>
          </a:bodyPr>
          <a:lstStyle/>
          <a:p>
            <a:pPr>
              <a:buNone/>
            </a:pPr>
            <a:r>
              <a:rPr lang="en-US" sz="3200" dirty="0" smtClean="0">
                <a:solidFill>
                  <a:srgbClr val="FF0000"/>
                </a:solidFill>
                <a:latin typeface="+mj-lt"/>
              </a:rPr>
              <a:t>                   What is the work of the portal</a:t>
            </a:r>
            <a:endParaRPr lang="en-US" sz="3200" dirty="0">
              <a:solidFill>
                <a:srgbClr val="FF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19" cy="646331"/>
          </a:xfrm>
          <a:prstGeom prst="rect">
            <a:avLst/>
          </a:prstGeom>
        </p:spPr>
        <p:txBody>
          <a:bodyPr wrap="square">
            <a:spAutoFit/>
          </a:bodyPr>
          <a:lstStyle/>
          <a:p>
            <a:endParaRPr lang="en-US" dirty="0" smtClean="0"/>
          </a:p>
          <a:p>
            <a:endParaRPr lang="en-US" dirty="0"/>
          </a:p>
        </p:txBody>
      </p:sp>
      <p:sp>
        <p:nvSpPr>
          <p:cNvPr id="10" name="Title 9"/>
          <p:cNvSpPr>
            <a:spLocks noGrp="1"/>
          </p:cNvSpPr>
          <p:nvPr>
            <p:ph type="title"/>
          </p:nvPr>
        </p:nvSpPr>
        <p:spPr>
          <a:xfrm>
            <a:off x="855286" y="405299"/>
            <a:ext cx="6781800" cy="758852"/>
          </a:xfrm>
        </p:spPr>
        <p:txBody>
          <a:bodyPr/>
          <a:lstStyle/>
          <a:p>
            <a:r>
              <a:rPr lang="en-US" sz="2800" dirty="0" smtClean="0">
                <a:solidFill>
                  <a:srgbClr val="FF0000"/>
                </a:solidFill>
              </a:rPr>
              <a:t>Health Technology Assessment</a:t>
            </a:r>
            <a:endParaRPr lang="en-US" sz="2800" dirty="0">
              <a:solidFill>
                <a:srgbClr val="FF0000"/>
              </a:solidFill>
            </a:endParaRPr>
          </a:p>
        </p:txBody>
      </p:sp>
      <p:sp>
        <p:nvSpPr>
          <p:cNvPr id="12" name="Content Placeholder 11"/>
          <p:cNvSpPr>
            <a:spLocks noGrp="1"/>
          </p:cNvSpPr>
          <p:nvPr>
            <p:ph idx="1"/>
          </p:nvPr>
        </p:nvSpPr>
        <p:spPr>
          <a:xfrm>
            <a:off x="855286" y="1462826"/>
            <a:ext cx="7581901" cy="4319318"/>
          </a:xfrm>
        </p:spPr>
        <p:txBody>
          <a:bodyPr>
            <a:noAutofit/>
          </a:bodyPr>
          <a:lstStyle/>
          <a:p>
            <a:pPr marL="403225" marR="0" lvl="0" indent="-403225" algn="just" defTabSz="914400" rtl="0" eaLnBrk="1" fontAlgn="auto" latinLnBrk="0" hangingPunct="1">
              <a:lnSpc>
                <a:spcPct val="100000"/>
              </a:lnSpc>
              <a:spcBef>
                <a:spcPts val="2000"/>
              </a:spcBef>
              <a:spcAft>
                <a:spcPts val="0"/>
              </a:spcAft>
              <a:buClrTx/>
              <a:buSzTx/>
              <a:buFontTx/>
              <a:buBlip>
                <a:blip r:embed="rId2"/>
              </a:buBlip>
              <a:tabLst/>
              <a:defRPr/>
            </a:pPr>
            <a:r>
              <a:rPr lang="en-US" b="0" kern="1200" dirty="0" smtClean="0">
                <a:solidFill>
                  <a:schemeClr val="tx1"/>
                </a:solidFill>
                <a:effectLst/>
              </a:rPr>
              <a:t>HTA is the systematic evaluation of properties , effects and/or impacts of health technologies and interventions. It covers both the direct, intended consequences of technologies and interventions and their indirect, unintended consequences.</a:t>
            </a:r>
          </a:p>
          <a:p>
            <a:pPr marL="403225" indent="-403225" algn="just">
              <a:spcBef>
                <a:spcPts val="2000"/>
              </a:spcBef>
              <a:buClrTx/>
              <a:buBlip>
                <a:blip r:embed="rId2"/>
              </a:buBlip>
              <a:defRPr/>
            </a:pPr>
            <a:r>
              <a:rPr lang="en-GB" dirty="0" smtClean="0">
                <a:cs typeface="Arial" charset="0"/>
              </a:rPr>
              <a:t>“A </a:t>
            </a:r>
            <a:r>
              <a:rPr lang="en-GB" dirty="0" smtClean="0">
                <a:solidFill>
                  <a:srgbClr val="FF0000"/>
                </a:solidFill>
                <a:cs typeface="Arial" charset="0"/>
              </a:rPr>
              <a:t>multi-disciplinary </a:t>
            </a:r>
            <a:r>
              <a:rPr lang="en-GB" dirty="0" smtClean="0">
                <a:cs typeface="Arial" charset="0"/>
              </a:rPr>
              <a:t>field of policy analysis that examines the </a:t>
            </a:r>
            <a:r>
              <a:rPr lang="en-GB" dirty="0" smtClean="0">
                <a:solidFill>
                  <a:srgbClr val="FF0000"/>
                </a:solidFill>
                <a:cs typeface="Arial" charset="0"/>
              </a:rPr>
              <a:t>medical, economic, social and ethical implications </a:t>
            </a:r>
            <a:r>
              <a:rPr lang="en-GB" dirty="0" smtClean="0">
                <a:cs typeface="Arial" charset="0"/>
              </a:rPr>
              <a:t>of the incremental value, diffusion and use of a </a:t>
            </a:r>
            <a:r>
              <a:rPr lang="en-GB" dirty="0" smtClean="0">
                <a:solidFill>
                  <a:srgbClr val="FF0000"/>
                </a:solidFill>
                <a:cs typeface="Arial" charset="0"/>
              </a:rPr>
              <a:t>medical technology</a:t>
            </a:r>
            <a:r>
              <a:rPr lang="en-GB" dirty="0" smtClean="0">
                <a:cs typeface="Arial" charset="0"/>
              </a:rPr>
              <a:t> in health care.”</a:t>
            </a:r>
          </a:p>
          <a:p>
            <a:pPr marL="403225" marR="0" lvl="0" indent="-403225" algn="just" defTabSz="914400" rtl="0" eaLnBrk="1" fontAlgn="auto" latinLnBrk="0" hangingPunct="1">
              <a:lnSpc>
                <a:spcPct val="100000"/>
              </a:lnSpc>
              <a:spcBef>
                <a:spcPts val="2000"/>
              </a:spcBef>
              <a:spcAft>
                <a:spcPts val="0"/>
              </a:spcAft>
              <a:buClrTx/>
              <a:buSzTx/>
              <a:buFontTx/>
              <a:buBlip>
                <a:blip r:embed="rId2"/>
              </a:buBlip>
              <a:tabLst/>
              <a:defRPr/>
            </a:pPr>
            <a:endParaRPr lang="en-US" b="0" kern="1200" dirty="0" smtClean="0">
              <a:solidFill>
                <a:schemeClr val="tx1"/>
              </a:solidFill>
              <a:effectLst/>
            </a:endParaRPr>
          </a:p>
        </p:txBody>
      </p:sp>
      <p:sp>
        <p:nvSpPr>
          <p:cNvPr id="11" name="TextBox 10"/>
          <p:cNvSpPr txBox="1"/>
          <p:nvPr/>
        </p:nvSpPr>
        <p:spPr>
          <a:xfrm>
            <a:off x="5808086" y="802979"/>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30039988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2517" y="772963"/>
            <a:ext cx="7247790" cy="861774"/>
          </a:xfrm>
          <a:prstGeom prst="rect">
            <a:avLst/>
          </a:prstGeom>
        </p:spPr>
        <p:txBody>
          <a:bodyPr wrap="square">
            <a:spAutoFit/>
          </a:bodyPr>
          <a:lstStyle/>
          <a:p>
            <a:pPr algn="ctr"/>
            <a:r>
              <a:rPr lang="en-US" sz="3200" b="1" dirty="0" smtClean="0">
                <a:solidFill>
                  <a:srgbClr val="FF0000"/>
                </a:solidFill>
              </a:rPr>
              <a:t>What is a health technology?</a:t>
            </a:r>
          </a:p>
          <a:p>
            <a:pPr algn="ctr"/>
            <a:endParaRPr lang="en-US" dirty="0"/>
          </a:p>
        </p:txBody>
      </p:sp>
      <p:sp>
        <p:nvSpPr>
          <p:cNvPr id="6" name="TextBox 5"/>
          <p:cNvSpPr txBox="1"/>
          <p:nvPr/>
        </p:nvSpPr>
        <p:spPr>
          <a:xfrm>
            <a:off x="782517" y="1781804"/>
            <a:ext cx="7736252" cy="2523768"/>
          </a:xfrm>
          <a:prstGeom prst="rect">
            <a:avLst/>
          </a:prstGeom>
          <a:noFill/>
        </p:spPr>
        <p:txBody>
          <a:bodyPr wrap="square" rtlCol="0">
            <a:spAutoFit/>
          </a:bodyPr>
          <a:lstStyle/>
          <a:p>
            <a:endParaRPr lang="en-US" dirty="0" smtClean="0"/>
          </a:p>
          <a:p>
            <a:pPr algn="just"/>
            <a:r>
              <a:rPr lang="en-US" sz="2800" dirty="0" smtClean="0"/>
              <a:t>A health technology is the application of organized knowledge and skills in the form of devices, medicines, vaccines, procedures and systems developed to solve a health problem and improve quality of lives.</a:t>
            </a:r>
            <a:endParaRPr lang="en-US" sz="2800" dirty="0"/>
          </a:p>
        </p:txBody>
      </p:sp>
    </p:spTree>
    <p:extLst>
      <p:ext uri="{BB962C8B-B14F-4D97-AF65-F5344CB8AC3E}">
        <p14:creationId xmlns="" xmlns:p14="http://schemas.microsoft.com/office/powerpoint/2010/main" val="26063466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2750"/>
            <a:ext cx="6781800" cy="1600200"/>
          </a:xfrm>
        </p:spPr>
        <p:txBody>
          <a:bodyPr/>
          <a:lstStyle/>
          <a:p>
            <a:pPr eaLnBrk="1" fontAlgn="auto" hangingPunct="1">
              <a:spcAft>
                <a:spcPts val="0"/>
              </a:spcAft>
              <a:defRPr/>
            </a:pPr>
            <a:r>
              <a:rPr lang="en-US" sz="2800" dirty="0" smtClean="0">
                <a:solidFill>
                  <a:srgbClr val="FF0000"/>
                </a:solidFill>
                <a:ea typeface="+mj-ea"/>
                <a:cs typeface="+mj-cs"/>
              </a:rPr>
              <a:t>Dimensions of HTA</a:t>
            </a:r>
            <a:r>
              <a:rPr lang="en-US" sz="3200" dirty="0" smtClean="0">
                <a:solidFill>
                  <a:schemeClr val="tx2">
                    <a:satMod val="130000"/>
                  </a:schemeClr>
                </a:solidFill>
                <a:ea typeface="+mj-ea"/>
                <a:cs typeface="+mj-cs"/>
              </a:rPr>
              <a:t>	</a:t>
            </a:r>
            <a:endParaRPr lang="en-US" sz="3200" dirty="0">
              <a:solidFill>
                <a:schemeClr val="tx2">
                  <a:satMod val="130000"/>
                </a:schemeClr>
              </a:solidFill>
              <a:ea typeface="+mj-ea"/>
              <a:cs typeface="+mj-cs"/>
            </a:endParaRPr>
          </a:p>
        </p:txBody>
      </p:sp>
      <p:sp>
        <p:nvSpPr>
          <p:cNvPr id="3" name="Content Placeholder 2"/>
          <p:cNvSpPr>
            <a:spLocks noGrp="1"/>
          </p:cNvSpPr>
          <p:nvPr>
            <p:ph idx="1"/>
          </p:nvPr>
        </p:nvSpPr>
        <p:spPr>
          <a:xfrm>
            <a:off x="571500" y="1364507"/>
            <a:ext cx="7543800" cy="4743996"/>
          </a:xfrm>
        </p:spPr>
        <p:txBody>
          <a:bodyPr>
            <a:normAutofit fontScale="77500" lnSpcReduction="20000"/>
          </a:bodyPr>
          <a:lstStyle/>
          <a:p>
            <a:pPr marL="539496" indent="-457200" algn="just" eaLnBrk="1" fontAlgn="auto" hangingPunct="1">
              <a:lnSpc>
                <a:spcPct val="150000"/>
              </a:lnSpc>
              <a:spcAft>
                <a:spcPts val="0"/>
              </a:spcAft>
              <a:buFont typeface="+mj-lt"/>
              <a:buAutoNum type="arabicPeriod"/>
              <a:defRPr/>
            </a:pPr>
            <a:r>
              <a:rPr lang="en-US" sz="3400" dirty="0">
                <a:ea typeface="+mn-ea"/>
                <a:cs typeface="Andalus" panose="02010000000000000000" pitchFamily="2" charset="-78"/>
              </a:rPr>
              <a:t>Clinical effectiveness- Assessment of clinical literature, trial data and undertaking system systematic review/meta analysis</a:t>
            </a:r>
          </a:p>
          <a:p>
            <a:pPr marL="539496" indent="-457200" algn="just" eaLnBrk="1" fontAlgn="auto" hangingPunct="1">
              <a:lnSpc>
                <a:spcPct val="150000"/>
              </a:lnSpc>
              <a:spcAft>
                <a:spcPts val="0"/>
              </a:spcAft>
              <a:buFont typeface="+mj-lt"/>
              <a:buAutoNum type="arabicPeriod"/>
              <a:defRPr/>
            </a:pPr>
            <a:r>
              <a:rPr lang="en-US" sz="3400" dirty="0">
                <a:ea typeface="+mn-ea"/>
                <a:cs typeface="Andalus" panose="02010000000000000000" pitchFamily="2" charset="-78"/>
              </a:rPr>
              <a:t>Cost-effectiveness- health economic modeling with life time costs to calculated societal gain</a:t>
            </a:r>
          </a:p>
          <a:p>
            <a:pPr marL="539496" indent="-457200" algn="just" eaLnBrk="1" fontAlgn="auto" hangingPunct="1">
              <a:lnSpc>
                <a:spcPct val="150000"/>
              </a:lnSpc>
              <a:spcAft>
                <a:spcPts val="0"/>
              </a:spcAft>
              <a:buFont typeface="+mj-lt"/>
              <a:buAutoNum type="arabicPeriod"/>
              <a:defRPr/>
            </a:pPr>
            <a:r>
              <a:rPr lang="en-US" sz="3400" dirty="0">
                <a:ea typeface="+mn-ea"/>
                <a:cs typeface="Andalus" panose="02010000000000000000" pitchFamily="2" charset="-78"/>
              </a:rPr>
              <a:t>Legal, ethical and regulatory aspects related to a technology</a:t>
            </a:r>
          </a:p>
          <a:p>
            <a:pPr marL="539496" indent="-457200" algn="just" eaLnBrk="1" fontAlgn="auto" hangingPunct="1">
              <a:lnSpc>
                <a:spcPct val="150000"/>
              </a:lnSpc>
              <a:spcAft>
                <a:spcPts val="0"/>
              </a:spcAft>
              <a:buFont typeface="+mj-lt"/>
              <a:buAutoNum type="arabicPeriod"/>
              <a:defRPr/>
            </a:pPr>
            <a:r>
              <a:rPr lang="en-US" sz="3400" dirty="0">
                <a:ea typeface="+mn-ea"/>
                <a:cs typeface="Andalus" panose="02010000000000000000" pitchFamily="2" charset="-78"/>
              </a:rPr>
              <a:t>Health systems integration </a:t>
            </a:r>
            <a:r>
              <a:rPr lang="en-US" sz="3400" dirty="0" smtClean="0">
                <a:ea typeface="+mn-ea"/>
                <a:cs typeface="Andalus" panose="02010000000000000000" pitchFamily="2" charset="-78"/>
              </a:rPr>
              <a:t>model</a:t>
            </a:r>
          </a:p>
        </p:txBody>
      </p:sp>
    </p:spTree>
    <p:extLst>
      <p:ext uri="{BB962C8B-B14F-4D97-AF65-F5344CB8AC3E}">
        <p14:creationId xmlns="" xmlns:p14="http://schemas.microsoft.com/office/powerpoint/2010/main" val="3250352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1208</TotalTime>
  <Words>1387</Words>
  <Application>Microsoft Office PowerPoint</Application>
  <PresentationFormat>On-screen Show (4:3)</PresentationFormat>
  <Paragraphs>242</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NewsPrint</vt:lpstr>
      <vt:lpstr>Assessment of Innovation  uploaded on National Health Innovation Portal</vt:lpstr>
      <vt:lpstr>National Health Systems Resource Centre (NHSRC) has been set up under the National Rural Health Mission (NRHM) of Government of India to serve as an apex body for technical assistance.  Established in 2007, the National Health Systems Resource Centre's mandate is to assist in policy and strategy development in the provision and mobilization of technical assistance to the states and in capacity building for the Ministry of Health and Family Welfare (MoHFW) at the centre and in the states. </vt:lpstr>
      <vt:lpstr>Slide 3</vt:lpstr>
      <vt:lpstr>Healthcare Technology division of NHSRC works in areas of Health Technology Policy, Technology life cycle management, identification and uptake of innovations and conducting health technology assessments. The division serves as a technical node for Technology intensive healthcare Programs and systems development and their interface with broader health technology policy.  The Division is South-East Asia's only World Health Organization Collaborating Centre for Priority Medical Devices &amp; Health Technology Policy. Division of Healthcare Technology provide the technical supports the National Health Mission. </vt:lpstr>
      <vt:lpstr>National Health Innovation Portal launched on August 17, 2015 The Ministry of Health and Family Welfare, Government of India has set up the National Health Portal in pursuance to the decisions of the National Knowledge Commission, to provide healthcare related information to the citizens of India and to serve as a single point of access for consolidated health information.  The National Institute of Health and Family Welfare (NIHFW) has established Centre for Health Informatics to be the secretariat for managing the activities of the National Health Portal. The National Health Innovation Portal In order to facilitate the innovators to boost the innovations in public healthcare, the Government launched National Health Innovation portal. </vt:lpstr>
      <vt:lpstr>                 This portal will help the network people to share ideas, experiences, problems faced and their solutions. This portal will work as a single source of Information about inclusive innovation, sectors such as health, education, food and agriculture, environment and natural resources, science and technology etc. This portal wills the industry to exploit Innovation to prosper the innovator and country. This portal will provide a platform to innovators, plant &amp; machinery manufacturers and other experts, where innovators/entrepreneurs can register with the portal to avail services such as innovation search  </vt:lpstr>
      <vt:lpstr>Health Technology Assessment</vt:lpstr>
      <vt:lpstr>Slide 8</vt:lpstr>
      <vt:lpstr>Dimensions of HTA </vt:lpstr>
      <vt:lpstr>Application for an HTA</vt:lpstr>
      <vt:lpstr>Slide 11</vt:lpstr>
      <vt:lpstr>Why to conduct an HTA</vt:lpstr>
      <vt:lpstr>HTA audiences</vt:lpstr>
      <vt:lpstr>Steps to conduct an HTA</vt:lpstr>
      <vt:lpstr>Systematic review</vt:lpstr>
      <vt:lpstr>Process of Evidence based practice</vt:lpstr>
      <vt:lpstr>Where do questions come from</vt:lpstr>
      <vt:lpstr>Slide 18</vt:lpstr>
      <vt:lpstr>     This portal will provide a platform to innovators, plant &amp; machinery manufacturers and other experts, where innovators/entrepreneurs can register with the portal to avail services such as innovation search. Innovator  upload the their product on the web portal. we access the all data and information rapidly well planned product assessment OR program evaluation has been completedad gives complete information. After that consider the process and assessment of rapid review, analysis for the products. We consider the all data and information for the assessment of the products and define the final result. Firstly define the process, searching the data product, analyze the data, select the product, and present the result.  </vt:lpstr>
      <vt:lpstr>To evaluate the process of selecting innovation uploaded on NHINP portal. After that analysis the data and selected the products. </vt:lpstr>
      <vt:lpstr>We select the all product the scoring based and evidence. Use to mandatory data. Secondary data Analysis the daa </vt:lpstr>
      <vt:lpstr>Slide 22</vt:lpstr>
      <vt:lpstr>Databases Referred</vt:lpstr>
      <vt:lpstr>The first step in solving a problem is to create a plan for change. In preparation for change within healthcare, there is often an anticipation that change will result in an improvement or solution for an existing problem. In reality, not all changes result in a solution or improvement, much less an innovation. Change may in fact produce little to no improvement or benefit, and in some cases, may unexpectedly yield negative results or outcomes. For this reason, introducing a change, whether big or small, cannot be considered innately ‘innovative’</vt:lpstr>
      <vt:lpstr>          As per the criteria we select the total 33 products. As per terms we selected the final products on nhinp portal – 5 products          5 products selected          22 products disqualified           4 products for PHP          2 products no evidence       </vt:lpstr>
      <vt:lpstr>Slide 26</vt:lpstr>
      <vt:lpstr>Healthcare systems have experienced a proliferation of innovations aimed at enhancing life expectancy, quality of life, diagnostic and treatment options as well as the efficiency and cost effectiveness of the healthcare system. Information technology has played a vital role in the innovation of healthcare system. Despite the surge in innovation, theoretical research on the art and science of healthcare innovation has been limited. In order to achieving target goals of National Health Mission and to make health more accessible, affordable, safer and equitable; there is a need to identify, evaluate and scale up innovation. This compendium of innovations is collection of best practices in various states in India and is being shared for the purposes of dissemination and scale up.</vt:lpstr>
      <vt:lpstr> http://www.nhinp.org/ World Health Organization. Innovation. 2016. Available at: http://www.who.int/ topics/innovation/en/. Last accessed:  13 September 2016.  Merriam-Webster. Simple Definition of INNOVATION. 2016. Available at: http://www.merriam-webster.com/ dictionary/innovation. Last accessed:  13 September 2016.   Schweitzer F et al. Technologically Reflective Individuals as Enablers of Social Innovation. J Prod Innovation Manage. 2015;32(6):847-60.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Technology Assessment</dc:title>
  <dc:creator>Kavita Kachroo</dc:creator>
  <cp:lastModifiedBy>Asus PC</cp:lastModifiedBy>
  <cp:revision>91</cp:revision>
  <dcterms:created xsi:type="dcterms:W3CDTF">2015-12-06T17:51:24Z</dcterms:created>
  <dcterms:modified xsi:type="dcterms:W3CDTF">2017-05-27T17:06:20Z</dcterms:modified>
</cp:coreProperties>
</file>