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drawings/drawing1.xml" ContentType="application/vnd.openxmlformats-officedocument.drawingml.chartshapes+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56" r:id="rId2"/>
    <p:sldId id="281" r:id="rId3"/>
    <p:sldId id="257" r:id="rId4"/>
    <p:sldId id="258" r:id="rId5"/>
    <p:sldId id="259" r:id="rId6"/>
    <p:sldId id="260" r:id="rId7"/>
    <p:sldId id="261" r:id="rId8"/>
    <p:sldId id="282" r:id="rId9"/>
    <p:sldId id="262" r:id="rId10"/>
    <p:sldId id="263" r:id="rId11"/>
    <p:sldId id="264" r:id="rId12"/>
    <p:sldId id="265" r:id="rId13"/>
    <p:sldId id="283" r:id="rId14"/>
    <p:sldId id="266" r:id="rId15"/>
    <p:sldId id="267" r:id="rId16"/>
    <p:sldId id="268" r:id="rId17"/>
    <p:sldId id="269" r:id="rId18"/>
    <p:sldId id="270" r:id="rId19"/>
    <p:sldId id="271" r:id="rId20"/>
    <p:sldId id="272" r:id="rId21"/>
    <p:sldId id="273" r:id="rId22"/>
    <p:sldId id="274" r:id="rId23"/>
    <p:sldId id="275" r:id="rId24"/>
    <p:sldId id="276" r:id="rId25"/>
    <p:sldId id="284" r:id="rId26"/>
    <p:sldId id="277" r:id="rId27"/>
    <p:sldId id="285" r:id="rId28"/>
    <p:sldId id="278" r:id="rId29"/>
    <p:sldId id="279" r:id="rId30"/>
    <p:sldId id="280"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embeddings/oleObject2.bin"/></Relationships>
</file>

<file path=ppt/charts/_rels/chart3.xml.rels><?xml version="1.0" encoding="UTF-8" standalone="yes"?>
<Relationships xmlns="http://schemas.openxmlformats.org/package/2006/relationships"><Relationship Id="rId1" Type="http://schemas.openxmlformats.org/officeDocument/2006/relationships/oleObject" Target="../embeddings/oleObject3.bin"/></Relationships>
</file>

<file path=ppt/charts/_rels/chart4.xml.rels><?xml version="1.0" encoding="UTF-8" standalone="yes"?>
<Relationships xmlns="http://schemas.openxmlformats.org/package/2006/relationships"><Relationship Id="rId1" Type="http://schemas.openxmlformats.org/officeDocument/2006/relationships/oleObject" Target="../embeddings/oleObject4.bin"/></Relationships>
</file>

<file path=ppt/charts/_rels/chart5.xml.rels><?xml version="1.0" encoding="UTF-8" standalone="yes"?>
<Relationships xmlns="http://schemas.openxmlformats.org/package/2006/relationships"><Relationship Id="rId1" Type="http://schemas.openxmlformats.org/officeDocument/2006/relationships/oleObject" Target="../embeddings/oleObject5.bin"/></Relationships>
</file>

<file path=ppt/charts/_rels/chart6.xml.rels><?xml version="1.0" encoding="UTF-8" standalone="yes"?>
<Relationships xmlns="http://schemas.openxmlformats.org/package/2006/relationships"><Relationship Id="rId1" Type="http://schemas.openxmlformats.org/officeDocument/2006/relationships/oleObject" Target="../embeddings/oleObject6.bin"/></Relationships>
</file>

<file path=ppt/charts/_rels/chart7.xml.rels><?xml version="1.0" encoding="UTF-8" standalone="yes"?>
<Relationships xmlns="http://schemas.openxmlformats.org/package/2006/relationships"><Relationship Id="rId1" Type="http://schemas.openxmlformats.org/officeDocument/2006/relationships/oleObject" Target="../embeddings/oleObject7.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Scheduling in the west block OT</a:t>
            </a:r>
          </a:p>
        </c:rich>
      </c:tx>
      <c:layout/>
      <c:overlay val="0"/>
    </c:title>
    <c:autoTitleDeleted val="0"/>
    <c:view3D>
      <c:rotX val="15"/>
      <c:rotY val="20"/>
      <c:rAngAx val="1"/>
    </c:view3D>
    <c:floor>
      <c:thickness val="0"/>
    </c:floor>
    <c:sideWall>
      <c:thickness val="0"/>
      <c:spPr>
        <a:solidFill>
          <a:schemeClr val="lt1"/>
        </a:solidFill>
        <a:ln w="25400" cap="flat" cmpd="sng" algn="ctr">
          <a:solidFill>
            <a:schemeClr val="accent6"/>
          </a:solidFill>
          <a:prstDash val="solid"/>
        </a:ln>
        <a:effectLst/>
      </c:spPr>
    </c:sideWall>
    <c:backWall>
      <c:thickness val="0"/>
      <c:spPr>
        <a:solidFill>
          <a:schemeClr val="lt1"/>
        </a:solidFill>
        <a:ln w="25400" cap="flat" cmpd="sng" algn="ctr">
          <a:solidFill>
            <a:schemeClr val="accent6"/>
          </a:solidFill>
          <a:prstDash val="solid"/>
        </a:ln>
        <a:effectLst/>
      </c:spPr>
    </c:backWall>
    <c:plotArea>
      <c:layout>
        <c:manualLayout>
          <c:layoutTarget val="inner"/>
          <c:xMode val="edge"/>
          <c:yMode val="edge"/>
          <c:x val="0.21878067315770741"/>
          <c:y val="0.25213611403379049"/>
          <c:w val="0.68226210857679359"/>
          <c:h val="0.55013660270464049"/>
        </c:manualLayout>
      </c:layout>
      <c:bar3DChart>
        <c:barDir val="col"/>
        <c:grouping val="clustered"/>
        <c:varyColors val="0"/>
        <c:ser>
          <c:idx val="0"/>
          <c:order val="0"/>
          <c:tx>
            <c:strRef>
              <c:f>Sheet1.5!$C$8</c:f>
              <c:strCache>
                <c:ptCount val="1"/>
                <c:pt idx="0">
                  <c:v>NUMBER</c:v>
                </c:pt>
              </c:strCache>
            </c:strRef>
          </c:tx>
          <c:spPr>
            <a:solidFill>
              <a:srgbClr val="FF9933"/>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Sheet1.5!$B$9:$B$24</c:f>
              <c:strCache>
                <c:ptCount val="16"/>
                <c:pt idx="1">
                  <c:v> SCHEDULED CASES</c:v>
                </c:pt>
                <c:pt idx="3">
                  <c:v>CANCELLED CASES</c:v>
                </c:pt>
                <c:pt idx="5">
                  <c:v> OT CANCELLATION</c:v>
                </c:pt>
                <c:pt idx="7">
                  <c:v> ADDON CASES</c:v>
                </c:pt>
                <c:pt idx="9">
                  <c:v>EMERGENCY CASES</c:v>
                </c:pt>
                <c:pt idx="11">
                  <c:v>DONE IN OTHER OT</c:v>
                </c:pt>
                <c:pt idx="13">
                  <c:v>MAMBS OT</c:v>
                </c:pt>
                <c:pt idx="15">
                  <c:v>CASES DONE</c:v>
                </c:pt>
              </c:strCache>
            </c:strRef>
          </c:cat>
          <c:val>
            <c:numRef>
              <c:f>Sheet1.5!$C$9:$C$24</c:f>
              <c:numCache>
                <c:formatCode>General</c:formatCode>
                <c:ptCount val="16"/>
                <c:pt idx="1">
                  <c:v>302</c:v>
                </c:pt>
                <c:pt idx="3">
                  <c:v>86</c:v>
                </c:pt>
                <c:pt idx="5">
                  <c:v>1</c:v>
                </c:pt>
                <c:pt idx="7">
                  <c:v>61</c:v>
                </c:pt>
                <c:pt idx="9">
                  <c:v>11</c:v>
                </c:pt>
                <c:pt idx="11">
                  <c:v>23</c:v>
                </c:pt>
                <c:pt idx="13">
                  <c:v>3</c:v>
                </c:pt>
                <c:pt idx="15">
                  <c:v>265</c:v>
                </c:pt>
              </c:numCache>
            </c:numRef>
          </c:val>
        </c:ser>
        <c:dLbls>
          <c:showLegendKey val="0"/>
          <c:showVal val="0"/>
          <c:showCatName val="0"/>
          <c:showSerName val="0"/>
          <c:showPercent val="0"/>
          <c:showBubbleSize val="0"/>
        </c:dLbls>
        <c:gapWidth val="5"/>
        <c:shape val="box"/>
        <c:axId val="149204872"/>
        <c:axId val="149205256"/>
        <c:axId val="0"/>
      </c:bar3DChart>
      <c:catAx>
        <c:axId val="149204872"/>
        <c:scaling>
          <c:orientation val="minMax"/>
        </c:scaling>
        <c:delete val="0"/>
        <c:axPos val="b"/>
        <c:numFmt formatCode="General" sourceLinked="0"/>
        <c:majorTickMark val="out"/>
        <c:minorTickMark val="none"/>
        <c:tickLblPos val="nextTo"/>
        <c:txPr>
          <a:bodyPr/>
          <a:lstStyle/>
          <a:p>
            <a:pPr>
              <a:defRPr b="1"/>
            </a:pPr>
            <a:endParaRPr lang="en-US"/>
          </a:p>
        </c:txPr>
        <c:crossAx val="149205256"/>
        <c:crosses val="autoZero"/>
        <c:auto val="1"/>
        <c:lblAlgn val="ctr"/>
        <c:lblOffset val="100"/>
        <c:noMultiLvlLbl val="0"/>
      </c:catAx>
      <c:valAx>
        <c:axId val="149205256"/>
        <c:scaling>
          <c:orientation val="minMax"/>
        </c:scaling>
        <c:delete val="0"/>
        <c:axPos val="l"/>
        <c:title>
          <c:tx>
            <c:rich>
              <a:bodyPr rot="0" vert="horz"/>
              <a:lstStyle/>
              <a:p>
                <a:pPr>
                  <a:defRPr/>
                </a:pPr>
                <a:r>
                  <a:rPr lang="en-US"/>
                  <a:t>Cases observed</a:t>
                </a:r>
              </a:p>
            </c:rich>
          </c:tx>
          <c:layout>
            <c:manualLayout>
              <c:xMode val="edge"/>
              <c:yMode val="edge"/>
              <c:x val="6.6109576414737801E-3"/>
              <c:y val="0.43418744285456623"/>
            </c:manualLayout>
          </c:layout>
          <c:overlay val="0"/>
        </c:title>
        <c:numFmt formatCode="General" sourceLinked="1"/>
        <c:majorTickMark val="out"/>
        <c:minorTickMark val="none"/>
        <c:tickLblPos val="nextTo"/>
        <c:txPr>
          <a:bodyPr/>
          <a:lstStyle/>
          <a:p>
            <a:pPr>
              <a:defRPr b="1"/>
            </a:pPr>
            <a:endParaRPr lang="en-US"/>
          </a:p>
        </c:txPr>
        <c:crossAx val="149204872"/>
        <c:crosses val="autoZero"/>
        <c:crossBetween val="between"/>
      </c:valAx>
    </c:plotArea>
    <c:legend>
      <c:legendPos val="r"/>
      <c:layout/>
      <c:overlay val="0"/>
      <c:txPr>
        <a:bodyPr/>
        <a:lstStyle/>
        <a:p>
          <a:pPr>
            <a:defRPr b="1"/>
          </a:pPr>
          <a:endParaRPr lang="en-US"/>
        </a:p>
      </c:txPr>
    </c:legend>
    <c:plotVisOnly val="1"/>
    <c:dispBlanksAs val="gap"/>
    <c:showDLblsOverMax val="0"/>
  </c:chart>
  <c:spPr>
    <a:solidFill>
      <a:schemeClr val="lt1"/>
    </a:solidFill>
    <a:ln w="25400" cap="flat" cmpd="sng" algn="ctr">
      <a:solidFill>
        <a:schemeClr val="accent6"/>
      </a:solidFill>
      <a:prstDash val="solid"/>
    </a:ln>
    <a:effectLst/>
  </c:spPr>
  <c:txPr>
    <a:bodyPr/>
    <a:lstStyle/>
    <a:p>
      <a:pPr>
        <a:defRPr>
          <a:solidFill>
            <a:schemeClr val="dk1"/>
          </a:solidFill>
          <a:latin typeface="+mn-lt"/>
          <a:ea typeface="+mn-ea"/>
          <a:cs typeface="+mn-cs"/>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600" u="sng">
                <a:solidFill>
                  <a:srgbClr val="FFFF00"/>
                </a:solidFill>
              </a:rPr>
              <a:t>Scheduling</a:t>
            </a:r>
            <a:r>
              <a:rPr lang="en-US" sz="1600" u="sng" baseline="0">
                <a:solidFill>
                  <a:srgbClr val="FFFF00"/>
                </a:solidFill>
              </a:rPr>
              <a:t> in West Wing Operation theatre</a:t>
            </a:r>
            <a:endParaRPr lang="en-US" sz="1600" u="sng">
              <a:solidFill>
                <a:srgbClr val="FFFF00"/>
              </a:solidFill>
            </a:endParaRPr>
          </a:p>
        </c:rich>
      </c:tx>
      <c:layout/>
      <c:overlay val="1"/>
    </c:title>
    <c:autoTitleDeleted val="0"/>
    <c:view3D>
      <c:rotX val="10"/>
      <c:rotY val="20"/>
      <c:rAngAx val="0"/>
    </c:view3D>
    <c:floor>
      <c:thickness val="0"/>
    </c:floor>
    <c:sideWall>
      <c:thickness val="0"/>
    </c:sideWall>
    <c:backWall>
      <c:thickness val="0"/>
    </c:backWall>
    <c:plotArea>
      <c:layout>
        <c:manualLayout>
          <c:layoutTarget val="inner"/>
          <c:xMode val="edge"/>
          <c:yMode val="edge"/>
          <c:x val="0.2436977853258539"/>
          <c:y val="9.0186107251299524E-2"/>
          <c:w val="0.69050829430634897"/>
          <c:h val="0.76079074674490121"/>
        </c:manualLayout>
      </c:layout>
      <c:line3DChart>
        <c:grouping val="standard"/>
        <c:varyColors val="0"/>
        <c:ser>
          <c:idx val="0"/>
          <c:order val="0"/>
          <c:tx>
            <c:strRef>
              <c:f>Sheet5!$H$7</c:f>
              <c:strCache>
                <c:ptCount val="1"/>
                <c:pt idx="0">
                  <c:v>NUMBER</c:v>
                </c:pt>
              </c:strCache>
            </c:strRef>
          </c:tx>
          <c:spPr>
            <a:solidFill>
              <a:srgbClr val="66FF33"/>
            </a:solidFill>
          </c:spPr>
          <c:dLbls>
            <c:dLbl>
              <c:idx val="0"/>
              <c:layout>
                <c:manualLayout>
                  <c:x val="-8.1699346405228763E-3"/>
                  <c:y val="4.0849673202614381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6.8082788671023964E-2"/>
                  <c:y val="-2.042483660130719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2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Sheet5!$G$8:$G$9</c:f>
              <c:strCache>
                <c:ptCount val="2"/>
                <c:pt idx="0">
                  <c:v>SCHEDULED</c:v>
                </c:pt>
                <c:pt idx="1">
                  <c:v>DONE CASES</c:v>
                </c:pt>
              </c:strCache>
            </c:strRef>
          </c:cat>
          <c:val>
            <c:numRef>
              <c:f>Sheet5!$H$8:$H$9</c:f>
              <c:numCache>
                <c:formatCode>General</c:formatCode>
                <c:ptCount val="2"/>
                <c:pt idx="0">
                  <c:v>302</c:v>
                </c:pt>
                <c:pt idx="1">
                  <c:v>265</c:v>
                </c:pt>
              </c:numCache>
            </c:numRef>
          </c:val>
          <c:smooth val="0"/>
        </c:ser>
        <c:dLbls>
          <c:showLegendKey val="0"/>
          <c:showVal val="0"/>
          <c:showCatName val="0"/>
          <c:showSerName val="0"/>
          <c:showPercent val="0"/>
          <c:showBubbleSize val="0"/>
        </c:dLbls>
        <c:gapDepth val="88"/>
        <c:axId val="149323224"/>
        <c:axId val="149323608"/>
        <c:axId val="79561472"/>
      </c:line3DChart>
      <c:catAx>
        <c:axId val="149323224"/>
        <c:scaling>
          <c:orientation val="minMax"/>
        </c:scaling>
        <c:delete val="0"/>
        <c:axPos val="b"/>
        <c:numFmt formatCode="General" sourceLinked="0"/>
        <c:majorTickMark val="out"/>
        <c:minorTickMark val="none"/>
        <c:tickLblPos val="nextTo"/>
        <c:txPr>
          <a:bodyPr/>
          <a:lstStyle/>
          <a:p>
            <a:pPr>
              <a:defRPr sz="1100" b="1">
                <a:solidFill>
                  <a:srgbClr val="FFFF00"/>
                </a:solidFill>
              </a:defRPr>
            </a:pPr>
            <a:endParaRPr lang="en-US"/>
          </a:p>
        </c:txPr>
        <c:crossAx val="149323608"/>
        <c:crosses val="autoZero"/>
        <c:auto val="1"/>
        <c:lblAlgn val="ctr"/>
        <c:lblOffset val="100"/>
        <c:noMultiLvlLbl val="0"/>
      </c:catAx>
      <c:valAx>
        <c:axId val="149323608"/>
        <c:scaling>
          <c:orientation val="minMax"/>
        </c:scaling>
        <c:delete val="0"/>
        <c:axPos val="l"/>
        <c:title>
          <c:tx>
            <c:rich>
              <a:bodyPr rot="0" vert="horz"/>
              <a:lstStyle/>
              <a:p>
                <a:pPr>
                  <a:defRPr/>
                </a:pPr>
                <a:r>
                  <a:rPr lang="en-US">
                    <a:solidFill>
                      <a:srgbClr val="FFFF00"/>
                    </a:solidFill>
                  </a:rPr>
                  <a:t>NUMBER OF CASES OBSERVED</a:t>
                </a:r>
              </a:p>
            </c:rich>
          </c:tx>
          <c:layout>
            <c:manualLayout>
              <c:xMode val="edge"/>
              <c:yMode val="edge"/>
              <c:x val="6.9768239754345596E-3"/>
              <c:y val="0.42696882558798255"/>
            </c:manualLayout>
          </c:layout>
          <c:overlay val="0"/>
        </c:title>
        <c:numFmt formatCode="General" sourceLinked="1"/>
        <c:majorTickMark val="out"/>
        <c:minorTickMark val="none"/>
        <c:tickLblPos val="nextTo"/>
        <c:txPr>
          <a:bodyPr/>
          <a:lstStyle/>
          <a:p>
            <a:pPr>
              <a:defRPr sz="1200" b="1">
                <a:solidFill>
                  <a:srgbClr val="00FFFF"/>
                </a:solidFill>
              </a:defRPr>
            </a:pPr>
            <a:endParaRPr lang="en-US"/>
          </a:p>
        </c:txPr>
        <c:crossAx val="149323224"/>
        <c:crosses val="autoZero"/>
        <c:crossBetween val="between"/>
      </c:valAx>
      <c:serAx>
        <c:axId val="79561472"/>
        <c:scaling>
          <c:orientation val="minMax"/>
        </c:scaling>
        <c:delete val="1"/>
        <c:axPos val="b"/>
        <c:majorTickMark val="out"/>
        <c:minorTickMark val="none"/>
        <c:tickLblPos val="nextTo"/>
        <c:crossAx val="149323608"/>
        <c:crosses val="autoZero"/>
      </c:serAx>
      <c:spPr>
        <a:solidFill>
          <a:schemeClr val="bg2">
            <a:lumMod val="10000"/>
          </a:schemeClr>
        </a:solidFill>
      </c:spPr>
    </c:plotArea>
    <c:legend>
      <c:legendPos val="r"/>
      <c:layout/>
      <c:overlay val="0"/>
      <c:txPr>
        <a:bodyPr/>
        <a:lstStyle/>
        <a:p>
          <a:pPr>
            <a:defRPr b="1">
              <a:solidFill>
                <a:srgbClr val="FFFF00"/>
              </a:solidFill>
            </a:defRPr>
          </a:pPr>
          <a:endParaRPr lang="en-US"/>
        </a:p>
      </c:txPr>
    </c:legend>
    <c:plotVisOnly val="1"/>
    <c:dispBlanksAs val="gap"/>
    <c:showDLblsOverMax val="0"/>
  </c:chart>
  <c:spPr>
    <a:solidFill>
      <a:schemeClr val="bg2">
        <a:lumMod val="10000"/>
      </a:schemeClr>
    </a:solidFill>
  </c:sp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2400" u="sng" dirty="0">
                <a:latin typeface="Times New Roman" panose="02020603050405020304" pitchFamily="18" charset="0"/>
                <a:cs typeface="Times New Roman" panose="02020603050405020304" pitchFamily="18" charset="0"/>
              </a:rPr>
              <a:t>Reasons</a:t>
            </a:r>
            <a:r>
              <a:rPr lang="en-US" sz="2400" u="sng" baseline="0" dirty="0">
                <a:latin typeface="Times New Roman" panose="02020603050405020304" pitchFamily="18" charset="0"/>
                <a:cs typeface="Times New Roman" panose="02020603050405020304" pitchFamily="18" charset="0"/>
              </a:rPr>
              <a:t> behind the cancellation</a:t>
            </a:r>
            <a:endParaRPr lang="en-US" sz="2400" u="sng" dirty="0">
              <a:latin typeface="Times New Roman" panose="02020603050405020304" pitchFamily="18" charset="0"/>
              <a:cs typeface="Times New Roman" panose="02020603050405020304" pitchFamily="18" charset="0"/>
            </a:endParaRPr>
          </a:p>
        </c:rich>
      </c:tx>
      <c:layout/>
      <c:overlay val="0"/>
    </c:title>
    <c:autoTitleDeleted val="0"/>
    <c:plotArea>
      <c:layout/>
      <c:pieChart>
        <c:varyColors val="1"/>
        <c:ser>
          <c:idx val="0"/>
          <c:order val="0"/>
          <c:tx>
            <c:strRef>
              <c:f>Sheet3!$D$18</c:f>
              <c:strCache>
                <c:ptCount val="1"/>
                <c:pt idx="0">
                  <c:v>%</c:v>
                </c:pt>
              </c:strCache>
            </c:strRef>
          </c:tx>
          <c:explosion val="18"/>
          <c:dPt>
            <c:idx val="0"/>
            <c:bubble3D val="0"/>
            <c:spPr>
              <a:solidFill>
                <a:srgbClr val="FFC000"/>
              </a:solidFill>
            </c:spPr>
          </c:dPt>
          <c:dPt>
            <c:idx val="1"/>
            <c:bubble3D val="0"/>
            <c:spPr>
              <a:solidFill>
                <a:srgbClr val="FF0066"/>
              </a:solidFill>
            </c:spPr>
          </c:dPt>
          <c:dPt>
            <c:idx val="2"/>
            <c:bubble3D val="0"/>
            <c:spPr>
              <a:solidFill>
                <a:srgbClr val="00FF00"/>
              </a:solidFill>
            </c:spPr>
          </c:dPt>
          <c:dPt>
            <c:idx val="3"/>
            <c:bubble3D val="0"/>
            <c:spPr>
              <a:solidFill>
                <a:srgbClr val="FF3300"/>
              </a:solidFill>
            </c:spPr>
          </c:dPt>
          <c:dPt>
            <c:idx val="4"/>
            <c:bubble3D val="0"/>
            <c:spPr>
              <a:solidFill>
                <a:srgbClr val="002060"/>
              </a:solidFill>
            </c:spPr>
          </c:dPt>
          <c:dLbls>
            <c:dLbl>
              <c:idx val="1"/>
              <c:layout>
                <c:manualLayout>
                  <c:x val="3.9717519685039442E-2"/>
                  <c:y val="-3.423519976669588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1.8052384076990377E-2"/>
                  <c:y val="5.7185039370078738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2.7095402439582011E-2"/>
                  <c:y val="-3.3432432424942136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600" b="1"/>
                </a:pPr>
                <a:endParaRPr lang="en-US"/>
              </a:p>
            </c:txPr>
            <c:showLegendKey val="0"/>
            <c:showVal val="1"/>
            <c:showCatName val="0"/>
            <c:showSerName val="0"/>
            <c:showPercent val="0"/>
            <c:showBubbleSize val="0"/>
            <c:showLeaderLines val="1"/>
            <c:extLst>
              <c:ext xmlns:c15="http://schemas.microsoft.com/office/drawing/2012/chart" uri="{CE6537A1-D6FC-4f65-9D91-7224C49458BB}">
                <c15:layout/>
              </c:ext>
            </c:extLst>
          </c:dLbls>
          <c:cat>
            <c:strRef>
              <c:f>Sheet3!$C$19:$C$23</c:f>
              <c:strCache>
                <c:ptCount val="5"/>
                <c:pt idx="0">
                  <c:v>PATIENT NOT ADMITTED</c:v>
                </c:pt>
                <c:pt idx="1">
                  <c:v>MEDICALLY UNFIT</c:v>
                </c:pt>
                <c:pt idx="2">
                  <c:v>FINANCIAL CLEARANCE</c:v>
                </c:pt>
                <c:pt idx="3">
                  <c:v>LAMA</c:v>
                </c:pt>
                <c:pt idx="4">
                  <c:v>OTHER</c:v>
                </c:pt>
              </c:strCache>
            </c:strRef>
          </c:cat>
          <c:val>
            <c:numRef>
              <c:f>Sheet3!$D$19:$D$23</c:f>
              <c:numCache>
                <c:formatCode>0%</c:formatCode>
                <c:ptCount val="5"/>
                <c:pt idx="0">
                  <c:v>0.6200000000000041</c:v>
                </c:pt>
                <c:pt idx="1">
                  <c:v>0.22</c:v>
                </c:pt>
                <c:pt idx="2">
                  <c:v>7.0000000000000021E-2</c:v>
                </c:pt>
                <c:pt idx="3">
                  <c:v>3.0000000000000002E-2</c:v>
                </c:pt>
                <c:pt idx="4">
                  <c:v>6.0000000000000032E-2</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65506828205236411"/>
          <c:y val="0.16562545730668232"/>
          <c:w val="0.3366436355140634"/>
          <c:h val="0.6840950463825165"/>
        </c:manualLayout>
      </c:layout>
      <c:overlay val="0"/>
      <c:spPr>
        <a:solidFill>
          <a:schemeClr val="lt1"/>
        </a:solidFill>
        <a:ln w="25400" cap="flat" cmpd="sng" algn="ctr">
          <a:solidFill>
            <a:schemeClr val="accent3"/>
          </a:solidFill>
          <a:prstDash val="solid"/>
        </a:ln>
        <a:effectLst/>
      </c:spPr>
      <c:txPr>
        <a:bodyPr/>
        <a:lstStyle/>
        <a:p>
          <a:pPr>
            <a:defRPr sz="1100" b="1">
              <a:solidFill>
                <a:schemeClr val="dk1"/>
              </a:solidFill>
              <a:latin typeface="+mn-lt"/>
              <a:ea typeface="+mn-ea"/>
              <a:cs typeface="+mn-cs"/>
            </a:defRPr>
          </a:pPr>
          <a:endParaRPr lang="en-US"/>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pPr>
        <a:noFill/>
        <a:ln w="25400">
          <a:noFill/>
        </a:ln>
      </c:spPr>
    </c:sideWall>
    <c:backWall>
      <c:thickness val="0"/>
      <c:spPr>
        <a:noFill/>
        <a:ln w="25400">
          <a:noFill/>
        </a:ln>
      </c:spPr>
    </c:backWall>
    <c:plotArea>
      <c:layout>
        <c:manualLayout>
          <c:layoutTarget val="inner"/>
          <c:xMode val="edge"/>
          <c:yMode val="edge"/>
          <c:x val="0.19193868127595171"/>
          <c:y val="0.13455936251211967"/>
          <c:w val="0.59604441805885866"/>
          <c:h val="0.6248975274226366"/>
        </c:manualLayout>
      </c:layout>
      <c:bar3DChart>
        <c:barDir val="col"/>
        <c:grouping val="stacked"/>
        <c:varyColors val="0"/>
        <c:ser>
          <c:idx val="0"/>
          <c:order val="0"/>
          <c:invertIfNegative val="0"/>
          <c:dPt>
            <c:idx val="0"/>
            <c:invertIfNegative val="0"/>
            <c:bubble3D val="0"/>
            <c:spPr>
              <a:solidFill>
                <a:srgbClr val="FF3300"/>
              </a:solidFill>
            </c:spPr>
          </c:dPt>
          <c:dPt>
            <c:idx val="1"/>
            <c:invertIfNegative val="0"/>
            <c:bubble3D val="0"/>
            <c:spPr>
              <a:solidFill>
                <a:srgbClr val="00FF00"/>
              </a:solidFill>
            </c:spPr>
          </c:dPt>
          <c:dLbls>
            <c:dLbl>
              <c:idx val="0"/>
              <c:layout>
                <c:manualLayout>
                  <c:x val="1.7636684303350969E-2"/>
                  <c:y val="-0.2852852852852884"/>
                </c:manualLayout>
              </c:layout>
              <c:tx>
                <c:rich>
                  <a:bodyPr/>
                  <a:lstStyle/>
                  <a:p>
                    <a:r>
                      <a:rPr lang="en-US"/>
                      <a:t>58 %</a:t>
                    </a:r>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2.6455026455026717E-2"/>
                  <c:y val="-0.21396396396396444"/>
                </c:manualLayout>
              </c:layout>
              <c:tx>
                <c:rich>
                  <a:bodyPr/>
                  <a:lstStyle/>
                  <a:p>
                    <a:r>
                      <a:rPr lang="en-US"/>
                      <a:t>42%</a:t>
                    </a:r>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6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Sheet2!$D$93:$D$94</c:f>
              <c:strCache>
                <c:ptCount val="2"/>
                <c:pt idx="0">
                  <c:v>cases done on scheduled time</c:v>
                </c:pt>
                <c:pt idx="1">
                  <c:v>delayed cases</c:v>
                </c:pt>
              </c:strCache>
            </c:strRef>
          </c:cat>
          <c:val>
            <c:numRef>
              <c:f>Sheet2!$E$93:$E$94</c:f>
              <c:numCache>
                <c:formatCode>0</c:formatCode>
                <c:ptCount val="2"/>
                <c:pt idx="0">
                  <c:v>57.5</c:v>
                </c:pt>
                <c:pt idx="1">
                  <c:v>42.5</c:v>
                </c:pt>
              </c:numCache>
            </c:numRef>
          </c:val>
        </c:ser>
        <c:dLbls>
          <c:showLegendKey val="0"/>
          <c:showVal val="0"/>
          <c:showCatName val="0"/>
          <c:showSerName val="0"/>
          <c:showPercent val="0"/>
          <c:showBubbleSize val="0"/>
        </c:dLbls>
        <c:gapWidth val="150"/>
        <c:shape val="pyramid"/>
        <c:axId val="149352272"/>
        <c:axId val="149826328"/>
        <c:axId val="0"/>
      </c:bar3DChart>
      <c:catAx>
        <c:axId val="149352272"/>
        <c:scaling>
          <c:orientation val="minMax"/>
        </c:scaling>
        <c:delete val="0"/>
        <c:axPos val="b"/>
        <c:numFmt formatCode="General" sourceLinked="0"/>
        <c:majorTickMark val="out"/>
        <c:minorTickMark val="none"/>
        <c:tickLblPos val="nextTo"/>
        <c:txPr>
          <a:bodyPr/>
          <a:lstStyle/>
          <a:p>
            <a:pPr>
              <a:defRPr sz="1400" b="1">
                <a:solidFill>
                  <a:schemeClr val="bg1"/>
                </a:solidFill>
              </a:defRPr>
            </a:pPr>
            <a:endParaRPr lang="en-US"/>
          </a:p>
        </c:txPr>
        <c:crossAx val="149826328"/>
        <c:crosses val="autoZero"/>
        <c:auto val="1"/>
        <c:lblAlgn val="ctr"/>
        <c:lblOffset val="100"/>
        <c:noMultiLvlLbl val="0"/>
      </c:catAx>
      <c:valAx>
        <c:axId val="149826328"/>
        <c:scaling>
          <c:orientation val="minMax"/>
        </c:scaling>
        <c:delete val="0"/>
        <c:axPos val="l"/>
        <c:title>
          <c:tx>
            <c:rich>
              <a:bodyPr rot="-5400000" vert="horz"/>
              <a:lstStyle/>
              <a:p>
                <a:pPr>
                  <a:defRPr/>
                </a:pPr>
                <a:r>
                  <a:rPr lang="en-US" sz="1600" b="1">
                    <a:solidFill>
                      <a:schemeClr val="bg1"/>
                    </a:solidFill>
                  </a:rPr>
                  <a:t>percentage cases</a:t>
                </a:r>
              </a:p>
            </c:rich>
          </c:tx>
          <c:layout>
            <c:manualLayout>
              <c:xMode val="edge"/>
              <c:yMode val="edge"/>
              <c:x val="3.9306024246969135E-2"/>
              <c:y val="0.30885087843749642"/>
            </c:manualLayout>
          </c:layout>
          <c:overlay val="0"/>
        </c:title>
        <c:numFmt formatCode="0" sourceLinked="1"/>
        <c:majorTickMark val="out"/>
        <c:minorTickMark val="none"/>
        <c:tickLblPos val="nextTo"/>
        <c:txPr>
          <a:bodyPr/>
          <a:lstStyle/>
          <a:p>
            <a:pPr>
              <a:defRPr sz="1600" b="1">
                <a:solidFill>
                  <a:schemeClr val="bg1"/>
                </a:solidFill>
              </a:defRPr>
            </a:pPr>
            <a:endParaRPr lang="en-US"/>
          </a:p>
        </c:txPr>
        <c:crossAx val="149352272"/>
        <c:crosses val="autoZero"/>
        <c:crossBetween val="between"/>
      </c:valAx>
    </c:plotArea>
    <c:legend>
      <c:legendPos val="r"/>
      <c:layout>
        <c:manualLayout>
          <c:xMode val="edge"/>
          <c:yMode val="edge"/>
          <c:x val="0.72325831582820455"/>
          <c:y val="0.37039491656884754"/>
          <c:w val="0.27674168417179551"/>
          <c:h val="0.2651456817312382"/>
        </c:manualLayout>
      </c:layout>
      <c:overlay val="0"/>
      <c:txPr>
        <a:bodyPr/>
        <a:lstStyle/>
        <a:p>
          <a:pPr>
            <a:defRPr sz="1600" b="1">
              <a:solidFill>
                <a:schemeClr val="bg1"/>
              </a:solidFill>
            </a:defRPr>
          </a:pPr>
          <a:endParaRPr lang="en-US"/>
        </a:p>
      </c:txPr>
    </c:legend>
    <c:plotVisOnly val="1"/>
    <c:dispBlanksAs val="gap"/>
    <c:showDLblsOverMax val="0"/>
  </c:chart>
  <c:spPr>
    <a:solidFill>
      <a:schemeClr val="tx1">
        <a:lumMod val="75000"/>
        <a:lumOff val="25000"/>
      </a:schemeClr>
    </a:solidFill>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ofPieChart>
        <c:ofPieType val="pie"/>
        <c:varyColors val="1"/>
        <c:ser>
          <c:idx val="0"/>
          <c:order val="0"/>
          <c:tx>
            <c:strRef>
              <c:f>Sheet2!$E$120</c:f>
              <c:strCache>
                <c:ptCount val="1"/>
                <c:pt idx="0">
                  <c:v>%</c:v>
                </c:pt>
              </c:strCache>
            </c:strRef>
          </c:tx>
          <c:dPt>
            <c:idx val="0"/>
            <c:bubble3D val="0"/>
            <c:spPr>
              <a:solidFill>
                <a:srgbClr val="6666FF"/>
              </a:solidFill>
            </c:spPr>
          </c:dPt>
          <c:dPt>
            <c:idx val="1"/>
            <c:bubble3D val="0"/>
            <c:spPr>
              <a:solidFill>
                <a:srgbClr val="FFFF00"/>
              </a:solidFill>
            </c:spPr>
          </c:dPt>
          <c:dPt>
            <c:idx val="2"/>
            <c:bubble3D val="0"/>
            <c:spPr>
              <a:solidFill>
                <a:srgbClr val="002060"/>
              </a:solidFill>
            </c:spPr>
          </c:dPt>
          <c:dPt>
            <c:idx val="3"/>
            <c:bubble3D val="0"/>
            <c:spPr>
              <a:solidFill>
                <a:srgbClr val="FF3300"/>
              </a:solidFill>
            </c:spPr>
          </c:dPt>
          <c:dPt>
            <c:idx val="4"/>
            <c:bubble3D val="0"/>
            <c:spPr>
              <a:solidFill>
                <a:srgbClr val="FFC000"/>
              </a:solidFill>
            </c:spPr>
          </c:dPt>
          <c:dPt>
            <c:idx val="5"/>
            <c:bubble3D val="0"/>
            <c:spPr>
              <a:solidFill>
                <a:srgbClr val="FF0066"/>
              </a:solidFill>
            </c:spPr>
          </c:dPt>
          <c:dPt>
            <c:idx val="6"/>
            <c:bubble3D val="0"/>
            <c:spPr>
              <a:solidFill>
                <a:srgbClr val="00FFFF"/>
              </a:solidFill>
            </c:spPr>
          </c:dPt>
          <c:dPt>
            <c:idx val="7"/>
            <c:bubble3D val="0"/>
            <c:spPr>
              <a:solidFill>
                <a:schemeClr val="accent6">
                  <a:lumMod val="75000"/>
                </a:schemeClr>
              </a:solidFill>
            </c:spPr>
          </c:dPt>
          <c:dLbls>
            <c:dLbl>
              <c:idx val="7"/>
              <c:layout/>
              <c:tx>
                <c:rich>
                  <a:bodyPr/>
                  <a:lstStyle/>
                  <a:p>
                    <a:r>
                      <a:rPr lang="en-US" dirty="0" smtClean="0"/>
                      <a:t>42%</a:t>
                    </a:r>
                    <a:endParaRPr lang="en-US" dirty="0"/>
                  </a:p>
                </c:rich>
              </c:tx>
              <c:dLblPos val="bestFit"/>
              <c:showLegendKey val="0"/>
              <c:showVal val="0"/>
              <c:showCatName val="0"/>
              <c:showSerName val="0"/>
              <c:showPercent val="1"/>
              <c:showBubbleSize val="0"/>
              <c:extLst>
                <c:ext xmlns:c15="http://schemas.microsoft.com/office/drawing/2012/chart" uri="{CE6537A1-D6FC-4f65-9D91-7224C49458BB}">
                  <c15:layout>
                    <c:manualLayout>
                      <c:w val="5.6560540190272034E-2"/>
                      <c:h val="0.10089574452539403"/>
                    </c:manualLayout>
                  </c15:layout>
                </c:ext>
              </c:extLst>
            </c:dLbl>
            <c:spPr>
              <a:noFill/>
              <a:ln>
                <a:noFill/>
              </a:ln>
              <a:effectLst/>
            </c:spPr>
            <c:txPr>
              <a:bodyPr/>
              <a:lstStyle/>
              <a:p>
                <a:pPr>
                  <a:defRPr sz="1800" b="1"/>
                </a:pPr>
                <a:endParaRPr lang="en-US"/>
              </a:p>
            </c:txPr>
            <c:dLblPos val="bestFit"/>
            <c:showLegendKey val="0"/>
            <c:showVal val="0"/>
            <c:showCatName val="0"/>
            <c:showSerName val="0"/>
            <c:showPercent val="1"/>
            <c:showBubbleSize val="0"/>
            <c:showLeaderLines val="1"/>
            <c:extLst>
              <c:ext xmlns:c15="http://schemas.microsoft.com/office/drawing/2012/chart" uri="{CE6537A1-D6FC-4f65-9D91-7224C49458BB}">
                <c15:layout/>
              </c:ext>
            </c:extLst>
          </c:dLbls>
          <c:cat>
            <c:strRef>
              <c:f>Sheet2!$D$121:$D$127</c:f>
              <c:strCache>
                <c:ptCount val="7"/>
                <c:pt idx="0">
                  <c:v>Surgeon unavailability</c:v>
                </c:pt>
                <c:pt idx="1">
                  <c:v>PAC delay</c:v>
                </c:pt>
                <c:pt idx="2">
                  <c:v>GDA unavailability</c:v>
                </c:pt>
                <c:pt idx="3">
                  <c:v>medical clearance/pending </c:v>
                </c:pt>
                <c:pt idx="4">
                  <c:v>Financial clearance</c:v>
                </c:pt>
                <c:pt idx="5">
                  <c:v>OT unavailability</c:v>
                </c:pt>
                <c:pt idx="6">
                  <c:v>Delay in previous surgery</c:v>
                </c:pt>
              </c:strCache>
            </c:strRef>
          </c:cat>
          <c:val>
            <c:numRef>
              <c:f>Sheet2!$E$121:$E$127</c:f>
              <c:numCache>
                <c:formatCode>0%</c:formatCode>
                <c:ptCount val="7"/>
                <c:pt idx="0">
                  <c:v>0.24000000000000021</c:v>
                </c:pt>
                <c:pt idx="1">
                  <c:v>0.15000000000000024</c:v>
                </c:pt>
                <c:pt idx="2">
                  <c:v>3.0000000000000002E-2</c:v>
                </c:pt>
                <c:pt idx="3">
                  <c:v>9.0000000000000024E-2</c:v>
                </c:pt>
                <c:pt idx="4">
                  <c:v>0.12000000000000002</c:v>
                </c:pt>
                <c:pt idx="5">
                  <c:v>0.29000000000000031</c:v>
                </c:pt>
                <c:pt idx="6">
                  <c:v>6.0000000000000032E-2</c:v>
                </c:pt>
              </c:numCache>
            </c:numRef>
          </c:val>
        </c:ser>
        <c:dLbls>
          <c:showLegendKey val="0"/>
          <c:showVal val="0"/>
          <c:showCatName val="0"/>
          <c:showSerName val="0"/>
          <c:showPercent val="1"/>
          <c:showBubbleSize val="0"/>
          <c:showLeaderLines val="1"/>
        </c:dLbls>
        <c:gapWidth val="100"/>
        <c:secondPieSize val="75"/>
        <c:serLines/>
      </c:ofPieChart>
    </c:plotArea>
    <c:legend>
      <c:legendPos val="t"/>
      <c:layout/>
      <c:overlay val="0"/>
      <c:txPr>
        <a:bodyPr/>
        <a:lstStyle/>
        <a:p>
          <a:pPr>
            <a:defRPr sz="1200" b="1"/>
          </a:pPr>
          <a:endParaRPr lang="en-US"/>
        </a:p>
      </c:txPr>
    </c:legend>
    <c:plotVisOnly val="1"/>
    <c:dispBlanksAs val="gap"/>
    <c:showDLblsOverMax val="0"/>
  </c:chart>
  <c:spPr>
    <a:solidFill>
      <a:schemeClr val="accent3">
        <a:lumMod val="60000"/>
        <a:lumOff val="40000"/>
      </a:schemeClr>
    </a:solidFill>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b="1" u="sng"/>
              <a:t>Delay</a:t>
            </a:r>
            <a:r>
              <a:rPr lang="en-US" b="1" u="sng" baseline="0"/>
              <a:t> in the operation theatre (in minutes</a:t>
            </a:r>
            <a:r>
              <a:rPr lang="en-US" baseline="0"/>
              <a:t>)</a:t>
            </a:r>
            <a:endParaRPr lang="en-US"/>
          </a:p>
        </c:rich>
      </c:tx>
      <c:layout/>
      <c:overlay val="0"/>
    </c:title>
    <c:autoTitleDeleted val="0"/>
    <c:plotArea>
      <c:layout>
        <c:manualLayout>
          <c:layoutTarget val="inner"/>
          <c:xMode val="edge"/>
          <c:yMode val="edge"/>
          <c:x val="0.29624602845696879"/>
          <c:y val="0.12994987993522217"/>
          <c:w val="0.67495827001889419"/>
          <c:h val="0.6720423577372"/>
        </c:manualLayout>
      </c:layout>
      <c:barChart>
        <c:barDir val="bar"/>
        <c:grouping val="stacked"/>
        <c:varyColors val="0"/>
        <c:ser>
          <c:idx val="0"/>
          <c:order val="0"/>
          <c:tx>
            <c:strRef>
              <c:f>Sheet2!$E$134</c:f>
              <c:strCache>
                <c:ptCount val="1"/>
                <c:pt idx="0">
                  <c:v>DELAY TIME(MINS)</c:v>
                </c:pt>
              </c:strCache>
            </c:strRef>
          </c:tx>
          <c:invertIfNegative val="0"/>
          <c:dPt>
            <c:idx val="0"/>
            <c:invertIfNegative val="0"/>
            <c:bubble3D val="0"/>
            <c:spPr>
              <a:solidFill>
                <a:schemeClr val="bg2">
                  <a:lumMod val="50000"/>
                </a:schemeClr>
              </a:solidFill>
            </c:spPr>
          </c:dPt>
          <c:dPt>
            <c:idx val="1"/>
            <c:invertIfNegative val="0"/>
            <c:bubble3D val="0"/>
            <c:spPr>
              <a:solidFill>
                <a:srgbClr val="FF3300"/>
              </a:solidFill>
            </c:spPr>
          </c:dPt>
          <c:dPt>
            <c:idx val="3"/>
            <c:invertIfNegative val="0"/>
            <c:bubble3D val="0"/>
            <c:spPr>
              <a:solidFill>
                <a:srgbClr val="FF0066"/>
              </a:solidFill>
            </c:spPr>
          </c:dPt>
          <c:dPt>
            <c:idx val="4"/>
            <c:invertIfNegative val="0"/>
            <c:bubble3D val="0"/>
            <c:spPr>
              <a:solidFill>
                <a:srgbClr val="7030A0"/>
              </a:solidFill>
            </c:spPr>
          </c:dPt>
          <c:dPt>
            <c:idx val="5"/>
            <c:invertIfNegative val="0"/>
            <c:bubble3D val="0"/>
            <c:spPr>
              <a:solidFill>
                <a:srgbClr val="FFC000"/>
              </a:solidFill>
            </c:spPr>
          </c:dPt>
          <c:dPt>
            <c:idx val="6"/>
            <c:invertIfNegative val="0"/>
            <c:bubble3D val="0"/>
            <c:spPr>
              <a:solidFill>
                <a:srgbClr val="00B050"/>
              </a:solidFill>
            </c:spPr>
          </c:dPt>
          <c:dLbls>
            <c:spPr>
              <a:noFill/>
              <a:ln>
                <a:noFill/>
              </a:ln>
              <a:effectLst/>
            </c:spPr>
            <c:txPr>
              <a:bodyPr/>
              <a:lstStyle/>
              <a:p>
                <a:pPr>
                  <a:defRPr sz="12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Sheet2!$D$135:$D$141</c:f>
              <c:strCache>
                <c:ptCount val="7"/>
                <c:pt idx="0">
                  <c:v>Surgeon's unavailability</c:v>
                </c:pt>
                <c:pt idx="1">
                  <c:v>PAC Clearance</c:v>
                </c:pt>
                <c:pt idx="2">
                  <c:v>GDA Unavailability</c:v>
                </c:pt>
                <c:pt idx="3">
                  <c:v>Medical clearance/reports</c:v>
                </c:pt>
                <c:pt idx="4">
                  <c:v>Financial clearance</c:v>
                </c:pt>
                <c:pt idx="5">
                  <c:v>OT unavailability</c:v>
                </c:pt>
                <c:pt idx="6">
                  <c:v>Delay in previous surgery</c:v>
                </c:pt>
              </c:strCache>
            </c:strRef>
          </c:cat>
          <c:val>
            <c:numRef>
              <c:f>Sheet2!$E$135:$E$141</c:f>
              <c:numCache>
                <c:formatCode>General</c:formatCode>
                <c:ptCount val="7"/>
                <c:pt idx="0">
                  <c:v>462</c:v>
                </c:pt>
                <c:pt idx="1">
                  <c:v>275</c:v>
                </c:pt>
                <c:pt idx="2">
                  <c:v>20</c:v>
                </c:pt>
                <c:pt idx="3">
                  <c:v>445</c:v>
                </c:pt>
                <c:pt idx="4">
                  <c:v>500</c:v>
                </c:pt>
                <c:pt idx="5">
                  <c:v>580</c:v>
                </c:pt>
                <c:pt idx="6">
                  <c:v>250</c:v>
                </c:pt>
              </c:numCache>
            </c:numRef>
          </c:val>
        </c:ser>
        <c:dLbls>
          <c:showLegendKey val="0"/>
          <c:showVal val="1"/>
          <c:showCatName val="0"/>
          <c:showSerName val="0"/>
          <c:showPercent val="0"/>
          <c:showBubbleSize val="0"/>
        </c:dLbls>
        <c:gapWidth val="45"/>
        <c:overlap val="100"/>
        <c:axId val="125943816"/>
        <c:axId val="149609120"/>
      </c:barChart>
      <c:catAx>
        <c:axId val="125943816"/>
        <c:scaling>
          <c:orientation val="minMax"/>
        </c:scaling>
        <c:delete val="0"/>
        <c:axPos val="l"/>
        <c:numFmt formatCode="General" sourceLinked="0"/>
        <c:majorTickMark val="out"/>
        <c:minorTickMark val="none"/>
        <c:tickLblPos val="nextTo"/>
        <c:spPr>
          <a:noFill/>
          <a:ln w="9525" cap="flat" cmpd="sng" algn="ctr">
            <a:solidFill>
              <a:schemeClr val="accent6">
                <a:shade val="95000"/>
                <a:satMod val="105000"/>
              </a:schemeClr>
            </a:solidFill>
            <a:prstDash val="solid"/>
          </a:ln>
          <a:effectLst/>
        </c:spPr>
        <c:txPr>
          <a:bodyPr/>
          <a:lstStyle/>
          <a:p>
            <a:pPr>
              <a:defRPr sz="1100" b="1">
                <a:solidFill>
                  <a:schemeClr val="tx1"/>
                </a:solidFill>
                <a:latin typeface="+mn-lt"/>
                <a:ea typeface="+mn-ea"/>
                <a:cs typeface="+mn-cs"/>
              </a:defRPr>
            </a:pPr>
            <a:endParaRPr lang="en-US"/>
          </a:p>
        </c:txPr>
        <c:crossAx val="149609120"/>
        <c:crosses val="autoZero"/>
        <c:auto val="1"/>
        <c:lblAlgn val="ctr"/>
        <c:lblOffset val="100"/>
        <c:noMultiLvlLbl val="0"/>
      </c:catAx>
      <c:valAx>
        <c:axId val="149609120"/>
        <c:scaling>
          <c:orientation val="minMax"/>
        </c:scaling>
        <c:delete val="0"/>
        <c:axPos val="b"/>
        <c:title>
          <c:tx>
            <c:rich>
              <a:bodyPr/>
              <a:lstStyle/>
              <a:p>
                <a:pPr>
                  <a:defRPr/>
                </a:pPr>
                <a:r>
                  <a:rPr lang="en-US" sz="1800" b="1"/>
                  <a:t>Delay</a:t>
                </a:r>
                <a:r>
                  <a:rPr lang="en-US" sz="1800" b="1" baseline="0"/>
                  <a:t> time in minutes</a:t>
                </a:r>
                <a:endParaRPr lang="en-US" sz="1800" b="1"/>
              </a:p>
            </c:rich>
          </c:tx>
          <c:layout>
            <c:manualLayout>
              <c:xMode val="edge"/>
              <c:yMode val="edge"/>
              <c:x val="0.40235630496846153"/>
              <c:y val="0.89591477262150765"/>
            </c:manualLayout>
          </c:layout>
          <c:overlay val="0"/>
        </c:title>
        <c:numFmt formatCode="General" sourceLinked="1"/>
        <c:majorTickMark val="out"/>
        <c:minorTickMark val="none"/>
        <c:tickLblPos val="nextTo"/>
        <c:txPr>
          <a:bodyPr/>
          <a:lstStyle/>
          <a:p>
            <a:pPr>
              <a:defRPr sz="1200" b="1"/>
            </a:pPr>
            <a:endParaRPr lang="en-US"/>
          </a:p>
        </c:txPr>
        <c:crossAx val="125943816"/>
        <c:crosses val="autoZero"/>
        <c:crossBetween val="between"/>
      </c:valAx>
      <c:spPr>
        <a:noFill/>
        <a:ln w="25400">
          <a:noFill/>
        </a:ln>
      </c:spPr>
    </c:plotArea>
    <c:plotVisOnly val="1"/>
    <c:dispBlanksAs val="gap"/>
    <c:showDLblsOverMax val="0"/>
  </c:chart>
  <c:spPr>
    <a:solidFill>
      <a:schemeClr val="bg1"/>
    </a:soli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c:spPr>
  <c:txPr>
    <a:bodyPr/>
    <a:lstStyle/>
    <a:p>
      <a:pPr>
        <a:defRPr>
          <a:solidFill>
            <a:schemeClr val="dk1"/>
          </a:solidFill>
          <a:latin typeface="+mn-lt"/>
          <a:ea typeface="+mn-ea"/>
          <a:cs typeface="+mn-cs"/>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u="sng">
                <a:solidFill>
                  <a:schemeClr val="bg1"/>
                </a:solidFill>
              </a:defRPr>
            </a:pPr>
            <a:r>
              <a:rPr lang="en-US" sz="2400" u="sng" dirty="0">
                <a:solidFill>
                  <a:schemeClr val="bg1"/>
                </a:solidFill>
                <a:latin typeface="Times New Roman" panose="02020603050405020304" pitchFamily="18" charset="0"/>
                <a:cs typeface="Times New Roman" panose="02020603050405020304" pitchFamily="18" charset="0"/>
              </a:rPr>
              <a:t>Reasons</a:t>
            </a:r>
            <a:r>
              <a:rPr lang="en-US" sz="2400" u="sng" baseline="0" dirty="0">
                <a:solidFill>
                  <a:schemeClr val="bg1"/>
                </a:solidFill>
                <a:latin typeface="Times New Roman" panose="02020603050405020304" pitchFamily="18" charset="0"/>
                <a:cs typeface="Times New Roman" panose="02020603050405020304" pitchFamily="18" charset="0"/>
              </a:rPr>
              <a:t> for the delay in the OT</a:t>
            </a:r>
            <a:endParaRPr lang="en-US" sz="2400" u="sng" dirty="0">
              <a:solidFill>
                <a:schemeClr val="bg1"/>
              </a:solidFill>
              <a:latin typeface="Times New Roman" panose="02020603050405020304" pitchFamily="18" charset="0"/>
              <a:cs typeface="Times New Roman" panose="02020603050405020304" pitchFamily="18" charset="0"/>
            </a:endParaRPr>
          </a:p>
        </c:rich>
      </c:tx>
      <c:layout>
        <c:manualLayout>
          <c:xMode val="edge"/>
          <c:yMode val="edge"/>
          <c:x val="0.41802345397209101"/>
          <c:y val="2.0731150150647515E-3"/>
        </c:manualLayout>
      </c:layout>
      <c:overlay val="1"/>
    </c:title>
    <c:autoTitleDeleted val="0"/>
    <c:plotArea>
      <c:layout>
        <c:manualLayout>
          <c:layoutTarget val="inner"/>
          <c:xMode val="edge"/>
          <c:yMode val="edge"/>
          <c:x val="0.14973000819870391"/>
          <c:y val="0.25720742003643499"/>
          <c:w val="0.40942788124758572"/>
          <c:h val="0.54390780177688069"/>
        </c:manualLayout>
      </c:layout>
      <c:doughnutChart>
        <c:varyColors val="1"/>
        <c:ser>
          <c:idx val="0"/>
          <c:order val="0"/>
          <c:tx>
            <c:strRef>
              <c:f>Sheet2!$E$161</c:f>
              <c:strCache>
                <c:ptCount val="1"/>
                <c:pt idx="0">
                  <c:v>Delay %</c:v>
                </c:pt>
              </c:strCache>
            </c:strRef>
          </c:tx>
          <c:dPt>
            <c:idx val="0"/>
            <c:bubble3D val="0"/>
            <c:spPr>
              <a:solidFill>
                <a:srgbClr val="00B0F0"/>
              </a:solidFill>
            </c:spPr>
          </c:dPt>
          <c:dPt>
            <c:idx val="1"/>
            <c:bubble3D val="0"/>
            <c:spPr>
              <a:solidFill>
                <a:srgbClr val="FF3300"/>
              </a:solidFill>
            </c:spPr>
          </c:dPt>
          <c:dPt>
            <c:idx val="2"/>
            <c:bubble3D val="0"/>
            <c:spPr>
              <a:solidFill>
                <a:schemeClr val="accent2">
                  <a:lumMod val="40000"/>
                  <a:lumOff val="60000"/>
                </a:schemeClr>
              </a:solidFill>
            </c:spPr>
          </c:dPt>
          <c:dPt>
            <c:idx val="4"/>
            <c:bubble3D val="0"/>
            <c:spPr>
              <a:solidFill>
                <a:srgbClr val="FFC000"/>
              </a:solidFill>
            </c:spPr>
          </c:dPt>
          <c:dPt>
            <c:idx val="5"/>
            <c:bubble3D val="0"/>
            <c:spPr>
              <a:solidFill>
                <a:schemeClr val="accent6">
                  <a:lumMod val="75000"/>
                </a:schemeClr>
              </a:solidFill>
            </c:spPr>
          </c:dPt>
          <c:dPt>
            <c:idx val="6"/>
            <c:bubble3D val="0"/>
            <c:spPr>
              <a:solidFill>
                <a:srgbClr val="00FF00"/>
              </a:solidFill>
            </c:spPr>
          </c:dPt>
          <c:dLbls>
            <c:dLbl>
              <c:idx val="0"/>
              <c:layout>
                <c:manualLayout>
                  <c:x val="2.9502572686286001E-2"/>
                  <c:y val="-0.10251654346145492"/>
                </c:manualLayout>
              </c:layout>
              <c:tx>
                <c:rich>
                  <a:bodyPr/>
                  <a:lstStyle/>
                  <a:p>
                    <a:r>
                      <a:rPr lang="en-US" b="1">
                        <a:solidFill>
                          <a:schemeClr val="bg1"/>
                        </a:solidFill>
                      </a:rPr>
                      <a:t>18%</a:t>
                    </a:r>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7204116298057375E-2"/>
                  <c:y val="-3.7969090170908742E-2"/>
                </c:manualLayout>
              </c:layout>
              <c:tx>
                <c:rich>
                  <a:bodyPr/>
                  <a:lstStyle/>
                  <a:p>
                    <a:r>
                      <a:rPr lang="en-US" b="1">
                        <a:solidFill>
                          <a:schemeClr val="bg1"/>
                        </a:solidFill>
                      </a:rPr>
                      <a:t>11%</a:t>
                    </a:r>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1.7701543611771543E-2"/>
                  <c:y val="1.5187636068363503E-2"/>
                </c:manualLayout>
              </c:layout>
              <c:tx>
                <c:rich>
                  <a:bodyPr/>
                  <a:lstStyle/>
                  <a:p>
                    <a:r>
                      <a:rPr lang="en-US" b="1">
                        <a:solidFill>
                          <a:schemeClr val="bg1"/>
                        </a:solidFill>
                      </a:rPr>
                      <a:t>1%</a:t>
                    </a:r>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7.4651247979405908E-2"/>
                  <c:y val="0.11358583789743038"/>
                </c:manualLayout>
              </c:layout>
              <c:tx>
                <c:rich>
                  <a:bodyPr/>
                  <a:lstStyle/>
                  <a:p>
                    <a:r>
                      <a:rPr lang="en-US" b="1">
                        <a:solidFill>
                          <a:schemeClr val="bg1"/>
                        </a:solidFill>
                      </a:rPr>
                      <a:t>18%</a:t>
                    </a:r>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8.8419181277116149E-2"/>
                  <c:y val="7.9432737092835493E-2"/>
                </c:manualLayout>
              </c:layout>
              <c:tx>
                <c:rich>
                  <a:bodyPr/>
                  <a:lstStyle/>
                  <a:p>
                    <a:r>
                      <a:rPr lang="en-US" b="1">
                        <a:solidFill>
                          <a:schemeClr val="bg1"/>
                        </a:solidFill>
                      </a:rPr>
                      <a:t>20%</a:t>
                    </a:r>
                  </a:p>
                </c:rich>
              </c:tx>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6.808200671458961E-2"/>
                  <c:y val="-0.19590849554210624"/>
                </c:manualLayout>
              </c:layout>
              <c:tx>
                <c:rich>
                  <a:bodyPr/>
                  <a:lstStyle/>
                  <a:p>
                    <a:r>
                      <a:rPr lang="en-US" b="1">
                        <a:solidFill>
                          <a:schemeClr val="bg1"/>
                        </a:solidFill>
                      </a:rPr>
                      <a:t>23%</a:t>
                    </a:r>
                  </a:p>
                </c:rich>
              </c:tx>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5.6949667463141986E-2"/>
                  <c:y val="-0.13871011788266527"/>
                </c:manualLayout>
              </c:layout>
              <c:tx>
                <c:rich>
                  <a:bodyPr/>
                  <a:lstStyle/>
                  <a:p>
                    <a:r>
                      <a:rPr lang="en-US" b="1">
                        <a:solidFill>
                          <a:schemeClr val="bg1"/>
                        </a:solidFill>
                      </a:rPr>
                      <a:t>10%</a:t>
                    </a:r>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600" b="1">
                    <a:solidFill>
                      <a:schemeClr val="bg1"/>
                    </a:solidFill>
                  </a:defRPr>
                </a:pPr>
                <a:endParaRPr lang="en-US"/>
              </a:p>
            </c:txPr>
            <c:showLegendKey val="0"/>
            <c:showVal val="1"/>
            <c:showCatName val="0"/>
            <c:showSerName val="0"/>
            <c:showPercent val="0"/>
            <c:showBubbleSize val="0"/>
            <c:showLeaderLines val="1"/>
            <c:extLst>
              <c:ext xmlns:c15="http://schemas.microsoft.com/office/drawing/2012/chart" uri="{CE6537A1-D6FC-4f65-9D91-7224C49458BB}"/>
            </c:extLst>
          </c:dLbls>
          <c:cat>
            <c:strRef>
              <c:f>Sheet2!$D$162:$D$168</c:f>
              <c:strCache>
                <c:ptCount val="7"/>
                <c:pt idx="0">
                  <c:v>Surgeon's unavailability</c:v>
                </c:pt>
                <c:pt idx="1">
                  <c:v>PAC Clearance</c:v>
                </c:pt>
                <c:pt idx="2">
                  <c:v>GDA Unavailability</c:v>
                </c:pt>
                <c:pt idx="3">
                  <c:v>Medical clearance/reports</c:v>
                </c:pt>
                <c:pt idx="4">
                  <c:v>Financial clearance</c:v>
                </c:pt>
                <c:pt idx="5">
                  <c:v>OT unavailability</c:v>
                </c:pt>
                <c:pt idx="6">
                  <c:v>Delay in previous surgery</c:v>
                </c:pt>
              </c:strCache>
            </c:strRef>
          </c:cat>
          <c:val>
            <c:numRef>
              <c:f>Sheet2!$E$162:$E$168</c:f>
              <c:numCache>
                <c:formatCode>0</c:formatCode>
                <c:ptCount val="7"/>
                <c:pt idx="0">
                  <c:v>18.246445497630329</c:v>
                </c:pt>
                <c:pt idx="1">
                  <c:v>10.860979462875198</c:v>
                </c:pt>
                <c:pt idx="2">
                  <c:v>0.78988941548183722</c:v>
                </c:pt>
                <c:pt idx="3">
                  <c:v>17.575039494470772</c:v>
                </c:pt>
                <c:pt idx="4">
                  <c:v>19.747235387045812</c:v>
                </c:pt>
                <c:pt idx="5">
                  <c:v>22.906793048972894</c:v>
                </c:pt>
                <c:pt idx="6">
                  <c:v>9.873617693523002</c:v>
                </c:pt>
              </c:numCache>
            </c:numRef>
          </c:val>
        </c:ser>
        <c:dLbls>
          <c:showLegendKey val="0"/>
          <c:showVal val="0"/>
          <c:showCatName val="0"/>
          <c:showSerName val="0"/>
          <c:showPercent val="0"/>
          <c:showBubbleSize val="0"/>
          <c:showLeaderLines val="1"/>
        </c:dLbls>
        <c:firstSliceAng val="0"/>
        <c:holeSize val="50"/>
      </c:doughnutChart>
    </c:plotArea>
    <c:legend>
      <c:legendPos val="r"/>
      <c:layout/>
      <c:overlay val="0"/>
      <c:txPr>
        <a:bodyPr/>
        <a:lstStyle/>
        <a:p>
          <a:pPr>
            <a:defRPr sz="1200" b="1">
              <a:solidFill>
                <a:schemeClr val="bg1"/>
              </a:solidFill>
            </a:defRPr>
          </a:pPr>
          <a:endParaRPr lang="en-US"/>
        </a:p>
      </c:txPr>
    </c:legend>
    <c:plotVisOnly val="1"/>
    <c:dispBlanksAs val="gap"/>
    <c:showDLblsOverMax val="0"/>
  </c:chart>
  <c:spPr>
    <a:solidFill>
      <a:schemeClr val="accent1">
        <a:lumMod val="50000"/>
      </a:schemeClr>
    </a:solidFill>
  </c:sp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0.2594</cdr:x>
      <cdr:y>0.06434</cdr:y>
    </cdr:from>
    <cdr:to>
      <cdr:x>0.79657</cdr:x>
      <cdr:y>0.13787</cdr:y>
    </cdr:to>
    <cdr:sp macro="" textlink="">
      <cdr:nvSpPr>
        <cdr:cNvPr id="2" name="TextBox 1"/>
        <cdr:cNvSpPr txBox="1"/>
      </cdr:nvSpPr>
      <cdr:spPr>
        <a:xfrm xmlns:a="http://schemas.openxmlformats.org/drawingml/2006/main">
          <a:off x="1209675" y="200025"/>
          <a:ext cx="2505075" cy="2286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US" sz="110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0E611A-BAAE-45F3-962A-1658A0984D75}" type="datetimeFigureOut">
              <a:rPr lang="en-US" smtClean="0"/>
              <a:t>11/10/2016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F78ABA-E23D-45F4-ABFC-A68C17B15B68}" type="slidenum">
              <a:rPr lang="en-US" smtClean="0"/>
              <a:t>‹#›</a:t>
            </a:fld>
            <a:endParaRPr lang="en-US"/>
          </a:p>
        </p:txBody>
      </p:sp>
    </p:spTree>
    <p:extLst>
      <p:ext uri="{BB962C8B-B14F-4D97-AF65-F5344CB8AC3E}">
        <p14:creationId xmlns:p14="http://schemas.microsoft.com/office/powerpoint/2010/main" val="38989380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F78ABA-E23D-45F4-ABFC-A68C17B15B68}" type="slidenum">
              <a:rPr lang="en-US" smtClean="0"/>
              <a:t>4</a:t>
            </a:fld>
            <a:endParaRPr lang="en-US"/>
          </a:p>
        </p:txBody>
      </p:sp>
    </p:spTree>
    <p:extLst>
      <p:ext uri="{BB962C8B-B14F-4D97-AF65-F5344CB8AC3E}">
        <p14:creationId xmlns:p14="http://schemas.microsoft.com/office/powerpoint/2010/main" val="3695637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75EBAE1-F256-45DA-89CD-9B062F616607}"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314B0A-7BC7-40A0-8665-E82FA44B2EBD}" type="slidenum">
              <a:rPr lang="en-US" smtClean="0"/>
              <a:t>‹#›</a:t>
            </a:fld>
            <a:endParaRPr lang="en-US"/>
          </a:p>
        </p:txBody>
      </p:sp>
    </p:spTree>
    <p:extLst>
      <p:ext uri="{BB962C8B-B14F-4D97-AF65-F5344CB8AC3E}">
        <p14:creationId xmlns:p14="http://schemas.microsoft.com/office/powerpoint/2010/main" val="4233107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5EBAE1-F256-45DA-89CD-9B062F616607}" type="datetimeFigureOut">
              <a:rPr lang="en-US" smtClean="0"/>
              <a:t>11/10/2016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314B0A-7BC7-40A0-8665-E82FA44B2EBD}" type="slidenum">
              <a:rPr lang="en-US" smtClean="0"/>
              <a:t>‹#›</a:t>
            </a:fld>
            <a:endParaRPr lang="en-US"/>
          </a:p>
        </p:txBody>
      </p:sp>
    </p:spTree>
    <p:extLst>
      <p:ext uri="{BB962C8B-B14F-4D97-AF65-F5344CB8AC3E}">
        <p14:creationId xmlns:p14="http://schemas.microsoft.com/office/powerpoint/2010/main" val="3324792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5EBAE1-F256-45DA-89CD-9B062F616607}"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314B0A-7BC7-40A0-8665-E82FA44B2EBD}" type="slidenum">
              <a:rPr lang="en-US" smtClean="0"/>
              <a:t>‹#›</a:t>
            </a:fld>
            <a:endParaRPr lang="en-US"/>
          </a:p>
        </p:txBody>
      </p:sp>
    </p:spTree>
    <p:extLst>
      <p:ext uri="{BB962C8B-B14F-4D97-AF65-F5344CB8AC3E}">
        <p14:creationId xmlns:p14="http://schemas.microsoft.com/office/powerpoint/2010/main" val="8741341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5EBAE1-F256-45DA-89CD-9B062F616607}"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314B0A-7BC7-40A0-8665-E82FA44B2EBD}"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5143110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5EBAE1-F256-45DA-89CD-9B062F616607}"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314B0A-7BC7-40A0-8665-E82FA44B2EBD}" type="slidenum">
              <a:rPr lang="en-US" smtClean="0"/>
              <a:t>‹#›</a:t>
            </a:fld>
            <a:endParaRPr lang="en-US"/>
          </a:p>
        </p:txBody>
      </p:sp>
    </p:spTree>
    <p:extLst>
      <p:ext uri="{BB962C8B-B14F-4D97-AF65-F5344CB8AC3E}">
        <p14:creationId xmlns:p14="http://schemas.microsoft.com/office/powerpoint/2010/main" val="20401236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75EBAE1-F256-45DA-89CD-9B062F616607}" type="datetimeFigureOut">
              <a:rPr lang="en-US" smtClean="0"/>
              <a:t>11/10/2016</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314B0A-7BC7-40A0-8665-E82FA44B2EBD}" type="slidenum">
              <a:rPr lang="en-US" smtClean="0"/>
              <a:t>‹#›</a:t>
            </a:fld>
            <a:endParaRPr lang="en-US"/>
          </a:p>
        </p:txBody>
      </p:sp>
    </p:spTree>
    <p:extLst>
      <p:ext uri="{BB962C8B-B14F-4D97-AF65-F5344CB8AC3E}">
        <p14:creationId xmlns:p14="http://schemas.microsoft.com/office/powerpoint/2010/main" val="14325476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75EBAE1-F256-45DA-89CD-9B062F616607}" type="datetimeFigureOut">
              <a:rPr lang="en-US" smtClean="0"/>
              <a:t>11/10/2016</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314B0A-7BC7-40A0-8665-E82FA44B2EBD}" type="slidenum">
              <a:rPr lang="en-US" smtClean="0"/>
              <a:t>‹#›</a:t>
            </a:fld>
            <a:endParaRPr lang="en-US"/>
          </a:p>
        </p:txBody>
      </p:sp>
    </p:spTree>
    <p:extLst>
      <p:ext uri="{BB962C8B-B14F-4D97-AF65-F5344CB8AC3E}">
        <p14:creationId xmlns:p14="http://schemas.microsoft.com/office/powerpoint/2010/main" val="18241445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75EBAE1-F256-45DA-89CD-9B062F616607}"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314B0A-7BC7-40A0-8665-E82FA44B2EBD}" type="slidenum">
              <a:rPr lang="en-US" smtClean="0"/>
              <a:t>‹#›</a:t>
            </a:fld>
            <a:endParaRPr lang="en-US"/>
          </a:p>
        </p:txBody>
      </p:sp>
    </p:spTree>
    <p:extLst>
      <p:ext uri="{BB962C8B-B14F-4D97-AF65-F5344CB8AC3E}">
        <p14:creationId xmlns:p14="http://schemas.microsoft.com/office/powerpoint/2010/main" val="7172262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75EBAE1-F256-45DA-89CD-9B062F616607}"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314B0A-7BC7-40A0-8665-E82FA44B2EBD}" type="slidenum">
              <a:rPr lang="en-US" smtClean="0"/>
              <a:t>‹#›</a:t>
            </a:fld>
            <a:endParaRPr lang="en-US"/>
          </a:p>
        </p:txBody>
      </p:sp>
    </p:spTree>
    <p:extLst>
      <p:ext uri="{BB962C8B-B14F-4D97-AF65-F5344CB8AC3E}">
        <p14:creationId xmlns:p14="http://schemas.microsoft.com/office/powerpoint/2010/main" val="847613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175EBAE1-F256-45DA-89CD-9B062F616607}"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314B0A-7BC7-40A0-8665-E82FA44B2EBD}" type="slidenum">
              <a:rPr lang="en-US" smtClean="0"/>
              <a:t>‹#›</a:t>
            </a:fld>
            <a:endParaRPr lang="en-US"/>
          </a:p>
        </p:txBody>
      </p:sp>
    </p:spTree>
    <p:extLst>
      <p:ext uri="{BB962C8B-B14F-4D97-AF65-F5344CB8AC3E}">
        <p14:creationId xmlns:p14="http://schemas.microsoft.com/office/powerpoint/2010/main" val="3430514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5EBAE1-F256-45DA-89CD-9B062F616607}"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314B0A-7BC7-40A0-8665-E82FA44B2EBD}" type="slidenum">
              <a:rPr lang="en-US" smtClean="0"/>
              <a:t>‹#›</a:t>
            </a:fld>
            <a:endParaRPr lang="en-US"/>
          </a:p>
        </p:txBody>
      </p:sp>
    </p:spTree>
    <p:extLst>
      <p:ext uri="{BB962C8B-B14F-4D97-AF65-F5344CB8AC3E}">
        <p14:creationId xmlns:p14="http://schemas.microsoft.com/office/powerpoint/2010/main" val="2093516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75EBAE1-F256-45DA-89CD-9B062F616607}" type="datetimeFigureOut">
              <a:rPr lang="en-US" smtClean="0"/>
              <a:t>11/10/2016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314B0A-7BC7-40A0-8665-E82FA44B2EBD}" type="slidenum">
              <a:rPr lang="en-US" smtClean="0"/>
              <a:t>‹#›</a:t>
            </a:fld>
            <a:endParaRPr lang="en-US"/>
          </a:p>
        </p:txBody>
      </p:sp>
    </p:spTree>
    <p:extLst>
      <p:ext uri="{BB962C8B-B14F-4D97-AF65-F5344CB8AC3E}">
        <p14:creationId xmlns:p14="http://schemas.microsoft.com/office/powerpoint/2010/main" val="1441485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75EBAE1-F256-45DA-89CD-9B062F616607}" type="datetimeFigureOut">
              <a:rPr lang="en-US" smtClean="0"/>
              <a:t>11/10/2016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314B0A-7BC7-40A0-8665-E82FA44B2EBD}" type="slidenum">
              <a:rPr lang="en-US" smtClean="0"/>
              <a:t>‹#›</a:t>
            </a:fld>
            <a:endParaRPr lang="en-US"/>
          </a:p>
        </p:txBody>
      </p:sp>
    </p:spTree>
    <p:extLst>
      <p:ext uri="{BB962C8B-B14F-4D97-AF65-F5344CB8AC3E}">
        <p14:creationId xmlns:p14="http://schemas.microsoft.com/office/powerpoint/2010/main" val="1720601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175EBAE1-F256-45DA-89CD-9B062F616607}" type="datetimeFigureOut">
              <a:rPr lang="en-US" smtClean="0"/>
              <a:t>11/10/2016</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2D314B0A-7BC7-40A0-8665-E82FA44B2EBD}" type="slidenum">
              <a:rPr lang="en-US" smtClean="0"/>
              <a:t>‹#›</a:t>
            </a:fld>
            <a:endParaRPr lang="en-US"/>
          </a:p>
        </p:txBody>
      </p:sp>
    </p:spTree>
    <p:extLst>
      <p:ext uri="{BB962C8B-B14F-4D97-AF65-F5344CB8AC3E}">
        <p14:creationId xmlns:p14="http://schemas.microsoft.com/office/powerpoint/2010/main" val="113891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75EBAE1-F256-45DA-89CD-9B062F616607}" type="datetimeFigureOut">
              <a:rPr lang="en-US" smtClean="0"/>
              <a:t>11/10/2016</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2D314B0A-7BC7-40A0-8665-E82FA44B2EBD}" type="slidenum">
              <a:rPr lang="en-US" smtClean="0"/>
              <a:t>‹#›</a:t>
            </a:fld>
            <a:endParaRPr lang="en-US"/>
          </a:p>
        </p:txBody>
      </p:sp>
    </p:spTree>
    <p:extLst>
      <p:ext uri="{BB962C8B-B14F-4D97-AF65-F5344CB8AC3E}">
        <p14:creationId xmlns:p14="http://schemas.microsoft.com/office/powerpoint/2010/main" val="2121921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175EBAE1-F256-45DA-89CD-9B062F616607}" type="datetimeFigureOut">
              <a:rPr lang="en-US" smtClean="0"/>
              <a:t>11/10/2016</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2D314B0A-7BC7-40A0-8665-E82FA44B2EBD}" type="slidenum">
              <a:rPr lang="en-US" smtClean="0"/>
              <a:t>‹#›</a:t>
            </a:fld>
            <a:endParaRPr lang="en-US"/>
          </a:p>
        </p:txBody>
      </p:sp>
    </p:spTree>
    <p:extLst>
      <p:ext uri="{BB962C8B-B14F-4D97-AF65-F5344CB8AC3E}">
        <p14:creationId xmlns:p14="http://schemas.microsoft.com/office/powerpoint/2010/main" val="868091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5EBAE1-F256-45DA-89CD-9B062F616607}" type="datetimeFigureOut">
              <a:rPr lang="en-US" smtClean="0"/>
              <a:t>11/10/2016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314B0A-7BC7-40A0-8665-E82FA44B2EBD}" type="slidenum">
              <a:rPr lang="en-US" smtClean="0"/>
              <a:t>‹#›</a:t>
            </a:fld>
            <a:endParaRPr lang="en-US"/>
          </a:p>
        </p:txBody>
      </p:sp>
    </p:spTree>
    <p:extLst>
      <p:ext uri="{BB962C8B-B14F-4D97-AF65-F5344CB8AC3E}">
        <p14:creationId xmlns:p14="http://schemas.microsoft.com/office/powerpoint/2010/main" val="5778644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75EBAE1-F256-45DA-89CD-9B062F616607}" type="datetimeFigureOut">
              <a:rPr lang="en-US" smtClean="0"/>
              <a:t>11/10/2016</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2D314B0A-7BC7-40A0-8665-E82FA44B2EBD}" type="slidenum">
              <a:rPr lang="en-US" smtClean="0"/>
              <a:t>‹#›</a:t>
            </a:fld>
            <a:endParaRPr lang="en-US"/>
          </a:p>
        </p:txBody>
      </p:sp>
    </p:spTree>
    <p:extLst>
      <p:ext uri="{BB962C8B-B14F-4D97-AF65-F5344CB8AC3E}">
        <p14:creationId xmlns:p14="http://schemas.microsoft.com/office/powerpoint/2010/main" val="137948800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png"/><Relationship Id="rId2" Type="http://schemas.openxmlformats.org/officeDocument/2006/relationships/image" Target="../media/image7.png"/><Relationship Id="rId16" Type="http://schemas.openxmlformats.org/officeDocument/2006/relationships/image" Target="../media/image21.png"/><Relationship Id="rId1" Type="http://schemas.openxmlformats.org/officeDocument/2006/relationships/slideLayout" Target="../slideLayouts/slideLayout2.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5" Type="http://schemas.openxmlformats.org/officeDocument/2006/relationships/image" Target="../media/image20.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 Id="rId14" Type="http://schemas.openxmlformats.org/officeDocument/2006/relationships/image" Target="../media/image19.png"/></Relationships>
</file>

<file path=ppt/slides/_rels/slide30.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83307" y="1978923"/>
            <a:ext cx="8725469" cy="2770497"/>
          </a:xfrm>
        </p:spPr>
        <p:txBody>
          <a:bodyPr/>
          <a:lstStyle/>
          <a:p>
            <a:pPr algn="ctr"/>
            <a:r>
              <a:rPr lang="en-US" sz="3600" b="1" dirty="0" smtClean="0">
                <a:latin typeface="Times New Roman" panose="02020603050405020304" pitchFamily="18" charset="0"/>
                <a:cs typeface="Times New Roman" panose="02020603050405020304" pitchFamily="18" charset="0"/>
              </a:rPr>
              <a:t>DISSERTATION PROJECT</a:t>
            </a:r>
            <a:r>
              <a:rPr lang="en-US" sz="2400" b="1" dirty="0" smtClean="0"/>
              <a:t> </a:t>
            </a:r>
            <a:br>
              <a:rPr lang="en-US" sz="2400" b="1" dirty="0" smtClean="0"/>
            </a:br>
            <a:r>
              <a:rPr lang="en-US" sz="2400" b="1" dirty="0" smtClean="0"/>
              <a:t/>
            </a:r>
            <a:br>
              <a:rPr lang="en-US" sz="2400" b="1" dirty="0" smtClean="0"/>
            </a:br>
            <a:r>
              <a:rPr lang="en-US" sz="2400" b="1" dirty="0" smtClean="0">
                <a:latin typeface="Times New Roman" panose="02020603050405020304" pitchFamily="18" charset="0"/>
                <a:cs typeface="Times New Roman" panose="02020603050405020304" pitchFamily="18" charset="0"/>
              </a:rPr>
              <a:t>A STUDY ON </a:t>
            </a:r>
            <a:r>
              <a:rPr lang="en-IN" sz="2400" b="1" dirty="0" smtClean="0">
                <a:latin typeface="Times New Roman" panose="02020603050405020304" pitchFamily="18" charset="0"/>
                <a:cs typeface="Times New Roman" panose="02020603050405020304" pitchFamily="18" charset="0"/>
              </a:rPr>
              <a:t>OT SCHEDULING, CANCELLATION AND DELAY IN THE SURGERIES OF WEST WING OPERATION THEATRE    </a:t>
            </a:r>
            <a:r>
              <a:rPr lang="en-US" sz="2400" b="1" dirty="0" smtClean="0">
                <a:latin typeface="Times New Roman" panose="02020603050405020304" pitchFamily="18" charset="0"/>
                <a:cs typeface="Times New Roman" panose="02020603050405020304" pitchFamily="18" charset="0"/>
              </a:rPr>
              <a:t/>
            </a:r>
            <a:br>
              <a:rPr lang="en-US" sz="2400" b="1" dirty="0" smtClean="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sp>
        <p:nvSpPr>
          <p:cNvPr id="5" name="Subtitle 4"/>
          <p:cNvSpPr>
            <a:spLocks noGrp="1"/>
          </p:cNvSpPr>
          <p:nvPr>
            <p:ph type="subTitle" idx="1"/>
          </p:nvPr>
        </p:nvSpPr>
        <p:spPr>
          <a:xfrm>
            <a:off x="900753" y="4885898"/>
            <a:ext cx="10590662" cy="1869743"/>
          </a:xfrm>
        </p:spPr>
        <p:txBody>
          <a:bodyPr/>
          <a:lstStyle/>
          <a:p>
            <a:r>
              <a:rPr lang="en-US" b="1" dirty="0" smtClean="0"/>
              <a:t>PREPARED BY</a:t>
            </a:r>
          </a:p>
          <a:p>
            <a:r>
              <a:rPr lang="en-US" b="1" dirty="0" smtClean="0"/>
              <a:t>DR. NUSRAT AHMAD</a:t>
            </a:r>
          </a:p>
          <a:p>
            <a:r>
              <a:rPr lang="en-IN" b="1" dirty="0"/>
              <a:t>Pgdhm(2015-17)</a:t>
            </a:r>
          </a:p>
          <a:p>
            <a:r>
              <a:rPr lang="en-IN" b="1" dirty="0"/>
              <a:t>Roll No:- PG/15/051</a:t>
            </a:r>
            <a:endParaRPr lang="en-US" b="1" dirty="0"/>
          </a:p>
          <a:p>
            <a:endParaRPr lang="en-US" dirty="0"/>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81270" y="204715"/>
            <a:ext cx="7568038" cy="1405721"/>
          </a:xfrm>
          <a:prstGeom prst="rect">
            <a:avLst/>
          </a:prstGeom>
          <a:noFill/>
          <a:ln>
            <a:noFill/>
          </a:ln>
        </p:spPr>
      </p:pic>
    </p:spTree>
    <p:extLst>
      <p:ext uri="{BB962C8B-B14F-4D97-AF65-F5344CB8AC3E}">
        <p14:creationId xmlns:p14="http://schemas.microsoft.com/office/powerpoint/2010/main" val="4051768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666398"/>
          </a:xfrm>
        </p:spPr>
        <p:txBody>
          <a:bodyPr/>
          <a:lstStyle/>
          <a:p>
            <a:pPr algn="ctr"/>
            <a:r>
              <a:rPr lang="en-US" sz="3600" b="1" dirty="0">
                <a:latin typeface="Times New Roman" panose="02020603050405020304" pitchFamily="18" charset="0"/>
                <a:cs typeface="Times New Roman" panose="02020603050405020304" pitchFamily="18" charset="0"/>
              </a:rPr>
              <a:t>RATIONALE</a:t>
            </a:r>
          </a:p>
        </p:txBody>
      </p:sp>
      <p:sp>
        <p:nvSpPr>
          <p:cNvPr id="3" name="Content Placeholder 2"/>
          <p:cNvSpPr>
            <a:spLocks noGrp="1"/>
          </p:cNvSpPr>
          <p:nvPr>
            <p:ph idx="1"/>
          </p:nvPr>
        </p:nvSpPr>
        <p:spPr>
          <a:xfrm>
            <a:off x="354842" y="1473958"/>
            <a:ext cx="11423176" cy="5117911"/>
          </a:xfrm>
        </p:spPr>
        <p:txBody>
          <a:bodyPr/>
          <a:lstStyle/>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study is indented to observe the scheduling of the surgeries in the West Wing operation theatre of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Max Hospital, Saket</a:t>
            </a:r>
            <a:r>
              <a:rPr lang="en-US" dirty="0" smtClean="0">
                <a:latin typeface="Times New Roman" panose="02020603050405020304" pitchFamily="18" charset="0"/>
                <a:cs typeface="Times New Roman" panose="02020603050405020304" pitchFamily="18" charset="0"/>
              </a:rPr>
              <a:t>. </a:t>
            </a:r>
          </a:p>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observation will </a:t>
            </a:r>
            <a:r>
              <a:rPr lang="en-US" dirty="0" smtClean="0">
                <a:latin typeface="Times New Roman" panose="02020603050405020304" pitchFamily="18" charset="0"/>
                <a:cs typeface="Times New Roman" panose="02020603050405020304" pitchFamily="18" charset="0"/>
              </a:rPr>
              <a:t>help </a:t>
            </a:r>
            <a:r>
              <a:rPr lang="en-US" dirty="0">
                <a:latin typeface="Times New Roman" panose="02020603050405020304" pitchFamily="18" charset="0"/>
                <a:cs typeface="Times New Roman" panose="02020603050405020304" pitchFamily="18" charset="0"/>
              </a:rPr>
              <a:t>in understanding the process of planning a schedule for the surgery</a:t>
            </a:r>
            <a:r>
              <a:rPr lang="en-US" dirty="0" smtClean="0">
                <a:latin typeface="Times New Roman" panose="02020603050405020304" pitchFamily="18" charset="0"/>
                <a:cs typeface="Times New Roman" panose="02020603050405020304" pitchFamily="18" charset="0"/>
              </a:rPr>
              <a:t>. </a:t>
            </a:r>
          </a:p>
          <a:p>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will provide an insight to the cancellation, delays and unplanned surgeries and the loopholes associated with the same.</a:t>
            </a:r>
          </a:p>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study is done to understand the areas of improvement during the complete process.</a:t>
            </a:r>
          </a:p>
          <a:p>
            <a:endParaRPr lang="en-US" dirty="0"/>
          </a:p>
        </p:txBody>
      </p:sp>
    </p:spTree>
    <p:extLst>
      <p:ext uri="{BB962C8B-B14F-4D97-AF65-F5344CB8AC3E}">
        <p14:creationId xmlns:p14="http://schemas.microsoft.com/office/powerpoint/2010/main" val="14445582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98410"/>
          </a:xfrm>
        </p:spPr>
        <p:txBody>
          <a:bodyPr/>
          <a:lstStyle/>
          <a:p>
            <a:pPr algn="ctr"/>
            <a:r>
              <a:rPr lang="en-US" sz="3600" b="1" dirty="0">
                <a:latin typeface="Times New Roman" panose="02020603050405020304" pitchFamily="18" charset="0"/>
                <a:cs typeface="Times New Roman" panose="02020603050405020304" pitchFamily="18" charset="0"/>
              </a:rPr>
              <a:t>OBJECTIVES</a:t>
            </a:r>
          </a:p>
        </p:txBody>
      </p:sp>
      <p:sp>
        <p:nvSpPr>
          <p:cNvPr id="3" name="Content Placeholder 2"/>
          <p:cNvSpPr>
            <a:spLocks noGrp="1"/>
          </p:cNvSpPr>
          <p:nvPr>
            <p:ph idx="1"/>
          </p:nvPr>
        </p:nvSpPr>
        <p:spPr>
          <a:xfrm>
            <a:off x="646111" y="1705970"/>
            <a:ext cx="10572349" cy="4817660"/>
          </a:xfrm>
        </p:spPr>
        <p:txBody>
          <a:bodyPr/>
          <a:lstStyle/>
          <a:p>
            <a:pPr lvl="0"/>
            <a:r>
              <a:rPr lang="en-IN" dirty="0">
                <a:latin typeface="Times New Roman" panose="02020603050405020304" pitchFamily="18" charset="0"/>
                <a:cs typeface="Times New Roman" panose="02020603050405020304" pitchFamily="18" charset="0"/>
              </a:rPr>
              <a:t>To </a:t>
            </a:r>
            <a:r>
              <a:rPr lang="en-IN" dirty="0" smtClean="0">
                <a:latin typeface="Times New Roman" panose="02020603050405020304" pitchFamily="18" charset="0"/>
                <a:cs typeface="Times New Roman" panose="02020603050405020304" pitchFamily="18" charset="0"/>
              </a:rPr>
              <a:t>analyse </a:t>
            </a:r>
            <a:r>
              <a:rPr lang="en-IN" dirty="0">
                <a:latin typeface="Times New Roman" panose="02020603050405020304" pitchFamily="18" charset="0"/>
                <a:cs typeface="Times New Roman" panose="02020603050405020304" pitchFamily="18" charset="0"/>
              </a:rPr>
              <a:t>the complete process of scheduling in the operation theatre complex, West Wing, Max Hospital, </a:t>
            </a:r>
            <a:r>
              <a:rPr lang="en-IN" dirty="0" err="1">
                <a:latin typeface="Times New Roman" panose="02020603050405020304" pitchFamily="18" charset="0"/>
                <a:cs typeface="Times New Roman" panose="02020603050405020304" pitchFamily="18" charset="0"/>
              </a:rPr>
              <a:t>Saket</a:t>
            </a:r>
            <a:r>
              <a:rPr lang="en-IN"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lvl="0"/>
            <a:endParaRPr lang="en-IN" dirty="0" smtClean="0">
              <a:latin typeface="Times New Roman" panose="02020603050405020304" pitchFamily="18" charset="0"/>
              <a:cs typeface="Times New Roman" panose="02020603050405020304" pitchFamily="18" charset="0"/>
            </a:endParaRPr>
          </a:p>
          <a:p>
            <a:pPr lvl="0"/>
            <a:r>
              <a:rPr lang="en-IN" dirty="0" smtClean="0">
                <a:latin typeface="Times New Roman" panose="02020603050405020304" pitchFamily="18" charset="0"/>
                <a:cs typeface="Times New Roman" panose="02020603050405020304" pitchFamily="18" charset="0"/>
              </a:rPr>
              <a:t>To </a:t>
            </a:r>
            <a:r>
              <a:rPr lang="en-IN" dirty="0">
                <a:latin typeface="Times New Roman" panose="02020603050405020304" pitchFamily="18" charset="0"/>
                <a:cs typeface="Times New Roman" panose="02020603050405020304" pitchFamily="18" charset="0"/>
              </a:rPr>
              <a:t>observe the number of cancellation and delays in the entire process.</a:t>
            </a:r>
            <a:endParaRPr lang="en-US" dirty="0">
              <a:latin typeface="Times New Roman" panose="02020603050405020304" pitchFamily="18" charset="0"/>
              <a:cs typeface="Times New Roman" panose="02020603050405020304" pitchFamily="18" charset="0"/>
            </a:endParaRPr>
          </a:p>
          <a:p>
            <a:pPr lvl="0"/>
            <a:endParaRPr lang="en-IN" dirty="0" smtClean="0">
              <a:latin typeface="Times New Roman" panose="02020603050405020304" pitchFamily="18" charset="0"/>
              <a:cs typeface="Times New Roman" panose="02020603050405020304" pitchFamily="18" charset="0"/>
            </a:endParaRPr>
          </a:p>
          <a:p>
            <a:pPr lvl="0"/>
            <a:r>
              <a:rPr lang="en-IN" dirty="0" smtClean="0">
                <a:latin typeface="Times New Roman" panose="02020603050405020304" pitchFamily="18" charset="0"/>
                <a:cs typeface="Times New Roman" panose="02020603050405020304" pitchFamily="18" charset="0"/>
              </a:rPr>
              <a:t>To </a:t>
            </a:r>
            <a:r>
              <a:rPr lang="en-IN" dirty="0">
                <a:latin typeface="Times New Roman" panose="02020603050405020304" pitchFamily="18" charset="0"/>
                <a:cs typeface="Times New Roman" panose="02020603050405020304" pitchFamily="18" charset="0"/>
              </a:rPr>
              <a:t>find out the reasons behind all the cancellation and delays in the surgery of both planned and unplanned cases.</a:t>
            </a:r>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3760278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734637"/>
          </a:xfrm>
        </p:spPr>
        <p:txBody>
          <a:bodyPr/>
          <a:lstStyle/>
          <a:p>
            <a:pPr algn="ctr"/>
            <a:r>
              <a:rPr lang="en-US" sz="3600" b="1" dirty="0">
                <a:latin typeface="Times New Roman" panose="02020603050405020304" pitchFamily="18" charset="0"/>
                <a:cs typeface="Times New Roman" panose="02020603050405020304" pitchFamily="18" charset="0"/>
              </a:rPr>
              <a:t>METHODOLOGY</a:t>
            </a:r>
          </a:p>
        </p:txBody>
      </p:sp>
      <p:sp>
        <p:nvSpPr>
          <p:cNvPr id="3" name="Content Placeholder 2"/>
          <p:cNvSpPr>
            <a:spLocks noGrp="1"/>
          </p:cNvSpPr>
          <p:nvPr>
            <p:ph idx="1"/>
          </p:nvPr>
        </p:nvSpPr>
        <p:spPr>
          <a:xfrm>
            <a:off x="409434" y="1405719"/>
            <a:ext cx="10727140" cy="5213445"/>
          </a:xfrm>
        </p:spPr>
        <p:txBody>
          <a:bodyPr>
            <a:normAutofit/>
          </a:bodyPr>
          <a:lstStyle/>
          <a:p>
            <a:pPr lvl="0" algn="just"/>
            <a:r>
              <a:rPr lang="en-IN" b="1" i="1" dirty="0">
                <a:latin typeface="Times New Roman" panose="02020603050405020304" pitchFamily="18" charset="0"/>
                <a:cs typeface="Times New Roman" panose="02020603050405020304" pitchFamily="18" charset="0"/>
              </a:rPr>
              <a:t>Type of study</a:t>
            </a:r>
            <a:r>
              <a:rPr lang="en-IN" i="1" dirty="0">
                <a:latin typeface="Times New Roman" panose="02020603050405020304" pitchFamily="18" charset="0"/>
                <a:cs typeface="Times New Roman" panose="02020603050405020304" pitchFamily="18" charset="0"/>
              </a:rPr>
              <a:t> :</a:t>
            </a:r>
            <a:r>
              <a:rPr lang="en-IN" dirty="0">
                <a:latin typeface="Times New Roman" panose="02020603050405020304" pitchFamily="18" charset="0"/>
                <a:cs typeface="Times New Roman" panose="02020603050405020304" pitchFamily="18" charset="0"/>
              </a:rPr>
              <a:t> Observational cross-sectional</a:t>
            </a:r>
            <a:endParaRPr lang="en-US" dirty="0">
              <a:latin typeface="Times New Roman" panose="02020603050405020304" pitchFamily="18" charset="0"/>
              <a:cs typeface="Times New Roman" panose="02020603050405020304" pitchFamily="18" charset="0"/>
            </a:endParaRPr>
          </a:p>
          <a:p>
            <a:pPr lvl="0" algn="just"/>
            <a:endParaRPr lang="en-IN" b="1" i="1" dirty="0">
              <a:latin typeface="Times New Roman" panose="02020603050405020304" pitchFamily="18" charset="0"/>
              <a:cs typeface="Times New Roman" panose="02020603050405020304" pitchFamily="18" charset="0"/>
            </a:endParaRPr>
          </a:p>
          <a:p>
            <a:pPr lvl="0" algn="just"/>
            <a:r>
              <a:rPr lang="en-IN" b="1" i="1" dirty="0" smtClean="0">
                <a:latin typeface="Times New Roman" panose="02020603050405020304" pitchFamily="18" charset="0"/>
                <a:cs typeface="Times New Roman" panose="02020603050405020304" pitchFamily="18" charset="0"/>
              </a:rPr>
              <a:t>Study </a:t>
            </a:r>
            <a:r>
              <a:rPr lang="en-IN" b="1" i="1" dirty="0">
                <a:latin typeface="Times New Roman" panose="02020603050405020304" pitchFamily="18" charset="0"/>
                <a:cs typeface="Times New Roman" panose="02020603050405020304" pitchFamily="18" charset="0"/>
              </a:rPr>
              <a:t>population</a:t>
            </a:r>
            <a:r>
              <a:rPr lang="en-IN" dirty="0">
                <a:latin typeface="Times New Roman" panose="02020603050405020304" pitchFamily="18" charset="0"/>
                <a:cs typeface="Times New Roman" panose="02020603050405020304" pitchFamily="18" charset="0"/>
              </a:rPr>
              <a:t> </a:t>
            </a:r>
            <a:r>
              <a:rPr lang="en-IN" dirty="0" smtClean="0">
                <a:latin typeface="Times New Roman" panose="02020603050405020304" pitchFamily="18" charset="0"/>
                <a:cs typeface="Times New Roman" panose="02020603050405020304" pitchFamily="18" charset="0"/>
              </a:rPr>
              <a:t>: Patients</a:t>
            </a:r>
            <a:r>
              <a:rPr lang="en-IN" dirty="0">
                <a:latin typeface="Times New Roman" panose="02020603050405020304" pitchFamily="18" charset="0"/>
                <a:cs typeface="Times New Roman" panose="02020603050405020304" pitchFamily="18" charset="0"/>
              </a:rPr>
              <a:t>, Doctors, Nurses, Patient care co-ordinators in the operation theatre </a:t>
            </a:r>
            <a:r>
              <a:rPr lang="en-IN" dirty="0" smtClean="0">
                <a:latin typeface="Times New Roman" panose="02020603050405020304" pitchFamily="18" charset="0"/>
                <a:cs typeface="Times New Roman" panose="02020603050405020304" pitchFamily="18" charset="0"/>
              </a:rPr>
              <a:t>complex,  </a:t>
            </a:r>
            <a:r>
              <a:rPr lang="en-IN" dirty="0">
                <a:latin typeface="Times New Roman" panose="02020603050405020304" pitchFamily="18" charset="0"/>
                <a:cs typeface="Times New Roman" panose="02020603050405020304" pitchFamily="18" charset="0"/>
              </a:rPr>
              <a:t>West </a:t>
            </a:r>
            <a:r>
              <a:rPr lang="en-IN" dirty="0" smtClean="0">
                <a:latin typeface="Times New Roman" panose="02020603050405020304" pitchFamily="18" charset="0"/>
                <a:cs typeface="Times New Roman" panose="02020603050405020304" pitchFamily="18" charset="0"/>
              </a:rPr>
              <a:t>wing, </a:t>
            </a:r>
            <a:r>
              <a:rPr lang="en-IN" dirty="0">
                <a:latin typeface="Times New Roman" panose="02020603050405020304" pitchFamily="18" charset="0"/>
                <a:cs typeface="Times New Roman" panose="02020603050405020304" pitchFamily="18" charset="0"/>
              </a:rPr>
              <a:t>Max Super Speciality Hospital, </a:t>
            </a:r>
            <a:r>
              <a:rPr lang="en-IN" dirty="0" err="1">
                <a:latin typeface="Times New Roman" panose="02020603050405020304" pitchFamily="18" charset="0"/>
                <a:cs typeface="Times New Roman" panose="02020603050405020304" pitchFamily="18" charset="0"/>
              </a:rPr>
              <a:t>Saket</a:t>
            </a:r>
            <a:r>
              <a:rPr lang="en-IN" dirty="0">
                <a:latin typeface="Times New Roman" panose="02020603050405020304" pitchFamily="18" charset="0"/>
                <a:cs typeface="Times New Roman" panose="02020603050405020304" pitchFamily="18" charset="0"/>
              </a:rPr>
              <a:t>, </a:t>
            </a:r>
            <a:r>
              <a:rPr lang="en-IN" dirty="0" smtClean="0">
                <a:latin typeface="Times New Roman" panose="02020603050405020304" pitchFamily="18" charset="0"/>
                <a:cs typeface="Times New Roman" panose="02020603050405020304" pitchFamily="18" charset="0"/>
              </a:rPr>
              <a:t>Delhi.</a:t>
            </a:r>
            <a:endParaRPr lang="en-US" dirty="0">
              <a:latin typeface="Times New Roman" panose="02020603050405020304" pitchFamily="18" charset="0"/>
              <a:cs typeface="Times New Roman" panose="02020603050405020304" pitchFamily="18" charset="0"/>
            </a:endParaRPr>
          </a:p>
          <a:p>
            <a:pPr lvl="0" algn="just"/>
            <a:endParaRPr lang="en-IN" b="1" i="1" dirty="0" smtClean="0">
              <a:latin typeface="Times New Roman" panose="02020603050405020304" pitchFamily="18" charset="0"/>
              <a:cs typeface="Times New Roman" panose="02020603050405020304" pitchFamily="18" charset="0"/>
            </a:endParaRPr>
          </a:p>
          <a:p>
            <a:pPr lvl="0" algn="just"/>
            <a:r>
              <a:rPr lang="en-IN" b="1" i="1" dirty="0" smtClean="0">
                <a:latin typeface="Times New Roman" panose="02020603050405020304" pitchFamily="18" charset="0"/>
                <a:cs typeface="Times New Roman" panose="02020603050405020304" pitchFamily="18" charset="0"/>
              </a:rPr>
              <a:t>Study </a:t>
            </a:r>
            <a:r>
              <a:rPr lang="en-IN" b="1" i="1" dirty="0">
                <a:latin typeface="Times New Roman" panose="02020603050405020304" pitchFamily="18" charset="0"/>
                <a:cs typeface="Times New Roman" panose="02020603050405020304" pitchFamily="18" charset="0"/>
              </a:rPr>
              <a:t>area </a:t>
            </a:r>
            <a:r>
              <a:rPr lang="en-IN" dirty="0">
                <a:latin typeface="Times New Roman" panose="02020603050405020304" pitchFamily="18" charset="0"/>
                <a:cs typeface="Times New Roman" panose="02020603050405020304" pitchFamily="18" charset="0"/>
              </a:rPr>
              <a:t>– Operation Theatre complex west wing, Max Hospital,  </a:t>
            </a:r>
            <a:r>
              <a:rPr lang="en-IN" dirty="0" err="1">
                <a:latin typeface="Times New Roman" panose="02020603050405020304" pitchFamily="18" charset="0"/>
                <a:cs typeface="Times New Roman" panose="02020603050405020304" pitchFamily="18" charset="0"/>
              </a:rPr>
              <a:t>Saket</a:t>
            </a:r>
            <a:r>
              <a:rPr lang="en-IN" dirty="0">
                <a:latin typeface="Times New Roman" panose="02020603050405020304" pitchFamily="18" charset="0"/>
                <a:cs typeface="Times New Roman" panose="02020603050405020304" pitchFamily="18" charset="0"/>
              </a:rPr>
              <a:t>, </a:t>
            </a:r>
            <a:r>
              <a:rPr lang="en-IN" dirty="0" smtClean="0">
                <a:latin typeface="Times New Roman" panose="02020603050405020304" pitchFamily="18" charset="0"/>
                <a:cs typeface="Times New Roman" panose="02020603050405020304" pitchFamily="18" charset="0"/>
              </a:rPr>
              <a:t>Delhi.</a:t>
            </a:r>
            <a:endParaRPr lang="en-US" dirty="0">
              <a:latin typeface="Times New Roman" panose="02020603050405020304" pitchFamily="18" charset="0"/>
              <a:cs typeface="Times New Roman" panose="02020603050405020304" pitchFamily="18" charset="0"/>
            </a:endParaRPr>
          </a:p>
          <a:p>
            <a:pPr lvl="0" algn="just"/>
            <a:endParaRPr lang="en-IN" b="1" i="1" dirty="0" smtClean="0">
              <a:latin typeface="Times New Roman" panose="02020603050405020304" pitchFamily="18" charset="0"/>
              <a:cs typeface="Times New Roman" panose="02020603050405020304" pitchFamily="18" charset="0"/>
            </a:endParaRPr>
          </a:p>
          <a:p>
            <a:pPr lvl="0" algn="just"/>
            <a:r>
              <a:rPr lang="en-IN" b="1" i="1" dirty="0" smtClean="0">
                <a:latin typeface="Times New Roman" panose="02020603050405020304" pitchFamily="18" charset="0"/>
                <a:cs typeface="Times New Roman" panose="02020603050405020304" pitchFamily="18" charset="0"/>
              </a:rPr>
              <a:t>Duration </a:t>
            </a:r>
            <a:r>
              <a:rPr lang="en-IN" b="1" i="1" dirty="0">
                <a:latin typeface="Times New Roman" panose="02020603050405020304" pitchFamily="18" charset="0"/>
                <a:cs typeface="Times New Roman" panose="02020603050405020304" pitchFamily="18" charset="0"/>
              </a:rPr>
              <a:t>of Study</a:t>
            </a:r>
            <a:r>
              <a:rPr lang="en-IN" i="1" dirty="0">
                <a:latin typeface="Times New Roman" panose="02020603050405020304" pitchFamily="18" charset="0"/>
                <a:cs typeface="Times New Roman" panose="02020603050405020304" pitchFamily="18" charset="0"/>
              </a:rPr>
              <a:t> </a:t>
            </a:r>
            <a:r>
              <a:rPr lang="en-IN" dirty="0">
                <a:latin typeface="Times New Roman" panose="02020603050405020304" pitchFamily="18" charset="0"/>
                <a:cs typeface="Times New Roman" panose="02020603050405020304" pitchFamily="18" charset="0"/>
              </a:rPr>
              <a:t>– 1</a:t>
            </a:r>
            <a:r>
              <a:rPr lang="en-IN" baseline="30000" dirty="0">
                <a:latin typeface="Times New Roman" panose="02020603050405020304" pitchFamily="18" charset="0"/>
                <a:cs typeface="Times New Roman" panose="02020603050405020304" pitchFamily="18" charset="0"/>
              </a:rPr>
              <a:t>st </a:t>
            </a:r>
            <a:r>
              <a:rPr lang="en-IN" dirty="0">
                <a:latin typeface="Times New Roman" panose="02020603050405020304" pitchFamily="18" charset="0"/>
                <a:cs typeface="Times New Roman" panose="02020603050405020304" pitchFamily="18" charset="0"/>
              </a:rPr>
              <a:t>March , 2017 to 30</a:t>
            </a:r>
            <a:r>
              <a:rPr lang="en-IN" baseline="30000" dirty="0">
                <a:latin typeface="Times New Roman" panose="02020603050405020304" pitchFamily="18" charset="0"/>
                <a:cs typeface="Times New Roman" panose="02020603050405020304" pitchFamily="18" charset="0"/>
              </a:rPr>
              <a:t>th</a:t>
            </a:r>
            <a:r>
              <a:rPr lang="en-IN" dirty="0">
                <a:latin typeface="Times New Roman" panose="02020603050405020304" pitchFamily="18" charset="0"/>
                <a:cs typeface="Times New Roman" panose="02020603050405020304" pitchFamily="18" charset="0"/>
              </a:rPr>
              <a:t> April, 2017</a:t>
            </a:r>
            <a:endParaRPr lang="en-US" dirty="0">
              <a:latin typeface="Times New Roman" panose="02020603050405020304" pitchFamily="18" charset="0"/>
              <a:cs typeface="Times New Roman" panose="02020603050405020304" pitchFamily="18" charset="0"/>
            </a:endParaRPr>
          </a:p>
          <a:p>
            <a:pPr lvl="0" algn="just"/>
            <a:endParaRPr lang="en-IN" b="1" i="1" dirty="0" smtClean="0">
              <a:latin typeface="Times New Roman" panose="02020603050405020304" pitchFamily="18" charset="0"/>
              <a:cs typeface="Times New Roman" panose="02020603050405020304" pitchFamily="18" charset="0"/>
            </a:endParaRPr>
          </a:p>
          <a:p>
            <a:pPr lvl="0" algn="just"/>
            <a:r>
              <a:rPr lang="en-IN" b="1" i="1" dirty="0" smtClean="0">
                <a:latin typeface="Times New Roman" panose="02020603050405020304" pitchFamily="18" charset="0"/>
                <a:cs typeface="Times New Roman" panose="02020603050405020304" pitchFamily="18" charset="0"/>
              </a:rPr>
              <a:t>Type </a:t>
            </a:r>
            <a:r>
              <a:rPr lang="en-IN" b="1" i="1" dirty="0">
                <a:latin typeface="Times New Roman" panose="02020603050405020304" pitchFamily="18" charset="0"/>
                <a:cs typeface="Times New Roman" panose="02020603050405020304" pitchFamily="18" charset="0"/>
              </a:rPr>
              <a:t>of  Data </a:t>
            </a:r>
            <a:r>
              <a:rPr lang="en-IN" dirty="0">
                <a:latin typeface="Times New Roman" panose="02020603050405020304" pitchFamily="18" charset="0"/>
                <a:cs typeface="Times New Roman" panose="02020603050405020304" pitchFamily="18" charset="0"/>
              </a:rPr>
              <a:t>– </a:t>
            </a:r>
            <a:r>
              <a:rPr lang="en-IN" dirty="0" smtClean="0">
                <a:latin typeface="Times New Roman" panose="02020603050405020304" pitchFamily="18" charset="0"/>
                <a:cs typeface="Times New Roman" panose="02020603050405020304" pitchFamily="18" charset="0"/>
              </a:rPr>
              <a:t>Quantitative</a:t>
            </a:r>
          </a:p>
          <a:p>
            <a:pPr algn="just"/>
            <a:endParaRPr lang="en-IN" b="1" i="1" dirty="0" smtClean="0">
              <a:latin typeface="Times New Roman" panose="02020603050405020304" pitchFamily="18" charset="0"/>
              <a:cs typeface="Times New Roman" panose="02020603050405020304" pitchFamily="18" charset="0"/>
            </a:endParaRPr>
          </a:p>
          <a:p>
            <a:pPr algn="just"/>
            <a:r>
              <a:rPr lang="en-IN" b="1" i="1" dirty="0" smtClean="0">
                <a:latin typeface="Times New Roman" panose="02020603050405020304" pitchFamily="18" charset="0"/>
                <a:cs typeface="Times New Roman" panose="02020603050405020304" pitchFamily="18" charset="0"/>
              </a:rPr>
              <a:t>Technique </a:t>
            </a:r>
            <a:r>
              <a:rPr lang="en-IN" i="1" dirty="0">
                <a:latin typeface="Times New Roman" panose="02020603050405020304" pitchFamily="18" charset="0"/>
                <a:cs typeface="Times New Roman" panose="02020603050405020304" pitchFamily="18" charset="0"/>
              </a:rPr>
              <a:t>– </a:t>
            </a:r>
            <a:r>
              <a:rPr lang="en-IN" dirty="0">
                <a:latin typeface="Times New Roman" panose="02020603050405020304" pitchFamily="18" charset="0"/>
                <a:cs typeface="Times New Roman" panose="02020603050405020304" pitchFamily="18" charset="0"/>
              </a:rPr>
              <a:t>Direct Observation of patients, nurses, doctor’s and OT staff</a:t>
            </a:r>
            <a:endParaRPr lang="en-US" dirty="0">
              <a:latin typeface="Times New Roman" panose="02020603050405020304" pitchFamily="18" charset="0"/>
              <a:cs typeface="Times New Roman" panose="02020603050405020304" pitchFamily="18" charset="0"/>
            </a:endParaRPr>
          </a:p>
          <a:p>
            <a:pPr lvl="0" algn="just"/>
            <a:endParaRPr lang="en-IN" dirty="0" smtClean="0">
              <a:latin typeface="Times New Roman" panose="02020603050405020304" pitchFamily="18" charset="0"/>
              <a:cs typeface="Times New Roman" panose="02020603050405020304" pitchFamily="18" charset="0"/>
            </a:endParaRPr>
          </a:p>
          <a:p>
            <a:pPr lvl="0" algn="just"/>
            <a:endParaRPr lang="en-IN" dirty="0">
              <a:latin typeface="Times New Roman" panose="02020603050405020304" pitchFamily="18" charset="0"/>
              <a:cs typeface="Times New Roman" panose="02020603050405020304" pitchFamily="18" charset="0"/>
            </a:endParaRPr>
          </a:p>
          <a:p>
            <a:pPr lvl="0" algn="just"/>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5212745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4968" y="1241946"/>
            <a:ext cx="11122926" cy="5199797"/>
          </a:xfrm>
        </p:spPr>
        <p:txBody>
          <a:bodyPr/>
          <a:lstStyle/>
          <a:p>
            <a:pPr lvl="0" algn="just">
              <a:buFont typeface="Wingdings" panose="05000000000000000000" pitchFamily="2" charset="2"/>
              <a:buChar char="Ø"/>
            </a:pPr>
            <a:r>
              <a:rPr lang="en-IN" b="1" i="1" dirty="0" smtClean="0">
                <a:latin typeface="Times New Roman" panose="02020603050405020304" pitchFamily="18" charset="0"/>
                <a:cs typeface="Times New Roman" panose="02020603050405020304" pitchFamily="18" charset="0"/>
              </a:rPr>
              <a:t>Sample </a:t>
            </a:r>
            <a:r>
              <a:rPr lang="en-IN" b="1" i="1" dirty="0">
                <a:latin typeface="Times New Roman" panose="02020603050405020304" pitchFamily="18" charset="0"/>
                <a:cs typeface="Times New Roman" panose="02020603050405020304" pitchFamily="18" charset="0"/>
              </a:rPr>
              <a:t>size </a:t>
            </a:r>
            <a:r>
              <a:rPr lang="en-IN" dirty="0">
                <a:latin typeface="Times New Roman" panose="02020603050405020304" pitchFamily="18" charset="0"/>
                <a:cs typeface="Times New Roman" panose="02020603050405020304" pitchFamily="18" charset="0"/>
              </a:rPr>
              <a:t>– </a:t>
            </a:r>
            <a:r>
              <a:rPr lang="en-IN" dirty="0" smtClean="0">
                <a:latin typeface="Times New Roman" panose="02020603050405020304" pitchFamily="18" charset="0"/>
                <a:cs typeface="Times New Roman" panose="02020603050405020304" pitchFamily="18" charset="0"/>
              </a:rPr>
              <a:t>302</a:t>
            </a:r>
          </a:p>
          <a:p>
            <a:pPr algn="just">
              <a:buFont typeface="Wingdings" panose="05000000000000000000" pitchFamily="2" charset="2"/>
              <a:buChar char="Ø"/>
            </a:pPr>
            <a:endParaRPr lang="en-US" dirty="0">
              <a:latin typeface="Times New Roman" panose="02020603050405020304" pitchFamily="18" charset="0"/>
              <a:cs typeface="Times New Roman" panose="02020603050405020304" pitchFamily="18" charset="0"/>
            </a:endParaRPr>
          </a:p>
          <a:p>
            <a:pPr lvl="0" algn="just">
              <a:buFont typeface="Wingdings" panose="05000000000000000000" pitchFamily="2" charset="2"/>
              <a:buChar char="Ø"/>
            </a:pPr>
            <a:r>
              <a:rPr lang="en-IN" b="1" i="1" dirty="0">
                <a:latin typeface="Times New Roman" panose="02020603050405020304" pitchFamily="18" charset="0"/>
                <a:cs typeface="Times New Roman" panose="02020603050405020304" pitchFamily="18" charset="0"/>
              </a:rPr>
              <a:t>Sampling technique</a:t>
            </a:r>
            <a:r>
              <a:rPr lang="en-IN" dirty="0">
                <a:latin typeface="Times New Roman" panose="02020603050405020304" pitchFamily="18" charset="0"/>
                <a:cs typeface="Times New Roman" panose="02020603050405020304" pitchFamily="18" charset="0"/>
              </a:rPr>
              <a:t>-  convenience sampling</a:t>
            </a:r>
            <a:endParaRPr lang="en-US" dirty="0">
              <a:latin typeface="Times New Roman" panose="02020603050405020304" pitchFamily="18" charset="0"/>
              <a:cs typeface="Times New Roman" panose="02020603050405020304" pitchFamily="18" charset="0"/>
            </a:endParaRPr>
          </a:p>
          <a:p>
            <a:pPr lvl="0" algn="just">
              <a:buFont typeface="Wingdings" panose="05000000000000000000" pitchFamily="2" charset="2"/>
              <a:buChar char="Ø"/>
            </a:pPr>
            <a:endParaRPr lang="en-IN" b="1" i="1" dirty="0" smtClean="0">
              <a:latin typeface="Times New Roman" panose="02020603050405020304" pitchFamily="18" charset="0"/>
              <a:cs typeface="Times New Roman" panose="02020603050405020304" pitchFamily="18" charset="0"/>
            </a:endParaRPr>
          </a:p>
          <a:p>
            <a:pPr lvl="0" algn="just">
              <a:buFont typeface="Wingdings" panose="05000000000000000000" pitchFamily="2" charset="2"/>
              <a:buChar char="Ø"/>
            </a:pPr>
            <a:r>
              <a:rPr lang="en-IN" b="1" i="1" dirty="0" smtClean="0">
                <a:latin typeface="Times New Roman" panose="02020603050405020304" pitchFamily="18" charset="0"/>
                <a:cs typeface="Times New Roman" panose="02020603050405020304" pitchFamily="18" charset="0"/>
              </a:rPr>
              <a:t>Inclusion </a:t>
            </a:r>
            <a:r>
              <a:rPr lang="en-IN" b="1" i="1" dirty="0">
                <a:latin typeface="Times New Roman" panose="02020603050405020304" pitchFamily="18" charset="0"/>
                <a:cs typeface="Times New Roman" panose="02020603050405020304" pitchFamily="18" charset="0"/>
              </a:rPr>
              <a:t>criteria</a:t>
            </a:r>
            <a:r>
              <a:rPr lang="en-IN"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en-IN" dirty="0" smtClean="0">
                <a:latin typeface="Times New Roman" panose="02020603050405020304" pitchFamily="18" charset="0"/>
                <a:cs typeface="Times New Roman" panose="02020603050405020304" pitchFamily="18" charset="0"/>
              </a:rPr>
              <a:t>Doctor, </a:t>
            </a:r>
            <a:r>
              <a:rPr lang="en-IN" dirty="0">
                <a:latin typeface="Times New Roman" panose="02020603050405020304" pitchFamily="18" charset="0"/>
                <a:cs typeface="Times New Roman" panose="02020603050405020304" pitchFamily="18" charset="0"/>
              </a:rPr>
              <a:t>Nurses in the operation Theatre complex, West wing, Max Hospital, </a:t>
            </a:r>
            <a:r>
              <a:rPr lang="en-IN" dirty="0" err="1" smtClean="0">
                <a:latin typeface="Times New Roman" panose="02020603050405020304" pitchFamily="18" charset="0"/>
                <a:cs typeface="Times New Roman" panose="02020603050405020304" pitchFamily="18" charset="0"/>
              </a:rPr>
              <a:t>Saket</a:t>
            </a:r>
            <a:r>
              <a:rPr lang="en-IN" dirty="0" smtClean="0">
                <a:latin typeface="Times New Roman" panose="02020603050405020304" pitchFamily="18" charset="0"/>
                <a:cs typeface="Times New Roman" panose="02020603050405020304" pitchFamily="18" charset="0"/>
              </a:rPr>
              <a:t>.</a:t>
            </a:r>
          </a:p>
          <a:p>
            <a:pPr lvl="0" algn="just">
              <a:buFont typeface="Wingdings" panose="05000000000000000000" pitchFamily="2" charset="2"/>
              <a:buChar char="Ø"/>
            </a:pPr>
            <a:endParaRPr lang="en-IN"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IN" b="1" i="1" dirty="0">
                <a:latin typeface="Times New Roman" panose="02020603050405020304" pitchFamily="18" charset="0"/>
                <a:cs typeface="Times New Roman" panose="02020603050405020304" pitchFamily="18" charset="0"/>
              </a:rPr>
              <a:t>Data collection </a:t>
            </a:r>
            <a:r>
              <a:rPr lang="en-IN" dirty="0">
                <a:latin typeface="Times New Roman" panose="02020603050405020304" pitchFamily="18" charset="0"/>
                <a:cs typeface="Times New Roman" panose="02020603050405020304" pitchFamily="18" charset="0"/>
              </a:rPr>
              <a:t>– Primary/secondary and Quantitative</a:t>
            </a:r>
            <a:endParaRPr lang="en-US" dirty="0">
              <a:latin typeface="Times New Roman" panose="02020603050405020304" pitchFamily="18" charset="0"/>
              <a:cs typeface="Times New Roman" panose="02020603050405020304" pitchFamily="18" charset="0"/>
            </a:endParaRPr>
          </a:p>
          <a:p>
            <a:pPr lvl="0" algn="just">
              <a:buFont typeface="Wingdings" panose="05000000000000000000" pitchFamily="2" charset="2"/>
              <a:buChar char="Ø"/>
            </a:pPr>
            <a:endParaRPr lang="en-US" dirty="0" smtClean="0">
              <a:latin typeface="Times New Roman" panose="02020603050405020304" pitchFamily="18" charset="0"/>
              <a:cs typeface="Times New Roman" panose="02020603050405020304" pitchFamily="18" charset="0"/>
            </a:endParaRPr>
          </a:p>
          <a:p>
            <a:r>
              <a:rPr lang="en-IN" b="1" i="1" dirty="0" smtClean="0">
                <a:latin typeface="Times New Roman" panose="02020603050405020304" pitchFamily="18" charset="0"/>
                <a:cs typeface="Times New Roman" panose="02020603050405020304" pitchFamily="18" charset="0"/>
              </a:rPr>
              <a:t>Mode of data collection-</a:t>
            </a:r>
            <a:r>
              <a:rPr lang="en-US" b="1" i="1"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Data </a:t>
            </a:r>
            <a:r>
              <a:rPr lang="en-US" dirty="0">
                <a:latin typeface="Times New Roman" panose="02020603050405020304" pitchFamily="18" charset="0"/>
                <a:cs typeface="Times New Roman" panose="02020603050405020304" pitchFamily="18" charset="0"/>
              </a:rPr>
              <a:t>collection involved discussions with the HODs on the managerial issues and talking to the other staff and going through the records.</a:t>
            </a:r>
          </a:p>
          <a:p>
            <a:pPr lvl="0" algn="just">
              <a:buFont typeface="Wingdings" panose="05000000000000000000" pitchFamily="2" charset="2"/>
              <a:buChar char="Ø"/>
            </a:pPr>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9682420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2956" y="1187355"/>
            <a:ext cx="11559654" cy="5377218"/>
          </a:xfrm>
        </p:spPr>
        <p:txBody>
          <a:bodyPr>
            <a:normAutofit fontScale="25000" lnSpcReduction="20000"/>
          </a:bodyPr>
          <a:lstStyle/>
          <a:p>
            <a:pPr marL="0" lvl="0" indent="0">
              <a:buNone/>
            </a:pPr>
            <a:endParaRPr lang="en-US" sz="4000" dirty="0"/>
          </a:p>
          <a:p>
            <a:r>
              <a:rPr lang="en-US" sz="7600" b="1" i="1" dirty="0" smtClean="0">
                <a:latin typeface="Times New Roman" panose="02020603050405020304" pitchFamily="18" charset="0"/>
                <a:cs typeface="Times New Roman" panose="02020603050405020304" pitchFamily="18" charset="0"/>
              </a:rPr>
              <a:t>Sources </a:t>
            </a:r>
            <a:r>
              <a:rPr lang="en-US" sz="7600" b="1" i="1" dirty="0">
                <a:latin typeface="Times New Roman" panose="02020603050405020304" pitchFamily="18" charset="0"/>
                <a:cs typeface="Times New Roman" panose="02020603050405020304" pitchFamily="18" charset="0"/>
              </a:rPr>
              <a:t>of Data</a:t>
            </a:r>
            <a:endParaRPr lang="en-US" sz="7600" i="1" dirty="0">
              <a:latin typeface="Times New Roman" panose="02020603050405020304" pitchFamily="18" charset="0"/>
              <a:cs typeface="Times New Roman" panose="02020603050405020304" pitchFamily="18" charset="0"/>
            </a:endParaRPr>
          </a:p>
          <a:p>
            <a:pPr lvl="0"/>
            <a:r>
              <a:rPr lang="en-IN" sz="7600" dirty="0">
                <a:latin typeface="Times New Roman" panose="02020603050405020304" pitchFamily="18" charset="0"/>
                <a:cs typeface="Times New Roman" panose="02020603050405020304" pitchFamily="18" charset="0"/>
              </a:rPr>
              <a:t>Primary</a:t>
            </a:r>
            <a:endParaRPr lang="en-US" sz="7600" dirty="0">
              <a:latin typeface="Times New Roman" panose="02020603050405020304" pitchFamily="18" charset="0"/>
              <a:cs typeface="Times New Roman" panose="02020603050405020304" pitchFamily="18" charset="0"/>
            </a:endParaRPr>
          </a:p>
          <a:p>
            <a:pPr lvl="1"/>
            <a:r>
              <a:rPr lang="en-IN" sz="7600" dirty="0">
                <a:latin typeface="Times New Roman" panose="02020603050405020304" pitchFamily="18" charset="0"/>
                <a:cs typeface="Times New Roman" panose="02020603050405020304" pitchFamily="18" charset="0"/>
              </a:rPr>
              <a:t>By interacting with the HODs, executives, Doctors and other employees of the hospital.</a:t>
            </a:r>
            <a:endParaRPr lang="en-US" sz="7600" dirty="0">
              <a:latin typeface="Times New Roman" panose="02020603050405020304" pitchFamily="18" charset="0"/>
              <a:cs typeface="Times New Roman" panose="02020603050405020304" pitchFamily="18" charset="0"/>
            </a:endParaRPr>
          </a:p>
          <a:p>
            <a:pPr lvl="1"/>
            <a:r>
              <a:rPr lang="en-IN" sz="7600" dirty="0">
                <a:latin typeface="Times New Roman" panose="02020603050405020304" pitchFamily="18" charset="0"/>
                <a:cs typeface="Times New Roman" panose="02020603050405020304" pitchFamily="18" charset="0"/>
              </a:rPr>
              <a:t>By interacting with the patients and their attendants.</a:t>
            </a:r>
            <a:endParaRPr lang="en-US" sz="7600" dirty="0">
              <a:latin typeface="Times New Roman" panose="02020603050405020304" pitchFamily="18" charset="0"/>
              <a:cs typeface="Times New Roman" panose="02020603050405020304" pitchFamily="18" charset="0"/>
            </a:endParaRPr>
          </a:p>
          <a:p>
            <a:pPr lvl="1"/>
            <a:r>
              <a:rPr lang="en-IN" sz="7600" dirty="0">
                <a:latin typeface="Times New Roman" panose="02020603050405020304" pitchFamily="18" charset="0"/>
                <a:cs typeface="Times New Roman" panose="02020603050405020304" pitchFamily="18" charset="0"/>
              </a:rPr>
              <a:t>Through direct observations.</a:t>
            </a:r>
            <a:endParaRPr lang="en-US" sz="7600" dirty="0">
              <a:latin typeface="Times New Roman" panose="02020603050405020304" pitchFamily="18" charset="0"/>
              <a:cs typeface="Times New Roman" panose="02020603050405020304" pitchFamily="18" charset="0"/>
            </a:endParaRPr>
          </a:p>
          <a:p>
            <a:pPr marL="0" indent="0">
              <a:buNone/>
            </a:pPr>
            <a:r>
              <a:rPr lang="en-IN" sz="7600" dirty="0">
                <a:latin typeface="Times New Roman" panose="02020603050405020304" pitchFamily="18" charset="0"/>
                <a:cs typeface="Times New Roman" panose="02020603050405020304" pitchFamily="18" charset="0"/>
              </a:rPr>
              <a:t> </a:t>
            </a:r>
            <a:endParaRPr lang="en-US" sz="7600" dirty="0">
              <a:latin typeface="Times New Roman" panose="02020603050405020304" pitchFamily="18" charset="0"/>
              <a:cs typeface="Times New Roman" panose="02020603050405020304" pitchFamily="18" charset="0"/>
            </a:endParaRPr>
          </a:p>
          <a:p>
            <a:pPr lvl="0"/>
            <a:r>
              <a:rPr lang="en-IN" sz="7600" dirty="0">
                <a:latin typeface="Times New Roman" panose="02020603050405020304" pitchFamily="18" charset="0"/>
                <a:cs typeface="Times New Roman" panose="02020603050405020304" pitchFamily="18" charset="0"/>
              </a:rPr>
              <a:t>Secondary</a:t>
            </a:r>
            <a:endParaRPr lang="en-US" sz="7600" dirty="0">
              <a:latin typeface="Times New Roman" panose="02020603050405020304" pitchFamily="18" charset="0"/>
              <a:cs typeface="Times New Roman" panose="02020603050405020304" pitchFamily="18" charset="0"/>
            </a:endParaRPr>
          </a:p>
          <a:p>
            <a:pPr lvl="1"/>
            <a:r>
              <a:rPr lang="en-IN" sz="7600" dirty="0">
                <a:latin typeface="Times New Roman" panose="02020603050405020304" pitchFamily="18" charset="0"/>
                <a:cs typeface="Times New Roman" panose="02020603050405020304" pitchFamily="18" charset="0"/>
              </a:rPr>
              <a:t>Through registered records</a:t>
            </a:r>
            <a:endParaRPr lang="en-US" sz="7600" dirty="0">
              <a:latin typeface="Times New Roman" panose="02020603050405020304" pitchFamily="18" charset="0"/>
              <a:cs typeface="Times New Roman" panose="02020603050405020304" pitchFamily="18" charset="0"/>
            </a:endParaRPr>
          </a:p>
          <a:p>
            <a:pPr lvl="1"/>
            <a:r>
              <a:rPr lang="en-IN" sz="7600" dirty="0">
                <a:latin typeface="Times New Roman" panose="02020603050405020304" pitchFamily="18" charset="0"/>
                <a:cs typeface="Times New Roman" panose="02020603050405020304" pitchFamily="18" charset="0"/>
              </a:rPr>
              <a:t>Through website of the hospital</a:t>
            </a:r>
            <a:endParaRPr lang="en-US" sz="7600" dirty="0">
              <a:latin typeface="Times New Roman" panose="02020603050405020304" pitchFamily="18" charset="0"/>
              <a:cs typeface="Times New Roman" panose="02020603050405020304" pitchFamily="18" charset="0"/>
            </a:endParaRPr>
          </a:p>
          <a:p>
            <a:pPr lvl="1"/>
            <a:r>
              <a:rPr lang="en-IN" sz="7600" dirty="0">
                <a:latin typeface="Times New Roman" panose="02020603050405020304" pitchFamily="18" charset="0"/>
                <a:cs typeface="Times New Roman" panose="02020603050405020304" pitchFamily="18" charset="0"/>
              </a:rPr>
              <a:t>Literature available about the hospital like magazines, pamphlets, brochures, CDs, written document.</a:t>
            </a:r>
            <a:endParaRPr lang="en-US" sz="7600" dirty="0">
              <a:latin typeface="Times New Roman" panose="02020603050405020304" pitchFamily="18" charset="0"/>
              <a:cs typeface="Times New Roman" panose="02020603050405020304" pitchFamily="18" charset="0"/>
            </a:endParaRPr>
          </a:p>
          <a:p>
            <a:pPr marL="0" indent="0">
              <a:buNone/>
            </a:pPr>
            <a:r>
              <a:rPr lang="en-IN" sz="7600" dirty="0">
                <a:latin typeface="Times New Roman" panose="02020603050405020304" pitchFamily="18" charset="0"/>
                <a:cs typeface="Times New Roman" panose="02020603050405020304" pitchFamily="18" charset="0"/>
              </a:rPr>
              <a:t> </a:t>
            </a:r>
            <a:endParaRPr lang="en-US" sz="7600" dirty="0">
              <a:latin typeface="Times New Roman" panose="02020603050405020304" pitchFamily="18" charset="0"/>
              <a:cs typeface="Times New Roman" panose="02020603050405020304" pitchFamily="18" charset="0"/>
            </a:endParaRPr>
          </a:p>
          <a:p>
            <a:pPr lvl="0"/>
            <a:r>
              <a:rPr lang="en-IN" sz="7600" b="1" i="1" dirty="0">
                <a:latin typeface="Times New Roman" panose="02020603050405020304" pitchFamily="18" charset="0"/>
                <a:cs typeface="Times New Roman" panose="02020603050405020304" pitchFamily="18" charset="0"/>
              </a:rPr>
              <a:t>Data entry</a:t>
            </a:r>
            <a:r>
              <a:rPr lang="en-IN" sz="7600" dirty="0">
                <a:latin typeface="Times New Roman" panose="02020603050405020304" pitchFamily="18" charset="0"/>
                <a:cs typeface="Times New Roman" panose="02020603050405020304" pitchFamily="18" charset="0"/>
              </a:rPr>
              <a:t>- Manually</a:t>
            </a:r>
            <a:endParaRPr lang="en-US" sz="7600" dirty="0">
              <a:latin typeface="Times New Roman" panose="02020603050405020304" pitchFamily="18" charset="0"/>
              <a:cs typeface="Times New Roman" panose="02020603050405020304" pitchFamily="18" charset="0"/>
            </a:endParaRPr>
          </a:p>
          <a:p>
            <a:pPr marL="0" indent="0">
              <a:buNone/>
            </a:pPr>
            <a:r>
              <a:rPr lang="en-IN" sz="7600" dirty="0">
                <a:latin typeface="Times New Roman" panose="02020603050405020304" pitchFamily="18" charset="0"/>
                <a:cs typeface="Times New Roman" panose="02020603050405020304" pitchFamily="18" charset="0"/>
              </a:rPr>
              <a:t> </a:t>
            </a:r>
            <a:endParaRPr lang="en-US" sz="7600" dirty="0">
              <a:latin typeface="Times New Roman" panose="02020603050405020304" pitchFamily="18" charset="0"/>
              <a:cs typeface="Times New Roman" panose="02020603050405020304" pitchFamily="18" charset="0"/>
            </a:endParaRPr>
          </a:p>
          <a:p>
            <a:pPr lvl="0"/>
            <a:r>
              <a:rPr lang="en-IN" sz="7600" b="1" i="1" dirty="0">
                <a:latin typeface="Times New Roman" panose="02020603050405020304" pitchFamily="18" charset="0"/>
                <a:cs typeface="Times New Roman" panose="02020603050405020304" pitchFamily="18" charset="0"/>
              </a:rPr>
              <a:t>Data Analysis</a:t>
            </a:r>
            <a:r>
              <a:rPr lang="en-IN" sz="7600" dirty="0">
                <a:latin typeface="Times New Roman" panose="02020603050405020304" pitchFamily="18" charset="0"/>
                <a:cs typeface="Times New Roman" panose="02020603050405020304" pitchFamily="18" charset="0"/>
              </a:rPr>
              <a:t>- Using bar charts, pie charts</a:t>
            </a:r>
            <a:endParaRPr lang="en-US" sz="7600" dirty="0">
              <a:latin typeface="Times New Roman" panose="02020603050405020304" pitchFamily="18" charset="0"/>
              <a:cs typeface="Times New Roman" panose="02020603050405020304" pitchFamily="18" charset="0"/>
            </a:endParaRPr>
          </a:p>
          <a:p>
            <a:endParaRPr lang="en-US" sz="7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43033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771" y="4954137"/>
            <a:ext cx="9404723" cy="1675828"/>
          </a:xfrm>
        </p:spPr>
        <p:txBody>
          <a:bodyPr/>
          <a:lstStyle/>
          <a:p>
            <a:r>
              <a:rPr lang="en-US" sz="2400" b="1" dirty="0">
                <a:latin typeface="Times New Roman" panose="02020603050405020304" pitchFamily="18" charset="0"/>
                <a:cs typeface="Times New Roman" panose="02020603050405020304" pitchFamily="18" charset="0"/>
              </a:rPr>
              <a:t>It has been observed during the study that 86 cases were cancelled, there were 61 </a:t>
            </a:r>
            <a:r>
              <a:rPr lang="en-US" sz="2400" b="1" dirty="0" smtClean="0">
                <a:latin typeface="Times New Roman" panose="02020603050405020304" pitchFamily="18" charset="0"/>
                <a:cs typeface="Times New Roman" panose="02020603050405020304" pitchFamily="18" charset="0"/>
              </a:rPr>
              <a:t>add on </a:t>
            </a:r>
            <a:r>
              <a:rPr lang="en-US" sz="2400" b="1" dirty="0">
                <a:latin typeface="Times New Roman" panose="02020603050405020304" pitchFamily="18" charset="0"/>
                <a:cs typeface="Times New Roman" panose="02020603050405020304" pitchFamily="18" charset="0"/>
              </a:rPr>
              <a:t>cases, 11 emergency cases, and 23 are those done in other OT. </a:t>
            </a:r>
            <a:r>
              <a:rPr lang="en-US" sz="2400" dirty="0">
                <a:latin typeface="Times New Roman" panose="02020603050405020304" pitchFamily="18" charset="0"/>
                <a:cs typeface="Times New Roman" panose="02020603050405020304" pitchFamily="18" charset="0"/>
              </a:rPr>
              <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67008951"/>
              </p:ext>
            </p:extLst>
          </p:nvPr>
        </p:nvGraphicFramePr>
        <p:xfrm>
          <a:off x="1021426" y="496793"/>
          <a:ext cx="9275068" cy="414344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691649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953" y="5281683"/>
            <a:ext cx="9404723" cy="1307337"/>
          </a:xfrm>
        </p:spPr>
        <p:txBody>
          <a:bodyPr/>
          <a:lstStyle/>
          <a:p>
            <a:r>
              <a:rPr lang="en-US" sz="2400" b="1" dirty="0">
                <a:latin typeface="Times New Roman" panose="02020603050405020304" pitchFamily="18" charset="0"/>
                <a:cs typeface="Times New Roman" panose="02020603050405020304" pitchFamily="18" charset="0"/>
              </a:rPr>
              <a:t>It is observed during the study that out of the 302 cases scheduled for the surgery, 265 cases were completed on the similar day.</a:t>
            </a:r>
            <a:r>
              <a:rPr lang="en-US" sz="2400" dirty="0">
                <a:latin typeface="Times New Roman" panose="02020603050405020304" pitchFamily="18" charset="0"/>
                <a:cs typeface="Times New Roman" panose="02020603050405020304" pitchFamily="18" charset="0"/>
              </a:rPr>
              <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32188104"/>
              </p:ext>
            </p:extLst>
          </p:nvPr>
        </p:nvGraphicFramePr>
        <p:xfrm>
          <a:off x="1000953" y="292076"/>
          <a:ext cx="9248516" cy="483948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670037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7431" y="4749421"/>
            <a:ext cx="9630653" cy="1757714"/>
          </a:xfrm>
        </p:spPr>
        <p:txBody>
          <a:bodyPr/>
          <a:lstStyle/>
          <a:p>
            <a:r>
              <a:rPr lang="en-US" sz="2400" b="1" dirty="0">
                <a:latin typeface="Times New Roman" panose="02020603050405020304" pitchFamily="18" charset="0"/>
                <a:cs typeface="Times New Roman" panose="02020603050405020304" pitchFamily="18" charset="0"/>
              </a:rPr>
              <a:t>It is seen that 62% belong to the patients who are not admitted inspite of the planned surgery </a:t>
            </a:r>
            <a:r>
              <a:rPr lang="en-US" sz="2400" b="1" dirty="0" err="1">
                <a:latin typeface="Times New Roman" panose="02020603050405020304" pitchFamily="18" charset="0"/>
                <a:cs typeface="Times New Roman" panose="02020603050405020304" pitchFamily="18" charset="0"/>
              </a:rPr>
              <a:t>booking.There</a:t>
            </a:r>
            <a:r>
              <a:rPr lang="en-US" sz="2400" b="1" dirty="0">
                <a:latin typeface="Times New Roman" panose="02020603050405020304" pitchFamily="18" charset="0"/>
                <a:cs typeface="Times New Roman" panose="02020603050405020304" pitchFamily="18" charset="0"/>
              </a:rPr>
              <a:t> are 22% who are medically unfit, 7% are those having </a:t>
            </a:r>
            <a:r>
              <a:rPr lang="en-US" sz="2400" b="1" dirty="0" smtClean="0">
                <a:latin typeface="Times New Roman" panose="02020603050405020304" pitchFamily="18" charset="0"/>
                <a:cs typeface="Times New Roman" panose="02020603050405020304" pitchFamily="18" charset="0"/>
              </a:rPr>
              <a:t>no financial </a:t>
            </a:r>
            <a:r>
              <a:rPr lang="en-US" sz="2400" b="1" dirty="0">
                <a:latin typeface="Times New Roman" panose="02020603050405020304" pitchFamily="18" charset="0"/>
                <a:cs typeface="Times New Roman" panose="02020603050405020304" pitchFamily="18" charset="0"/>
              </a:rPr>
              <a:t>clearance, 6% leave against medical advice. </a:t>
            </a:r>
            <a:r>
              <a:rPr lang="en-US" sz="2400" dirty="0">
                <a:latin typeface="Times New Roman" panose="02020603050405020304" pitchFamily="18" charset="0"/>
                <a:cs typeface="Times New Roman" panose="02020603050405020304" pitchFamily="18" charset="0"/>
              </a:rPr>
              <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78172829"/>
              </p:ext>
            </p:extLst>
          </p:nvPr>
        </p:nvGraphicFramePr>
        <p:xfrm>
          <a:off x="1137431" y="510442"/>
          <a:ext cx="9193924" cy="419576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652301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9067" y="4997422"/>
            <a:ext cx="10190211" cy="1400530"/>
          </a:xfrm>
        </p:spPr>
        <p:txBody>
          <a:bodyPr/>
          <a:lstStyle/>
          <a:p>
            <a:r>
              <a:rPr lang="en-US" sz="2400" b="1" dirty="0">
                <a:latin typeface="Times New Roman" panose="02020603050405020304" pitchFamily="18" charset="0"/>
                <a:cs typeface="Times New Roman" panose="02020603050405020304" pitchFamily="18" charset="0"/>
              </a:rPr>
              <a:t>On observing the data it is seen that out of the 80 cases done 58% were done on the scheduled time whereas the remaining 42% are delayed due to specific reasons</a:t>
            </a:r>
            <a:r>
              <a:rPr lang="en-US" sz="2400" dirty="0">
                <a:latin typeface="Times New Roman" panose="02020603050405020304" pitchFamily="18" charset="0"/>
                <a:cs typeface="Times New Roman" panose="02020603050405020304" pitchFamily="18" charset="0"/>
              </a:rPr>
              <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21796164"/>
              </p:ext>
            </p:extLst>
          </p:nvPr>
        </p:nvGraphicFramePr>
        <p:xfrm>
          <a:off x="1078173" y="305723"/>
          <a:ext cx="9136063" cy="444369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130384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7923" y="4708478"/>
            <a:ext cx="10604310" cy="1730418"/>
          </a:xfrm>
        </p:spPr>
        <p:txBody>
          <a:bodyPr/>
          <a:lstStyle/>
          <a:p>
            <a:r>
              <a:rPr lang="en-US" sz="2400" b="1" dirty="0">
                <a:latin typeface="Times New Roman" panose="02020603050405020304" pitchFamily="18" charset="0"/>
                <a:cs typeface="Times New Roman" panose="02020603050405020304" pitchFamily="18" charset="0"/>
              </a:rPr>
              <a:t>There are many reasons behind the delay in the operation theatre. It is seen that 30 % delay is due to the unavailability of OT, 25% due to surgeon's unavailability, 15% is due to the delay in the PAC in the wards, 9%  is because of the medical clearance and the remaining 3% is due to GDA unavailability. </a:t>
            </a:r>
            <a:r>
              <a:rPr lang="en-US" sz="2400" dirty="0">
                <a:latin typeface="Times New Roman" panose="02020603050405020304" pitchFamily="18" charset="0"/>
                <a:cs typeface="Times New Roman" panose="02020603050405020304" pitchFamily="18" charset="0"/>
              </a:rPr>
              <a:t/>
            </a:r>
            <a:br>
              <a:rPr lang="en-US" sz="2400" dirty="0">
                <a:latin typeface="Times New Roman" panose="02020603050405020304" pitchFamily="18" charset="0"/>
                <a:cs typeface="Times New Roman" panose="02020603050405020304" pitchFamily="18" charset="0"/>
              </a:rPr>
            </a:br>
            <a:r>
              <a:rPr lang="en-US" dirty="0"/>
              <a:t> </a:t>
            </a:r>
            <a:br>
              <a:rPr lang="en-US"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22294159"/>
              </p:ext>
            </p:extLst>
          </p:nvPr>
        </p:nvGraphicFramePr>
        <p:xfrm>
          <a:off x="928047" y="452718"/>
          <a:ext cx="9430603" cy="399645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351628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666398"/>
          </a:xfrm>
        </p:spPr>
        <p:txBody>
          <a:bodyPr/>
          <a:lstStyle/>
          <a:p>
            <a:pPr algn="ctr"/>
            <a:r>
              <a:rPr lang="en-US" sz="3600" b="1" dirty="0" smtClean="0">
                <a:latin typeface="Times New Roman" panose="02020603050405020304" pitchFamily="18" charset="0"/>
                <a:cs typeface="Times New Roman" panose="02020603050405020304" pitchFamily="18" charset="0"/>
              </a:rPr>
              <a:t>MAX HOSPITAL - </a:t>
            </a:r>
            <a:r>
              <a:rPr lang="en-US" sz="3200" b="1" dirty="0" smtClean="0">
                <a:latin typeface="Times New Roman" panose="02020603050405020304" pitchFamily="18" charset="0"/>
                <a:cs typeface="Times New Roman" panose="02020603050405020304" pitchFamily="18" charset="0"/>
              </a:rPr>
              <a:t>BRIEF</a:t>
            </a:r>
            <a:r>
              <a:rPr lang="en-US" sz="3600" b="1" dirty="0" smtClean="0">
                <a:latin typeface="Times New Roman" panose="02020603050405020304" pitchFamily="18" charset="0"/>
                <a:cs typeface="Times New Roman" panose="02020603050405020304" pitchFamily="18" charset="0"/>
              </a:rPr>
              <a:t> </a:t>
            </a:r>
            <a:r>
              <a:rPr lang="en-US" sz="3200" b="1" dirty="0" smtClean="0">
                <a:latin typeface="Times New Roman" panose="02020603050405020304" pitchFamily="18" charset="0"/>
                <a:cs typeface="Times New Roman" panose="02020603050405020304" pitchFamily="18" charset="0"/>
              </a:rPr>
              <a:t>INTRODUCTION</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27546" y="1364776"/>
            <a:ext cx="11505063" cy="5213444"/>
          </a:xfrm>
        </p:spPr>
        <p:txBody>
          <a:bodyPr>
            <a:normAutofit lnSpcReduction="10000"/>
          </a:bodyPr>
          <a:lstStyle/>
          <a:p>
            <a:r>
              <a:rPr lang="en-US" dirty="0" smtClean="0">
                <a:latin typeface="Times New Roman" panose="02020603050405020304" pitchFamily="18" charset="0"/>
                <a:cs typeface="Times New Roman" panose="02020603050405020304" pitchFamily="18" charset="0"/>
              </a:rPr>
              <a:t>Max India Limited was founded in 1985. The first Max healthcare </a:t>
            </a:r>
            <a:r>
              <a:rPr lang="en-US" dirty="0" err="1" smtClean="0">
                <a:latin typeface="Times New Roman" panose="02020603050405020304" pitchFamily="18" charset="0"/>
                <a:cs typeface="Times New Roman" panose="02020603050405020304" pitchFamily="18" charset="0"/>
              </a:rPr>
              <a:t>centre</a:t>
            </a:r>
            <a:r>
              <a:rPr lang="en-US" dirty="0" smtClean="0">
                <a:latin typeface="Times New Roman" panose="02020603050405020304" pitchFamily="18" charset="0"/>
                <a:cs typeface="Times New Roman" panose="02020603050405020304" pitchFamily="18" charset="0"/>
              </a:rPr>
              <a:t> was opened as Max Multispecialty Centre in Panchsheel Park, New Delhi.</a:t>
            </a:r>
          </a:p>
          <a:p>
            <a:r>
              <a:rPr lang="en-US" dirty="0" smtClean="0">
                <a:latin typeface="Times New Roman" panose="02020603050405020304" pitchFamily="18" charset="0"/>
                <a:cs typeface="Times New Roman" panose="02020603050405020304" pitchFamily="18" charset="0"/>
              </a:rPr>
              <a:t>Max Heart and Vascular Institute was established in 2004 with advanced cardiac life support and air evacuation service in Saket</a:t>
            </a:r>
            <a:r>
              <a:rPr lang="en-US" dirty="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Max Super Specialty Hospital in Saket was founded in 2006.</a:t>
            </a:r>
          </a:p>
          <a:p>
            <a:pPr marL="0" indent="0">
              <a:buNone/>
            </a:pPr>
            <a:r>
              <a:rPr lang="en-US" dirty="0" smtClean="0">
                <a:latin typeface="Times New Roman" panose="02020603050405020304" pitchFamily="18" charset="0"/>
                <a:cs typeface="Times New Roman" panose="02020603050405020304" pitchFamily="18" charset="0"/>
              </a:rPr>
              <a:t>      </a:t>
            </a:r>
            <a:r>
              <a:rPr lang="en-US" b="1" u="sng" dirty="0" smtClean="0">
                <a:latin typeface="Times New Roman" panose="02020603050405020304" pitchFamily="18" charset="0"/>
                <a:cs typeface="Times New Roman" panose="02020603050405020304" pitchFamily="18" charset="0"/>
              </a:rPr>
              <a:t>VISION</a:t>
            </a:r>
          </a:p>
          <a:p>
            <a:r>
              <a:rPr lang="en-US" dirty="0" smtClean="0">
                <a:latin typeface="Times New Roman" panose="02020603050405020304" pitchFamily="18" charset="0"/>
                <a:cs typeface="Times New Roman" panose="02020603050405020304" pitchFamily="18" charset="0"/>
              </a:rPr>
              <a:t>Our passion well reflects in the fact that we set the industry standards when it comes to cure, care and comfort. To deliver International Class healthcare with a total service focus, by creating an institution committed to the highest standards of medical &amp; service excellence, patient care, scientific knowledge and medical education.</a:t>
            </a:r>
          </a:p>
          <a:p>
            <a:pPr marL="0" indent="0">
              <a:buNone/>
            </a:pPr>
            <a:r>
              <a:rPr lang="en-US" b="1" dirty="0" smtClean="0"/>
              <a:t>     </a:t>
            </a:r>
            <a:r>
              <a:rPr lang="en-US" b="1" u="sng" dirty="0" smtClean="0">
                <a:latin typeface="Times New Roman" panose="02020603050405020304" pitchFamily="18" charset="0"/>
                <a:cs typeface="Times New Roman" panose="02020603050405020304" pitchFamily="18" charset="0"/>
              </a:rPr>
              <a:t>VALUES</a:t>
            </a:r>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Service excellence</a:t>
            </a:r>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Credibility</a:t>
            </a:r>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Seva bhav</a:t>
            </a:r>
          </a:p>
          <a:p>
            <a:pPr marL="0" indent="0">
              <a:buNone/>
            </a:pPr>
            <a:endParaRPr lang="en-US" b="1" dirty="0"/>
          </a:p>
        </p:txBody>
      </p:sp>
    </p:spTree>
    <p:extLst>
      <p:ext uri="{BB962C8B-B14F-4D97-AF65-F5344CB8AC3E}">
        <p14:creationId xmlns:p14="http://schemas.microsoft.com/office/powerpoint/2010/main" val="19142384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433" y="4203510"/>
            <a:ext cx="11041039" cy="2429302"/>
          </a:xfrm>
        </p:spPr>
        <p:txBody>
          <a:bodyPr/>
          <a:lstStyle/>
          <a:p>
            <a:r>
              <a:rPr lang="en-US" sz="2400" b="1" dirty="0">
                <a:latin typeface="Times New Roman" panose="02020603050405020304" pitchFamily="18" charset="0"/>
                <a:cs typeface="Times New Roman" panose="02020603050405020304" pitchFamily="18" charset="0"/>
              </a:rPr>
              <a:t>It is seen that the maximum delay of 580 minutes is associated with the unavailability of Operation theatre, 500 </a:t>
            </a:r>
            <a:r>
              <a:rPr lang="en-US" sz="2400" b="1" dirty="0" smtClean="0">
                <a:latin typeface="Times New Roman" panose="02020603050405020304" pitchFamily="18" charset="0"/>
                <a:cs typeface="Times New Roman" panose="02020603050405020304" pitchFamily="18" charset="0"/>
              </a:rPr>
              <a:t>minutes </a:t>
            </a:r>
            <a:r>
              <a:rPr lang="en-US" sz="2400" b="1" dirty="0">
                <a:latin typeface="Times New Roman" panose="02020603050405020304" pitchFamily="18" charset="0"/>
                <a:cs typeface="Times New Roman" panose="02020603050405020304" pitchFamily="18" charset="0"/>
              </a:rPr>
              <a:t>delay is due to the delay in the financial clearance of the patient</a:t>
            </a:r>
            <a:r>
              <a:rPr lang="en-US" sz="2400" b="1" dirty="0" smtClean="0">
                <a:latin typeface="Times New Roman" panose="02020603050405020304" pitchFamily="18" charset="0"/>
                <a:cs typeface="Times New Roman" panose="02020603050405020304" pitchFamily="18" charset="0"/>
              </a:rPr>
              <a:t>. There </a:t>
            </a:r>
            <a:r>
              <a:rPr lang="en-US" sz="2400" b="1" dirty="0">
                <a:latin typeface="Times New Roman" panose="02020603050405020304" pitchFamily="18" charset="0"/>
                <a:cs typeface="Times New Roman" panose="02020603050405020304" pitchFamily="18" charset="0"/>
              </a:rPr>
              <a:t>was 462 </a:t>
            </a:r>
            <a:r>
              <a:rPr lang="en-US" sz="2400" b="1" dirty="0" smtClean="0">
                <a:latin typeface="Times New Roman" panose="02020603050405020304" pitchFamily="18" charset="0"/>
                <a:cs typeface="Times New Roman" panose="02020603050405020304" pitchFamily="18" charset="0"/>
              </a:rPr>
              <a:t>minutes </a:t>
            </a:r>
            <a:r>
              <a:rPr lang="en-US" sz="2400" b="1" dirty="0">
                <a:latin typeface="Times New Roman" panose="02020603050405020304" pitchFamily="18" charset="0"/>
                <a:cs typeface="Times New Roman" panose="02020603050405020304" pitchFamily="18" charset="0"/>
              </a:rPr>
              <a:t>delay reported in the surgeon's </a:t>
            </a:r>
            <a:r>
              <a:rPr lang="en-US" sz="2400" b="1" dirty="0" smtClean="0">
                <a:latin typeface="Times New Roman" panose="02020603050405020304" pitchFamily="18" charset="0"/>
                <a:cs typeface="Times New Roman" panose="02020603050405020304" pitchFamily="18" charset="0"/>
              </a:rPr>
              <a:t>unavailability. The </a:t>
            </a:r>
            <a:r>
              <a:rPr lang="en-US" sz="2400" b="1" dirty="0">
                <a:latin typeface="Times New Roman" panose="02020603050405020304" pitchFamily="18" charset="0"/>
                <a:cs typeface="Times New Roman" panose="02020603050405020304" pitchFamily="18" charset="0"/>
              </a:rPr>
              <a:t>medical clearance took 445 minutes and PAC clearance was 275 minutes</a:t>
            </a:r>
            <a:r>
              <a:rPr lang="en-US" sz="2400" b="1" dirty="0" smtClean="0">
                <a:latin typeface="Times New Roman" panose="02020603050405020304" pitchFamily="18" charset="0"/>
                <a:cs typeface="Times New Roman" panose="02020603050405020304" pitchFamily="18" charset="0"/>
              </a:rPr>
              <a:t>. The </a:t>
            </a:r>
            <a:r>
              <a:rPr lang="en-US" sz="2400" b="1" dirty="0">
                <a:latin typeface="Times New Roman" panose="02020603050405020304" pitchFamily="18" charset="0"/>
                <a:cs typeface="Times New Roman" panose="02020603050405020304" pitchFamily="18" charset="0"/>
              </a:rPr>
              <a:t>GDA unavailability was recorded as 20 </a:t>
            </a:r>
            <a:r>
              <a:rPr lang="en-US" sz="2400" b="1" dirty="0" smtClean="0">
                <a:latin typeface="Times New Roman" panose="02020603050405020304" pitchFamily="18" charset="0"/>
                <a:cs typeface="Times New Roman" panose="02020603050405020304" pitchFamily="18" charset="0"/>
              </a:rPr>
              <a:t>minutes </a:t>
            </a:r>
            <a:r>
              <a:rPr lang="en-US" sz="2400" b="1" dirty="0">
                <a:latin typeface="Times New Roman" panose="02020603050405020304" pitchFamily="18" charset="0"/>
                <a:cs typeface="Times New Roman" panose="02020603050405020304" pitchFamily="18" charset="0"/>
              </a:rPr>
              <a:t>delay in the complete process.</a:t>
            </a:r>
            <a:r>
              <a:rPr lang="en-US" sz="2400" dirty="0">
                <a:latin typeface="Times New Roman" panose="02020603050405020304" pitchFamily="18" charset="0"/>
                <a:cs typeface="Times New Roman" panose="02020603050405020304" pitchFamily="18" charset="0"/>
              </a:rPr>
              <a:t/>
            </a:r>
            <a:br>
              <a:rPr lang="en-US" sz="2400" dirty="0">
                <a:latin typeface="Times New Roman" panose="02020603050405020304" pitchFamily="18" charset="0"/>
                <a:cs typeface="Times New Roman" panose="02020603050405020304" pitchFamily="18" charset="0"/>
              </a:rPr>
            </a:br>
            <a:r>
              <a:rPr lang="en-US" dirty="0"/>
              <a:t> </a:t>
            </a:r>
            <a:br>
              <a:rPr lang="en-US"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46418761"/>
              </p:ext>
            </p:extLst>
          </p:nvPr>
        </p:nvGraphicFramePr>
        <p:xfrm>
          <a:off x="600501" y="452718"/>
          <a:ext cx="9613735" cy="343689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620804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331" y="4435522"/>
            <a:ext cx="10440538" cy="1894191"/>
          </a:xfrm>
        </p:spPr>
        <p:txBody>
          <a:bodyPr/>
          <a:lstStyle/>
          <a:p>
            <a:r>
              <a:rPr lang="en-US" sz="2400" b="1" dirty="0">
                <a:latin typeface="Times New Roman" panose="02020603050405020304" pitchFamily="18" charset="0"/>
                <a:cs typeface="Times New Roman" panose="02020603050405020304" pitchFamily="18" charset="0"/>
              </a:rPr>
              <a:t>A delay of 23% was recorded with OT </a:t>
            </a:r>
            <a:r>
              <a:rPr lang="en-US" sz="2400" b="1" dirty="0" err="1">
                <a:latin typeface="Times New Roman" panose="02020603050405020304" pitchFamily="18" charset="0"/>
                <a:cs typeface="Times New Roman" panose="02020603050405020304" pitchFamily="18" charset="0"/>
              </a:rPr>
              <a:t>unavailabilty</a:t>
            </a:r>
            <a:r>
              <a:rPr lang="en-US" sz="2400" b="1" dirty="0">
                <a:latin typeface="Times New Roman" panose="02020603050405020304" pitchFamily="18" charset="0"/>
                <a:cs typeface="Times New Roman" panose="02020603050405020304" pitchFamily="18" charset="0"/>
              </a:rPr>
              <a:t>. Another significant reason which came ahead was financial clearance and it accounts to 20% of </a:t>
            </a:r>
            <a:r>
              <a:rPr lang="en-US" sz="2400" b="1" dirty="0" err="1">
                <a:latin typeface="Times New Roman" panose="02020603050405020304" pitchFamily="18" charset="0"/>
                <a:cs typeface="Times New Roman" panose="02020603050405020304" pitchFamily="18" charset="0"/>
              </a:rPr>
              <a:t>time.The</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unavailablity</a:t>
            </a:r>
            <a:r>
              <a:rPr lang="en-US" sz="2400" b="1" dirty="0">
                <a:latin typeface="Times New Roman" panose="02020603050405020304" pitchFamily="18" charset="0"/>
                <a:cs typeface="Times New Roman" panose="02020603050405020304" pitchFamily="18" charset="0"/>
              </a:rPr>
              <a:t> of surgeon and medical clearance was 18% each.  There was a delay of  11% with </a:t>
            </a:r>
            <a:r>
              <a:rPr lang="en-US" sz="2400" b="1" dirty="0" err="1">
                <a:latin typeface="Times New Roman" panose="02020603050405020304" pitchFamily="18" charset="0"/>
                <a:cs typeface="Times New Roman" panose="02020603050405020304" pitchFamily="18" charset="0"/>
              </a:rPr>
              <a:t>th</a:t>
            </a:r>
            <a:r>
              <a:rPr lang="en-US" sz="2400" b="1" dirty="0">
                <a:latin typeface="Times New Roman" panose="02020603050405020304" pitchFamily="18" charset="0"/>
                <a:cs typeface="Times New Roman" panose="02020603050405020304" pitchFamily="18" charset="0"/>
              </a:rPr>
              <a:t> e PAC clearance  ,10%  was due to the  delay in previous surgeries  and 1% is  a reason  behind was the  </a:t>
            </a:r>
            <a:r>
              <a:rPr lang="en-US" sz="2400" b="1" dirty="0" err="1">
                <a:latin typeface="Times New Roman" panose="02020603050405020304" pitchFamily="18" charset="0"/>
                <a:cs typeface="Times New Roman" panose="02020603050405020304" pitchFamily="18" charset="0"/>
              </a:rPr>
              <a:t>unavailabilty</a:t>
            </a:r>
            <a:r>
              <a:rPr lang="en-US" sz="2400" b="1" dirty="0">
                <a:latin typeface="Times New Roman" panose="02020603050405020304" pitchFamily="18" charset="0"/>
                <a:cs typeface="Times New Roman" panose="02020603050405020304" pitchFamily="18" charset="0"/>
              </a:rPr>
              <a:t> of the GDA.</a:t>
            </a:r>
            <a:r>
              <a:rPr lang="en-US" sz="2400" dirty="0">
                <a:latin typeface="Times New Roman" panose="02020603050405020304" pitchFamily="18" charset="0"/>
                <a:cs typeface="Times New Roman" panose="02020603050405020304" pitchFamily="18" charset="0"/>
              </a:rPr>
              <a:t/>
            </a:r>
            <a:br>
              <a:rPr lang="en-US" sz="2400" dirty="0">
                <a:latin typeface="Times New Roman" panose="02020603050405020304" pitchFamily="18" charset="0"/>
                <a:cs typeface="Times New Roman" panose="02020603050405020304" pitchFamily="18" charset="0"/>
              </a:rPr>
            </a:br>
            <a:r>
              <a:rPr lang="en-US" dirty="0"/>
              <a:t> </a:t>
            </a:r>
            <a:br>
              <a:rPr lang="en-US"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60231180"/>
              </p:ext>
            </p:extLst>
          </p:nvPr>
        </p:nvGraphicFramePr>
        <p:xfrm>
          <a:off x="1009934" y="452718"/>
          <a:ext cx="9231598" cy="366890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267100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720989"/>
          </a:xfrm>
        </p:spPr>
        <p:txBody>
          <a:bodyPr/>
          <a:lstStyle/>
          <a:p>
            <a:pPr algn="ctr"/>
            <a:r>
              <a:rPr lang="en-US" sz="3600" b="1" dirty="0">
                <a:latin typeface="Times New Roman" panose="02020603050405020304" pitchFamily="18" charset="0"/>
                <a:cs typeface="Times New Roman" panose="02020603050405020304" pitchFamily="18" charset="0"/>
              </a:rPr>
              <a:t>DISCUSSION &amp; RESULTS</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86603" y="1296537"/>
            <a:ext cx="11586949" cy="5268035"/>
          </a:xfrm>
        </p:spPr>
        <p:txBody>
          <a:bodyPr>
            <a:noAutofit/>
          </a:bodyPr>
          <a:lstStyle/>
          <a:p>
            <a:r>
              <a:rPr lang="en-IN" dirty="0">
                <a:latin typeface="Times New Roman" panose="02020603050405020304" pitchFamily="18" charset="0"/>
                <a:cs typeface="Times New Roman" panose="02020603050405020304" pitchFamily="18" charset="0"/>
              </a:rPr>
              <a:t>The schedule of the list of the surgeries is prepared inside the OT by the OT staff by the confirmation from the IPD </a:t>
            </a:r>
            <a:r>
              <a:rPr lang="en-IN" dirty="0" smtClean="0">
                <a:latin typeface="Times New Roman" panose="02020603050405020304" pitchFamily="18" charset="0"/>
                <a:cs typeface="Times New Roman" panose="02020603050405020304" pitchFamily="18" charset="0"/>
              </a:rPr>
              <a:t>department. There is </a:t>
            </a:r>
            <a:r>
              <a:rPr lang="en-IN" dirty="0">
                <a:latin typeface="Times New Roman" panose="02020603050405020304" pitchFamily="18" charset="0"/>
                <a:cs typeface="Times New Roman" panose="02020603050405020304" pitchFamily="18" charset="0"/>
              </a:rPr>
              <a:t>fees of </a:t>
            </a:r>
            <a:r>
              <a:rPr lang="en-IN" dirty="0" err="1">
                <a:latin typeface="Times New Roman" panose="02020603050405020304" pitchFamily="18" charset="0"/>
                <a:cs typeface="Times New Roman" panose="02020603050405020304" pitchFamily="18" charset="0"/>
              </a:rPr>
              <a:t>Rs</a:t>
            </a:r>
            <a:r>
              <a:rPr lang="en-IN" dirty="0">
                <a:latin typeface="Times New Roman" panose="02020603050405020304" pitchFamily="18" charset="0"/>
                <a:cs typeface="Times New Roman" panose="02020603050405020304" pitchFamily="18" charset="0"/>
              </a:rPr>
              <a:t>. 2500 for the </a:t>
            </a:r>
            <a:r>
              <a:rPr lang="en-IN" dirty="0" smtClean="0">
                <a:latin typeface="Times New Roman" panose="02020603050405020304" pitchFamily="18" charset="0"/>
                <a:cs typeface="Times New Roman" panose="02020603050405020304" pitchFamily="18" charset="0"/>
              </a:rPr>
              <a:t>same</a:t>
            </a:r>
            <a:r>
              <a:rPr lang="en-IN" dirty="0">
                <a:latin typeface="Times New Roman" panose="02020603050405020304" pitchFamily="18" charset="0"/>
                <a:cs typeface="Times New Roman" panose="02020603050405020304" pitchFamily="18" charset="0"/>
              </a:rPr>
              <a:t> </a:t>
            </a:r>
            <a:r>
              <a:rPr lang="en-IN" dirty="0" smtClean="0">
                <a:latin typeface="Times New Roman" panose="02020603050405020304" pitchFamily="18" charset="0"/>
                <a:cs typeface="Times New Roman" panose="02020603050405020304" pitchFamily="18" charset="0"/>
              </a:rPr>
              <a:t>that is non-refundable.</a:t>
            </a:r>
            <a:endParaRPr lang="en-US" dirty="0">
              <a:latin typeface="Times New Roman" panose="02020603050405020304" pitchFamily="18" charset="0"/>
              <a:cs typeface="Times New Roman" panose="02020603050405020304" pitchFamily="18" charset="0"/>
            </a:endParaRPr>
          </a:p>
          <a:p>
            <a:pPr lvl="0"/>
            <a:endParaRPr lang="en-IN" dirty="0" smtClean="0">
              <a:latin typeface="Times New Roman" panose="02020603050405020304" pitchFamily="18" charset="0"/>
              <a:cs typeface="Times New Roman" panose="02020603050405020304" pitchFamily="18" charset="0"/>
            </a:endParaRPr>
          </a:p>
          <a:p>
            <a:pPr lvl="0"/>
            <a:r>
              <a:rPr lang="en-IN" dirty="0" smtClean="0">
                <a:latin typeface="Times New Roman" panose="02020603050405020304" pitchFamily="18" charset="0"/>
                <a:cs typeface="Times New Roman" panose="02020603050405020304" pitchFamily="18" charset="0"/>
              </a:rPr>
              <a:t>The </a:t>
            </a:r>
            <a:r>
              <a:rPr lang="en-IN" dirty="0">
                <a:latin typeface="Times New Roman" panose="02020603050405020304" pitchFamily="18" charset="0"/>
                <a:cs typeface="Times New Roman" panose="02020603050405020304" pitchFamily="18" charset="0"/>
              </a:rPr>
              <a:t>list is ready with the staff a day before surgery</a:t>
            </a:r>
            <a:r>
              <a:rPr lang="en-IN"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lvl="0"/>
            <a:endParaRPr lang="en-IN" dirty="0" smtClean="0">
              <a:latin typeface="Times New Roman" panose="02020603050405020304" pitchFamily="18" charset="0"/>
              <a:cs typeface="Times New Roman" panose="02020603050405020304" pitchFamily="18" charset="0"/>
            </a:endParaRPr>
          </a:p>
          <a:p>
            <a:pPr lvl="0"/>
            <a:r>
              <a:rPr lang="en-IN" dirty="0" smtClean="0">
                <a:latin typeface="Times New Roman" panose="02020603050405020304" pitchFamily="18" charset="0"/>
                <a:cs typeface="Times New Roman" panose="02020603050405020304" pitchFamily="18" charset="0"/>
              </a:rPr>
              <a:t>The slot </a:t>
            </a:r>
            <a:r>
              <a:rPr lang="en-IN" dirty="0">
                <a:latin typeface="Times New Roman" panose="02020603050405020304" pitchFamily="18" charset="0"/>
                <a:cs typeface="Times New Roman" panose="02020603050405020304" pitchFamily="18" charset="0"/>
              </a:rPr>
              <a:t>of the surgeon’s are booked according to the number of surgeries</a:t>
            </a:r>
            <a:r>
              <a:rPr lang="en-IN"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lvl="0"/>
            <a:endParaRPr lang="en-IN" dirty="0" smtClean="0">
              <a:latin typeface="Times New Roman" panose="02020603050405020304" pitchFamily="18" charset="0"/>
              <a:cs typeface="Times New Roman" panose="02020603050405020304" pitchFamily="18" charset="0"/>
            </a:endParaRPr>
          </a:p>
          <a:p>
            <a:pPr lvl="0"/>
            <a:r>
              <a:rPr lang="en-IN" dirty="0" smtClean="0">
                <a:latin typeface="Times New Roman" panose="02020603050405020304" pitchFamily="18" charset="0"/>
                <a:cs typeface="Times New Roman" panose="02020603050405020304" pitchFamily="18" charset="0"/>
              </a:rPr>
              <a:t>The </a:t>
            </a:r>
            <a:r>
              <a:rPr lang="en-IN" dirty="0">
                <a:latin typeface="Times New Roman" panose="02020603050405020304" pitchFamily="18" charset="0"/>
                <a:cs typeface="Times New Roman" panose="02020603050405020304" pitchFamily="18" charset="0"/>
              </a:rPr>
              <a:t>cancellation cases are high compared to the cases done and the major reason is cancellation on part of the patient himself. The other significant reason behind the cancellation is Financial clearance, Medically unfit patient and patient leaving against medical advise</a:t>
            </a:r>
            <a:r>
              <a:rPr lang="en-IN"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lvl="0"/>
            <a:endParaRPr lang="en-IN" dirty="0" smtClean="0">
              <a:latin typeface="Times New Roman" panose="02020603050405020304" pitchFamily="18" charset="0"/>
              <a:cs typeface="Times New Roman" panose="02020603050405020304" pitchFamily="18" charset="0"/>
            </a:endParaRPr>
          </a:p>
          <a:p>
            <a:pPr lvl="0"/>
            <a:r>
              <a:rPr lang="en-IN" dirty="0" smtClean="0">
                <a:latin typeface="Times New Roman" panose="02020603050405020304" pitchFamily="18" charset="0"/>
                <a:cs typeface="Times New Roman" panose="02020603050405020304" pitchFamily="18" charset="0"/>
              </a:rPr>
              <a:t>A </a:t>
            </a:r>
            <a:r>
              <a:rPr lang="en-IN" dirty="0">
                <a:latin typeface="Times New Roman" panose="02020603050405020304" pitchFamily="18" charset="0"/>
                <a:cs typeface="Times New Roman" panose="02020603050405020304" pitchFamily="18" charset="0"/>
              </a:rPr>
              <a:t>delay in the surgeries were  seen in 48% of the cases. There were 52% surgeries  which happened at the scheduled time.</a:t>
            </a: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25559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6604" y="1228299"/>
            <a:ext cx="11559654" cy="5254387"/>
          </a:xfrm>
        </p:spPr>
        <p:txBody>
          <a:bodyPr/>
          <a:lstStyle/>
          <a:p>
            <a:pPr lvl="0"/>
            <a:r>
              <a:rPr lang="en-IN" dirty="0" smtClean="0">
                <a:latin typeface="Times New Roman" panose="02020603050405020304" pitchFamily="18" charset="0"/>
                <a:cs typeface="Times New Roman" panose="02020603050405020304" pitchFamily="18" charset="0"/>
              </a:rPr>
              <a:t>There </a:t>
            </a:r>
            <a:r>
              <a:rPr lang="en-IN" dirty="0">
                <a:latin typeface="Times New Roman" panose="02020603050405020304" pitchFamily="18" charset="0"/>
                <a:cs typeface="Times New Roman" panose="02020603050405020304" pitchFamily="18" charset="0"/>
              </a:rPr>
              <a:t>was a significant delay </a:t>
            </a:r>
            <a:r>
              <a:rPr lang="en-IN">
                <a:latin typeface="Times New Roman" panose="02020603050405020304" pitchFamily="18" charset="0"/>
                <a:cs typeface="Times New Roman" panose="02020603050405020304" pitchFamily="18" charset="0"/>
              </a:rPr>
              <a:t>of </a:t>
            </a:r>
            <a:r>
              <a:rPr lang="en-IN" smtClean="0">
                <a:latin typeface="Times New Roman" panose="02020603050405020304" pitchFamily="18" charset="0"/>
                <a:cs typeface="Times New Roman" panose="02020603050405020304" pitchFamily="18" charset="0"/>
              </a:rPr>
              <a:t>2285 </a:t>
            </a:r>
            <a:r>
              <a:rPr lang="en-IN" dirty="0">
                <a:latin typeface="Times New Roman" panose="02020603050405020304" pitchFamily="18" charset="0"/>
                <a:cs typeface="Times New Roman" panose="02020603050405020304" pitchFamily="18" charset="0"/>
              </a:rPr>
              <a:t>minutes in the observed cases.</a:t>
            </a:r>
            <a:endParaRPr lang="en-US" dirty="0">
              <a:latin typeface="Times New Roman" panose="02020603050405020304" pitchFamily="18" charset="0"/>
              <a:cs typeface="Times New Roman" panose="02020603050405020304" pitchFamily="18" charset="0"/>
            </a:endParaRPr>
          </a:p>
          <a:p>
            <a:pPr lvl="0"/>
            <a:endParaRPr lang="en-IN" dirty="0" smtClean="0">
              <a:latin typeface="Times New Roman" panose="02020603050405020304" pitchFamily="18" charset="0"/>
              <a:cs typeface="Times New Roman" panose="02020603050405020304" pitchFamily="18" charset="0"/>
            </a:endParaRPr>
          </a:p>
          <a:p>
            <a:pPr lvl="0"/>
            <a:r>
              <a:rPr lang="en-IN" dirty="0" smtClean="0">
                <a:latin typeface="Times New Roman" panose="02020603050405020304" pitchFamily="18" charset="0"/>
                <a:cs typeface="Times New Roman" panose="02020603050405020304" pitchFamily="18" charset="0"/>
              </a:rPr>
              <a:t>There </a:t>
            </a:r>
            <a:r>
              <a:rPr lang="en-IN" dirty="0">
                <a:latin typeface="Times New Roman" panose="02020603050405020304" pitchFamily="18" charset="0"/>
                <a:cs typeface="Times New Roman" panose="02020603050405020304" pitchFamily="18" charset="0"/>
              </a:rPr>
              <a:t>were many reasons behind the delay  which include OT unavailability, Financial clearance, surgeon’s unavailability, delay in medical reports, PAC clearance, GDA unavailability etc.</a:t>
            </a:r>
            <a:endParaRPr lang="en-US" dirty="0">
              <a:latin typeface="Times New Roman" panose="02020603050405020304" pitchFamily="18" charset="0"/>
              <a:cs typeface="Times New Roman" panose="02020603050405020304" pitchFamily="18" charset="0"/>
            </a:endParaRPr>
          </a:p>
          <a:p>
            <a:pPr lvl="0"/>
            <a:endParaRPr lang="en-IN" dirty="0" smtClean="0">
              <a:latin typeface="Times New Roman" panose="02020603050405020304" pitchFamily="18" charset="0"/>
              <a:cs typeface="Times New Roman" panose="02020603050405020304" pitchFamily="18" charset="0"/>
            </a:endParaRPr>
          </a:p>
          <a:p>
            <a:pPr lvl="0"/>
            <a:r>
              <a:rPr lang="en-IN" dirty="0" smtClean="0">
                <a:latin typeface="Times New Roman" panose="02020603050405020304" pitchFamily="18" charset="0"/>
                <a:cs typeface="Times New Roman" panose="02020603050405020304" pitchFamily="18" charset="0"/>
              </a:rPr>
              <a:t>There </a:t>
            </a:r>
            <a:r>
              <a:rPr lang="en-IN" dirty="0">
                <a:latin typeface="Times New Roman" panose="02020603050405020304" pitchFamily="18" charset="0"/>
                <a:cs typeface="Times New Roman" panose="02020603050405020304" pitchFamily="18" charset="0"/>
              </a:rPr>
              <a:t>was a delay of 580 minutes due to the OT unavailability and 500 minutes in the financial clearance.</a:t>
            </a:r>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4170479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748285"/>
          </a:xfrm>
        </p:spPr>
        <p:txBody>
          <a:bodyPr/>
          <a:lstStyle/>
          <a:p>
            <a:pPr algn="ctr"/>
            <a:r>
              <a:rPr lang="en-US" sz="3600" b="1" dirty="0">
                <a:latin typeface="Times New Roman" panose="02020603050405020304" pitchFamily="18" charset="0"/>
                <a:cs typeface="Times New Roman" panose="02020603050405020304" pitchFamily="18" charset="0"/>
              </a:rPr>
              <a:t>RECOMMENDATIONS</a:t>
            </a:r>
          </a:p>
        </p:txBody>
      </p:sp>
      <p:sp>
        <p:nvSpPr>
          <p:cNvPr id="3" name="Content Placeholder 2"/>
          <p:cNvSpPr>
            <a:spLocks noGrp="1"/>
          </p:cNvSpPr>
          <p:nvPr>
            <p:ph idx="1"/>
          </p:nvPr>
        </p:nvSpPr>
        <p:spPr>
          <a:xfrm>
            <a:off x="423082" y="1378424"/>
            <a:ext cx="11313994" cy="5199797"/>
          </a:xfrm>
        </p:spPr>
        <p:txBody>
          <a:bodyPr>
            <a:normAutofit/>
          </a:bodyPr>
          <a:lstStyle/>
          <a:p>
            <a:pPr lvl="0"/>
            <a:r>
              <a:rPr lang="en-IN" dirty="0">
                <a:latin typeface="Times New Roman" panose="02020603050405020304" pitchFamily="18" charset="0"/>
                <a:cs typeface="Times New Roman" panose="02020603050405020304" pitchFamily="18" charset="0"/>
              </a:rPr>
              <a:t>The scheduled list should contain names of the patients who have given a significant amount for the surgery and have given conformation about it.</a:t>
            </a:r>
            <a:endParaRPr lang="en-US" dirty="0">
              <a:latin typeface="Times New Roman" panose="02020603050405020304" pitchFamily="18" charset="0"/>
              <a:cs typeface="Times New Roman" panose="02020603050405020304" pitchFamily="18" charset="0"/>
            </a:endParaRPr>
          </a:p>
          <a:p>
            <a:pPr lvl="0"/>
            <a:endParaRPr lang="en-IN" dirty="0" smtClean="0">
              <a:latin typeface="Times New Roman" panose="02020603050405020304" pitchFamily="18" charset="0"/>
              <a:cs typeface="Times New Roman" panose="02020603050405020304" pitchFamily="18" charset="0"/>
            </a:endParaRPr>
          </a:p>
          <a:p>
            <a:pPr lvl="0"/>
            <a:r>
              <a:rPr lang="en-IN" dirty="0" smtClean="0">
                <a:latin typeface="Times New Roman" panose="02020603050405020304" pitchFamily="18" charset="0"/>
                <a:cs typeface="Times New Roman" panose="02020603050405020304" pitchFamily="18" charset="0"/>
              </a:rPr>
              <a:t>The </a:t>
            </a:r>
            <a:r>
              <a:rPr lang="en-IN" dirty="0">
                <a:latin typeface="Times New Roman" panose="02020603050405020304" pitchFamily="18" charset="0"/>
                <a:cs typeface="Times New Roman" panose="02020603050405020304" pitchFamily="18" charset="0"/>
              </a:rPr>
              <a:t>surgeon’s, anaesthetists should have a finalized list of the patients who have given confirmation for the surgery.</a:t>
            </a:r>
            <a:endParaRPr lang="en-US" dirty="0">
              <a:latin typeface="Times New Roman" panose="02020603050405020304" pitchFamily="18" charset="0"/>
              <a:cs typeface="Times New Roman" panose="02020603050405020304" pitchFamily="18" charset="0"/>
            </a:endParaRPr>
          </a:p>
          <a:p>
            <a:pPr lvl="0"/>
            <a:endParaRPr lang="en-IN" dirty="0" smtClean="0">
              <a:latin typeface="Times New Roman" panose="02020603050405020304" pitchFamily="18" charset="0"/>
              <a:cs typeface="Times New Roman" panose="02020603050405020304" pitchFamily="18" charset="0"/>
            </a:endParaRPr>
          </a:p>
          <a:p>
            <a:pPr lvl="0"/>
            <a:r>
              <a:rPr lang="en-IN" dirty="0" smtClean="0">
                <a:latin typeface="Times New Roman" panose="02020603050405020304" pitchFamily="18" charset="0"/>
                <a:cs typeface="Times New Roman" panose="02020603050405020304" pitchFamily="18" charset="0"/>
              </a:rPr>
              <a:t>There </a:t>
            </a:r>
            <a:r>
              <a:rPr lang="en-IN" dirty="0">
                <a:latin typeface="Times New Roman" panose="02020603050405020304" pitchFamily="18" charset="0"/>
                <a:cs typeface="Times New Roman" panose="02020603050405020304" pitchFamily="18" charset="0"/>
              </a:rPr>
              <a:t>should not be any prior booking of the slot in the name of the patient who has not given confirmation.</a:t>
            </a:r>
            <a:endParaRPr lang="en-US" dirty="0">
              <a:latin typeface="Times New Roman" panose="02020603050405020304" pitchFamily="18" charset="0"/>
              <a:cs typeface="Times New Roman" panose="02020603050405020304" pitchFamily="18" charset="0"/>
            </a:endParaRPr>
          </a:p>
          <a:p>
            <a:pPr lvl="0"/>
            <a:endParaRPr lang="en-IN" dirty="0" smtClean="0">
              <a:latin typeface="Times New Roman" panose="02020603050405020304" pitchFamily="18" charset="0"/>
              <a:cs typeface="Times New Roman" panose="02020603050405020304" pitchFamily="18" charset="0"/>
            </a:endParaRPr>
          </a:p>
          <a:p>
            <a:pPr lvl="0"/>
            <a:r>
              <a:rPr lang="en-IN" dirty="0" smtClean="0">
                <a:latin typeface="Times New Roman" panose="02020603050405020304" pitchFamily="18" charset="0"/>
                <a:cs typeface="Times New Roman" panose="02020603050405020304" pitchFamily="18" charset="0"/>
              </a:rPr>
              <a:t>There </a:t>
            </a:r>
            <a:r>
              <a:rPr lang="en-IN" dirty="0">
                <a:latin typeface="Times New Roman" panose="02020603050405020304" pitchFamily="18" charset="0"/>
                <a:cs typeface="Times New Roman" panose="02020603050405020304" pitchFamily="18" charset="0"/>
              </a:rPr>
              <a:t>should be a reasonable amount for the surgery booking to avoid the cancellation at the later stage.</a:t>
            </a:r>
            <a:endParaRPr lang="en-US" dirty="0">
              <a:latin typeface="Times New Roman" panose="02020603050405020304" pitchFamily="18" charset="0"/>
              <a:cs typeface="Times New Roman" panose="02020603050405020304" pitchFamily="18" charset="0"/>
            </a:endParaRPr>
          </a:p>
          <a:p>
            <a:pPr lvl="0"/>
            <a:endParaRPr lang="en-IN" dirty="0" smtClean="0">
              <a:latin typeface="Times New Roman" panose="02020603050405020304" pitchFamily="18" charset="0"/>
              <a:cs typeface="Times New Roman" panose="02020603050405020304" pitchFamily="18" charset="0"/>
            </a:endParaRPr>
          </a:p>
          <a:p>
            <a:pPr lvl="0"/>
            <a:r>
              <a:rPr lang="en-IN" dirty="0" smtClean="0">
                <a:latin typeface="Times New Roman" panose="02020603050405020304" pitchFamily="18" charset="0"/>
                <a:cs typeface="Times New Roman" panose="02020603050405020304" pitchFamily="18" charset="0"/>
              </a:rPr>
              <a:t>The </a:t>
            </a:r>
            <a:r>
              <a:rPr lang="en-IN" dirty="0">
                <a:latin typeface="Times New Roman" panose="02020603050405020304" pitchFamily="18" charset="0"/>
                <a:cs typeface="Times New Roman" panose="02020603050405020304" pitchFamily="18" charset="0"/>
              </a:rPr>
              <a:t>patient should be scheduled only after the financial clearance.</a:t>
            </a:r>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1274412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0252" y="1446663"/>
            <a:ext cx="11436824" cy="5117909"/>
          </a:xfrm>
        </p:spPr>
        <p:txBody>
          <a:bodyPr/>
          <a:lstStyle/>
          <a:p>
            <a:pPr lvl="0"/>
            <a:r>
              <a:rPr lang="en-IN" dirty="0" smtClean="0">
                <a:latin typeface="Times New Roman" panose="02020603050405020304" pitchFamily="18" charset="0"/>
                <a:cs typeface="Times New Roman" panose="02020603050405020304" pitchFamily="18" charset="0"/>
              </a:rPr>
              <a:t>The </a:t>
            </a:r>
            <a:r>
              <a:rPr lang="en-IN" dirty="0">
                <a:latin typeface="Times New Roman" panose="02020603050405020304" pitchFamily="18" charset="0"/>
                <a:cs typeface="Times New Roman" panose="02020603050405020304" pitchFamily="18" charset="0"/>
              </a:rPr>
              <a:t>anaesthetists should have the list of scheduled surgeries to avoid PAC Clearance in the ward.</a:t>
            </a:r>
            <a:endParaRPr lang="en-US" dirty="0">
              <a:latin typeface="Times New Roman" panose="02020603050405020304" pitchFamily="18" charset="0"/>
              <a:cs typeface="Times New Roman" panose="02020603050405020304" pitchFamily="18" charset="0"/>
            </a:endParaRPr>
          </a:p>
          <a:p>
            <a:pPr lvl="0"/>
            <a:endParaRPr lang="en-IN" dirty="0" smtClean="0">
              <a:latin typeface="Times New Roman" panose="02020603050405020304" pitchFamily="18" charset="0"/>
              <a:cs typeface="Times New Roman" panose="02020603050405020304" pitchFamily="18" charset="0"/>
            </a:endParaRPr>
          </a:p>
          <a:p>
            <a:pPr lvl="0"/>
            <a:r>
              <a:rPr lang="en-IN" dirty="0" smtClean="0">
                <a:latin typeface="Times New Roman" panose="02020603050405020304" pitchFamily="18" charset="0"/>
                <a:cs typeface="Times New Roman" panose="02020603050405020304" pitchFamily="18" charset="0"/>
              </a:rPr>
              <a:t>There </a:t>
            </a:r>
            <a:r>
              <a:rPr lang="en-IN" dirty="0">
                <a:latin typeface="Times New Roman" panose="02020603050405020304" pitchFamily="18" charset="0"/>
                <a:cs typeface="Times New Roman" panose="02020603050405020304" pitchFamily="18" charset="0"/>
              </a:rPr>
              <a:t>should be a turnaround time for the PAC clearance as it is one of the significant reasons for the delay.</a:t>
            </a:r>
            <a:endParaRPr lang="en-US" dirty="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slots should be booked according to the surgeries not at the name of the doctor.</a:t>
            </a:r>
          </a:p>
          <a:p>
            <a:pPr lvl="0"/>
            <a:endParaRPr lang="en-IN" dirty="0" smtClean="0">
              <a:latin typeface="Times New Roman" panose="02020603050405020304" pitchFamily="18" charset="0"/>
              <a:cs typeface="Times New Roman" panose="02020603050405020304" pitchFamily="18" charset="0"/>
            </a:endParaRPr>
          </a:p>
          <a:p>
            <a:pPr lvl="0"/>
            <a:r>
              <a:rPr lang="en-IN" dirty="0" smtClean="0">
                <a:latin typeface="Times New Roman" panose="02020603050405020304" pitchFamily="18" charset="0"/>
                <a:cs typeface="Times New Roman" panose="02020603050405020304" pitchFamily="18" charset="0"/>
              </a:rPr>
              <a:t>All </a:t>
            </a:r>
            <a:r>
              <a:rPr lang="en-IN" dirty="0">
                <a:latin typeface="Times New Roman" panose="02020603050405020304" pitchFamily="18" charset="0"/>
                <a:cs typeface="Times New Roman" panose="02020603050405020304" pitchFamily="18" charset="0"/>
              </a:rPr>
              <a:t>staff concerned with the operating schedule should be punctual to ensure cases are done at planned time.</a:t>
            </a:r>
            <a:endParaRPr lang="en-US" dirty="0">
              <a:latin typeface="Times New Roman" panose="02020603050405020304" pitchFamily="18" charset="0"/>
              <a:cs typeface="Times New Roman" panose="02020603050405020304" pitchFamily="18" charset="0"/>
            </a:endParaRPr>
          </a:p>
          <a:p>
            <a:pPr lvl="0"/>
            <a:endParaRPr lang="en-IN" dirty="0" smtClean="0">
              <a:latin typeface="Times New Roman" panose="02020603050405020304" pitchFamily="18" charset="0"/>
              <a:cs typeface="Times New Roman" panose="02020603050405020304" pitchFamily="18" charset="0"/>
            </a:endParaRPr>
          </a:p>
          <a:p>
            <a:pPr lvl="0"/>
            <a:r>
              <a:rPr lang="en-IN" dirty="0" smtClean="0">
                <a:latin typeface="Times New Roman" panose="02020603050405020304" pitchFamily="18" charset="0"/>
                <a:cs typeface="Times New Roman" panose="02020603050405020304" pitchFamily="18" charset="0"/>
              </a:rPr>
              <a:t>The </a:t>
            </a:r>
            <a:r>
              <a:rPr lang="en-IN" dirty="0">
                <a:latin typeface="Times New Roman" panose="02020603050405020304" pitchFamily="18" charset="0"/>
                <a:cs typeface="Times New Roman" panose="02020603050405020304" pitchFamily="18" charset="0"/>
              </a:rPr>
              <a:t>operating list should be made judiciously. Meticulous care and proper planning must be taken to complete the OR list daily.</a:t>
            </a:r>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1842881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5909" y="1351128"/>
            <a:ext cx="10945506" cy="5213445"/>
          </a:xfrm>
        </p:spPr>
        <p:txBody>
          <a:bodyPr>
            <a:normAutofit/>
          </a:bodyPr>
          <a:lstStyle/>
          <a:p>
            <a:pPr lvl="0"/>
            <a:r>
              <a:rPr lang="en-IN" dirty="0" smtClean="0">
                <a:latin typeface="Times New Roman" panose="02020603050405020304" pitchFamily="18" charset="0"/>
                <a:cs typeface="Times New Roman" panose="02020603050405020304" pitchFamily="18" charset="0"/>
              </a:rPr>
              <a:t>It </a:t>
            </a:r>
            <a:r>
              <a:rPr lang="en-IN" dirty="0">
                <a:latin typeface="Times New Roman" panose="02020603050405020304" pitchFamily="18" charset="0"/>
                <a:cs typeface="Times New Roman" panose="02020603050405020304" pitchFamily="18" charset="0"/>
              </a:rPr>
              <a:t>is the duty of the theatre-in-charge in consultation with surgeons to ensure that there is no wastage of operating time or is there over-crowding of the list leading to postponement of surgery. Any postponement of surgery should be justified. </a:t>
            </a:r>
            <a:endParaRPr lang="en-US" dirty="0">
              <a:latin typeface="Times New Roman" panose="02020603050405020304" pitchFamily="18" charset="0"/>
              <a:cs typeface="Times New Roman" panose="02020603050405020304" pitchFamily="18" charset="0"/>
            </a:endParaRPr>
          </a:p>
          <a:p>
            <a:pPr lvl="0"/>
            <a:endParaRPr lang="en-IN" dirty="0" smtClean="0">
              <a:latin typeface="Times New Roman" panose="02020603050405020304" pitchFamily="18" charset="0"/>
              <a:cs typeface="Times New Roman" panose="02020603050405020304" pitchFamily="18" charset="0"/>
            </a:endParaRPr>
          </a:p>
          <a:p>
            <a:pPr lvl="0"/>
            <a:r>
              <a:rPr lang="en-IN" dirty="0" smtClean="0">
                <a:latin typeface="Times New Roman" panose="02020603050405020304" pitchFamily="18" charset="0"/>
                <a:cs typeface="Times New Roman" panose="02020603050405020304" pitchFamily="18" charset="0"/>
              </a:rPr>
              <a:t>The </a:t>
            </a:r>
            <a:r>
              <a:rPr lang="en-IN" dirty="0">
                <a:latin typeface="Times New Roman" panose="02020603050405020304" pitchFamily="18" charset="0"/>
                <a:cs typeface="Times New Roman" panose="02020603050405020304" pitchFamily="18" charset="0"/>
              </a:rPr>
              <a:t>requirement of the instruments/drugs/other equipment necessary for scheduled surgical list should be discussed among surgeon, staff nurse and the anaesthesiologist a day prior to planned OR list. </a:t>
            </a:r>
            <a:endParaRPr lang="en-US" dirty="0">
              <a:latin typeface="Times New Roman" panose="02020603050405020304" pitchFamily="18" charset="0"/>
              <a:cs typeface="Times New Roman" panose="02020603050405020304" pitchFamily="18" charset="0"/>
            </a:endParaRPr>
          </a:p>
          <a:p>
            <a:pPr lvl="0"/>
            <a:endParaRPr lang="en-IN" dirty="0" smtClean="0">
              <a:latin typeface="Times New Roman" panose="02020603050405020304" pitchFamily="18" charset="0"/>
              <a:cs typeface="Times New Roman" panose="02020603050405020304" pitchFamily="18" charset="0"/>
            </a:endParaRPr>
          </a:p>
          <a:p>
            <a:pPr lvl="0"/>
            <a:r>
              <a:rPr lang="en-IN" dirty="0" smtClean="0">
                <a:latin typeface="Times New Roman" panose="02020603050405020304" pitchFamily="18" charset="0"/>
                <a:cs typeface="Times New Roman" panose="02020603050405020304" pitchFamily="18" charset="0"/>
              </a:rPr>
              <a:t>The </a:t>
            </a:r>
            <a:r>
              <a:rPr lang="en-IN" dirty="0">
                <a:latin typeface="Times New Roman" panose="02020603050405020304" pitchFamily="18" charset="0"/>
                <a:cs typeface="Times New Roman" panose="02020603050405020304" pitchFamily="18" charset="0"/>
              </a:rPr>
              <a:t>non-availability of the surgeon should be informed in time so that another case is substituted in that slot.</a:t>
            </a:r>
            <a:endParaRPr lang="en-US" dirty="0">
              <a:latin typeface="Times New Roman" panose="02020603050405020304" pitchFamily="18" charset="0"/>
              <a:cs typeface="Times New Roman" panose="02020603050405020304" pitchFamily="18" charset="0"/>
            </a:endParaRPr>
          </a:p>
          <a:p>
            <a:pPr lvl="0"/>
            <a:endParaRPr lang="en-IN" dirty="0" smtClean="0">
              <a:latin typeface="Times New Roman" panose="02020603050405020304" pitchFamily="18" charset="0"/>
              <a:cs typeface="Times New Roman" panose="02020603050405020304" pitchFamily="18" charset="0"/>
            </a:endParaRPr>
          </a:p>
          <a:p>
            <a:pPr lvl="0"/>
            <a:r>
              <a:rPr lang="en-IN" dirty="0" smtClean="0">
                <a:latin typeface="Times New Roman" panose="02020603050405020304" pitchFamily="18" charset="0"/>
                <a:cs typeface="Times New Roman" panose="02020603050405020304" pitchFamily="18" charset="0"/>
              </a:rPr>
              <a:t>All </a:t>
            </a:r>
            <a:r>
              <a:rPr lang="en-IN" dirty="0">
                <a:latin typeface="Times New Roman" panose="02020603050405020304" pitchFamily="18" charset="0"/>
                <a:cs typeface="Times New Roman" panose="02020603050405020304" pitchFamily="18" charset="0"/>
              </a:rPr>
              <a:t>patients who have met PACU discharge criteria must be discharged promptly to prevent delay in shifting out of the operated patient. </a:t>
            </a:r>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65987701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7672" y="1433016"/>
            <a:ext cx="11109277" cy="5076966"/>
          </a:xfrm>
        </p:spPr>
        <p:txBody>
          <a:bodyPr/>
          <a:lstStyle/>
          <a:p>
            <a:pPr lvl="0"/>
            <a:r>
              <a:rPr lang="en-IN" dirty="0">
                <a:latin typeface="Times New Roman" panose="02020603050405020304" pitchFamily="18" charset="0"/>
                <a:cs typeface="Times New Roman" panose="02020603050405020304" pitchFamily="18" charset="0"/>
              </a:rPr>
              <a:t>Day care patients should be counselled adequately to report on time. Computerized scheduling should be utilized to create a realistic elective schedule. </a:t>
            </a:r>
            <a:endParaRPr lang="en-US" dirty="0">
              <a:latin typeface="Times New Roman" panose="02020603050405020304" pitchFamily="18" charset="0"/>
              <a:cs typeface="Times New Roman" panose="02020603050405020304" pitchFamily="18" charset="0"/>
            </a:endParaRPr>
          </a:p>
          <a:p>
            <a:pPr lvl="0"/>
            <a:endParaRPr lang="en-IN" dirty="0" smtClean="0">
              <a:latin typeface="Times New Roman" panose="02020603050405020304" pitchFamily="18" charset="0"/>
              <a:cs typeface="Times New Roman" panose="02020603050405020304" pitchFamily="18" charset="0"/>
            </a:endParaRPr>
          </a:p>
          <a:p>
            <a:pPr lvl="0"/>
            <a:r>
              <a:rPr lang="en-IN" dirty="0" smtClean="0">
                <a:latin typeface="Times New Roman" panose="02020603050405020304" pitchFamily="18" charset="0"/>
                <a:cs typeface="Times New Roman" panose="02020603050405020304" pitchFamily="18" charset="0"/>
              </a:rPr>
              <a:t>Audit </a:t>
            </a:r>
            <a:r>
              <a:rPr lang="en-IN" dirty="0">
                <a:latin typeface="Times New Roman" panose="02020603050405020304" pitchFamily="18" charset="0"/>
                <a:cs typeface="Times New Roman" panose="02020603050405020304" pitchFamily="18" charset="0"/>
              </a:rPr>
              <a:t>should be carried out at regular intervals to find out the effective functioning of    the OT.</a:t>
            </a:r>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1372819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5130" y="411774"/>
            <a:ext cx="9404723" cy="734638"/>
          </a:xfrm>
        </p:spPr>
        <p:txBody>
          <a:bodyPr/>
          <a:lstStyle/>
          <a:p>
            <a:pPr algn="ctr"/>
            <a:r>
              <a:rPr lang="en-US" sz="3600" b="1" dirty="0">
                <a:latin typeface="Times New Roman" panose="02020603050405020304" pitchFamily="18" charset="0"/>
                <a:cs typeface="Times New Roman" panose="02020603050405020304" pitchFamily="18" charset="0"/>
              </a:rPr>
              <a:t>CONCLUSION</a:t>
            </a:r>
          </a:p>
        </p:txBody>
      </p:sp>
      <p:sp>
        <p:nvSpPr>
          <p:cNvPr id="3" name="Content Placeholder 2"/>
          <p:cNvSpPr>
            <a:spLocks noGrp="1"/>
          </p:cNvSpPr>
          <p:nvPr>
            <p:ph idx="1"/>
          </p:nvPr>
        </p:nvSpPr>
        <p:spPr>
          <a:xfrm>
            <a:off x="368490" y="1310185"/>
            <a:ext cx="11300346" cy="5240739"/>
          </a:xfrm>
        </p:spPr>
        <p:txBody>
          <a:bodyPr/>
          <a:lstStyle/>
          <a:p>
            <a:r>
              <a:rPr lang="en-US" dirty="0">
                <a:latin typeface="Times New Roman" panose="02020603050405020304" pitchFamily="18" charset="0"/>
                <a:cs typeface="Times New Roman" panose="02020603050405020304" pitchFamily="18" charset="0"/>
              </a:rPr>
              <a:t>Operation theatre is an important part of the hospital system. It is the highest revenue generating unit as well.</a:t>
            </a:r>
          </a:p>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proper management and efficient working of the OT is hence highly essential. Scheduling of patients for surgery is an integral part of the </a:t>
            </a:r>
            <a:r>
              <a:rPr lang="en-US" dirty="0" smtClean="0">
                <a:latin typeface="Times New Roman" panose="02020603050405020304" pitchFamily="18" charset="0"/>
                <a:cs typeface="Times New Roman" panose="02020603050405020304" pitchFamily="18" charset="0"/>
              </a:rPr>
              <a:t>management. </a:t>
            </a:r>
          </a:p>
          <a:p>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study has shown the number of cancellation cases planned and number of surgeries done in the same day. The unnecessary booking of the patients not only cause the wastage of resources but also the delays in other surgeries .Due to the scheduling of these patients, the other patients are deprived of the OT availability, surgeon’s time and a high delay in their surgeries.</a:t>
            </a:r>
          </a:p>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should be the duty of the management to look into this area and frame a proper scheduling model to decrease patient’s waiting time. The financial clearance is seen as one of the important reason behind it .There should be a proper planning for these kinds of patients.</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5035685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775581"/>
          </a:xfrm>
        </p:spPr>
        <p:txBody>
          <a:bodyPr/>
          <a:lstStyle/>
          <a:p>
            <a:pPr algn="ctr"/>
            <a:r>
              <a:rPr lang="en-US" sz="3600" b="1" dirty="0">
                <a:latin typeface="Times New Roman" panose="02020603050405020304" pitchFamily="18" charset="0"/>
                <a:cs typeface="Times New Roman" panose="02020603050405020304" pitchFamily="18" charset="0"/>
              </a:rPr>
              <a:t>REFRENCES</a:t>
            </a:r>
          </a:p>
        </p:txBody>
      </p:sp>
      <p:sp>
        <p:nvSpPr>
          <p:cNvPr id="3" name="Content Placeholder 2"/>
          <p:cNvSpPr>
            <a:spLocks noGrp="1"/>
          </p:cNvSpPr>
          <p:nvPr>
            <p:ph idx="1"/>
          </p:nvPr>
        </p:nvSpPr>
        <p:spPr>
          <a:xfrm>
            <a:off x="368490" y="1351128"/>
            <a:ext cx="11177516" cy="5227093"/>
          </a:xfrm>
        </p:spPr>
        <p:txBody>
          <a:bodyPr>
            <a:normAutofit lnSpcReduction="10000"/>
          </a:bodyPr>
          <a:lstStyle/>
          <a:p>
            <a:pPr fontAlgn="base">
              <a:buFont typeface="Wingdings" panose="05000000000000000000" pitchFamily="2" charset="2"/>
              <a:buChar char="Ø"/>
            </a:pPr>
            <a:r>
              <a:rPr lang="en-US" sz="2200" dirty="0" err="1" smtClean="0">
                <a:latin typeface="Times New Roman" panose="02020603050405020304" pitchFamily="18" charset="0"/>
                <a:cs typeface="Times New Roman" panose="02020603050405020304" pitchFamily="18" charset="0"/>
              </a:rPr>
              <a:t>Wildner</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M, </a:t>
            </a:r>
            <a:r>
              <a:rPr lang="en-US" sz="2200" dirty="0" err="1">
                <a:latin typeface="Times New Roman" panose="02020603050405020304" pitchFamily="18" charset="0"/>
                <a:cs typeface="Times New Roman" panose="02020603050405020304" pitchFamily="18" charset="0"/>
              </a:rPr>
              <a:t>Bulstrode</a:t>
            </a:r>
            <a:r>
              <a:rPr lang="en-US" sz="2200" dirty="0">
                <a:latin typeface="Times New Roman" panose="02020603050405020304" pitchFamily="18" charset="0"/>
                <a:cs typeface="Times New Roman" panose="02020603050405020304" pitchFamily="18" charset="0"/>
              </a:rPr>
              <a:t> C, Spivey J, </a:t>
            </a:r>
            <a:r>
              <a:rPr lang="en-US" sz="2200" i="1" dirty="0">
                <a:latin typeface="Times New Roman" panose="02020603050405020304" pitchFamily="18" charset="0"/>
                <a:cs typeface="Times New Roman" panose="02020603050405020304" pitchFamily="18" charset="0"/>
              </a:rPr>
              <a:t>et al</a:t>
            </a:r>
            <a:r>
              <a:rPr lang="en-US" sz="2200" dirty="0">
                <a:latin typeface="Times New Roman" panose="02020603050405020304" pitchFamily="18" charset="0"/>
                <a:cs typeface="Times New Roman" panose="02020603050405020304" pitchFamily="18" charset="0"/>
              </a:rPr>
              <a:t>. Avoidable causes of cancellation in elective orthopedic surgery. Health Trends. 1991; 23:115–6</a:t>
            </a:r>
            <a:r>
              <a:rPr lang="en-US" sz="2200" dirty="0" smtClean="0">
                <a:latin typeface="Times New Roman" panose="02020603050405020304" pitchFamily="18" charset="0"/>
                <a:cs typeface="Times New Roman" panose="02020603050405020304" pitchFamily="18" charset="0"/>
              </a:rPr>
              <a:t>.</a:t>
            </a:r>
          </a:p>
          <a:p>
            <a:pPr fontAlgn="base">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Fischer </a:t>
            </a:r>
            <a:r>
              <a:rPr lang="en-US" sz="2200" dirty="0">
                <a:latin typeface="Times New Roman" panose="02020603050405020304" pitchFamily="18" charset="0"/>
                <a:cs typeface="Times New Roman" panose="02020603050405020304" pitchFamily="18" charset="0"/>
              </a:rPr>
              <a:t>SP. Development and effectiveness of an anesthesia preoperative evaluation clinic in a teaching hospital. Anesthesiology. 1996; </a:t>
            </a:r>
            <a:r>
              <a:rPr lang="en-US" sz="2200" dirty="0" smtClean="0">
                <a:latin typeface="Times New Roman" panose="02020603050405020304" pitchFamily="18" charset="0"/>
                <a:cs typeface="Times New Roman" panose="02020603050405020304" pitchFamily="18" charset="0"/>
              </a:rPr>
              <a:t>85:196–206.</a:t>
            </a:r>
          </a:p>
          <a:p>
            <a:pPr>
              <a:buFont typeface="Wingdings" panose="05000000000000000000" pitchFamily="2" charset="2"/>
              <a:buChar char="Ø"/>
            </a:pPr>
            <a:r>
              <a:rPr lang="en-US" sz="2200" dirty="0" err="1" smtClean="0">
                <a:latin typeface="Times New Roman" panose="02020603050405020304" pitchFamily="18" charset="0"/>
                <a:cs typeface="Times New Roman" panose="02020603050405020304" pitchFamily="18" charset="0"/>
              </a:rPr>
              <a:t>Jonnalagadda</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R, </a:t>
            </a:r>
            <a:r>
              <a:rPr lang="en-US" sz="2200" dirty="0" err="1">
                <a:latin typeface="Times New Roman" panose="02020603050405020304" pitchFamily="18" charset="0"/>
                <a:cs typeface="Times New Roman" panose="02020603050405020304" pitchFamily="18" charset="0"/>
              </a:rPr>
              <a:t>Walrond</a:t>
            </a:r>
            <a:r>
              <a:rPr lang="en-US" sz="2200" dirty="0">
                <a:latin typeface="Times New Roman" panose="02020603050405020304" pitchFamily="18" charset="0"/>
                <a:cs typeface="Times New Roman" panose="02020603050405020304" pitchFamily="18" charset="0"/>
              </a:rPr>
              <a:t> ER, </a:t>
            </a:r>
            <a:r>
              <a:rPr lang="en-US" sz="2200" dirty="0" err="1">
                <a:latin typeface="Times New Roman" panose="02020603050405020304" pitchFamily="18" charset="0"/>
                <a:cs typeface="Times New Roman" panose="02020603050405020304" pitchFamily="18" charset="0"/>
              </a:rPr>
              <a:t>Hariharan</a:t>
            </a:r>
            <a:r>
              <a:rPr lang="en-US" sz="2200" dirty="0">
                <a:latin typeface="Times New Roman" panose="02020603050405020304" pitchFamily="18" charset="0"/>
                <a:cs typeface="Times New Roman" panose="02020603050405020304" pitchFamily="18" charset="0"/>
              </a:rPr>
              <a:t> S, </a:t>
            </a:r>
            <a:r>
              <a:rPr lang="en-US" sz="2200" dirty="0" err="1">
                <a:latin typeface="Times New Roman" panose="02020603050405020304" pitchFamily="18" charset="0"/>
                <a:cs typeface="Times New Roman" panose="02020603050405020304" pitchFamily="18" charset="0"/>
              </a:rPr>
              <a:t>Walrond</a:t>
            </a:r>
            <a:r>
              <a:rPr lang="en-US" sz="2200" dirty="0">
                <a:latin typeface="Times New Roman" panose="02020603050405020304" pitchFamily="18" charset="0"/>
                <a:cs typeface="Times New Roman" panose="02020603050405020304" pitchFamily="18" charset="0"/>
              </a:rPr>
              <a:t> M, Prasad C. Evaluation of the reasons for cancellations and delays of surgical procedures in a developing </a:t>
            </a:r>
            <a:r>
              <a:rPr lang="en-US" sz="2200" dirty="0" err="1">
                <a:latin typeface="Times New Roman" panose="02020603050405020304" pitchFamily="18" charset="0"/>
                <a:cs typeface="Times New Roman" panose="02020603050405020304" pitchFamily="18" charset="0"/>
              </a:rPr>
              <a:t>country.International</a:t>
            </a:r>
            <a:r>
              <a:rPr lang="en-US" sz="2200" dirty="0">
                <a:latin typeface="Times New Roman" panose="02020603050405020304" pitchFamily="18" charset="0"/>
                <a:cs typeface="Times New Roman" panose="02020603050405020304" pitchFamily="18" charset="0"/>
              </a:rPr>
              <a:t> Journal of Clinical Practice. 2005; 59:716–20</a:t>
            </a:r>
            <a:r>
              <a:rPr lang="en-US" sz="2200" dirty="0" smtClean="0">
                <a:latin typeface="Times New Roman" panose="02020603050405020304" pitchFamily="18" charset="0"/>
                <a:cs typeface="Times New Roman" panose="02020603050405020304" pitchFamily="18" charset="0"/>
              </a:rPr>
              <a:t>.</a:t>
            </a:r>
          </a:p>
          <a:p>
            <a:pPr fontAlgn="base">
              <a:buFont typeface="Wingdings" panose="05000000000000000000" pitchFamily="2" charset="2"/>
              <a:buChar char="Ø"/>
            </a:pPr>
            <a:r>
              <a:rPr lang="en-US" sz="2200" dirty="0" err="1" smtClean="0">
                <a:latin typeface="Times New Roman" panose="02020603050405020304" pitchFamily="18" charset="0"/>
                <a:cs typeface="Times New Roman" panose="02020603050405020304" pitchFamily="18" charset="0"/>
              </a:rPr>
              <a:t>Vinukondaiah</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K, </a:t>
            </a:r>
            <a:r>
              <a:rPr lang="en-US" sz="2200" dirty="0" err="1">
                <a:latin typeface="Times New Roman" panose="02020603050405020304" pitchFamily="18" charset="0"/>
                <a:cs typeface="Times New Roman" panose="02020603050405020304" pitchFamily="18" charset="0"/>
              </a:rPr>
              <a:t>Ananthkrishnan</a:t>
            </a:r>
            <a:r>
              <a:rPr lang="en-US" sz="2200" dirty="0">
                <a:latin typeface="Times New Roman" panose="02020603050405020304" pitchFamily="18" charset="0"/>
                <a:cs typeface="Times New Roman" panose="02020603050405020304" pitchFamily="18" charset="0"/>
              </a:rPr>
              <a:t> N, </a:t>
            </a:r>
            <a:r>
              <a:rPr lang="en-US" sz="2200" dirty="0" err="1">
                <a:latin typeface="Times New Roman" panose="02020603050405020304" pitchFamily="18" charset="0"/>
                <a:cs typeface="Times New Roman" panose="02020603050405020304" pitchFamily="18" charset="0"/>
              </a:rPr>
              <a:t>Ravishankar</a:t>
            </a:r>
            <a:r>
              <a:rPr lang="en-US" sz="2200" dirty="0">
                <a:latin typeface="Times New Roman" panose="02020603050405020304" pitchFamily="18" charset="0"/>
                <a:cs typeface="Times New Roman" panose="02020603050405020304" pitchFamily="18" charset="0"/>
              </a:rPr>
              <a:t> M. Audit of operation theatre utilization in general surgery. National Medical Journal of India. 2000; </a:t>
            </a:r>
            <a:r>
              <a:rPr lang="en-US" sz="2200" dirty="0" smtClean="0">
                <a:latin typeface="Times New Roman" panose="02020603050405020304" pitchFamily="18" charset="0"/>
                <a:cs typeface="Times New Roman" panose="02020603050405020304" pitchFamily="18" charset="0"/>
              </a:rPr>
              <a:t>13:118–21</a:t>
            </a:r>
            <a:r>
              <a:rPr lang="en-US" sz="2200" dirty="0">
                <a:latin typeface="Times New Roman" panose="02020603050405020304" pitchFamily="18" charset="0"/>
                <a:cs typeface="Times New Roman" panose="02020603050405020304" pitchFamily="18" charset="0"/>
              </a:rPr>
              <a:t>.</a:t>
            </a:r>
          </a:p>
          <a:p>
            <a:pPr>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J</a:t>
            </a:r>
            <a:r>
              <a:rPr lang="en-US" sz="2200" dirty="0">
                <a:latin typeface="Times New Roman" panose="02020603050405020304" pitchFamily="18" charset="0"/>
                <a:cs typeface="Times New Roman" panose="02020603050405020304" pitchFamily="18" charset="0"/>
              </a:rPr>
              <a:t>. Haynes, UK Centre for the Measurement of Government Activity Expenditure on Healthcare in the UK, the Office of Public Sector Information, Norwich, UK, </a:t>
            </a:r>
            <a:r>
              <a:rPr lang="en-US" sz="2200" dirty="0" smtClean="0">
                <a:latin typeface="Times New Roman" panose="02020603050405020304" pitchFamily="18" charset="0"/>
                <a:cs typeface="Times New Roman" panose="02020603050405020304" pitchFamily="18" charset="0"/>
              </a:rPr>
              <a:t>2010.</a:t>
            </a:r>
            <a:endParaRPr lang="en-US" sz="22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Schofield </a:t>
            </a:r>
            <a:r>
              <a:rPr lang="en-US" sz="2200" dirty="0">
                <a:latin typeface="Times New Roman" panose="02020603050405020304" pitchFamily="18" charset="0"/>
                <a:cs typeface="Times New Roman" panose="02020603050405020304" pitchFamily="18" charset="0"/>
              </a:rPr>
              <a:t>WN, Rubin G, Pizza M, et al. Cancellation of operations on the day of intended surgery at a major Australian referral hospital. Medical Journal of Australia.2005; 182:612–5. </a:t>
            </a:r>
          </a:p>
          <a:p>
            <a:pPr marL="0" indent="0">
              <a:buNone/>
            </a:pPr>
            <a:r>
              <a:rPr lang="en-US" dirty="0"/>
              <a:t> </a:t>
            </a:r>
          </a:p>
          <a:p>
            <a:endParaRPr lang="en-US" dirty="0"/>
          </a:p>
        </p:txBody>
      </p:sp>
    </p:spTree>
    <p:extLst>
      <p:ext uri="{BB962C8B-B14F-4D97-AF65-F5344CB8AC3E}">
        <p14:creationId xmlns:p14="http://schemas.microsoft.com/office/powerpoint/2010/main" val="4849237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65612"/>
            <a:ext cx="12037324" cy="540281"/>
          </a:xfrm>
        </p:spPr>
        <p:txBody>
          <a:bodyPr/>
          <a:lstStyle/>
          <a:p>
            <a:pPr lvl="0" algn="ctr"/>
            <a:r>
              <a:rPr lang="en-US" sz="24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PROCESS FLOW IN THE OPERATION THEATRE COMPLEX</a:t>
            </a:r>
            <a:r>
              <a:rPr lang="en-US" sz="2400" b="1" dirty="0">
                <a:solidFill>
                  <a:schemeClr val="tx1"/>
                </a:solidFill>
                <a:latin typeface="Times New Roman" panose="02020603050405020304" pitchFamily="18" charset="0"/>
                <a:cs typeface="Times New Roman" panose="02020603050405020304" pitchFamily="18" charset="0"/>
              </a:rPr>
              <a:t/>
            </a:r>
            <a:br>
              <a:rPr lang="en-US" sz="2400" b="1" dirty="0">
                <a:solidFill>
                  <a:schemeClr val="tx1"/>
                </a:solidFill>
                <a:latin typeface="Times New Roman" panose="02020603050405020304" pitchFamily="18" charset="0"/>
                <a:cs typeface="Times New Roman" panose="02020603050405020304" pitchFamily="18" charset="0"/>
              </a:rPr>
            </a:br>
            <a:endParaRPr lang="en-US" sz="2400" b="1" dirty="0"/>
          </a:p>
        </p:txBody>
      </p:sp>
      <p:pic>
        <p:nvPicPr>
          <p:cNvPr id="4" name="Content Placeholder 3"/>
          <p:cNvPicPr>
            <a:picLocks noGrp="1" noChangeAspect="1"/>
          </p:cNvPicPr>
          <p:nvPr>
            <p:ph idx="1"/>
          </p:nvPr>
        </p:nvPicPr>
        <p:blipFill>
          <a:blip r:embed="rId2"/>
          <a:stretch>
            <a:fillRect/>
          </a:stretch>
        </p:blipFill>
        <p:spPr>
          <a:xfrm>
            <a:off x="799482" y="809525"/>
            <a:ext cx="2645893" cy="463336"/>
          </a:xfrm>
          <a:prstGeom prst="rect">
            <a:avLst/>
          </a:prstGeom>
        </p:spPr>
      </p:pic>
      <p:pic>
        <p:nvPicPr>
          <p:cNvPr id="5" name="Picture 4"/>
          <p:cNvPicPr>
            <a:picLocks noChangeAspect="1"/>
          </p:cNvPicPr>
          <p:nvPr/>
        </p:nvPicPr>
        <p:blipFill>
          <a:blip r:embed="rId3"/>
          <a:stretch>
            <a:fillRect/>
          </a:stretch>
        </p:blipFill>
        <p:spPr>
          <a:xfrm>
            <a:off x="7826065" y="838857"/>
            <a:ext cx="2462997" cy="453444"/>
          </a:xfrm>
          <a:prstGeom prst="rect">
            <a:avLst/>
          </a:prstGeom>
        </p:spPr>
      </p:pic>
      <p:pic>
        <p:nvPicPr>
          <p:cNvPr id="6" name="Picture 5"/>
          <p:cNvPicPr>
            <a:picLocks noChangeAspect="1"/>
          </p:cNvPicPr>
          <p:nvPr/>
        </p:nvPicPr>
        <p:blipFill>
          <a:blip r:embed="rId4"/>
          <a:stretch>
            <a:fillRect/>
          </a:stretch>
        </p:blipFill>
        <p:spPr>
          <a:xfrm>
            <a:off x="799482" y="1566065"/>
            <a:ext cx="9489580" cy="585267"/>
          </a:xfrm>
          <a:prstGeom prst="rect">
            <a:avLst/>
          </a:prstGeom>
        </p:spPr>
      </p:pic>
      <p:sp>
        <p:nvSpPr>
          <p:cNvPr id="8" name="Down Arrow 7"/>
          <p:cNvSpPr/>
          <p:nvPr/>
        </p:nvSpPr>
        <p:spPr>
          <a:xfrm>
            <a:off x="1880112" y="1280516"/>
            <a:ext cx="399064" cy="2240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p:nvPicPr>
        <p:blipFill>
          <a:blip r:embed="rId5"/>
          <a:stretch>
            <a:fillRect/>
          </a:stretch>
        </p:blipFill>
        <p:spPr>
          <a:xfrm>
            <a:off x="799482" y="2497656"/>
            <a:ext cx="9489580" cy="818227"/>
          </a:xfrm>
          <a:prstGeom prst="rect">
            <a:avLst/>
          </a:prstGeom>
        </p:spPr>
      </p:pic>
      <p:pic>
        <p:nvPicPr>
          <p:cNvPr id="10" name="Picture 9"/>
          <p:cNvPicPr>
            <a:picLocks noChangeAspect="1"/>
          </p:cNvPicPr>
          <p:nvPr/>
        </p:nvPicPr>
        <p:blipFill>
          <a:blip r:embed="rId6"/>
          <a:stretch>
            <a:fillRect/>
          </a:stretch>
        </p:blipFill>
        <p:spPr>
          <a:xfrm>
            <a:off x="799482" y="3633926"/>
            <a:ext cx="9489580" cy="713294"/>
          </a:xfrm>
          <a:prstGeom prst="rect">
            <a:avLst/>
          </a:prstGeom>
        </p:spPr>
      </p:pic>
      <p:pic>
        <p:nvPicPr>
          <p:cNvPr id="11" name="Picture 10"/>
          <p:cNvPicPr>
            <a:picLocks noChangeAspect="1"/>
          </p:cNvPicPr>
          <p:nvPr/>
        </p:nvPicPr>
        <p:blipFill>
          <a:blip r:embed="rId7"/>
          <a:stretch>
            <a:fillRect/>
          </a:stretch>
        </p:blipFill>
        <p:spPr>
          <a:xfrm>
            <a:off x="845738" y="4641148"/>
            <a:ext cx="9443323" cy="542591"/>
          </a:xfrm>
          <a:prstGeom prst="rect">
            <a:avLst/>
          </a:prstGeom>
        </p:spPr>
      </p:pic>
      <p:pic>
        <p:nvPicPr>
          <p:cNvPr id="12" name="Picture 11"/>
          <p:cNvPicPr>
            <a:picLocks noChangeAspect="1"/>
          </p:cNvPicPr>
          <p:nvPr/>
        </p:nvPicPr>
        <p:blipFill>
          <a:blip r:embed="rId8"/>
          <a:stretch>
            <a:fillRect/>
          </a:stretch>
        </p:blipFill>
        <p:spPr>
          <a:xfrm>
            <a:off x="845738" y="5509895"/>
            <a:ext cx="9443323" cy="493819"/>
          </a:xfrm>
          <a:prstGeom prst="rect">
            <a:avLst/>
          </a:prstGeom>
        </p:spPr>
      </p:pic>
      <p:pic>
        <p:nvPicPr>
          <p:cNvPr id="13" name="Picture 12"/>
          <p:cNvPicPr>
            <a:picLocks noChangeAspect="1"/>
          </p:cNvPicPr>
          <p:nvPr/>
        </p:nvPicPr>
        <p:blipFill>
          <a:blip r:embed="rId9"/>
          <a:stretch>
            <a:fillRect/>
          </a:stretch>
        </p:blipFill>
        <p:spPr>
          <a:xfrm>
            <a:off x="1880112" y="6275771"/>
            <a:ext cx="1439154" cy="563940"/>
          </a:xfrm>
          <a:prstGeom prst="rect">
            <a:avLst/>
          </a:prstGeom>
        </p:spPr>
      </p:pic>
      <p:pic>
        <p:nvPicPr>
          <p:cNvPr id="14" name="Picture 13"/>
          <p:cNvPicPr>
            <a:picLocks noChangeAspect="1"/>
          </p:cNvPicPr>
          <p:nvPr/>
        </p:nvPicPr>
        <p:blipFill>
          <a:blip r:embed="rId10"/>
          <a:stretch>
            <a:fillRect/>
          </a:stretch>
        </p:blipFill>
        <p:spPr>
          <a:xfrm>
            <a:off x="7826065" y="6277415"/>
            <a:ext cx="1390008" cy="562296"/>
          </a:xfrm>
          <a:prstGeom prst="rect">
            <a:avLst/>
          </a:prstGeom>
        </p:spPr>
      </p:pic>
      <p:pic>
        <p:nvPicPr>
          <p:cNvPr id="15" name="Picture 14"/>
          <p:cNvPicPr>
            <a:picLocks noChangeAspect="1"/>
          </p:cNvPicPr>
          <p:nvPr/>
        </p:nvPicPr>
        <p:blipFill>
          <a:blip r:embed="rId11"/>
          <a:stretch>
            <a:fillRect/>
          </a:stretch>
        </p:blipFill>
        <p:spPr>
          <a:xfrm>
            <a:off x="8816750" y="1316107"/>
            <a:ext cx="481626" cy="249958"/>
          </a:xfrm>
          <a:prstGeom prst="rect">
            <a:avLst/>
          </a:prstGeom>
        </p:spPr>
      </p:pic>
      <p:pic>
        <p:nvPicPr>
          <p:cNvPr id="16" name="Picture 15"/>
          <p:cNvPicPr>
            <a:picLocks noChangeAspect="1"/>
          </p:cNvPicPr>
          <p:nvPr/>
        </p:nvPicPr>
        <p:blipFill>
          <a:blip r:embed="rId12"/>
          <a:stretch>
            <a:fillRect/>
          </a:stretch>
        </p:blipFill>
        <p:spPr>
          <a:xfrm>
            <a:off x="5527637" y="2194578"/>
            <a:ext cx="481626" cy="249958"/>
          </a:xfrm>
          <a:prstGeom prst="rect">
            <a:avLst/>
          </a:prstGeom>
        </p:spPr>
      </p:pic>
      <p:pic>
        <p:nvPicPr>
          <p:cNvPr id="17" name="Picture 16"/>
          <p:cNvPicPr>
            <a:picLocks noChangeAspect="1"/>
          </p:cNvPicPr>
          <p:nvPr/>
        </p:nvPicPr>
        <p:blipFill>
          <a:blip r:embed="rId13"/>
          <a:stretch>
            <a:fillRect/>
          </a:stretch>
        </p:blipFill>
        <p:spPr>
          <a:xfrm>
            <a:off x="5544272" y="3333330"/>
            <a:ext cx="481626" cy="249958"/>
          </a:xfrm>
          <a:prstGeom prst="rect">
            <a:avLst/>
          </a:prstGeom>
        </p:spPr>
      </p:pic>
      <p:pic>
        <p:nvPicPr>
          <p:cNvPr id="18" name="Picture 17"/>
          <p:cNvPicPr>
            <a:picLocks noChangeAspect="1"/>
          </p:cNvPicPr>
          <p:nvPr/>
        </p:nvPicPr>
        <p:blipFill>
          <a:blip r:embed="rId14"/>
          <a:stretch>
            <a:fillRect/>
          </a:stretch>
        </p:blipFill>
        <p:spPr>
          <a:xfrm>
            <a:off x="5544272" y="4392948"/>
            <a:ext cx="487722" cy="249958"/>
          </a:xfrm>
          <a:prstGeom prst="rect">
            <a:avLst/>
          </a:prstGeom>
        </p:spPr>
      </p:pic>
      <p:pic>
        <p:nvPicPr>
          <p:cNvPr id="19" name="Picture 18"/>
          <p:cNvPicPr>
            <a:picLocks noChangeAspect="1"/>
          </p:cNvPicPr>
          <p:nvPr/>
        </p:nvPicPr>
        <p:blipFill>
          <a:blip r:embed="rId15"/>
          <a:stretch>
            <a:fillRect/>
          </a:stretch>
        </p:blipFill>
        <p:spPr>
          <a:xfrm>
            <a:off x="5521540" y="5181981"/>
            <a:ext cx="493819" cy="249958"/>
          </a:xfrm>
          <a:prstGeom prst="rect">
            <a:avLst/>
          </a:prstGeom>
        </p:spPr>
      </p:pic>
      <p:pic>
        <p:nvPicPr>
          <p:cNvPr id="20" name="Picture 19"/>
          <p:cNvPicPr>
            <a:picLocks noChangeAspect="1"/>
          </p:cNvPicPr>
          <p:nvPr/>
        </p:nvPicPr>
        <p:blipFill>
          <a:blip r:embed="rId16"/>
          <a:stretch>
            <a:fillRect/>
          </a:stretch>
        </p:blipFill>
        <p:spPr>
          <a:xfrm>
            <a:off x="2279176" y="6044102"/>
            <a:ext cx="493819" cy="249958"/>
          </a:xfrm>
          <a:prstGeom prst="rect">
            <a:avLst/>
          </a:prstGeom>
        </p:spPr>
      </p:pic>
      <p:pic>
        <p:nvPicPr>
          <p:cNvPr id="21" name="Picture 20"/>
          <p:cNvPicPr>
            <a:picLocks noChangeAspect="1"/>
          </p:cNvPicPr>
          <p:nvPr/>
        </p:nvPicPr>
        <p:blipFill>
          <a:blip r:embed="rId16"/>
          <a:stretch>
            <a:fillRect/>
          </a:stretch>
        </p:blipFill>
        <p:spPr>
          <a:xfrm>
            <a:off x="8155562" y="6027457"/>
            <a:ext cx="493819" cy="249958"/>
          </a:xfrm>
          <a:prstGeom prst="rect">
            <a:avLst/>
          </a:prstGeom>
        </p:spPr>
      </p:pic>
    </p:spTree>
    <p:extLst>
      <p:ext uri="{BB962C8B-B14F-4D97-AF65-F5344CB8AC3E}">
        <p14:creationId xmlns:p14="http://schemas.microsoft.com/office/powerpoint/2010/main" val="299370057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9600" b="1" dirty="0" smtClean="0">
                <a:latin typeface="Brush Script MT" panose="03060802040406070304" pitchFamily="66" charset="0"/>
                <a:cs typeface="Times New Roman" panose="02020603050405020304" pitchFamily="18" charset="0"/>
              </a:rPr>
              <a:t>THANKS</a:t>
            </a:r>
            <a:endParaRPr lang="en-US" sz="9600" b="1" dirty="0">
              <a:latin typeface="Brush Script MT" panose="03060802040406070304" pitchFamily="66" charset="0"/>
              <a:cs typeface="Times New Roman" panose="02020603050405020304" pitchFamily="18" charset="0"/>
            </a:endParaRPr>
          </a:p>
        </p:txBody>
      </p:sp>
      <p:pic>
        <p:nvPicPr>
          <p:cNvPr id="4" name="Picture 11" descr="th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357349" y="2715904"/>
            <a:ext cx="4858603" cy="34665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76567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46111" y="204716"/>
            <a:ext cx="9404723" cy="696036"/>
          </a:xfrm>
        </p:spPr>
        <p:txBody>
          <a:bodyPr/>
          <a:lstStyle/>
          <a:p>
            <a:pPr algn="ctr"/>
            <a:r>
              <a:rPr lang="en-US" sz="3200" b="1" dirty="0" smtClean="0">
                <a:latin typeface="Times New Roman" panose="02020603050405020304" pitchFamily="18" charset="0"/>
                <a:cs typeface="Times New Roman" panose="02020603050405020304" pitchFamily="18" charset="0"/>
              </a:rPr>
              <a:t>INTRODUCTION</a:t>
            </a:r>
            <a:endParaRPr lang="en-US" sz="3200" b="1" dirty="0">
              <a:latin typeface="Times New Roman" panose="02020603050405020304" pitchFamily="18" charset="0"/>
              <a:cs typeface="Times New Roman" panose="02020603050405020304" pitchFamily="18" charset="0"/>
            </a:endParaRPr>
          </a:p>
        </p:txBody>
      </p:sp>
      <p:sp>
        <p:nvSpPr>
          <p:cNvPr id="5" name="Content Placeholder 4"/>
          <p:cNvSpPr>
            <a:spLocks noGrp="1"/>
          </p:cNvSpPr>
          <p:nvPr>
            <p:ph idx="1"/>
          </p:nvPr>
        </p:nvSpPr>
        <p:spPr>
          <a:xfrm>
            <a:off x="313899" y="1187354"/>
            <a:ext cx="11423175" cy="5349923"/>
          </a:xfrm>
        </p:spPr>
        <p:txBody>
          <a:bodyPr>
            <a:normAutofit fontScale="92500" lnSpcReduction="20000"/>
          </a:bodyPr>
          <a:lstStyle/>
          <a:p>
            <a:pPr algn="just"/>
            <a:r>
              <a:rPr lang="en-US" sz="2200" dirty="0">
                <a:latin typeface="Times New Roman" panose="02020603050405020304" pitchFamily="18" charset="0"/>
                <a:cs typeface="Times New Roman" panose="02020603050405020304" pitchFamily="18" charset="0"/>
              </a:rPr>
              <a:t>An OT is the specialized facility of the Hospital where </a:t>
            </a:r>
            <a:r>
              <a:rPr lang="en-US" sz="2200" dirty="0" smtClean="0">
                <a:latin typeface="Times New Roman" panose="02020603050405020304" pitchFamily="18" charset="0"/>
                <a:cs typeface="Times New Roman" panose="02020603050405020304" pitchFamily="18" charset="0"/>
              </a:rPr>
              <a:t>life </a:t>
            </a:r>
            <a:r>
              <a:rPr lang="en-US" sz="2200" dirty="0">
                <a:latin typeface="Times New Roman" panose="02020603050405020304" pitchFamily="18" charset="0"/>
                <a:cs typeface="Times New Roman" panose="02020603050405020304" pitchFamily="18" charset="0"/>
              </a:rPr>
              <a:t>saving or life improving procedures are carried out on the body by invasive methods under strict aseptic conditions in a controlled environment by specially trained personnel to promote healing and cure with maximum safety, comfort and economy.</a:t>
            </a:r>
          </a:p>
          <a:p>
            <a:pPr algn="just"/>
            <a:r>
              <a:rPr lang="en-US" sz="2200" dirty="0" smtClean="0">
                <a:latin typeface="Times New Roman" panose="02020603050405020304" pitchFamily="18" charset="0"/>
                <a:cs typeface="Times New Roman" panose="02020603050405020304" pitchFamily="18" charset="0"/>
              </a:rPr>
              <a:t>Hospital </a:t>
            </a:r>
            <a:r>
              <a:rPr lang="en-US" sz="2200" dirty="0">
                <a:latin typeface="Times New Roman" panose="02020603050405020304" pitchFamily="18" charset="0"/>
                <a:cs typeface="Times New Roman" panose="02020603050405020304" pitchFamily="18" charset="0"/>
              </a:rPr>
              <a:t>Operating Theatre (OT) scheduling involves an arrangement of several operating rooms to the medical surgeons in a period of time. In the health service sector such as government or private hospitals, the scheduling of Operating Theatre plays an important role towards achieving their goals. Their main goal is to meet the </a:t>
            </a:r>
            <a:r>
              <a:rPr lang="en-US" sz="2200" dirty="0" smtClean="0">
                <a:latin typeface="Times New Roman" panose="02020603050405020304" pitchFamily="18" charset="0"/>
                <a:cs typeface="Times New Roman" panose="02020603050405020304" pitchFamily="18" charset="0"/>
              </a:rPr>
              <a:t>patient’s satisfaction </a:t>
            </a:r>
            <a:r>
              <a:rPr lang="en-US" sz="2200" dirty="0">
                <a:latin typeface="Times New Roman" panose="02020603050405020304" pitchFamily="18" charset="0"/>
                <a:cs typeface="Times New Roman" panose="02020603050405020304" pitchFamily="18" charset="0"/>
              </a:rPr>
              <a:t>by minimizing his/her total waiting time before undergoing major or minor </a:t>
            </a:r>
            <a:r>
              <a:rPr lang="en-US" sz="2200" dirty="0" smtClean="0">
                <a:latin typeface="Times New Roman" panose="02020603050405020304" pitchFamily="18" charset="0"/>
                <a:cs typeface="Times New Roman" panose="02020603050405020304" pitchFamily="18" charset="0"/>
              </a:rPr>
              <a:t>operations.  </a:t>
            </a:r>
            <a:r>
              <a:rPr lang="en-US" sz="2200" dirty="0">
                <a:latin typeface="Times New Roman" panose="02020603050405020304" pitchFamily="18" charset="0"/>
                <a:cs typeface="Times New Roman" panose="02020603050405020304" pitchFamily="18" charset="0"/>
              </a:rPr>
              <a:t>Poor  scheduling  of  Operating  Theatre  may  cause  longer  waiting  time and can also worsen the patient’s disease. In this case, an effective schedule has to be developed in order to improve the reputation and performance of government as well as private hospitals.</a:t>
            </a:r>
          </a:p>
          <a:p>
            <a:pPr algn="just"/>
            <a:r>
              <a:rPr lang="en-US" sz="2200" dirty="0">
                <a:latin typeface="Times New Roman" panose="02020603050405020304" pitchFamily="18" charset="0"/>
                <a:cs typeface="Times New Roman" panose="02020603050405020304" pitchFamily="18" charset="0"/>
              </a:rPr>
              <a:t>Key elements to efficient use of operating theatres are:</a:t>
            </a:r>
          </a:p>
          <a:p>
            <a:pPr marL="514350" lvl="0" indent="-514350" algn="just">
              <a:buFont typeface="+mj-lt"/>
              <a:buAutoNum type="romanLcPeriod"/>
            </a:pPr>
            <a:r>
              <a:rPr lang="en-IN" sz="2200" dirty="0">
                <a:latin typeface="Times New Roman" panose="02020603050405020304" pitchFamily="18" charset="0"/>
                <a:cs typeface="Times New Roman" panose="02020603050405020304" pitchFamily="18" charset="0"/>
              </a:rPr>
              <a:t>Effective management</a:t>
            </a:r>
            <a:endParaRPr lang="en-US" sz="2200" dirty="0">
              <a:latin typeface="Times New Roman" panose="02020603050405020304" pitchFamily="18" charset="0"/>
              <a:cs typeface="Times New Roman" panose="02020603050405020304" pitchFamily="18" charset="0"/>
            </a:endParaRPr>
          </a:p>
          <a:p>
            <a:pPr marL="514350" lvl="0" indent="-514350" algn="just">
              <a:buFont typeface="+mj-lt"/>
              <a:buAutoNum type="romanLcPeriod"/>
            </a:pPr>
            <a:r>
              <a:rPr lang="en-IN" sz="2200" dirty="0">
                <a:latin typeface="Times New Roman" panose="02020603050405020304" pitchFamily="18" charset="0"/>
                <a:cs typeface="Times New Roman" panose="02020603050405020304" pitchFamily="18" charset="0"/>
              </a:rPr>
              <a:t>Good communication</a:t>
            </a:r>
            <a:endParaRPr lang="en-US" sz="2200" dirty="0">
              <a:latin typeface="Times New Roman" panose="02020603050405020304" pitchFamily="18" charset="0"/>
              <a:cs typeface="Times New Roman" panose="02020603050405020304" pitchFamily="18" charset="0"/>
            </a:endParaRPr>
          </a:p>
          <a:p>
            <a:pPr marL="514350" lvl="0" indent="-514350" algn="just">
              <a:buFont typeface="+mj-lt"/>
              <a:buAutoNum type="romanLcPeriod"/>
            </a:pPr>
            <a:r>
              <a:rPr lang="en-IN" sz="2200" dirty="0">
                <a:latin typeface="Times New Roman" panose="02020603050405020304" pitchFamily="18" charset="0"/>
                <a:cs typeface="Times New Roman" panose="02020603050405020304" pitchFamily="18" charset="0"/>
              </a:rPr>
              <a:t>Well trained staff</a:t>
            </a:r>
            <a:endParaRPr lang="en-US" sz="2200" dirty="0">
              <a:latin typeface="Times New Roman" panose="02020603050405020304" pitchFamily="18" charset="0"/>
              <a:cs typeface="Times New Roman" panose="02020603050405020304" pitchFamily="18" charset="0"/>
            </a:endParaRPr>
          </a:p>
          <a:p>
            <a:pPr marL="514350" lvl="0" indent="-514350" algn="just">
              <a:buFont typeface="+mj-lt"/>
              <a:buAutoNum type="romanLcPeriod"/>
            </a:pPr>
            <a:r>
              <a:rPr lang="en-IN" sz="2200" dirty="0">
                <a:latin typeface="Times New Roman" panose="02020603050405020304" pitchFamily="18" charset="0"/>
                <a:cs typeface="Times New Roman" panose="02020603050405020304" pitchFamily="18" charset="0"/>
              </a:rPr>
              <a:t>Appropriate facilities and equipment</a:t>
            </a:r>
            <a:endParaRPr lang="en-US" sz="2200" dirty="0">
              <a:latin typeface="Times New Roman" panose="02020603050405020304" pitchFamily="18" charset="0"/>
              <a:cs typeface="Times New Roman" panose="02020603050405020304" pitchFamily="18" charset="0"/>
            </a:endParaRPr>
          </a:p>
          <a:p>
            <a:pPr marL="514350" lvl="0" indent="-514350" algn="just">
              <a:buFont typeface="+mj-lt"/>
              <a:buAutoNum type="romanLcPeriod"/>
            </a:pPr>
            <a:r>
              <a:rPr lang="en-IN" sz="2200" dirty="0">
                <a:latin typeface="Times New Roman" panose="02020603050405020304" pitchFamily="18" charset="0"/>
                <a:cs typeface="Times New Roman" panose="02020603050405020304" pitchFamily="18" charset="0"/>
              </a:rPr>
              <a:t>Operational layout that allows smooth flow of the patient</a:t>
            </a:r>
            <a:endParaRPr lang="en-US" sz="2200" dirty="0">
              <a:latin typeface="Times New Roman" panose="02020603050405020304" pitchFamily="18" charset="0"/>
              <a:cs typeface="Times New Roman" panose="02020603050405020304" pitchFamily="18" charset="0"/>
            </a:endParaRPr>
          </a:p>
          <a:p>
            <a:endParaRPr lang="en-US" b="1" dirty="0"/>
          </a:p>
        </p:txBody>
      </p:sp>
    </p:spTree>
    <p:extLst>
      <p:ext uri="{BB962C8B-B14F-4D97-AF65-F5344CB8AC3E}">
        <p14:creationId xmlns:p14="http://schemas.microsoft.com/office/powerpoint/2010/main" val="339897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786" y="1201002"/>
            <a:ext cx="11505062" cy="5363569"/>
          </a:xfrm>
        </p:spPr>
        <p:txBody>
          <a:bodyPr>
            <a:normAutofit fontScale="92500" lnSpcReduction="10000"/>
          </a:bodyPr>
          <a:lstStyle/>
          <a:p>
            <a:r>
              <a:rPr lang="en-US" sz="2200" dirty="0">
                <a:latin typeface="Times New Roman" panose="02020603050405020304" pitchFamily="18" charset="0"/>
                <a:cs typeface="Times New Roman" panose="02020603050405020304" pitchFamily="18" charset="0"/>
              </a:rPr>
              <a:t>Effective planning and scheduling systems will enable smooth patient flow thus increasing capacity</a:t>
            </a:r>
            <a:r>
              <a:rPr lang="en-US" sz="2200" dirty="0" smtClean="0">
                <a:latin typeface="Times New Roman" panose="02020603050405020304" pitchFamily="18" charset="0"/>
                <a:cs typeface="Times New Roman" panose="02020603050405020304" pitchFamily="18" charset="0"/>
              </a:rPr>
              <a:t>, improving </a:t>
            </a:r>
            <a:r>
              <a:rPr lang="en-US" sz="2200" dirty="0">
                <a:latin typeface="Times New Roman" panose="02020603050405020304" pitchFamily="18" charset="0"/>
                <a:cs typeface="Times New Roman" panose="02020603050405020304" pitchFamily="18" charset="0"/>
              </a:rPr>
              <a:t>patient </a:t>
            </a:r>
            <a:r>
              <a:rPr lang="en-US" sz="2200" dirty="0" smtClean="0">
                <a:latin typeface="Times New Roman" panose="02020603050405020304" pitchFamily="18" charset="0"/>
                <a:cs typeface="Times New Roman" panose="02020603050405020304" pitchFamily="18" charset="0"/>
              </a:rPr>
              <a:t>care </a:t>
            </a:r>
            <a:r>
              <a:rPr lang="en-US" sz="2200" dirty="0">
                <a:latin typeface="Times New Roman" panose="02020603050405020304" pitchFamily="18" charset="0"/>
                <a:cs typeface="Times New Roman" panose="02020603050405020304" pitchFamily="18" charset="0"/>
              </a:rPr>
              <a:t>experience</a:t>
            </a:r>
            <a:r>
              <a:rPr lang="en-US" sz="2200" dirty="0" smtClean="0">
                <a:latin typeface="Times New Roman" panose="02020603050405020304" pitchFamily="18" charset="0"/>
                <a:cs typeface="Times New Roman" panose="02020603050405020304" pitchFamily="18" charset="0"/>
              </a:rPr>
              <a:t>, improved </a:t>
            </a:r>
            <a:r>
              <a:rPr lang="en-US" sz="2200" dirty="0">
                <a:latin typeface="Times New Roman" panose="02020603050405020304" pitchFamily="18" charset="0"/>
                <a:cs typeface="Times New Roman" panose="02020603050405020304" pitchFamily="18" charset="0"/>
              </a:rPr>
              <a:t>employee satisfaction and morale</a:t>
            </a:r>
            <a:r>
              <a:rPr lang="en-US" sz="2200" dirty="0" smtClean="0">
                <a:latin typeface="Times New Roman" panose="02020603050405020304" pitchFamily="18" charset="0"/>
                <a:cs typeface="Times New Roman" panose="02020603050405020304" pitchFamily="18" charset="0"/>
              </a:rPr>
              <a:t>.</a:t>
            </a:r>
          </a:p>
          <a:p>
            <a:pPr marL="0" indent="0">
              <a:buNone/>
            </a:pPr>
            <a:endParaRPr lang="en-US"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Operating rooms are simultaneously the largest cost </a:t>
            </a:r>
            <a:r>
              <a:rPr lang="en-US" sz="2200" dirty="0" err="1" smtClean="0">
                <a:latin typeface="Times New Roman" panose="02020603050405020304" pitchFamily="18" charset="0"/>
                <a:cs typeface="Times New Roman" panose="02020603050405020304" pitchFamily="18" charset="0"/>
              </a:rPr>
              <a:t>centres</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and the greatest source of revenues for most hospitals. OT  planning and scheduling is a key tool which can be useful to improve the productivity level of Operating rooms and the related departments.</a:t>
            </a:r>
          </a:p>
          <a:p>
            <a:pPr marL="0" indent="0">
              <a:buNone/>
            </a:pPr>
            <a:r>
              <a:rPr lang="en-US" sz="2200" dirty="0">
                <a:latin typeface="Times New Roman" panose="02020603050405020304" pitchFamily="18" charset="0"/>
                <a:cs typeface="Times New Roman" panose="02020603050405020304" pitchFamily="18" charset="0"/>
              </a:rPr>
              <a:t> </a:t>
            </a:r>
          </a:p>
          <a:p>
            <a:r>
              <a:rPr lang="en-US" sz="2200" dirty="0">
                <a:latin typeface="Times New Roman" panose="02020603050405020304" pitchFamily="18" charset="0"/>
                <a:cs typeface="Times New Roman" panose="02020603050405020304" pitchFamily="18" charset="0"/>
              </a:rPr>
              <a:t>The west block OT complex of Max Hospital</a:t>
            </a:r>
            <a:r>
              <a:rPr lang="en-US" sz="2200" dirty="0" smtClean="0">
                <a:latin typeface="Times New Roman" panose="02020603050405020304" pitchFamily="18" charset="0"/>
                <a:cs typeface="Times New Roman" panose="02020603050405020304" pitchFamily="18" charset="0"/>
              </a:rPr>
              <a:t>, Saket </a:t>
            </a:r>
            <a:r>
              <a:rPr lang="en-US" sz="2200" dirty="0">
                <a:latin typeface="Times New Roman" panose="02020603050405020304" pitchFamily="18" charset="0"/>
                <a:cs typeface="Times New Roman" panose="02020603050405020304" pitchFamily="18" charset="0"/>
              </a:rPr>
              <a:t>is located on the first floor</a:t>
            </a:r>
            <a:r>
              <a:rPr lang="en-US" sz="2200" dirty="0" smtClean="0">
                <a:latin typeface="Times New Roman" panose="02020603050405020304" pitchFamily="18" charset="0"/>
                <a:cs typeface="Times New Roman" panose="02020603050405020304" pitchFamily="18" charset="0"/>
              </a:rPr>
              <a:t>. There </a:t>
            </a:r>
            <a:r>
              <a:rPr lang="en-US" sz="2200" dirty="0">
                <a:latin typeface="Times New Roman" panose="02020603050405020304" pitchFamily="18" charset="0"/>
                <a:cs typeface="Times New Roman" panose="02020603050405020304" pitchFamily="18" charset="0"/>
              </a:rPr>
              <a:t>are </a:t>
            </a:r>
            <a:r>
              <a:rPr lang="en-US" sz="2200" dirty="0" smtClean="0">
                <a:latin typeface="Times New Roman" panose="02020603050405020304" pitchFamily="18" charset="0"/>
                <a:cs typeface="Times New Roman" panose="02020603050405020304" pitchFamily="18" charset="0"/>
              </a:rPr>
              <a:t>seven (7) </a:t>
            </a:r>
            <a:r>
              <a:rPr lang="en-US" sz="2200" dirty="0">
                <a:latin typeface="Times New Roman" panose="02020603050405020304" pitchFamily="18" charset="0"/>
                <a:cs typeface="Times New Roman" panose="02020603050405020304" pitchFamily="18" charset="0"/>
              </a:rPr>
              <a:t>operating rooms in the complex</a:t>
            </a:r>
            <a:r>
              <a:rPr lang="en-US" sz="2200" dirty="0" smtClean="0">
                <a:latin typeface="Times New Roman" panose="02020603050405020304" pitchFamily="18" charset="0"/>
                <a:cs typeface="Times New Roman" panose="02020603050405020304" pitchFamily="18" charset="0"/>
              </a:rPr>
              <a:t>. The </a:t>
            </a:r>
            <a:r>
              <a:rPr lang="en-US" sz="2200" dirty="0">
                <a:latin typeface="Times New Roman" panose="02020603050405020304" pitchFamily="18" charset="0"/>
                <a:cs typeface="Times New Roman" panose="02020603050405020304" pitchFamily="18" charset="0"/>
              </a:rPr>
              <a:t>major surgeries done in this complex </a:t>
            </a:r>
            <a:r>
              <a:rPr lang="en-US" sz="2200" dirty="0" smtClean="0">
                <a:latin typeface="Times New Roman" panose="02020603050405020304" pitchFamily="18" charset="0"/>
                <a:cs typeface="Times New Roman" panose="02020603050405020304" pitchFamily="18" charset="0"/>
              </a:rPr>
              <a:t>are : </a:t>
            </a:r>
            <a:r>
              <a:rPr lang="en-US" sz="2200" dirty="0" err="1" smtClean="0">
                <a:latin typeface="Times New Roman" panose="02020603050405020304" pitchFamily="18" charset="0"/>
                <a:cs typeface="Times New Roman" panose="02020603050405020304" pitchFamily="18" charset="0"/>
              </a:rPr>
              <a:t>neuro</a:t>
            </a:r>
            <a:r>
              <a:rPr lang="en-US" sz="2200" dirty="0" smtClean="0">
                <a:latin typeface="Times New Roman" panose="02020603050405020304" pitchFamily="18" charset="0"/>
                <a:cs typeface="Times New Roman" panose="02020603050405020304" pitchFamily="18" charset="0"/>
              </a:rPr>
              <a:t>-surgeries, nephro </a:t>
            </a:r>
            <a:r>
              <a:rPr lang="en-US" sz="2200" dirty="0">
                <a:latin typeface="Times New Roman" panose="02020603050405020304" pitchFamily="18" charset="0"/>
                <a:cs typeface="Times New Roman" panose="02020603050405020304" pitchFamily="18" charset="0"/>
              </a:rPr>
              <a:t>and </a:t>
            </a:r>
            <a:r>
              <a:rPr lang="en-US" sz="2200" dirty="0" err="1" smtClean="0">
                <a:latin typeface="Times New Roman" panose="02020603050405020304" pitchFamily="18" charset="0"/>
                <a:cs typeface="Times New Roman" panose="02020603050405020304" pitchFamily="18" charset="0"/>
              </a:rPr>
              <a:t>uro</a:t>
            </a:r>
            <a:r>
              <a:rPr lang="en-US" sz="2200" dirty="0" smtClean="0">
                <a:latin typeface="Times New Roman" panose="02020603050405020304" pitchFamily="18" charset="0"/>
                <a:cs typeface="Times New Roman" panose="02020603050405020304" pitchFamily="18" charset="0"/>
              </a:rPr>
              <a:t>-surgeries, general </a:t>
            </a:r>
            <a:r>
              <a:rPr lang="en-US" sz="2200" dirty="0">
                <a:latin typeface="Times New Roman" panose="02020603050405020304" pitchFamily="18" charset="0"/>
                <a:cs typeface="Times New Roman" panose="02020603050405020304" pitchFamily="18" charset="0"/>
              </a:rPr>
              <a:t>surgeries </a:t>
            </a:r>
            <a:r>
              <a:rPr lang="en-US" sz="2200" dirty="0" smtClean="0">
                <a:latin typeface="Times New Roman" panose="02020603050405020304" pitchFamily="18" charset="0"/>
                <a:cs typeface="Times New Roman" panose="02020603050405020304" pitchFamily="18" charset="0"/>
              </a:rPr>
              <a:t>and </a:t>
            </a:r>
            <a:r>
              <a:rPr lang="en-US" sz="2200" dirty="0">
                <a:latin typeface="Times New Roman" panose="02020603050405020304" pitchFamily="18" charset="0"/>
                <a:cs typeface="Times New Roman" panose="02020603050405020304" pitchFamily="18" charset="0"/>
              </a:rPr>
              <a:t>the </a:t>
            </a:r>
            <a:r>
              <a:rPr lang="en-US" sz="2200" dirty="0" smtClean="0">
                <a:latin typeface="Times New Roman" panose="02020603050405020304" pitchFamily="18" charset="0"/>
                <a:cs typeface="Times New Roman" panose="02020603050405020304" pitchFamily="18" charset="0"/>
              </a:rPr>
              <a:t>orthopedic surgeries. The </a:t>
            </a:r>
            <a:r>
              <a:rPr lang="en-US" sz="2200" dirty="0">
                <a:latin typeface="Times New Roman" panose="02020603050405020304" pitchFamily="18" charset="0"/>
                <a:cs typeface="Times New Roman" panose="02020603050405020304" pitchFamily="18" charset="0"/>
              </a:rPr>
              <a:t>schedule of the surgeries for the next day is prepared in the OT itself and is ready </a:t>
            </a:r>
            <a:r>
              <a:rPr lang="en-US" sz="2200" dirty="0" smtClean="0">
                <a:latin typeface="Times New Roman" panose="02020603050405020304" pitchFamily="18" charset="0"/>
                <a:cs typeface="Times New Roman" panose="02020603050405020304" pitchFamily="18" charset="0"/>
              </a:rPr>
              <a:t>in the </a:t>
            </a:r>
            <a:r>
              <a:rPr lang="en-US" sz="2200" dirty="0">
                <a:latin typeface="Times New Roman" panose="02020603050405020304" pitchFamily="18" charset="0"/>
                <a:cs typeface="Times New Roman" panose="02020603050405020304" pitchFamily="18" charset="0"/>
              </a:rPr>
              <a:t>evening </a:t>
            </a:r>
            <a:r>
              <a:rPr lang="en-US" sz="2200" dirty="0" smtClean="0">
                <a:latin typeface="Times New Roman" panose="02020603050405020304" pitchFamily="18" charset="0"/>
                <a:cs typeface="Times New Roman" panose="02020603050405020304" pitchFamily="18" charset="0"/>
              </a:rPr>
              <a:t>by 6’oclock.This </a:t>
            </a:r>
            <a:r>
              <a:rPr lang="en-US" sz="2200" dirty="0">
                <a:latin typeface="Times New Roman" panose="02020603050405020304" pitchFamily="18" charset="0"/>
                <a:cs typeface="Times New Roman" panose="02020603050405020304" pitchFamily="18" charset="0"/>
              </a:rPr>
              <a:t>scheduled list contains the name of the patient planned for the surgery.</a:t>
            </a:r>
          </a:p>
          <a:p>
            <a:pPr marL="0" indent="0">
              <a:buNone/>
            </a:pPr>
            <a:r>
              <a:rPr lang="en-US" sz="2200" dirty="0">
                <a:latin typeface="Times New Roman" panose="02020603050405020304" pitchFamily="18" charset="0"/>
                <a:cs typeface="Times New Roman" panose="02020603050405020304" pitchFamily="18" charset="0"/>
              </a:rPr>
              <a:t> </a:t>
            </a:r>
          </a:p>
          <a:p>
            <a:r>
              <a:rPr lang="en-US" sz="2200" dirty="0">
                <a:latin typeface="Times New Roman" panose="02020603050405020304" pitchFamily="18" charset="0"/>
                <a:cs typeface="Times New Roman" panose="02020603050405020304" pitchFamily="18" charset="0"/>
              </a:rPr>
              <a:t>The scheduling list contains the name of all those patients who have planned their surgeries and have done their OT booking by paying </a:t>
            </a:r>
            <a:r>
              <a:rPr lang="en-US" sz="2200" dirty="0" err="1" smtClean="0">
                <a:latin typeface="Times New Roman" panose="02020603050405020304" pitchFamily="18" charset="0"/>
                <a:cs typeface="Times New Roman" panose="02020603050405020304" pitchFamily="18" charset="0"/>
              </a:rPr>
              <a:t>Rs</a:t>
            </a:r>
            <a:r>
              <a:rPr lang="en-US" sz="2200" dirty="0" smtClean="0">
                <a:latin typeface="Times New Roman" panose="02020603050405020304" pitchFamily="18" charset="0"/>
                <a:cs typeface="Times New Roman" panose="02020603050405020304" pitchFamily="18" charset="0"/>
              </a:rPr>
              <a:t>. 2500 as </a:t>
            </a:r>
            <a:r>
              <a:rPr lang="en-US" sz="2200" dirty="0">
                <a:latin typeface="Times New Roman" panose="02020603050405020304" pitchFamily="18" charset="0"/>
                <a:cs typeface="Times New Roman" panose="02020603050405020304" pitchFamily="18" charset="0"/>
              </a:rPr>
              <a:t>the </a:t>
            </a:r>
            <a:r>
              <a:rPr lang="en-US" sz="2200" dirty="0" smtClean="0">
                <a:latin typeface="Times New Roman" panose="02020603050405020304" pitchFamily="18" charset="0"/>
                <a:cs typeface="Times New Roman" panose="02020603050405020304" pitchFamily="18" charset="0"/>
              </a:rPr>
              <a:t>fee. The </a:t>
            </a:r>
            <a:r>
              <a:rPr lang="en-US" sz="2200" dirty="0">
                <a:latin typeface="Times New Roman" panose="02020603050405020304" pitchFamily="18" charset="0"/>
                <a:cs typeface="Times New Roman" panose="02020603050405020304" pitchFamily="18" charset="0"/>
              </a:rPr>
              <a:t>cancellation, planning the surgeries of the unplanned patients and the </a:t>
            </a:r>
            <a:r>
              <a:rPr lang="en-US" sz="2200" dirty="0" smtClean="0">
                <a:latin typeface="Times New Roman" panose="02020603050405020304" pitchFamily="18" charset="0"/>
                <a:cs typeface="Times New Roman" panose="02020603050405020304" pitchFamily="18" charset="0"/>
              </a:rPr>
              <a:t>continuous </a:t>
            </a:r>
            <a:r>
              <a:rPr lang="en-US" sz="2200" dirty="0">
                <a:latin typeface="Times New Roman" panose="02020603050405020304" pitchFamily="18" charset="0"/>
                <a:cs typeface="Times New Roman" panose="02020603050405020304" pitchFamily="18" charset="0"/>
              </a:rPr>
              <a:t>updating of the list is done by the nursing staff of the operation </a:t>
            </a:r>
            <a:r>
              <a:rPr lang="en-US" sz="2200" dirty="0" smtClean="0">
                <a:latin typeface="Times New Roman" panose="02020603050405020304" pitchFamily="18" charset="0"/>
                <a:cs typeface="Times New Roman" panose="02020603050405020304" pitchFamily="18" charset="0"/>
              </a:rPr>
              <a:t>theatre </a:t>
            </a:r>
            <a:r>
              <a:rPr lang="en-US" sz="2200" dirty="0">
                <a:latin typeface="Times New Roman" panose="02020603050405020304" pitchFamily="18" charset="0"/>
                <a:cs typeface="Times New Roman" panose="02020603050405020304" pitchFamily="18" charset="0"/>
              </a:rPr>
              <a:t>complex</a:t>
            </a:r>
            <a:r>
              <a:rPr lang="en-US" sz="2200" dirty="0" smtClean="0">
                <a:latin typeface="Times New Roman" panose="02020603050405020304" pitchFamily="18" charset="0"/>
                <a:cs typeface="Times New Roman" panose="02020603050405020304" pitchFamily="18" charset="0"/>
              </a:rPr>
              <a:t>. </a:t>
            </a:r>
            <a:endParaRPr lang="en-US" dirty="0"/>
          </a:p>
        </p:txBody>
      </p:sp>
    </p:spTree>
    <p:extLst>
      <p:ext uri="{BB962C8B-B14F-4D97-AF65-F5344CB8AC3E}">
        <p14:creationId xmlns:p14="http://schemas.microsoft.com/office/powerpoint/2010/main" val="16218879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7672" y="1160060"/>
            <a:ext cx="10904561" cy="5336274"/>
          </a:xfrm>
        </p:spPr>
        <p:txBody>
          <a:bodyPr/>
          <a:lstStyle/>
          <a:p>
            <a:pPr marL="0" indent="0" algn="ctr">
              <a:buNone/>
            </a:pPr>
            <a:r>
              <a:rPr lang="en-IN" sz="3200" b="1" dirty="0">
                <a:latin typeface="Times New Roman" panose="02020603050405020304" pitchFamily="18" charset="0"/>
                <a:cs typeface="Times New Roman" panose="02020603050405020304" pitchFamily="18" charset="0"/>
              </a:rPr>
              <a:t>Quality indicators</a:t>
            </a:r>
            <a:r>
              <a:rPr lang="en-IN" sz="3200"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pPr marL="0" indent="0">
              <a:buNone/>
            </a:pPr>
            <a:endParaRPr lang="en-US" dirty="0"/>
          </a:p>
          <a:p>
            <a:pPr lvl="0" algn="just"/>
            <a:r>
              <a:rPr lang="en-IN" dirty="0"/>
              <a:t> </a:t>
            </a:r>
            <a:r>
              <a:rPr lang="en-IN" b="1" dirty="0" smtClean="0"/>
              <a:t>Wrong patient </a:t>
            </a:r>
          </a:p>
          <a:p>
            <a:pPr marL="0" lvl="0" indent="0" algn="just">
              <a:buNone/>
            </a:pPr>
            <a:endParaRPr lang="en-US" dirty="0"/>
          </a:p>
          <a:p>
            <a:pPr lvl="0" algn="just"/>
            <a:r>
              <a:rPr lang="en-IN" b="1" dirty="0"/>
              <a:t> </a:t>
            </a:r>
            <a:r>
              <a:rPr lang="en-IN" b="1" dirty="0" smtClean="0"/>
              <a:t>Wrong surgeon </a:t>
            </a:r>
            <a:endParaRPr lang="en-US" dirty="0"/>
          </a:p>
          <a:p>
            <a:pPr lvl="0" algn="just"/>
            <a:endParaRPr lang="en-IN" b="1" dirty="0" smtClean="0"/>
          </a:p>
          <a:p>
            <a:pPr lvl="0" algn="just"/>
            <a:r>
              <a:rPr lang="en-IN" b="1" dirty="0" smtClean="0"/>
              <a:t> Wrong surgery </a:t>
            </a:r>
            <a:endParaRPr lang="en-US" dirty="0"/>
          </a:p>
          <a:p>
            <a:pPr lvl="0" algn="just"/>
            <a:endParaRPr lang="en-IN" b="1" dirty="0" smtClean="0"/>
          </a:p>
          <a:p>
            <a:pPr lvl="0" algn="just"/>
            <a:r>
              <a:rPr lang="en-IN" b="1" dirty="0" smtClean="0"/>
              <a:t> Return to </a:t>
            </a:r>
            <a:r>
              <a:rPr lang="en-IN" b="1" dirty="0"/>
              <a:t>OT(within 7 days) </a:t>
            </a:r>
            <a:endParaRPr lang="en-US" dirty="0"/>
          </a:p>
          <a:p>
            <a:pPr algn="just"/>
            <a:endParaRPr lang="en-US" b="1" dirty="0" smtClean="0"/>
          </a:p>
          <a:p>
            <a:pPr algn="just"/>
            <a:r>
              <a:rPr lang="en-US" b="1" dirty="0" smtClean="0"/>
              <a:t> Waiting time </a:t>
            </a:r>
            <a:r>
              <a:rPr lang="en-US" b="1" dirty="0"/>
              <a:t>for OT</a:t>
            </a:r>
            <a:endParaRPr lang="en-US" dirty="0"/>
          </a:p>
          <a:p>
            <a:endParaRPr lang="en-US" dirty="0"/>
          </a:p>
        </p:txBody>
      </p:sp>
    </p:spTree>
    <p:extLst>
      <p:ext uri="{BB962C8B-B14F-4D97-AF65-F5344CB8AC3E}">
        <p14:creationId xmlns:p14="http://schemas.microsoft.com/office/powerpoint/2010/main" val="7033897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720989"/>
          </a:xfrm>
        </p:spPr>
        <p:txBody>
          <a:bodyPr/>
          <a:lstStyle/>
          <a:p>
            <a:pPr algn="ctr"/>
            <a:r>
              <a:rPr lang="en-US" sz="3600" b="1" dirty="0" smtClean="0">
                <a:latin typeface="Times New Roman" panose="02020603050405020304" pitchFamily="18" charset="0"/>
                <a:cs typeface="Times New Roman" panose="02020603050405020304" pitchFamily="18" charset="0"/>
              </a:rPr>
              <a:t>Review of Literature</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54841" y="1419368"/>
            <a:ext cx="11477767" cy="5199796"/>
          </a:xfrm>
        </p:spPr>
        <p:txBody>
          <a:bodyPr>
            <a:normAutofit lnSpcReduction="10000"/>
          </a:bodyPr>
          <a:lstStyle/>
          <a:p>
            <a:pPr algn="just"/>
            <a:r>
              <a:rPr lang="en-US" dirty="0">
                <a:latin typeface="Times New Roman" panose="02020603050405020304" pitchFamily="18" charset="0"/>
                <a:cs typeface="Times New Roman" panose="02020603050405020304" pitchFamily="18" charset="0"/>
              </a:rPr>
              <a:t>Basically, there are </a:t>
            </a:r>
            <a:r>
              <a:rPr lang="en-US" dirty="0" smtClean="0">
                <a:latin typeface="Times New Roman" panose="02020603050405020304" pitchFamily="18" charset="0"/>
                <a:cs typeface="Times New Roman" panose="02020603050405020304" pitchFamily="18" charset="0"/>
              </a:rPr>
              <a:t>three Operation room (OR) </a:t>
            </a:r>
            <a:r>
              <a:rPr lang="en-US" dirty="0">
                <a:latin typeface="Times New Roman" panose="02020603050405020304" pitchFamily="18" charset="0"/>
                <a:cs typeface="Times New Roman" panose="02020603050405020304" pitchFamily="18" charset="0"/>
              </a:rPr>
              <a:t>scheduling strategies commonly employed </a:t>
            </a:r>
            <a:r>
              <a:rPr lang="en-US" dirty="0" smtClean="0">
                <a:latin typeface="Times New Roman" panose="02020603050405020304" pitchFamily="18" charset="0"/>
                <a:cs typeface="Times New Roman" panose="02020603050405020304" pitchFamily="18" charset="0"/>
              </a:rPr>
              <a:t>:</a:t>
            </a:r>
          </a:p>
          <a:p>
            <a:pPr marL="514350" indent="-514350" algn="just">
              <a:buFont typeface="+mj-lt"/>
              <a:buAutoNum type="romanLcPeriod"/>
            </a:pPr>
            <a:r>
              <a:rPr lang="en-US" dirty="0" smtClean="0">
                <a:latin typeface="Times New Roman" panose="02020603050405020304" pitchFamily="18" charset="0"/>
                <a:cs typeface="Times New Roman" panose="02020603050405020304" pitchFamily="18" charset="0"/>
              </a:rPr>
              <a:t>blocked </a:t>
            </a:r>
            <a:r>
              <a:rPr lang="en-US" dirty="0">
                <a:latin typeface="Times New Roman" panose="02020603050405020304" pitchFamily="18" charset="0"/>
                <a:cs typeface="Times New Roman" panose="02020603050405020304" pitchFamily="18" charset="0"/>
              </a:rPr>
              <a:t>scheduling </a:t>
            </a:r>
            <a:r>
              <a:rPr lang="en-US" dirty="0" smtClean="0">
                <a:latin typeface="Times New Roman" panose="02020603050405020304" pitchFamily="18" charset="0"/>
                <a:cs typeface="Times New Roman" panose="02020603050405020304" pitchFamily="18" charset="0"/>
              </a:rPr>
              <a:t>strategy </a:t>
            </a:r>
            <a:endParaRPr lang="en-US" dirty="0">
              <a:latin typeface="Times New Roman" panose="02020603050405020304" pitchFamily="18" charset="0"/>
              <a:cs typeface="Times New Roman" panose="02020603050405020304" pitchFamily="18" charset="0"/>
            </a:endParaRPr>
          </a:p>
          <a:p>
            <a:pPr marL="514350" indent="-514350" algn="just">
              <a:buFont typeface="+mj-lt"/>
              <a:buAutoNum type="romanLcPeriod"/>
            </a:pPr>
            <a:r>
              <a:rPr lang="en-US" dirty="0" smtClean="0">
                <a:latin typeface="Times New Roman" panose="02020603050405020304" pitchFamily="18" charset="0"/>
                <a:cs typeface="Times New Roman" panose="02020603050405020304" pitchFamily="18" charset="0"/>
              </a:rPr>
              <a:t>open </a:t>
            </a:r>
            <a:r>
              <a:rPr lang="en-US" dirty="0">
                <a:latin typeface="Times New Roman" panose="02020603050405020304" pitchFamily="18" charset="0"/>
                <a:cs typeface="Times New Roman" panose="02020603050405020304" pitchFamily="18" charset="0"/>
              </a:rPr>
              <a:t>scheduling </a:t>
            </a:r>
            <a:r>
              <a:rPr lang="en-US" dirty="0" smtClean="0">
                <a:latin typeface="Times New Roman" panose="02020603050405020304" pitchFamily="18" charset="0"/>
                <a:cs typeface="Times New Roman" panose="02020603050405020304" pitchFamily="18" charset="0"/>
              </a:rPr>
              <a:t>strategy</a:t>
            </a:r>
          </a:p>
          <a:p>
            <a:pPr marL="514350" indent="-514350" algn="just">
              <a:buFont typeface="+mj-lt"/>
              <a:buAutoNum type="romanLcPeriod"/>
            </a:pPr>
            <a:r>
              <a:rPr lang="en-US" dirty="0" smtClean="0">
                <a:latin typeface="Times New Roman" panose="02020603050405020304" pitchFamily="18" charset="0"/>
                <a:cs typeface="Times New Roman" panose="02020603050405020304" pitchFamily="18" charset="0"/>
              </a:rPr>
              <a:t>modified </a:t>
            </a:r>
            <a:r>
              <a:rPr lang="en-US" dirty="0">
                <a:latin typeface="Times New Roman" panose="02020603050405020304" pitchFamily="18" charset="0"/>
                <a:cs typeface="Times New Roman" panose="02020603050405020304" pitchFamily="18" charset="0"/>
              </a:rPr>
              <a:t>scheduling </a:t>
            </a:r>
            <a:r>
              <a:rPr lang="en-US" dirty="0" smtClean="0">
                <a:latin typeface="Times New Roman" panose="02020603050405020304" pitchFamily="18" charset="0"/>
                <a:cs typeface="Times New Roman" panose="02020603050405020304" pitchFamily="18" charset="0"/>
              </a:rPr>
              <a:t>strategy</a:t>
            </a:r>
          </a:p>
          <a:p>
            <a:pPr algn="just">
              <a:buFont typeface="Wingdings" panose="05000000000000000000" pitchFamily="2" charset="2"/>
              <a:buChar char="Ø"/>
            </a:pPr>
            <a:endParaRPr lang="en-US"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planning within the framework of a blocked strategy consists of three stages. In the first stage, the OR capacity is divided among the surgeons, surgical groups, or departments on a strategic level. Then, a cyclic timetable called “Master Surgical Schedule” is constructed that defines the number and type of operating rooms available, the hours </a:t>
            </a:r>
            <a:r>
              <a:rPr lang="en-US">
                <a:latin typeface="Times New Roman" panose="02020603050405020304" pitchFamily="18" charset="0"/>
                <a:cs typeface="Times New Roman" panose="02020603050405020304" pitchFamily="18" charset="0"/>
              </a:rPr>
              <a:t>that </a:t>
            </a:r>
            <a:r>
              <a:rPr lang="en-US" smtClean="0">
                <a:latin typeface="Times New Roman" panose="02020603050405020304" pitchFamily="18" charset="0"/>
                <a:cs typeface="Times New Roman" panose="02020603050405020304" pitchFamily="18" charset="0"/>
              </a:rPr>
              <a:t>OR’s </a:t>
            </a:r>
            <a:r>
              <a:rPr lang="en-US" dirty="0">
                <a:latin typeface="Times New Roman" panose="02020603050405020304" pitchFamily="18" charset="0"/>
                <a:cs typeface="Times New Roman" panose="02020603050405020304" pitchFamily="18" charset="0"/>
              </a:rPr>
              <a:t>will be open, and the surgical groups or surgeon sessions for each OR </a:t>
            </a:r>
            <a:r>
              <a:rPr lang="en-US" dirty="0" smtClean="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last stage which may be called “surgery process scheduling” splits into two </a:t>
            </a:r>
            <a:r>
              <a:rPr lang="en-US" dirty="0" err="1">
                <a:latin typeface="Times New Roman" panose="02020603050405020304" pitchFamily="18" charset="0"/>
                <a:cs typeface="Times New Roman" panose="02020603050405020304" pitchFamily="18" charset="0"/>
              </a:rPr>
              <a:t>subproblems</a:t>
            </a:r>
            <a:r>
              <a:rPr lang="en-US" dirty="0">
                <a:latin typeface="Times New Roman" panose="02020603050405020304" pitchFamily="18" charset="0"/>
                <a:cs typeface="Times New Roman" panose="02020603050405020304" pitchFamily="18" charset="0"/>
              </a:rPr>
              <a:t> called “advance scheduling” and “allocation scheduling”. The first </a:t>
            </a:r>
            <a:r>
              <a:rPr lang="en-US" dirty="0" err="1">
                <a:latin typeface="Times New Roman" panose="02020603050405020304" pitchFamily="18" charset="0"/>
                <a:cs typeface="Times New Roman" panose="02020603050405020304" pitchFamily="18" charset="0"/>
              </a:rPr>
              <a:t>subproblem</a:t>
            </a:r>
            <a:r>
              <a:rPr lang="en-US" dirty="0">
                <a:latin typeface="Times New Roman" panose="02020603050405020304" pitchFamily="18" charset="0"/>
                <a:cs typeface="Times New Roman" panose="02020603050405020304" pitchFamily="18" charset="0"/>
              </a:rPr>
              <a:t> at a tactical level (one weak to one month) solves a planning phase by assigning an operating date to each patient over the time horizon. The second </a:t>
            </a:r>
            <a:r>
              <a:rPr lang="en-US" dirty="0" err="1">
                <a:latin typeface="Times New Roman" panose="02020603050405020304" pitchFamily="18" charset="0"/>
                <a:cs typeface="Times New Roman" panose="02020603050405020304" pitchFamily="18" charset="0"/>
              </a:rPr>
              <a:t>subproblem</a:t>
            </a:r>
            <a:r>
              <a:rPr lang="en-US" dirty="0">
                <a:latin typeface="Times New Roman" panose="02020603050405020304" pitchFamily="18" charset="0"/>
                <a:cs typeface="Times New Roman" panose="02020603050405020304" pitchFamily="18" charset="0"/>
              </a:rPr>
              <a:t> solves a scheduling phase which determines the sequence and resource allocation of cases in a given day.</a:t>
            </a:r>
          </a:p>
          <a:p>
            <a:pPr marL="0" indent="0">
              <a:buNone/>
            </a:pPr>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7061949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4842" y="1351130"/>
            <a:ext cx="11477767" cy="5158852"/>
          </a:xfrm>
        </p:spPr>
        <p:txBody>
          <a:bodyPr/>
          <a:lstStyle/>
          <a:p>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the open strategy, the hospital does not hold operation rooms specific to a single surgeon although there is sometimes a weekly schedule for each surgeon. </a:t>
            </a:r>
            <a:endParaRPr lang="en-US" dirty="0" smtClean="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this strategy, the intention is to accommodate all patients. </a:t>
            </a:r>
          </a:p>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modified strategy is similar to the blocked one except that certain slots in the master surgical schedule are left open for flexibility. In fact, this strategy is a mix of open and blocked strategies</a:t>
            </a:r>
          </a:p>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reported rates for day-of-surgery cancellation rates vary widely among institutions from 10-40 %. We found that 30.3 % of all scheduled elective operations in general surgery were cancelled on the day of surgery. Fischer reported that almost 90% of operating room (OR) cancellations are day-of-surgery cancellations.</a:t>
            </a:r>
          </a:p>
          <a:p>
            <a:endParaRPr lang="en-US" dirty="0"/>
          </a:p>
        </p:txBody>
      </p:sp>
    </p:spTree>
    <p:extLst>
      <p:ext uri="{BB962C8B-B14F-4D97-AF65-F5344CB8AC3E}">
        <p14:creationId xmlns:p14="http://schemas.microsoft.com/office/powerpoint/2010/main" val="22997558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7546" y="791570"/>
            <a:ext cx="11409529" cy="5827594"/>
          </a:xfrm>
        </p:spPr>
        <p:txBody>
          <a:bodyPr>
            <a:normAutofit lnSpcReduction="10000"/>
          </a:bodyPr>
          <a:lstStyle/>
          <a:p>
            <a:endParaRPr lang="en-US" dirty="0"/>
          </a:p>
          <a:p>
            <a:pPr fontAlgn="base"/>
            <a:r>
              <a:rPr lang="en-US" dirty="0" err="1">
                <a:latin typeface="Times New Roman" panose="02020603050405020304" pitchFamily="18" charset="0"/>
                <a:cs typeface="Times New Roman" panose="02020603050405020304" pitchFamily="18" charset="0"/>
              </a:rPr>
              <a:t>Jonnalagadda</a:t>
            </a: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et al</a:t>
            </a:r>
            <a:r>
              <a:rPr lang="en-US" dirty="0">
                <a:latin typeface="Times New Roman" panose="02020603050405020304" pitchFamily="18" charset="0"/>
                <a:cs typeface="Times New Roman" panose="02020603050405020304" pitchFamily="18" charset="0"/>
              </a:rPr>
              <a:t> reported the reasons for cancellation of scheduled routine and emergency cases as non-availability of beds in the recovery room (15%), improper preoperative patient preparation (13%), patient not showing up (9%), and unavailability of staff (19</a:t>
            </a: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Jonnalagadda</a:t>
            </a:r>
            <a:r>
              <a:rPr lang="en-US" sz="1400" dirty="0" smtClean="0">
                <a:latin typeface="Times New Roman" panose="02020603050405020304" pitchFamily="18" charset="0"/>
                <a:cs typeface="Times New Roman" panose="02020603050405020304" pitchFamily="18" charset="0"/>
              </a:rPr>
              <a:t> et al, </a:t>
            </a:r>
            <a:r>
              <a:rPr lang="en-US" sz="1400" dirty="0">
                <a:latin typeface="Times New Roman" panose="02020603050405020304" pitchFamily="18" charset="0"/>
                <a:cs typeface="Times New Roman" panose="02020603050405020304" pitchFamily="18" charset="0"/>
              </a:rPr>
              <a:t>Evaluation of the reasons for cancellations and delays of surgical procedures in a developing country</a:t>
            </a:r>
            <a:r>
              <a:rPr lang="en-US" sz="1400" dirty="0" smtClean="0">
                <a:latin typeface="Times New Roman" panose="02020603050405020304" pitchFamily="18" charset="0"/>
                <a:cs typeface="Times New Roman" panose="02020603050405020304" pitchFamily="18" charset="0"/>
              </a:rPr>
              <a:t>. International </a:t>
            </a:r>
            <a:r>
              <a:rPr lang="en-US" sz="1400" dirty="0">
                <a:latin typeface="Times New Roman" panose="02020603050405020304" pitchFamily="18" charset="0"/>
                <a:cs typeface="Times New Roman" panose="02020603050405020304" pitchFamily="18" charset="0"/>
              </a:rPr>
              <a:t>Journal of Clinical Practice. 2005; 59:716–20.</a:t>
            </a:r>
          </a:p>
          <a:p>
            <a:pPr marL="0" indent="0" fontAlgn="base">
              <a:buNone/>
            </a:pPr>
            <a:endParaRPr lang="en-US" dirty="0" smtClean="0">
              <a:latin typeface="Times New Roman" panose="02020603050405020304" pitchFamily="18" charset="0"/>
              <a:cs typeface="Times New Roman" panose="02020603050405020304" pitchFamily="18" charset="0"/>
            </a:endParaRPr>
          </a:p>
          <a:p>
            <a:pPr fontAlgn="base"/>
            <a:endParaRPr lang="en-US"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Schofield </a:t>
            </a:r>
            <a:r>
              <a:rPr lang="en-US" i="1" dirty="0">
                <a:latin typeface="Times New Roman" panose="02020603050405020304" pitchFamily="18" charset="0"/>
                <a:cs typeface="Times New Roman" panose="02020603050405020304" pitchFamily="18" charset="0"/>
              </a:rPr>
              <a:t>et al</a:t>
            </a:r>
            <a:r>
              <a:rPr lang="en-US" dirty="0">
                <a:latin typeface="Times New Roman" panose="02020603050405020304" pitchFamily="18" charset="0"/>
                <a:cs typeface="Times New Roman" panose="02020603050405020304" pitchFamily="18" charset="0"/>
              </a:rPr>
              <a:t> in their study of cancellation of intended surgery at a major hospital in Australia reported 941 (11.9%) cancellations out of 7913 theatre sessions. The reasons included no bed available (18.9%), run out of theatre time (16.1%), patient non-arrival (10.5%), patient unfit (9.2%), and cancelled by patient or relatives (8.2</a:t>
            </a:r>
            <a:r>
              <a:rPr lang="en-US" dirty="0" smtClean="0">
                <a:latin typeface="Times New Roman" panose="02020603050405020304" pitchFamily="18" charset="0"/>
                <a:cs typeface="Times New Roman" panose="02020603050405020304" pitchFamily="18" charset="0"/>
              </a:rPr>
              <a:t>%). </a:t>
            </a:r>
            <a:r>
              <a:rPr lang="en-US" sz="1500" dirty="0" smtClean="0">
                <a:latin typeface="Times New Roman" panose="02020603050405020304" pitchFamily="18" charset="0"/>
                <a:cs typeface="Times New Roman" panose="02020603050405020304" pitchFamily="18" charset="0"/>
              </a:rPr>
              <a:t>Schofield </a:t>
            </a:r>
            <a:r>
              <a:rPr lang="en-US" sz="1500" dirty="0">
                <a:latin typeface="Times New Roman" panose="02020603050405020304" pitchFamily="18" charset="0"/>
                <a:cs typeface="Times New Roman" panose="02020603050405020304" pitchFamily="18" charset="0"/>
              </a:rPr>
              <a:t>et al. Cancellation of operations on the day of intended surgery at a major Australian referral hospital. Medical Journal of Australia.2005; 182:612–5. </a:t>
            </a:r>
          </a:p>
          <a:p>
            <a:pPr marL="0" indent="0">
              <a:buNone/>
            </a:pPr>
            <a:r>
              <a:rPr lang="en-US" sz="1500" dirty="0"/>
              <a:t> </a:t>
            </a:r>
            <a:endParaRPr lang="en-US" dirty="0" smtClean="0">
              <a:latin typeface="Times New Roman" panose="02020603050405020304" pitchFamily="18" charset="0"/>
              <a:cs typeface="Times New Roman" panose="02020603050405020304" pitchFamily="18" charset="0"/>
            </a:endParaRPr>
          </a:p>
          <a:p>
            <a:pPr fontAlgn="base"/>
            <a:endParaRPr lang="en-US" dirty="0" smtClean="0">
              <a:latin typeface="Times New Roman" panose="02020603050405020304" pitchFamily="18" charset="0"/>
              <a:cs typeface="Times New Roman" panose="02020603050405020304" pitchFamily="18" charset="0"/>
            </a:endParaRPr>
          </a:p>
          <a:p>
            <a:pPr fontAlgn="base"/>
            <a:r>
              <a:rPr lang="en-US" dirty="0" err="1" smtClean="0">
                <a:latin typeface="Times New Roman" panose="02020603050405020304" pitchFamily="18" charset="0"/>
                <a:cs typeface="Times New Roman" panose="02020603050405020304" pitchFamily="18" charset="0"/>
              </a:rPr>
              <a:t>Windokun</a:t>
            </a:r>
            <a:r>
              <a:rPr lang="en-US" dirty="0" smtClean="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et al</a:t>
            </a:r>
            <a:r>
              <a:rPr lang="en-US" dirty="0">
                <a:latin typeface="Times New Roman" panose="02020603050405020304" pitchFamily="18" charset="0"/>
                <a:cs typeface="Times New Roman" panose="02020603050405020304" pitchFamily="18" charset="0"/>
              </a:rPr>
              <a:t> reported that only 38% of the booked surgery was performed and the reasons for such cancellation included ‘surgeons did not show up’ (62%), ‘surgery postponed by surgeons’ (18%) and ‘patient ill prepared for surgery’ (10%).</a:t>
            </a:r>
          </a:p>
          <a:p>
            <a:endParaRPr lang="en-US" dirty="0"/>
          </a:p>
        </p:txBody>
      </p:sp>
    </p:spTree>
    <p:extLst>
      <p:ext uri="{BB962C8B-B14F-4D97-AF65-F5344CB8AC3E}">
        <p14:creationId xmlns:p14="http://schemas.microsoft.com/office/powerpoint/2010/main" val="385258687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217</TotalTime>
  <Words>2205</Words>
  <Application>Microsoft Office PowerPoint</Application>
  <PresentationFormat>Widescreen</PresentationFormat>
  <Paragraphs>212</Paragraphs>
  <Slides>30</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Arial</vt:lpstr>
      <vt:lpstr>Brush Script MT</vt:lpstr>
      <vt:lpstr>Calibri</vt:lpstr>
      <vt:lpstr>Century Gothic</vt:lpstr>
      <vt:lpstr>Times New Roman</vt:lpstr>
      <vt:lpstr>Wingdings</vt:lpstr>
      <vt:lpstr>Wingdings 3</vt:lpstr>
      <vt:lpstr>Ion</vt:lpstr>
      <vt:lpstr>DISSERTATION PROJECT   A STUDY ON OT SCHEDULING, CANCELLATION AND DELAY IN THE SURGERIES OF WEST WING OPERATION THEATRE     </vt:lpstr>
      <vt:lpstr>MAX HOSPITAL - BRIEF INTRODUCTION</vt:lpstr>
      <vt:lpstr>PROCESS FLOW IN THE OPERATION THEATRE COMPLEX </vt:lpstr>
      <vt:lpstr>INTRODUCTION</vt:lpstr>
      <vt:lpstr>PowerPoint Presentation</vt:lpstr>
      <vt:lpstr>PowerPoint Presentation</vt:lpstr>
      <vt:lpstr>Review of Literature</vt:lpstr>
      <vt:lpstr>PowerPoint Presentation</vt:lpstr>
      <vt:lpstr>PowerPoint Presentation</vt:lpstr>
      <vt:lpstr>RATIONALE</vt:lpstr>
      <vt:lpstr>OBJECTIVES</vt:lpstr>
      <vt:lpstr>METHODOLOGY</vt:lpstr>
      <vt:lpstr>PowerPoint Presentation</vt:lpstr>
      <vt:lpstr>PowerPoint Presentation</vt:lpstr>
      <vt:lpstr>It has been observed during the study that 86 cases were cancelled, there were 61 add on cases, 11 emergency cases, and 23 are those done in other OT.  </vt:lpstr>
      <vt:lpstr>It is observed during the study that out of the 302 cases scheduled for the surgery, 265 cases were completed on the similar day. </vt:lpstr>
      <vt:lpstr>It is seen that 62% belong to the patients who are not admitted inspite of the planned surgery booking.There are 22% who are medically unfit, 7% are those having no financial clearance, 6% leave against medical advice.  </vt:lpstr>
      <vt:lpstr>On observing the data it is seen that out of the 80 cases done 58% were done on the scheduled time whereas the remaining 42% are delayed due to specific reasons </vt:lpstr>
      <vt:lpstr>There are many reasons behind the delay in the operation theatre. It is seen that 30 % delay is due to the unavailability of OT, 25% due to surgeon's unavailability, 15% is due to the delay in the PAC in the wards, 9%  is because of the medical clearance and the remaining 3% is due to GDA unavailability.    </vt:lpstr>
      <vt:lpstr>It is seen that the maximum delay of 580 minutes is associated with the unavailability of Operation theatre, 500 minutes delay is due to the delay in the financial clearance of the patient. There was 462 minutes delay reported in the surgeon's unavailability. The medical clearance took 445 minutes and PAC clearance was 275 minutes. The GDA unavailability was recorded as 20 minutes delay in the complete process.   </vt:lpstr>
      <vt:lpstr>A delay of 23% was recorded with OT unavailabilty. Another significant reason which came ahead was financial clearance and it accounts to 20% of time.The unavailablity of surgeon and medical clearance was 18% each.  There was a delay of  11% with th e PAC clearance  ,10%  was due to the  delay in previous surgeries  and 1% is  a reason  behind was the  unavailabilty of the GDA.   </vt:lpstr>
      <vt:lpstr>DISCUSSION &amp; RESULTS</vt:lpstr>
      <vt:lpstr>PowerPoint Presentation</vt:lpstr>
      <vt:lpstr>RECOMMENDATIONS</vt:lpstr>
      <vt:lpstr>PowerPoint Presentation</vt:lpstr>
      <vt:lpstr>PowerPoint Presentation</vt:lpstr>
      <vt:lpstr>PowerPoint Presentation</vt:lpstr>
      <vt:lpstr>CONCLUSION</vt:lpstr>
      <vt:lpstr>REFRENCES</vt:lpstr>
      <vt:lpstr>THANKS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DISSERTATION PROJECT   A STUDY ON OT SCHEDULING, CANCELLATION AND DELAY IN THE SURGERIES OF WEST WING OPERATION THEATRE     </dc:title>
  <dc:creator>user</dc:creator>
  <cp:lastModifiedBy>user</cp:lastModifiedBy>
  <cp:revision>33</cp:revision>
  <dcterms:created xsi:type="dcterms:W3CDTF">2016-11-09T17:54:51Z</dcterms:created>
  <dcterms:modified xsi:type="dcterms:W3CDTF">2016-11-10T08:38:58Z</dcterms:modified>
</cp:coreProperties>
</file>