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 id="263" r:id="rId9"/>
    <p:sldId id="273" r:id="rId10"/>
    <p:sldId id="266" r:id="rId11"/>
    <p:sldId id="267" r:id="rId12"/>
    <p:sldId id="268" r:id="rId13"/>
    <p:sldId id="272" r:id="rId14"/>
    <p:sldId id="269" r:id="rId15"/>
    <p:sldId id="271" r:id="rId16"/>
    <p:sldId id="275" r:id="rId17"/>
    <p:sldId id="270"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F:\Desktop\osce%202%20analysi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576667047053907E-2"/>
          <c:y val="1.6030701361282439E-2"/>
          <c:w val="0.93070828103008862"/>
          <c:h val="0.66884094041878617"/>
        </c:manualLayout>
      </c:layout>
      <c:barChart>
        <c:barDir val="col"/>
        <c:grouping val="clustered"/>
        <c:varyColors val="0"/>
        <c:ser>
          <c:idx val="0"/>
          <c:order val="0"/>
          <c:tx>
            <c:strRef>
              <c:f>Sheet6!$A$2</c:f>
              <c:strCache>
                <c:ptCount val="1"/>
                <c:pt idx="0">
                  <c:v>total score</c:v>
                </c:pt>
              </c:strCache>
            </c:strRef>
          </c:tx>
          <c:spPr>
            <a:solidFill>
              <a:schemeClr val="accent1"/>
            </a:solidFill>
            <a:ln>
              <a:noFill/>
            </a:ln>
            <a:effectLst/>
          </c:spPr>
          <c:invertIfNegative val="0"/>
          <c:cat>
            <c:strRef>
              <c:f>Sheet6!$B$1:$K$1</c:f>
              <c:strCache>
                <c:ptCount val="10"/>
                <c:pt idx="0">
                  <c:v>BP Estimation</c:v>
                </c:pt>
                <c:pt idx="1">
                  <c:v>calculation of GA</c:v>
                </c:pt>
                <c:pt idx="2">
                  <c:v>abdominal examination</c:v>
                </c:pt>
                <c:pt idx="3">
                  <c:v>PV examination</c:v>
                </c:pt>
                <c:pt idx="4">
                  <c:v>Hb Estimation</c:v>
                </c:pt>
                <c:pt idx="5">
                  <c:v>urine examination</c:v>
                </c:pt>
                <c:pt idx="6">
                  <c:v>partograph</c:v>
                </c:pt>
                <c:pt idx="7">
                  <c:v>Management PPH</c:v>
                </c:pt>
                <c:pt idx="8">
                  <c:v>AMTSL</c:v>
                </c:pt>
                <c:pt idx="9">
                  <c:v>Normal delivery</c:v>
                </c:pt>
              </c:strCache>
            </c:strRef>
          </c:cat>
          <c:val>
            <c:numRef>
              <c:f>Sheet6!$B$2:$K$2</c:f>
              <c:numCache>
                <c:formatCode>General</c:formatCode>
                <c:ptCount val="10"/>
                <c:pt idx="0">
                  <c:v>10</c:v>
                </c:pt>
                <c:pt idx="1">
                  <c:v>4</c:v>
                </c:pt>
                <c:pt idx="2">
                  <c:v>10</c:v>
                </c:pt>
                <c:pt idx="3">
                  <c:v>10</c:v>
                </c:pt>
                <c:pt idx="4">
                  <c:v>7</c:v>
                </c:pt>
                <c:pt idx="5">
                  <c:v>3</c:v>
                </c:pt>
                <c:pt idx="6">
                  <c:v>8</c:v>
                </c:pt>
                <c:pt idx="7">
                  <c:v>10</c:v>
                </c:pt>
                <c:pt idx="8">
                  <c:v>10</c:v>
                </c:pt>
                <c:pt idx="9">
                  <c:v>10</c:v>
                </c:pt>
              </c:numCache>
            </c:numRef>
          </c:val>
        </c:ser>
        <c:ser>
          <c:idx val="1"/>
          <c:order val="1"/>
          <c:tx>
            <c:strRef>
              <c:f>Sheet6!$A$3</c:f>
              <c:strCache>
                <c:ptCount val="1"/>
                <c:pt idx="0">
                  <c:v>obtained score</c:v>
                </c:pt>
              </c:strCache>
            </c:strRef>
          </c:tx>
          <c:spPr>
            <a:solidFill>
              <a:schemeClr val="accent2"/>
            </a:solidFill>
            <a:ln>
              <a:noFill/>
            </a:ln>
            <a:effectLst/>
          </c:spPr>
          <c:invertIfNegative val="0"/>
          <c:dLbls>
            <c:dLbl>
              <c:idx val="0"/>
              <c:layout>
                <c:manualLayout>
                  <c:x val="1.3924592738555137E-2"/>
                  <c:y val="-2.321741032370957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7849185477110015E-3"/>
                  <c:y val="-6.211431904345290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7849185477110271E-3"/>
                  <c:y val="-2.321741032370957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949442983397719E-2"/>
                  <c:y val="-3.247666958296884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2279348381688217E-2"/>
                  <c:y val="-6.488407699037625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2.7849185477110271E-3"/>
                  <c:y val="-3.433654126567520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2.7849185477110271E-3"/>
                  <c:y val="-2.3217410323709536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3737203217132239E-2"/>
                  <c:y val="-5.0995141564751281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0952398178405341E-2"/>
                  <c:y val="-8.5963589657675796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2.2279348381688116E-2"/>
                  <c:y val="-2.7847039953339165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Sheet6!$B$1:$K$1</c:f>
              <c:strCache>
                <c:ptCount val="10"/>
                <c:pt idx="0">
                  <c:v>BP Estimation</c:v>
                </c:pt>
                <c:pt idx="1">
                  <c:v>calculation of GA</c:v>
                </c:pt>
                <c:pt idx="2">
                  <c:v>abdominal examination</c:v>
                </c:pt>
                <c:pt idx="3">
                  <c:v>PV examination</c:v>
                </c:pt>
                <c:pt idx="4">
                  <c:v>Hb Estimation</c:v>
                </c:pt>
                <c:pt idx="5">
                  <c:v>urine examination</c:v>
                </c:pt>
                <c:pt idx="6">
                  <c:v>partograph</c:v>
                </c:pt>
                <c:pt idx="7">
                  <c:v>Management PPH</c:v>
                </c:pt>
                <c:pt idx="8">
                  <c:v>AMTSL</c:v>
                </c:pt>
                <c:pt idx="9">
                  <c:v>Normal delivery</c:v>
                </c:pt>
              </c:strCache>
            </c:strRef>
          </c:cat>
          <c:val>
            <c:numRef>
              <c:f>Sheet6!$B$3:$K$3</c:f>
              <c:numCache>
                <c:formatCode>0.0</c:formatCode>
                <c:ptCount val="10"/>
                <c:pt idx="0">
                  <c:v>7.6875</c:v>
                </c:pt>
                <c:pt idx="1">
                  <c:v>1.6666666666666667</c:v>
                </c:pt>
                <c:pt idx="2">
                  <c:v>4.6875</c:v>
                </c:pt>
                <c:pt idx="3" formatCode="#,##0.0">
                  <c:v>6.875</c:v>
                </c:pt>
                <c:pt idx="4">
                  <c:v>5.166666666666667</c:v>
                </c:pt>
                <c:pt idx="5">
                  <c:v>1.6666666666666667</c:v>
                </c:pt>
                <c:pt idx="6">
                  <c:v>5</c:v>
                </c:pt>
                <c:pt idx="7">
                  <c:v>4.5</c:v>
                </c:pt>
                <c:pt idx="8">
                  <c:v>6</c:v>
                </c:pt>
                <c:pt idx="9">
                  <c:v>5.125</c:v>
                </c:pt>
              </c:numCache>
            </c:numRef>
          </c:val>
        </c:ser>
        <c:dLbls>
          <c:showLegendKey val="0"/>
          <c:showVal val="0"/>
          <c:showCatName val="0"/>
          <c:showSerName val="0"/>
          <c:showPercent val="0"/>
          <c:showBubbleSize val="0"/>
        </c:dLbls>
        <c:gapWidth val="75"/>
        <c:overlap val="40"/>
        <c:axId val="2103130432"/>
        <c:axId val="2103126624"/>
      </c:barChart>
      <c:catAx>
        <c:axId val="2103130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3126624"/>
        <c:crosses val="autoZero"/>
        <c:auto val="1"/>
        <c:lblAlgn val="ctr"/>
        <c:lblOffset val="100"/>
        <c:noMultiLvlLbl val="0"/>
      </c:catAx>
      <c:valAx>
        <c:axId val="2103126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3130432"/>
        <c:crosses val="autoZero"/>
        <c:crossBetween val="between"/>
      </c:valAx>
      <c:spPr>
        <a:noFill/>
        <a:ln>
          <a:noFill/>
        </a:ln>
        <a:effectLst/>
      </c:spPr>
    </c:plotArea>
    <c:legend>
      <c:legendPos val="r"/>
      <c:legendEntry>
        <c:idx val="1"/>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59731170831906877"/>
          <c:y val="0.85868124867473794"/>
          <c:w val="0.35392597664422387"/>
          <c:h val="0.1410353437461176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4F20F1-0E00-4343-A171-7A7B0580B464}"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7F503-F732-48CB-8218-3883D6E3626E}" type="slidenum">
              <a:rPr lang="en-US" smtClean="0"/>
              <a:t>‹#›</a:t>
            </a:fld>
            <a:endParaRPr lang="en-US"/>
          </a:p>
        </p:txBody>
      </p:sp>
    </p:spTree>
    <p:extLst>
      <p:ext uri="{BB962C8B-B14F-4D97-AF65-F5344CB8AC3E}">
        <p14:creationId xmlns:p14="http://schemas.microsoft.com/office/powerpoint/2010/main" val="2197595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4F20F1-0E00-4343-A171-7A7B0580B464}"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7F503-F732-48CB-8218-3883D6E3626E}" type="slidenum">
              <a:rPr lang="en-US" smtClean="0"/>
              <a:t>‹#›</a:t>
            </a:fld>
            <a:endParaRPr lang="en-US"/>
          </a:p>
        </p:txBody>
      </p:sp>
    </p:spTree>
    <p:extLst>
      <p:ext uri="{BB962C8B-B14F-4D97-AF65-F5344CB8AC3E}">
        <p14:creationId xmlns:p14="http://schemas.microsoft.com/office/powerpoint/2010/main" val="3461427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4F20F1-0E00-4343-A171-7A7B0580B464}"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7F503-F732-48CB-8218-3883D6E3626E}" type="slidenum">
              <a:rPr lang="en-US" smtClean="0"/>
              <a:t>‹#›</a:t>
            </a:fld>
            <a:endParaRPr lang="en-US"/>
          </a:p>
        </p:txBody>
      </p:sp>
    </p:spTree>
    <p:extLst>
      <p:ext uri="{BB962C8B-B14F-4D97-AF65-F5344CB8AC3E}">
        <p14:creationId xmlns:p14="http://schemas.microsoft.com/office/powerpoint/2010/main" val="2064003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4F20F1-0E00-4343-A171-7A7B0580B464}"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7F503-F732-48CB-8218-3883D6E3626E}" type="slidenum">
              <a:rPr lang="en-US" smtClean="0"/>
              <a:t>‹#›</a:t>
            </a:fld>
            <a:endParaRPr lang="en-US"/>
          </a:p>
        </p:txBody>
      </p:sp>
    </p:spTree>
    <p:extLst>
      <p:ext uri="{BB962C8B-B14F-4D97-AF65-F5344CB8AC3E}">
        <p14:creationId xmlns:p14="http://schemas.microsoft.com/office/powerpoint/2010/main" val="2635524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4F20F1-0E00-4343-A171-7A7B0580B464}"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7F503-F732-48CB-8218-3883D6E3626E}" type="slidenum">
              <a:rPr lang="en-US" smtClean="0"/>
              <a:t>‹#›</a:t>
            </a:fld>
            <a:endParaRPr lang="en-US"/>
          </a:p>
        </p:txBody>
      </p:sp>
    </p:spTree>
    <p:extLst>
      <p:ext uri="{BB962C8B-B14F-4D97-AF65-F5344CB8AC3E}">
        <p14:creationId xmlns:p14="http://schemas.microsoft.com/office/powerpoint/2010/main" val="3223396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4F20F1-0E00-4343-A171-7A7B0580B464}"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7F503-F732-48CB-8218-3883D6E3626E}" type="slidenum">
              <a:rPr lang="en-US" smtClean="0"/>
              <a:t>‹#›</a:t>
            </a:fld>
            <a:endParaRPr lang="en-US"/>
          </a:p>
        </p:txBody>
      </p:sp>
    </p:spTree>
    <p:extLst>
      <p:ext uri="{BB962C8B-B14F-4D97-AF65-F5344CB8AC3E}">
        <p14:creationId xmlns:p14="http://schemas.microsoft.com/office/powerpoint/2010/main" val="2587796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4F20F1-0E00-4343-A171-7A7B0580B464}" type="datetimeFigureOut">
              <a:rPr lang="en-US" smtClean="0"/>
              <a:t>5/17/2017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07F503-F732-48CB-8218-3883D6E3626E}" type="slidenum">
              <a:rPr lang="en-US" smtClean="0"/>
              <a:t>‹#›</a:t>
            </a:fld>
            <a:endParaRPr lang="en-US"/>
          </a:p>
        </p:txBody>
      </p:sp>
    </p:spTree>
    <p:extLst>
      <p:ext uri="{BB962C8B-B14F-4D97-AF65-F5344CB8AC3E}">
        <p14:creationId xmlns:p14="http://schemas.microsoft.com/office/powerpoint/2010/main" val="6168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4F20F1-0E00-4343-A171-7A7B0580B464}" type="datetimeFigureOut">
              <a:rPr lang="en-US" smtClean="0"/>
              <a:t>5/17/2017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07F503-F732-48CB-8218-3883D6E3626E}" type="slidenum">
              <a:rPr lang="en-US" smtClean="0"/>
              <a:t>‹#›</a:t>
            </a:fld>
            <a:endParaRPr lang="en-US"/>
          </a:p>
        </p:txBody>
      </p:sp>
    </p:spTree>
    <p:extLst>
      <p:ext uri="{BB962C8B-B14F-4D97-AF65-F5344CB8AC3E}">
        <p14:creationId xmlns:p14="http://schemas.microsoft.com/office/powerpoint/2010/main" val="44137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4F20F1-0E00-4343-A171-7A7B0580B464}" type="datetimeFigureOut">
              <a:rPr lang="en-US" smtClean="0"/>
              <a:t>5/17/2017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07F503-F732-48CB-8218-3883D6E3626E}" type="slidenum">
              <a:rPr lang="en-US" smtClean="0"/>
              <a:t>‹#›</a:t>
            </a:fld>
            <a:endParaRPr lang="en-US"/>
          </a:p>
        </p:txBody>
      </p:sp>
    </p:spTree>
    <p:extLst>
      <p:ext uri="{BB962C8B-B14F-4D97-AF65-F5344CB8AC3E}">
        <p14:creationId xmlns:p14="http://schemas.microsoft.com/office/powerpoint/2010/main" val="239129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4F20F1-0E00-4343-A171-7A7B0580B464}"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7F503-F732-48CB-8218-3883D6E3626E}" type="slidenum">
              <a:rPr lang="en-US" smtClean="0"/>
              <a:t>‹#›</a:t>
            </a:fld>
            <a:endParaRPr lang="en-US"/>
          </a:p>
        </p:txBody>
      </p:sp>
    </p:spTree>
    <p:extLst>
      <p:ext uri="{BB962C8B-B14F-4D97-AF65-F5344CB8AC3E}">
        <p14:creationId xmlns:p14="http://schemas.microsoft.com/office/powerpoint/2010/main" val="1988000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4F20F1-0E00-4343-A171-7A7B0580B464}"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7F503-F732-48CB-8218-3883D6E3626E}" type="slidenum">
              <a:rPr lang="en-US" smtClean="0"/>
              <a:t>‹#›</a:t>
            </a:fld>
            <a:endParaRPr lang="en-US"/>
          </a:p>
        </p:txBody>
      </p:sp>
    </p:spTree>
    <p:extLst>
      <p:ext uri="{BB962C8B-B14F-4D97-AF65-F5344CB8AC3E}">
        <p14:creationId xmlns:p14="http://schemas.microsoft.com/office/powerpoint/2010/main" val="84558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F20F1-0E00-4343-A171-7A7B0580B464}" type="datetimeFigureOut">
              <a:rPr lang="en-US" smtClean="0"/>
              <a:t>5/17/2017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07F503-F732-48CB-8218-3883D6E3626E}" type="slidenum">
              <a:rPr lang="en-US" smtClean="0"/>
              <a:t>‹#›</a:t>
            </a:fld>
            <a:endParaRPr lang="en-US"/>
          </a:p>
        </p:txBody>
      </p:sp>
    </p:spTree>
    <p:extLst>
      <p:ext uri="{BB962C8B-B14F-4D97-AF65-F5344CB8AC3E}">
        <p14:creationId xmlns:p14="http://schemas.microsoft.com/office/powerpoint/2010/main" val="3344610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An evaluation of clinical practices of nursing staff in relation to maternal health services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607494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RESEARCH METHODOLOGY</a:t>
            </a:r>
            <a:r>
              <a:rPr lang="en-US" dirty="0"/>
              <a:t/>
            </a:r>
            <a:br>
              <a:rPr lang="en-US" dirty="0"/>
            </a:br>
            <a:endParaRPr lang="en-US" dirty="0"/>
          </a:p>
        </p:txBody>
      </p:sp>
      <p:sp>
        <p:nvSpPr>
          <p:cNvPr id="3" name="Content Placeholder 2"/>
          <p:cNvSpPr>
            <a:spLocks noGrp="1"/>
          </p:cNvSpPr>
          <p:nvPr>
            <p:ph idx="1"/>
          </p:nvPr>
        </p:nvSpPr>
        <p:spPr>
          <a:xfrm>
            <a:off x="838200" y="1146220"/>
            <a:ext cx="10515600" cy="5030743"/>
          </a:xfrm>
        </p:spPr>
        <p:txBody>
          <a:bodyPr>
            <a:normAutofit/>
          </a:bodyPr>
          <a:lstStyle/>
          <a:p>
            <a:r>
              <a:rPr lang="en-US" b="1" dirty="0" smtClean="0"/>
              <a:t>Objective </a:t>
            </a:r>
            <a:r>
              <a:rPr lang="en-US" b="1" dirty="0"/>
              <a:t>of the Study</a:t>
            </a:r>
            <a:r>
              <a:rPr lang="en-US" dirty="0"/>
              <a:t>: </a:t>
            </a:r>
          </a:p>
          <a:p>
            <a:pPr>
              <a:buFont typeface="Wingdings" panose="05000000000000000000" pitchFamily="2" charset="2"/>
              <a:buChar char="Ø"/>
            </a:pPr>
            <a:r>
              <a:rPr lang="en-US" dirty="0" smtClean="0"/>
              <a:t>The </a:t>
            </a:r>
            <a:r>
              <a:rPr lang="en-US" dirty="0"/>
              <a:t>objective of the study is to evaluate the basic set of clinical practices performed by nursing staff in relation to maternal health services.</a:t>
            </a:r>
          </a:p>
          <a:p>
            <a:r>
              <a:rPr lang="en-US" b="1" dirty="0"/>
              <a:t>Study Site</a:t>
            </a:r>
            <a:r>
              <a:rPr lang="en-US" dirty="0"/>
              <a:t>: Kasganj (DWH) as it is one of the high priority districts of Uttar Pradesh, and a district level FRU present in whole district to cater complications and there is a population of 14+ lakh which it serves as a FRU </a:t>
            </a:r>
          </a:p>
          <a:p>
            <a:r>
              <a:rPr lang="en-US" b="1" dirty="0"/>
              <a:t>Study population</a:t>
            </a:r>
            <a:r>
              <a:rPr lang="en-US" dirty="0"/>
              <a:t>: - 8 Staff nurses of </a:t>
            </a:r>
            <a:r>
              <a:rPr lang="en-US" dirty="0" smtClean="0"/>
              <a:t>DWH</a:t>
            </a:r>
            <a:endParaRPr lang="en-US" dirty="0"/>
          </a:p>
        </p:txBody>
      </p:sp>
    </p:spTree>
    <p:extLst>
      <p:ext uri="{BB962C8B-B14F-4D97-AF65-F5344CB8AC3E}">
        <p14:creationId xmlns:p14="http://schemas.microsoft.com/office/powerpoint/2010/main" val="3589144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Instrument Used in the Study</a:t>
            </a:r>
            <a:r>
              <a:rPr lang="en-US" dirty="0"/>
              <a:t>: Questionnaire used was according to established protocols by WHO and being followed by NHM i.e. few protocols regarding maternal child health by NHM also from OSCE(objective structural clinical examination) examination of skilled birth attendant according to maternal child health tool kit and in accordance with RMNCH+A </a:t>
            </a:r>
            <a:r>
              <a:rPr lang="en-US" dirty="0" smtClean="0"/>
              <a:t>guidelines</a:t>
            </a:r>
          </a:p>
          <a:p>
            <a:r>
              <a:rPr lang="en-US" b="1" dirty="0"/>
              <a:t>Data Collection</a:t>
            </a:r>
            <a:r>
              <a:rPr lang="en-US" dirty="0"/>
              <a:t>: data was collected as there was an artificial environment created in the mini skill lab as established according to </a:t>
            </a:r>
            <a:r>
              <a:rPr lang="en-US" dirty="0" err="1"/>
              <a:t>Dakshata</a:t>
            </a:r>
            <a:r>
              <a:rPr lang="en-US" dirty="0"/>
              <a:t> </a:t>
            </a:r>
            <a:r>
              <a:rPr lang="en-US" dirty="0" err="1"/>
              <a:t>programme</a:t>
            </a:r>
            <a:r>
              <a:rPr lang="en-US" dirty="0"/>
              <a:t>, where different skill stations are made where staff can perform different procedures and can be evaluated on basis of their clinical performance. Marks have been allotted to each step and on the basis of performance the staff is evaluated</a:t>
            </a:r>
          </a:p>
          <a:p>
            <a:endParaRPr lang="en-US" dirty="0"/>
          </a:p>
          <a:p>
            <a:endParaRPr lang="en-US" dirty="0"/>
          </a:p>
          <a:p>
            <a:endParaRPr lang="en-US" dirty="0"/>
          </a:p>
        </p:txBody>
      </p:sp>
    </p:spTree>
    <p:extLst>
      <p:ext uri="{BB962C8B-B14F-4D97-AF65-F5344CB8AC3E}">
        <p14:creationId xmlns:p14="http://schemas.microsoft.com/office/powerpoint/2010/main" val="783000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71763741"/>
              </p:ext>
            </p:extLst>
          </p:nvPr>
        </p:nvGraphicFramePr>
        <p:xfrm>
          <a:off x="1120462" y="2099251"/>
          <a:ext cx="9028090" cy="3644729"/>
        </p:xfrm>
        <a:graphic>
          <a:graphicData uri="http://schemas.openxmlformats.org/drawingml/2006/table">
            <a:tbl>
              <a:tblPr firstRow="1" firstCol="1" bandRow="1">
                <a:tableStyleId>{5C22544A-7EE6-4342-B048-85BDC9FD1C3A}</a:tableStyleId>
              </a:tblPr>
              <a:tblGrid>
                <a:gridCol w="4938183"/>
                <a:gridCol w="1575372"/>
                <a:gridCol w="2514535"/>
              </a:tblGrid>
              <a:tr h="331339">
                <a:tc>
                  <a:txBody>
                    <a:bodyPr/>
                    <a:lstStyle/>
                    <a:p>
                      <a:pPr marL="0" marR="0">
                        <a:lnSpc>
                          <a:spcPct val="107000"/>
                        </a:lnSpc>
                        <a:spcBef>
                          <a:spcPts val="0"/>
                        </a:spcBef>
                        <a:spcAft>
                          <a:spcPts val="0"/>
                        </a:spcAft>
                      </a:pPr>
                      <a:r>
                        <a:rPr lang="en-US" sz="1100" dirty="0">
                          <a:effectLst/>
                        </a:rPr>
                        <a:t>SKILL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SCORES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OBSERVATION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1339">
                <a:tc>
                  <a:txBody>
                    <a:bodyPr/>
                    <a:lstStyle/>
                    <a:p>
                      <a:pPr marL="0" marR="0">
                        <a:lnSpc>
                          <a:spcPct val="107000"/>
                        </a:lnSpc>
                        <a:spcBef>
                          <a:spcPts val="0"/>
                        </a:spcBef>
                        <a:spcAft>
                          <a:spcPts val="0"/>
                        </a:spcAft>
                      </a:pPr>
                      <a:r>
                        <a:rPr lang="en-US" sz="1100">
                          <a:effectLst/>
                        </a:rPr>
                        <a:t>BP Estimation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76.9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GOOD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1339">
                <a:tc>
                  <a:txBody>
                    <a:bodyPr/>
                    <a:lstStyle/>
                    <a:p>
                      <a:pPr marL="0" marR="0">
                        <a:lnSpc>
                          <a:spcPct val="107000"/>
                        </a:lnSpc>
                        <a:spcBef>
                          <a:spcPts val="0"/>
                        </a:spcBef>
                        <a:spcAft>
                          <a:spcPts val="0"/>
                        </a:spcAft>
                      </a:pPr>
                      <a:r>
                        <a:rPr lang="en-US" sz="1100">
                          <a:effectLst/>
                        </a:rPr>
                        <a:t>calculation of GA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34.4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POOR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1339">
                <a:tc>
                  <a:txBody>
                    <a:bodyPr/>
                    <a:lstStyle/>
                    <a:p>
                      <a:pPr marL="0" marR="0">
                        <a:lnSpc>
                          <a:spcPct val="107000"/>
                        </a:lnSpc>
                        <a:spcBef>
                          <a:spcPts val="0"/>
                        </a:spcBef>
                        <a:spcAft>
                          <a:spcPts val="0"/>
                        </a:spcAft>
                      </a:pPr>
                      <a:r>
                        <a:rPr lang="en-US" sz="1100">
                          <a:effectLst/>
                        </a:rPr>
                        <a:t>abdominal examination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46.9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POOR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1339">
                <a:tc>
                  <a:txBody>
                    <a:bodyPr/>
                    <a:lstStyle/>
                    <a:p>
                      <a:pPr marL="0" marR="0">
                        <a:lnSpc>
                          <a:spcPct val="107000"/>
                        </a:lnSpc>
                        <a:spcBef>
                          <a:spcPts val="0"/>
                        </a:spcBef>
                        <a:spcAft>
                          <a:spcPts val="0"/>
                        </a:spcAft>
                      </a:pPr>
                      <a:r>
                        <a:rPr lang="en-US" sz="1100">
                          <a:effectLst/>
                        </a:rPr>
                        <a:t>PV examination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68.8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AVERAGE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1339">
                <a:tc>
                  <a:txBody>
                    <a:bodyPr/>
                    <a:lstStyle/>
                    <a:p>
                      <a:pPr marL="0" marR="0">
                        <a:lnSpc>
                          <a:spcPct val="107000"/>
                        </a:lnSpc>
                        <a:spcBef>
                          <a:spcPts val="0"/>
                        </a:spcBef>
                        <a:spcAft>
                          <a:spcPts val="0"/>
                        </a:spcAft>
                      </a:pPr>
                      <a:r>
                        <a:rPr lang="en-US" sz="1100">
                          <a:effectLst/>
                        </a:rPr>
                        <a:t>Hb Estimation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70.1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AVERAGE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1339">
                <a:tc>
                  <a:txBody>
                    <a:bodyPr/>
                    <a:lstStyle/>
                    <a:p>
                      <a:pPr marL="0" marR="0">
                        <a:lnSpc>
                          <a:spcPct val="107000"/>
                        </a:lnSpc>
                        <a:spcBef>
                          <a:spcPts val="0"/>
                        </a:spcBef>
                        <a:spcAft>
                          <a:spcPts val="0"/>
                        </a:spcAft>
                      </a:pPr>
                      <a:r>
                        <a:rPr lang="en-US" sz="1100">
                          <a:effectLst/>
                        </a:rPr>
                        <a:t>urine examination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AVERAGE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1339">
                <a:tc>
                  <a:txBody>
                    <a:bodyPr/>
                    <a:lstStyle/>
                    <a:p>
                      <a:pPr marL="0" marR="0">
                        <a:lnSpc>
                          <a:spcPct val="107000"/>
                        </a:lnSpc>
                        <a:spcBef>
                          <a:spcPts val="0"/>
                        </a:spcBef>
                        <a:spcAft>
                          <a:spcPts val="0"/>
                        </a:spcAft>
                      </a:pPr>
                      <a:r>
                        <a:rPr lang="en-US" sz="1100">
                          <a:effectLst/>
                        </a:rPr>
                        <a:t>Partograph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57.8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AVERAGE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1339">
                <a:tc>
                  <a:txBody>
                    <a:bodyPr/>
                    <a:lstStyle/>
                    <a:p>
                      <a:pPr marL="0" marR="0">
                        <a:lnSpc>
                          <a:spcPct val="107000"/>
                        </a:lnSpc>
                        <a:spcBef>
                          <a:spcPts val="0"/>
                        </a:spcBef>
                        <a:spcAft>
                          <a:spcPts val="0"/>
                        </a:spcAft>
                      </a:pPr>
                      <a:r>
                        <a:rPr lang="en-US" sz="1100">
                          <a:effectLst/>
                        </a:rPr>
                        <a:t>Management PPH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45.0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dirty="0">
                          <a:effectLst/>
                        </a:rPr>
                        <a:t>POOR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1339">
                <a:tc>
                  <a:txBody>
                    <a:bodyPr/>
                    <a:lstStyle/>
                    <a:p>
                      <a:pPr marL="0" marR="0">
                        <a:lnSpc>
                          <a:spcPct val="107000"/>
                        </a:lnSpc>
                        <a:spcBef>
                          <a:spcPts val="0"/>
                        </a:spcBef>
                        <a:spcAft>
                          <a:spcPts val="0"/>
                        </a:spcAft>
                      </a:pPr>
                      <a:r>
                        <a:rPr lang="en-US" sz="1100">
                          <a:effectLst/>
                        </a:rPr>
                        <a:t>AMTSL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60.0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AVERAGE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1339">
                <a:tc>
                  <a:txBody>
                    <a:bodyPr/>
                    <a:lstStyle/>
                    <a:p>
                      <a:pPr marL="0" marR="0">
                        <a:lnSpc>
                          <a:spcPct val="107000"/>
                        </a:lnSpc>
                        <a:spcBef>
                          <a:spcPts val="0"/>
                        </a:spcBef>
                        <a:spcAft>
                          <a:spcPts val="0"/>
                        </a:spcAft>
                      </a:pPr>
                      <a:r>
                        <a:rPr lang="en-US" sz="1100">
                          <a:effectLst/>
                        </a:rPr>
                        <a:t>Normal delivery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76.9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dirty="0">
                          <a:effectLst/>
                        </a:rPr>
                        <a:t>GOOD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
        <p:nvSpPr>
          <p:cNvPr id="6" name="TextBox 5"/>
          <p:cNvSpPr txBox="1"/>
          <p:nvPr/>
        </p:nvSpPr>
        <p:spPr>
          <a:xfrm>
            <a:off x="8667482" y="6040192"/>
            <a:ext cx="1944710" cy="646331"/>
          </a:xfrm>
          <a:prstGeom prst="rect">
            <a:avLst/>
          </a:prstGeom>
          <a:noFill/>
        </p:spPr>
        <p:txBody>
          <a:bodyPr wrap="square" rtlCol="0">
            <a:spAutoFit/>
          </a:bodyPr>
          <a:lstStyle/>
          <a:p>
            <a:r>
              <a:rPr lang="en-US" sz="1200" dirty="0" smtClean="0"/>
              <a:t>&gt;50- POOR</a:t>
            </a:r>
          </a:p>
          <a:p>
            <a:r>
              <a:rPr lang="en-US" sz="1200" dirty="0" smtClean="0"/>
              <a:t>50-70- AVERAGE</a:t>
            </a:r>
          </a:p>
          <a:p>
            <a:r>
              <a:rPr lang="en-US" sz="1200" dirty="0" smtClean="0"/>
              <a:t>&gt;70- GOOD</a:t>
            </a:r>
            <a:endParaRPr lang="en-US" sz="1200" dirty="0"/>
          </a:p>
        </p:txBody>
      </p:sp>
    </p:spTree>
    <p:extLst>
      <p:ext uri="{BB962C8B-B14F-4D97-AF65-F5344CB8AC3E}">
        <p14:creationId xmlns:p14="http://schemas.microsoft.com/office/powerpoint/2010/main" val="32659423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 data is categorized in 3 categories as &lt;50 score to be considered as poor</a:t>
            </a:r>
          </a:p>
          <a:p>
            <a:r>
              <a:rPr lang="en-US" dirty="0" smtClean="0"/>
              <a:t>50-70 would be average and &gt;70 is good </a:t>
            </a:r>
            <a:r>
              <a:rPr lang="en-US" dirty="0" smtClean="0"/>
              <a:t>score(as per RMNCHA Guidelines)</a:t>
            </a:r>
          </a:p>
          <a:p>
            <a:r>
              <a:rPr lang="en-US" dirty="0" smtClean="0"/>
              <a:t>Average skills of staff for these indicators is 58.7</a:t>
            </a:r>
            <a:endParaRPr lang="en-US" dirty="0" smtClean="0"/>
          </a:p>
          <a:p>
            <a:r>
              <a:rPr lang="en-US" dirty="0" smtClean="0"/>
              <a:t>As clinical practices analyses is being done, it should be &gt;70  but majority lies an average category</a:t>
            </a:r>
          </a:p>
          <a:p>
            <a:r>
              <a:rPr lang="en-US" dirty="0" smtClean="0"/>
              <a:t>Some important steps like abdominal examination partograph and management of PPH(post partum hemorrhage) lies in poor category which are important aspect of maternal health and includes majority of maternal deaths</a:t>
            </a:r>
          </a:p>
          <a:p>
            <a:endParaRPr lang="en-US" dirty="0"/>
          </a:p>
        </p:txBody>
      </p:sp>
    </p:spTree>
    <p:extLst>
      <p:ext uri="{BB962C8B-B14F-4D97-AF65-F5344CB8AC3E}">
        <p14:creationId xmlns:p14="http://schemas.microsoft.com/office/powerpoint/2010/main" val="980464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40837496"/>
              </p:ext>
            </p:extLst>
          </p:nvPr>
        </p:nvGraphicFramePr>
        <p:xfrm>
          <a:off x="838200" y="824248"/>
          <a:ext cx="10515600" cy="53527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9408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518" y="450761"/>
            <a:ext cx="10877282" cy="5726202"/>
          </a:xfrm>
        </p:spPr>
        <p:txBody>
          <a:bodyPr>
            <a:normAutofit lnSpcReduction="10000"/>
          </a:bodyPr>
          <a:lstStyle/>
          <a:p>
            <a:r>
              <a:rPr lang="en-US" dirty="0" smtClean="0"/>
              <a:t>Antenatal indicators as:- abdominal examination, </a:t>
            </a:r>
            <a:r>
              <a:rPr lang="en-US" dirty="0" err="1" smtClean="0"/>
              <a:t>Hb</a:t>
            </a:r>
            <a:r>
              <a:rPr lang="en-US" dirty="0" smtClean="0"/>
              <a:t> estimation, urine examination, BP measurement shows a fair proportion but for calculation of Gestationa</a:t>
            </a:r>
            <a:r>
              <a:rPr lang="en-US" dirty="0" smtClean="0"/>
              <a:t>l age scores are not good</a:t>
            </a:r>
          </a:p>
          <a:p>
            <a:r>
              <a:rPr lang="en-US" dirty="0" smtClean="0"/>
              <a:t>For indicators such as PV examination, though the scores are good but indicators for infection prevention like hand washing and using gloves shows low scores which are important indicators in clinical practices</a:t>
            </a:r>
          </a:p>
          <a:p>
            <a:r>
              <a:rPr lang="en-US" dirty="0" smtClean="0"/>
              <a:t>Partograph understanding shows a very low score </a:t>
            </a:r>
            <a:r>
              <a:rPr lang="en-US" dirty="0" smtClean="0"/>
              <a:t>on an average, which is a graphical representation of progress of delivery</a:t>
            </a:r>
            <a:endParaRPr lang="en-US" dirty="0"/>
          </a:p>
          <a:p>
            <a:r>
              <a:rPr lang="en-US" dirty="0" smtClean="0"/>
              <a:t>Diagnosis and management of complications as PPH is one of the leading cause of maternal death, scores are low in clinical practices, which should be in 70+ scores</a:t>
            </a:r>
          </a:p>
          <a:p>
            <a:r>
              <a:rPr lang="en-US" dirty="0" smtClean="0"/>
              <a:t>Also active management of 3</a:t>
            </a:r>
            <a:r>
              <a:rPr lang="en-US" baseline="30000" dirty="0" smtClean="0"/>
              <a:t>rd</a:t>
            </a:r>
            <a:r>
              <a:rPr lang="en-US" dirty="0" smtClean="0"/>
              <a:t> stage of labor scores average when clinical assessment is done, observation period after delivery was not there in any of the staff</a:t>
            </a:r>
          </a:p>
          <a:p>
            <a:pPr marL="0" indent="0">
              <a:buNone/>
            </a:pPr>
            <a:endParaRPr lang="en-US" dirty="0" smtClean="0"/>
          </a:p>
        </p:txBody>
      </p:sp>
    </p:spTree>
    <p:extLst>
      <p:ext uri="{BB962C8B-B14F-4D97-AF65-F5344CB8AC3E}">
        <p14:creationId xmlns:p14="http://schemas.microsoft.com/office/powerpoint/2010/main" val="4266924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lstStyle/>
          <a:p>
            <a:pPr lvl="0"/>
            <a:r>
              <a:rPr lang="en-US" dirty="0"/>
              <a:t>Regular assessment can be done using various tools so that clinical skills may be evaluated</a:t>
            </a:r>
          </a:p>
          <a:p>
            <a:pPr lvl="0"/>
            <a:r>
              <a:rPr lang="en-US" dirty="0"/>
              <a:t>Infection prevention protocols must be clear in staff as it also leads to survival of patients at least in women going into sepsis and will contribute to reducing maternal </a:t>
            </a:r>
            <a:r>
              <a:rPr lang="en-US" dirty="0" smtClean="0"/>
              <a:t>deaths</a:t>
            </a:r>
          </a:p>
          <a:p>
            <a:pPr lvl="0"/>
            <a:r>
              <a:rPr lang="en-US" dirty="0" smtClean="0"/>
              <a:t>Knowledge about observation and referrals of unmanageable cases should be imparted</a:t>
            </a:r>
            <a:endParaRPr lang="en-US" dirty="0"/>
          </a:p>
          <a:p>
            <a:endParaRPr lang="en-US" dirty="0"/>
          </a:p>
        </p:txBody>
      </p:sp>
    </p:spTree>
    <p:extLst>
      <p:ext uri="{BB962C8B-B14F-4D97-AF65-F5344CB8AC3E}">
        <p14:creationId xmlns:p14="http://schemas.microsoft.com/office/powerpoint/2010/main" val="3796353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dirty="0" smtClean="0"/>
              <a:t>As conducted in an artificial environment as males were not allowed to enter labor room</a:t>
            </a:r>
          </a:p>
          <a:p>
            <a:r>
              <a:rPr lang="en-US" dirty="0" smtClean="0"/>
              <a:t>Results can be conceiving as there are some mentoring </a:t>
            </a:r>
            <a:r>
              <a:rPr lang="en-US" dirty="0" err="1" smtClean="0"/>
              <a:t>programmes</a:t>
            </a:r>
            <a:r>
              <a:rPr lang="en-US" dirty="0" smtClean="0"/>
              <a:t> going on for staff</a:t>
            </a:r>
            <a:endParaRPr lang="en-US" dirty="0"/>
          </a:p>
        </p:txBody>
      </p:sp>
    </p:spTree>
    <p:extLst>
      <p:ext uri="{BB962C8B-B14F-4D97-AF65-F5344CB8AC3E}">
        <p14:creationId xmlns:p14="http://schemas.microsoft.com/office/powerpoint/2010/main" val="3485220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020513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IHAT( </a:t>
            </a:r>
            <a:r>
              <a:rPr lang="en-US" dirty="0"/>
              <a:t>I</a:t>
            </a:r>
            <a:r>
              <a:rPr lang="en-US" dirty="0" smtClean="0"/>
              <a:t>ndian </a:t>
            </a:r>
            <a:r>
              <a:rPr lang="en-US" dirty="0"/>
              <a:t>H</a:t>
            </a:r>
            <a:r>
              <a:rPr lang="en-US" dirty="0" smtClean="0"/>
              <a:t>ealth </a:t>
            </a:r>
            <a:r>
              <a:rPr lang="en-US" dirty="0"/>
              <a:t>A</a:t>
            </a:r>
            <a:r>
              <a:rPr lang="en-US" dirty="0" smtClean="0"/>
              <a:t>ction Trust)</a:t>
            </a:r>
            <a:endParaRPr lang="en-US" dirty="0"/>
          </a:p>
        </p:txBody>
      </p:sp>
      <p:sp>
        <p:nvSpPr>
          <p:cNvPr id="3" name="Content Placeholder 2"/>
          <p:cNvSpPr>
            <a:spLocks noGrp="1"/>
          </p:cNvSpPr>
          <p:nvPr>
            <p:ph idx="1"/>
          </p:nvPr>
        </p:nvSpPr>
        <p:spPr/>
        <p:txBody>
          <a:bodyPr/>
          <a:lstStyle/>
          <a:p>
            <a:pPr marL="0" indent="0">
              <a:buNone/>
            </a:pPr>
            <a:r>
              <a:rPr lang="en-US" sz="4400" b="1" dirty="0"/>
              <a:t>vision</a:t>
            </a:r>
            <a:endParaRPr lang="en-US" sz="4400" dirty="0"/>
          </a:p>
          <a:p>
            <a:r>
              <a:rPr lang="en-US" dirty="0"/>
              <a:t>To impact public health policy and </a:t>
            </a:r>
            <a:r>
              <a:rPr lang="en-US" dirty="0" err="1"/>
              <a:t>programmes</a:t>
            </a:r>
            <a:r>
              <a:rPr lang="en-US" dirty="0"/>
              <a:t> in the country through the application of </a:t>
            </a:r>
            <a:r>
              <a:rPr lang="en-US" dirty="0" err="1"/>
              <a:t>programme</a:t>
            </a:r>
            <a:r>
              <a:rPr lang="en-US" dirty="0"/>
              <a:t> science</a:t>
            </a:r>
          </a:p>
        </p:txBody>
      </p:sp>
    </p:spTree>
    <p:extLst>
      <p:ext uri="{BB962C8B-B14F-4D97-AF65-F5344CB8AC3E}">
        <p14:creationId xmlns:p14="http://schemas.microsoft.com/office/powerpoint/2010/main" val="1586439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Mission</a:t>
            </a:r>
            <a:endParaRPr lang="en-US" b="1" dirty="0"/>
          </a:p>
        </p:txBody>
      </p:sp>
      <p:sp>
        <p:nvSpPr>
          <p:cNvPr id="3" name="Content Placeholder 2"/>
          <p:cNvSpPr>
            <a:spLocks noGrp="1"/>
          </p:cNvSpPr>
          <p:nvPr>
            <p:ph idx="1"/>
          </p:nvPr>
        </p:nvSpPr>
        <p:spPr/>
        <p:txBody>
          <a:bodyPr/>
          <a:lstStyle/>
          <a:p>
            <a:r>
              <a:rPr lang="en-US" dirty="0"/>
              <a:t>Our mission is to enhance the wellbeing of communities through evidence-based, gender-transformative, innovative, sustainable and scalable </a:t>
            </a:r>
            <a:r>
              <a:rPr lang="en-US" dirty="0" err="1"/>
              <a:t>programmes</a:t>
            </a:r>
            <a:endParaRPr lang="en-US" dirty="0"/>
          </a:p>
        </p:txBody>
      </p:sp>
    </p:spTree>
    <p:extLst>
      <p:ext uri="{BB962C8B-B14F-4D97-AF65-F5344CB8AC3E}">
        <p14:creationId xmlns:p14="http://schemas.microsoft.com/office/powerpoint/2010/main" val="1237123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a:t>
            </a:r>
            <a:r>
              <a:rPr lang="en-US" dirty="0" err="1" smtClean="0"/>
              <a:t>organisation</a:t>
            </a:r>
            <a:endParaRPr lang="en-US" dirty="0"/>
          </a:p>
        </p:txBody>
      </p:sp>
      <p:sp>
        <p:nvSpPr>
          <p:cNvPr id="3" name="Content Placeholder 2"/>
          <p:cNvSpPr>
            <a:spLocks noGrp="1"/>
          </p:cNvSpPr>
          <p:nvPr>
            <p:ph idx="1"/>
          </p:nvPr>
        </p:nvSpPr>
        <p:spPr/>
        <p:txBody>
          <a:bodyPr/>
          <a:lstStyle/>
          <a:p>
            <a:r>
              <a:rPr lang="en-US" dirty="0"/>
              <a:t>IHAT originally focused on providing comprehensive technical assistance and training in </a:t>
            </a:r>
            <a:r>
              <a:rPr lang="en-US" dirty="0" err="1"/>
              <a:t>programme</a:t>
            </a:r>
            <a:r>
              <a:rPr lang="en-US" dirty="0"/>
              <a:t> planning and management to the states of Karnataka and Rajasthan. </a:t>
            </a:r>
            <a:endParaRPr lang="en-US" dirty="0" smtClean="0"/>
          </a:p>
          <a:p>
            <a:r>
              <a:rPr lang="en-US" dirty="0" smtClean="0"/>
              <a:t>Over </a:t>
            </a:r>
            <a:r>
              <a:rPr lang="en-US" dirty="0"/>
              <a:t>the years, the trust has supported the State AIDS Control Societies (SACS) in Maharashtra, Bihar, Rajasthan, Andhra Pradesh, Tamil Nadu and Goa.</a:t>
            </a:r>
          </a:p>
        </p:txBody>
      </p:sp>
    </p:spTree>
    <p:extLst>
      <p:ext uri="{BB962C8B-B14F-4D97-AF65-F5344CB8AC3E}">
        <p14:creationId xmlns:p14="http://schemas.microsoft.com/office/powerpoint/2010/main" val="1536485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495208" cy="729579"/>
          </a:xfrm>
        </p:spPr>
        <p:txBody>
          <a:bodyPr/>
          <a:lstStyle/>
          <a:p>
            <a:r>
              <a:rPr lang="en-US" dirty="0" smtClean="0"/>
              <a:t>Working Areas</a:t>
            </a:r>
            <a:endParaRPr lang="en-US" dirty="0"/>
          </a:p>
        </p:txBody>
      </p:sp>
      <p:pic>
        <p:nvPicPr>
          <p:cNvPr id="4" name="Content Placeholder 3" descr="http://ihat.in/wp-content/uploads/2016/11/where_map-3.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12889" y="1326524"/>
            <a:ext cx="8860665" cy="5254580"/>
          </a:xfrm>
          <a:prstGeom prst="rect">
            <a:avLst/>
          </a:prstGeom>
          <a:noFill/>
          <a:ln>
            <a:noFill/>
          </a:ln>
        </p:spPr>
      </p:pic>
    </p:spTree>
    <p:extLst>
      <p:ext uri="{BB962C8B-B14F-4D97-AF65-F5344CB8AC3E}">
        <p14:creationId xmlns:p14="http://schemas.microsoft.com/office/powerpoint/2010/main" val="344524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support unit(TSU)</a:t>
            </a:r>
            <a:endParaRPr lang="en-US" dirty="0"/>
          </a:p>
        </p:txBody>
      </p:sp>
      <p:sp>
        <p:nvSpPr>
          <p:cNvPr id="3" name="Content Placeholder 2"/>
          <p:cNvSpPr>
            <a:spLocks noGrp="1"/>
          </p:cNvSpPr>
          <p:nvPr>
            <p:ph idx="1"/>
          </p:nvPr>
        </p:nvSpPr>
        <p:spPr/>
        <p:txBody>
          <a:bodyPr/>
          <a:lstStyle/>
          <a:p>
            <a:r>
              <a:rPr lang="en-US" dirty="0"/>
              <a:t>IHAT transfers skills and knowledge to partners through embedded techno-managerial support, including </a:t>
            </a:r>
            <a:endParaRPr lang="en-US" dirty="0" smtClean="0"/>
          </a:p>
          <a:p>
            <a:pPr>
              <a:buFont typeface="Wingdings" panose="05000000000000000000" pitchFamily="2" charset="2"/>
              <a:buChar char="Ø"/>
            </a:pPr>
            <a:r>
              <a:rPr lang="en-US" dirty="0" smtClean="0"/>
              <a:t>hands-on </a:t>
            </a:r>
            <a:r>
              <a:rPr lang="en-US" dirty="0"/>
              <a:t>orientation to gap analysis and </a:t>
            </a:r>
            <a:r>
              <a:rPr lang="en-US" dirty="0" smtClean="0"/>
              <a:t>prioritization</a:t>
            </a:r>
          </a:p>
          <a:p>
            <a:pPr>
              <a:buFont typeface="Wingdings" panose="05000000000000000000" pitchFamily="2" charset="2"/>
              <a:buChar char="Ø"/>
            </a:pPr>
            <a:r>
              <a:rPr lang="en-US" dirty="0" smtClean="0"/>
              <a:t>developing standards</a:t>
            </a:r>
          </a:p>
          <a:p>
            <a:pPr>
              <a:buFont typeface="Wingdings" panose="05000000000000000000" pitchFamily="2" charset="2"/>
              <a:buChar char="Ø"/>
            </a:pPr>
            <a:r>
              <a:rPr lang="en-US" dirty="0" smtClean="0"/>
              <a:t>systems </a:t>
            </a:r>
            <a:r>
              <a:rPr lang="en-US" dirty="0"/>
              <a:t>and </a:t>
            </a:r>
            <a:r>
              <a:rPr lang="en-US" dirty="0" smtClean="0"/>
              <a:t>processes</a:t>
            </a:r>
          </a:p>
          <a:p>
            <a:pPr>
              <a:buFont typeface="Wingdings" panose="05000000000000000000" pitchFamily="2" charset="2"/>
              <a:buChar char="Ø"/>
            </a:pPr>
            <a:r>
              <a:rPr lang="en-US" dirty="0" smtClean="0"/>
              <a:t>monitoring </a:t>
            </a:r>
            <a:r>
              <a:rPr lang="en-US" dirty="0"/>
              <a:t>and </a:t>
            </a:r>
            <a:r>
              <a:rPr lang="en-US" dirty="0" smtClean="0"/>
              <a:t>evaluation and </a:t>
            </a:r>
            <a:r>
              <a:rPr lang="en-US" dirty="0"/>
              <a:t>problem </a:t>
            </a:r>
            <a:r>
              <a:rPr lang="en-US" dirty="0" smtClean="0"/>
              <a:t>solving</a:t>
            </a:r>
            <a:endParaRPr lang="en-US" dirty="0"/>
          </a:p>
          <a:p>
            <a:endParaRPr lang="en-US" dirty="0"/>
          </a:p>
        </p:txBody>
      </p:sp>
    </p:spTree>
    <p:extLst>
      <p:ext uri="{BB962C8B-B14F-4D97-AF65-F5344CB8AC3E}">
        <p14:creationId xmlns:p14="http://schemas.microsoft.com/office/powerpoint/2010/main" val="1389461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PROJECTS</a:t>
            </a:r>
            <a:endParaRPr lang="en-US" dirty="0"/>
          </a:p>
        </p:txBody>
      </p:sp>
      <p:sp>
        <p:nvSpPr>
          <p:cNvPr id="3" name="Content Placeholder 2"/>
          <p:cNvSpPr>
            <a:spLocks noGrp="1"/>
          </p:cNvSpPr>
          <p:nvPr>
            <p:ph idx="1"/>
          </p:nvPr>
        </p:nvSpPr>
        <p:spPr/>
        <p:txBody>
          <a:bodyPr/>
          <a:lstStyle/>
          <a:p>
            <a:r>
              <a:rPr lang="en-US" dirty="0"/>
              <a:t>FAMILY PLANNING PROJECT</a:t>
            </a:r>
          </a:p>
          <a:p>
            <a:r>
              <a:rPr lang="en-US" dirty="0"/>
              <a:t>NUTRITION </a:t>
            </a:r>
            <a:endParaRPr lang="en-US" dirty="0" smtClean="0"/>
          </a:p>
          <a:p>
            <a:r>
              <a:rPr lang="en-US" dirty="0" smtClean="0"/>
              <a:t>RMNCH+A PROJECT</a:t>
            </a:r>
            <a:endParaRPr lang="en-US" dirty="0"/>
          </a:p>
          <a:p>
            <a:endParaRPr lang="en-US" dirty="0" smtClean="0"/>
          </a:p>
        </p:txBody>
      </p:sp>
    </p:spTree>
    <p:extLst>
      <p:ext uri="{BB962C8B-B14F-4D97-AF65-F5344CB8AC3E}">
        <p14:creationId xmlns:p14="http://schemas.microsoft.com/office/powerpoint/2010/main" val="4604516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RMNCH+A Project</a:t>
            </a:r>
            <a:endParaRPr lang="en-US" dirty="0"/>
          </a:p>
        </p:txBody>
      </p:sp>
      <p:sp>
        <p:nvSpPr>
          <p:cNvPr id="3" name="Content Placeholder 2"/>
          <p:cNvSpPr>
            <a:spLocks noGrp="1"/>
          </p:cNvSpPr>
          <p:nvPr>
            <p:ph idx="1"/>
          </p:nvPr>
        </p:nvSpPr>
        <p:spPr/>
        <p:txBody>
          <a:bodyPr>
            <a:normAutofit/>
          </a:bodyPr>
          <a:lstStyle/>
          <a:p>
            <a:r>
              <a:rPr lang="en-US" dirty="0"/>
              <a:t>T</a:t>
            </a:r>
            <a:r>
              <a:rPr lang="en-US" dirty="0" smtClean="0"/>
              <a:t>he </a:t>
            </a:r>
            <a:r>
              <a:rPr lang="en-US" dirty="0" err="1"/>
              <a:t>GoUP</a:t>
            </a:r>
            <a:r>
              <a:rPr lang="en-US" dirty="0"/>
              <a:t> approached the Bill &amp; Melinda Gates Foundation (the Foundation) to provide techno-managerial assistance through the establishment of a comprehensive Technical Support Unit (TSU) focused on supporting the </a:t>
            </a:r>
            <a:r>
              <a:rPr lang="en-US" dirty="0" err="1"/>
              <a:t>GoUP</a:t>
            </a:r>
            <a:r>
              <a:rPr lang="en-US" dirty="0"/>
              <a:t> to reach its goals in RMNCH+A</a:t>
            </a:r>
            <a:r>
              <a:rPr lang="en-US" dirty="0" smtClean="0"/>
              <a:t>.</a:t>
            </a:r>
          </a:p>
          <a:p>
            <a:pPr marL="0" indent="0">
              <a:buNone/>
            </a:pPr>
            <a:r>
              <a:rPr lang="en-US" b="1" dirty="0" smtClean="0"/>
              <a:t>objectives:</a:t>
            </a:r>
            <a:endParaRPr lang="en-US" dirty="0"/>
          </a:p>
          <a:p>
            <a:pPr lvl="0"/>
            <a:r>
              <a:rPr lang="en-US" dirty="0"/>
              <a:t>Support leadership to focus more on outcomes</a:t>
            </a:r>
          </a:p>
          <a:p>
            <a:pPr lvl="0"/>
            <a:r>
              <a:rPr lang="en-US" dirty="0"/>
              <a:t>Improve the performance of front-line workers (FLW)</a:t>
            </a:r>
          </a:p>
          <a:p>
            <a:pPr lvl="0"/>
            <a:r>
              <a:rPr lang="en-US" dirty="0"/>
              <a:t>Improve facility performance, coverage and quality of care</a:t>
            </a:r>
          </a:p>
          <a:p>
            <a:pPr lvl="0"/>
            <a:r>
              <a:rPr lang="en-US" dirty="0" smtClean="0"/>
              <a:t>Improve </a:t>
            </a:r>
            <a:r>
              <a:rPr lang="en-US" dirty="0"/>
              <a:t>overall planning, policy formulation and coordination</a:t>
            </a:r>
          </a:p>
          <a:p>
            <a:endParaRPr lang="en-US" dirty="0"/>
          </a:p>
          <a:p>
            <a:endParaRPr lang="en-US" dirty="0"/>
          </a:p>
        </p:txBody>
      </p:sp>
    </p:spTree>
    <p:extLst>
      <p:ext uri="{BB962C8B-B14F-4D97-AF65-F5344CB8AC3E}">
        <p14:creationId xmlns:p14="http://schemas.microsoft.com/office/powerpoint/2010/main" val="10913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 evaluation of clinical practices of nursing staff in relation to maternal health services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02469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1391</TotalTime>
  <Words>840</Words>
  <Application>Microsoft Office PowerPoint</Application>
  <PresentationFormat>Widescreen</PresentationFormat>
  <Paragraphs>100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Times New Roman</vt:lpstr>
      <vt:lpstr>Wingdings</vt:lpstr>
      <vt:lpstr>Office Theme</vt:lpstr>
      <vt:lpstr>An evaluation of clinical practices of nursing staff in relation to maternal health services</vt:lpstr>
      <vt:lpstr>IHAT( Indian Health Action Trust)</vt:lpstr>
      <vt:lpstr>Mission</vt:lpstr>
      <vt:lpstr>About the organisation</vt:lpstr>
      <vt:lpstr>Working Areas</vt:lpstr>
      <vt:lpstr>Technical support unit(TSU)</vt:lpstr>
      <vt:lpstr>ONGOING PROJECTS</vt:lpstr>
      <vt:lpstr>RMNCH+A Project</vt:lpstr>
      <vt:lpstr>An evaluation of clinical practices of nursing staff in relation to maternal health services</vt:lpstr>
      <vt:lpstr>RESEARCH METHODOLOGY </vt:lpstr>
      <vt:lpstr>PowerPoint Presentation</vt:lpstr>
      <vt:lpstr>Data analysis</vt:lpstr>
      <vt:lpstr>PowerPoint Presentation</vt:lpstr>
      <vt:lpstr>PowerPoint Presentation</vt:lpstr>
      <vt:lpstr>PowerPoint Presentation</vt:lpstr>
      <vt:lpstr>RECOMMENDATIONS</vt:lpstr>
      <vt:lpstr>LIMITATIONS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Gavish.kumar</dc:creator>
  <cp:lastModifiedBy>Gavish.kumar</cp:lastModifiedBy>
  <cp:revision>20</cp:revision>
  <dcterms:created xsi:type="dcterms:W3CDTF">2017-05-12T19:03:09Z</dcterms:created>
  <dcterms:modified xsi:type="dcterms:W3CDTF">2017-05-17T06:35:51Z</dcterms:modified>
</cp:coreProperties>
</file>