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charts/chart8.xml" ContentType="application/vnd.openxmlformats-officedocument.drawingml.chart+xml"/>
  <Override PartName="/ppt/charts/chart9.xml" ContentType="application/vnd.openxmlformats-officedocument.drawingml.chart+xml"/>
  <Override PartName="/ppt/charts/chart11.xml" ContentType="application/vnd.openxmlformats-officedocument.drawingml.chart+xml"/>
  <Override PartName="/ppt/charts/chart12.xml" ContentType="application/vnd.openxmlformats-officedocument.drawingml.chart+xml"/>
  <Override PartName="/ppt/slideLayouts/slideLayout10.xml" ContentType="application/vnd.openxmlformats-officedocument.presentationml.slideLayout+xml"/>
  <Override PartName="/ppt/charts/chart6.xml" ContentType="application/vnd.openxmlformats-officedocument.drawingml.chart+xml"/>
  <Override PartName="/ppt/charts/chart7.xml" ContentType="application/vnd.openxmlformats-officedocument.drawingml.chart+xml"/>
  <Override PartName="/ppt/charts/chart10.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sldIdLst>
    <p:sldId id="256" r:id="rId2"/>
    <p:sldId id="257" r:id="rId3"/>
    <p:sldId id="278" r:id="rId4"/>
    <p:sldId id="279" r:id="rId5"/>
    <p:sldId id="281" r:id="rId6"/>
    <p:sldId id="280" r:id="rId7"/>
    <p:sldId id="297" r:id="rId8"/>
    <p:sldId id="283" r:id="rId9"/>
    <p:sldId id="284" r:id="rId10"/>
    <p:sldId id="285" r:id="rId11"/>
    <p:sldId id="286" r:id="rId12"/>
    <p:sldId id="287" r:id="rId13"/>
    <p:sldId id="288" r:id="rId14"/>
    <p:sldId id="289" r:id="rId15"/>
    <p:sldId id="290" r:id="rId16"/>
    <p:sldId id="291" r:id="rId17"/>
    <p:sldId id="292" r:id="rId18"/>
    <p:sldId id="293" r:id="rId19"/>
    <p:sldId id="294" r:id="rId20"/>
    <p:sldId id="298" r:id="rId21"/>
    <p:sldId id="295"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7" autoAdjust="0"/>
    <p:restoredTop sz="94662" autoAdjust="0"/>
  </p:normalViewPr>
  <p:slideViewPr>
    <p:cSldViewPr>
      <p:cViewPr varScale="1">
        <p:scale>
          <a:sx n="67" d="100"/>
          <a:sy n="67" d="100"/>
        </p:scale>
        <p:origin x="-1398" y="-10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charts/_rels/chart1.xml.rels><?xml version="1.0" encoding="UTF-8" standalone="yes"?>
<Relationships xmlns="http://schemas.openxmlformats.org/package/2006/relationships"><Relationship Id="rId1" Type="http://schemas.openxmlformats.org/officeDocument/2006/relationships/oleObject" Target="file:///C:\Users\Shitij\Downloads\DATA%20ANALYSIS%20(1).xlsx" TargetMode="External"/></Relationships>
</file>

<file path=ppt/charts/_rels/chart10.xml.rels><?xml version="1.0" encoding="UTF-8" standalone="yes"?>
<Relationships xmlns="http://schemas.openxmlformats.org/package/2006/relationships"><Relationship Id="rId1" Type="http://schemas.openxmlformats.org/officeDocument/2006/relationships/oleObject" Target="file:///C:\Users\SHUBHDA\Desktop\Jaya%20Dissertation.xlsx" TargetMode="External"/></Relationships>
</file>

<file path=ppt/charts/_rels/chart11.xml.rels><?xml version="1.0" encoding="UTF-8" standalone="yes"?>
<Relationships xmlns="http://schemas.openxmlformats.org/package/2006/relationships"><Relationship Id="rId1" Type="http://schemas.openxmlformats.org/officeDocument/2006/relationships/oleObject" Target="file:///C:\Users\SHUBHDA\Desktop\Jaya%20Dissertation.xlsx" TargetMode="External"/></Relationships>
</file>

<file path=ppt/charts/_rels/chart12.xml.rels><?xml version="1.0" encoding="UTF-8" standalone="yes"?>
<Relationships xmlns="http://schemas.openxmlformats.org/package/2006/relationships"><Relationship Id="rId1" Type="http://schemas.openxmlformats.org/officeDocument/2006/relationships/oleObject" Target="file:///C:\Users\SHUBHDA\Downloads\Jaya%20Dissertation%20(1).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C:\Users\SHUBHDA\Desktop\Jaya%20Dissertation.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C:\Users\sahil\Desktop\New%20folder\Jaya%20Dissertation.xlsx"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C:\Users\SHUBHDA\Desktop\Jaya%20Dissertation.xlsx"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file:///C:\Users\SHUBHDA\Desktop\Jaya%20Dissertation.xlsx" TargetMode="External"/></Relationships>
</file>

<file path=ppt/charts/_rels/chart6.xml.rels><?xml version="1.0" encoding="UTF-8" standalone="yes"?>
<Relationships xmlns="http://schemas.openxmlformats.org/package/2006/relationships"><Relationship Id="rId1" Type="http://schemas.openxmlformats.org/officeDocument/2006/relationships/oleObject" Target="file:///C:\Users\SHUBHDA\Desktop\Jaya%20Dissertation.xlsx" TargetMode="External"/></Relationships>
</file>

<file path=ppt/charts/_rels/chart7.xml.rels><?xml version="1.0" encoding="UTF-8" standalone="yes"?>
<Relationships xmlns="http://schemas.openxmlformats.org/package/2006/relationships"><Relationship Id="rId1" Type="http://schemas.openxmlformats.org/officeDocument/2006/relationships/oleObject" Target="file:///C:\Users\SHUBHDA\Desktop\Jaya%20Dissertation.xlsx" TargetMode="External"/></Relationships>
</file>

<file path=ppt/charts/_rels/chart8.xml.rels><?xml version="1.0" encoding="UTF-8" standalone="yes"?>
<Relationships xmlns="http://schemas.openxmlformats.org/package/2006/relationships"><Relationship Id="rId1" Type="http://schemas.openxmlformats.org/officeDocument/2006/relationships/oleObject" Target="file:///C:\Users\SHUBHDA\Desktop\Jaya%20Dissertation.xlsx" TargetMode="External"/></Relationships>
</file>

<file path=ppt/charts/_rels/chart9.xml.rels><?xml version="1.0" encoding="UTF-8" standalone="yes"?>
<Relationships xmlns="http://schemas.openxmlformats.org/package/2006/relationships"><Relationship Id="rId1" Type="http://schemas.openxmlformats.org/officeDocument/2006/relationships/oleObject" Target="file:///C:\Users\SHUBHDA\Desktop\Jaya%20Dissertation.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lang val="en-IN"/>
  <c:style val="31"/>
  <c:chart>
    <c:title>
      <c:tx>
        <c:rich>
          <a:bodyPr/>
          <a:lstStyle/>
          <a:p>
            <a:pPr>
              <a:defRPr/>
            </a:pPr>
            <a:r>
              <a:rPr lang="en-IN"/>
              <a:t>Overall Sat Level</a:t>
            </a:r>
          </a:p>
        </c:rich>
      </c:tx>
      <c:layout/>
    </c:title>
    <c:plotArea>
      <c:layout/>
      <c:barChart>
        <c:barDir val="col"/>
        <c:grouping val="clustered"/>
        <c:ser>
          <c:idx val="0"/>
          <c:order val="0"/>
          <c:dLbls>
            <c:txPr>
              <a:bodyPr/>
              <a:lstStyle/>
              <a:p>
                <a:pPr>
                  <a:defRPr sz="1600" b="1"/>
                </a:pPr>
                <a:endParaRPr lang="en-US"/>
              </a:p>
            </c:txPr>
            <c:showVal val="1"/>
          </c:dLbls>
          <c:cat>
            <c:strRef>
              <c:f>'OVERALL ANALYSIS'!$T$410:$T$412</c:f>
              <c:strCache>
                <c:ptCount val="3"/>
                <c:pt idx="0">
                  <c:v>Higehst</c:v>
                </c:pt>
                <c:pt idx="1">
                  <c:v>Lowest</c:v>
                </c:pt>
                <c:pt idx="2">
                  <c:v>Average</c:v>
                </c:pt>
              </c:strCache>
            </c:strRef>
          </c:cat>
          <c:val>
            <c:numRef>
              <c:f>'OVERALL ANALYSIS'!$U$410:$U$412</c:f>
              <c:numCache>
                <c:formatCode>General</c:formatCode>
                <c:ptCount val="3"/>
                <c:pt idx="0">
                  <c:v>89</c:v>
                </c:pt>
                <c:pt idx="1">
                  <c:v>53</c:v>
                </c:pt>
                <c:pt idx="2">
                  <c:v>72.3</c:v>
                </c:pt>
              </c:numCache>
            </c:numRef>
          </c:val>
        </c:ser>
        <c:dLbls>
          <c:showVal val="1"/>
        </c:dLbls>
        <c:gapWidth val="75"/>
        <c:axId val="44007424"/>
        <c:axId val="44008960"/>
      </c:barChart>
      <c:catAx>
        <c:axId val="44007424"/>
        <c:scaling>
          <c:orientation val="minMax"/>
        </c:scaling>
        <c:axPos val="b"/>
        <c:majorTickMark val="none"/>
        <c:tickLblPos val="nextTo"/>
        <c:txPr>
          <a:bodyPr/>
          <a:lstStyle/>
          <a:p>
            <a:pPr>
              <a:defRPr b="1"/>
            </a:pPr>
            <a:endParaRPr lang="en-US"/>
          </a:p>
        </c:txPr>
        <c:crossAx val="44008960"/>
        <c:crosses val="autoZero"/>
        <c:auto val="1"/>
        <c:lblAlgn val="ctr"/>
        <c:lblOffset val="100"/>
      </c:catAx>
      <c:valAx>
        <c:axId val="44008960"/>
        <c:scaling>
          <c:orientation val="minMax"/>
        </c:scaling>
        <c:axPos val="l"/>
        <c:numFmt formatCode="General" sourceLinked="1"/>
        <c:majorTickMark val="none"/>
        <c:tickLblPos val="nextTo"/>
        <c:txPr>
          <a:bodyPr/>
          <a:lstStyle/>
          <a:p>
            <a:pPr>
              <a:defRPr b="1"/>
            </a:pPr>
            <a:endParaRPr lang="en-US"/>
          </a:p>
        </c:txPr>
        <c:crossAx val="44007424"/>
        <c:crosses val="autoZero"/>
        <c:crossBetween val="between"/>
      </c:valAx>
    </c:plotArea>
    <c:plotVisOnly val="1"/>
  </c:chart>
  <c:externalData r:id="rId1"/>
</c:chartSpace>
</file>

<file path=ppt/charts/chart10.xml><?xml version="1.0" encoding="utf-8"?>
<c:chartSpace xmlns:c="http://schemas.openxmlformats.org/drawingml/2006/chart" xmlns:a="http://schemas.openxmlformats.org/drawingml/2006/main" xmlns:r="http://schemas.openxmlformats.org/officeDocument/2006/relationships">
  <c:lang val="en-IN"/>
  <c:style val="31"/>
  <c:chart>
    <c:autoTitleDeleted val="1"/>
    <c:plotArea>
      <c:layout/>
      <c:barChart>
        <c:barDir val="col"/>
        <c:grouping val="clustered"/>
        <c:ser>
          <c:idx val="0"/>
          <c:order val="0"/>
          <c:dLbls>
            <c:spPr>
              <a:noFill/>
              <a:ln>
                <a:noFill/>
              </a:ln>
              <a:effectLst/>
            </c:spPr>
            <c:txPr>
              <a:bodyPr/>
              <a:lstStyle/>
              <a:p>
                <a:pPr>
                  <a:defRPr lang="en-US" b="1"/>
                </a:pPr>
                <a:endParaRPr lang="en-US"/>
              </a:p>
            </c:txPr>
            <c:showVal val="1"/>
            <c:extLst>
              <c:ext xmlns:c15="http://schemas.microsoft.com/office/drawing/2012/chart" uri="{CE6537A1-D6FC-4f65-9D91-7224C49458BB}">
                <c15:layout/>
                <c15:showLeaderLines val="0"/>
              </c:ext>
            </c:extLst>
          </c:dLbls>
          <c:cat>
            <c:strRef>
              <c:f>Graphs!$A$77:$A$79</c:f>
              <c:strCache>
                <c:ptCount val="3"/>
                <c:pt idx="0">
                  <c:v>Highest</c:v>
                </c:pt>
                <c:pt idx="1">
                  <c:v>Average </c:v>
                </c:pt>
                <c:pt idx="2">
                  <c:v>Lowest</c:v>
                </c:pt>
              </c:strCache>
            </c:strRef>
          </c:cat>
          <c:val>
            <c:numRef>
              <c:f>Graphs!$B$77:$B$79</c:f>
              <c:numCache>
                <c:formatCode>General</c:formatCode>
                <c:ptCount val="3"/>
                <c:pt idx="0">
                  <c:v>100</c:v>
                </c:pt>
                <c:pt idx="1">
                  <c:v>72.540000000000006</c:v>
                </c:pt>
                <c:pt idx="2">
                  <c:v>25</c:v>
                </c:pt>
              </c:numCache>
            </c:numRef>
          </c:val>
        </c:ser>
        <c:dLbls>
          <c:showVal val="1"/>
        </c:dLbls>
        <c:gapWidth val="75"/>
        <c:axId val="65731584"/>
        <c:axId val="33825536"/>
      </c:barChart>
      <c:catAx>
        <c:axId val="65731584"/>
        <c:scaling>
          <c:orientation val="minMax"/>
        </c:scaling>
        <c:axPos val="b"/>
        <c:numFmt formatCode="General" sourceLinked="0"/>
        <c:majorTickMark val="none"/>
        <c:tickLblPos val="nextTo"/>
        <c:txPr>
          <a:bodyPr/>
          <a:lstStyle/>
          <a:p>
            <a:pPr>
              <a:defRPr lang="en-US" b="1"/>
            </a:pPr>
            <a:endParaRPr lang="en-US"/>
          </a:p>
        </c:txPr>
        <c:crossAx val="33825536"/>
        <c:crosses val="autoZero"/>
        <c:auto val="1"/>
        <c:lblAlgn val="ctr"/>
        <c:lblOffset val="100"/>
      </c:catAx>
      <c:valAx>
        <c:axId val="33825536"/>
        <c:scaling>
          <c:orientation val="minMax"/>
        </c:scaling>
        <c:axPos val="l"/>
        <c:numFmt formatCode="General" sourceLinked="1"/>
        <c:majorTickMark val="none"/>
        <c:tickLblPos val="nextTo"/>
        <c:txPr>
          <a:bodyPr/>
          <a:lstStyle/>
          <a:p>
            <a:pPr>
              <a:defRPr lang="en-US" b="1"/>
            </a:pPr>
            <a:endParaRPr lang="en-US"/>
          </a:p>
        </c:txPr>
        <c:crossAx val="65731584"/>
        <c:crosses val="autoZero"/>
        <c:crossBetween val="between"/>
      </c:valAx>
    </c:plotArea>
    <c:plotVisOnly val="1"/>
    <c:dispBlanksAs val="gap"/>
  </c:chart>
  <c:externalData r:id="rId1"/>
</c:chartSpace>
</file>

<file path=ppt/charts/chart11.xml><?xml version="1.0" encoding="utf-8"?>
<c:chartSpace xmlns:c="http://schemas.openxmlformats.org/drawingml/2006/chart" xmlns:a="http://schemas.openxmlformats.org/drawingml/2006/main" xmlns:r="http://schemas.openxmlformats.org/officeDocument/2006/relationships">
  <c:lang val="en-IN"/>
  <c:style val="31"/>
  <c:chart>
    <c:autoTitleDeleted val="1"/>
    <c:plotArea>
      <c:layout/>
      <c:barChart>
        <c:barDir val="col"/>
        <c:grouping val="clustered"/>
        <c:ser>
          <c:idx val="0"/>
          <c:order val="0"/>
          <c:dLbls>
            <c:spPr>
              <a:noFill/>
              <a:ln>
                <a:noFill/>
              </a:ln>
              <a:effectLst/>
            </c:spPr>
            <c:txPr>
              <a:bodyPr/>
              <a:lstStyle/>
              <a:p>
                <a:pPr>
                  <a:defRPr lang="en-US" b="1"/>
                </a:pPr>
                <a:endParaRPr lang="en-US"/>
              </a:p>
            </c:txPr>
            <c:showVal val="1"/>
            <c:extLst>
              <c:ext xmlns:c15="http://schemas.microsoft.com/office/drawing/2012/chart" uri="{CE6537A1-D6FC-4f65-9D91-7224C49458BB}">
                <c15:layout/>
                <c15:showLeaderLines val="0"/>
              </c:ext>
            </c:extLst>
          </c:dLbls>
          <c:cat>
            <c:strRef>
              <c:f>Graphs!$A$153:$A$155</c:f>
              <c:strCache>
                <c:ptCount val="3"/>
                <c:pt idx="0">
                  <c:v>BED SHEET CLEANLINESS</c:v>
                </c:pt>
                <c:pt idx="1">
                  <c:v>LINEN CHANGING PROCESS</c:v>
                </c:pt>
                <c:pt idx="2">
                  <c:v>WARD &amp; ROOM CLEANLINESS</c:v>
                </c:pt>
              </c:strCache>
            </c:strRef>
          </c:cat>
          <c:val>
            <c:numRef>
              <c:f>Graphs!$B$153:$B$155</c:f>
              <c:numCache>
                <c:formatCode>General</c:formatCode>
                <c:ptCount val="3"/>
                <c:pt idx="0">
                  <c:v>1183</c:v>
                </c:pt>
                <c:pt idx="1">
                  <c:v>1150</c:v>
                </c:pt>
                <c:pt idx="2">
                  <c:v>1149</c:v>
                </c:pt>
              </c:numCache>
            </c:numRef>
          </c:val>
        </c:ser>
        <c:dLbls>
          <c:showVal val="1"/>
        </c:dLbls>
        <c:gapWidth val="75"/>
        <c:axId val="33878784"/>
        <c:axId val="33880320"/>
      </c:barChart>
      <c:catAx>
        <c:axId val="33878784"/>
        <c:scaling>
          <c:orientation val="minMax"/>
        </c:scaling>
        <c:axPos val="b"/>
        <c:numFmt formatCode="General" sourceLinked="0"/>
        <c:majorTickMark val="none"/>
        <c:tickLblPos val="nextTo"/>
        <c:txPr>
          <a:bodyPr/>
          <a:lstStyle/>
          <a:p>
            <a:pPr>
              <a:defRPr lang="en-US" b="1"/>
            </a:pPr>
            <a:endParaRPr lang="en-US"/>
          </a:p>
        </c:txPr>
        <c:crossAx val="33880320"/>
        <c:crosses val="autoZero"/>
        <c:auto val="1"/>
        <c:lblAlgn val="ctr"/>
        <c:lblOffset val="100"/>
      </c:catAx>
      <c:valAx>
        <c:axId val="33880320"/>
        <c:scaling>
          <c:orientation val="minMax"/>
        </c:scaling>
        <c:axPos val="l"/>
        <c:numFmt formatCode="General" sourceLinked="1"/>
        <c:majorTickMark val="none"/>
        <c:tickLblPos val="nextTo"/>
        <c:txPr>
          <a:bodyPr/>
          <a:lstStyle/>
          <a:p>
            <a:pPr>
              <a:defRPr lang="en-US" b="1"/>
            </a:pPr>
            <a:endParaRPr lang="en-US"/>
          </a:p>
        </c:txPr>
        <c:crossAx val="33878784"/>
        <c:crosses val="autoZero"/>
        <c:crossBetween val="between"/>
      </c:valAx>
    </c:plotArea>
    <c:plotVisOnly val="1"/>
    <c:dispBlanksAs val="gap"/>
  </c:chart>
  <c:externalData r:id="rId1"/>
</c:chartSpace>
</file>

<file path=ppt/charts/chart12.xml><?xml version="1.0" encoding="utf-8"?>
<c:chartSpace xmlns:c="http://schemas.openxmlformats.org/drawingml/2006/chart" xmlns:a="http://schemas.openxmlformats.org/drawingml/2006/main" xmlns:r="http://schemas.openxmlformats.org/officeDocument/2006/relationships">
  <c:lang val="en-IN"/>
  <c:style val="31"/>
  <c:chart>
    <c:autoTitleDeleted val="1"/>
    <c:plotArea>
      <c:layout/>
      <c:barChart>
        <c:barDir val="col"/>
        <c:grouping val="clustered"/>
        <c:ser>
          <c:idx val="0"/>
          <c:order val="0"/>
          <c:tx>
            <c:strRef>
              <c:f>Graphs!$B$1:$B$2</c:f>
              <c:strCache>
                <c:ptCount val="1"/>
                <c:pt idx="0">
                  <c:v>Table 1-Deartment wise Satisfaction  Level  % Sat Level</c:v>
                </c:pt>
              </c:strCache>
            </c:strRef>
          </c:tx>
          <c:dLbls>
            <c:spPr>
              <a:noFill/>
              <a:ln>
                <a:noFill/>
              </a:ln>
              <a:effectLst/>
            </c:spPr>
            <c:txPr>
              <a:bodyPr/>
              <a:lstStyle/>
              <a:p>
                <a:pPr>
                  <a:defRPr lang="en-US" b="1"/>
                </a:pPr>
                <a:endParaRPr lang="en-US"/>
              </a:p>
            </c:txPr>
            <c:showVal val="1"/>
            <c:extLst>
              <c:ext xmlns:c15="http://schemas.microsoft.com/office/drawing/2012/chart" uri="{CE6537A1-D6FC-4f65-9D91-7224C49458BB}">
                <c15:layout/>
                <c15:showLeaderLines val="0"/>
              </c:ext>
            </c:extLst>
          </c:dLbls>
          <c:cat>
            <c:strRef>
              <c:f>Graphs!$A$3:$A$7</c:f>
              <c:strCache>
                <c:ptCount val="5"/>
                <c:pt idx="0">
                  <c:v>Pharmacy</c:v>
                </c:pt>
                <c:pt idx="1">
                  <c:v>Laboratory</c:v>
                </c:pt>
                <c:pt idx="2">
                  <c:v>Radiology</c:v>
                </c:pt>
                <c:pt idx="3">
                  <c:v>Blood Bank</c:v>
                </c:pt>
                <c:pt idx="4">
                  <c:v>Laundry</c:v>
                </c:pt>
              </c:strCache>
            </c:strRef>
          </c:cat>
          <c:val>
            <c:numRef>
              <c:f>Graphs!$B$3:$B$7</c:f>
              <c:numCache>
                <c:formatCode>General</c:formatCode>
                <c:ptCount val="5"/>
                <c:pt idx="0">
                  <c:v>71.569999999999993</c:v>
                </c:pt>
                <c:pt idx="1">
                  <c:v>72.45</c:v>
                </c:pt>
                <c:pt idx="2">
                  <c:v>71.849999999999994</c:v>
                </c:pt>
                <c:pt idx="3">
                  <c:v>73.86</c:v>
                </c:pt>
                <c:pt idx="4">
                  <c:v>72.540000000000006</c:v>
                </c:pt>
              </c:numCache>
            </c:numRef>
          </c:val>
        </c:ser>
        <c:dLbls>
          <c:showVal val="1"/>
        </c:dLbls>
        <c:gapWidth val="75"/>
        <c:axId val="64485632"/>
        <c:axId val="34025472"/>
      </c:barChart>
      <c:catAx>
        <c:axId val="64485632"/>
        <c:scaling>
          <c:orientation val="minMax"/>
        </c:scaling>
        <c:axPos val="b"/>
        <c:numFmt formatCode="General" sourceLinked="0"/>
        <c:majorTickMark val="none"/>
        <c:tickLblPos val="nextTo"/>
        <c:txPr>
          <a:bodyPr/>
          <a:lstStyle/>
          <a:p>
            <a:pPr>
              <a:defRPr lang="en-US" b="1" i="0"/>
            </a:pPr>
            <a:endParaRPr lang="en-US"/>
          </a:p>
        </c:txPr>
        <c:crossAx val="34025472"/>
        <c:crosses val="autoZero"/>
        <c:auto val="1"/>
        <c:lblAlgn val="ctr"/>
        <c:lblOffset val="100"/>
      </c:catAx>
      <c:valAx>
        <c:axId val="34025472"/>
        <c:scaling>
          <c:orientation val="minMax"/>
        </c:scaling>
        <c:axPos val="l"/>
        <c:numFmt formatCode="General" sourceLinked="1"/>
        <c:majorTickMark val="none"/>
        <c:tickLblPos val="nextTo"/>
        <c:txPr>
          <a:bodyPr/>
          <a:lstStyle/>
          <a:p>
            <a:pPr>
              <a:defRPr lang="en-US" b="1"/>
            </a:pPr>
            <a:endParaRPr lang="en-US"/>
          </a:p>
        </c:txPr>
        <c:crossAx val="64485632"/>
        <c:crosses val="autoZero"/>
        <c:crossBetween val="between"/>
      </c:valAx>
    </c:plotArea>
    <c:legend>
      <c:legendPos val="b"/>
      <c:layout/>
      <c:txPr>
        <a:bodyPr/>
        <a:lstStyle/>
        <a:p>
          <a:pPr>
            <a:defRPr lang="en-US"/>
          </a:pPr>
          <a:endParaRPr lang="en-US"/>
        </a:p>
      </c:txPr>
    </c:legend>
    <c:plotVisOnly val="1"/>
    <c:dispBlanksAs val="gap"/>
  </c:chart>
  <c:externalData r:id="rId1"/>
</c:chartSpace>
</file>

<file path=ppt/charts/chart2.xml><?xml version="1.0" encoding="utf-8"?>
<c:chartSpace xmlns:c="http://schemas.openxmlformats.org/drawingml/2006/chart" xmlns:a="http://schemas.openxmlformats.org/drawingml/2006/main" xmlns:r="http://schemas.openxmlformats.org/officeDocument/2006/relationships">
  <c:lang val="en-IN"/>
  <c:style val="31"/>
  <c:chart>
    <c:autoTitleDeleted val="1"/>
    <c:plotArea>
      <c:layout/>
      <c:barChart>
        <c:barDir val="col"/>
        <c:grouping val="clustered"/>
        <c:ser>
          <c:idx val="0"/>
          <c:order val="0"/>
          <c:dLbls>
            <c:spPr>
              <a:noFill/>
              <a:ln>
                <a:noFill/>
              </a:ln>
              <a:effectLst/>
            </c:spPr>
            <c:txPr>
              <a:bodyPr wrap="square" lIns="38100" tIns="19050" rIns="38100" bIns="19050" anchor="ctr">
                <a:spAutoFit/>
              </a:bodyPr>
              <a:lstStyle/>
              <a:p>
                <a:pPr>
                  <a:defRPr lang="en-US" b="1"/>
                </a:pPr>
                <a:endParaRPr lang="en-US"/>
              </a:p>
            </c:txPr>
            <c:showVal val="1"/>
            <c:extLst>
              <c:ext xmlns:c15="http://schemas.microsoft.com/office/drawing/2012/chart" uri="{CE6537A1-D6FC-4f65-9D91-7224C49458BB}">
                <c15:layout/>
                <c15:showLeaderLines val="0"/>
              </c:ext>
            </c:extLst>
          </c:dLbls>
          <c:cat>
            <c:strRef>
              <c:f>Graphs!$A$23:$A$25</c:f>
              <c:strCache>
                <c:ptCount val="3"/>
                <c:pt idx="0">
                  <c:v>Highest</c:v>
                </c:pt>
                <c:pt idx="1">
                  <c:v>Average </c:v>
                </c:pt>
                <c:pt idx="2">
                  <c:v>Lowest</c:v>
                </c:pt>
              </c:strCache>
            </c:strRef>
          </c:cat>
          <c:val>
            <c:numRef>
              <c:f>Graphs!$B$23:$B$25</c:f>
              <c:numCache>
                <c:formatCode>General</c:formatCode>
                <c:ptCount val="3"/>
                <c:pt idx="0">
                  <c:v>75</c:v>
                </c:pt>
                <c:pt idx="1">
                  <c:v>71.569999999999993</c:v>
                </c:pt>
                <c:pt idx="2">
                  <c:v>32.14</c:v>
                </c:pt>
              </c:numCache>
            </c:numRef>
          </c:val>
        </c:ser>
        <c:ser>
          <c:idx val="1"/>
          <c:order val="1"/>
          <c:dLbls>
            <c:spPr>
              <a:noFill/>
              <a:ln>
                <a:noFill/>
              </a:ln>
              <a:effectLst/>
            </c:spPr>
            <c:txPr>
              <a:bodyPr/>
              <a:lstStyle/>
              <a:p>
                <a:pPr>
                  <a:defRPr lang="en-US"/>
                </a:pPr>
                <a:endParaRPr lang="en-US"/>
              </a:p>
            </c:txPr>
            <c:showVal val="1"/>
            <c:extLst>
              <c:ext xmlns:c15="http://schemas.microsoft.com/office/drawing/2012/chart" uri="{CE6537A1-D6FC-4f65-9D91-7224C49458BB}">
                <c15:showLeaderLines val="0"/>
              </c:ext>
            </c:extLst>
          </c:dLbls>
          <c:cat>
            <c:strRef>
              <c:f>Graphs!$A$22</c:f>
              <c:strCache>
                <c:ptCount val="1"/>
                <c:pt idx="0">
                  <c:v>Table 5-Pharma  Sat Level</c:v>
                </c:pt>
              </c:strCache>
            </c:strRef>
          </c:cat>
          <c:val>
            <c:numRef>
              <c:f>Graphs!$B$22</c:f>
              <c:numCache>
                <c:formatCode>General</c:formatCode>
                <c:ptCount val="1"/>
              </c:numCache>
            </c:numRef>
          </c:val>
        </c:ser>
        <c:dLbls>
          <c:showVal val="1"/>
        </c:dLbls>
        <c:gapWidth val="75"/>
        <c:axId val="63479168"/>
        <c:axId val="63505536"/>
      </c:barChart>
      <c:catAx>
        <c:axId val="63479168"/>
        <c:scaling>
          <c:orientation val="minMax"/>
        </c:scaling>
        <c:axPos val="b"/>
        <c:numFmt formatCode="General" sourceLinked="0"/>
        <c:majorTickMark val="none"/>
        <c:tickLblPos val="nextTo"/>
        <c:txPr>
          <a:bodyPr/>
          <a:lstStyle/>
          <a:p>
            <a:pPr>
              <a:defRPr lang="en-US" b="1"/>
            </a:pPr>
            <a:endParaRPr lang="en-US"/>
          </a:p>
        </c:txPr>
        <c:crossAx val="63505536"/>
        <c:crosses val="autoZero"/>
        <c:auto val="1"/>
        <c:lblAlgn val="ctr"/>
        <c:lblOffset val="100"/>
      </c:catAx>
      <c:valAx>
        <c:axId val="63505536"/>
        <c:scaling>
          <c:orientation val="minMax"/>
        </c:scaling>
        <c:axPos val="l"/>
        <c:numFmt formatCode="General" sourceLinked="1"/>
        <c:majorTickMark val="none"/>
        <c:tickLblPos val="nextTo"/>
        <c:txPr>
          <a:bodyPr/>
          <a:lstStyle/>
          <a:p>
            <a:pPr>
              <a:defRPr lang="en-US" b="1"/>
            </a:pPr>
            <a:endParaRPr lang="en-US"/>
          </a:p>
        </c:txPr>
        <c:crossAx val="63479168"/>
        <c:crosses val="autoZero"/>
        <c:crossBetween val="between"/>
      </c:valAx>
    </c:plotArea>
    <c:plotVisOnly val="1"/>
    <c:dispBlanksAs val="gap"/>
  </c:chart>
  <c:externalData r:id="rId1"/>
</c:chartSpace>
</file>

<file path=ppt/charts/chart3.xml><?xml version="1.0" encoding="utf-8"?>
<c:chartSpace xmlns:c="http://schemas.openxmlformats.org/drawingml/2006/chart" xmlns:a="http://schemas.openxmlformats.org/drawingml/2006/main" xmlns:r="http://schemas.openxmlformats.org/officeDocument/2006/relationships">
  <c:lang val="en-IN"/>
  <c:chart>
    <c:autoTitleDeleted val="1"/>
    <c:plotArea>
      <c:layout/>
      <c:barChart>
        <c:barDir val="col"/>
        <c:grouping val="clustered"/>
        <c:ser>
          <c:idx val="0"/>
          <c:order val="0"/>
          <c:cat>
            <c:strRef>
              <c:f>'[Jaya Dissertation.xlsx]Graphs'!$A$90:$A$96</c:f>
              <c:strCache>
                <c:ptCount val="7"/>
                <c:pt idx="0">
                  <c:v>Medicine Availability</c:v>
                </c:pt>
                <c:pt idx="1">
                  <c:v>Staff Behaviour</c:v>
                </c:pt>
                <c:pt idx="2">
                  <c:v>Query Clarification</c:v>
                </c:pt>
                <c:pt idx="3">
                  <c:v>Billing Process</c:v>
                </c:pt>
                <c:pt idx="4">
                  <c:v>Timely Issue Of Drug</c:v>
                </c:pt>
                <c:pt idx="5">
                  <c:v>Drug Rate</c:v>
                </c:pt>
                <c:pt idx="6">
                  <c:v>Drug Return      Process</c:v>
                </c:pt>
              </c:strCache>
            </c:strRef>
          </c:cat>
          <c:val>
            <c:numRef>
              <c:f>'[Jaya Dissertation.xlsx]Graphs'!$B$90:$B$96</c:f>
              <c:numCache>
                <c:formatCode>General</c:formatCode>
                <c:ptCount val="7"/>
                <c:pt idx="0">
                  <c:v>1131</c:v>
                </c:pt>
                <c:pt idx="1">
                  <c:v>1113</c:v>
                </c:pt>
                <c:pt idx="2">
                  <c:v>1126</c:v>
                </c:pt>
                <c:pt idx="3">
                  <c:v>1173</c:v>
                </c:pt>
                <c:pt idx="4">
                  <c:v>1183</c:v>
                </c:pt>
                <c:pt idx="5">
                  <c:v>1128</c:v>
                </c:pt>
                <c:pt idx="6">
                  <c:v>1140</c:v>
                </c:pt>
              </c:numCache>
            </c:numRef>
          </c:val>
        </c:ser>
        <c:dLbls/>
        <c:axId val="63541248"/>
        <c:axId val="63542784"/>
      </c:barChart>
      <c:catAx>
        <c:axId val="63541248"/>
        <c:scaling>
          <c:orientation val="minMax"/>
        </c:scaling>
        <c:axPos val="b"/>
        <c:numFmt formatCode="General" sourceLinked="0"/>
        <c:tickLblPos val="nextTo"/>
        <c:txPr>
          <a:bodyPr/>
          <a:lstStyle/>
          <a:p>
            <a:pPr>
              <a:defRPr lang="en-US">
                <a:latin typeface="Times New Roman" panose="02020603050405020304" pitchFamily="18" charset="0"/>
                <a:cs typeface="Times New Roman" panose="02020603050405020304" pitchFamily="18" charset="0"/>
              </a:defRPr>
            </a:pPr>
            <a:endParaRPr lang="en-US"/>
          </a:p>
        </c:txPr>
        <c:crossAx val="63542784"/>
        <c:crosses val="autoZero"/>
        <c:auto val="1"/>
        <c:lblAlgn val="l"/>
        <c:lblOffset val="100"/>
      </c:catAx>
      <c:valAx>
        <c:axId val="63542784"/>
        <c:scaling>
          <c:orientation val="minMax"/>
        </c:scaling>
        <c:axPos val="l"/>
        <c:majorGridlines/>
        <c:numFmt formatCode="General" sourceLinked="1"/>
        <c:tickLblPos val="nextTo"/>
        <c:txPr>
          <a:bodyPr/>
          <a:lstStyle/>
          <a:p>
            <a:pPr>
              <a:defRPr lang="en-US"/>
            </a:pPr>
            <a:endParaRPr lang="en-US"/>
          </a:p>
        </c:txPr>
        <c:crossAx val="63541248"/>
        <c:crosses val="autoZero"/>
        <c:crossBetween val="between"/>
      </c:valAx>
    </c:plotArea>
    <c:plotVisOnly val="1"/>
    <c:dispBlanksAs val="gap"/>
  </c:chart>
  <c:externalData r:id="rId1"/>
</c:chartSpace>
</file>

<file path=ppt/charts/chart4.xml><?xml version="1.0" encoding="utf-8"?>
<c:chartSpace xmlns:c="http://schemas.openxmlformats.org/drawingml/2006/chart" xmlns:a="http://schemas.openxmlformats.org/drawingml/2006/main" xmlns:r="http://schemas.openxmlformats.org/officeDocument/2006/relationships">
  <c:lang val="en-IN"/>
  <c:style val="31"/>
  <c:chart>
    <c:autoTitleDeleted val="1"/>
    <c:plotArea>
      <c:layout/>
      <c:barChart>
        <c:barDir val="col"/>
        <c:grouping val="clustered"/>
        <c:ser>
          <c:idx val="0"/>
          <c:order val="0"/>
          <c:dLbls>
            <c:spPr>
              <a:noFill/>
              <a:ln>
                <a:noFill/>
              </a:ln>
              <a:effectLst/>
            </c:spPr>
            <c:txPr>
              <a:bodyPr/>
              <a:lstStyle/>
              <a:p>
                <a:pPr>
                  <a:defRPr lang="en-US" b="1"/>
                </a:pPr>
                <a:endParaRPr lang="en-US"/>
              </a:p>
            </c:txPr>
            <c:showVal val="1"/>
            <c:extLst>
              <c:ext xmlns:c15="http://schemas.microsoft.com/office/drawing/2012/chart" uri="{CE6537A1-D6FC-4f65-9D91-7224C49458BB}">
                <c15:layout/>
                <c15:showLeaderLines val="0"/>
              </c:ext>
            </c:extLst>
          </c:dLbls>
          <c:cat>
            <c:strRef>
              <c:f>Graphs!$A$35:$A$37</c:f>
              <c:strCache>
                <c:ptCount val="3"/>
                <c:pt idx="0">
                  <c:v>Highest</c:v>
                </c:pt>
                <c:pt idx="1">
                  <c:v>Average </c:v>
                </c:pt>
                <c:pt idx="2">
                  <c:v>Lowest</c:v>
                </c:pt>
              </c:strCache>
            </c:strRef>
          </c:cat>
          <c:val>
            <c:numRef>
              <c:f>Graphs!$B$35:$B$37</c:f>
              <c:numCache>
                <c:formatCode>General</c:formatCode>
                <c:ptCount val="3"/>
                <c:pt idx="0">
                  <c:v>100</c:v>
                </c:pt>
                <c:pt idx="1">
                  <c:v>72.45</c:v>
                </c:pt>
                <c:pt idx="2">
                  <c:v>45</c:v>
                </c:pt>
              </c:numCache>
            </c:numRef>
          </c:val>
        </c:ser>
        <c:dLbls>
          <c:showVal val="1"/>
        </c:dLbls>
        <c:gapWidth val="75"/>
        <c:axId val="64124416"/>
        <c:axId val="64125952"/>
      </c:barChart>
      <c:catAx>
        <c:axId val="64124416"/>
        <c:scaling>
          <c:orientation val="minMax"/>
        </c:scaling>
        <c:axPos val="b"/>
        <c:numFmt formatCode="General" sourceLinked="0"/>
        <c:majorTickMark val="none"/>
        <c:tickLblPos val="nextTo"/>
        <c:txPr>
          <a:bodyPr/>
          <a:lstStyle/>
          <a:p>
            <a:pPr>
              <a:defRPr lang="en-US" b="1"/>
            </a:pPr>
            <a:endParaRPr lang="en-US"/>
          </a:p>
        </c:txPr>
        <c:crossAx val="64125952"/>
        <c:crosses val="autoZero"/>
        <c:auto val="1"/>
        <c:lblAlgn val="ctr"/>
        <c:lblOffset val="100"/>
      </c:catAx>
      <c:valAx>
        <c:axId val="64125952"/>
        <c:scaling>
          <c:orientation val="minMax"/>
        </c:scaling>
        <c:axPos val="l"/>
        <c:numFmt formatCode="General" sourceLinked="1"/>
        <c:majorTickMark val="none"/>
        <c:tickLblPos val="nextTo"/>
        <c:txPr>
          <a:bodyPr/>
          <a:lstStyle/>
          <a:p>
            <a:pPr>
              <a:defRPr lang="en-US" b="1"/>
            </a:pPr>
            <a:endParaRPr lang="en-US"/>
          </a:p>
        </c:txPr>
        <c:crossAx val="64124416"/>
        <c:crosses val="autoZero"/>
        <c:crossBetween val="between"/>
      </c:valAx>
    </c:plotArea>
    <c:plotVisOnly val="1"/>
    <c:dispBlanksAs val="gap"/>
  </c:chart>
  <c:externalData r:id="rId1"/>
</c:chartSpace>
</file>

<file path=ppt/charts/chart5.xml><?xml version="1.0" encoding="utf-8"?>
<c:chartSpace xmlns:c="http://schemas.openxmlformats.org/drawingml/2006/chart" xmlns:a="http://schemas.openxmlformats.org/drawingml/2006/main" xmlns:r="http://schemas.openxmlformats.org/officeDocument/2006/relationships">
  <c:lang val="en-IN"/>
  <c:style val="31"/>
  <c:chart>
    <c:autoTitleDeleted val="1"/>
    <c:plotArea>
      <c:layout/>
      <c:barChart>
        <c:barDir val="col"/>
        <c:grouping val="clustered"/>
        <c:ser>
          <c:idx val="0"/>
          <c:order val="0"/>
          <c:dLbls>
            <c:spPr>
              <a:noFill/>
              <a:ln>
                <a:noFill/>
              </a:ln>
              <a:effectLst/>
            </c:spPr>
            <c:txPr>
              <a:bodyPr/>
              <a:lstStyle/>
              <a:p>
                <a:pPr>
                  <a:defRPr lang="en-US" b="1"/>
                </a:pPr>
                <a:endParaRPr lang="en-US"/>
              </a:p>
            </c:txPr>
            <c:showVal val="1"/>
            <c:extLst>
              <c:ext xmlns:c15="http://schemas.microsoft.com/office/drawing/2012/chart" uri="{CE6537A1-D6FC-4f65-9D91-7224C49458BB}">
                <c15:layout/>
                <c15:showLeaderLines val="0"/>
              </c:ext>
            </c:extLst>
          </c:dLbls>
          <c:cat>
            <c:strRef>
              <c:f>Graphs!$A$106:$A$110</c:f>
              <c:strCache>
                <c:ptCount val="5"/>
                <c:pt idx="0">
                  <c:v>STAFF BEHAVIOUR</c:v>
                </c:pt>
                <c:pt idx="1">
                  <c:v>STAFF COOPERATION</c:v>
                </c:pt>
                <c:pt idx="2">
                  <c:v>REPORT ISSUE PROCESS</c:v>
                </c:pt>
                <c:pt idx="3">
                  <c:v>QUERY CLARIFICATION</c:v>
                </c:pt>
                <c:pt idx="4">
                  <c:v>TIMELY ISSUE OF REPORTS</c:v>
                </c:pt>
              </c:strCache>
            </c:strRef>
          </c:cat>
          <c:val>
            <c:numRef>
              <c:f>Graphs!$B$106:$B$110</c:f>
              <c:numCache>
                <c:formatCode>General</c:formatCode>
                <c:ptCount val="5"/>
                <c:pt idx="0">
                  <c:v>1137</c:v>
                </c:pt>
                <c:pt idx="1">
                  <c:v>1172</c:v>
                </c:pt>
                <c:pt idx="2">
                  <c:v>1141</c:v>
                </c:pt>
                <c:pt idx="3">
                  <c:v>1182</c:v>
                </c:pt>
                <c:pt idx="4">
                  <c:v>1164</c:v>
                </c:pt>
              </c:numCache>
            </c:numRef>
          </c:val>
        </c:ser>
        <c:dLbls>
          <c:showVal val="1"/>
        </c:dLbls>
        <c:gapWidth val="75"/>
        <c:axId val="64306176"/>
        <c:axId val="64316160"/>
      </c:barChart>
      <c:catAx>
        <c:axId val="64306176"/>
        <c:scaling>
          <c:orientation val="minMax"/>
        </c:scaling>
        <c:axPos val="b"/>
        <c:numFmt formatCode="General" sourceLinked="0"/>
        <c:majorTickMark val="none"/>
        <c:tickLblPos val="nextTo"/>
        <c:txPr>
          <a:bodyPr/>
          <a:lstStyle/>
          <a:p>
            <a:pPr>
              <a:defRPr lang="en-US" b="1"/>
            </a:pPr>
            <a:endParaRPr lang="en-US"/>
          </a:p>
        </c:txPr>
        <c:crossAx val="64316160"/>
        <c:crosses val="autoZero"/>
        <c:auto val="1"/>
        <c:lblAlgn val="ctr"/>
        <c:lblOffset val="100"/>
      </c:catAx>
      <c:valAx>
        <c:axId val="64316160"/>
        <c:scaling>
          <c:orientation val="minMax"/>
        </c:scaling>
        <c:axPos val="l"/>
        <c:numFmt formatCode="General" sourceLinked="1"/>
        <c:majorTickMark val="none"/>
        <c:tickLblPos val="nextTo"/>
        <c:txPr>
          <a:bodyPr/>
          <a:lstStyle/>
          <a:p>
            <a:pPr>
              <a:defRPr lang="en-US" b="1"/>
            </a:pPr>
            <a:endParaRPr lang="en-US"/>
          </a:p>
        </c:txPr>
        <c:crossAx val="64306176"/>
        <c:crosses val="autoZero"/>
        <c:crossBetween val="between"/>
      </c:valAx>
    </c:plotArea>
    <c:plotVisOnly val="1"/>
    <c:dispBlanksAs val="gap"/>
  </c:chart>
  <c:externalData r:id="rId1"/>
</c:chartSpace>
</file>

<file path=ppt/charts/chart6.xml><?xml version="1.0" encoding="utf-8"?>
<c:chartSpace xmlns:c="http://schemas.openxmlformats.org/drawingml/2006/chart" xmlns:a="http://schemas.openxmlformats.org/drawingml/2006/main" xmlns:r="http://schemas.openxmlformats.org/officeDocument/2006/relationships">
  <c:lang val="en-IN"/>
  <c:style val="31"/>
  <c:chart>
    <c:autoTitleDeleted val="1"/>
    <c:plotArea>
      <c:layout/>
      <c:barChart>
        <c:barDir val="col"/>
        <c:grouping val="clustered"/>
        <c:ser>
          <c:idx val="0"/>
          <c:order val="0"/>
          <c:dLbls>
            <c:spPr>
              <a:noFill/>
              <a:ln>
                <a:noFill/>
              </a:ln>
              <a:effectLst/>
            </c:spPr>
            <c:txPr>
              <a:bodyPr wrap="square" lIns="38100" tIns="19050" rIns="38100" bIns="19050" anchor="ctr">
                <a:spAutoFit/>
              </a:bodyPr>
              <a:lstStyle/>
              <a:p>
                <a:pPr>
                  <a:defRPr lang="en-US" b="1"/>
                </a:pPr>
                <a:endParaRPr lang="en-US"/>
              </a:p>
            </c:txPr>
            <c:showVal val="1"/>
            <c:extLst>
              <c:ext xmlns:c15="http://schemas.microsoft.com/office/drawing/2012/chart" uri="{CE6537A1-D6FC-4f65-9D91-7224C49458BB}">
                <c15:layout/>
                <c15:showLeaderLines val="0"/>
              </c:ext>
            </c:extLst>
          </c:dLbls>
          <c:cat>
            <c:strRef>
              <c:f>Graphs!$A$48:$A$50</c:f>
              <c:strCache>
                <c:ptCount val="3"/>
                <c:pt idx="0">
                  <c:v>Highest</c:v>
                </c:pt>
                <c:pt idx="1">
                  <c:v>Average </c:v>
                </c:pt>
                <c:pt idx="2">
                  <c:v>Lowest</c:v>
                </c:pt>
              </c:strCache>
            </c:strRef>
          </c:cat>
          <c:val>
            <c:numRef>
              <c:f>Graphs!$B$48:$B$50</c:f>
              <c:numCache>
                <c:formatCode>General</c:formatCode>
                <c:ptCount val="3"/>
                <c:pt idx="0">
                  <c:v>95</c:v>
                </c:pt>
                <c:pt idx="1">
                  <c:v>71.849999999999994</c:v>
                </c:pt>
                <c:pt idx="2">
                  <c:v>45</c:v>
                </c:pt>
              </c:numCache>
            </c:numRef>
          </c:val>
        </c:ser>
        <c:dLbls>
          <c:showVal val="1"/>
        </c:dLbls>
        <c:gapWidth val="75"/>
        <c:axId val="63591168"/>
        <c:axId val="63592704"/>
      </c:barChart>
      <c:catAx>
        <c:axId val="63591168"/>
        <c:scaling>
          <c:orientation val="minMax"/>
        </c:scaling>
        <c:axPos val="b"/>
        <c:numFmt formatCode="General" sourceLinked="0"/>
        <c:majorTickMark val="none"/>
        <c:tickLblPos val="nextTo"/>
        <c:txPr>
          <a:bodyPr/>
          <a:lstStyle/>
          <a:p>
            <a:pPr>
              <a:defRPr lang="en-US" b="1"/>
            </a:pPr>
            <a:endParaRPr lang="en-US"/>
          </a:p>
        </c:txPr>
        <c:crossAx val="63592704"/>
        <c:crosses val="autoZero"/>
        <c:auto val="1"/>
        <c:lblAlgn val="ctr"/>
        <c:lblOffset val="100"/>
      </c:catAx>
      <c:valAx>
        <c:axId val="63592704"/>
        <c:scaling>
          <c:orientation val="minMax"/>
        </c:scaling>
        <c:axPos val="l"/>
        <c:numFmt formatCode="General" sourceLinked="1"/>
        <c:majorTickMark val="none"/>
        <c:tickLblPos val="nextTo"/>
        <c:txPr>
          <a:bodyPr/>
          <a:lstStyle/>
          <a:p>
            <a:pPr>
              <a:defRPr lang="en-US" b="1"/>
            </a:pPr>
            <a:endParaRPr lang="en-US"/>
          </a:p>
        </c:txPr>
        <c:crossAx val="63591168"/>
        <c:crosses val="autoZero"/>
        <c:crossBetween val="between"/>
      </c:valAx>
    </c:plotArea>
    <c:plotVisOnly val="1"/>
    <c:dispBlanksAs val="gap"/>
  </c:chart>
  <c:externalData r:id="rId1"/>
</c:chartSpace>
</file>

<file path=ppt/charts/chart7.xml><?xml version="1.0" encoding="utf-8"?>
<c:chartSpace xmlns:c="http://schemas.openxmlformats.org/drawingml/2006/chart" xmlns:a="http://schemas.openxmlformats.org/drawingml/2006/main" xmlns:r="http://schemas.openxmlformats.org/officeDocument/2006/relationships">
  <c:lang val="en-IN"/>
  <c:style val="31"/>
  <c:chart>
    <c:autoTitleDeleted val="1"/>
    <c:plotArea>
      <c:layout/>
      <c:barChart>
        <c:barDir val="col"/>
        <c:grouping val="clustered"/>
        <c:ser>
          <c:idx val="0"/>
          <c:order val="0"/>
          <c:dLbls>
            <c:spPr>
              <a:noFill/>
              <a:ln>
                <a:noFill/>
              </a:ln>
              <a:effectLst/>
            </c:spPr>
            <c:txPr>
              <a:bodyPr/>
              <a:lstStyle/>
              <a:p>
                <a:pPr>
                  <a:defRPr lang="en-US" b="1"/>
                </a:pPr>
                <a:endParaRPr lang="en-US"/>
              </a:p>
            </c:txPr>
            <c:showVal val="1"/>
            <c:extLst>
              <c:ext xmlns:c15="http://schemas.microsoft.com/office/drawing/2012/chart" uri="{CE6537A1-D6FC-4f65-9D91-7224C49458BB}">
                <c15:layout/>
                <c15:showLeaderLines val="0"/>
              </c:ext>
            </c:extLst>
          </c:dLbls>
          <c:cat>
            <c:strRef>
              <c:f>Graphs!$A$120:$A$124</c:f>
              <c:strCache>
                <c:ptCount val="5"/>
                <c:pt idx="0">
                  <c:v>STAFF BEHAVIOUR</c:v>
                </c:pt>
                <c:pt idx="1">
                  <c:v>STAFF COOPERATION</c:v>
                </c:pt>
                <c:pt idx="2">
                  <c:v>REPORT ISSUE PROCESS</c:v>
                </c:pt>
                <c:pt idx="3">
                  <c:v>QUERY CLARIFICATION</c:v>
                </c:pt>
                <c:pt idx="4">
                  <c:v>TIMELY ISSUE OF REPORTS</c:v>
                </c:pt>
              </c:strCache>
            </c:strRef>
          </c:cat>
          <c:val>
            <c:numRef>
              <c:f>Graphs!$B$120:$B$124</c:f>
              <c:numCache>
                <c:formatCode>General</c:formatCode>
                <c:ptCount val="5"/>
                <c:pt idx="0">
                  <c:v>1142</c:v>
                </c:pt>
                <c:pt idx="1">
                  <c:v>1164</c:v>
                </c:pt>
                <c:pt idx="2">
                  <c:v>1155</c:v>
                </c:pt>
                <c:pt idx="3">
                  <c:v>1137</c:v>
                </c:pt>
                <c:pt idx="4">
                  <c:v>1150</c:v>
                </c:pt>
              </c:numCache>
            </c:numRef>
          </c:val>
        </c:ser>
        <c:dLbls>
          <c:showVal val="1"/>
        </c:dLbls>
        <c:gapWidth val="75"/>
        <c:axId val="64367616"/>
        <c:axId val="64389888"/>
      </c:barChart>
      <c:catAx>
        <c:axId val="64367616"/>
        <c:scaling>
          <c:orientation val="minMax"/>
        </c:scaling>
        <c:axPos val="b"/>
        <c:numFmt formatCode="General" sourceLinked="0"/>
        <c:majorTickMark val="none"/>
        <c:tickLblPos val="nextTo"/>
        <c:txPr>
          <a:bodyPr/>
          <a:lstStyle/>
          <a:p>
            <a:pPr>
              <a:defRPr lang="en-US" b="1"/>
            </a:pPr>
            <a:endParaRPr lang="en-US"/>
          </a:p>
        </c:txPr>
        <c:crossAx val="64389888"/>
        <c:crosses val="autoZero"/>
        <c:auto val="1"/>
        <c:lblAlgn val="ctr"/>
        <c:lblOffset val="100"/>
      </c:catAx>
      <c:valAx>
        <c:axId val="64389888"/>
        <c:scaling>
          <c:orientation val="minMax"/>
        </c:scaling>
        <c:axPos val="l"/>
        <c:numFmt formatCode="General" sourceLinked="1"/>
        <c:majorTickMark val="none"/>
        <c:tickLblPos val="nextTo"/>
        <c:txPr>
          <a:bodyPr/>
          <a:lstStyle/>
          <a:p>
            <a:pPr>
              <a:defRPr lang="en-US" b="1"/>
            </a:pPr>
            <a:endParaRPr lang="en-US"/>
          </a:p>
        </c:txPr>
        <c:crossAx val="64367616"/>
        <c:crosses val="autoZero"/>
        <c:crossBetween val="between"/>
      </c:valAx>
    </c:plotArea>
    <c:plotVisOnly val="1"/>
    <c:dispBlanksAs val="gap"/>
  </c:chart>
  <c:externalData r:id="rId1"/>
</c:chartSpace>
</file>

<file path=ppt/charts/chart8.xml><?xml version="1.0" encoding="utf-8"?>
<c:chartSpace xmlns:c="http://schemas.openxmlformats.org/drawingml/2006/chart" xmlns:a="http://schemas.openxmlformats.org/drawingml/2006/main" xmlns:r="http://schemas.openxmlformats.org/officeDocument/2006/relationships">
  <c:lang val="en-IN"/>
  <c:style val="31"/>
  <c:chart>
    <c:autoTitleDeleted val="1"/>
    <c:plotArea>
      <c:layout/>
      <c:barChart>
        <c:barDir val="col"/>
        <c:grouping val="clustered"/>
        <c:ser>
          <c:idx val="0"/>
          <c:order val="0"/>
          <c:dLbls>
            <c:spPr>
              <a:noFill/>
              <a:ln>
                <a:noFill/>
              </a:ln>
              <a:effectLst/>
            </c:spPr>
            <c:txPr>
              <a:bodyPr/>
              <a:lstStyle/>
              <a:p>
                <a:pPr>
                  <a:defRPr lang="en-US" b="1"/>
                </a:pPr>
                <a:endParaRPr lang="en-US"/>
              </a:p>
            </c:txPr>
            <c:showVal val="1"/>
            <c:extLst>
              <c:ext xmlns:c15="http://schemas.microsoft.com/office/drawing/2012/chart" uri="{CE6537A1-D6FC-4f65-9D91-7224C49458BB}">
                <c15:layout/>
                <c15:showLeaderLines val="0"/>
              </c:ext>
            </c:extLst>
          </c:dLbls>
          <c:cat>
            <c:strRef>
              <c:f>Graphs!$A$62:$A$64</c:f>
              <c:strCache>
                <c:ptCount val="3"/>
                <c:pt idx="0">
                  <c:v>Highest</c:v>
                </c:pt>
                <c:pt idx="1">
                  <c:v>Average </c:v>
                </c:pt>
                <c:pt idx="2">
                  <c:v>Lowest</c:v>
                </c:pt>
              </c:strCache>
            </c:strRef>
          </c:cat>
          <c:val>
            <c:numRef>
              <c:f>Graphs!$B$62:$B$64</c:f>
              <c:numCache>
                <c:formatCode>General</c:formatCode>
                <c:ptCount val="3"/>
                <c:pt idx="0">
                  <c:v>95</c:v>
                </c:pt>
                <c:pt idx="1">
                  <c:v>73.86</c:v>
                </c:pt>
                <c:pt idx="2">
                  <c:v>45</c:v>
                </c:pt>
              </c:numCache>
            </c:numRef>
          </c:val>
        </c:ser>
        <c:dLbls>
          <c:showVal val="1"/>
        </c:dLbls>
        <c:gapWidth val="75"/>
        <c:axId val="65544192"/>
        <c:axId val="65545728"/>
      </c:barChart>
      <c:catAx>
        <c:axId val="65544192"/>
        <c:scaling>
          <c:orientation val="minMax"/>
        </c:scaling>
        <c:axPos val="b"/>
        <c:numFmt formatCode="General" sourceLinked="0"/>
        <c:majorTickMark val="none"/>
        <c:tickLblPos val="nextTo"/>
        <c:txPr>
          <a:bodyPr/>
          <a:lstStyle/>
          <a:p>
            <a:pPr>
              <a:defRPr lang="en-US" b="1"/>
            </a:pPr>
            <a:endParaRPr lang="en-US"/>
          </a:p>
        </c:txPr>
        <c:crossAx val="65545728"/>
        <c:crosses val="autoZero"/>
        <c:auto val="1"/>
        <c:lblAlgn val="ctr"/>
        <c:lblOffset val="100"/>
      </c:catAx>
      <c:valAx>
        <c:axId val="65545728"/>
        <c:scaling>
          <c:orientation val="minMax"/>
        </c:scaling>
        <c:axPos val="l"/>
        <c:numFmt formatCode="General" sourceLinked="1"/>
        <c:majorTickMark val="none"/>
        <c:tickLblPos val="nextTo"/>
        <c:txPr>
          <a:bodyPr/>
          <a:lstStyle/>
          <a:p>
            <a:pPr>
              <a:defRPr lang="en-US" b="1"/>
            </a:pPr>
            <a:endParaRPr lang="en-US"/>
          </a:p>
        </c:txPr>
        <c:crossAx val="65544192"/>
        <c:crosses val="autoZero"/>
        <c:crossBetween val="between"/>
      </c:valAx>
    </c:plotArea>
    <c:plotVisOnly val="1"/>
    <c:dispBlanksAs val="gap"/>
  </c:chart>
  <c:externalData r:id="rId1"/>
</c:chartSpace>
</file>

<file path=ppt/charts/chart9.xml><?xml version="1.0" encoding="utf-8"?>
<c:chartSpace xmlns:c="http://schemas.openxmlformats.org/drawingml/2006/chart" xmlns:a="http://schemas.openxmlformats.org/drawingml/2006/main" xmlns:r="http://schemas.openxmlformats.org/officeDocument/2006/relationships">
  <c:lang val="en-IN"/>
  <c:style val="31"/>
  <c:chart>
    <c:autoTitleDeleted val="1"/>
    <c:plotArea>
      <c:layout/>
      <c:barChart>
        <c:barDir val="col"/>
        <c:grouping val="clustered"/>
        <c:ser>
          <c:idx val="0"/>
          <c:order val="0"/>
          <c:dLbls>
            <c:spPr>
              <a:noFill/>
              <a:ln>
                <a:noFill/>
              </a:ln>
              <a:effectLst/>
            </c:spPr>
            <c:txPr>
              <a:bodyPr/>
              <a:lstStyle/>
              <a:p>
                <a:pPr>
                  <a:defRPr lang="en-US" b="1"/>
                </a:pPr>
                <a:endParaRPr lang="en-US"/>
              </a:p>
            </c:txPr>
            <c:showVal val="1"/>
            <c:extLst>
              <c:ext xmlns:c15="http://schemas.microsoft.com/office/drawing/2012/chart" uri="{CE6537A1-D6FC-4f65-9D91-7224C49458BB}">
                <c15:layout/>
                <c15:showLeaderLines val="0"/>
              </c:ext>
            </c:extLst>
          </c:dLbls>
          <c:cat>
            <c:strRef>
              <c:f>Graphs!$A$134:$A$138</c:f>
              <c:strCache>
                <c:ptCount val="5"/>
                <c:pt idx="0">
                  <c:v>STAFF BEHAVIOUR</c:v>
                </c:pt>
                <c:pt idx="1">
                  <c:v>STAFF COOPERATION</c:v>
                </c:pt>
                <c:pt idx="2">
                  <c:v>REPORT ISSUE PROCESS</c:v>
                </c:pt>
                <c:pt idx="3">
                  <c:v>DONOR MOTIVATION PROCESS</c:v>
                </c:pt>
                <c:pt idx="4">
                  <c:v>BLOOD ISSUE DURING EMERGENCY</c:v>
                </c:pt>
              </c:strCache>
            </c:strRef>
          </c:cat>
          <c:val>
            <c:numRef>
              <c:f>Graphs!$B$134:$B$138</c:f>
              <c:numCache>
                <c:formatCode>General</c:formatCode>
                <c:ptCount val="5"/>
                <c:pt idx="0">
                  <c:v>1214</c:v>
                </c:pt>
                <c:pt idx="1">
                  <c:v>1205</c:v>
                </c:pt>
                <c:pt idx="2">
                  <c:v>1182</c:v>
                </c:pt>
                <c:pt idx="3">
                  <c:v>1151</c:v>
                </c:pt>
                <c:pt idx="4">
                  <c:v>1157</c:v>
                </c:pt>
              </c:numCache>
            </c:numRef>
          </c:val>
        </c:ser>
        <c:dLbls>
          <c:showVal val="1"/>
        </c:dLbls>
        <c:gapWidth val="75"/>
        <c:axId val="65676800"/>
        <c:axId val="65678336"/>
      </c:barChart>
      <c:catAx>
        <c:axId val="65676800"/>
        <c:scaling>
          <c:orientation val="minMax"/>
        </c:scaling>
        <c:axPos val="b"/>
        <c:numFmt formatCode="General" sourceLinked="0"/>
        <c:majorTickMark val="none"/>
        <c:tickLblPos val="nextTo"/>
        <c:txPr>
          <a:bodyPr/>
          <a:lstStyle/>
          <a:p>
            <a:pPr>
              <a:defRPr lang="en-US" b="1"/>
            </a:pPr>
            <a:endParaRPr lang="en-US"/>
          </a:p>
        </c:txPr>
        <c:crossAx val="65678336"/>
        <c:crosses val="autoZero"/>
        <c:auto val="1"/>
        <c:lblAlgn val="ctr"/>
        <c:lblOffset val="100"/>
      </c:catAx>
      <c:valAx>
        <c:axId val="65678336"/>
        <c:scaling>
          <c:orientation val="minMax"/>
        </c:scaling>
        <c:axPos val="l"/>
        <c:numFmt formatCode="General" sourceLinked="1"/>
        <c:majorTickMark val="none"/>
        <c:tickLblPos val="nextTo"/>
        <c:txPr>
          <a:bodyPr/>
          <a:lstStyle/>
          <a:p>
            <a:pPr>
              <a:defRPr lang="en-US" b="1"/>
            </a:pPr>
            <a:endParaRPr lang="en-US"/>
          </a:p>
        </c:txPr>
        <c:crossAx val="65676800"/>
        <c:crosses val="autoZero"/>
        <c:crossBetween val="between"/>
      </c:valAx>
    </c:plotArea>
    <c:plotVisOnly val="1"/>
    <c:dispBlanksAs val="gap"/>
  </c:chart>
  <c:externalData r:id="rId1"/>
</c:chartSpac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942416" y="2514601"/>
            <a:ext cx="6600451" cy="2262781"/>
          </a:xfrm>
        </p:spPr>
        <p:txBody>
          <a:bodyPr anchor="b">
            <a:normAutofit/>
          </a:bodyPr>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942416" y="4777380"/>
            <a:ext cx="6600451"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pPr/>
              <a:t>5/17/2017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8"/>
          <p:cNvSpPr/>
          <p:nvPr/>
        </p:nvSpPr>
        <p:spPr bwMode="auto">
          <a:xfrm>
            <a:off x="-31719" y="4321158"/>
            <a:ext cx="1395473" cy="781781"/>
          </a:xfrm>
          <a:custGeom>
            <a:avLst/>
            <a:gdLst/>
            <a:ahLst/>
            <a:cxnLst/>
            <a:rect l="l" t="t" r="r" b="b"/>
            <a:pathLst>
              <a:path w="8042" h="10000">
                <a:moveTo>
                  <a:pt x="5799" y="10000"/>
                </a:moveTo>
                <a:cubicBezTo>
                  <a:pt x="5880" y="10000"/>
                  <a:pt x="5934" y="9940"/>
                  <a:pt x="5961" y="9880"/>
                </a:cubicBezTo>
                <a:cubicBezTo>
                  <a:pt x="5961" y="9820"/>
                  <a:pt x="5988" y="9820"/>
                  <a:pt x="5988" y="9820"/>
                </a:cubicBezTo>
                <a:lnTo>
                  <a:pt x="8042" y="5260"/>
                </a:lnTo>
                <a:cubicBezTo>
                  <a:pt x="8096" y="5140"/>
                  <a:pt x="8096" y="4901"/>
                  <a:pt x="8042" y="4721"/>
                </a:cubicBezTo>
                <a:lnTo>
                  <a:pt x="5988" y="221"/>
                </a:lnTo>
                <a:cubicBezTo>
                  <a:pt x="5988" y="160"/>
                  <a:pt x="5961" y="160"/>
                  <a:pt x="5961" y="160"/>
                </a:cubicBezTo>
                <a:cubicBezTo>
                  <a:pt x="5934" y="101"/>
                  <a:pt x="5880" y="41"/>
                  <a:pt x="5799" y="41"/>
                </a:cubicBezTo>
                <a:lnTo>
                  <a:pt x="18" y="0"/>
                </a:lnTo>
                <a:cubicBezTo>
                  <a:pt x="12" y="3330"/>
                  <a:pt x="6" y="6661"/>
                  <a:pt x="0" y="9991"/>
                </a:cubicBezTo>
                <a:lnTo>
                  <a:pt x="5799" y="10000"/>
                </a:lnTo>
                <a:close/>
              </a:path>
            </a:pathLst>
          </a:custGeom>
          <a:solidFill>
            <a:schemeClr val="accent1"/>
          </a:solidFill>
          <a:ln>
            <a:noFill/>
          </a:ln>
        </p:spPr>
      </p:sp>
      <p:sp>
        <p:nvSpPr>
          <p:cNvPr id="6" name="Slide Number Placeholder 5"/>
          <p:cNvSpPr>
            <a:spLocks noGrp="1"/>
          </p:cNvSpPr>
          <p:nvPr>
            <p:ph type="sldNum" sz="quarter" idx="12"/>
          </p:nvPr>
        </p:nvSpPr>
        <p:spPr>
          <a:xfrm>
            <a:off x="423334" y="4529541"/>
            <a:ext cx="584978" cy="365125"/>
          </a:xfrm>
        </p:spPr>
        <p:txBody>
          <a:bodyPr/>
          <a:lstStyle/>
          <a:p>
            <a:fld id="{B6F15528-21DE-4FAA-801E-634DDDAF4B2B}" type="slidenum">
              <a:rPr lang="en-US" smtClean="0"/>
              <a:pPr/>
              <a:t>‹#›</a:t>
            </a:fld>
            <a:endParaRPr lang="en-US" dirty="0"/>
          </a:p>
        </p:txBody>
      </p:sp>
    </p:spTree>
    <p:extLst>
      <p:ext uri="{BB962C8B-B14F-4D97-AF65-F5344CB8AC3E}">
        <p14:creationId xmlns:p14="http://schemas.microsoft.com/office/powerpoint/2010/main" xmlns="" val="27117515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942415" y="609600"/>
            <a:ext cx="6591985" cy="3117040"/>
          </a:xfrm>
        </p:spPr>
        <p:txBody>
          <a:bodyPr anchor="ctr">
            <a:normAutofit/>
          </a:bodyPr>
          <a:lstStyle>
            <a:lvl1pPr algn="l">
              <a:defRPr sz="48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5/17/2017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0"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B6F15528-21DE-4FAA-801E-634DDDAF4B2B}" type="slidenum">
              <a:rPr lang="en-US" smtClean="0"/>
              <a:pPr/>
              <a:t>‹#›</a:t>
            </a:fld>
            <a:endParaRPr lang="en-US" dirty="0"/>
          </a:p>
        </p:txBody>
      </p:sp>
    </p:spTree>
    <p:extLst>
      <p:ext uri="{BB962C8B-B14F-4D97-AF65-F5344CB8AC3E}">
        <p14:creationId xmlns:p14="http://schemas.microsoft.com/office/powerpoint/2010/main" xmlns="" val="11203297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en-US" smtClean="0"/>
              <a:t>Click to edit Master title style</a:t>
            </a:r>
            <a:endParaRPr lang="en-US" dirty="0"/>
          </a:p>
        </p:txBody>
      </p:sp>
      <p:sp>
        <p:nvSpPr>
          <p:cNvPr id="13" name="Text Placeholder 9"/>
          <p:cNvSpPr>
            <a:spLocks noGrp="1"/>
          </p:cNvSpPr>
          <p:nvPr>
            <p:ph type="body" sz="quarter" idx="13"/>
          </p:nvPr>
        </p:nvSpPr>
        <p:spPr>
          <a:xfrm>
            <a:off x="2415972" y="3505200"/>
            <a:ext cx="5653888"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5/17/2017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9"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B6F15528-21DE-4FAA-801E-634DDDAF4B2B}" type="slidenum">
              <a:rPr lang="en-US" smtClean="0"/>
              <a:pPr/>
              <a:t>‹#›</a:t>
            </a:fld>
            <a:endParaRPr lang="en-US" dirty="0"/>
          </a:p>
        </p:txBody>
      </p:sp>
      <p:sp>
        <p:nvSpPr>
          <p:cNvPr id="14" name="TextBox 13"/>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xmlns="" val="96386516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942415" y="2438401"/>
            <a:ext cx="6591985" cy="2724845"/>
          </a:xfrm>
        </p:spPr>
        <p:txBody>
          <a:bodyPr anchor="b">
            <a:normAutofit/>
          </a:bodyPr>
          <a:lstStyle>
            <a:lvl1pPr algn="l">
              <a:defRPr sz="4800" b="0"/>
            </a:lvl1pPr>
          </a:lstStyle>
          <a:p>
            <a:r>
              <a:rPr lang="en-US" smtClean="0"/>
              <a:t>Click to edit Master title style</a:t>
            </a:r>
            <a:endParaRPr lang="en-US" dirty="0"/>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5/17/2017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B6F15528-21DE-4FAA-801E-634DDDAF4B2B}" type="slidenum">
              <a:rPr lang="en-US" smtClean="0"/>
              <a:pPr/>
              <a:t>‹#›</a:t>
            </a:fld>
            <a:endParaRPr lang="en-US" dirty="0"/>
          </a:p>
        </p:txBody>
      </p:sp>
    </p:spTree>
    <p:extLst>
      <p:ext uri="{BB962C8B-B14F-4D97-AF65-F5344CB8AC3E}">
        <p14:creationId xmlns:p14="http://schemas.microsoft.com/office/powerpoint/2010/main" xmlns="" val="80807725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3"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1942415" y="4343400"/>
            <a:ext cx="6688292"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1942415" y="5181600"/>
            <a:ext cx="6688292"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5/17/2017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2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B6F15528-21DE-4FAA-801E-634DDDAF4B2B}" type="slidenum">
              <a:rPr lang="en-US" smtClean="0"/>
              <a:pPr/>
              <a:t>‹#›</a:t>
            </a:fld>
            <a:endParaRPr lang="en-US" dirty="0"/>
          </a:p>
        </p:txBody>
      </p:sp>
      <p:sp>
        <p:nvSpPr>
          <p:cNvPr id="11" name="TextBox 10"/>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2" name="TextBox 11"/>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xmlns="" val="390637834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942416" y="627407"/>
            <a:ext cx="6591984" cy="2880020"/>
          </a:xfrm>
        </p:spPr>
        <p:txBody>
          <a:bodyPr anchor="ctr">
            <a:normAutofit/>
          </a:bodyPr>
          <a:lstStyle>
            <a:lvl1pPr algn="l">
              <a:defRPr sz="4800" b="0"/>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1942415" y="4343400"/>
            <a:ext cx="6591985"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5/17/2017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B6F15528-21DE-4FAA-801E-634DDDAF4B2B}" type="slidenum">
              <a:rPr lang="en-US" smtClean="0"/>
              <a:pPr/>
              <a:t>‹#›</a:t>
            </a:fld>
            <a:endParaRPr lang="en-US" dirty="0"/>
          </a:p>
        </p:txBody>
      </p:sp>
    </p:spTree>
    <p:extLst>
      <p:ext uri="{BB962C8B-B14F-4D97-AF65-F5344CB8AC3E}">
        <p14:creationId xmlns:p14="http://schemas.microsoft.com/office/powerpoint/2010/main" xmlns="" val="218187976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pPr/>
              <a:t>5/17/2017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extLst>
      <p:ext uri="{BB962C8B-B14F-4D97-AF65-F5344CB8AC3E}">
        <p14:creationId xmlns:p14="http://schemas.microsoft.com/office/powerpoint/2010/main" xmlns="" val="217288256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78535" y="627406"/>
            <a:ext cx="1656132" cy="5283817"/>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942416" y="627406"/>
            <a:ext cx="4716348" cy="528381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pPr/>
              <a:t>5/17/2017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extLst>
      <p:ext uri="{BB962C8B-B14F-4D97-AF65-F5344CB8AC3E}">
        <p14:creationId xmlns:p14="http://schemas.microsoft.com/office/powerpoint/2010/main" xmlns="" val="23694264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945201" y="624110"/>
            <a:ext cx="6589199" cy="128089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1942415" y="2133600"/>
            <a:ext cx="6591985" cy="377762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pPr/>
              <a:t>5/17/2017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extLst>
      <p:ext uri="{BB962C8B-B14F-4D97-AF65-F5344CB8AC3E}">
        <p14:creationId xmlns:p14="http://schemas.microsoft.com/office/powerpoint/2010/main" xmlns="" val="11171339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942415" y="2074562"/>
            <a:ext cx="6591985" cy="146880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942415" y="3581400"/>
            <a:ext cx="6591985"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5/17/2017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B6F15528-21DE-4FAA-801E-634DDDAF4B2B}" type="slidenum">
              <a:rPr lang="en-US" smtClean="0"/>
              <a:pPr/>
              <a:t>‹#›</a:t>
            </a:fld>
            <a:endParaRPr lang="en-US" dirty="0"/>
          </a:p>
        </p:txBody>
      </p:sp>
    </p:spTree>
    <p:extLst>
      <p:ext uri="{BB962C8B-B14F-4D97-AF65-F5344CB8AC3E}">
        <p14:creationId xmlns:p14="http://schemas.microsoft.com/office/powerpoint/2010/main" xmlns="" val="41447778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942416" y="2136706"/>
            <a:ext cx="3197531" cy="376739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337307" y="2136706"/>
            <a:ext cx="3197093" cy="376739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1D8BD707-D9CF-40AE-B4C6-C98DA3205C09}" type="datetimeFigureOut">
              <a:rPr lang="en-US" smtClean="0"/>
              <a:pPr/>
              <a:t>5/17/2017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0" name="Slide Number Placeholder 5"/>
          <p:cNvSpPr>
            <a:spLocks noGrp="1"/>
          </p:cNvSpPr>
          <p:nvPr>
            <p:ph type="sldNum" sz="quarter" idx="12"/>
          </p:nvPr>
        </p:nvSpPr>
        <p:spPr>
          <a:xfrm>
            <a:off x="511228" y="787783"/>
            <a:ext cx="584978" cy="365125"/>
          </a:xfrm>
        </p:spPr>
        <p:txBody>
          <a:bodyPr/>
          <a:lstStyle/>
          <a:p>
            <a:fld id="{B6F15528-21DE-4FAA-801E-634DDDAF4B2B}" type="slidenum">
              <a:rPr lang="en-US" smtClean="0"/>
              <a:pPr/>
              <a:t>‹#›</a:t>
            </a:fld>
            <a:endParaRPr lang="en-US" dirty="0"/>
          </a:p>
        </p:txBody>
      </p:sp>
    </p:spTree>
    <p:extLst>
      <p:ext uri="{BB962C8B-B14F-4D97-AF65-F5344CB8AC3E}">
        <p14:creationId xmlns:p14="http://schemas.microsoft.com/office/powerpoint/2010/main" xmlns="" val="12136276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2265352" y="2226626"/>
            <a:ext cx="2874596"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942415" y="2802888"/>
            <a:ext cx="3197532" cy="3105703"/>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656154" y="2223398"/>
            <a:ext cx="2873239"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333715" y="2799660"/>
            <a:ext cx="3195680" cy="3105703"/>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D8BD707-D9CF-40AE-B4C6-C98DA3205C09}" type="datetimeFigureOut">
              <a:rPr lang="en-US" smtClean="0"/>
              <a:pPr/>
              <a:t>5/17/2017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1"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2" name="Slide Number Placeholder 5"/>
          <p:cNvSpPr>
            <a:spLocks noGrp="1"/>
          </p:cNvSpPr>
          <p:nvPr>
            <p:ph type="sldNum" sz="quarter" idx="12"/>
          </p:nvPr>
        </p:nvSpPr>
        <p:spPr>
          <a:xfrm>
            <a:off x="511228" y="787783"/>
            <a:ext cx="584978" cy="365125"/>
          </a:xfrm>
        </p:spPr>
        <p:txBody>
          <a:bodyPr/>
          <a:lstStyle/>
          <a:p>
            <a:fld id="{B6F15528-21DE-4FAA-801E-634DDDAF4B2B}" type="slidenum">
              <a:rPr lang="en-US" smtClean="0"/>
              <a:pPr/>
              <a:t>‹#›</a:t>
            </a:fld>
            <a:endParaRPr lang="en-US" dirty="0"/>
          </a:p>
        </p:txBody>
      </p:sp>
    </p:spTree>
    <p:extLst>
      <p:ext uri="{BB962C8B-B14F-4D97-AF65-F5344CB8AC3E}">
        <p14:creationId xmlns:p14="http://schemas.microsoft.com/office/powerpoint/2010/main" xmlns="" val="7519718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945200" y="624110"/>
            <a:ext cx="6589200" cy="128089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1D8BD707-D9CF-40AE-B4C6-C98DA3205C09}" type="datetimeFigureOut">
              <a:rPr lang="en-US" smtClean="0"/>
              <a:pPr/>
              <a:t>5/17/2017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8"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dirty="0"/>
          </a:p>
        </p:txBody>
      </p:sp>
    </p:spTree>
    <p:extLst>
      <p:ext uri="{BB962C8B-B14F-4D97-AF65-F5344CB8AC3E}">
        <p14:creationId xmlns:p14="http://schemas.microsoft.com/office/powerpoint/2010/main" xmlns="" val="857960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5/17/2017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dirty="0"/>
          </a:p>
        </p:txBody>
      </p:sp>
    </p:spTree>
    <p:extLst>
      <p:ext uri="{BB962C8B-B14F-4D97-AF65-F5344CB8AC3E}">
        <p14:creationId xmlns:p14="http://schemas.microsoft.com/office/powerpoint/2010/main" xmlns="" val="22509246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42415" y="446088"/>
            <a:ext cx="2629584" cy="976312"/>
          </a:xfrm>
        </p:spPr>
        <p:txBody>
          <a:bodyPr anchor="b"/>
          <a:lstStyle>
            <a:lvl1pPr algn="l">
              <a:defRPr sz="2000" b="0"/>
            </a:lvl1pPr>
          </a:lstStyle>
          <a:p>
            <a:r>
              <a:rPr lang="en-US" smtClean="0"/>
              <a:t>Click to edit Master title style</a:t>
            </a:r>
            <a:endParaRPr lang="en-US" dirty="0"/>
          </a:p>
        </p:txBody>
      </p:sp>
      <p:sp>
        <p:nvSpPr>
          <p:cNvPr id="3" name="Content Placeholder 2"/>
          <p:cNvSpPr>
            <a:spLocks noGrp="1"/>
          </p:cNvSpPr>
          <p:nvPr>
            <p:ph idx="1"/>
          </p:nvPr>
        </p:nvSpPr>
        <p:spPr>
          <a:xfrm>
            <a:off x="4743494" y="446089"/>
            <a:ext cx="3790906" cy="5414963"/>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942415" y="1598613"/>
            <a:ext cx="2629584"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5/17/2017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extLst>
      <p:ext uri="{BB962C8B-B14F-4D97-AF65-F5344CB8AC3E}">
        <p14:creationId xmlns:p14="http://schemas.microsoft.com/office/powerpoint/2010/main" xmlns="" val="5856379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42415" y="4800600"/>
            <a:ext cx="6591985"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942415" y="634965"/>
            <a:ext cx="6591985"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942415" y="5367338"/>
            <a:ext cx="6591985"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5/17/2017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B6F15528-21DE-4FAA-801E-634DDDAF4B2B}" type="slidenum">
              <a:rPr lang="en-US" smtClean="0"/>
              <a:pPr/>
              <a:t>‹#›</a:t>
            </a:fld>
            <a:endParaRPr lang="en-US" dirty="0"/>
          </a:p>
        </p:txBody>
      </p:sp>
    </p:spTree>
    <p:extLst>
      <p:ext uri="{BB962C8B-B14F-4D97-AF65-F5344CB8AC3E}">
        <p14:creationId xmlns:p14="http://schemas.microsoft.com/office/powerpoint/2010/main" xmlns="" val="1300067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36" name="Group 35"/>
          <p:cNvGrpSpPr/>
          <p:nvPr/>
        </p:nvGrpSpPr>
        <p:grpSpPr>
          <a:xfrm>
            <a:off x="1" y="228600"/>
            <a:ext cx="1981200" cy="6638628"/>
            <a:chOff x="2487613" y="285750"/>
            <a:chExt cx="2428875" cy="5654676"/>
          </a:xfrm>
        </p:grpSpPr>
        <p:sp>
          <p:nvSpPr>
            <p:cNvPr id="37"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38"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39"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40"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41"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42"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43"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44"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45"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46"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47"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48"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49" name="Group 48"/>
          <p:cNvGrpSpPr/>
          <p:nvPr/>
        </p:nvGrpSpPr>
        <p:grpSpPr>
          <a:xfrm>
            <a:off x="20421" y="285"/>
            <a:ext cx="1952272" cy="6852968"/>
            <a:chOff x="6627813" y="195717"/>
            <a:chExt cx="1952625" cy="5678034"/>
          </a:xfrm>
        </p:grpSpPr>
        <p:sp>
          <p:nvSpPr>
            <p:cNvPr id="50" name="Freeform 27"/>
            <p:cNvSpPr/>
            <p:nvPr/>
          </p:nvSpPr>
          <p:spPr bwMode="auto">
            <a:xfrm>
              <a:off x="6627813" y="195717"/>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51"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52"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53"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54"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55"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56"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57"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58"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59"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60"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61"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62" name="Rectangle 61"/>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1945200" y="624110"/>
            <a:ext cx="6589200" cy="128089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942415" y="2133600"/>
            <a:ext cx="6591985" cy="38862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772400" y="6135089"/>
            <a:ext cx="766380" cy="370171"/>
          </a:xfrm>
          <a:prstGeom prst="rect">
            <a:avLst/>
          </a:prstGeom>
        </p:spPr>
        <p:txBody>
          <a:bodyPr vert="horz" lIns="91440" tIns="45720" rIns="91440" bIns="45720" rtlCol="0" anchor="ctr"/>
          <a:lstStyle>
            <a:lvl1pPr algn="r">
              <a:defRPr sz="900">
                <a:solidFill>
                  <a:schemeClr val="tx1">
                    <a:tint val="75000"/>
                  </a:schemeClr>
                </a:solidFill>
              </a:defRPr>
            </a:lvl1pPr>
          </a:lstStyle>
          <a:p>
            <a:fld id="{1D8BD707-D9CF-40AE-B4C6-C98DA3205C09}" type="datetimeFigureOut">
              <a:rPr lang="en-US" smtClean="0"/>
              <a:pPr/>
              <a:t>5/17/2017</a:t>
            </a:fld>
            <a:endParaRPr lang="en-US" dirty="0"/>
          </a:p>
        </p:txBody>
      </p:sp>
      <p:sp>
        <p:nvSpPr>
          <p:cNvPr id="5" name="Footer Placeholder 4"/>
          <p:cNvSpPr>
            <a:spLocks noGrp="1"/>
          </p:cNvSpPr>
          <p:nvPr>
            <p:ph type="ftr" sz="quarter" idx="3"/>
          </p:nvPr>
        </p:nvSpPr>
        <p:spPr>
          <a:xfrm>
            <a:off x="1942415" y="6135809"/>
            <a:ext cx="5716488"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11228" y="787783"/>
            <a:ext cx="584978" cy="365125"/>
          </a:xfrm>
          <a:prstGeom prst="rect">
            <a:avLst/>
          </a:prstGeom>
        </p:spPr>
        <p:txBody>
          <a:bodyPr vert="horz" lIns="91440" tIns="45720" rIns="91440" bIns="45720" rtlCol="0" anchor="ctr"/>
          <a:lstStyle>
            <a:lvl1pPr algn="r">
              <a:defRPr sz="2000">
                <a:solidFill>
                  <a:srgbClr val="FEFFFF"/>
                </a:solidFill>
              </a:defRPr>
            </a:lvl1pPr>
          </a:lstStyle>
          <a:p>
            <a:fld id="{B6F15528-21DE-4FAA-801E-634DDDAF4B2B}" type="slidenum">
              <a:rPr lang="en-US" smtClean="0"/>
              <a:pPr/>
              <a:t>‹#›</a:t>
            </a:fld>
            <a:endParaRPr lang="en-US" dirty="0"/>
          </a:p>
        </p:txBody>
      </p:sp>
    </p:spTree>
    <p:extLst>
      <p:ext uri="{BB962C8B-B14F-4D97-AF65-F5344CB8AC3E}">
        <p14:creationId xmlns:p14="http://schemas.microsoft.com/office/powerpoint/2010/main" xmlns="" val="420058374"/>
      </p:ext>
    </p:extLst>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 id="2147483732" r:id="rId12"/>
    <p:sldLayoutId id="2147483733" r:id="rId13"/>
    <p:sldLayoutId id="2147483734" r:id="rId14"/>
    <p:sldLayoutId id="2147483735" r:id="rId15"/>
    <p:sldLayoutId id="214748373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chart" Target="../charts/chart8.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chart" Target="../charts/chart9.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chart" Target="../charts/chart10.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chart" Target="../charts/chart11.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chart" Target="../charts/chart12.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066800" y="609600"/>
            <a:ext cx="7010400" cy="5562600"/>
          </a:xfrm>
        </p:spPr>
        <p:txBody>
          <a:bodyPr>
            <a:noAutofit/>
          </a:bodyPr>
          <a:lstStyle/>
          <a:p>
            <a:r>
              <a:rPr lang="en-IN" sz="3600" b="1" dirty="0" smtClean="0"/>
              <a:t>STUDY </a:t>
            </a:r>
            <a:r>
              <a:rPr lang="en-IN" sz="3600" b="1" dirty="0"/>
              <a:t>ON THE PATIENTS </a:t>
            </a:r>
            <a:r>
              <a:rPr lang="en-IN" sz="3600" b="1" dirty="0" smtClean="0"/>
              <a:t>SATISFACTION WITH </a:t>
            </a:r>
            <a:r>
              <a:rPr lang="en-IN" sz="3600" b="1" dirty="0"/>
              <a:t>REFERENCE TO HOSPITAL SERVICES</a:t>
            </a:r>
            <a:r>
              <a:rPr lang="en-IN" sz="3600" dirty="0"/>
              <a:t> </a:t>
            </a:r>
            <a:endParaRPr lang="en-IN" sz="3600" dirty="0" smtClean="0"/>
          </a:p>
          <a:p>
            <a:endParaRPr lang="en-IN" sz="3600" b="1" dirty="0">
              <a:solidFill>
                <a:srgbClr val="002060"/>
              </a:solidFill>
            </a:endParaRPr>
          </a:p>
          <a:p>
            <a:endParaRPr lang="en-IN" sz="3600" b="1" dirty="0" smtClean="0">
              <a:solidFill>
                <a:srgbClr val="002060"/>
              </a:solidFill>
            </a:endParaRPr>
          </a:p>
          <a:p>
            <a:endParaRPr lang="en-IN" sz="3600" b="1" dirty="0" smtClean="0">
              <a:solidFill>
                <a:srgbClr val="002060"/>
              </a:solidFill>
            </a:endParaRPr>
          </a:p>
          <a:p>
            <a:endParaRPr lang="en-IN" sz="3600" b="1" dirty="0" smtClean="0">
              <a:solidFill>
                <a:srgbClr val="002060"/>
              </a:solidFill>
            </a:endParaRPr>
          </a:p>
          <a:p>
            <a:pPr algn="r"/>
            <a:r>
              <a:rPr lang="en-IN" sz="2000" b="1" dirty="0" smtClean="0">
                <a:solidFill>
                  <a:srgbClr val="002060"/>
                </a:solidFill>
              </a:rPr>
              <a:t>Presented By</a:t>
            </a:r>
            <a:r>
              <a:rPr lang="en-IN" sz="2000" b="1" dirty="0">
                <a:solidFill>
                  <a:srgbClr val="002060"/>
                </a:solidFill>
              </a:rPr>
              <a:t>:</a:t>
            </a:r>
            <a:endParaRPr lang="en-IN" sz="2000" b="1" dirty="0" smtClean="0">
              <a:solidFill>
                <a:srgbClr val="002060"/>
              </a:solidFill>
            </a:endParaRPr>
          </a:p>
          <a:p>
            <a:pPr algn="r"/>
            <a:r>
              <a:rPr lang="en-IN" sz="2000" b="1" dirty="0" smtClean="0">
                <a:solidFill>
                  <a:srgbClr val="002060"/>
                </a:solidFill>
              </a:rPr>
              <a:t>Jaya </a:t>
            </a:r>
            <a:r>
              <a:rPr lang="en-IN" sz="2000" b="1" dirty="0" err="1" smtClean="0">
                <a:solidFill>
                  <a:srgbClr val="002060"/>
                </a:solidFill>
              </a:rPr>
              <a:t>Rakheja</a:t>
            </a:r>
            <a:endParaRPr lang="en-IN" sz="2000" b="1" dirty="0" smtClean="0">
              <a:solidFill>
                <a:srgbClr val="002060"/>
              </a:solidFill>
            </a:endParaRPr>
          </a:p>
          <a:p>
            <a:endParaRPr lang="en-IN" sz="3600" b="1" dirty="0">
              <a:solidFill>
                <a:srgbClr val="002060"/>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xmlns="" val="1855682853"/>
              </p:ext>
            </p:extLst>
          </p:nvPr>
        </p:nvGraphicFramePr>
        <p:xfrm>
          <a:off x="1066800" y="457200"/>
          <a:ext cx="7010400" cy="1828800"/>
        </p:xfrm>
        <a:graphic>
          <a:graphicData uri="http://schemas.openxmlformats.org/drawingml/2006/table">
            <a:tbl>
              <a:tblPr firstRow="1" firstCol="1" bandRow="1">
                <a:tableStyleId>{5C22544A-7EE6-4342-B048-85BDC9FD1C3A}</a:tableStyleId>
              </a:tblPr>
              <a:tblGrid>
                <a:gridCol w="2337105"/>
                <a:gridCol w="4673295"/>
              </a:tblGrid>
              <a:tr h="470556">
                <a:tc gridSpan="2">
                  <a:txBody>
                    <a:bodyPr/>
                    <a:lstStyle/>
                    <a:p>
                      <a:pPr marL="0" marR="0" algn="ctr">
                        <a:lnSpc>
                          <a:spcPct val="115000"/>
                        </a:lnSpc>
                        <a:spcBef>
                          <a:spcPts val="0"/>
                        </a:spcBef>
                        <a:spcAft>
                          <a:spcPts val="0"/>
                        </a:spcAft>
                      </a:pPr>
                      <a:r>
                        <a:rPr lang="en-IN" sz="1800" b="1" dirty="0" smtClean="0">
                          <a:effectLst/>
                        </a:rPr>
                        <a:t>Laboratory </a:t>
                      </a:r>
                      <a:r>
                        <a:rPr lang="en-IN" sz="1800" b="1" dirty="0">
                          <a:effectLst/>
                        </a:rPr>
                        <a:t>Satisfaction Level</a:t>
                      </a:r>
                      <a:endParaRPr lang="en-US"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en-US"/>
                    </a:p>
                  </a:txBody>
                  <a:tcPr/>
                </a:tc>
              </a:tr>
              <a:tr h="452748">
                <a:tc>
                  <a:txBody>
                    <a:bodyPr/>
                    <a:lstStyle/>
                    <a:p>
                      <a:pPr marL="0" marR="0">
                        <a:lnSpc>
                          <a:spcPct val="115000"/>
                        </a:lnSpc>
                        <a:spcBef>
                          <a:spcPts val="0"/>
                        </a:spcBef>
                        <a:spcAft>
                          <a:spcPts val="0"/>
                        </a:spcAft>
                      </a:pPr>
                      <a:r>
                        <a:rPr lang="en-IN" sz="1600" b="1" dirty="0">
                          <a:effectLst/>
                        </a:rPr>
                        <a:t>Highest</a:t>
                      </a:r>
                      <a:endParaRPr lang="en-US"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IN" sz="1600" b="1" dirty="0">
                          <a:effectLst/>
                        </a:rPr>
                        <a:t>100</a:t>
                      </a:r>
                      <a:endParaRPr lang="en-US"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452748">
                <a:tc>
                  <a:txBody>
                    <a:bodyPr/>
                    <a:lstStyle/>
                    <a:p>
                      <a:pPr marL="0" marR="0">
                        <a:lnSpc>
                          <a:spcPct val="115000"/>
                        </a:lnSpc>
                        <a:spcBef>
                          <a:spcPts val="0"/>
                        </a:spcBef>
                        <a:spcAft>
                          <a:spcPts val="0"/>
                        </a:spcAft>
                      </a:pPr>
                      <a:r>
                        <a:rPr lang="en-IN" sz="1600" b="1">
                          <a:effectLst/>
                        </a:rPr>
                        <a:t>Average </a:t>
                      </a:r>
                      <a:endParaRPr lang="en-US" sz="16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IN" sz="1600" b="1" dirty="0">
                          <a:effectLst/>
                        </a:rPr>
                        <a:t>72.45</a:t>
                      </a:r>
                      <a:endParaRPr lang="en-US"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452748">
                <a:tc>
                  <a:txBody>
                    <a:bodyPr/>
                    <a:lstStyle/>
                    <a:p>
                      <a:pPr marL="0" marR="0">
                        <a:lnSpc>
                          <a:spcPct val="115000"/>
                        </a:lnSpc>
                        <a:spcBef>
                          <a:spcPts val="0"/>
                        </a:spcBef>
                        <a:spcAft>
                          <a:spcPts val="0"/>
                        </a:spcAft>
                      </a:pPr>
                      <a:r>
                        <a:rPr lang="en-IN" sz="1600" b="1">
                          <a:effectLst/>
                        </a:rPr>
                        <a:t>Lowest</a:t>
                      </a:r>
                      <a:endParaRPr lang="en-US" sz="16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IN" sz="1600" b="1" dirty="0">
                          <a:effectLst/>
                        </a:rPr>
                        <a:t>45</a:t>
                      </a:r>
                      <a:endParaRPr lang="en-US"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bl>
          </a:graphicData>
        </a:graphic>
      </p:graphicFrame>
      <p:graphicFrame>
        <p:nvGraphicFramePr>
          <p:cNvPr id="5" name="Chart 4"/>
          <p:cNvGraphicFramePr/>
          <p:nvPr>
            <p:extLst>
              <p:ext uri="{D42A27DB-BD31-4B8C-83A1-F6EECF244321}">
                <p14:modId xmlns:p14="http://schemas.microsoft.com/office/powerpoint/2010/main" xmlns="" val="2474136730"/>
              </p:ext>
            </p:extLst>
          </p:nvPr>
        </p:nvGraphicFramePr>
        <p:xfrm>
          <a:off x="1752600" y="2590800"/>
          <a:ext cx="5634037" cy="381952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xmlns="" val="49264707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xmlns="" val="1996477496"/>
              </p:ext>
            </p:extLst>
          </p:nvPr>
        </p:nvGraphicFramePr>
        <p:xfrm>
          <a:off x="914400" y="381000"/>
          <a:ext cx="7086600" cy="2145428"/>
        </p:xfrm>
        <a:graphic>
          <a:graphicData uri="http://schemas.openxmlformats.org/drawingml/2006/table">
            <a:tbl>
              <a:tblPr firstRow="1" firstCol="1" bandRow="1">
                <a:tableStyleId>{5C22544A-7EE6-4342-B048-85BDC9FD1C3A}</a:tableStyleId>
              </a:tblPr>
              <a:tblGrid>
                <a:gridCol w="4192409"/>
                <a:gridCol w="2894191"/>
              </a:tblGrid>
              <a:tr h="288790">
                <a:tc gridSpan="2">
                  <a:txBody>
                    <a:bodyPr/>
                    <a:lstStyle/>
                    <a:p>
                      <a:pPr marL="0" marR="0" algn="ctr">
                        <a:lnSpc>
                          <a:spcPct val="115000"/>
                        </a:lnSpc>
                        <a:spcBef>
                          <a:spcPts val="0"/>
                        </a:spcBef>
                        <a:spcAft>
                          <a:spcPts val="0"/>
                        </a:spcAft>
                      </a:pPr>
                      <a:r>
                        <a:rPr lang="en-IN" sz="1800" dirty="0">
                          <a:effectLst/>
                        </a:rPr>
                        <a:t>Lab Question wise  Score</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en-US"/>
                    </a:p>
                  </a:txBody>
                  <a:tcPr/>
                </a:tc>
              </a:tr>
              <a:tr h="288790">
                <a:tc>
                  <a:txBody>
                    <a:bodyPr/>
                    <a:lstStyle/>
                    <a:p>
                      <a:pPr marL="0" marR="0" algn="just">
                        <a:lnSpc>
                          <a:spcPct val="115000"/>
                        </a:lnSpc>
                        <a:spcBef>
                          <a:spcPts val="0"/>
                        </a:spcBef>
                        <a:spcAft>
                          <a:spcPts val="0"/>
                        </a:spcAft>
                      </a:pPr>
                      <a:r>
                        <a:rPr lang="en-IN" sz="1800">
                          <a:effectLst/>
                        </a:rPr>
                        <a:t>Staff Behaviour</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IN" sz="1600" b="1" dirty="0">
                          <a:effectLst/>
                        </a:rPr>
                        <a:t>1137</a:t>
                      </a:r>
                      <a:endParaRPr lang="en-US"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389005">
                <a:tc>
                  <a:txBody>
                    <a:bodyPr/>
                    <a:lstStyle/>
                    <a:p>
                      <a:pPr marL="0" marR="0" algn="just">
                        <a:lnSpc>
                          <a:spcPct val="115000"/>
                        </a:lnSpc>
                        <a:spcBef>
                          <a:spcPts val="0"/>
                        </a:spcBef>
                        <a:spcAft>
                          <a:spcPts val="0"/>
                        </a:spcAft>
                      </a:pPr>
                      <a:r>
                        <a:rPr lang="en-IN" sz="1800">
                          <a:effectLst/>
                        </a:rPr>
                        <a:t>Staff Cooperation</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IN" sz="1600" b="1" dirty="0">
                          <a:effectLst/>
                        </a:rPr>
                        <a:t>1172</a:t>
                      </a:r>
                      <a:endParaRPr lang="en-US"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389005">
                <a:tc>
                  <a:txBody>
                    <a:bodyPr/>
                    <a:lstStyle/>
                    <a:p>
                      <a:pPr marL="0" marR="0" algn="just">
                        <a:lnSpc>
                          <a:spcPct val="115000"/>
                        </a:lnSpc>
                        <a:spcBef>
                          <a:spcPts val="0"/>
                        </a:spcBef>
                        <a:spcAft>
                          <a:spcPts val="0"/>
                        </a:spcAft>
                      </a:pPr>
                      <a:r>
                        <a:rPr lang="en-IN" sz="1800">
                          <a:effectLst/>
                        </a:rPr>
                        <a:t>Report Issue Process</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IN" sz="1600" b="1" dirty="0">
                          <a:effectLst/>
                        </a:rPr>
                        <a:t>1141</a:t>
                      </a:r>
                      <a:endParaRPr lang="en-US"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389005">
                <a:tc>
                  <a:txBody>
                    <a:bodyPr/>
                    <a:lstStyle/>
                    <a:p>
                      <a:pPr marL="0" marR="0" algn="just">
                        <a:lnSpc>
                          <a:spcPct val="115000"/>
                        </a:lnSpc>
                        <a:spcBef>
                          <a:spcPts val="0"/>
                        </a:spcBef>
                        <a:spcAft>
                          <a:spcPts val="0"/>
                        </a:spcAft>
                      </a:pPr>
                      <a:r>
                        <a:rPr lang="en-IN" sz="1800">
                          <a:effectLst/>
                        </a:rPr>
                        <a:t>Query Clarification</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IN" sz="1600" b="1" dirty="0">
                          <a:effectLst/>
                        </a:rPr>
                        <a:t>1182</a:t>
                      </a:r>
                      <a:endParaRPr lang="en-US"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389005">
                <a:tc>
                  <a:txBody>
                    <a:bodyPr/>
                    <a:lstStyle/>
                    <a:p>
                      <a:pPr marL="0" marR="0" algn="just">
                        <a:lnSpc>
                          <a:spcPct val="115000"/>
                        </a:lnSpc>
                        <a:spcBef>
                          <a:spcPts val="0"/>
                        </a:spcBef>
                        <a:spcAft>
                          <a:spcPts val="0"/>
                        </a:spcAft>
                      </a:pPr>
                      <a:r>
                        <a:rPr lang="en-IN" sz="1800" dirty="0">
                          <a:effectLst/>
                        </a:rPr>
                        <a:t>Timely Issue Of Reports</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IN" sz="1600" b="1" dirty="0">
                          <a:effectLst/>
                        </a:rPr>
                        <a:t>1164</a:t>
                      </a:r>
                      <a:endParaRPr lang="en-US"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bl>
          </a:graphicData>
        </a:graphic>
      </p:graphicFrame>
      <p:graphicFrame>
        <p:nvGraphicFramePr>
          <p:cNvPr id="5" name="Chart 4"/>
          <p:cNvGraphicFramePr/>
          <p:nvPr>
            <p:extLst>
              <p:ext uri="{D42A27DB-BD31-4B8C-83A1-F6EECF244321}">
                <p14:modId xmlns:p14="http://schemas.microsoft.com/office/powerpoint/2010/main" xmlns="" val="3493663442"/>
              </p:ext>
            </p:extLst>
          </p:nvPr>
        </p:nvGraphicFramePr>
        <p:xfrm>
          <a:off x="1447800" y="2743200"/>
          <a:ext cx="6596062" cy="296227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xmlns="" val="345121294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xmlns="" val="1747329618"/>
              </p:ext>
            </p:extLst>
          </p:nvPr>
        </p:nvGraphicFramePr>
        <p:xfrm>
          <a:off x="990600" y="381000"/>
          <a:ext cx="7391400" cy="1775968"/>
        </p:xfrm>
        <a:graphic>
          <a:graphicData uri="http://schemas.openxmlformats.org/drawingml/2006/table">
            <a:tbl>
              <a:tblPr firstRow="1" firstCol="1" bandRow="1">
                <a:tableStyleId>{5C22544A-7EE6-4342-B048-85BDC9FD1C3A}</a:tableStyleId>
              </a:tblPr>
              <a:tblGrid>
                <a:gridCol w="3605310"/>
                <a:gridCol w="3786090"/>
              </a:tblGrid>
              <a:tr h="293370">
                <a:tc gridSpan="2">
                  <a:txBody>
                    <a:bodyPr/>
                    <a:lstStyle/>
                    <a:p>
                      <a:pPr marL="0" marR="0" algn="ctr">
                        <a:lnSpc>
                          <a:spcPct val="115000"/>
                        </a:lnSpc>
                        <a:spcBef>
                          <a:spcPts val="0"/>
                        </a:spcBef>
                        <a:spcAft>
                          <a:spcPts val="0"/>
                        </a:spcAft>
                      </a:pPr>
                      <a:r>
                        <a:rPr lang="en-IN" sz="1800" dirty="0" smtClean="0">
                          <a:effectLst/>
                        </a:rPr>
                        <a:t>Radiology  </a:t>
                      </a:r>
                      <a:r>
                        <a:rPr lang="en-IN" sz="1800" dirty="0">
                          <a:effectLst/>
                        </a:rPr>
                        <a:t>Satisfaction </a:t>
                      </a:r>
                      <a:r>
                        <a:rPr lang="en-IN" sz="2400" dirty="0">
                          <a:effectLst/>
                        </a:rPr>
                        <a:t>Level</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en-US"/>
                    </a:p>
                  </a:txBody>
                  <a:tcPr/>
                </a:tc>
              </a:tr>
              <a:tr h="461010">
                <a:tc>
                  <a:txBody>
                    <a:bodyPr/>
                    <a:lstStyle/>
                    <a:p>
                      <a:pPr marL="0" marR="0">
                        <a:lnSpc>
                          <a:spcPct val="115000"/>
                        </a:lnSpc>
                        <a:spcBef>
                          <a:spcPts val="0"/>
                        </a:spcBef>
                        <a:spcAft>
                          <a:spcPts val="0"/>
                        </a:spcAft>
                      </a:pPr>
                      <a:r>
                        <a:rPr lang="en-IN" sz="1800">
                          <a:effectLst/>
                        </a:rPr>
                        <a:t>Highest</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IN" sz="1600" b="1" dirty="0">
                          <a:effectLst/>
                        </a:rPr>
                        <a:t>95</a:t>
                      </a:r>
                      <a:endParaRPr lang="en-US"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461010">
                <a:tc>
                  <a:txBody>
                    <a:bodyPr/>
                    <a:lstStyle/>
                    <a:p>
                      <a:pPr marL="0" marR="0">
                        <a:lnSpc>
                          <a:spcPct val="115000"/>
                        </a:lnSpc>
                        <a:spcBef>
                          <a:spcPts val="0"/>
                        </a:spcBef>
                        <a:spcAft>
                          <a:spcPts val="0"/>
                        </a:spcAft>
                      </a:pPr>
                      <a:r>
                        <a:rPr lang="en-IN" sz="1800">
                          <a:effectLst/>
                        </a:rPr>
                        <a:t>Average </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IN" sz="1600" b="1" dirty="0">
                          <a:effectLst/>
                        </a:rPr>
                        <a:t>71.85</a:t>
                      </a:r>
                      <a:endParaRPr lang="en-US"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461010">
                <a:tc>
                  <a:txBody>
                    <a:bodyPr/>
                    <a:lstStyle/>
                    <a:p>
                      <a:pPr marL="0" marR="0">
                        <a:lnSpc>
                          <a:spcPct val="115000"/>
                        </a:lnSpc>
                        <a:spcBef>
                          <a:spcPts val="0"/>
                        </a:spcBef>
                        <a:spcAft>
                          <a:spcPts val="0"/>
                        </a:spcAft>
                      </a:pPr>
                      <a:r>
                        <a:rPr lang="en-IN" sz="1800">
                          <a:effectLst/>
                        </a:rPr>
                        <a:t>Lowest</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IN" sz="1600" b="1" dirty="0">
                          <a:effectLst/>
                        </a:rPr>
                        <a:t>45</a:t>
                      </a:r>
                      <a:endParaRPr lang="en-US"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bl>
          </a:graphicData>
        </a:graphic>
      </p:graphicFrame>
      <p:graphicFrame>
        <p:nvGraphicFramePr>
          <p:cNvPr id="5" name="Chart 4"/>
          <p:cNvGraphicFramePr/>
          <p:nvPr>
            <p:extLst>
              <p:ext uri="{D42A27DB-BD31-4B8C-83A1-F6EECF244321}">
                <p14:modId xmlns:p14="http://schemas.microsoft.com/office/powerpoint/2010/main" xmlns="" val="1658313768"/>
              </p:ext>
            </p:extLst>
          </p:nvPr>
        </p:nvGraphicFramePr>
        <p:xfrm>
          <a:off x="1295400" y="2667000"/>
          <a:ext cx="6267450" cy="339566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xmlns="" val="15393472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xmlns="" val="3175915858"/>
              </p:ext>
            </p:extLst>
          </p:nvPr>
        </p:nvGraphicFramePr>
        <p:xfrm>
          <a:off x="914400" y="457201"/>
          <a:ext cx="6705600" cy="1939208"/>
        </p:xfrm>
        <a:graphic>
          <a:graphicData uri="http://schemas.openxmlformats.org/drawingml/2006/table">
            <a:tbl>
              <a:tblPr firstRow="1" firstCol="1" bandRow="1">
                <a:tableStyleId>{5C22544A-7EE6-4342-B048-85BDC9FD1C3A}</a:tableStyleId>
              </a:tblPr>
              <a:tblGrid>
                <a:gridCol w="3131634"/>
                <a:gridCol w="3573966"/>
              </a:tblGrid>
              <a:tr h="336696">
                <a:tc gridSpan="2">
                  <a:txBody>
                    <a:bodyPr/>
                    <a:lstStyle/>
                    <a:p>
                      <a:pPr marL="0" marR="0" algn="ctr">
                        <a:lnSpc>
                          <a:spcPct val="115000"/>
                        </a:lnSpc>
                        <a:spcBef>
                          <a:spcPts val="0"/>
                        </a:spcBef>
                        <a:spcAft>
                          <a:spcPts val="0"/>
                        </a:spcAft>
                      </a:pPr>
                      <a:r>
                        <a:rPr lang="en-IN" sz="1800" dirty="0">
                          <a:effectLst/>
                        </a:rPr>
                        <a:t>Radiology Question wise  Score</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en-US"/>
                    </a:p>
                  </a:txBody>
                  <a:tcPr/>
                </a:tc>
              </a:tr>
              <a:tr h="260495">
                <a:tc>
                  <a:txBody>
                    <a:bodyPr/>
                    <a:lstStyle/>
                    <a:p>
                      <a:pPr marL="0" marR="0" algn="just">
                        <a:lnSpc>
                          <a:spcPct val="115000"/>
                        </a:lnSpc>
                        <a:spcBef>
                          <a:spcPts val="0"/>
                        </a:spcBef>
                        <a:spcAft>
                          <a:spcPts val="0"/>
                        </a:spcAft>
                      </a:pPr>
                      <a:r>
                        <a:rPr lang="en-IN" sz="1800">
                          <a:effectLst/>
                        </a:rPr>
                        <a:t>Staff Behaviour</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IN" sz="1800" b="1" dirty="0">
                          <a:effectLst/>
                        </a:rPr>
                        <a:t>1142</a:t>
                      </a:r>
                      <a:endParaRPr lang="en-US"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326952">
                <a:tc>
                  <a:txBody>
                    <a:bodyPr/>
                    <a:lstStyle/>
                    <a:p>
                      <a:pPr marL="0" marR="0" algn="just">
                        <a:lnSpc>
                          <a:spcPct val="115000"/>
                        </a:lnSpc>
                        <a:spcBef>
                          <a:spcPts val="0"/>
                        </a:spcBef>
                        <a:spcAft>
                          <a:spcPts val="0"/>
                        </a:spcAft>
                      </a:pPr>
                      <a:r>
                        <a:rPr lang="en-IN" sz="1800">
                          <a:effectLst/>
                        </a:rPr>
                        <a:t>Staff Cooperation</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IN" sz="1800" b="1" dirty="0">
                          <a:effectLst/>
                        </a:rPr>
                        <a:t>1164</a:t>
                      </a:r>
                      <a:endParaRPr lang="en-US"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326952">
                <a:tc>
                  <a:txBody>
                    <a:bodyPr/>
                    <a:lstStyle/>
                    <a:p>
                      <a:pPr marL="0" marR="0" algn="just">
                        <a:lnSpc>
                          <a:spcPct val="115000"/>
                        </a:lnSpc>
                        <a:spcBef>
                          <a:spcPts val="0"/>
                        </a:spcBef>
                        <a:spcAft>
                          <a:spcPts val="0"/>
                        </a:spcAft>
                      </a:pPr>
                      <a:r>
                        <a:rPr lang="en-IN" sz="1800">
                          <a:effectLst/>
                        </a:rPr>
                        <a:t>Report Issue Process</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IN" sz="1800" b="1" dirty="0">
                          <a:effectLst/>
                        </a:rPr>
                        <a:t>1155</a:t>
                      </a:r>
                      <a:endParaRPr lang="en-US"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326952">
                <a:tc>
                  <a:txBody>
                    <a:bodyPr/>
                    <a:lstStyle/>
                    <a:p>
                      <a:pPr marL="0" marR="0" algn="just">
                        <a:lnSpc>
                          <a:spcPct val="115000"/>
                        </a:lnSpc>
                        <a:spcBef>
                          <a:spcPts val="0"/>
                        </a:spcBef>
                        <a:spcAft>
                          <a:spcPts val="0"/>
                        </a:spcAft>
                      </a:pPr>
                      <a:r>
                        <a:rPr lang="en-IN" sz="1800">
                          <a:effectLst/>
                        </a:rPr>
                        <a:t>Query Clarification</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IN" sz="1800" b="1" dirty="0">
                          <a:effectLst/>
                        </a:rPr>
                        <a:t>1137</a:t>
                      </a:r>
                      <a:endParaRPr lang="en-US"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326952">
                <a:tc>
                  <a:txBody>
                    <a:bodyPr/>
                    <a:lstStyle/>
                    <a:p>
                      <a:pPr marL="0" marR="0" algn="just">
                        <a:lnSpc>
                          <a:spcPct val="115000"/>
                        </a:lnSpc>
                        <a:spcBef>
                          <a:spcPts val="0"/>
                        </a:spcBef>
                        <a:spcAft>
                          <a:spcPts val="0"/>
                        </a:spcAft>
                      </a:pPr>
                      <a:r>
                        <a:rPr lang="en-IN" sz="1800">
                          <a:effectLst/>
                        </a:rPr>
                        <a:t>Timely Issue Of Reports</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IN" sz="1800" b="1" dirty="0">
                          <a:effectLst/>
                        </a:rPr>
                        <a:t>1150</a:t>
                      </a:r>
                      <a:endParaRPr lang="en-US"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bl>
          </a:graphicData>
        </a:graphic>
      </p:graphicFrame>
      <p:sp>
        <p:nvSpPr>
          <p:cNvPr id="5" name="Rectangle 1"/>
          <p:cNvSpPr>
            <a:spLocks noChangeArrowheads="1"/>
          </p:cNvSpPr>
          <p:nvPr/>
        </p:nvSpPr>
        <p:spPr bwMode="auto">
          <a:xfrm>
            <a:off x="-2403848" y="-601877"/>
            <a:ext cx="11860841" cy="56049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graphicFrame>
        <p:nvGraphicFramePr>
          <p:cNvPr id="6" name="Chart 5"/>
          <p:cNvGraphicFramePr/>
          <p:nvPr>
            <p:extLst>
              <p:ext uri="{D42A27DB-BD31-4B8C-83A1-F6EECF244321}">
                <p14:modId xmlns:p14="http://schemas.microsoft.com/office/powerpoint/2010/main" xmlns="" val="607480505"/>
              </p:ext>
            </p:extLst>
          </p:nvPr>
        </p:nvGraphicFramePr>
        <p:xfrm>
          <a:off x="1524000" y="2819400"/>
          <a:ext cx="5986462" cy="32766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xmlns="" val="37627126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xmlns="" val="10796168"/>
              </p:ext>
            </p:extLst>
          </p:nvPr>
        </p:nvGraphicFramePr>
        <p:xfrm>
          <a:off x="1219200" y="304800"/>
          <a:ext cx="6857999" cy="2187040"/>
        </p:xfrm>
        <a:graphic>
          <a:graphicData uri="http://schemas.openxmlformats.org/drawingml/2006/table">
            <a:tbl>
              <a:tblPr firstRow="1" firstCol="1" bandRow="1">
                <a:tableStyleId>{5C22544A-7EE6-4342-B048-85BDC9FD1C3A}</a:tableStyleId>
              </a:tblPr>
              <a:tblGrid>
                <a:gridCol w="2903919"/>
                <a:gridCol w="3954080"/>
              </a:tblGrid>
              <a:tr h="546760">
                <a:tc gridSpan="2">
                  <a:txBody>
                    <a:bodyPr/>
                    <a:lstStyle/>
                    <a:p>
                      <a:pPr marL="0" marR="0" algn="ctr">
                        <a:lnSpc>
                          <a:spcPct val="115000"/>
                        </a:lnSpc>
                        <a:spcBef>
                          <a:spcPts val="0"/>
                        </a:spcBef>
                        <a:spcAft>
                          <a:spcPts val="0"/>
                        </a:spcAft>
                      </a:pPr>
                      <a:r>
                        <a:rPr lang="en-IN" sz="1800" dirty="0">
                          <a:effectLst/>
                        </a:rPr>
                        <a:t>Table -Blood Bank  Satisfaction Level</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en-US"/>
                    </a:p>
                  </a:txBody>
                  <a:tcPr/>
                </a:tc>
              </a:tr>
              <a:tr h="546760">
                <a:tc>
                  <a:txBody>
                    <a:bodyPr/>
                    <a:lstStyle/>
                    <a:p>
                      <a:pPr marL="0" marR="0">
                        <a:lnSpc>
                          <a:spcPct val="115000"/>
                        </a:lnSpc>
                        <a:spcBef>
                          <a:spcPts val="0"/>
                        </a:spcBef>
                        <a:spcAft>
                          <a:spcPts val="0"/>
                        </a:spcAft>
                      </a:pPr>
                      <a:r>
                        <a:rPr lang="en-IN" sz="1800">
                          <a:effectLst/>
                        </a:rPr>
                        <a:t>Highest</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IN" sz="1800" b="1" dirty="0">
                          <a:effectLst/>
                        </a:rPr>
                        <a:t>95</a:t>
                      </a:r>
                      <a:endParaRPr lang="en-US"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546760">
                <a:tc>
                  <a:txBody>
                    <a:bodyPr/>
                    <a:lstStyle/>
                    <a:p>
                      <a:pPr marL="0" marR="0">
                        <a:lnSpc>
                          <a:spcPct val="115000"/>
                        </a:lnSpc>
                        <a:spcBef>
                          <a:spcPts val="0"/>
                        </a:spcBef>
                        <a:spcAft>
                          <a:spcPts val="0"/>
                        </a:spcAft>
                      </a:pPr>
                      <a:r>
                        <a:rPr lang="en-IN" sz="1800">
                          <a:effectLst/>
                        </a:rPr>
                        <a:t>Average </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IN" sz="1800" b="1" dirty="0">
                          <a:effectLst/>
                        </a:rPr>
                        <a:t>73.86</a:t>
                      </a:r>
                      <a:endParaRPr lang="en-US"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546760">
                <a:tc>
                  <a:txBody>
                    <a:bodyPr/>
                    <a:lstStyle/>
                    <a:p>
                      <a:pPr marL="0" marR="0">
                        <a:lnSpc>
                          <a:spcPct val="115000"/>
                        </a:lnSpc>
                        <a:spcBef>
                          <a:spcPts val="0"/>
                        </a:spcBef>
                        <a:spcAft>
                          <a:spcPts val="0"/>
                        </a:spcAft>
                      </a:pPr>
                      <a:r>
                        <a:rPr lang="en-IN" sz="1800">
                          <a:effectLst/>
                        </a:rPr>
                        <a:t>Lowest</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IN" sz="1800" b="1" dirty="0">
                          <a:effectLst/>
                        </a:rPr>
                        <a:t>45</a:t>
                      </a:r>
                      <a:endParaRPr lang="en-US"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bl>
          </a:graphicData>
        </a:graphic>
      </p:graphicFrame>
      <p:graphicFrame>
        <p:nvGraphicFramePr>
          <p:cNvPr id="5" name="Chart 4"/>
          <p:cNvGraphicFramePr/>
          <p:nvPr>
            <p:extLst>
              <p:ext uri="{D42A27DB-BD31-4B8C-83A1-F6EECF244321}">
                <p14:modId xmlns:p14="http://schemas.microsoft.com/office/powerpoint/2010/main" xmlns="" val="1401089670"/>
              </p:ext>
            </p:extLst>
          </p:nvPr>
        </p:nvGraphicFramePr>
        <p:xfrm>
          <a:off x="1371600" y="2743200"/>
          <a:ext cx="6038850" cy="35814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xmlns="" val="428196343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xmlns="" val="2661036907"/>
              </p:ext>
            </p:extLst>
          </p:nvPr>
        </p:nvGraphicFramePr>
        <p:xfrm>
          <a:off x="1428728" y="381000"/>
          <a:ext cx="6910414" cy="1894564"/>
        </p:xfrm>
        <a:graphic>
          <a:graphicData uri="http://schemas.openxmlformats.org/drawingml/2006/table">
            <a:tbl>
              <a:tblPr firstRow="1" firstCol="1" bandRow="1">
                <a:tableStyleId>{5C22544A-7EE6-4342-B048-85BDC9FD1C3A}</a:tableStyleId>
              </a:tblPr>
              <a:tblGrid>
                <a:gridCol w="3557166"/>
                <a:gridCol w="3353248"/>
              </a:tblGrid>
              <a:tr h="247535">
                <a:tc gridSpan="2">
                  <a:txBody>
                    <a:bodyPr/>
                    <a:lstStyle/>
                    <a:p>
                      <a:pPr marL="0" marR="0" algn="ctr">
                        <a:lnSpc>
                          <a:spcPct val="115000"/>
                        </a:lnSpc>
                        <a:spcBef>
                          <a:spcPts val="0"/>
                        </a:spcBef>
                        <a:spcAft>
                          <a:spcPts val="0"/>
                        </a:spcAft>
                      </a:pPr>
                      <a:r>
                        <a:rPr lang="en-IN" sz="1600" dirty="0">
                          <a:effectLst/>
                        </a:rPr>
                        <a:t>Blood Bank Question wise  Score</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en-US"/>
                    </a:p>
                  </a:txBody>
                  <a:tcPr/>
                </a:tc>
              </a:tr>
              <a:tr h="247535">
                <a:tc>
                  <a:txBody>
                    <a:bodyPr/>
                    <a:lstStyle/>
                    <a:p>
                      <a:pPr marL="0" marR="0" algn="just">
                        <a:lnSpc>
                          <a:spcPct val="115000"/>
                        </a:lnSpc>
                        <a:spcBef>
                          <a:spcPts val="0"/>
                        </a:spcBef>
                        <a:spcAft>
                          <a:spcPts val="0"/>
                        </a:spcAft>
                      </a:pPr>
                      <a:r>
                        <a:rPr lang="en-IN" sz="1600">
                          <a:effectLst/>
                        </a:rPr>
                        <a:t>Staff Behaviour</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IN" sz="1600" b="1" dirty="0">
                          <a:effectLst/>
                        </a:rPr>
                        <a:t>1214</a:t>
                      </a:r>
                      <a:endParaRPr lang="en-US" sz="14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333433">
                <a:tc>
                  <a:txBody>
                    <a:bodyPr/>
                    <a:lstStyle/>
                    <a:p>
                      <a:pPr marL="0" marR="0" algn="just">
                        <a:lnSpc>
                          <a:spcPct val="115000"/>
                        </a:lnSpc>
                        <a:spcBef>
                          <a:spcPts val="0"/>
                        </a:spcBef>
                        <a:spcAft>
                          <a:spcPts val="0"/>
                        </a:spcAft>
                      </a:pPr>
                      <a:r>
                        <a:rPr lang="en-IN" sz="1600">
                          <a:effectLst/>
                        </a:rPr>
                        <a:t>Staff Cooperation</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IN" sz="1600" b="1" dirty="0">
                          <a:effectLst/>
                        </a:rPr>
                        <a:t>1205</a:t>
                      </a:r>
                      <a:endParaRPr lang="en-US" sz="14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333433">
                <a:tc>
                  <a:txBody>
                    <a:bodyPr/>
                    <a:lstStyle/>
                    <a:p>
                      <a:pPr marL="0" marR="0" algn="just">
                        <a:lnSpc>
                          <a:spcPct val="115000"/>
                        </a:lnSpc>
                        <a:spcBef>
                          <a:spcPts val="0"/>
                        </a:spcBef>
                        <a:spcAft>
                          <a:spcPts val="0"/>
                        </a:spcAft>
                      </a:pPr>
                      <a:r>
                        <a:rPr lang="en-IN" sz="1600">
                          <a:effectLst/>
                        </a:rPr>
                        <a:t>Report Issue Process</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IN" sz="1600" b="1" dirty="0">
                          <a:effectLst/>
                        </a:rPr>
                        <a:t>1182</a:t>
                      </a:r>
                      <a:endParaRPr lang="en-US" sz="14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333433">
                <a:tc>
                  <a:txBody>
                    <a:bodyPr/>
                    <a:lstStyle/>
                    <a:p>
                      <a:pPr marL="0" marR="0" algn="just">
                        <a:lnSpc>
                          <a:spcPct val="115000"/>
                        </a:lnSpc>
                        <a:spcBef>
                          <a:spcPts val="0"/>
                        </a:spcBef>
                        <a:spcAft>
                          <a:spcPts val="0"/>
                        </a:spcAft>
                      </a:pPr>
                      <a:r>
                        <a:rPr lang="en-IN" sz="1600">
                          <a:effectLst/>
                        </a:rPr>
                        <a:t>Donor Motivation Process</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IN" sz="1600" b="1" dirty="0">
                          <a:effectLst/>
                        </a:rPr>
                        <a:t>1151</a:t>
                      </a:r>
                      <a:endParaRPr lang="en-US" sz="14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333433">
                <a:tc>
                  <a:txBody>
                    <a:bodyPr/>
                    <a:lstStyle/>
                    <a:p>
                      <a:pPr marL="0" marR="0" algn="just">
                        <a:lnSpc>
                          <a:spcPct val="115000"/>
                        </a:lnSpc>
                        <a:spcBef>
                          <a:spcPts val="0"/>
                        </a:spcBef>
                        <a:spcAft>
                          <a:spcPts val="0"/>
                        </a:spcAft>
                      </a:pPr>
                      <a:r>
                        <a:rPr lang="en-IN" sz="1600">
                          <a:effectLst/>
                        </a:rPr>
                        <a:t>Blood Issue During Emergency</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IN" sz="1600" b="1" dirty="0">
                          <a:effectLst/>
                        </a:rPr>
                        <a:t>1157</a:t>
                      </a:r>
                      <a:endParaRPr lang="en-US" sz="14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bl>
          </a:graphicData>
        </a:graphic>
      </p:graphicFrame>
      <p:graphicFrame>
        <p:nvGraphicFramePr>
          <p:cNvPr id="5" name="Chart 4"/>
          <p:cNvGraphicFramePr/>
          <p:nvPr>
            <p:extLst>
              <p:ext uri="{D42A27DB-BD31-4B8C-83A1-F6EECF244321}">
                <p14:modId xmlns:p14="http://schemas.microsoft.com/office/powerpoint/2010/main" xmlns="" val="3784200932"/>
              </p:ext>
            </p:extLst>
          </p:nvPr>
        </p:nvGraphicFramePr>
        <p:xfrm>
          <a:off x="1219200" y="2514600"/>
          <a:ext cx="6819900" cy="38862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xmlns="" val="196761566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xmlns="" val="2503863443"/>
              </p:ext>
            </p:extLst>
          </p:nvPr>
        </p:nvGraphicFramePr>
        <p:xfrm>
          <a:off x="1066800" y="381000"/>
          <a:ext cx="6629400" cy="1752600"/>
        </p:xfrm>
        <a:graphic>
          <a:graphicData uri="http://schemas.openxmlformats.org/drawingml/2006/table">
            <a:tbl>
              <a:tblPr firstRow="1" firstCol="1" bandRow="1">
                <a:tableStyleId>{5C22544A-7EE6-4342-B048-85BDC9FD1C3A}</a:tableStyleId>
              </a:tblPr>
              <a:tblGrid>
                <a:gridCol w="3555917"/>
                <a:gridCol w="3073483"/>
              </a:tblGrid>
              <a:tr h="438150">
                <a:tc gridSpan="2">
                  <a:txBody>
                    <a:bodyPr/>
                    <a:lstStyle/>
                    <a:p>
                      <a:pPr marL="0" marR="0" algn="ctr">
                        <a:lnSpc>
                          <a:spcPct val="115000"/>
                        </a:lnSpc>
                        <a:spcBef>
                          <a:spcPts val="0"/>
                        </a:spcBef>
                        <a:spcAft>
                          <a:spcPts val="0"/>
                        </a:spcAft>
                      </a:pPr>
                      <a:r>
                        <a:rPr lang="en-IN" sz="1600" dirty="0" smtClean="0">
                          <a:effectLst/>
                        </a:rPr>
                        <a:t>Laundry  </a:t>
                      </a:r>
                      <a:r>
                        <a:rPr lang="en-IN" sz="1600" dirty="0">
                          <a:effectLst/>
                        </a:rPr>
                        <a:t>Satisfaction Level</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en-US"/>
                    </a:p>
                  </a:txBody>
                  <a:tcPr/>
                </a:tc>
              </a:tr>
              <a:tr h="438150">
                <a:tc>
                  <a:txBody>
                    <a:bodyPr/>
                    <a:lstStyle/>
                    <a:p>
                      <a:pPr marL="0" marR="0">
                        <a:lnSpc>
                          <a:spcPct val="115000"/>
                        </a:lnSpc>
                        <a:spcBef>
                          <a:spcPts val="0"/>
                        </a:spcBef>
                        <a:spcAft>
                          <a:spcPts val="0"/>
                        </a:spcAft>
                      </a:pPr>
                      <a:r>
                        <a:rPr lang="en-IN" sz="1600">
                          <a:effectLst/>
                        </a:rPr>
                        <a:t>Highest</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IN" sz="1600" b="1" dirty="0">
                          <a:effectLst/>
                        </a:rPr>
                        <a:t>100</a:t>
                      </a:r>
                      <a:endParaRPr lang="en-US" sz="14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438150">
                <a:tc>
                  <a:txBody>
                    <a:bodyPr/>
                    <a:lstStyle/>
                    <a:p>
                      <a:pPr marL="0" marR="0">
                        <a:lnSpc>
                          <a:spcPct val="115000"/>
                        </a:lnSpc>
                        <a:spcBef>
                          <a:spcPts val="0"/>
                        </a:spcBef>
                        <a:spcAft>
                          <a:spcPts val="0"/>
                        </a:spcAft>
                      </a:pPr>
                      <a:r>
                        <a:rPr lang="en-IN" sz="1600">
                          <a:effectLst/>
                        </a:rPr>
                        <a:t>Average </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IN" sz="1600" b="1" dirty="0">
                          <a:effectLst/>
                        </a:rPr>
                        <a:t>72.54</a:t>
                      </a:r>
                      <a:endParaRPr lang="en-US" sz="14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438150">
                <a:tc>
                  <a:txBody>
                    <a:bodyPr/>
                    <a:lstStyle/>
                    <a:p>
                      <a:pPr marL="0" marR="0">
                        <a:lnSpc>
                          <a:spcPct val="115000"/>
                        </a:lnSpc>
                        <a:spcBef>
                          <a:spcPts val="0"/>
                        </a:spcBef>
                        <a:spcAft>
                          <a:spcPts val="0"/>
                        </a:spcAft>
                      </a:pPr>
                      <a:r>
                        <a:rPr lang="en-IN" sz="1600">
                          <a:effectLst/>
                        </a:rPr>
                        <a:t>Lowest</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IN" sz="1600" b="1" dirty="0">
                          <a:effectLst/>
                        </a:rPr>
                        <a:t>25</a:t>
                      </a:r>
                      <a:endParaRPr lang="en-US" sz="14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bl>
          </a:graphicData>
        </a:graphic>
      </p:graphicFrame>
      <p:graphicFrame>
        <p:nvGraphicFramePr>
          <p:cNvPr id="5" name="Chart 4"/>
          <p:cNvGraphicFramePr/>
          <p:nvPr>
            <p:extLst>
              <p:ext uri="{D42A27DB-BD31-4B8C-83A1-F6EECF244321}">
                <p14:modId xmlns:p14="http://schemas.microsoft.com/office/powerpoint/2010/main" xmlns="" val="1161543694"/>
              </p:ext>
            </p:extLst>
          </p:nvPr>
        </p:nvGraphicFramePr>
        <p:xfrm>
          <a:off x="1447800" y="2667000"/>
          <a:ext cx="6010275" cy="306705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xmlns="" val="302355085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xmlns="" val="1409876452"/>
              </p:ext>
            </p:extLst>
          </p:nvPr>
        </p:nvGraphicFramePr>
        <p:xfrm>
          <a:off x="1219200" y="304800"/>
          <a:ext cx="6934200" cy="1600201"/>
        </p:xfrm>
        <a:graphic>
          <a:graphicData uri="http://schemas.openxmlformats.org/drawingml/2006/table">
            <a:tbl>
              <a:tblPr firstRow="1" firstCol="1" bandRow="1">
                <a:tableStyleId>{5C22544A-7EE6-4342-B048-85BDC9FD1C3A}</a:tableStyleId>
              </a:tblPr>
              <a:tblGrid>
                <a:gridCol w="3865837"/>
                <a:gridCol w="3068363"/>
              </a:tblGrid>
              <a:tr h="317434">
                <a:tc gridSpan="2">
                  <a:txBody>
                    <a:bodyPr/>
                    <a:lstStyle/>
                    <a:p>
                      <a:pPr marL="0" marR="0" algn="ctr">
                        <a:lnSpc>
                          <a:spcPct val="115000"/>
                        </a:lnSpc>
                        <a:spcBef>
                          <a:spcPts val="0"/>
                        </a:spcBef>
                        <a:spcAft>
                          <a:spcPts val="0"/>
                        </a:spcAft>
                      </a:pPr>
                      <a:r>
                        <a:rPr lang="en-IN" sz="1600" dirty="0">
                          <a:effectLst/>
                        </a:rPr>
                        <a:t>Laundry Question wise  Score</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en-US"/>
                    </a:p>
                  </a:txBody>
                  <a:tcPr/>
                </a:tc>
              </a:tr>
              <a:tr h="427589">
                <a:tc>
                  <a:txBody>
                    <a:bodyPr/>
                    <a:lstStyle/>
                    <a:p>
                      <a:pPr marL="0" marR="0" algn="just">
                        <a:lnSpc>
                          <a:spcPct val="115000"/>
                        </a:lnSpc>
                        <a:spcBef>
                          <a:spcPts val="0"/>
                        </a:spcBef>
                        <a:spcAft>
                          <a:spcPts val="0"/>
                        </a:spcAft>
                      </a:pPr>
                      <a:r>
                        <a:rPr lang="en-IN" sz="1600">
                          <a:effectLst/>
                        </a:rPr>
                        <a:t>Bed Sheet Cleanliness</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IN" sz="1600" b="1" dirty="0">
                          <a:effectLst/>
                        </a:rPr>
                        <a:t>1183</a:t>
                      </a:r>
                      <a:endParaRPr lang="en-US" sz="14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427589">
                <a:tc>
                  <a:txBody>
                    <a:bodyPr/>
                    <a:lstStyle/>
                    <a:p>
                      <a:pPr marL="0" marR="0" algn="just">
                        <a:lnSpc>
                          <a:spcPct val="115000"/>
                        </a:lnSpc>
                        <a:spcBef>
                          <a:spcPts val="0"/>
                        </a:spcBef>
                        <a:spcAft>
                          <a:spcPts val="0"/>
                        </a:spcAft>
                      </a:pPr>
                      <a:r>
                        <a:rPr lang="en-IN" sz="1600">
                          <a:effectLst/>
                        </a:rPr>
                        <a:t>Linen Changing Process</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IN" sz="1600" b="1" dirty="0">
                          <a:effectLst/>
                        </a:rPr>
                        <a:t>1150</a:t>
                      </a:r>
                      <a:endParaRPr lang="en-US" sz="14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427589">
                <a:tc>
                  <a:txBody>
                    <a:bodyPr/>
                    <a:lstStyle/>
                    <a:p>
                      <a:pPr marL="0" marR="0" algn="just">
                        <a:lnSpc>
                          <a:spcPct val="115000"/>
                        </a:lnSpc>
                        <a:spcBef>
                          <a:spcPts val="0"/>
                        </a:spcBef>
                        <a:spcAft>
                          <a:spcPts val="0"/>
                        </a:spcAft>
                      </a:pPr>
                      <a:r>
                        <a:rPr lang="en-IN" sz="1600">
                          <a:effectLst/>
                        </a:rPr>
                        <a:t>Ward &amp; Room Cleanliness</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IN" sz="1600" b="1" dirty="0">
                          <a:effectLst/>
                        </a:rPr>
                        <a:t>1149</a:t>
                      </a:r>
                      <a:endParaRPr lang="en-US" sz="14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bl>
          </a:graphicData>
        </a:graphic>
      </p:graphicFrame>
      <p:graphicFrame>
        <p:nvGraphicFramePr>
          <p:cNvPr id="6" name="Chart 5"/>
          <p:cNvGraphicFramePr/>
          <p:nvPr>
            <p:extLst>
              <p:ext uri="{D42A27DB-BD31-4B8C-83A1-F6EECF244321}">
                <p14:modId xmlns:p14="http://schemas.microsoft.com/office/powerpoint/2010/main" xmlns="" val="1470490549"/>
              </p:ext>
            </p:extLst>
          </p:nvPr>
        </p:nvGraphicFramePr>
        <p:xfrm>
          <a:off x="1143000" y="2133600"/>
          <a:ext cx="6822440" cy="41910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xmlns="" val="240008437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xmlns="" val="2964270251"/>
              </p:ext>
            </p:extLst>
          </p:nvPr>
        </p:nvGraphicFramePr>
        <p:xfrm>
          <a:off x="1447800" y="152400"/>
          <a:ext cx="6553200" cy="2133600"/>
        </p:xfrm>
        <a:graphic>
          <a:graphicData uri="http://schemas.openxmlformats.org/drawingml/2006/table">
            <a:tbl>
              <a:tblPr firstRow="1" firstCol="1" bandRow="1">
                <a:tableStyleId>{5C22544A-7EE6-4342-B048-85BDC9FD1C3A}</a:tableStyleId>
              </a:tblPr>
              <a:tblGrid>
                <a:gridCol w="2365332"/>
                <a:gridCol w="4187868"/>
              </a:tblGrid>
              <a:tr h="304800">
                <a:tc gridSpan="2">
                  <a:txBody>
                    <a:bodyPr/>
                    <a:lstStyle/>
                    <a:p>
                      <a:pPr marL="0" marR="0" algn="ctr">
                        <a:lnSpc>
                          <a:spcPct val="115000"/>
                        </a:lnSpc>
                        <a:spcBef>
                          <a:spcPts val="0"/>
                        </a:spcBef>
                        <a:spcAft>
                          <a:spcPts val="0"/>
                        </a:spcAft>
                      </a:pPr>
                      <a:r>
                        <a:rPr lang="en-IN" sz="1600" dirty="0">
                          <a:effectLst/>
                        </a:rPr>
                        <a:t>Table 1-Department wise Satisfaction  Level </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en-US"/>
                    </a:p>
                  </a:txBody>
                  <a:tcPr/>
                </a:tc>
              </a:tr>
              <a:tr h="304800">
                <a:tc>
                  <a:txBody>
                    <a:bodyPr/>
                    <a:lstStyle/>
                    <a:p>
                      <a:pPr marL="0" marR="0" algn="ctr">
                        <a:lnSpc>
                          <a:spcPct val="115000"/>
                        </a:lnSpc>
                        <a:spcBef>
                          <a:spcPts val="0"/>
                        </a:spcBef>
                        <a:spcAft>
                          <a:spcPts val="0"/>
                        </a:spcAft>
                      </a:pPr>
                      <a:r>
                        <a:rPr lang="en-IN" sz="1600">
                          <a:effectLst/>
                        </a:rPr>
                        <a:t>Dept</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IN" sz="1600" b="1" dirty="0">
                          <a:effectLst/>
                        </a:rPr>
                        <a:t>% Sat Leve</a:t>
                      </a:r>
                      <a:r>
                        <a:rPr lang="en-IN" sz="1600" dirty="0">
                          <a:effectLst/>
                        </a:rPr>
                        <a:t>l</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304800">
                <a:tc>
                  <a:txBody>
                    <a:bodyPr/>
                    <a:lstStyle/>
                    <a:p>
                      <a:pPr marL="0" marR="0" algn="ctr">
                        <a:lnSpc>
                          <a:spcPct val="115000"/>
                        </a:lnSpc>
                        <a:spcBef>
                          <a:spcPts val="0"/>
                        </a:spcBef>
                        <a:spcAft>
                          <a:spcPts val="0"/>
                        </a:spcAft>
                      </a:pPr>
                      <a:r>
                        <a:rPr lang="en-IN" sz="1600">
                          <a:effectLst/>
                        </a:rPr>
                        <a:t>Pharmacy</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IN" sz="1600" b="1" dirty="0">
                          <a:effectLst/>
                        </a:rPr>
                        <a:t>71.57</a:t>
                      </a:r>
                      <a:endParaRPr lang="en-US"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304800">
                <a:tc>
                  <a:txBody>
                    <a:bodyPr/>
                    <a:lstStyle/>
                    <a:p>
                      <a:pPr marL="0" marR="0" algn="ctr">
                        <a:lnSpc>
                          <a:spcPct val="115000"/>
                        </a:lnSpc>
                        <a:spcBef>
                          <a:spcPts val="0"/>
                        </a:spcBef>
                        <a:spcAft>
                          <a:spcPts val="0"/>
                        </a:spcAft>
                      </a:pPr>
                      <a:r>
                        <a:rPr lang="en-IN" sz="1600">
                          <a:effectLst/>
                        </a:rPr>
                        <a:t>Laboratory</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IN" sz="1600" b="1" dirty="0">
                          <a:effectLst/>
                        </a:rPr>
                        <a:t>72.45</a:t>
                      </a:r>
                      <a:endParaRPr lang="en-US"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304800">
                <a:tc>
                  <a:txBody>
                    <a:bodyPr/>
                    <a:lstStyle/>
                    <a:p>
                      <a:pPr marL="0" marR="0" algn="ctr">
                        <a:lnSpc>
                          <a:spcPct val="115000"/>
                        </a:lnSpc>
                        <a:spcBef>
                          <a:spcPts val="0"/>
                        </a:spcBef>
                        <a:spcAft>
                          <a:spcPts val="0"/>
                        </a:spcAft>
                      </a:pPr>
                      <a:r>
                        <a:rPr lang="en-IN" sz="1600">
                          <a:effectLst/>
                        </a:rPr>
                        <a:t>Radiology</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IN" sz="1600" b="1" dirty="0">
                          <a:effectLst/>
                        </a:rPr>
                        <a:t>71.85</a:t>
                      </a:r>
                      <a:endParaRPr lang="en-US"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304800">
                <a:tc>
                  <a:txBody>
                    <a:bodyPr/>
                    <a:lstStyle/>
                    <a:p>
                      <a:pPr marL="0" marR="0" algn="ctr">
                        <a:lnSpc>
                          <a:spcPct val="115000"/>
                        </a:lnSpc>
                        <a:spcBef>
                          <a:spcPts val="0"/>
                        </a:spcBef>
                        <a:spcAft>
                          <a:spcPts val="0"/>
                        </a:spcAft>
                      </a:pPr>
                      <a:r>
                        <a:rPr lang="en-IN" sz="1600">
                          <a:effectLst/>
                        </a:rPr>
                        <a:t>Blood Bank</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IN" sz="1600" b="1" dirty="0">
                          <a:effectLst/>
                        </a:rPr>
                        <a:t>73.86</a:t>
                      </a:r>
                      <a:endParaRPr lang="en-US"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304800">
                <a:tc>
                  <a:txBody>
                    <a:bodyPr/>
                    <a:lstStyle/>
                    <a:p>
                      <a:pPr marL="0" marR="0" algn="ctr">
                        <a:lnSpc>
                          <a:spcPct val="115000"/>
                        </a:lnSpc>
                        <a:spcBef>
                          <a:spcPts val="0"/>
                        </a:spcBef>
                        <a:spcAft>
                          <a:spcPts val="0"/>
                        </a:spcAft>
                      </a:pPr>
                      <a:r>
                        <a:rPr lang="en-IN" sz="1600">
                          <a:effectLst/>
                        </a:rPr>
                        <a:t>Laundry</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IN" sz="1600" b="1" dirty="0">
                          <a:effectLst/>
                        </a:rPr>
                        <a:t>72.54</a:t>
                      </a:r>
                      <a:endParaRPr lang="en-US"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bl>
          </a:graphicData>
        </a:graphic>
      </p:graphicFrame>
      <p:graphicFrame>
        <p:nvGraphicFramePr>
          <p:cNvPr id="5" name="Chart 4"/>
          <p:cNvGraphicFramePr/>
          <p:nvPr>
            <p:extLst>
              <p:ext uri="{D42A27DB-BD31-4B8C-83A1-F6EECF244321}">
                <p14:modId xmlns:p14="http://schemas.microsoft.com/office/powerpoint/2010/main" xmlns="" val="2049646015"/>
              </p:ext>
            </p:extLst>
          </p:nvPr>
        </p:nvGraphicFramePr>
        <p:xfrm>
          <a:off x="1524000" y="2590800"/>
          <a:ext cx="6276975" cy="411162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xmlns="" val="17790870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45201" y="290722"/>
            <a:ext cx="6589199" cy="1280890"/>
          </a:xfrm>
        </p:spPr>
        <p:txBody>
          <a:bodyPr>
            <a:normAutofit/>
          </a:bodyPr>
          <a:lstStyle/>
          <a:p>
            <a:pPr algn="ctr"/>
            <a:r>
              <a:rPr lang="en-IN" b="1" u="sng" dirty="0"/>
              <a:t>CONCLUSIONS </a:t>
            </a:r>
            <a:r>
              <a:rPr lang="en-IN" b="1" dirty="0"/>
              <a:t> </a:t>
            </a:r>
            <a:endParaRPr lang="en-US" b="1" dirty="0"/>
          </a:p>
        </p:txBody>
      </p:sp>
      <p:sp>
        <p:nvSpPr>
          <p:cNvPr id="3" name="Content Placeholder 2"/>
          <p:cNvSpPr>
            <a:spLocks noGrp="1"/>
          </p:cNvSpPr>
          <p:nvPr>
            <p:ph idx="1"/>
          </p:nvPr>
        </p:nvSpPr>
        <p:spPr>
          <a:xfrm>
            <a:off x="1295400" y="1214422"/>
            <a:ext cx="7562879" cy="4648200"/>
          </a:xfrm>
        </p:spPr>
        <p:txBody>
          <a:bodyPr>
            <a:noAutofit/>
          </a:bodyPr>
          <a:lstStyle/>
          <a:p>
            <a:r>
              <a:rPr lang="en-US" sz="2400" b="1" dirty="0" smtClean="0"/>
              <a:t>The highest score for patient satisfaction is 89%</a:t>
            </a:r>
          </a:p>
          <a:p>
            <a:r>
              <a:rPr lang="en-US" sz="2400" b="1" dirty="0" smtClean="0"/>
              <a:t>The average Satisfaction level of Hospital is 72.3%.</a:t>
            </a:r>
          </a:p>
          <a:p>
            <a:r>
              <a:rPr lang="en-US" sz="2400" b="1" dirty="0" smtClean="0"/>
              <a:t>The lowest score for patient satisfaction is 53%.</a:t>
            </a:r>
          </a:p>
          <a:p>
            <a:r>
              <a:rPr lang="en-US" sz="2400" b="1" dirty="0" smtClean="0"/>
              <a:t>Satisfaction Level is highest for BB 73.86%.</a:t>
            </a:r>
          </a:p>
          <a:p>
            <a:r>
              <a:rPr lang="en-US" sz="2400" b="1" dirty="0" smtClean="0"/>
              <a:t>Satisfaction Level is </a:t>
            </a:r>
            <a:r>
              <a:rPr lang="en-US" sz="2400" b="1" dirty="0" smtClean="0"/>
              <a:t>lowest </a:t>
            </a:r>
            <a:r>
              <a:rPr lang="en-US" sz="2400" b="1" dirty="0" smtClean="0"/>
              <a:t>for </a:t>
            </a:r>
            <a:r>
              <a:rPr lang="en-US" sz="2400" b="1" dirty="0" smtClean="0"/>
              <a:t>Pharmacy 71.57%.</a:t>
            </a:r>
          </a:p>
          <a:p>
            <a:r>
              <a:rPr lang="en-US" sz="2400" b="1" dirty="0" smtClean="0"/>
              <a:t>Satisfaction level of Radiology is 71.85%.</a:t>
            </a:r>
          </a:p>
          <a:p>
            <a:r>
              <a:rPr lang="en-US" sz="2400" b="1" dirty="0" smtClean="0"/>
              <a:t>Satisfaction level of </a:t>
            </a:r>
            <a:r>
              <a:rPr lang="en-US" sz="2400" b="1" dirty="0" smtClean="0"/>
              <a:t>Laboratory </a:t>
            </a:r>
            <a:r>
              <a:rPr lang="en-US" sz="2400" b="1" dirty="0" smtClean="0"/>
              <a:t>is </a:t>
            </a:r>
            <a:r>
              <a:rPr lang="en-US" sz="2400" b="1" dirty="0" smtClean="0"/>
              <a:t>72.45%.</a:t>
            </a:r>
          </a:p>
          <a:p>
            <a:r>
              <a:rPr lang="en-US" sz="2400" b="1" dirty="0" smtClean="0"/>
              <a:t>Satisfaction level of  </a:t>
            </a:r>
            <a:r>
              <a:rPr lang="en-US" sz="2400" b="1" dirty="0" smtClean="0"/>
              <a:t>Laundry </a:t>
            </a:r>
            <a:r>
              <a:rPr lang="en-US" sz="2400" b="1" dirty="0" smtClean="0"/>
              <a:t>is </a:t>
            </a:r>
            <a:r>
              <a:rPr lang="en-US" sz="2400" b="1" dirty="0" smtClean="0"/>
              <a:t>72.54%.</a:t>
            </a:r>
          </a:p>
        </p:txBody>
      </p:sp>
    </p:spTree>
    <p:extLst>
      <p:ext uri="{BB962C8B-B14F-4D97-AF65-F5344CB8AC3E}">
        <p14:creationId xmlns:p14="http://schemas.microsoft.com/office/powerpoint/2010/main" xmlns="" val="249872577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1"/>
          <p:cNvSpPr>
            <a:spLocks noGrp="1"/>
          </p:cNvSpPr>
          <p:nvPr>
            <p:ph type="title"/>
          </p:nvPr>
        </p:nvSpPr>
        <p:spPr>
          <a:xfrm>
            <a:off x="628650" y="1524000"/>
            <a:ext cx="7886700" cy="4876800"/>
          </a:xfrm>
        </p:spPr>
        <p:txBody>
          <a:bodyPr>
            <a:normAutofit fontScale="90000"/>
          </a:bodyPr>
          <a:lstStyle/>
          <a:p>
            <a:pPr>
              <a:buFont typeface="Wingdings" pitchFamily="2" charset="2"/>
              <a:buChar char="Ø"/>
            </a:pPr>
            <a:r>
              <a:rPr lang="en-IN" sz="2000" dirty="0" err="1" smtClean="0"/>
              <a:t>Dharamshila</a:t>
            </a:r>
            <a:r>
              <a:rPr lang="en-IN" sz="2000" dirty="0" smtClean="0"/>
              <a:t> </a:t>
            </a:r>
            <a:r>
              <a:rPr lang="en-IN" sz="2000" dirty="0"/>
              <a:t>hospital and research centre (DHRC) Is the first and only cancer hospital of </a:t>
            </a:r>
            <a:r>
              <a:rPr lang="en-IN" sz="2000" dirty="0" err="1"/>
              <a:t>india</a:t>
            </a:r>
            <a:r>
              <a:rPr lang="en-IN" sz="2000" dirty="0"/>
              <a:t> that has been accredited by</a:t>
            </a:r>
            <a:r>
              <a:rPr lang="en-IN" sz="2000" dirty="0">
                <a:solidFill>
                  <a:schemeClr val="tx1">
                    <a:lumMod val="75000"/>
                    <a:lumOff val="25000"/>
                  </a:schemeClr>
                </a:solidFill>
              </a:rPr>
              <a:t> </a:t>
            </a:r>
            <a:r>
              <a:rPr lang="en-IN" sz="2000" dirty="0" smtClean="0">
                <a:solidFill>
                  <a:schemeClr val="tx1">
                    <a:lumMod val="75000"/>
                    <a:lumOff val="25000"/>
                  </a:schemeClr>
                </a:solidFill>
              </a:rPr>
              <a:t>NABH</a:t>
            </a:r>
            <a:r>
              <a:rPr lang="en-US" sz="2000" dirty="0" smtClean="0">
                <a:latin typeface="Calibri" pitchFamily="34" charset="0"/>
              </a:rPr>
              <a:t>.</a:t>
            </a:r>
            <a:br>
              <a:rPr lang="en-US" sz="2000" dirty="0" smtClean="0">
                <a:latin typeface="Calibri" pitchFamily="34" charset="0"/>
              </a:rPr>
            </a:br>
            <a:r>
              <a:rPr lang="en-US" sz="2000" dirty="0" smtClean="0">
                <a:latin typeface="Calibri" pitchFamily="34" charset="0"/>
              </a:rPr>
              <a:t> </a:t>
            </a:r>
          </a:p>
          <a:p>
            <a:pPr>
              <a:buFont typeface="Wingdings" pitchFamily="2" charset="2"/>
              <a:buChar char="Ø"/>
            </a:pPr>
            <a:r>
              <a:rPr lang="en-IN" sz="2000" dirty="0" smtClean="0"/>
              <a:t>First </a:t>
            </a:r>
            <a:r>
              <a:rPr lang="en-IN" sz="2000" dirty="0"/>
              <a:t>phase of the hospital was commissioned on 1 July 1994 with 100 beds. </a:t>
            </a:r>
            <a:r>
              <a:rPr lang="en-IN" sz="2000" dirty="0" err="1" smtClean="0"/>
              <a:t>Now,the</a:t>
            </a:r>
            <a:r>
              <a:rPr lang="en-IN" sz="2000" dirty="0" smtClean="0"/>
              <a:t> </a:t>
            </a:r>
            <a:r>
              <a:rPr lang="en-IN" sz="2000" dirty="0"/>
              <a:t>hospital </a:t>
            </a:r>
            <a:r>
              <a:rPr lang="en-IN" sz="2000" dirty="0" smtClean="0"/>
              <a:t>has </a:t>
            </a:r>
            <a:r>
              <a:rPr lang="en-IN" sz="2000" dirty="0"/>
              <a:t>expanded to 350 beds and is the largest cancer hospital of north </a:t>
            </a:r>
            <a:r>
              <a:rPr lang="en-IN" sz="2000" dirty="0" smtClean="0"/>
              <a:t>India.</a:t>
            </a:r>
            <a:r>
              <a:rPr lang="en-US" sz="2000" dirty="0" smtClean="0">
                <a:latin typeface="Calibri" pitchFamily="34" charset="0"/>
              </a:rPr>
              <a:t/>
            </a:r>
            <a:br>
              <a:rPr lang="en-US" sz="2000" dirty="0" smtClean="0">
                <a:latin typeface="Calibri" pitchFamily="34" charset="0"/>
              </a:rPr>
            </a:br>
            <a:r>
              <a:rPr lang="en-US" sz="2000" dirty="0">
                <a:latin typeface="Calibri" pitchFamily="34" charset="0"/>
              </a:rPr>
              <a:t/>
            </a:r>
            <a:br>
              <a:rPr lang="en-US" sz="2000" dirty="0">
                <a:latin typeface="Calibri" pitchFamily="34" charset="0"/>
              </a:rPr>
            </a:br>
            <a:r>
              <a:rPr lang="en-US" sz="2000" dirty="0" smtClean="0">
                <a:latin typeface="Calibri" pitchFamily="34" charset="0"/>
              </a:rPr>
              <a:t> </a:t>
            </a:r>
            <a:r>
              <a:rPr lang="en-IN" sz="2000" b="1" dirty="0" smtClean="0"/>
              <a:t>MISSION</a:t>
            </a:r>
            <a:r>
              <a:rPr lang="en-US" sz="2000" b="1" dirty="0"/>
              <a:t/>
            </a:r>
            <a:br>
              <a:rPr lang="en-US" sz="2000" b="1" dirty="0"/>
            </a:br>
            <a:r>
              <a:rPr lang="en-IN" sz="2000" dirty="0"/>
              <a:t>To fight and win the battle against </a:t>
            </a:r>
            <a:r>
              <a:rPr lang="en-IN" sz="2000" dirty="0" smtClean="0"/>
              <a:t>cancer.</a:t>
            </a:r>
            <a:br>
              <a:rPr lang="en-IN" sz="2000" dirty="0" smtClean="0"/>
            </a:br>
            <a:r>
              <a:rPr lang="en-US" sz="2000" dirty="0"/>
              <a:t/>
            </a:r>
            <a:br>
              <a:rPr lang="en-US" sz="2000" dirty="0"/>
            </a:br>
            <a:r>
              <a:rPr lang="en-IN" sz="2000" b="1" dirty="0" smtClean="0"/>
              <a:t> </a:t>
            </a:r>
            <a:r>
              <a:rPr lang="en-IN" sz="2000" b="1" dirty="0"/>
              <a:t>VISION</a:t>
            </a:r>
            <a:r>
              <a:rPr lang="en-US" sz="2000" b="1" dirty="0"/>
              <a:t/>
            </a:r>
            <a:br>
              <a:rPr lang="en-US" sz="2000" b="1" dirty="0"/>
            </a:br>
            <a:r>
              <a:rPr lang="en-IN" sz="2000" dirty="0"/>
              <a:t>To become leaders in Comprehensive Cancer Treatment, Education and </a:t>
            </a:r>
            <a:r>
              <a:rPr lang="en-IN" sz="2000" dirty="0" smtClean="0"/>
              <a:t>Research.</a:t>
            </a:r>
            <a:br>
              <a:rPr lang="en-IN" sz="2000" dirty="0" smtClean="0"/>
            </a:br>
            <a:r>
              <a:rPr lang="en-US" sz="2000" dirty="0"/>
              <a:t/>
            </a:r>
            <a:br>
              <a:rPr lang="en-US" sz="2000" dirty="0"/>
            </a:br>
            <a:r>
              <a:rPr lang="en-IN" sz="2000" b="1" dirty="0" smtClean="0"/>
              <a:t> </a:t>
            </a:r>
            <a:r>
              <a:rPr lang="en-IN" sz="2000" b="1" dirty="0"/>
              <a:t>VALUES</a:t>
            </a:r>
            <a:r>
              <a:rPr lang="en-US" sz="2000" b="1" dirty="0"/>
              <a:t/>
            </a:r>
            <a:br>
              <a:rPr lang="en-US" sz="2000" b="1" dirty="0"/>
            </a:br>
            <a:r>
              <a:rPr lang="en-IN" sz="2000" dirty="0"/>
              <a:t>Patients are supreme and must be served with love and devotion</a:t>
            </a:r>
            <a:r>
              <a:rPr lang="en-US" sz="2000" dirty="0"/>
              <a:t/>
            </a:r>
            <a:br>
              <a:rPr lang="en-US" sz="2000" dirty="0"/>
            </a:br>
            <a:endParaRPr lang="en-US" sz="2000" dirty="0">
              <a:latin typeface="Calibri" pitchFamily="34" charset="0"/>
            </a:endParaRPr>
          </a:p>
        </p:txBody>
      </p:sp>
      <p:sp>
        <p:nvSpPr>
          <p:cNvPr id="3" name="Content Placeholder 2"/>
          <p:cNvSpPr>
            <a:spLocks noGrp="1"/>
          </p:cNvSpPr>
          <p:nvPr>
            <p:ph idx="1"/>
          </p:nvPr>
        </p:nvSpPr>
        <p:spPr>
          <a:xfrm>
            <a:off x="533400" y="609600"/>
            <a:ext cx="6324600" cy="609600"/>
          </a:xfrm>
        </p:spPr>
        <p:txBody>
          <a:bodyPr>
            <a:normAutofit fontScale="25000" lnSpcReduction="20000"/>
          </a:bodyPr>
          <a:lstStyle/>
          <a:p>
            <a:pPr marL="0" indent="0">
              <a:buNone/>
            </a:pPr>
            <a:endParaRPr lang="en-IN" sz="3600" b="1" dirty="0" smtClean="0"/>
          </a:p>
          <a:p>
            <a:pPr marL="0" indent="0">
              <a:buNone/>
            </a:pPr>
            <a:r>
              <a:rPr lang="en-IN" sz="11200" b="1" dirty="0" smtClean="0"/>
              <a:t>       ABOUT HOSPITAL</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IN" b="1" dirty="0" smtClean="0"/>
              <a:t>Recommendations</a:t>
            </a:r>
            <a:endParaRPr lang="en-IN" b="1" dirty="0"/>
          </a:p>
        </p:txBody>
      </p:sp>
      <p:sp>
        <p:nvSpPr>
          <p:cNvPr id="3" name="Content Placeholder 2"/>
          <p:cNvSpPr>
            <a:spLocks noGrp="1"/>
          </p:cNvSpPr>
          <p:nvPr>
            <p:ph idx="1"/>
          </p:nvPr>
        </p:nvSpPr>
        <p:spPr>
          <a:xfrm>
            <a:off x="714349" y="1714488"/>
            <a:ext cx="7820052" cy="3777622"/>
          </a:xfrm>
        </p:spPr>
        <p:txBody>
          <a:bodyPr>
            <a:normAutofit fontScale="85000" lnSpcReduction="20000"/>
          </a:bodyPr>
          <a:lstStyle/>
          <a:p>
            <a:r>
              <a:rPr lang="en-IN" b="1" dirty="0" smtClean="0"/>
              <a:t>Training to improve staff behaviour for all five departments.</a:t>
            </a:r>
          </a:p>
          <a:p>
            <a:endParaRPr lang="en-IN" b="1" dirty="0" smtClean="0"/>
          </a:p>
          <a:p>
            <a:r>
              <a:rPr lang="en-IN" b="1" dirty="0" smtClean="0"/>
              <a:t>The </a:t>
            </a:r>
            <a:r>
              <a:rPr lang="en-IN" b="1" dirty="0" err="1" smtClean="0"/>
              <a:t>pharma</a:t>
            </a:r>
            <a:r>
              <a:rPr lang="en-IN" b="1" dirty="0" smtClean="0"/>
              <a:t> dept needs additional training to improve  human skills and  front end staff behaviour.</a:t>
            </a:r>
          </a:p>
          <a:p>
            <a:endParaRPr lang="en-IN" b="1" dirty="0" smtClean="0"/>
          </a:p>
          <a:p>
            <a:r>
              <a:rPr lang="en-IN" b="1" dirty="0" smtClean="0"/>
              <a:t>Drug rates needs to be regulated.</a:t>
            </a:r>
          </a:p>
          <a:p>
            <a:endParaRPr lang="en-IN" b="1" dirty="0" smtClean="0"/>
          </a:p>
          <a:p>
            <a:r>
              <a:rPr lang="en-IN" b="1" dirty="0" smtClean="0"/>
              <a:t>In lab report issue procedure needs to be improved.</a:t>
            </a:r>
          </a:p>
          <a:p>
            <a:pPr>
              <a:buNone/>
            </a:pPr>
            <a:endParaRPr lang="en-IN" b="1" dirty="0" smtClean="0"/>
          </a:p>
          <a:p>
            <a:r>
              <a:rPr lang="en-IN" b="1" dirty="0" smtClean="0"/>
              <a:t>Motivation  campaign needs to be undertaken to motivate donors.</a:t>
            </a:r>
          </a:p>
          <a:p>
            <a:pPr>
              <a:buNone/>
            </a:pPr>
            <a:endParaRPr lang="en-IN" b="1" dirty="0" smtClean="0"/>
          </a:p>
          <a:p>
            <a:r>
              <a:rPr lang="en-IN" b="1" dirty="0" smtClean="0"/>
              <a:t>The procedure for blood issue during emergency need to be refined.</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3" name="Content Placeholder 2"/>
          <p:cNvSpPr>
            <a:spLocks noGrp="1"/>
          </p:cNvSpPr>
          <p:nvPr>
            <p:ph idx="1"/>
          </p:nvPr>
        </p:nvSpPr>
        <p:spPr>
          <a:xfrm>
            <a:off x="1612815" y="2133600"/>
            <a:ext cx="7251184" cy="3777622"/>
          </a:xfrm>
          <a:ln>
            <a:noFill/>
          </a:ln>
        </p:spPr>
        <p:txBody>
          <a:bodyPr>
            <a:normAutofit/>
            <a:scene3d>
              <a:camera prst="orthographicFront"/>
              <a:lightRig rig="threePt" dir="t"/>
            </a:scene3d>
            <a:sp3d extrusionH="57150">
              <a:bevelT w="38100" h="38100"/>
            </a:sp3d>
          </a:bodyPr>
          <a:lstStyle/>
          <a:p>
            <a:pPr marL="0" indent="0">
              <a:buNone/>
            </a:pPr>
            <a:r>
              <a:rPr lang="en-US" sz="5400" dirty="0" smtClean="0"/>
              <a:t>THANK YOU</a:t>
            </a:r>
            <a:endParaRPr lang="en-US" sz="5400" dirty="0"/>
          </a:p>
        </p:txBody>
      </p:sp>
    </p:spTree>
    <p:extLst>
      <p:ext uri="{BB962C8B-B14F-4D97-AF65-F5344CB8AC3E}">
        <p14:creationId xmlns:p14="http://schemas.microsoft.com/office/powerpoint/2010/main" xmlns="" val="2966227114"/>
      </p:ext>
    </p:extLst>
  </p:cSld>
  <p:clrMapOvr>
    <a:masterClrMapping/>
  </p:clrMapOvr>
  <mc:AlternateContent xmlns:mc="http://schemas.openxmlformats.org/markup-compatibility/2006">
    <mc:Choice xmlns:p14="http://schemas.microsoft.com/office/powerpoint/2010/main" xmlns="" Requires="p14">
      <p:transition p14:dur="0"/>
    </mc:Choice>
    <mc:Fallback>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SPECIALITIES:</a:t>
            </a:r>
            <a:endParaRPr lang="en-US" dirty="0"/>
          </a:p>
        </p:txBody>
      </p:sp>
      <p:sp>
        <p:nvSpPr>
          <p:cNvPr id="3" name="Content Placeholder 2"/>
          <p:cNvSpPr>
            <a:spLocks noGrp="1"/>
          </p:cNvSpPr>
          <p:nvPr>
            <p:ph idx="1"/>
          </p:nvPr>
        </p:nvSpPr>
        <p:spPr/>
        <p:txBody>
          <a:bodyPr>
            <a:normAutofit/>
          </a:bodyPr>
          <a:lstStyle/>
          <a:p>
            <a:pPr lvl="0">
              <a:buFont typeface="Wingdings" panose="05000000000000000000" pitchFamily="2" charset="2"/>
              <a:buChar char="Ø"/>
            </a:pPr>
            <a:r>
              <a:rPr lang="en-US" dirty="0" smtClean="0"/>
              <a:t> Head and Neck Cancer Centre </a:t>
            </a:r>
          </a:p>
          <a:p>
            <a:pPr lvl="0">
              <a:buFont typeface="Wingdings" panose="05000000000000000000" pitchFamily="2" charset="2"/>
              <a:buChar char="Ø"/>
            </a:pPr>
            <a:r>
              <a:rPr lang="en-US" dirty="0" smtClean="0"/>
              <a:t> Breast Cancer Centre </a:t>
            </a:r>
          </a:p>
          <a:p>
            <a:pPr lvl="0">
              <a:buFont typeface="Wingdings" panose="05000000000000000000" pitchFamily="2" charset="2"/>
              <a:buChar char="Ø"/>
            </a:pPr>
            <a:r>
              <a:rPr lang="en-US" dirty="0" smtClean="0"/>
              <a:t> Lung Cancer Centre </a:t>
            </a:r>
          </a:p>
          <a:p>
            <a:pPr lvl="0">
              <a:buFont typeface="Wingdings" panose="05000000000000000000" pitchFamily="2" charset="2"/>
              <a:buChar char="Ø"/>
            </a:pPr>
            <a:r>
              <a:rPr lang="en-US" dirty="0" smtClean="0"/>
              <a:t> Gastrointestinal Cancer Centre </a:t>
            </a:r>
          </a:p>
          <a:p>
            <a:pPr lvl="0">
              <a:buFont typeface="Wingdings" panose="05000000000000000000" pitchFamily="2" charset="2"/>
              <a:buChar char="Ø"/>
            </a:pPr>
            <a:r>
              <a:rPr lang="en-US" dirty="0" smtClean="0"/>
              <a:t> Prostate &amp; Genitourinary Cancer Centre </a:t>
            </a:r>
          </a:p>
          <a:p>
            <a:pPr lvl="0">
              <a:buFont typeface="Wingdings" panose="05000000000000000000" pitchFamily="2" charset="2"/>
              <a:buChar char="Ø"/>
            </a:pPr>
            <a:r>
              <a:rPr lang="en-US" dirty="0" smtClean="0"/>
              <a:t> </a:t>
            </a:r>
            <a:r>
              <a:rPr lang="en-US" dirty="0" err="1" smtClean="0"/>
              <a:t>Gynaecological</a:t>
            </a:r>
            <a:r>
              <a:rPr lang="en-US" dirty="0" smtClean="0"/>
              <a:t> Cancer Centre </a:t>
            </a:r>
          </a:p>
          <a:p>
            <a:pPr lvl="0">
              <a:buFont typeface="Wingdings" panose="05000000000000000000" pitchFamily="2" charset="2"/>
              <a:buChar char="Ø"/>
            </a:pPr>
            <a:r>
              <a:rPr lang="en-US" dirty="0" smtClean="0"/>
              <a:t> </a:t>
            </a:r>
            <a:r>
              <a:rPr lang="en-US" dirty="0" err="1" smtClean="0"/>
              <a:t>Haematology</a:t>
            </a:r>
            <a:r>
              <a:rPr lang="en-US" dirty="0" smtClean="0"/>
              <a:t>, </a:t>
            </a:r>
            <a:r>
              <a:rPr lang="en-US" dirty="0" err="1" smtClean="0"/>
              <a:t>Haemato</a:t>
            </a:r>
            <a:r>
              <a:rPr lang="en-US" dirty="0" smtClean="0"/>
              <a:t>-Oncology &amp; Bone Marrow Transplantation</a:t>
            </a:r>
            <a:endParaRPr lang="en-US" dirty="0"/>
          </a:p>
        </p:txBody>
      </p:sp>
    </p:spTree>
    <p:extLst>
      <p:ext uri="{BB962C8B-B14F-4D97-AF65-F5344CB8AC3E}">
        <p14:creationId xmlns:p14="http://schemas.microsoft.com/office/powerpoint/2010/main" xmlns="" val="176002902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624110"/>
            <a:ext cx="7467601" cy="1280890"/>
          </a:xfrm>
        </p:spPr>
        <p:txBody>
          <a:bodyPr>
            <a:normAutofit/>
          </a:bodyPr>
          <a:lstStyle/>
          <a:p>
            <a:r>
              <a:rPr lang="en-US" dirty="0" smtClean="0"/>
              <a:t>  </a:t>
            </a:r>
            <a:r>
              <a:rPr lang="en-US" b="1" dirty="0" smtClean="0"/>
              <a:t>PATIENT SATISFACTION</a:t>
            </a:r>
            <a:endParaRPr lang="en-US" b="1" dirty="0"/>
          </a:p>
        </p:txBody>
      </p:sp>
      <p:sp>
        <p:nvSpPr>
          <p:cNvPr id="3" name="Content Placeholder 2"/>
          <p:cNvSpPr>
            <a:spLocks noGrp="1"/>
          </p:cNvSpPr>
          <p:nvPr>
            <p:ph idx="1"/>
          </p:nvPr>
        </p:nvSpPr>
        <p:spPr>
          <a:xfrm>
            <a:off x="1371601" y="1752600"/>
            <a:ext cx="7162800" cy="4158622"/>
          </a:xfrm>
        </p:spPr>
        <p:txBody>
          <a:bodyPr>
            <a:normAutofit/>
          </a:bodyPr>
          <a:lstStyle/>
          <a:p>
            <a:pPr marL="0" indent="0">
              <a:buNone/>
            </a:pPr>
            <a:r>
              <a:rPr lang="en-US" dirty="0"/>
              <a:t>Patient satisfaction is a measure of the extent to which a patient is </a:t>
            </a:r>
            <a:r>
              <a:rPr lang="en-US" dirty="0" smtClean="0"/>
              <a:t>content</a:t>
            </a:r>
            <a:r>
              <a:rPr lang="en-US" dirty="0"/>
              <a:t> with the health care which they received from their health care provider</a:t>
            </a:r>
            <a:r>
              <a:rPr lang="en-US" dirty="0" smtClean="0"/>
              <a:t>.</a:t>
            </a:r>
          </a:p>
          <a:p>
            <a:pPr marL="0" indent="0">
              <a:buNone/>
            </a:pPr>
            <a:r>
              <a:rPr lang="en-US" dirty="0"/>
              <a:t> </a:t>
            </a:r>
            <a:r>
              <a:rPr lang="en-US" b="1" dirty="0" smtClean="0"/>
              <a:t>Factors Influencing Patient Satisfaction: </a:t>
            </a:r>
          </a:p>
          <a:p>
            <a:pPr>
              <a:buFont typeface="Wingdings" panose="05000000000000000000" pitchFamily="2" charset="2"/>
              <a:buChar char="Ø"/>
            </a:pPr>
            <a:r>
              <a:rPr lang="en-IN" dirty="0" smtClean="0"/>
              <a:t>Quality Of Clinical Services.</a:t>
            </a:r>
          </a:p>
          <a:p>
            <a:pPr>
              <a:buFont typeface="Wingdings" panose="05000000000000000000" pitchFamily="2" charset="2"/>
              <a:buChar char="Ø"/>
            </a:pPr>
            <a:r>
              <a:rPr lang="en-IN" dirty="0" smtClean="0"/>
              <a:t>Availability Of Medicine.</a:t>
            </a:r>
          </a:p>
          <a:p>
            <a:pPr>
              <a:buFont typeface="Wingdings" panose="05000000000000000000" pitchFamily="2" charset="2"/>
              <a:buChar char="Ø"/>
            </a:pPr>
            <a:r>
              <a:rPr lang="en-IN" dirty="0" smtClean="0"/>
              <a:t>Behaviour Of Doctors And Other Health Staff.</a:t>
            </a:r>
          </a:p>
          <a:p>
            <a:pPr>
              <a:buFont typeface="Wingdings" panose="05000000000000000000" pitchFamily="2" charset="2"/>
              <a:buChar char="Ø"/>
            </a:pPr>
            <a:r>
              <a:rPr lang="en-IN" dirty="0" smtClean="0"/>
              <a:t>Cost Of Services.</a:t>
            </a:r>
          </a:p>
          <a:p>
            <a:pPr>
              <a:buFont typeface="Wingdings" panose="05000000000000000000" pitchFamily="2" charset="2"/>
              <a:buChar char="Ø"/>
            </a:pPr>
            <a:r>
              <a:rPr lang="en-IN" dirty="0" smtClean="0"/>
              <a:t>Hospital Infrastructure.</a:t>
            </a:r>
          </a:p>
          <a:p>
            <a:pPr>
              <a:buFont typeface="Wingdings" panose="05000000000000000000" pitchFamily="2" charset="2"/>
              <a:buChar char="Ø"/>
            </a:pPr>
            <a:r>
              <a:rPr lang="en-IN" dirty="0" smtClean="0"/>
              <a:t>Emotional Support.</a:t>
            </a:r>
          </a:p>
          <a:p>
            <a:pPr>
              <a:buFont typeface="Wingdings" panose="05000000000000000000" pitchFamily="2" charset="2"/>
              <a:buChar char="Ø"/>
            </a:pPr>
            <a:r>
              <a:rPr lang="en-IN" dirty="0" smtClean="0"/>
              <a:t>Respect For Patient Preferences.</a:t>
            </a:r>
            <a:endParaRPr lang="en-US" b="1" dirty="0"/>
          </a:p>
        </p:txBody>
      </p:sp>
    </p:spTree>
    <p:extLst>
      <p:ext uri="{BB962C8B-B14F-4D97-AF65-F5344CB8AC3E}">
        <p14:creationId xmlns:p14="http://schemas.microsoft.com/office/powerpoint/2010/main" xmlns="" val="8767009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b="1" dirty="0" smtClean="0"/>
              <a:t>            OBJECTIVE </a:t>
            </a:r>
            <a:endParaRPr lang="en-US" dirty="0"/>
          </a:p>
        </p:txBody>
      </p:sp>
      <p:sp>
        <p:nvSpPr>
          <p:cNvPr id="3" name="Content Placeholder 2"/>
          <p:cNvSpPr>
            <a:spLocks noGrp="1"/>
          </p:cNvSpPr>
          <p:nvPr>
            <p:ph idx="1"/>
          </p:nvPr>
        </p:nvSpPr>
        <p:spPr>
          <a:xfrm>
            <a:off x="1428728" y="1714488"/>
            <a:ext cx="6591985" cy="3777622"/>
          </a:xfrm>
        </p:spPr>
        <p:txBody>
          <a:bodyPr/>
          <a:lstStyle/>
          <a:p>
            <a:pPr>
              <a:buFont typeface="Wingdings" panose="05000000000000000000" pitchFamily="2" charset="2"/>
              <a:buChar char="Ø"/>
            </a:pPr>
            <a:r>
              <a:rPr lang="en-IN" sz="2400" b="1" dirty="0"/>
              <a:t>To </a:t>
            </a:r>
            <a:r>
              <a:rPr lang="en-IN" sz="2400" b="1" dirty="0" smtClean="0"/>
              <a:t>measure the patient satisfaction level of </a:t>
            </a:r>
            <a:r>
              <a:rPr lang="en-IN" sz="2400" b="1" dirty="0" err="1" smtClean="0"/>
              <a:t>Dharamshila</a:t>
            </a:r>
            <a:r>
              <a:rPr lang="en-IN" sz="2400" b="1" dirty="0" smtClean="0"/>
              <a:t> Hospital and Research centre.   </a:t>
            </a:r>
          </a:p>
          <a:p>
            <a:pPr>
              <a:buNone/>
            </a:pPr>
            <a:r>
              <a:rPr lang="en-IN" sz="2400" b="1" dirty="0" smtClean="0"/>
              <a:t> </a:t>
            </a:r>
          </a:p>
          <a:p>
            <a:pPr>
              <a:buFont typeface="Wingdings" panose="05000000000000000000" pitchFamily="2" charset="2"/>
              <a:buChar char="Ø"/>
            </a:pPr>
            <a:r>
              <a:rPr lang="en-IN" sz="2400" b="1" dirty="0" smtClean="0"/>
              <a:t>Specific objective is to measure department wise patient satisfaction level.</a:t>
            </a:r>
            <a:endParaRPr lang="en-IN" sz="2400" b="1" dirty="0" smtClean="0"/>
          </a:p>
          <a:p>
            <a:pPr marL="0" indent="0">
              <a:buNone/>
            </a:pPr>
            <a:r>
              <a:rPr lang="en-IN" sz="2400" b="1" dirty="0" smtClean="0"/>
              <a:t>    </a:t>
            </a:r>
            <a:endParaRPr lang="en-US" sz="2400" b="1" dirty="0"/>
          </a:p>
          <a:p>
            <a:pPr>
              <a:buNone/>
            </a:pPr>
            <a:endParaRPr lang="en-US" dirty="0"/>
          </a:p>
        </p:txBody>
      </p:sp>
    </p:spTree>
    <p:extLst>
      <p:ext uri="{BB962C8B-B14F-4D97-AF65-F5344CB8AC3E}">
        <p14:creationId xmlns:p14="http://schemas.microsoft.com/office/powerpoint/2010/main" xmlns="" val="401174797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dirty="0" smtClean="0"/>
              <a:t>                  METHODOLOGY</a:t>
            </a:r>
            <a:endParaRPr lang="en-US" dirty="0"/>
          </a:p>
        </p:txBody>
      </p:sp>
      <p:sp>
        <p:nvSpPr>
          <p:cNvPr id="3" name="Content Placeholder 2"/>
          <p:cNvSpPr>
            <a:spLocks noGrp="1"/>
          </p:cNvSpPr>
          <p:nvPr>
            <p:ph idx="1"/>
          </p:nvPr>
        </p:nvSpPr>
        <p:spPr>
          <a:xfrm>
            <a:off x="628650" y="1524000"/>
            <a:ext cx="7886700" cy="4652963"/>
          </a:xfrm>
        </p:spPr>
        <p:txBody>
          <a:bodyPr>
            <a:normAutofit/>
          </a:bodyPr>
          <a:lstStyle/>
          <a:p>
            <a:pPr>
              <a:buFont typeface="Wingdings" panose="05000000000000000000" pitchFamily="2" charset="2"/>
              <a:buChar char="Ø"/>
            </a:pPr>
            <a:r>
              <a:rPr lang="en-IN" b="1" dirty="0"/>
              <a:t>Material:</a:t>
            </a:r>
            <a:r>
              <a:rPr lang="en-IN" dirty="0"/>
              <a:t> To conduct the study internet was searched sites such as Google, Google Scholar, Pub Med; Slide Share was referred for information and literature.</a:t>
            </a:r>
            <a:endParaRPr lang="en-US" dirty="0"/>
          </a:p>
          <a:p>
            <a:pPr>
              <a:buFont typeface="Wingdings" panose="05000000000000000000" pitchFamily="2" charset="2"/>
              <a:buChar char="Ø"/>
            </a:pPr>
            <a:r>
              <a:rPr lang="en-IN" b="1" dirty="0"/>
              <a:t>STUDY AREA</a:t>
            </a:r>
            <a:r>
              <a:rPr lang="en-IN" dirty="0"/>
              <a:t>: The study was carried out at </a:t>
            </a:r>
            <a:r>
              <a:rPr lang="en-IN" dirty="0" err="1"/>
              <a:t>Dharamshila</a:t>
            </a:r>
            <a:r>
              <a:rPr lang="en-IN" dirty="0"/>
              <a:t> Hospital and Research Centre.</a:t>
            </a:r>
            <a:endParaRPr lang="en-US" dirty="0"/>
          </a:p>
          <a:p>
            <a:pPr>
              <a:buFont typeface="Wingdings" panose="05000000000000000000" pitchFamily="2" charset="2"/>
              <a:buChar char="Ø"/>
            </a:pPr>
            <a:r>
              <a:rPr lang="en-IN" b="1" dirty="0" smtClean="0"/>
              <a:t>STUDY </a:t>
            </a:r>
            <a:r>
              <a:rPr lang="en-IN" b="1" dirty="0"/>
              <a:t>POPULATION</a:t>
            </a:r>
            <a:r>
              <a:rPr lang="en-IN" dirty="0"/>
              <a:t>:  Patients in </a:t>
            </a:r>
            <a:r>
              <a:rPr lang="en-IN" dirty="0" err="1"/>
              <a:t>Dharamshila</a:t>
            </a:r>
            <a:r>
              <a:rPr lang="en-IN" dirty="0"/>
              <a:t> Hospital and Research </a:t>
            </a:r>
            <a:r>
              <a:rPr lang="en-IN" dirty="0" smtClean="0"/>
              <a:t>Centre.</a:t>
            </a:r>
            <a:endParaRPr lang="en-US" dirty="0"/>
          </a:p>
          <a:p>
            <a:pPr>
              <a:buFont typeface="Wingdings" panose="05000000000000000000" pitchFamily="2" charset="2"/>
              <a:buChar char="Ø"/>
            </a:pPr>
            <a:r>
              <a:rPr lang="en-IN" b="1" dirty="0"/>
              <a:t>SAMPLE SIZE TAKEN</a:t>
            </a:r>
            <a:r>
              <a:rPr lang="en-IN" dirty="0"/>
              <a:t>:  400 Patients</a:t>
            </a:r>
            <a:endParaRPr lang="en-US" dirty="0"/>
          </a:p>
          <a:p>
            <a:pPr>
              <a:buFont typeface="Wingdings" panose="05000000000000000000" pitchFamily="2" charset="2"/>
              <a:buChar char="Ø"/>
            </a:pPr>
            <a:r>
              <a:rPr lang="en-IN" b="1" dirty="0"/>
              <a:t>DATA COLLECTION TOOL</a:t>
            </a:r>
            <a:r>
              <a:rPr lang="en-IN" dirty="0"/>
              <a:t>: Structured questionnaire was used to gather information from patients.</a:t>
            </a:r>
            <a:endParaRPr lang="en-US" dirty="0"/>
          </a:p>
          <a:p>
            <a:pPr>
              <a:buFont typeface="Wingdings" panose="05000000000000000000" pitchFamily="2" charset="2"/>
              <a:buChar char="Ø"/>
            </a:pPr>
            <a:r>
              <a:rPr lang="en-IN" b="1" dirty="0"/>
              <a:t>DATA ANALYSIS</a:t>
            </a:r>
            <a:r>
              <a:rPr lang="en-IN" dirty="0"/>
              <a:t>: MS EXCEL </a:t>
            </a:r>
            <a:endParaRPr lang="en-US" dirty="0"/>
          </a:p>
          <a:p>
            <a:pPr>
              <a:buFont typeface="Wingdings" panose="05000000000000000000" pitchFamily="2" charset="2"/>
              <a:buChar char="Ø"/>
            </a:pPr>
            <a:r>
              <a:rPr lang="en-IN" b="1" dirty="0"/>
              <a:t>Study </a:t>
            </a:r>
            <a:r>
              <a:rPr lang="en-IN" b="1" dirty="0" smtClean="0"/>
              <a:t>Design</a:t>
            </a:r>
            <a:r>
              <a:rPr lang="en-US" dirty="0" smtClean="0"/>
              <a:t>:C</a:t>
            </a:r>
            <a:r>
              <a:rPr lang="en-IN" dirty="0" smtClean="0"/>
              <a:t>ross-sectional.</a:t>
            </a:r>
            <a:endParaRPr lang="en-US" dirty="0"/>
          </a:p>
        </p:txBody>
      </p:sp>
    </p:spTree>
    <p:extLst>
      <p:ext uri="{BB962C8B-B14F-4D97-AF65-F5344CB8AC3E}">
        <p14:creationId xmlns:p14="http://schemas.microsoft.com/office/powerpoint/2010/main" xmlns="" val="413136897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nvGraphicFramePr>
        <p:xfrm>
          <a:off x="1619272" y="142852"/>
          <a:ext cx="6096000" cy="1706880"/>
        </p:xfrm>
        <a:graphic>
          <a:graphicData uri="http://schemas.openxmlformats.org/drawingml/2006/table">
            <a:tbl>
              <a:tblPr firstRow="1" bandRow="1">
                <a:tableStyleId>{5C22544A-7EE6-4342-B048-85BDC9FD1C3A}</a:tableStyleId>
              </a:tblPr>
              <a:tblGrid>
                <a:gridCol w="3048000"/>
                <a:gridCol w="3048000"/>
              </a:tblGrid>
              <a:tr h="370840">
                <a:tc gridSpan="2">
                  <a:txBody>
                    <a:bodyPr/>
                    <a:lstStyle/>
                    <a:p>
                      <a:pPr algn="ctr" fontAlgn="b"/>
                      <a:r>
                        <a:rPr lang="en-IN" sz="2800" b="1" i="0" u="none" strike="noStrike" dirty="0">
                          <a:solidFill>
                            <a:srgbClr val="000000"/>
                          </a:solidFill>
                          <a:latin typeface="Calibri"/>
                        </a:rPr>
                        <a:t>Overall Sat Level</a:t>
                      </a:r>
                    </a:p>
                  </a:txBody>
                  <a:tcPr marL="0" marR="0" marT="0" marB="0" anchor="b"/>
                </a:tc>
                <a:tc hMerge="1">
                  <a:txBody>
                    <a:bodyPr/>
                    <a:lstStyle/>
                    <a:p>
                      <a:endParaRPr lang="en-IN"/>
                    </a:p>
                  </a:txBody>
                  <a:tcPr/>
                </a:tc>
              </a:tr>
              <a:tr h="370840">
                <a:tc>
                  <a:txBody>
                    <a:bodyPr/>
                    <a:lstStyle/>
                    <a:p>
                      <a:pPr algn="l" fontAlgn="b"/>
                      <a:r>
                        <a:rPr lang="en-IN" sz="2800" b="1" i="0" u="none" strike="noStrike" dirty="0" smtClean="0">
                          <a:solidFill>
                            <a:srgbClr val="000000"/>
                          </a:solidFill>
                          <a:latin typeface="Calibri"/>
                        </a:rPr>
                        <a:t>Highest</a:t>
                      </a:r>
                      <a:endParaRPr lang="en-IN" sz="2800" b="1" i="0" u="none" strike="noStrike" dirty="0">
                        <a:solidFill>
                          <a:srgbClr val="000000"/>
                        </a:solidFill>
                        <a:latin typeface="Calibri"/>
                      </a:endParaRPr>
                    </a:p>
                  </a:txBody>
                  <a:tcPr marL="0" marR="0" marT="0" marB="0" anchor="b"/>
                </a:tc>
                <a:tc>
                  <a:txBody>
                    <a:bodyPr/>
                    <a:lstStyle/>
                    <a:p>
                      <a:pPr algn="r" fontAlgn="b"/>
                      <a:r>
                        <a:rPr lang="en-IN" sz="2800" b="1" i="0" u="none" strike="noStrike" dirty="0">
                          <a:solidFill>
                            <a:srgbClr val="000000"/>
                          </a:solidFill>
                          <a:latin typeface="Calibri"/>
                        </a:rPr>
                        <a:t>89</a:t>
                      </a:r>
                    </a:p>
                  </a:txBody>
                  <a:tcPr marL="0" marR="0" marT="0" marB="0" anchor="b"/>
                </a:tc>
              </a:tr>
              <a:tr h="370840">
                <a:tc>
                  <a:txBody>
                    <a:bodyPr/>
                    <a:lstStyle/>
                    <a:p>
                      <a:pPr algn="l" fontAlgn="b"/>
                      <a:r>
                        <a:rPr lang="en-IN" sz="2800" b="1" i="0" u="none" strike="noStrike">
                          <a:solidFill>
                            <a:srgbClr val="000000"/>
                          </a:solidFill>
                          <a:latin typeface="Calibri"/>
                        </a:rPr>
                        <a:t>Lowest</a:t>
                      </a:r>
                    </a:p>
                  </a:txBody>
                  <a:tcPr marL="0" marR="0" marT="0" marB="0" anchor="b"/>
                </a:tc>
                <a:tc>
                  <a:txBody>
                    <a:bodyPr/>
                    <a:lstStyle/>
                    <a:p>
                      <a:pPr algn="r" fontAlgn="b"/>
                      <a:r>
                        <a:rPr lang="en-IN" sz="2800" b="1" i="0" u="none" strike="noStrike" dirty="0">
                          <a:solidFill>
                            <a:srgbClr val="000000"/>
                          </a:solidFill>
                          <a:latin typeface="Calibri"/>
                        </a:rPr>
                        <a:t>53</a:t>
                      </a:r>
                    </a:p>
                  </a:txBody>
                  <a:tcPr marL="0" marR="0" marT="0" marB="0" anchor="b"/>
                </a:tc>
              </a:tr>
              <a:tr h="370840">
                <a:tc>
                  <a:txBody>
                    <a:bodyPr/>
                    <a:lstStyle/>
                    <a:p>
                      <a:pPr algn="l" fontAlgn="b"/>
                      <a:r>
                        <a:rPr lang="en-IN" sz="2800" b="1" i="0" u="none" strike="noStrike">
                          <a:solidFill>
                            <a:srgbClr val="000000"/>
                          </a:solidFill>
                          <a:latin typeface="Calibri"/>
                        </a:rPr>
                        <a:t>Average</a:t>
                      </a:r>
                    </a:p>
                  </a:txBody>
                  <a:tcPr marL="0" marR="0" marT="0" marB="0" anchor="b"/>
                </a:tc>
                <a:tc>
                  <a:txBody>
                    <a:bodyPr/>
                    <a:lstStyle/>
                    <a:p>
                      <a:pPr algn="r" fontAlgn="b"/>
                      <a:r>
                        <a:rPr lang="en-IN" sz="2800" b="1" i="0" u="none" strike="noStrike" dirty="0">
                          <a:solidFill>
                            <a:srgbClr val="000000"/>
                          </a:solidFill>
                          <a:latin typeface="Calibri"/>
                        </a:rPr>
                        <a:t>72.3</a:t>
                      </a:r>
                    </a:p>
                  </a:txBody>
                  <a:tcPr marL="0" marR="0" marT="0" marB="0" anchor="b"/>
                </a:tc>
              </a:tr>
            </a:tbl>
          </a:graphicData>
        </a:graphic>
      </p:graphicFrame>
      <p:graphicFrame>
        <p:nvGraphicFramePr>
          <p:cNvPr id="5" name="Chart 4"/>
          <p:cNvGraphicFramePr/>
          <p:nvPr/>
        </p:nvGraphicFramePr>
        <p:xfrm>
          <a:off x="1571604" y="2057400"/>
          <a:ext cx="6357982" cy="4300558"/>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45201" y="214290"/>
            <a:ext cx="6589199" cy="1280890"/>
          </a:xfrm>
        </p:spPr>
        <p:txBody>
          <a:bodyPr>
            <a:normAutofit/>
          </a:bodyPr>
          <a:lstStyle/>
          <a:p>
            <a:r>
              <a:rPr lang="en-US" dirty="0" smtClean="0"/>
              <a:t> </a:t>
            </a:r>
            <a:r>
              <a:rPr lang="en-US" b="1" dirty="0" smtClean="0"/>
              <a:t>ANALYSIS &amp; INTERPRETATION</a:t>
            </a:r>
            <a:endParaRPr lang="en-US" b="1" dirty="0"/>
          </a:p>
        </p:txBody>
      </p:sp>
      <p:graphicFrame>
        <p:nvGraphicFramePr>
          <p:cNvPr id="9" name="Content Placeholder 8"/>
          <p:cNvGraphicFramePr>
            <a:graphicFrameLocks noGrp="1"/>
          </p:cNvGraphicFramePr>
          <p:nvPr>
            <p:ph idx="1"/>
            <p:extLst>
              <p:ext uri="{D42A27DB-BD31-4B8C-83A1-F6EECF244321}">
                <p14:modId xmlns:p14="http://schemas.microsoft.com/office/powerpoint/2010/main" xmlns="" val="4277736584"/>
              </p:ext>
            </p:extLst>
          </p:nvPr>
        </p:nvGraphicFramePr>
        <p:xfrm>
          <a:off x="1219200" y="1285860"/>
          <a:ext cx="7010400" cy="1600200"/>
        </p:xfrm>
        <a:graphic>
          <a:graphicData uri="http://schemas.openxmlformats.org/drawingml/2006/table">
            <a:tbl>
              <a:tblPr firstRow="1" firstCol="1" bandRow="1">
                <a:tableStyleId>{5C22544A-7EE6-4342-B048-85BDC9FD1C3A}</a:tableStyleId>
              </a:tblPr>
              <a:tblGrid>
                <a:gridCol w="3505738"/>
                <a:gridCol w="3504662"/>
              </a:tblGrid>
              <a:tr h="400050">
                <a:tc gridSpan="2">
                  <a:txBody>
                    <a:bodyPr/>
                    <a:lstStyle/>
                    <a:p>
                      <a:pPr marL="0" marR="0" algn="ctr">
                        <a:lnSpc>
                          <a:spcPct val="115000"/>
                        </a:lnSpc>
                        <a:spcBef>
                          <a:spcPts val="0"/>
                        </a:spcBef>
                        <a:spcAft>
                          <a:spcPts val="0"/>
                        </a:spcAft>
                      </a:pPr>
                      <a:r>
                        <a:rPr lang="en-IN" sz="2000" dirty="0" smtClean="0">
                          <a:effectLst/>
                        </a:rPr>
                        <a:t>Pharmacy   </a:t>
                      </a:r>
                      <a:r>
                        <a:rPr lang="en-IN" sz="2000" dirty="0">
                          <a:effectLst/>
                        </a:rPr>
                        <a:t>Satisfaction Level</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en-US"/>
                    </a:p>
                  </a:txBody>
                  <a:tcPr/>
                </a:tc>
              </a:tr>
              <a:tr h="400050">
                <a:tc>
                  <a:txBody>
                    <a:bodyPr/>
                    <a:lstStyle/>
                    <a:p>
                      <a:pPr marL="0" marR="0">
                        <a:lnSpc>
                          <a:spcPct val="115000"/>
                        </a:lnSpc>
                        <a:spcBef>
                          <a:spcPts val="0"/>
                        </a:spcBef>
                        <a:spcAft>
                          <a:spcPts val="0"/>
                        </a:spcAft>
                      </a:pPr>
                      <a:r>
                        <a:rPr lang="en-IN" sz="2000" dirty="0">
                          <a:effectLst/>
                        </a:rPr>
                        <a:t>Highest</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IN" sz="2000" b="1" dirty="0">
                          <a:effectLst/>
                        </a:rPr>
                        <a:t>75</a:t>
                      </a:r>
                      <a:endParaRPr lang="en-US" sz="20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400050">
                <a:tc>
                  <a:txBody>
                    <a:bodyPr/>
                    <a:lstStyle/>
                    <a:p>
                      <a:pPr marL="0" marR="0">
                        <a:lnSpc>
                          <a:spcPct val="115000"/>
                        </a:lnSpc>
                        <a:spcBef>
                          <a:spcPts val="0"/>
                        </a:spcBef>
                        <a:spcAft>
                          <a:spcPts val="0"/>
                        </a:spcAft>
                      </a:pPr>
                      <a:r>
                        <a:rPr lang="en-IN" sz="2000" dirty="0">
                          <a:effectLst/>
                        </a:rPr>
                        <a:t>Average </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IN" sz="2000" b="1" dirty="0">
                          <a:effectLst/>
                        </a:rPr>
                        <a:t>71.57</a:t>
                      </a:r>
                      <a:endParaRPr lang="en-US" sz="20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400050">
                <a:tc>
                  <a:txBody>
                    <a:bodyPr/>
                    <a:lstStyle/>
                    <a:p>
                      <a:pPr marL="0" marR="0">
                        <a:lnSpc>
                          <a:spcPct val="115000"/>
                        </a:lnSpc>
                        <a:spcBef>
                          <a:spcPts val="0"/>
                        </a:spcBef>
                        <a:spcAft>
                          <a:spcPts val="0"/>
                        </a:spcAft>
                      </a:pPr>
                      <a:r>
                        <a:rPr lang="en-IN" sz="2000" dirty="0" smtClean="0">
                          <a:effectLst/>
                        </a:rPr>
                        <a:t>Lowest</a:t>
                      </a:r>
                      <a:endParaRPr lang="en-IN" sz="2000" dirty="0">
                        <a:effectLst/>
                      </a:endParaRPr>
                    </a:p>
                  </a:txBody>
                  <a:tcPr marL="68580" marR="68580" marT="0" marB="0"/>
                </a:tc>
                <a:tc>
                  <a:txBody>
                    <a:bodyPr/>
                    <a:lstStyle/>
                    <a:p>
                      <a:pPr marL="0" marR="0" algn="ctr">
                        <a:lnSpc>
                          <a:spcPct val="115000"/>
                        </a:lnSpc>
                        <a:spcBef>
                          <a:spcPts val="0"/>
                        </a:spcBef>
                        <a:spcAft>
                          <a:spcPts val="0"/>
                        </a:spcAft>
                      </a:pPr>
                      <a:r>
                        <a:rPr lang="en-IN" sz="2000" b="1" dirty="0">
                          <a:effectLst/>
                        </a:rPr>
                        <a:t>32.14</a:t>
                      </a:r>
                      <a:endParaRPr lang="en-US" sz="20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bl>
          </a:graphicData>
        </a:graphic>
      </p:graphicFrame>
      <p:graphicFrame>
        <p:nvGraphicFramePr>
          <p:cNvPr id="10" name="Chart 9"/>
          <p:cNvGraphicFramePr/>
          <p:nvPr>
            <p:extLst>
              <p:ext uri="{D42A27DB-BD31-4B8C-83A1-F6EECF244321}">
                <p14:modId xmlns:p14="http://schemas.microsoft.com/office/powerpoint/2010/main" xmlns="" val="4114784506"/>
              </p:ext>
            </p:extLst>
          </p:nvPr>
        </p:nvGraphicFramePr>
        <p:xfrm>
          <a:off x="2133600" y="3505200"/>
          <a:ext cx="5105400" cy="26670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xmlns="" val="59495564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xmlns="" val="1916577357"/>
              </p:ext>
            </p:extLst>
          </p:nvPr>
        </p:nvGraphicFramePr>
        <p:xfrm>
          <a:off x="1066800" y="71414"/>
          <a:ext cx="7315200" cy="3411133"/>
        </p:xfrm>
        <a:graphic>
          <a:graphicData uri="http://schemas.openxmlformats.org/drawingml/2006/table">
            <a:tbl>
              <a:tblPr firstRow="1" firstCol="1" bandRow="1">
                <a:tableStyleId>{5C22544A-7EE6-4342-B048-85BDC9FD1C3A}</a:tableStyleId>
              </a:tblPr>
              <a:tblGrid>
                <a:gridCol w="1380681"/>
                <a:gridCol w="5934519"/>
              </a:tblGrid>
              <a:tr h="361590">
                <a:tc gridSpan="2">
                  <a:txBody>
                    <a:bodyPr/>
                    <a:lstStyle/>
                    <a:p>
                      <a:pPr marL="0" marR="0" algn="ctr">
                        <a:lnSpc>
                          <a:spcPct val="115000"/>
                        </a:lnSpc>
                        <a:spcBef>
                          <a:spcPts val="0"/>
                        </a:spcBef>
                        <a:spcAft>
                          <a:spcPts val="0"/>
                        </a:spcAft>
                      </a:pPr>
                      <a:r>
                        <a:rPr lang="en-IN" sz="1400" dirty="0">
                          <a:effectLst/>
                        </a:rPr>
                        <a:t>Pharmacy Question wise  Score</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en-US"/>
                    </a:p>
                  </a:txBody>
                  <a:tcPr/>
                </a:tc>
              </a:tr>
              <a:tr h="332146">
                <a:tc>
                  <a:txBody>
                    <a:bodyPr/>
                    <a:lstStyle/>
                    <a:p>
                      <a:pPr marL="0" marR="0" algn="ctr">
                        <a:lnSpc>
                          <a:spcPct val="115000"/>
                        </a:lnSpc>
                        <a:spcBef>
                          <a:spcPts val="0"/>
                        </a:spcBef>
                        <a:spcAft>
                          <a:spcPts val="0"/>
                        </a:spcAft>
                      </a:pPr>
                      <a:r>
                        <a:rPr lang="en-IN" sz="1400" dirty="0">
                          <a:effectLst/>
                        </a:rPr>
                        <a:t>Medicine Availability</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IN" sz="1200" b="1" dirty="0">
                          <a:effectLst/>
                        </a:rPr>
                        <a:t>1131</a:t>
                      </a:r>
                      <a:endParaRPr lang="en-US" sz="12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337312">
                <a:tc>
                  <a:txBody>
                    <a:bodyPr/>
                    <a:lstStyle/>
                    <a:p>
                      <a:pPr marL="0" marR="0" algn="ctr">
                        <a:lnSpc>
                          <a:spcPct val="115000"/>
                        </a:lnSpc>
                        <a:spcBef>
                          <a:spcPts val="0"/>
                        </a:spcBef>
                        <a:spcAft>
                          <a:spcPts val="0"/>
                        </a:spcAft>
                      </a:pPr>
                      <a:r>
                        <a:rPr lang="en-IN" sz="1400" dirty="0">
                          <a:effectLst/>
                        </a:rPr>
                        <a:t>Staff Behaviour</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IN" sz="1200" b="1" dirty="0">
                          <a:effectLst/>
                        </a:rPr>
                        <a:t>1113</a:t>
                      </a:r>
                      <a:endParaRPr lang="en-US" sz="12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332146">
                <a:tc>
                  <a:txBody>
                    <a:bodyPr/>
                    <a:lstStyle/>
                    <a:p>
                      <a:pPr marL="0" marR="0" algn="ctr">
                        <a:lnSpc>
                          <a:spcPct val="115000"/>
                        </a:lnSpc>
                        <a:spcBef>
                          <a:spcPts val="0"/>
                        </a:spcBef>
                        <a:spcAft>
                          <a:spcPts val="0"/>
                        </a:spcAft>
                      </a:pPr>
                      <a:r>
                        <a:rPr lang="en-IN" sz="1400" dirty="0">
                          <a:effectLst/>
                        </a:rPr>
                        <a:t>Query Clarification</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IN" sz="1200" b="1" dirty="0">
                          <a:effectLst/>
                        </a:rPr>
                        <a:t>1126</a:t>
                      </a:r>
                      <a:endParaRPr lang="en-US" sz="12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332146">
                <a:tc>
                  <a:txBody>
                    <a:bodyPr/>
                    <a:lstStyle/>
                    <a:p>
                      <a:pPr marL="0" marR="0" algn="ctr">
                        <a:lnSpc>
                          <a:spcPct val="115000"/>
                        </a:lnSpc>
                        <a:spcBef>
                          <a:spcPts val="0"/>
                        </a:spcBef>
                        <a:spcAft>
                          <a:spcPts val="0"/>
                        </a:spcAft>
                      </a:pPr>
                      <a:r>
                        <a:rPr lang="en-IN" sz="1400" dirty="0">
                          <a:effectLst/>
                        </a:rPr>
                        <a:t>Billing Process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IN" sz="1200" b="1" dirty="0">
                          <a:effectLst/>
                        </a:rPr>
                        <a:t>1173</a:t>
                      </a:r>
                      <a:endParaRPr lang="en-US" sz="12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332146">
                <a:tc>
                  <a:txBody>
                    <a:bodyPr/>
                    <a:lstStyle/>
                    <a:p>
                      <a:pPr marL="0" marR="0" algn="ctr">
                        <a:lnSpc>
                          <a:spcPct val="115000"/>
                        </a:lnSpc>
                        <a:spcBef>
                          <a:spcPts val="0"/>
                        </a:spcBef>
                        <a:spcAft>
                          <a:spcPts val="0"/>
                        </a:spcAft>
                      </a:pPr>
                      <a:r>
                        <a:rPr lang="en-IN" sz="1400" dirty="0">
                          <a:effectLst/>
                        </a:rPr>
                        <a:t>Timely Issue Of Drug</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IN" sz="1200" b="1" dirty="0">
                          <a:effectLst/>
                        </a:rPr>
                        <a:t>1183</a:t>
                      </a:r>
                      <a:endParaRPr lang="en-US" sz="12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332146">
                <a:tc>
                  <a:txBody>
                    <a:bodyPr/>
                    <a:lstStyle/>
                    <a:p>
                      <a:pPr marL="0" marR="0" algn="ctr">
                        <a:lnSpc>
                          <a:spcPct val="115000"/>
                        </a:lnSpc>
                        <a:spcBef>
                          <a:spcPts val="0"/>
                        </a:spcBef>
                        <a:spcAft>
                          <a:spcPts val="0"/>
                        </a:spcAft>
                      </a:pPr>
                      <a:r>
                        <a:rPr lang="en-IN" sz="1400" dirty="0" smtClean="0">
                          <a:effectLst/>
                          <a:latin typeface="+mn-lt"/>
                          <a:ea typeface="+mn-ea"/>
                          <a:cs typeface="+mn-cs"/>
                        </a:rPr>
                        <a:t>Drug</a:t>
                      </a:r>
                      <a:r>
                        <a:rPr lang="en-IN" sz="1400" baseline="0" dirty="0" smtClean="0">
                          <a:effectLst/>
                          <a:latin typeface="+mn-lt"/>
                          <a:ea typeface="+mn-ea"/>
                          <a:cs typeface="+mn-cs"/>
                        </a:rPr>
                        <a:t> Rate</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IN" sz="1200" b="1" dirty="0">
                          <a:effectLst/>
                        </a:rPr>
                        <a:t>1128</a:t>
                      </a:r>
                      <a:endParaRPr lang="en-US" sz="12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486855">
                <a:tc>
                  <a:txBody>
                    <a:bodyPr/>
                    <a:lstStyle/>
                    <a:p>
                      <a:pPr algn="ctr"/>
                      <a:r>
                        <a:rPr lang="en-US" sz="1200" dirty="0" smtClean="0">
                          <a:effectLst/>
                          <a:latin typeface="Calibri" panose="020F0502020204030204" pitchFamily="34" charset="0"/>
                        </a:rPr>
                        <a:t>Drug Return</a:t>
                      </a:r>
                      <a:r>
                        <a:rPr lang="en-US" sz="1200" baseline="0" dirty="0" smtClean="0">
                          <a:effectLst/>
                          <a:latin typeface="Calibri" panose="020F0502020204030204" pitchFamily="34" charset="0"/>
                        </a:rPr>
                        <a:t>      Process</a:t>
                      </a:r>
                      <a:endParaRPr lang="en-US" sz="1200" dirty="0">
                        <a:effectLst/>
                        <a:latin typeface="Calibri" panose="020F0502020204030204" pitchFamily="34" charset="0"/>
                      </a:endParaRPr>
                    </a:p>
                  </a:txBody>
                  <a:tcPr marL="68580" marR="68580" marT="0" marB="0"/>
                </a:tc>
                <a:tc>
                  <a:txBody>
                    <a:bodyPr/>
                    <a:lstStyle/>
                    <a:p>
                      <a:pPr algn="l"/>
                      <a:r>
                        <a:rPr lang="en-US" sz="1200" b="1" dirty="0" smtClean="0">
                          <a:effectLst/>
                          <a:latin typeface="Calibri" panose="020F0502020204030204" pitchFamily="34" charset="0"/>
                        </a:rPr>
                        <a:t>                                                                            </a:t>
                      </a:r>
                      <a:r>
                        <a:rPr lang="en-US" sz="1200" b="1" dirty="0" smtClean="0">
                          <a:effectLst/>
                          <a:latin typeface="Calibri" panose="020F0502020204030204" pitchFamily="34" charset="0"/>
                        </a:rPr>
                        <a:t>  </a:t>
                      </a:r>
                      <a:r>
                        <a:rPr lang="en-US" sz="1200" b="1" dirty="0" smtClean="0">
                          <a:effectLst/>
                          <a:latin typeface="Calibri" panose="020F0502020204030204" pitchFamily="34" charset="0"/>
                        </a:rPr>
                        <a:t>1140</a:t>
                      </a:r>
                      <a:endParaRPr lang="en-US" sz="1200" b="1" dirty="0">
                        <a:effectLst/>
                        <a:latin typeface="Calibri" panose="020F0502020204030204" pitchFamily="34" charset="0"/>
                      </a:endParaRPr>
                    </a:p>
                  </a:txBody>
                  <a:tcPr marL="68580" marR="68580" marT="0" marB="0"/>
                </a:tc>
              </a:tr>
            </a:tbl>
          </a:graphicData>
        </a:graphic>
      </p:graphicFrame>
      <p:graphicFrame>
        <p:nvGraphicFramePr>
          <p:cNvPr id="7" name="Chart 6"/>
          <p:cNvGraphicFramePr>
            <a:graphicFrameLocks/>
          </p:cNvGraphicFramePr>
          <p:nvPr>
            <p:extLst>
              <p:ext uri="{D42A27DB-BD31-4B8C-83A1-F6EECF244321}">
                <p14:modId xmlns:p14="http://schemas.microsoft.com/office/powerpoint/2010/main" xmlns="" val="2954465632"/>
              </p:ext>
            </p:extLst>
          </p:nvPr>
        </p:nvGraphicFramePr>
        <p:xfrm>
          <a:off x="1371600" y="3733800"/>
          <a:ext cx="6781800" cy="29718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xmlns="" val="1212809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Wisp">
  <a:themeElements>
    <a:clrScheme name="Blue">
      <a:dk1>
        <a:sysClr val="windowText" lastClr="000000"/>
      </a:dk1>
      <a:lt1>
        <a:sysClr val="window" lastClr="FFFFFF"/>
      </a:lt1>
      <a:dk2>
        <a:srgbClr val="17406D"/>
      </a:dk2>
      <a:lt2>
        <a:srgbClr val="DBEF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Wisp">
      <a:maj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xmlns=""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433</TotalTime>
  <Words>513</Words>
  <Application>Microsoft Office PowerPoint</Application>
  <PresentationFormat>On-screen Show (4:3)</PresentationFormat>
  <Paragraphs>176</Paragraphs>
  <Slides>21</Slides>
  <Notes>0</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Wisp</vt:lpstr>
      <vt:lpstr>Slide 1</vt:lpstr>
      <vt:lpstr>Dharamshila hospital and research centre (DHRC) Is the first and only cancer hospital of india that has been accredited by NABH.   First phase of the hospital was commissioned on 1 July 1994 with 100 beds. Now,the hospital has expanded to 350 beds and is the largest cancer hospital of north India.   MISSION To fight and win the battle against cancer.   VISION To become leaders in Comprehensive Cancer Treatment, Education and Research.   VALUES Patients are supreme and must be served with love and devotion </vt:lpstr>
      <vt:lpstr>        SPECIALITIES:</vt:lpstr>
      <vt:lpstr>  PATIENT SATISFACTION</vt:lpstr>
      <vt:lpstr>            OBJECTIVE </vt:lpstr>
      <vt:lpstr>                  METHODOLOGY</vt:lpstr>
      <vt:lpstr>Slide 7</vt:lpstr>
      <vt:lpstr> ANALYSIS &amp; INTERPRETATION</vt:lpstr>
      <vt:lpstr>Slide 9</vt:lpstr>
      <vt:lpstr>Slide 10</vt:lpstr>
      <vt:lpstr>Slide 11</vt:lpstr>
      <vt:lpstr>Slide 12</vt:lpstr>
      <vt:lpstr>Slide 13</vt:lpstr>
      <vt:lpstr>Slide 14</vt:lpstr>
      <vt:lpstr>Slide 15</vt:lpstr>
      <vt:lpstr>Slide 16</vt:lpstr>
      <vt:lpstr>Slide 17</vt:lpstr>
      <vt:lpstr>Slide 18</vt:lpstr>
      <vt:lpstr>CONCLUSIONS  </vt:lpstr>
      <vt:lpstr>Recommendations</vt:lpstr>
      <vt:lpstr>Slide 21</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Shitij</dc:creator>
  <cp:lastModifiedBy>Toshiba-User</cp:lastModifiedBy>
  <cp:revision>67</cp:revision>
  <dcterms:created xsi:type="dcterms:W3CDTF">2006-08-16T00:00:00Z</dcterms:created>
  <dcterms:modified xsi:type="dcterms:W3CDTF">2017-05-17T06:14:02Z</dcterms:modified>
</cp:coreProperties>
</file>