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04" r:id="rId1"/>
  </p:sldMasterIdLst>
  <p:notesMasterIdLst>
    <p:notesMasterId r:id="rId18"/>
  </p:notesMasterIdLst>
  <p:sldIdLst>
    <p:sldId id="280" r:id="rId2"/>
    <p:sldId id="266" r:id="rId3"/>
    <p:sldId id="302" r:id="rId4"/>
    <p:sldId id="275" r:id="rId5"/>
    <p:sldId id="299" r:id="rId6"/>
    <p:sldId id="301" r:id="rId7"/>
    <p:sldId id="257" r:id="rId8"/>
    <p:sldId id="294" r:id="rId9"/>
    <p:sldId id="259" r:id="rId10"/>
    <p:sldId id="298" r:id="rId11"/>
    <p:sldId id="290" r:id="rId12"/>
    <p:sldId id="291" r:id="rId13"/>
    <p:sldId id="297" r:id="rId14"/>
    <p:sldId id="260" r:id="rId15"/>
    <p:sldId id="261" r:id="rId16"/>
    <p:sldId id="26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12" autoAdjust="0"/>
    <p:restoredTop sz="94660"/>
  </p:normalViewPr>
  <p:slideViewPr>
    <p:cSldViewPr>
      <p:cViewPr>
        <p:scale>
          <a:sx n="77" d="100"/>
          <a:sy n="77" d="100"/>
        </p:scale>
        <p:origin x="-1212" y="2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pieChart>
        <c:varyColors val="1"/>
        <c:ser>
          <c:idx val="0"/>
          <c:order val="0"/>
          <c:tx>
            <c:strRef>
              <c:f>Sheet1!$B$1</c:f>
              <c:strCache>
                <c:ptCount val="1"/>
                <c:pt idx="0">
                  <c:v>Speciality wise Distribution</c:v>
                </c:pt>
              </c:strCache>
            </c:strRef>
          </c:tx>
          <c:dLbls>
            <c:showVal val="1"/>
            <c:showLeaderLines val="1"/>
          </c:dLbls>
          <c:cat>
            <c:strRef>
              <c:f>Sheet1!$A$2:$A$5</c:f>
              <c:strCache>
                <c:ptCount val="3"/>
                <c:pt idx="0">
                  <c:v>Multi-Speciality</c:v>
                </c:pt>
                <c:pt idx="1">
                  <c:v>Super- Speciality</c:v>
                </c:pt>
                <c:pt idx="2">
                  <c:v>Single Speciality</c:v>
                </c:pt>
              </c:strCache>
            </c:strRef>
          </c:cat>
          <c:val>
            <c:numRef>
              <c:f>Sheet1!$B$2:$B$5</c:f>
              <c:numCache>
                <c:formatCode>0%</c:formatCode>
                <c:ptCount val="4"/>
                <c:pt idx="0">
                  <c:v>0.38000000000000095</c:v>
                </c:pt>
                <c:pt idx="1">
                  <c:v>0.14000000000000001</c:v>
                </c:pt>
                <c:pt idx="2">
                  <c:v>0.48000000000000032</c:v>
                </c:pt>
              </c:numCache>
            </c:numRef>
          </c:val>
        </c:ser>
        <c:firstSliceAng val="0"/>
      </c:pieChart>
    </c:plotArea>
    <c:legend>
      <c:legendPos val="r"/>
      <c:legendEntry>
        <c:idx val="3"/>
        <c:delete val="1"/>
      </c:legendEntry>
      <c:layout>
        <c:manualLayout>
          <c:xMode val="edge"/>
          <c:yMode val="edge"/>
          <c:x val="0.71518676484883836"/>
          <c:y val="0.37185089048472036"/>
          <c:w val="0.27555397589190322"/>
          <c:h val="0.34383231675387615"/>
        </c:manualLayout>
      </c:layout>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stacked"/>
        <c:ser>
          <c:idx val="0"/>
          <c:order val="0"/>
          <c:tx>
            <c:strRef>
              <c:f>Sheet1!$B$1</c:f>
              <c:strCache>
                <c:ptCount val="1"/>
                <c:pt idx="0">
                  <c:v>YES</c:v>
                </c:pt>
              </c:strCache>
            </c:strRef>
          </c:tx>
          <c:dLbls>
            <c:dLbl>
              <c:idx val="0"/>
              <c:layout/>
              <c:showVal val="1"/>
            </c:dLbl>
            <c:dLbl>
              <c:idx val="1"/>
              <c:layout/>
              <c:showVal val="1"/>
            </c:dLbl>
            <c:delete val="1"/>
          </c:dLbls>
          <c:cat>
            <c:strRef>
              <c:f>Sheet1!$A$2:$A$5</c:f>
              <c:strCache>
                <c:ptCount val="2"/>
                <c:pt idx="0">
                  <c:v>YES</c:v>
                </c:pt>
                <c:pt idx="1">
                  <c:v>NO</c:v>
                </c:pt>
              </c:strCache>
            </c:strRef>
          </c:cat>
          <c:val>
            <c:numRef>
              <c:f>Sheet1!$B$2:$B$5</c:f>
              <c:numCache>
                <c:formatCode>General</c:formatCode>
                <c:ptCount val="4"/>
                <c:pt idx="0">
                  <c:v>7</c:v>
                </c:pt>
                <c:pt idx="1">
                  <c:v>78</c:v>
                </c:pt>
              </c:numCache>
            </c:numRef>
          </c:val>
        </c:ser>
        <c:ser>
          <c:idx val="1"/>
          <c:order val="1"/>
          <c:tx>
            <c:strRef>
              <c:f>Sheet1!$C$1</c:f>
              <c:strCache>
                <c:ptCount val="1"/>
                <c:pt idx="0">
                  <c:v>NO</c:v>
                </c:pt>
              </c:strCache>
            </c:strRef>
          </c:tx>
          <c:cat>
            <c:strRef>
              <c:f>Sheet1!$A$2:$A$5</c:f>
              <c:strCache>
                <c:ptCount val="2"/>
                <c:pt idx="0">
                  <c:v>YES</c:v>
                </c:pt>
                <c:pt idx="1">
                  <c:v>NO</c:v>
                </c:pt>
              </c:strCache>
            </c:strRef>
          </c:cat>
          <c:val>
            <c:numRef>
              <c:f>Sheet1!$C$2:$C$5</c:f>
              <c:numCache>
                <c:formatCode>General</c:formatCode>
                <c:ptCount val="4"/>
              </c:numCache>
            </c:numRef>
          </c:val>
        </c:ser>
        <c:overlap val="100"/>
        <c:axId val="88636800"/>
        <c:axId val="130313600"/>
      </c:barChart>
      <c:catAx>
        <c:axId val="88636800"/>
        <c:scaling>
          <c:orientation val="minMax"/>
        </c:scaling>
        <c:axPos val="b"/>
        <c:tickLblPos val="nextTo"/>
        <c:crossAx val="130313600"/>
        <c:crosses val="autoZero"/>
        <c:auto val="1"/>
        <c:lblAlgn val="ctr"/>
        <c:lblOffset val="100"/>
      </c:catAx>
      <c:valAx>
        <c:axId val="130313600"/>
        <c:scaling>
          <c:orientation val="minMax"/>
        </c:scaling>
        <c:axPos val="l"/>
        <c:majorGridlines/>
        <c:numFmt formatCode="General" sourceLinked="1"/>
        <c:tickLblPos val="nextTo"/>
        <c:crossAx val="88636800"/>
        <c:crosses val="autoZero"/>
        <c:crossBetween val="between"/>
      </c:valAx>
    </c:plotArea>
    <c:legend>
      <c:legendPos val="r"/>
      <c:layout/>
    </c:legend>
    <c:plotVisOnly val="1"/>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1A0A9B-1CB9-4481-B7EB-E6AAC338F162}" type="datetimeFigureOut">
              <a:rPr lang="en-US" smtClean="0"/>
              <a:pPr/>
              <a:t>5/15/2017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A5F8C4-5AD4-480B-8162-9BD40ADC8B7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45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5849174-D3AD-41D9-B4A9-65C307DE5345}" type="slidenum">
              <a:rPr lang="en-US"/>
              <a:pPr fontAlgn="base">
                <a:spcBef>
                  <a:spcPct val="0"/>
                </a:spcBef>
                <a:spcAft>
                  <a:spcPct val="0"/>
                </a:spcAft>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3A5F8C4-5AD4-480B-8162-9BD40ADC8B74}"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CECFF57-BE04-49C0-829C-B7642CB9222F}" type="datetimeFigureOut">
              <a:rPr lang="en-US" smtClean="0"/>
              <a:pPr/>
              <a:t>5/15/2017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F557E46-49EE-4BB4-BA8D-E5B01E92E7B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CECFF57-BE04-49C0-829C-B7642CB9222F}" type="datetimeFigureOut">
              <a:rPr lang="en-US" smtClean="0"/>
              <a:pPr/>
              <a:t>5/15/2017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57E46-49EE-4BB4-BA8D-E5B01E92E7B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2"/>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2"/>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CECFF57-BE04-49C0-829C-B7642CB9222F}" type="datetimeFigureOut">
              <a:rPr lang="en-US" smtClean="0"/>
              <a:pPr/>
              <a:t>5/15/2017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57E46-49EE-4BB4-BA8D-E5B01E92E7B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CECFF57-BE04-49C0-829C-B7642CB9222F}" type="datetimeFigureOut">
              <a:rPr lang="en-US" smtClean="0"/>
              <a:pPr/>
              <a:t>5/15/2017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57E46-49EE-4BB4-BA8D-E5B01E92E7B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5"/>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CECFF57-BE04-49C0-829C-B7642CB9222F}" type="datetimeFigureOut">
              <a:rPr lang="en-US" smtClean="0"/>
              <a:pPr/>
              <a:t>5/15/2017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57E46-49EE-4BB4-BA8D-E5B01E92E7B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CECFF57-BE04-49C0-829C-B7642CB9222F}" type="datetimeFigureOut">
              <a:rPr lang="en-US" smtClean="0"/>
              <a:pPr/>
              <a:t>5/15/2017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57E46-49EE-4BB4-BA8D-E5B01E92E7B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1"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1859758"/>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1" y="2514601"/>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2514601"/>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CECFF57-BE04-49C0-829C-B7642CB9222F}" type="datetimeFigureOut">
              <a:rPr lang="en-US" smtClean="0"/>
              <a:pPr/>
              <a:t>5/15/2017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57E46-49EE-4BB4-BA8D-E5B01E92E7B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CECFF57-BE04-49C0-829C-B7642CB9222F}" type="datetimeFigureOut">
              <a:rPr lang="en-US" smtClean="0"/>
              <a:pPr/>
              <a:t>5/15/2017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57E46-49EE-4BB4-BA8D-E5B01E92E7B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CFF57-BE04-49C0-829C-B7642CB9222F}" type="datetimeFigureOut">
              <a:rPr lang="en-US" smtClean="0"/>
              <a:pPr/>
              <a:t>5/15/2017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57E46-49EE-4BB4-BA8D-E5B01E92E7B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1"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CECFF57-BE04-49C0-829C-B7642CB9222F}" type="datetimeFigureOut">
              <a:rPr lang="en-US" smtClean="0"/>
              <a:pPr/>
              <a:t>5/15/2017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57E46-49EE-4BB4-BA8D-E5B01E92E7B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5"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7"/>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CECFF57-BE04-49C0-829C-B7642CB9222F}" type="datetimeFigureOut">
              <a:rPr lang="en-US" smtClean="0"/>
              <a:pPr/>
              <a:t>5/15/2017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1"/>
            <a:ext cx="609600" cy="365125"/>
          </a:xfrm>
        </p:spPr>
        <p:txBody>
          <a:bodyPr/>
          <a:lstStyle/>
          <a:p>
            <a:fld id="{7F557E46-49EE-4BB4-BA8D-E5B01E92E7B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6" y="5816601"/>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1" y="6219826"/>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6" y="-7144"/>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1"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1"/>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CECFF57-BE04-49C0-829C-B7642CB9222F}" type="datetimeFigureOut">
              <a:rPr lang="en-US" smtClean="0"/>
              <a:pPr/>
              <a:t>5/15/2017</a:t>
            </a:fld>
            <a:endParaRPr lang="en-US"/>
          </a:p>
        </p:txBody>
      </p:sp>
      <p:sp>
        <p:nvSpPr>
          <p:cNvPr id="22" name="Footer Placeholder 21"/>
          <p:cNvSpPr>
            <a:spLocks noGrp="1"/>
          </p:cNvSpPr>
          <p:nvPr>
            <p:ph type="ftr" sz="quarter" idx="3"/>
          </p:nvPr>
        </p:nvSpPr>
        <p:spPr>
          <a:xfrm>
            <a:off x="2667000" y="6356351"/>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1"/>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F557E46-49EE-4BB4-BA8D-E5B01E92E7B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105" r:id="rId1"/>
    <p:sldLayoutId id="2147484106" r:id="rId2"/>
    <p:sldLayoutId id="2147484107" r:id="rId3"/>
    <p:sldLayoutId id="2147484108" r:id="rId4"/>
    <p:sldLayoutId id="2147484109" r:id="rId5"/>
    <p:sldLayoutId id="2147484110" r:id="rId6"/>
    <p:sldLayoutId id="2147484111" r:id="rId7"/>
    <p:sldLayoutId id="2147484112" r:id="rId8"/>
    <p:sldLayoutId id="2147484113" r:id="rId9"/>
    <p:sldLayoutId id="2147484114" r:id="rId10"/>
    <p:sldLayoutId id="214748411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200400"/>
            <a:ext cx="7772400" cy="609600"/>
          </a:xfrm>
        </p:spPr>
        <p:txBody>
          <a:bodyPr>
            <a:normAutofit fontScale="90000"/>
          </a:bodyPr>
          <a:lstStyle/>
          <a:p>
            <a:pPr lvl="0" algn="ctr"/>
            <a:r>
              <a:rPr lang="en-US" sz="4400" dirty="0" smtClean="0">
                <a:solidFill>
                  <a:schemeClr val="bg1"/>
                </a:solidFill>
                <a:latin typeface="Calibri" pitchFamily="34" charset="0"/>
              </a:rPr>
              <a:t>Project on </a:t>
            </a:r>
            <a:r>
              <a:rPr lang="en-US" sz="3100" dirty="0" smtClean="0">
                <a:solidFill>
                  <a:schemeClr val="bg1"/>
                </a:solidFill>
                <a:latin typeface="Calibri" pitchFamily="34" charset="0"/>
              </a:rPr>
              <a:t/>
            </a:r>
            <a:br>
              <a:rPr lang="en-US" sz="3100" dirty="0" smtClean="0">
                <a:solidFill>
                  <a:schemeClr val="bg1"/>
                </a:solidFill>
                <a:latin typeface="Calibri" pitchFamily="34" charset="0"/>
              </a:rPr>
            </a:br>
            <a:r>
              <a:rPr lang="en-US" sz="3100" dirty="0" smtClean="0">
                <a:solidFill>
                  <a:schemeClr val="bg1"/>
                </a:solidFill>
                <a:latin typeface="Calibri" pitchFamily="34" charset="0"/>
                <a:ea typeface="Calibri" pitchFamily="34" charset="0"/>
                <a:cs typeface="Arial" pitchFamily="34" charset="0"/>
              </a:rPr>
              <a:t>“Perception of Policy Holders  </a:t>
            </a:r>
            <a:br>
              <a:rPr lang="en-US" sz="3100" dirty="0" smtClean="0">
                <a:solidFill>
                  <a:schemeClr val="bg1"/>
                </a:solidFill>
                <a:latin typeface="Calibri" pitchFamily="34" charset="0"/>
                <a:ea typeface="Calibri" pitchFamily="34" charset="0"/>
                <a:cs typeface="Arial" pitchFamily="34" charset="0"/>
              </a:rPr>
            </a:br>
            <a:r>
              <a:rPr lang="en-US" sz="3100" dirty="0" smtClean="0">
                <a:solidFill>
                  <a:schemeClr val="bg1"/>
                </a:solidFill>
                <a:latin typeface="Calibri" pitchFamily="34" charset="0"/>
                <a:ea typeface="Calibri" pitchFamily="34" charset="0"/>
                <a:cs typeface="Arial" pitchFamily="34" charset="0"/>
              </a:rPr>
              <a:t>Towards Health Insurance &amp; TPA in GURGAON”</a:t>
            </a:r>
            <a:r>
              <a:rPr lang="en-US" dirty="0" smtClean="0">
                <a:solidFill>
                  <a:schemeClr val="bg1"/>
                </a:solidFill>
                <a:latin typeface="Calibri" pitchFamily="34" charset="0"/>
                <a:ea typeface="Calibri" pitchFamily="34" charset="0"/>
                <a:cs typeface="Arial" pitchFamily="34" charset="0"/>
              </a:rPr>
              <a:t/>
            </a:r>
            <a:br>
              <a:rPr lang="en-US" dirty="0" smtClean="0">
                <a:solidFill>
                  <a:schemeClr val="bg1"/>
                </a:solidFill>
                <a:latin typeface="Calibri" pitchFamily="34" charset="0"/>
                <a:ea typeface="Calibri" pitchFamily="34" charset="0"/>
                <a:cs typeface="Arial" pitchFamily="34" charset="0"/>
              </a:rPr>
            </a:br>
            <a:r>
              <a:rPr lang="en-US" dirty="0" smtClean="0">
                <a:solidFill>
                  <a:schemeClr val="bg1"/>
                </a:solidFill>
                <a:latin typeface="Calibri" pitchFamily="34" charset="0"/>
              </a:rPr>
              <a:t> </a:t>
            </a:r>
            <a:endParaRPr lang="en-US" dirty="0">
              <a:solidFill>
                <a:schemeClr val="bg1"/>
              </a:solidFill>
              <a:latin typeface="Calibri" pitchFamily="34" charset="0"/>
            </a:endParaRPr>
          </a:p>
        </p:txBody>
      </p:sp>
      <p:sp>
        <p:nvSpPr>
          <p:cNvPr id="3" name="Subtitle 2"/>
          <p:cNvSpPr>
            <a:spLocks noGrp="1"/>
          </p:cNvSpPr>
          <p:nvPr>
            <p:ph type="subTitle" idx="1"/>
          </p:nvPr>
        </p:nvSpPr>
        <p:spPr>
          <a:xfrm>
            <a:off x="4800600" y="4953000"/>
            <a:ext cx="4191000" cy="1143000"/>
          </a:xfrm>
        </p:spPr>
        <p:txBody>
          <a:bodyPr>
            <a:normAutofit fontScale="55000" lnSpcReduction="20000"/>
          </a:bodyPr>
          <a:lstStyle/>
          <a:p>
            <a:r>
              <a:rPr lang="en-US" sz="2800" b="1" dirty="0" smtClean="0">
                <a:solidFill>
                  <a:schemeClr val="bg1"/>
                </a:solidFill>
                <a:latin typeface="Calibri" pitchFamily="34" charset="0"/>
              </a:rPr>
              <a:t>BY:</a:t>
            </a:r>
          </a:p>
          <a:p>
            <a:r>
              <a:rPr lang="en-US" sz="2800" b="1" dirty="0" smtClean="0">
                <a:solidFill>
                  <a:schemeClr val="bg1"/>
                </a:solidFill>
                <a:latin typeface="Calibri" pitchFamily="34" charset="0"/>
              </a:rPr>
              <a:t>ARSH SHAHIN</a:t>
            </a:r>
          </a:p>
          <a:p>
            <a:r>
              <a:rPr lang="en-US" sz="2800" b="1" dirty="0" smtClean="0">
                <a:solidFill>
                  <a:schemeClr val="bg1"/>
                </a:solidFill>
                <a:latin typeface="Calibri" pitchFamily="34" charset="0"/>
              </a:rPr>
              <a:t> PG/15/017</a:t>
            </a:r>
          </a:p>
          <a:p>
            <a:r>
              <a:rPr lang="en-US" sz="2800" b="1" dirty="0" smtClean="0">
                <a:solidFill>
                  <a:schemeClr val="bg1"/>
                </a:solidFill>
                <a:latin typeface="Calibri" pitchFamily="34" charset="0"/>
              </a:rPr>
              <a:t>Under the guidance of Dr. MANISH PRIYADARSHI</a:t>
            </a:r>
          </a:p>
          <a:p>
            <a:endParaRPr lang="en-US" sz="2800" b="1" dirty="0" smtClean="0">
              <a:solidFill>
                <a:srgbClr val="0070C0"/>
              </a:solidFill>
              <a:latin typeface="Calibri" pitchFamily="34" charset="0"/>
            </a:endParaRP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76200"/>
            <a:ext cx="8077200" cy="2209800"/>
          </a:xfrm>
        </p:spPr>
        <p:txBody>
          <a:bodyPr>
            <a:normAutofit/>
          </a:bodyPr>
          <a:lstStyle/>
          <a:p>
            <a:r>
              <a:rPr lang="en-US" sz="2400" dirty="0" smtClean="0">
                <a:effectLst/>
                <a:latin typeface="Calibri" pitchFamily="34" charset="0"/>
              </a:rPr>
              <a:t>Study Results : </a:t>
            </a:r>
            <a:br>
              <a:rPr lang="en-US" sz="2400" dirty="0" smtClean="0">
                <a:effectLst/>
                <a:latin typeface="Calibri" pitchFamily="34" charset="0"/>
              </a:rPr>
            </a:br>
            <a:r>
              <a:rPr lang="en-US" sz="2400" dirty="0" smtClean="0">
                <a:effectLst/>
                <a:latin typeface="Calibri" pitchFamily="34" charset="0"/>
              </a:rPr>
              <a:t>Specialty wise distribution of hospitals surveyed</a:t>
            </a:r>
            <a:br>
              <a:rPr lang="en-US" sz="2400" dirty="0" smtClean="0">
                <a:effectLst/>
                <a:latin typeface="Calibri" pitchFamily="34" charset="0"/>
              </a:rPr>
            </a:br>
            <a:r>
              <a:rPr lang="en-US" sz="2400" b="0" dirty="0" smtClean="0">
                <a:effectLst/>
                <a:latin typeface="Calibri" pitchFamily="34" charset="0"/>
              </a:rPr>
              <a:t>TPA Services at the Time of Admission of patients</a:t>
            </a:r>
            <a:endParaRPr lang="en-US" sz="2400" dirty="0">
              <a:effectLst/>
              <a:latin typeface="Calibri" pitchFamily="34" charset="0"/>
            </a:endParaRPr>
          </a:p>
        </p:txBody>
      </p:sp>
      <p:graphicFrame>
        <p:nvGraphicFramePr>
          <p:cNvPr id="4" name="Content Placeholder 3"/>
          <p:cNvGraphicFramePr>
            <a:graphicFrameLocks noGrp="1"/>
          </p:cNvGraphicFramePr>
          <p:nvPr>
            <p:ph idx="1"/>
          </p:nvPr>
        </p:nvGraphicFramePr>
        <p:xfrm>
          <a:off x="609600" y="2468563"/>
          <a:ext cx="8229600" cy="4389437"/>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2"/>
          <p:cNvPicPr>
            <a:picLocks noChangeAspect="1" noChangeArrowheads="1"/>
          </p:cNvPicPr>
          <p:nvPr/>
        </p:nvPicPr>
        <p:blipFill>
          <a:blip r:embed="rId3" cstate="print"/>
          <a:srcRect l="45095" t="20834" r="46706" b="69791"/>
          <a:stretch>
            <a:fillRect/>
          </a:stretch>
        </p:blipFill>
        <p:spPr bwMode="auto">
          <a:xfrm>
            <a:off x="3962400" y="228600"/>
            <a:ext cx="1143000" cy="609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1066800"/>
            <a:ext cx="8229600" cy="762000"/>
          </a:xfrm>
        </p:spPr>
        <p:txBody>
          <a:bodyPr>
            <a:noAutofit/>
          </a:bodyPr>
          <a:lstStyle/>
          <a:p>
            <a:r>
              <a:rPr lang="en-US" sz="3200" dirty="0" smtClean="0">
                <a:effectLst/>
                <a:latin typeface="Calibri" pitchFamily="34" charset="0"/>
              </a:rPr>
              <a:t>Study Results : Policyholders Perspectives</a:t>
            </a:r>
            <a:endParaRPr lang="en-US" sz="3200" dirty="0">
              <a:effectLst/>
              <a:latin typeface="Calibri" pitchFamily="34" charset="0"/>
            </a:endParaRPr>
          </a:p>
        </p:txBody>
      </p:sp>
      <p:sp>
        <p:nvSpPr>
          <p:cNvPr id="2" name="Content Placeholder 1"/>
          <p:cNvSpPr>
            <a:spLocks noGrp="1"/>
          </p:cNvSpPr>
          <p:nvPr>
            <p:ph idx="1"/>
          </p:nvPr>
        </p:nvSpPr>
        <p:spPr/>
        <p:txBody>
          <a:bodyPr>
            <a:normAutofit fontScale="77500" lnSpcReduction="20000"/>
          </a:bodyPr>
          <a:lstStyle/>
          <a:p>
            <a:pPr>
              <a:buNone/>
            </a:pPr>
            <a:r>
              <a:rPr lang="en-US" dirty="0" smtClean="0"/>
              <a:t>   </a:t>
            </a:r>
            <a:r>
              <a:rPr lang="en-US" sz="3100" b="1" dirty="0" smtClean="0">
                <a:latin typeface="Calibri" pitchFamily="34" charset="0"/>
              </a:rPr>
              <a:t>Knowledge about policy and TPAs:</a:t>
            </a:r>
          </a:p>
          <a:p>
            <a:r>
              <a:rPr lang="en-US" sz="2600" dirty="0" smtClean="0">
                <a:latin typeface="Calibri" pitchFamily="34" charset="0"/>
              </a:rPr>
              <a:t>Out of the total 75 respondents, only 15 have knowledge about existence of TPAs. Estimate 30:70 split between cashless and reimbursement health insurance policies. Even from our field experiences, it was quite evident that policyholders have little information about their insurance policy.</a:t>
            </a:r>
          </a:p>
          <a:p>
            <a:endParaRPr lang="en-US" sz="2600" dirty="0" smtClean="0">
              <a:latin typeface="Calibri" pitchFamily="34" charset="0"/>
            </a:endParaRPr>
          </a:p>
          <a:p>
            <a:r>
              <a:rPr lang="en-US" sz="2600" dirty="0" smtClean="0">
                <a:latin typeface="Calibri" pitchFamily="34" charset="0"/>
              </a:rPr>
              <a:t>They are not aware of TPA. Generally policyholders avoid dealing directly with their insurance  companies due to various procedural hassles. Insurance agents seem to have major influence on policyholders’ decisions and policyholders have more trust and faith in them.</a:t>
            </a:r>
          </a:p>
          <a:p>
            <a:pPr>
              <a:buNone/>
            </a:pPr>
            <a:r>
              <a:rPr lang="en-US" sz="2600" dirty="0" smtClean="0">
                <a:latin typeface="Calibri" pitchFamily="34" charset="0"/>
              </a:rPr>
              <a:t> </a:t>
            </a:r>
          </a:p>
          <a:p>
            <a:r>
              <a:rPr lang="en-US" sz="2600" dirty="0" smtClean="0">
                <a:latin typeface="Calibri" pitchFamily="34" charset="0"/>
              </a:rPr>
              <a:t>It was found that identity cards were issued to only one-third of the policyholders. The insurance companies and intermediaries have to work hard to ensure that policyholders are aware of the policy content, benefits and provisions for TPAs.</a:t>
            </a:r>
          </a:p>
          <a:p>
            <a:endParaRPr lang="en-US" dirty="0"/>
          </a:p>
        </p:txBody>
      </p:sp>
      <p:pic>
        <p:nvPicPr>
          <p:cNvPr id="4" name="Picture 2"/>
          <p:cNvPicPr>
            <a:picLocks noChangeAspect="1" noChangeArrowheads="1"/>
          </p:cNvPicPr>
          <p:nvPr/>
        </p:nvPicPr>
        <p:blipFill>
          <a:blip r:embed="rId2" cstate="print"/>
          <a:srcRect l="45095" t="20834" r="46706" b="69791"/>
          <a:stretch>
            <a:fillRect/>
          </a:stretch>
        </p:blipFill>
        <p:spPr bwMode="auto">
          <a:xfrm>
            <a:off x="3962400" y="228600"/>
            <a:ext cx="1143000" cy="609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838200"/>
            <a:ext cx="8229600" cy="579438"/>
          </a:xfrm>
        </p:spPr>
        <p:txBody>
          <a:bodyPr>
            <a:normAutofit fontScale="90000"/>
          </a:bodyPr>
          <a:lstStyle/>
          <a:p>
            <a:r>
              <a:rPr lang="en-US" sz="3600" dirty="0" smtClean="0">
                <a:effectLst/>
                <a:latin typeface="Calibri" pitchFamily="34" charset="0"/>
              </a:rPr>
              <a:t/>
            </a:r>
            <a:br>
              <a:rPr lang="en-US" sz="3600" dirty="0" smtClean="0">
                <a:effectLst/>
                <a:latin typeface="Calibri" pitchFamily="34" charset="0"/>
              </a:rPr>
            </a:br>
            <a:r>
              <a:rPr lang="en-US" sz="3600" dirty="0" smtClean="0">
                <a:effectLst/>
                <a:latin typeface="Calibri" pitchFamily="34" charset="0"/>
              </a:rPr>
              <a:t/>
            </a:r>
            <a:br>
              <a:rPr lang="en-US" sz="3600" dirty="0" smtClean="0">
                <a:effectLst/>
                <a:latin typeface="Calibri" pitchFamily="34" charset="0"/>
              </a:rPr>
            </a:br>
            <a:r>
              <a:rPr lang="en-US" sz="3600" dirty="0" smtClean="0">
                <a:latin typeface="Calibri" pitchFamily="34" charset="0"/>
              </a:rPr>
              <a:t/>
            </a:r>
            <a:br>
              <a:rPr lang="en-US" sz="3600" dirty="0" smtClean="0">
                <a:latin typeface="Calibri" pitchFamily="34" charset="0"/>
              </a:rPr>
            </a:br>
            <a:r>
              <a:rPr lang="en-US" sz="3600" dirty="0" smtClean="0">
                <a:latin typeface="Calibri" pitchFamily="34" charset="0"/>
              </a:rPr>
              <a:t/>
            </a:r>
            <a:br>
              <a:rPr lang="en-US" sz="3600" dirty="0" smtClean="0">
                <a:latin typeface="Calibri" pitchFamily="34" charset="0"/>
              </a:rPr>
            </a:br>
            <a:r>
              <a:rPr lang="en-US" sz="3600" dirty="0" smtClean="0">
                <a:latin typeface="Calibri" pitchFamily="34" charset="0"/>
              </a:rPr>
              <a:t/>
            </a:r>
            <a:br>
              <a:rPr lang="en-US" sz="3600" dirty="0" smtClean="0">
                <a:latin typeface="Calibri" pitchFamily="34" charset="0"/>
              </a:rPr>
            </a:br>
            <a:r>
              <a:rPr lang="en-US" sz="3600" dirty="0" smtClean="0">
                <a:latin typeface="Calibri" pitchFamily="34" charset="0"/>
              </a:rPr>
              <a:t/>
            </a:r>
            <a:br>
              <a:rPr lang="en-US" sz="3600" dirty="0" smtClean="0">
                <a:latin typeface="Calibri" pitchFamily="34" charset="0"/>
              </a:rPr>
            </a:br>
            <a:r>
              <a:rPr lang="en-US" sz="3600" dirty="0" smtClean="0">
                <a:latin typeface="Calibri" pitchFamily="34" charset="0"/>
              </a:rPr>
              <a:t/>
            </a:r>
            <a:br>
              <a:rPr lang="en-US" sz="3600" dirty="0" smtClean="0">
                <a:latin typeface="Calibri" pitchFamily="34" charset="0"/>
              </a:rPr>
            </a:br>
            <a:r>
              <a:rPr lang="en-US" sz="3600" dirty="0" smtClean="0">
                <a:latin typeface="Calibri" pitchFamily="34" charset="0"/>
              </a:rPr>
              <a:t/>
            </a:r>
            <a:br>
              <a:rPr lang="en-US" sz="3600" dirty="0" smtClean="0">
                <a:latin typeface="Calibri" pitchFamily="34" charset="0"/>
              </a:rPr>
            </a:br>
            <a:r>
              <a:rPr lang="en-US" sz="3600" dirty="0" smtClean="0">
                <a:latin typeface="Calibri" pitchFamily="34" charset="0"/>
              </a:rPr>
              <a:t/>
            </a:r>
            <a:br>
              <a:rPr lang="en-US" sz="3600" dirty="0" smtClean="0">
                <a:latin typeface="Calibri" pitchFamily="34" charset="0"/>
              </a:rPr>
            </a:br>
            <a:r>
              <a:rPr lang="en-US" sz="3600" dirty="0" smtClean="0">
                <a:latin typeface="Calibri" pitchFamily="34" charset="0"/>
              </a:rPr>
              <a:t/>
            </a:r>
            <a:br>
              <a:rPr lang="en-US" sz="3600" dirty="0" smtClean="0">
                <a:latin typeface="Calibri" pitchFamily="34" charset="0"/>
              </a:rPr>
            </a:br>
            <a:r>
              <a:rPr lang="en-US" sz="3600" dirty="0" smtClean="0">
                <a:latin typeface="Calibri" pitchFamily="34" charset="0"/>
              </a:rPr>
              <a:t/>
            </a:r>
            <a:br>
              <a:rPr lang="en-US" sz="3600" dirty="0" smtClean="0">
                <a:latin typeface="Calibri" pitchFamily="34" charset="0"/>
              </a:rPr>
            </a:br>
            <a:r>
              <a:rPr lang="en-US" sz="3600" dirty="0" smtClean="0">
                <a:latin typeface="Calibri" pitchFamily="34" charset="0"/>
              </a:rPr>
              <a:t/>
            </a:r>
            <a:br>
              <a:rPr lang="en-US" sz="3600" dirty="0" smtClean="0">
                <a:latin typeface="Calibri" pitchFamily="34" charset="0"/>
              </a:rPr>
            </a:br>
            <a:r>
              <a:rPr lang="en-US" sz="3600" dirty="0" smtClean="0">
                <a:latin typeface="Calibri" pitchFamily="34" charset="0"/>
              </a:rPr>
              <a:t/>
            </a:r>
            <a:br>
              <a:rPr lang="en-US" sz="3600" dirty="0" smtClean="0">
                <a:latin typeface="Calibri" pitchFamily="34" charset="0"/>
              </a:rPr>
            </a:br>
            <a:r>
              <a:rPr lang="en-US" sz="3600" dirty="0" smtClean="0">
                <a:latin typeface="Calibri" pitchFamily="34" charset="0"/>
              </a:rPr>
              <a:t/>
            </a:r>
            <a:br>
              <a:rPr lang="en-US" sz="3600" dirty="0" smtClean="0">
                <a:latin typeface="Calibri" pitchFamily="34" charset="0"/>
              </a:rPr>
            </a:br>
            <a:r>
              <a:rPr lang="en-US" sz="3600" dirty="0" smtClean="0">
                <a:latin typeface="Calibri" pitchFamily="34" charset="0"/>
              </a:rPr>
              <a:t/>
            </a:r>
            <a:br>
              <a:rPr lang="en-US" sz="3600" dirty="0" smtClean="0">
                <a:latin typeface="Calibri" pitchFamily="34" charset="0"/>
              </a:rPr>
            </a:br>
            <a:r>
              <a:rPr lang="en-US" sz="3600" dirty="0" smtClean="0">
                <a:latin typeface="Calibri" pitchFamily="34" charset="0"/>
              </a:rPr>
              <a:t/>
            </a:r>
            <a:br>
              <a:rPr lang="en-US" sz="3600" dirty="0" smtClean="0">
                <a:latin typeface="Calibri" pitchFamily="34" charset="0"/>
              </a:rPr>
            </a:br>
            <a:r>
              <a:rPr lang="en-US" sz="3600" dirty="0" smtClean="0">
                <a:latin typeface="Calibri" pitchFamily="34" charset="0"/>
              </a:rPr>
              <a:t/>
            </a:r>
            <a:br>
              <a:rPr lang="en-US" sz="3600" dirty="0" smtClean="0">
                <a:latin typeface="Calibri" pitchFamily="34" charset="0"/>
              </a:rPr>
            </a:br>
            <a:r>
              <a:rPr lang="en-US" sz="4400" dirty="0" smtClean="0">
                <a:latin typeface="Calibri" pitchFamily="34" charset="0"/>
              </a:rPr>
              <a:t/>
            </a:r>
            <a:br>
              <a:rPr lang="en-US" sz="4400" dirty="0" smtClean="0">
                <a:latin typeface="Calibri" pitchFamily="34" charset="0"/>
              </a:rPr>
            </a:br>
            <a:r>
              <a:rPr lang="en-US" sz="3100" dirty="0" smtClean="0">
                <a:latin typeface="Calibri" pitchFamily="34" charset="0"/>
              </a:rPr>
              <a:t>Knowledge about </a:t>
            </a:r>
            <a:r>
              <a:rPr lang="en-US" sz="3100" dirty="0" smtClean="0">
                <a:latin typeface="Calibri" pitchFamily="34" charset="0"/>
              </a:rPr>
              <a:t>coverage in </a:t>
            </a:r>
            <a:r>
              <a:rPr lang="en-US" sz="3100" dirty="0" smtClean="0">
                <a:latin typeface="Calibri" pitchFamily="34" charset="0"/>
              </a:rPr>
              <a:t>policies</a:t>
            </a:r>
            <a:endParaRPr lang="en-US" sz="3100" dirty="0"/>
          </a:p>
        </p:txBody>
      </p:sp>
      <p:graphicFrame>
        <p:nvGraphicFramePr>
          <p:cNvPr id="4" name="Content Placeholder 3"/>
          <p:cNvGraphicFramePr>
            <a:graphicFrameLocks noGrp="1"/>
          </p:cNvGraphicFramePr>
          <p:nvPr>
            <p:ph idx="1"/>
          </p:nvPr>
        </p:nvGraphicFramePr>
        <p:xfrm>
          <a:off x="457200" y="1600199"/>
          <a:ext cx="7315200" cy="4111006"/>
        </p:xfrm>
        <a:graphic>
          <a:graphicData uri="http://schemas.openxmlformats.org/drawingml/2006/table">
            <a:tbl>
              <a:tblPr firstRow="1" bandRow="1">
                <a:tableStyleId>{5C22544A-7EE6-4342-B048-85BDC9FD1C3A}</a:tableStyleId>
              </a:tblPr>
              <a:tblGrid>
                <a:gridCol w="4722471"/>
                <a:gridCol w="2592729"/>
              </a:tblGrid>
              <a:tr h="829192">
                <a:tc>
                  <a:txBody>
                    <a:bodyPr/>
                    <a:lstStyle/>
                    <a:p>
                      <a:pPr marL="63500" marR="0">
                        <a:spcBef>
                          <a:spcPts val="25"/>
                        </a:spcBef>
                        <a:spcAft>
                          <a:spcPts val="0"/>
                        </a:spcAft>
                      </a:pPr>
                      <a:r>
                        <a:rPr lang="en-US" sz="2000" dirty="0" smtClean="0">
                          <a:solidFill>
                            <a:srgbClr val="363639"/>
                          </a:solidFill>
                          <a:latin typeface="Times New Roman"/>
                          <a:ea typeface="Calibri"/>
                          <a:cs typeface="Times New Roman"/>
                        </a:rPr>
                        <a:t>Knowledge</a:t>
                      </a:r>
                      <a:r>
                        <a:rPr lang="en-US" sz="2000" spc="-100" dirty="0" smtClean="0">
                          <a:solidFill>
                            <a:srgbClr val="363639"/>
                          </a:solidFill>
                          <a:latin typeface="Times New Roman"/>
                          <a:ea typeface="Calibri"/>
                          <a:cs typeface="Times New Roman"/>
                        </a:rPr>
                        <a:t> </a:t>
                      </a:r>
                      <a:r>
                        <a:rPr lang="en-US" sz="2000" dirty="0" smtClean="0">
                          <a:solidFill>
                            <a:srgbClr val="363639"/>
                          </a:solidFill>
                          <a:latin typeface="Times New Roman"/>
                          <a:ea typeface="Calibri"/>
                          <a:cs typeface="Times New Roman"/>
                        </a:rPr>
                        <a:t>about</a:t>
                      </a:r>
                      <a:r>
                        <a:rPr lang="en-US" sz="2000" spc="-105" dirty="0" smtClean="0">
                          <a:solidFill>
                            <a:srgbClr val="363639"/>
                          </a:solidFill>
                          <a:latin typeface="Times New Roman"/>
                          <a:ea typeface="Calibri"/>
                          <a:cs typeface="Times New Roman"/>
                        </a:rPr>
                        <a:t> </a:t>
                      </a:r>
                      <a:r>
                        <a:rPr lang="en-US" sz="2000" dirty="0" smtClean="0">
                          <a:solidFill>
                            <a:srgbClr val="363639"/>
                          </a:solidFill>
                          <a:latin typeface="Times New Roman"/>
                          <a:ea typeface="Calibri"/>
                          <a:cs typeface="Times New Roman"/>
                        </a:rPr>
                        <a:t>insurance</a:t>
                      </a:r>
                      <a:r>
                        <a:rPr lang="en-US" sz="2000" spc="-100" dirty="0" smtClean="0">
                          <a:solidFill>
                            <a:srgbClr val="363639"/>
                          </a:solidFill>
                          <a:latin typeface="Times New Roman"/>
                          <a:ea typeface="Calibri"/>
                          <a:cs typeface="Times New Roman"/>
                        </a:rPr>
                        <a:t> </a:t>
                      </a:r>
                      <a:r>
                        <a:rPr lang="en-US" sz="2000" dirty="0" smtClean="0">
                          <a:solidFill>
                            <a:srgbClr val="363639"/>
                          </a:solidFill>
                          <a:latin typeface="Times New Roman"/>
                          <a:ea typeface="Calibri"/>
                          <a:cs typeface="Times New Roman"/>
                        </a:rPr>
                        <a:t>policy</a:t>
                      </a:r>
                      <a:endParaRPr lang="en-US" sz="2000" dirty="0">
                        <a:latin typeface="Calibri"/>
                        <a:ea typeface="Calibri"/>
                        <a:cs typeface="Times New Roman"/>
                      </a:endParaRPr>
                    </a:p>
                  </a:txBody>
                  <a:tcPr marL="0" marR="0" marT="0" marB="0"/>
                </a:tc>
                <a:tc>
                  <a:txBody>
                    <a:bodyPr/>
                    <a:lstStyle/>
                    <a:p>
                      <a:pPr marL="692150" marR="163830" indent="153035" algn="ctr">
                        <a:lnSpc>
                          <a:spcPct val="102000"/>
                        </a:lnSpc>
                        <a:spcBef>
                          <a:spcPts val="25"/>
                        </a:spcBef>
                        <a:spcAft>
                          <a:spcPts val="0"/>
                        </a:spcAft>
                      </a:pPr>
                      <a:r>
                        <a:rPr lang="en-US" sz="2000" dirty="0" smtClean="0">
                          <a:solidFill>
                            <a:schemeClr val="tx1"/>
                          </a:solidFill>
                          <a:latin typeface="Calibri"/>
                          <a:ea typeface="Calibri"/>
                          <a:cs typeface="Times New Roman"/>
                        </a:rPr>
                        <a:t>%</a:t>
                      </a:r>
                      <a:endParaRPr lang="en-US" sz="2000" dirty="0">
                        <a:solidFill>
                          <a:schemeClr val="tx1"/>
                        </a:solidFill>
                        <a:latin typeface="Calibri"/>
                        <a:ea typeface="Calibri"/>
                        <a:cs typeface="Times New Roman"/>
                      </a:endParaRPr>
                    </a:p>
                  </a:txBody>
                  <a:tcPr marL="0" marR="0" marT="0" marB="0"/>
                </a:tc>
              </a:tr>
              <a:tr h="617220">
                <a:tc>
                  <a:txBody>
                    <a:bodyPr/>
                    <a:lstStyle/>
                    <a:p>
                      <a:pPr marL="63500" marR="0">
                        <a:spcBef>
                          <a:spcPts val="25"/>
                        </a:spcBef>
                        <a:spcAft>
                          <a:spcPts val="0"/>
                        </a:spcAft>
                      </a:pPr>
                      <a:r>
                        <a:rPr lang="en-US" sz="2000">
                          <a:solidFill>
                            <a:srgbClr val="363639"/>
                          </a:solidFill>
                          <a:latin typeface="Times New Roman"/>
                          <a:ea typeface="Calibri"/>
                          <a:cs typeface="Times New Roman"/>
                        </a:rPr>
                        <a:t>Knowledge</a:t>
                      </a:r>
                      <a:r>
                        <a:rPr lang="en-US" sz="2000" spc="-85">
                          <a:solidFill>
                            <a:srgbClr val="363639"/>
                          </a:solidFill>
                          <a:latin typeface="Times New Roman"/>
                          <a:ea typeface="Calibri"/>
                          <a:cs typeface="Times New Roman"/>
                        </a:rPr>
                        <a:t> </a:t>
                      </a:r>
                      <a:r>
                        <a:rPr lang="en-US" sz="2000">
                          <a:solidFill>
                            <a:srgbClr val="363639"/>
                          </a:solidFill>
                          <a:latin typeface="Times New Roman"/>
                          <a:ea typeface="Calibri"/>
                          <a:cs typeface="Times New Roman"/>
                        </a:rPr>
                        <a:t>of</a:t>
                      </a:r>
                      <a:r>
                        <a:rPr lang="en-US" sz="2000" spc="-90">
                          <a:solidFill>
                            <a:srgbClr val="363639"/>
                          </a:solidFill>
                          <a:latin typeface="Times New Roman"/>
                          <a:ea typeface="Calibri"/>
                          <a:cs typeface="Times New Roman"/>
                        </a:rPr>
                        <a:t> </a:t>
                      </a:r>
                      <a:r>
                        <a:rPr lang="en-US" sz="2000">
                          <a:solidFill>
                            <a:srgbClr val="363639"/>
                          </a:solidFill>
                          <a:latin typeface="Times New Roman"/>
                          <a:ea typeface="Calibri"/>
                          <a:cs typeface="Times New Roman"/>
                        </a:rPr>
                        <a:t>disease</a:t>
                      </a:r>
                      <a:r>
                        <a:rPr lang="en-US" sz="2000" spc="-90">
                          <a:solidFill>
                            <a:srgbClr val="363639"/>
                          </a:solidFill>
                          <a:latin typeface="Times New Roman"/>
                          <a:ea typeface="Calibri"/>
                          <a:cs typeface="Times New Roman"/>
                        </a:rPr>
                        <a:t> </a:t>
                      </a:r>
                      <a:r>
                        <a:rPr lang="en-US" sz="2000">
                          <a:solidFill>
                            <a:srgbClr val="363639"/>
                          </a:solidFill>
                          <a:latin typeface="Times New Roman"/>
                          <a:ea typeface="Calibri"/>
                          <a:cs typeface="Times New Roman"/>
                        </a:rPr>
                        <a:t>covered</a:t>
                      </a:r>
                      <a:endParaRPr lang="en-US" sz="2000">
                        <a:latin typeface="Calibri"/>
                        <a:ea typeface="Calibri"/>
                        <a:cs typeface="Times New Roman"/>
                      </a:endParaRPr>
                    </a:p>
                  </a:txBody>
                  <a:tcPr marL="0" marR="0" marT="0" marB="0"/>
                </a:tc>
                <a:tc>
                  <a:txBody>
                    <a:bodyPr/>
                    <a:lstStyle/>
                    <a:p>
                      <a:pPr marL="0" marR="351790" algn="r">
                        <a:spcBef>
                          <a:spcPts val="25"/>
                        </a:spcBef>
                        <a:spcAft>
                          <a:spcPts val="0"/>
                        </a:spcAft>
                      </a:pPr>
                      <a:r>
                        <a:rPr lang="en-US" sz="2000" spc="-5" dirty="0" smtClean="0">
                          <a:solidFill>
                            <a:srgbClr val="363639"/>
                          </a:solidFill>
                          <a:latin typeface="Times New Roman"/>
                          <a:ea typeface="Calibri"/>
                          <a:cs typeface="Times New Roman"/>
                        </a:rPr>
                        <a:t>16%</a:t>
                      </a:r>
                      <a:endParaRPr lang="en-US" sz="2000" dirty="0">
                        <a:latin typeface="Calibri"/>
                        <a:ea typeface="Calibri"/>
                        <a:cs typeface="Times New Roman"/>
                      </a:endParaRPr>
                    </a:p>
                  </a:txBody>
                  <a:tcPr marL="0" marR="0" marT="0" marB="0"/>
                </a:tc>
              </a:tr>
              <a:tr h="617220">
                <a:tc>
                  <a:txBody>
                    <a:bodyPr/>
                    <a:lstStyle/>
                    <a:p>
                      <a:pPr marL="63500" marR="0">
                        <a:spcBef>
                          <a:spcPts val="30"/>
                        </a:spcBef>
                        <a:spcAft>
                          <a:spcPts val="0"/>
                        </a:spcAft>
                      </a:pPr>
                      <a:r>
                        <a:rPr lang="en-US" sz="2000">
                          <a:solidFill>
                            <a:srgbClr val="363639"/>
                          </a:solidFill>
                          <a:latin typeface="Times New Roman"/>
                          <a:ea typeface="Calibri"/>
                          <a:cs typeface="Times New Roman"/>
                        </a:rPr>
                        <a:t>Informed</a:t>
                      </a:r>
                      <a:r>
                        <a:rPr lang="en-US" sz="2000" spc="-80">
                          <a:solidFill>
                            <a:srgbClr val="363639"/>
                          </a:solidFill>
                          <a:latin typeface="Times New Roman"/>
                          <a:ea typeface="Calibri"/>
                          <a:cs typeface="Times New Roman"/>
                        </a:rPr>
                        <a:t> </a:t>
                      </a:r>
                      <a:r>
                        <a:rPr lang="en-US" sz="2000">
                          <a:solidFill>
                            <a:srgbClr val="363639"/>
                          </a:solidFill>
                          <a:latin typeface="Times New Roman"/>
                          <a:ea typeface="Calibri"/>
                          <a:cs typeface="Times New Roman"/>
                        </a:rPr>
                        <a:t>about</a:t>
                      </a:r>
                      <a:r>
                        <a:rPr lang="en-US" sz="2000" spc="-80">
                          <a:solidFill>
                            <a:srgbClr val="363639"/>
                          </a:solidFill>
                          <a:latin typeface="Times New Roman"/>
                          <a:ea typeface="Calibri"/>
                          <a:cs typeface="Times New Roman"/>
                        </a:rPr>
                        <a:t> </a:t>
                      </a:r>
                      <a:r>
                        <a:rPr lang="en-US" sz="2000">
                          <a:solidFill>
                            <a:srgbClr val="363639"/>
                          </a:solidFill>
                          <a:latin typeface="Times New Roman"/>
                          <a:ea typeface="Calibri"/>
                          <a:cs typeface="Times New Roman"/>
                        </a:rPr>
                        <a:t>diseases</a:t>
                      </a:r>
                      <a:r>
                        <a:rPr lang="en-US" sz="2000" spc="-75">
                          <a:solidFill>
                            <a:srgbClr val="363639"/>
                          </a:solidFill>
                          <a:latin typeface="Times New Roman"/>
                          <a:ea typeface="Calibri"/>
                          <a:cs typeface="Times New Roman"/>
                        </a:rPr>
                        <a:t> </a:t>
                      </a:r>
                      <a:r>
                        <a:rPr lang="en-US" sz="2000">
                          <a:solidFill>
                            <a:srgbClr val="363639"/>
                          </a:solidFill>
                          <a:latin typeface="Times New Roman"/>
                          <a:ea typeface="Calibri"/>
                          <a:cs typeface="Times New Roman"/>
                        </a:rPr>
                        <a:t>not</a:t>
                      </a:r>
                      <a:r>
                        <a:rPr lang="en-US" sz="2000" spc="-75">
                          <a:solidFill>
                            <a:srgbClr val="363639"/>
                          </a:solidFill>
                          <a:latin typeface="Times New Roman"/>
                          <a:ea typeface="Calibri"/>
                          <a:cs typeface="Times New Roman"/>
                        </a:rPr>
                        <a:t> </a:t>
                      </a:r>
                      <a:r>
                        <a:rPr lang="en-US" sz="2000">
                          <a:solidFill>
                            <a:srgbClr val="363639"/>
                          </a:solidFill>
                          <a:latin typeface="Times New Roman"/>
                          <a:ea typeface="Calibri"/>
                          <a:cs typeface="Times New Roman"/>
                        </a:rPr>
                        <a:t>covered</a:t>
                      </a:r>
                      <a:endParaRPr lang="en-US" sz="2000">
                        <a:latin typeface="Calibri"/>
                        <a:ea typeface="Calibri"/>
                        <a:cs typeface="Times New Roman"/>
                      </a:endParaRPr>
                    </a:p>
                  </a:txBody>
                  <a:tcPr marL="0" marR="0" marT="0" marB="0"/>
                </a:tc>
                <a:tc>
                  <a:txBody>
                    <a:bodyPr/>
                    <a:lstStyle/>
                    <a:p>
                      <a:pPr marL="0" marR="350520" algn="r">
                        <a:spcBef>
                          <a:spcPts val="30"/>
                        </a:spcBef>
                        <a:spcAft>
                          <a:spcPts val="0"/>
                        </a:spcAft>
                      </a:pPr>
                      <a:r>
                        <a:rPr lang="en-US" sz="2000" spc="-5" dirty="0" smtClean="0">
                          <a:solidFill>
                            <a:srgbClr val="363639"/>
                          </a:solidFill>
                          <a:latin typeface="Times New Roman"/>
                          <a:ea typeface="Calibri"/>
                          <a:cs typeface="Times New Roman"/>
                        </a:rPr>
                        <a:t>28%</a:t>
                      </a:r>
                      <a:endParaRPr lang="en-US" sz="2000" dirty="0">
                        <a:latin typeface="Calibri"/>
                        <a:ea typeface="Calibri"/>
                        <a:cs typeface="Times New Roman"/>
                      </a:endParaRPr>
                    </a:p>
                  </a:txBody>
                  <a:tcPr marL="0" marR="0" marT="0" marB="0"/>
                </a:tc>
              </a:tr>
              <a:tr h="617220">
                <a:tc>
                  <a:txBody>
                    <a:bodyPr/>
                    <a:lstStyle/>
                    <a:p>
                      <a:pPr marL="63500" marR="0">
                        <a:spcBef>
                          <a:spcPts val="30"/>
                        </a:spcBef>
                        <a:spcAft>
                          <a:spcPts val="0"/>
                        </a:spcAft>
                      </a:pPr>
                      <a:r>
                        <a:rPr lang="en-US" sz="2000">
                          <a:solidFill>
                            <a:srgbClr val="363639"/>
                          </a:solidFill>
                          <a:latin typeface="Times New Roman"/>
                          <a:ea typeface="Calibri"/>
                          <a:cs typeface="Times New Roman"/>
                        </a:rPr>
                        <a:t>Informed</a:t>
                      </a:r>
                      <a:r>
                        <a:rPr lang="en-US" sz="2000" spc="-95">
                          <a:solidFill>
                            <a:srgbClr val="363639"/>
                          </a:solidFill>
                          <a:latin typeface="Times New Roman"/>
                          <a:ea typeface="Calibri"/>
                          <a:cs typeface="Times New Roman"/>
                        </a:rPr>
                        <a:t> </a:t>
                      </a:r>
                      <a:r>
                        <a:rPr lang="en-US" sz="2000">
                          <a:solidFill>
                            <a:srgbClr val="363639"/>
                          </a:solidFill>
                          <a:latin typeface="Times New Roman"/>
                          <a:ea typeface="Calibri"/>
                          <a:cs typeface="Times New Roman"/>
                        </a:rPr>
                        <a:t>about</a:t>
                      </a:r>
                      <a:r>
                        <a:rPr lang="en-US" sz="2000" spc="-95">
                          <a:solidFill>
                            <a:srgbClr val="363639"/>
                          </a:solidFill>
                          <a:latin typeface="Times New Roman"/>
                          <a:ea typeface="Calibri"/>
                          <a:cs typeface="Times New Roman"/>
                        </a:rPr>
                        <a:t> </a:t>
                      </a:r>
                      <a:r>
                        <a:rPr lang="en-US" sz="2000">
                          <a:solidFill>
                            <a:srgbClr val="363639"/>
                          </a:solidFill>
                          <a:latin typeface="Times New Roman"/>
                          <a:ea typeface="Calibri"/>
                          <a:cs typeface="Times New Roman"/>
                        </a:rPr>
                        <a:t>cashless</a:t>
                      </a:r>
                      <a:r>
                        <a:rPr lang="en-US" sz="2000" spc="-95">
                          <a:solidFill>
                            <a:srgbClr val="363639"/>
                          </a:solidFill>
                          <a:latin typeface="Times New Roman"/>
                          <a:ea typeface="Calibri"/>
                          <a:cs typeface="Times New Roman"/>
                        </a:rPr>
                        <a:t> </a:t>
                      </a:r>
                      <a:r>
                        <a:rPr lang="en-US" sz="2000">
                          <a:solidFill>
                            <a:srgbClr val="363639"/>
                          </a:solidFill>
                          <a:latin typeface="Times New Roman"/>
                          <a:ea typeface="Calibri"/>
                          <a:cs typeface="Times New Roman"/>
                        </a:rPr>
                        <a:t>services</a:t>
                      </a:r>
                      <a:endParaRPr lang="en-US" sz="2000">
                        <a:latin typeface="Calibri"/>
                        <a:ea typeface="Calibri"/>
                        <a:cs typeface="Times New Roman"/>
                      </a:endParaRPr>
                    </a:p>
                  </a:txBody>
                  <a:tcPr marL="0" marR="0" marT="0" marB="0"/>
                </a:tc>
                <a:tc>
                  <a:txBody>
                    <a:bodyPr/>
                    <a:lstStyle/>
                    <a:p>
                      <a:pPr marL="0" marR="350520" algn="r">
                        <a:spcBef>
                          <a:spcPts val="30"/>
                        </a:spcBef>
                        <a:spcAft>
                          <a:spcPts val="0"/>
                        </a:spcAft>
                      </a:pPr>
                      <a:r>
                        <a:rPr lang="en-US" sz="2000" spc="-5" dirty="0" smtClean="0">
                          <a:solidFill>
                            <a:srgbClr val="363639"/>
                          </a:solidFill>
                          <a:latin typeface="Times New Roman"/>
                          <a:ea typeface="Calibri"/>
                          <a:cs typeface="Times New Roman"/>
                        </a:rPr>
                        <a:t>44%</a:t>
                      </a:r>
                      <a:endParaRPr lang="en-US" sz="2000" dirty="0">
                        <a:latin typeface="Calibri"/>
                        <a:ea typeface="Calibri"/>
                        <a:cs typeface="Times New Roman"/>
                      </a:endParaRPr>
                    </a:p>
                  </a:txBody>
                  <a:tcPr marL="0" marR="0" marT="0" marB="0"/>
                </a:tc>
              </a:tr>
              <a:tr h="617220">
                <a:tc>
                  <a:txBody>
                    <a:bodyPr/>
                    <a:lstStyle/>
                    <a:p>
                      <a:pPr marL="63500" marR="0">
                        <a:spcBef>
                          <a:spcPts val="30"/>
                        </a:spcBef>
                        <a:spcAft>
                          <a:spcPts val="0"/>
                        </a:spcAft>
                      </a:pPr>
                      <a:r>
                        <a:rPr lang="en-US" sz="2000" dirty="0">
                          <a:solidFill>
                            <a:srgbClr val="363639"/>
                          </a:solidFill>
                          <a:latin typeface="Times New Roman"/>
                          <a:ea typeface="Calibri"/>
                          <a:cs typeface="Times New Roman"/>
                        </a:rPr>
                        <a:t>Empanelled</a:t>
                      </a:r>
                      <a:r>
                        <a:rPr lang="en-US" sz="2000" spc="-95" dirty="0">
                          <a:solidFill>
                            <a:srgbClr val="363639"/>
                          </a:solidFill>
                          <a:latin typeface="Times New Roman"/>
                          <a:ea typeface="Calibri"/>
                          <a:cs typeface="Times New Roman"/>
                        </a:rPr>
                        <a:t> </a:t>
                      </a:r>
                      <a:r>
                        <a:rPr lang="en-US" sz="2000" dirty="0">
                          <a:solidFill>
                            <a:srgbClr val="363639"/>
                          </a:solidFill>
                          <a:latin typeface="Times New Roman"/>
                          <a:ea typeface="Calibri"/>
                          <a:cs typeface="Times New Roman"/>
                        </a:rPr>
                        <a:t>hospital</a:t>
                      </a:r>
                      <a:r>
                        <a:rPr lang="en-US" sz="2000" spc="-95" dirty="0">
                          <a:solidFill>
                            <a:srgbClr val="363639"/>
                          </a:solidFill>
                          <a:latin typeface="Times New Roman"/>
                          <a:ea typeface="Calibri"/>
                          <a:cs typeface="Times New Roman"/>
                        </a:rPr>
                        <a:t> </a:t>
                      </a:r>
                      <a:r>
                        <a:rPr lang="en-US" sz="2000" dirty="0">
                          <a:solidFill>
                            <a:srgbClr val="363639"/>
                          </a:solidFill>
                          <a:latin typeface="Times New Roman"/>
                          <a:ea typeface="Calibri"/>
                          <a:cs typeface="Times New Roman"/>
                        </a:rPr>
                        <a:t>list</a:t>
                      </a:r>
                      <a:r>
                        <a:rPr lang="en-US" sz="2000" spc="-95" dirty="0">
                          <a:solidFill>
                            <a:srgbClr val="363639"/>
                          </a:solidFill>
                          <a:latin typeface="Times New Roman"/>
                          <a:ea typeface="Calibri"/>
                          <a:cs typeface="Times New Roman"/>
                        </a:rPr>
                        <a:t> </a:t>
                      </a:r>
                      <a:r>
                        <a:rPr lang="en-US" sz="2000" dirty="0">
                          <a:solidFill>
                            <a:srgbClr val="363639"/>
                          </a:solidFill>
                          <a:latin typeface="Times New Roman"/>
                          <a:ea typeface="Calibri"/>
                          <a:cs typeface="Times New Roman"/>
                        </a:rPr>
                        <a:t>provided</a:t>
                      </a:r>
                      <a:endParaRPr lang="en-US" sz="2000" dirty="0">
                        <a:latin typeface="Calibri"/>
                        <a:ea typeface="Calibri"/>
                        <a:cs typeface="Times New Roman"/>
                      </a:endParaRPr>
                    </a:p>
                  </a:txBody>
                  <a:tcPr marL="0" marR="0" marT="0" marB="0"/>
                </a:tc>
                <a:tc>
                  <a:txBody>
                    <a:bodyPr/>
                    <a:lstStyle/>
                    <a:p>
                      <a:pPr marL="0" marR="350520" algn="r">
                        <a:spcBef>
                          <a:spcPts val="30"/>
                        </a:spcBef>
                        <a:spcAft>
                          <a:spcPts val="0"/>
                        </a:spcAft>
                      </a:pPr>
                      <a:r>
                        <a:rPr lang="en-US" sz="2000" spc="-5" dirty="0" smtClean="0">
                          <a:solidFill>
                            <a:srgbClr val="363639"/>
                          </a:solidFill>
                          <a:latin typeface="Times New Roman"/>
                          <a:ea typeface="Calibri"/>
                          <a:cs typeface="Times New Roman"/>
                        </a:rPr>
                        <a:t>56%</a:t>
                      </a:r>
                      <a:endParaRPr lang="en-US" sz="2000" dirty="0">
                        <a:latin typeface="Calibri"/>
                        <a:ea typeface="Calibri"/>
                        <a:cs typeface="Times New Roman"/>
                      </a:endParaRPr>
                    </a:p>
                  </a:txBody>
                  <a:tcPr marL="0" marR="0" marT="0" marB="0"/>
                </a:tc>
              </a:tr>
              <a:tr h="812934">
                <a:tc>
                  <a:txBody>
                    <a:bodyPr/>
                    <a:lstStyle/>
                    <a:p>
                      <a:pPr marL="63500" marR="0">
                        <a:spcBef>
                          <a:spcPts val="30"/>
                        </a:spcBef>
                        <a:spcAft>
                          <a:spcPts val="0"/>
                        </a:spcAft>
                      </a:pPr>
                      <a:r>
                        <a:rPr lang="en-US" sz="2000">
                          <a:solidFill>
                            <a:srgbClr val="363639"/>
                          </a:solidFill>
                          <a:latin typeface="Times New Roman"/>
                          <a:ea typeface="Calibri"/>
                          <a:cs typeface="Times New Roman"/>
                        </a:rPr>
                        <a:t>Reimbursement</a:t>
                      </a:r>
                      <a:r>
                        <a:rPr lang="en-US" sz="2000" spc="-170">
                          <a:solidFill>
                            <a:srgbClr val="363639"/>
                          </a:solidFill>
                          <a:latin typeface="Times New Roman"/>
                          <a:ea typeface="Calibri"/>
                          <a:cs typeface="Times New Roman"/>
                        </a:rPr>
                        <a:t> </a:t>
                      </a:r>
                      <a:r>
                        <a:rPr lang="en-US" sz="2000">
                          <a:solidFill>
                            <a:srgbClr val="363639"/>
                          </a:solidFill>
                          <a:latin typeface="Times New Roman"/>
                          <a:ea typeface="Calibri"/>
                          <a:cs typeface="Times New Roman"/>
                        </a:rPr>
                        <a:t>without</a:t>
                      </a:r>
                      <a:r>
                        <a:rPr lang="en-US" sz="2000" spc="-170">
                          <a:solidFill>
                            <a:srgbClr val="363639"/>
                          </a:solidFill>
                          <a:latin typeface="Times New Roman"/>
                          <a:ea typeface="Calibri"/>
                          <a:cs typeface="Times New Roman"/>
                        </a:rPr>
                        <a:t> </a:t>
                      </a:r>
                      <a:r>
                        <a:rPr lang="en-US" sz="2000">
                          <a:solidFill>
                            <a:srgbClr val="363639"/>
                          </a:solidFill>
                          <a:latin typeface="Times New Roman"/>
                          <a:ea typeface="Calibri"/>
                          <a:cs typeface="Times New Roman"/>
                        </a:rPr>
                        <a:t>hospitalisation</a:t>
                      </a:r>
                      <a:endParaRPr lang="en-US" sz="2000">
                        <a:latin typeface="Calibri"/>
                        <a:ea typeface="Calibri"/>
                        <a:cs typeface="Times New Roman"/>
                      </a:endParaRPr>
                    </a:p>
                  </a:txBody>
                  <a:tcPr marL="0" marR="0" marT="0" marB="0"/>
                </a:tc>
                <a:tc>
                  <a:txBody>
                    <a:bodyPr/>
                    <a:lstStyle/>
                    <a:p>
                      <a:pPr marL="0" marR="350520" algn="r">
                        <a:spcBef>
                          <a:spcPts val="30"/>
                        </a:spcBef>
                        <a:spcAft>
                          <a:spcPts val="0"/>
                        </a:spcAft>
                      </a:pPr>
                      <a:r>
                        <a:rPr lang="en-US" sz="2000" spc="-5" dirty="0" smtClean="0">
                          <a:solidFill>
                            <a:srgbClr val="363639"/>
                          </a:solidFill>
                          <a:latin typeface="Times New Roman"/>
                          <a:ea typeface="Calibri"/>
                          <a:cs typeface="Times New Roman"/>
                        </a:rPr>
                        <a:t>60%</a:t>
                      </a:r>
                      <a:endParaRPr lang="en-US" sz="2000" dirty="0">
                        <a:latin typeface="Calibri"/>
                        <a:ea typeface="Calibri"/>
                        <a:cs typeface="Times New Roman"/>
                      </a:endParaRPr>
                    </a:p>
                  </a:txBody>
                  <a:tcPr marL="0" marR="0" marT="0" marB="0"/>
                </a:tc>
              </a:tr>
            </a:tbl>
          </a:graphicData>
        </a:graphic>
      </p:graphicFrame>
      <p:pic>
        <p:nvPicPr>
          <p:cNvPr id="5" name="Picture 2"/>
          <p:cNvPicPr>
            <a:picLocks noChangeAspect="1" noChangeArrowheads="1"/>
          </p:cNvPicPr>
          <p:nvPr/>
        </p:nvPicPr>
        <p:blipFill>
          <a:blip r:embed="rId3" cstate="print"/>
          <a:srcRect l="45095" t="20834" r="46706" b="69791"/>
          <a:stretch>
            <a:fillRect/>
          </a:stretch>
        </p:blipFill>
        <p:spPr bwMode="auto">
          <a:xfrm>
            <a:off x="3962400" y="228600"/>
            <a:ext cx="1143000" cy="609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066800"/>
            <a:ext cx="8229600" cy="685800"/>
          </a:xfrm>
        </p:spPr>
        <p:txBody>
          <a:bodyPr>
            <a:normAutofit fontScale="90000"/>
          </a:bodyPr>
          <a:lstStyle/>
          <a:p>
            <a:r>
              <a:rPr lang="en-US" sz="4000" dirty="0" smtClean="0">
                <a:latin typeface="Calibri" pitchFamily="34" charset="0"/>
              </a:rPr>
              <a:t/>
            </a:r>
            <a:br>
              <a:rPr lang="en-US" sz="4000" dirty="0" smtClean="0">
                <a:latin typeface="Calibri" pitchFamily="34" charset="0"/>
              </a:rPr>
            </a:br>
            <a:r>
              <a:rPr lang="en-US" sz="3600" dirty="0" smtClean="0">
                <a:effectLst/>
                <a:latin typeface="Calibri" pitchFamily="34" charset="0"/>
              </a:rPr>
              <a:t>Policyholders charged for TPA services</a:t>
            </a:r>
            <a:endParaRPr lang="en-US" sz="3600" dirty="0"/>
          </a:p>
        </p:txBody>
      </p:sp>
      <p:graphicFrame>
        <p:nvGraphicFramePr>
          <p:cNvPr id="4" name="Content Placeholder 3"/>
          <p:cNvGraphicFramePr>
            <a:graphicFrameLocks noGrp="1"/>
          </p:cNvGraphicFramePr>
          <p:nvPr>
            <p:ph idx="1"/>
          </p:nvPr>
        </p:nvGraphicFramePr>
        <p:xfrm>
          <a:off x="457200" y="1935164"/>
          <a:ext cx="8229600" cy="4389437"/>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2"/>
          <p:cNvPicPr>
            <a:picLocks noChangeAspect="1" noChangeArrowheads="1"/>
          </p:cNvPicPr>
          <p:nvPr/>
        </p:nvPicPr>
        <p:blipFill>
          <a:blip r:embed="rId3" cstate="print"/>
          <a:srcRect l="45095" t="20834" r="46706" b="69791"/>
          <a:stretch>
            <a:fillRect/>
          </a:stretch>
        </p:blipFill>
        <p:spPr bwMode="auto">
          <a:xfrm>
            <a:off x="3962400" y="228600"/>
            <a:ext cx="1143000" cy="609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856488"/>
          </a:xfrm>
        </p:spPr>
        <p:txBody>
          <a:bodyPr>
            <a:normAutofit fontScale="90000"/>
          </a:bodyPr>
          <a:lstStyle/>
          <a:p>
            <a:r>
              <a:rPr lang="en-US" sz="3100" dirty="0" smtClean="0">
                <a:latin typeface="Calibri" pitchFamily="34" charset="0"/>
                <a:cs typeface="Arial" pitchFamily="34" charset="0"/>
              </a:rPr>
              <a:t>Study Analysis</a:t>
            </a:r>
            <a:r>
              <a:rPr lang="en-US" sz="4000" dirty="0" smtClean="0">
                <a:latin typeface="Calibri" pitchFamily="34" charset="0"/>
                <a:cs typeface="Arial" pitchFamily="34" charset="0"/>
              </a:rPr>
              <a:t/>
            </a:r>
            <a:br>
              <a:rPr lang="en-US" sz="4000" dirty="0" smtClean="0">
                <a:latin typeface="Calibri" pitchFamily="34" charset="0"/>
                <a:cs typeface="Arial" pitchFamily="34" charset="0"/>
              </a:rPr>
            </a:br>
            <a:endParaRPr lang="en-US" sz="4000" dirty="0">
              <a:effectLst/>
              <a:latin typeface="Calibri" pitchFamily="34" charset="0"/>
            </a:endParaRPr>
          </a:p>
        </p:txBody>
      </p:sp>
      <p:sp>
        <p:nvSpPr>
          <p:cNvPr id="3" name="Content Placeholder 2"/>
          <p:cNvSpPr>
            <a:spLocks noGrp="1"/>
          </p:cNvSpPr>
          <p:nvPr>
            <p:ph idx="1"/>
          </p:nvPr>
        </p:nvSpPr>
        <p:spPr/>
        <p:txBody>
          <a:bodyPr>
            <a:normAutofit fontScale="62500" lnSpcReduction="20000"/>
          </a:bodyPr>
          <a:lstStyle/>
          <a:p>
            <a:pPr algn="just"/>
            <a:r>
              <a:rPr lang="en-US" sz="2800" dirty="0" smtClean="0">
                <a:latin typeface="Calibri" pitchFamily="34" charset="0"/>
                <a:cs typeface="Arial" pitchFamily="34" charset="0"/>
              </a:rPr>
              <a:t>The Study was conducted among 75 IPD policyholder patient &amp; results shows that </a:t>
            </a:r>
            <a:r>
              <a:rPr lang="en-US" sz="2800" dirty="0" smtClean="0">
                <a:latin typeface="Calibri" pitchFamily="34" charset="0"/>
              </a:rPr>
              <a:t>Only small percentages ( 15 per cent) of the policyholders in the sample have knowledge about existence of TPAs. </a:t>
            </a:r>
          </a:p>
          <a:p>
            <a:pPr algn="just">
              <a:buNone/>
            </a:pPr>
            <a:endParaRPr lang="en-US" sz="2800" dirty="0" smtClean="0">
              <a:latin typeface="Calibri" pitchFamily="34" charset="0"/>
            </a:endParaRPr>
          </a:p>
          <a:p>
            <a:pPr algn="just"/>
            <a:r>
              <a:rPr lang="en-US" sz="2800" dirty="0" smtClean="0">
                <a:latin typeface="Calibri" pitchFamily="34" charset="0"/>
              </a:rPr>
              <a:t>General awareness about the TPAs existence and services they provide is low.</a:t>
            </a:r>
          </a:p>
          <a:p>
            <a:pPr algn="just">
              <a:buNone/>
            </a:pPr>
            <a:endParaRPr lang="en-US" sz="2800" dirty="0" smtClean="0">
              <a:latin typeface="Calibri" pitchFamily="34" charset="0"/>
            </a:endParaRPr>
          </a:p>
          <a:p>
            <a:pPr algn="just"/>
            <a:r>
              <a:rPr lang="en-US" sz="2800" dirty="0" smtClean="0">
                <a:latin typeface="Calibri" pitchFamily="34" charset="0"/>
              </a:rPr>
              <a:t>Policyholders rely more on their insurance agents than on the insurance companies or third party administrators.  </a:t>
            </a:r>
          </a:p>
          <a:p>
            <a:pPr algn="just">
              <a:buNone/>
            </a:pPr>
            <a:endParaRPr lang="en-US" sz="2800" dirty="0" smtClean="0">
              <a:latin typeface="Calibri" pitchFamily="34" charset="0"/>
            </a:endParaRPr>
          </a:p>
          <a:p>
            <a:pPr algn="just"/>
            <a:r>
              <a:rPr lang="en-US" sz="2800" dirty="0" smtClean="0">
                <a:latin typeface="Calibri" pitchFamily="34" charset="0"/>
              </a:rPr>
              <a:t>TPAs are the interface between the insurer and the insured and they are in a position to educate the policyholders about health insurance. </a:t>
            </a:r>
          </a:p>
          <a:p>
            <a:pPr algn="just"/>
            <a:endParaRPr lang="en-US" sz="2800" dirty="0" smtClean="0">
              <a:latin typeface="Calibri" pitchFamily="34" charset="0"/>
            </a:endParaRPr>
          </a:p>
          <a:p>
            <a:pPr algn="just"/>
            <a:r>
              <a:rPr lang="en-US" sz="2800" dirty="0" smtClean="0">
                <a:latin typeface="Calibri" pitchFamily="34" charset="0"/>
              </a:rPr>
              <a:t>However, their role in consumer education does not infuse much confidence on their intention or ability to do so. </a:t>
            </a:r>
          </a:p>
          <a:p>
            <a:pPr algn="just"/>
            <a:endParaRPr lang="en-US" sz="2800" dirty="0" smtClean="0">
              <a:latin typeface="Calibri" pitchFamily="34" charset="0"/>
              <a:cs typeface="Arial" pitchFamily="34" charset="0"/>
            </a:endParaRPr>
          </a:p>
          <a:p>
            <a:pPr algn="just"/>
            <a:r>
              <a:rPr lang="en-US" sz="2800" dirty="0" smtClean="0">
                <a:latin typeface="Calibri" pitchFamily="34" charset="0"/>
                <a:cs typeface="Arial" pitchFamily="34" charset="0"/>
              </a:rPr>
              <a:t>The feedback shows the need for further research to examine the impact of TPAs on the Health sector functioning.</a:t>
            </a:r>
          </a:p>
          <a:p>
            <a:pPr>
              <a:buNone/>
            </a:pPr>
            <a:endParaRPr lang="en-IN" sz="2800" dirty="0" smtClean="0">
              <a:latin typeface="Arial" pitchFamily="34" charset="0"/>
              <a:cs typeface="Arial" pitchFamily="34" charset="0"/>
            </a:endParaRPr>
          </a:p>
          <a:p>
            <a:pPr>
              <a:buNone/>
            </a:pPr>
            <a:endParaRPr lang="en-US" dirty="0"/>
          </a:p>
        </p:txBody>
      </p:sp>
      <p:pic>
        <p:nvPicPr>
          <p:cNvPr id="4" name="Picture 2"/>
          <p:cNvPicPr>
            <a:picLocks noChangeAspect="1" noChangeArrowheads="1"/>
          </p:cNvPicPr>
          <p:nvPr/>
        </p:nvPicPr>
        <p:blipFill>
          <a:blip r:embed="rId2" cstate="print"/>
          <a:srcRect l="45095" t="20834" r="46706" b="69791"/>
          <a:stretch>
            <a:fillRect/>
          </a:stretch>
        </p:blipFill>
        <p:spPr bwMode="auto">
          <a:xfrm>
            <a:off x="3962400" y="228600"/>
            <a:ext cx="1143000" cy="609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219200"/>
            <a:ext cx="8001000" cy="457200"/>
          </a:xfrm>
        </p:spPr>
        <p:txBody>
          <a:bodyPr>
            <a:normAutofit fontScale="90000"/>
          </a:bodyPr>
          <a:lstStyle/>
          <a:p>
            <a:r>
              <a:rPr lang="en-US" sz="4000" dirty="0" smtClean="0">
                <a:effectLst/>
                <a:latin typeface="Calibri" pitchFamily="34" charset="0"/>
                <a:cs typeface="Arial" pitchFamily="34" charset="0"/>
              </a:rPr>
              <a:t>Conclusion</a:t>
            </a:r>
            <a:endParaRPr lang="en-US" sz="4000" dirty="0">
              <a:effectLst/>
              <a:latin typeface="Calibri" pitchFamily="34" charset="0"/>
              <a:cs typeface="Arial" pitchFamily="34" charset="0"/>
            </a:endParaRPr>
          </a:p>
        </p:txBody>
      </p:sp>
      <p:sp>
        <p:nvSpPr>
          <p:cNvPr id="3" name="Content Placeholder 2"/>
          <p:cNvSpPr>
            <a:spLocks noGrp="1"/>
          </p:cNvSpPr>
          <p:nvPr>
            <p:ph idx="1"/>
          </p:nvPr>
        </p:nvSpPr>
        <p:spPr>
          <a:xfrm>
            <a:off x="457200" y="914400"/>
            <a:ext cx="8229600" cy="5181600"/>
          </a:xfrm>
        </p:spPr>
        <p:txBody>
          <a:bodyPr>
            <a:normAutofit fontScale="70000" lnSpcReduction="20000"/>
          </a:bodyPr>
          <a:lstStyle/>
          <a:p>
            <a:pPr algn="just">
              <a:buNone/>
            </a:pPr>
            <a:r>
              <a:rPr lang="en-US" sz="2400" dirty="0" smtClean="0">
                <a:latin typeface="Calibri" pitchFamily="34" charset="0"/>
              </a:rPr>
              <a:t>    </a:t>
            </a:r>
            <a:endParaRPr lang="en-US" sz="2800" dirty="0" smtClean="0">
              <a:latin typeface="Calibri" pitchFamily="34" charset="0"/>
            </a:endParaRPr>
          </a:p>
          <a:p>
            <a:pPr algn="just">
              <a:buNone/>
            </a:pPr>
            <a:r>
              <a:rPr lang="en-US" sz="2800" dirty="0" smtClean="0">
                <a:latin typeface="Calibri" pitchFamily="34" charset="0"/>
              </a:rPr>
              <a:t>   </a:t>
            </a:r>
          </a:p>
          <a:p>
            <a:pPr algn="just">
              <a:buNone/>
            </a:pPr>
            <a:r>
              <a:rPr lang="en-US" sz="2800" dirty="0" smtClean="0">
                <a:latin typeface="Calibri" pitchFamily="34" charset="0"/>
              </a:rPr>
              <a:t>    </a:t>
            </a:r>
          </a:p>
          <a:p>
            <a:pPr algn="just">
              <a:buNone/>
            </a:pPr>
            <a:r>
              <a:rPr lang="en-US" sz="2800" dirty="0" smtClean="0">
                <a:latin typeface="Calibri" pitchFamily="34" charset="0"/>
              </a:rPr>
              <a:t>   </a:t>
            </a:r>
          </a:p>
          <a:p>
            <a:pPr algn="just">
              <a:buFont typeface="Wingdings" pitchFamily="2" charset="2"/>
              <a:buChar char="Ø"/>
            </a:pPr>
            <a:r>
              <a:rPr lang="en-US" sz="2800" dirty="0" smtClean="0">
                <a:latin typeface="Calibri" pitchFamily="34" charset="0"/>
              </a:rPr>
              <a:t>     Currently, there are no mechanisms in place to appraise the performance of the TPAs. </a:t>
            </a:r>
          </a:p>
          <a:p>
            <a:pPr algn="just">
              <a:buFont typeface="Wingdings" pitchFamily="2" charset="2"/>
              <a:buChar char="Ø"/>
            </a:pPr>
            <a:endParaRPr lang="en-US" sz="2800" dirty="0" smtClean="0">
              <a:latin typeface="Calibri" pitchFamily="34" charset="0"/>
            </a:endParaRPr>
          </a:p>
          <a:p>
            <a:pPr algn="just">
              <a:buFont typeface="Wingdings" pitchFamily="2" charset="2"/>
              <a:buChar char="Ø"/>
            </a:pPr>
            <a:r>
              <a:rPr lang="en-US" sz="2800" dirty="0" smtClean="0">
                <a:latin typeface="Calibri" pitchFamily="34" charset="0"/>
              </a:rPr>
              <a:t>     The IRDA’s present role of TPA appraisal is more based on their financial performance rather than consumer satisfaction. </a:t>
            </a:r>
          </a:p>
          <a:p>
            <a:pPr algn="just">
              <a:buNone/>
            </a:pPr>
            <a:r>
              <a:rPr lang="en-US" sz="2800" dirty="0" smtClean="0">
                <a:latin typeface="Calibri" pitchFamily="34" charset="0"/>
              </a:rPr>
              <a:t>   </a:t>
            </a:r>
          </a:p>
          <a:p>
            <a:pPr algn="just">
              <a:buFont typeface="Wingdings" pitchFamily="2" charset="2"/>
              <a:buChar char="Ø"/>
            </a:pPr>
            <a:r>
              <a:rPr lang="en-US" sz="2800" dirty="0" smtClean="0">
                <a:latin typeface="Calibri" pitchFamily="34" charset="0"/>
              </a:rPr>
              <a:t>    There is a need to link incentive of TPAs with their performance rather than fixed percentage of policy premium.</a:t>
            </a:r>
          </a:p>
          <a:p>
            <a:pPr algn="just">
              <a:buNone/>
            </a:pPr>
            <a:endParaRPr lang="en-US" sz="2800" dirty="0" smtClean="0">
              <a:latin typeface="Calibri" pitchFamily="34" charset="0"/>
            </a:endParaRPr>
          </a:p>
          <a:p>
            <a:pPr algn="just">
              <a:buFont typeface="Wingdings" pitchFamily="2" charset="2"/>
              <a:buChar char="Ø"/>
            </a:pPr>
            <a:r>
              <a:rPr lang="en-US" sz="2800" dirty="0" smtClean="0">
                <a:latin typeface="Calibri" pitchFamily="34" charset="0"/>
              </a:rPr>
              <a:t>    Lack of </a:t>
            </a:r>
            <a:r>
              <a:rPr lang="en-US" sz="2800" dirty="0" smtClean="0">
                <a:latin typeface="Calibri" pitchFamily="34" charset="0"/>
              </a:rPr>
              <a:t>information continues and different stakeholders fail to </a:t>
            </a:r>
            <a:r>
              <a:rPr lang="en-US" sz="2800" dirty="0" smtClean="0">
                <a:latin typeface="Calibri" pitchFamily="34" charset="0"/>
              </a:rPr>
              <a:t>realize </a:t>
            </a:r>
            <a:r>
              <a:rPr lang="en-US" sz="2800" dirty="0" smtClean="0">
                <a:latin typeface="Calibri" pitchFamily="34" charset="0"/>
              </a:rPr>
              <a:t>the impact of TPAs’ presence in the sector. </a:t>
            </a:r>
          </a:p>
          <a:p>
            <a:pPr algn="just">
              <a:buFont typeface="Wingdings" pitchFamily="2" charset="2"/>
              <a:buChar char="Ø"/>
            </a:pPr>
            <a:endParaRPr lang="en-US" sz="2800" dirty="0" smtClean="0">
              <a:latin typeface="Calibri" pitchFamily="34" charset="0"/>
            </a:endParaRPr>
          </a:p>
          <a:p>
            <a:pPr>
              <a:buFont typeface="Wingdings" pitchFamily="2" charset="2"/>
              <a:buChar char="Ø"/>
            </a:pPr>
            <a:r>
              <a:rPr lang="en-US" sz="2900" dirty="0" smtClean="0">
                <a:latin typeface="Calibri" pitchFamily="34" charset="0"/>
              </a:rPr>
              <a:t>Awareness should be increased about role of TPAs.</a:t>
            </a:r>
            <a:r>
              <a:rPr lang="en-US" sz="2900" dirty="0" smtClean="0">
                <a:latin typeface="Calibri" pitchFamily="34" charset="0"/>
              </a:rPr>
              <a:t> </a:t>
            </a:r>
            <a:r>
              <a:rPr lang="en-US" sz="1600" dirty="0" smtClean="0">
                <a:latin typeface="Calibri" pitchFamily="34" charset="0"/>
              </a:rPr>
              <a:t> </a:t>
            </a:r>
            <a:endParaRPr lang="en-US" sz="1600" dirty="0" smtClean="0">
              <a:latin typeface="Calibri" pitchFamily="34" charset="0"/>
            </a:endParaRPr>
          </a:p>
        </p:txBody>
      </p:sp>
      <p:pic>
        <p:nvPicPr>
          <p:cNvPr id="4" name="Picture 2"/>
          <p:cNvPicPr>
            <a:picLocks noChangeAspect="1" noChangeArrowheads="1"/>
          </p:cNvPicPr>
          <p:nvPr/>
        </p:nvPicPr>
        <p:blipFill>
          <a:blip r:embed="rId2" cstate="print"/>
          <a:srcRect l="45095" t="20834" r="46706" b="69791"/>
          <a:stretch>
            <a:fillRect/>
          </a:stretch>
        </p:blipFill>
        <p:spPr bwMode="auto">
          <a:xfrm>
            <a:off x="3962400" y="228600"/>
            <a:ext cx="1143000" cy="609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effectLst/>
                <a:latin typeface="Calibri" pitchFamily="34" charset="0"/>
                <a:cs typeface="Arial" pitchFamily="34" charset="0"/>
              </a:rPr>
              <a:t>Recommendations</a:t>
            </a:r>
            <a:endParaRPr lang="en-US" sz="4000" dirty="0">
              <a:effectLst/>
              <a:latin typeface="Calibri" pitchFamily="34" charset="0"/>
            </a:endParaRPr>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sz="2000" dirty="0" smtClean="0">
                <a:latin typeface="Calibri" pitchFamily="34" charset="0"/>
              </a:rPr>
              <a:t>There is a need to prepare a mechanism to appraise the performance of the TPAs</a:t>
            </a:r>
            <a:r>
              <a:rPr lang="en-US" sz="2000" dirty="0" smtClean="0">
                <a:latin typeface="Calibri" pitchFamily="34" charset="0"/>
              </a:rPr>
              <a:t>.</a:t>
            </a:r>
            <a:endParaRPr lang="en-US" sz="2000" dirty="0" smtClean="0">
              <a:latin typeface="Calibri" pitchFamily="34" charset="0"/>
            </a:endParaRPr>
          </a:p>
          <a:p>
            <a:pPr>
              <a:buFont typeface="Wingdings" pitchFamily="2" charset="2"/>
              <a:buChar char="Ø"/>
            </a:pPr>
            <a:endParaRPr lang="en-US" sz="2000" dirty="0" smtClean="0">
              <a:latin typeface="Calibri" pitchFamily="34" charset="0"/>
            </a:endParaRPr>
          </a:p>
          <a:p>
            <a:pPr>
              <a:buFont typeface="Wingdings" pitchFamily="2" charset="2"/>
              <a:buChar char="Ø"/>
            </a:pPr>
            <a:r>
              <a:rPr lang="en-US" sz="2000" dirty="0" smtClean="0">
                <a:latin typeface="Calibri" pitchFamily="34" charset="0"/>
              </a:rPr>
              <a:t>Educate the policyholders about coverage &amp; exclusion in policies.</a:t>
            </a:r>
          </a:p>
          <a:p>
            <a:pPr>
              <a:buFont typeface="Wingdings" pitchFamily="2" charset="2"/>
              <a:buChar char="Ø"/>
            </a:pPr>
            <a:endParaRPr lang="en-US" sz="2000" dirty="0" smtClean="0">
              <a:latin typeface="Calibri" pitchFamily="34" charset="0"/>
            </a:endParaRPr>
          </a:p>
          <a:p>
            <a:pPr>
              <a:buFont typeface="Wingdings" pitchFamily="2" charset="2"/>
              <a:buChar char="Ø"/>
            </a:pPr>
            <a:r>
              <a:rPr lang="en-US" sz="2000" dirty="0" smtClean="0">
                <a:latin typeface="Calibri" pitchFamily="34" charset="0"/>
              </a:rPr>
              <a:t>Arrangement of specialized consultation for the policy holders.</a:t>
            </a:r>
          </a:p>
          <a:p>
            <a:pPr>
              <a:buFont typeface="Wingdings" pitchFamily="2" charset="2"/>
              <a:buChar char="Ø"/>
            </a:pPr>
            <a:endParaRPr lang="en-US" sz="2000" dirty="0" smtClean="0">
              <a:latin typeface="Calibri" pitchFamily="34" charset="0"/>
            </a:endParaRPr>
          </a:p>
          <a:p>
            <a:pPr>
              <a:buFont typeface="Wingdings" pitchFamily="2" charset="2"/>
              <a:buChar char="Ø"/>
            </a:pPr>
            <a:r>
              <a:rPr lang="en-US" sz="2000" dirty="0" smtClean="0">
                <a:latin typeface="Calibri" pitchFamily="34" charset="0"/>
              </a:rPr>
              <a:t>Design a effective system for tracking documents pertaining to each case &amp; </a:t>
            </a:r>
          </a:p>
          <a:p>
            <a:pPr>
              <a:buNone/>
            </a:pPr>
            <a:r>
              <a:rPr lang="en-US" sz="2000" dirty="0" smtClean="0">
                <a:latin typeface="Calibri" pitchFamily="34" charset="0"/>
              </a:rPr>
              <a:t>      </a:t>
            </a:r>
            <a:r>
              <a:rPr lang="en-US" sz="2000" dirty="0" smtClean="0">
                <a:latin typeface="Calibri" pitchFamily="34" charset="0"/>
              </a:rPr>
              <a:t>shortfalls </a:t>
            </a:r>
            <a:r>
              <a:rPr lang="en-US" sz="2000" dirty="0" smtClean="0">
                <a:latin typeface="Calibri" pitchFamily="34" charset="0"/>
              </a:rPr>
              <a:t>in claims</a:t>
            </a:r>
            <a:r>
              <a:rPr lang="en-US" sz="2000" dirty="0" smtClean="0">
                <a:latin typeface="Calibri" pitchFamily="34" charset="0"/>
              </a:rPr>
              <a:t>.</a:t>
            </a:r>
          </a:p>
          <a:p>
            <a:pPr>
              <a:buNone/>
            </a:pPr>
            <a:endParaRPr lang="en-US" sz="2000" dirty="0" smtClean="0">
              <a:latin typeface="Arial" pitchFamily="34" charset="0"/>
              <a:cs typeface="Arial" pitchFamily="34" charset="0"/>
            </a:endParaRPr>
          </a:p>
          <a:p>
            <a:pPr lvl="0">
              <a:buFont typeface="Wingdings" pitchFamily="2" charset="2"/>
              <a:buChar char="Ø"/>
            </a:pPr>
            <a:r>
              <a:rPr lang="en-US" sz="2000" dirty="0" smtClean="0">
                <a:latin typeface="Calibri" pitchFamily="34" charset="0"/>
                <a:cs typeface="Arial" pitchFamily="34" charset="0"/>
              </a:rPr>
              <a:t>More time for interactive sessions should be enhanced</a:t>
            </a:r>
            <a:r>
              <a:rPr lang="en-US" sz="2000" dirty="0" smtClean="0">
                <a:latin typeface="Calibri" pitchFamily="34" charset="0"/>
                <a:cs typeface="Arial" pitchFamily="34" charset="0"/>
              </a:rPr>
              <a:t>.</a:t>
            </a:r>
          </a:p>
          <a:p>
            <a:pPr lvl="0">
              <a:buNone/>
            </a:pPr>
            <a:endParaRPr lang="en-US" sz="2000" dirty="0" smtClean="0">
              <a:latin typeface="Calibri" pitchFamily="34" charset="0"/>
              <a:cs typeface="Arial" pitchFamily="34" charset="0"/>
            </a:endParaRPr>
          </a:p>
          <a:p>
            <a:pPr lvl="0">
              <a:buFont typeface="Wingdings" pitchFamily="2" charset="2"/>
              <a:buChar char="Ø"/>
            </a:pPr>
            <a:r>
              <a:rPr lang="en-US" sz="2000" dirty="0" smtClean="0">
                <a:latin typeface="Calibri" pitchFamily="34" charset="0"/>
                <a:cs typeface="Arial" pitchFamily="34" charset="0"/>
              </a:rPr>
              <a:t>Incentive of TPAs should  be performance based.</a:t>
            </a:r>
          </a:p>
          <a:p>
            <a:pPr lvl="0">
              <a:buNone/>
            </a:pPr>
            <a:endParaRPr lang="en-US" sz="2000" dirty="0" smtClean="0">
              <a:latin typeface="Calibri" pitchFamily="34" charset="0"/>
              <a:cs typeface="Arial" pitchFamily="34" charset="0"/>
            </a:endParaRPr>
          </a:p>
          <a:p>
            <a:pPr lvl="0">
              <a:buNone/>
            </a:pPr>
            <a:endParaRPr lang="en-US" sz="2000" dirty="0" smtClean="0">
              <a:latin typeface="Calibri" pitchFamily="34" charset="0"/>
              <a:cs typeface="Arial" pitchFamily="34" charset="0"/>
            </a:endParaRPr>
          </a:p>
          <a:p>
            <a:pPr lvl="0">
              <a:buFont typeface="Wingdings" pitchFamily="2" charset="2"/>
              <a:buChar char="Ø"/>
            </a:pPr>
            <a:endParaRPr lang="en-US" sz="2000" dirty="0" smtClean="0">
              <a:latin typeface="Calibri" pitchFamily="34" charset="0"/>
              <a:cs typeface="Arial" pitchFamily="34" charset="0"/>
            </a:endParaRPr>
          </a:p>
          <a:p>
            <a:pPr>
              <a:buNone/>
            </a:pPr>
            <a:endParaRPr lang="en-US" sz="2000" dirty="0" smtClean="0">
              <a:latin typeface="Calibri" pitchFamily="34" charset="0"/>
            </a:endParaRPr>
          </a:p>
          <a:p>
            <a:pPr>
              <a:buFont typeface="Wingdings" pitchFamily="2" charset="2"/>
              <a:buChar char="Ø"/>
            </a:pPr>
            <a:endParaRPr lang="en-US" sz="2000" dirty="0" smtClean="0">
              <a:latin typeface="Calibri" pitchFamily="34" charset="0"/>
            </a:endParaRPr>
          </a:p>
          <a:p>
            <a:pPr algn="ctr">
              <a:buNone/>
            </a:pPr>
            <a:endParaRPr lang="en-US" sz="2000" dirty="0"/>
          </a:p>
        </p:txBody>
      </p:sp>
      <p:pic>
        <p:nvPicPr>
          <p:cNvPr id="4" name="Picture 2"/>
          <p:cNvPicPr>
            <a:picLocks noChangeAspect="1" noChangeArrowheads="1"/>
          </p:cNvPicPr>
          <p:nvPr/>
        </p:nvPicPr>
        <p:blipFill>
          <a:blip r:embed="rId2" cstate="print"/>
          <a:srcRect l="45095" t="20834" r="46706" b="69791"/>
          <a:stretch>
            <a:fillRect/>
          </a:stretch>
        </p:blipFill>
        <p:spPr bwMode="auto">
          <a:xfrm>
            <a:off x="3962400" y="228600"/>
            <a:ext cx="1143000" cy="609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914400"/>
            <a:ext cx="8229600" cy="533400"/>
          </a:xfrm>
        </p:spPr>
        <p:txBody>
          <a:bodyPr>
            <a:normAutofit fontScale="90000"/>
          </a:bodyPr>
          <a:lstStyle/>
          <a:p>
            <a:r>
              <a:rPr lang="en-US" sz="3200" dirty="0" smtClean="0">
                <a:latin typeface="Calibri" pitchFamily="34" charset="0"/>
                <a:cs typeface="Arial" pitchFamily="34" charset="0"/>
              </a:rPr>
              <a:t>Introduction</a:t>
            </a:r>
            <a:br>
              <a:rPr lang="en-US" sz="3200" dirty="0" smtClean="0">
                <a:latin typeface="Calibri" pitchFamily="34" charset="0"/>
                <a:cs typeface="Arial" pitchFamily="34" charset="0"/>
              </a:rPr>
            </a:br>
            <a:endParaRPr lang="en-US" sz="3200" dirty="0">
              <a:effectLst/>
              <a:latin typeface="Calibri" pitchFamily="34" charset="0"/>
              <a:cs typeface="Arial" pitchFamily="34" charset="0"/>
            </a:endParaRPr>
          </a:p>
        </p:txBody>
      </p:sp>
      <p:sp>
        <p:nvSpPr>
          <p:cNvPr id="2" name="Content Placeholder 1"/>
          <p:cNvSpPr>
            <a:spLocks noGrp="1"/>
          </p:cNvSpPr>
          <p:nvPr>
            <p:ph idx="1"/>
          </p:nvPr>
        </p:nvSpPr>
        <p:spPr>
          <a:xfrm>
            <a:off x="304800" y="1371600"/>
            <a:ext cx="8686800" cy="5715000"/>
          </a:xfrm>
        </p:spPr>
        <p:txBody>
          <a:bodyPr>
            <a:normAutofit/>
          </a:bodyPr>
          <a:lstStyle/>
          <a:p>
            <a:pPr>
              <a:buFont typeface="Wingdings" pitchFamily="2" charset="2"/>
              <a:buChar char="Ø"/>
            </a:pPr>
            <a:r>
              <a:rPr lang="en-US" sz="2000" dirty="0" smtClean="0">
                <a:latin typeface="Calibri" pitchFamily="34" charset="0"/>
              </a:rPr>
              <a:t>Third Party Administrator (TPA) is an organization which processes claims  or provides cashless facilities as a separate entity. </a:t>
            </a:r>
          </a:p>
          <a:p>
            <a:pPr>
              <a:buFont typeface="Wingdings" pitchFamily="2" charset="2"/>
              <a:buChar char="Ø"/>
            </a:pPr>
            <a:r>
              <a:rPr lang="en-US" sz="2000" dirty="0" smtClean="0">
                <a:latin typeface="Calibri" pitchFamily="34" charset="0"/>
              </a:rPr>
              <a:t>TPA processes claims for both retail and corporate policies</a:t>
            </a:r>
          </a:p>
          <a:p>
            <a:pPr>
              <a:buFont typeface="Wingdings" pitchFamily="2" charset="2"/>
              <a:buChar char="Ø"/>
            </a:pPr>
            <a:r>
              <a:rPr lang="en-US" sz="2000" dirty="0" smtClean="0">
                <a:latin typeface="Calibri" pitchFamily="34" charset="0"/>
              </a:rPr>
              <a:t>An insurance company hires TPA to manage its claims processing, provider network and utilization review. While some TPA operates as units of insurance companies, most are often independent.</a:t>
            </a:r>
          </a:p>
          <a:p>
            <a:pPr>
              <a:buFont typeface="Wingdings" pitchFamily="2" charset="2"/>
              <a:buChar char="Ø"/>
            </a:pPr>
            <a:r>
              <a:rPr lang="en-US" sz="2000" dirty="0" smtClean="0">
                <a:latin typeface="Calibri" pitchFamily="34" charset="0"/>
              </a:rPr>
              <a:t>The Insurance Regulatory and  Development Authority of India (IRDA) defines TPA as a Third Party Administrator who, for the time being, is licensed by the Authority, and is engaged, for a fee or remuneration, in the agreement with an insurance company, for the provision of health services. </a:t>
            </a:r>
          </a:p>
          <a:p>
            <a:pPr>
              <a:buFont typeface="Wingdings" pitchFamily="2" charset="2"/>
              <a:buChar char="Ø"/>
            </a:pPr>
            <a:r>
              <a:rPr lang="en-US" sz="2000" dirty="0" smtClean="0">
                <a:latin typeface="Calibri" pitchFamily="34" charset="0"/>
              </a:rPr>
              <a:t>TPA was introduced by the IRDA in 2001.  </a:t>
            </a:r>
            <a:endParaRPr lang="en-US" sz="2000" dirty="0">
              <a:latin typeface="Calibri" pitchFamily="34" charset="0"/>
            </a:endParaRPr>
          </a:p>
        </p:txBody>
      </p:sp>
      <p:pic>
        <p:nvPicPr>
          <p:cNvPr id="4" name="Picture 2"/>
          <p:cNvPicPr>
            <a:picLocks noChangeAspect="1" noChangeArrowheads="1"/>
          </p:cNvPicPr>
          <p:nvPr/>
        </p:nvPicPr>
        <p:blipFill>
          <a:blip r:embed="rId2" cstate="print"/>
          <a:srcRect l="45095" t="20834" r="46706" b="69791"/>
          <a:stretch>
            <a:fillRect/>
          </a:stretch>
        </p:blipFill>
        <p:spPr bwMode="auto">
          <a:xfrm>
            <a:off x="3962400" y="228600"/>
            <a:ext cx="1143000" cy="609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ChangeArrowheads="1"/>
          </p:cNvSpPr>
          <p:nvPr/>
        </p:nvSpPr>
        <p:spPr bwMode="auto">
          <a:xfrm>
            <a:off x="4114800" y="2362200"/>
            <a:ext cx="1752600" cy="990600"/>
          </a:xfrm>
          <a:prstGeom prst="rect">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wrap="none" anchor="ctr"/>
          <a:lstStyle/>
          <a:p>
            <a:pPr algn="ctr" fontAlgn="auto">
              <a:spcBef>
                <a:spcPts val="0"/>
              </a:spcBef>
              <a:spcAft>
                <a:spcPts val="0"/>
              </a:spcAft>
              <a:defRPr/>
            </a:pPr>
            <a:r>
              <a:rPr lang="en-US" sz="2000" b="1" dirty="0">
                <a:latin typeface="+mn-lt"/>
                <a:cs typeface="+mn-cs"/>
              </a:rPr>
              <a:t> VIPUL </a:t>
            </a:r>
          </a:p>
          <a:p>
            <a:pPr algn="ctr" fontAlgn="auto">
              <a:spcBef>
                <a:spcPts val="0"/>
              </a:spcBef>
              <a:spcAft>
                <a:spcPts val="0"/>
              </a:spcAft>
              <a:defRPr/>
            </a:pPr>
            <a:r>
              <a:rPr lang="en-US" sz="2000" b="1" dirty="0">
                <a:latin typeface="+mn-lt"/>
                <a:cs typeface="+mn-cs"/>
              </a:rPr>
              <a:t>GROUP</a:t>
            </a:r>
          </a:p>
        </p:txBody>
      </p:sp>
      <p:sp>
        <p:nvSpPr>
          <p:cNvPr id="72707" name="Rectangle 3"/>
          <p:cNvSpPr>
            <a:spLocks noChangeArrowheads="1"/>
          </p:cNvSpPr>
          <p:nvPr/>
        </p:nvSpPr>
        <p:spPr bwMode="auto">
          <a:xfrm>
            <a:off x="3733800" y="381000"/>
            <a:ext cx="2438400" cy="1447800"/>
          </a:xfrm>
          <a:prstGeom prst="rect">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anchor="ctr"/>
          <a:lstStyle/>
          <a:p>
            <a:pPr algn="ctr" fontAlgn="auto">
              <a:spcBef>
                <a:spcPts val="0"/>
              </a:spcBef>
              <a:spcAft>
                <a:spcPts val="0"/>
              </a:spcAft>
              <a:defRPr/>
            </a:pPr>
            <a:r>
              <a:rPr lang="en-US" sz="1200" b="1" dirty="0">
                <a:latin typeface="+mj-lt"/>
                <a:cs typeface="+mn-cs"/>
              </a:rPr>
              <a:t>TPA - Third Party Administrator. Vipul MedCorp TPA </a:t>
            </a:r>
            <a:r>
              <a:rPr lang="en-US" sz="1200" b="1" dirty="0" err="1">
                <a:latin typeface="+mj-lt"/>
                <a:cs typeface="+mn-cs"/>
              </a:rPr>
              <a:t>Pvt</a:t>
            </a:r>
            <a:r>
              <a:rPr lang="en-US" sz="1200" b="1" dirty="0">
                <a:latin typeface="+mj-lt"/>
                <a:cs typeface="+mn-cs"/>
              </a:rPr>
              <a:t> Ltd </a:t>
            </a:r>
            <a:r>
              <a:rPr lang="en-US" sz="1200" dirty="0">
                <a:latin typeface="+mj-lt"/>
                <a:cs typeface="+mn-cs"/>
              </a:rPr>
              <a:t>is an IRDA licensed TPA and is one of the market leaders in Health Care delivery  Services</a:t>
            </a:r>
          </a:p>
        </p:txBody>
      </p:sp>
      <p:sp>
        <p:nvSpPr>
          <p:cNvPr id="72708" name="Rectangle 4"/>
          <p:cNvSpPr>
            <a:spLocks noChangeArrowheads="1"/>
          </p:cNvSpPr>
          <p:nvPr/>
        </p:nvSpPr>
        <p:spPr bwMode="auto">
          <a:xfrm>
            <a:off x="6324600" y="1905000"/>
            <a:ext cx="2667000" cy="990600"/>
          </a:xfrm>
          <a:prstGeom prst="rect">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anchor="ctr"/>
          <a:lstStyle/>
          <a:p>
            <a:pPr algn="ctr" fontAlgn="auto">
              <a:spcBef>
                <a:spcPts val="0"/>
              </a:spcBef>
              <a:spcAft>
                <a:spcPts val="0"/>
              </a:spcAft>
              <a:defRPr/>
            </a:pPr>
            <a:r>
              <a:rPr lang="en-US" sz="1200" b="1" dirty="0">
                <a:latin typeface="+mj-lt"/>
                <a:cs typeface="Arial" pitchFamily="34" charset="0"/>
              </a:rPr>
              <a:t>Software Development </a:t>
            </a:r>
          </a:p>
          <a:p>
            <a:pPr algn="ctr" fontAlgn="auto">
              <a:spcBef>
                <a:spcPts val="0"/>
              </a:spcBef>
              <a:spcAft>
                <a:spcPts val="0"/>
              </a:spcAft>
              <a:defRPr/>
            </a:pPr>
            <a:r>
              <a:rPr lang="en-US" sz="1200" b="1" dirty="0">
                <a:latin typeface="+mj-lt"/>
                <a:cs typeface="Arial" pitchFamily="34" charset="0"/>
              </a:rPr>
              <a:t>Vipul Informatics </a:t>
            </a:r>
            <a:r>
              <a:rPr lang="en-US" sz="1200" b="1" dirty="0" err="1">
                <a:latin typeface="+mj-lt"/>
                <a:cs typeface="Arial" pitchFamily="34" charset="0"/>
              </a:rPr>
              <a:t>Pvt</a:t>
            </a:r>
            <a:r>
              <a:rPr lang="en-US" sz="1200" b="1" dirty="0">
                <a:latin typeface="+mj-lt"/>
                <a:cs typeface="Arial" pitchFamily="34" charset="0"/>
              </a:rPr>
              <a:t> Ltd </a:t>
            </a:r>
            <a:r>
              <a:rPr lang="en-US" sz="1200" dirty="0">
                <a:latin typeface="+mj-lt"/>
                <a:cs typeface="Arial" pitchFamily="34" charset="0"/>
              </a:rPr>
              <a:t>is a niche player in Software Development and IT Solutions</a:t>
            </a:r>
          </a:p>
        </p:txBody>
      </p:sp>
      <p:sp>
        <p:nvSpPr>
          <p:cNvPr id="72710" name="Rectangle 6"/>
          <p:cNvSpPr>
            <a:spLocks noChangeArrowheads="1"/>
          </p:cNvSpPr>
          <p:nvPr/>
        </p:nvSpPr>
        <p:spPr bwMode="auto">
          <a:xfrm>
            <a:off x="533400" y="1981200"/>
            <a:ext cx="3124200" cy="1828800"/>
          </a:xfrm>
          <a:prstGeom prst="rect">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anchor="ctr"/>
          <a:lstStyle/>
          <a:p>
            <a:pPr algn="ctr" fontAlgn="auto">
              <a:spcBef>
                <a:spcPts val="0"/>
              </a:spcBef>
              <a:spcAft>
                <a:spcPts val="0"/>
              </a:spcAft>
              <a:defRPr/>
            </a:pPr>
            <a:r>
              <a:rPr lang="en-US" sz="1200" b="1" dirty="0">
                <a:latin typeface="+mj-lt"/>
                <a:cs typeface="+mn-cs"/>
              </a:rPr>
              <a:t>Automobile dealerships</a:t>
            </a:r>
            <a:r>
              <a:rPr lang="en-US" sz="1200" dirty="0">
                <a:latin typeface="+mj-lt"/>
                <a:cs typeface="+mn-cs"/>
              </a:rPr>
              <a:t> .</a:t>
            </a:r>
          </a:p>
          <a:p>
            <a:pPr algn="ctr" fontAlgn="auto">
              <a:spcBef>
                <a:spcPts val="0"/>
              </a:spcBef>
              <a:spcAft>
                <a:spcPts val="0"/>
              </a:spcAft>
              <a:defRPr/>
            </a:pPr>
            <a:r>
              <a:rPr lang="en-US" sz="1200" b="1" dirty="0">
                <a:latin typeface="+mj-lt"/>
                <a:cs typeface="+mn-cs"/>
              </a:rPr>
              <a:t>Vipul Motors </a:t>
            </a:r>
            <a:r>
              <a:rPr lang="en-US" sz="1200" b="1" dirty="0" err="1">
                <a:latin typeface="+mj-lt"/>
                <a:cs typeface="+mn-cs"/>
              </a:rPr>
              <a:t>Pvt</a:t>
            </a:r>
            <a:r>
              <a:rPr lang="en-US" sz="1200" b="1" dirty="0">
                <a:latin typeface="+mj-lt"/>
                <a:cs typeface="+mn-cs"/>
              </a:rPr>
              <a:t> </a:t>
            </a:r>
            <a:r>
              <a:rPr lang="en-US" sz="1200" b="1" dirty="0" smtClean="0">
                <a:latin typeface="+mj-lt"/>
                <a:cs typeface="+mn-cs"/>
              </a:rPr>
              <a:t>Ltd</a:t>
            </a:r>
            <a:r>
              <a:rPr lang="en-US" sz="1200" dirty="0" smtClean="0">
                <a:latin typeface="+mj-lt"/>
                <a:cs typeface="+mn-cs"/>
              </a:rPr>
              <a:t>, </a:t>
            </a:r>
            <a:r>
              <a:rPr lang="en-US" sz="1200" dirty="0">
                <a:latin typeface="+mj-lt"/>
                <a:cs typeface="+mn-cs"/>
              </a:rPr>
              <a:t>is One of the largest  dealers of </a:t>
            </a:r>
            <a:r>
              <a:rPr lang="en-US" sz="1200" dirty="0" err="1">
                <a:latin typeface="+mj-lt"/>
                <a:cs typeface="+mn-cs"/>
              </a:rPr>
              <a:t>Maruti</a:t>
            </a:r>
            <a:r>
              <a:rPr lang="en-US" sz="1200" dirty="0">
                <a:latin typeface="+mj-lt"/>
                <a:cs typeface="+mn-cs"/>
              </a:rPr>
              <a:t> Suzuki Cars in India</a:t>
            </a:r>
          </a:p>
        </p:txBody>
      </p:sp>
      <p:sp>
        <p:nvSpPr>
          <p:cNvPr id="72712" name="Rectangle 8"/>
          <p:cNvSpPr>
            <a:spLocks noChangeArrowheads="1"/>
          </p:cNvSpPr>
          <p:nvPr/>
        </p:nvSpPr>
        <p:spPr bwMode="auto">
          <a:xfrm>
            <a:off x="542924" y="4051300"/>
            <a:ext cx="8372476" cy="990600"/>
          </a:xfrm>
          <a:prstGeom prst="rect">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anchor="ctr"/>
          <a:lstStyle/>
          <a:p>
            <a:pPr algn="ctr" fontAlgn="auto">
              <a:spcBef>
                <a:spcPts val="0"/>
              </a:spcBef>
              <a:spcAft>
                <a:spcPts val="0"/>
              </a:spcAft>
              <a:defRPr/>
            </a:pPr>
            <a:r>
              <a:rPr lang="en-US" sz="1200" b="1" dirty="0">
                <a:latin typeface="+mj-lt"/>
                <a:cs typeface="+mn-cs"/>
              </a:rPr>
              <a:t>Vipul </a:t>
            </a:r>
            <a:r>
              <a:rPr lang="en-US" sz="1200" b="1" dirty="0" err="1">
                <a:latin typeface="+mj-lt"/>
                <a:cs typeface="+mn-cs"/>
              </a:rPr>
              <a:t>MedCare</a:t>
            </a:r>
            <a:r>
              <a:rPr lang="en-US" sz="1200" b="1" dirty="0">
                <a:latin typeface="+mj-lt"/>
                <a:cs typeface="+mn-cs"/>
              </a:rPr>
              <a:t> </a:t>
            </a:r>
            <a:r>
              <a:rPr lang="en-US" sz="1200" b="1" dirty="0" err="1">
                <a:latin typeface="+mj-lt"/>
                <a:cs typeface="+mn-cs"/>
              </a:rPr>
              <a:t>Pvt</a:t>
            </a:r>
            <a:r>
              <a:rPr lang="en-US" sz="1200" b="1" dirty="0">
                <a:latin typeface="+mj-lt"/>
                <a:cs typeface="+mn-cs"/>
              </a:rPr>
              <a:t> Ltd  :  </a:t>
            </a:r>
          </a:p>
          <a:p>
            <a:pPr algn="ctr">
              <a:defRPr/>
            </a:pPr>
            <a:r>
              <a:rPr lang="en-US" sz="1200" dirty="0" smtClean="0">
                <a:latin typeface="+mj-lt"/>
                <a:cs typeface="+mn-cs"/>
              </a:rPr>
              <a:t> is into International Operations and Health Management Activities in India and runs </a:t>
            </a:r>
            <a:r>
              <a:rPr lang="en-US" sz="1200" dirty="0" err="1" smtClean="0">
                <a:latin typeface="+mj-lt"/>
                <a:cs typeface="+mn-cs"/>
              </a:rPr>
              <a:t>MedHealth</a:t>
            </a:r>
            <a:r>
              <a:rPr lang="en-US" sz="1200" dirty="0" smtClean="0">
                <a:latin typeface="+mj-lt"/>
                <a:cs typeface="+mn-cs"/>
              </a:rPr>
              <a:t> Cards (OPD &amp; Discount Card) &amp; H3U ( Largest aggregation of wellness activities in India ),and manages  Corporate wellness clinics </a:t>
            </a:r>
            <a:endParaRPr lang="en-US" sz="1200" dirty="0">
              <a:latin typeface="+mj-lt"/>
              <a:cs typeface="+mn-cs"/>
            </a:endParaRPr>
          </a:p>
        </p:txBody>
      </p:sp>
      <p:sp>
        <p:nvSpPr>
          <p:cNvPr id="19473" name="AutoShape 9"/>
          <p:cNvSpPr>
            <a:spLocks noChangeArrowheads="1"/>
          </p:cNvSpPr>
          <p:nvPr/>
        </p:nvSpPr>
        <p:spPr bwMode="auto">
          <a:xfrm>
            <a:off x="4800600" y="1828800"/>
            <a:ext cx="381000" cy="457200"/>
          </a:xfrm>
          <a:prstGeom prst="upArrow">
            <a:avLst>
              <a:gd name="adj1" fmla="val 50000"/>
              <a:gd name="adj2" fmla="val 60000"/>
            </a:avLst>
          </a:prstGeom>
          <a:solidFill>
            <a:schemeClr val="accent1"/>
          </a:solidFill>
          <a:ln w="9525">
            <a:solidFill>
              <a:schemeClr val="tx1"/>
            </a:solidFill>
            <a:miter lim="800000"/>
            <a:headEnd/>
            <a:tailEnd/>
          </a:ln>
        </p:spPr>
        <p:txBody>
          <a:bodyPr vert="eaVert" wrap="none" anchor="ctr"/>
          <a:lstStyle/>
          <a:p>
            <a:endParaRPr lang="en-US">
              <a:latin typeface="Century Schoolbook" pitchFamily="18" charset="0"/>
            </a:endParaRPr>
          </a:p>
        </p:txBody>
      </p:sp>
      <p:sp>
        <p:nvSpPr>
          <p:cNvPr id="19474" name="AutoShape 11"/>
          <p:cNvSpPr>
            <a:spLocks noChangeArrowheads="1"/>
          </p:cNvSpPr>
          <p:nvPr/>
        </p:nvSpPr>
        <p:spPr bwMode="auto">
          <a:xfrm rot="10800000">
            <a:off x="4800600" y="3403599"/>
            <a:ext cx="381000" cy="533400"/>
          </a:xfrm>
          <a:prstGeom prst="upArrow">
            <a:avLst>
              <a:gd name="adj1" fmla="val 50000"/>
              <a:gd name="adj2" fmla="val 74997"/>
            </a:avLst>
          </a:prstGeom>
          <a:solidFill>
            <a:schemeClr val="accent1"/>
          </a:solidFill>
          <a:ln w="9525">
            <a:solidFill>
              <a:schemeClr val="tx1"/>
            </a:solidFill>
            <a:miter lim="800000"/>
            <a:headEnd/>
            <a:tailEnd/>
          </a:ln>
        </p:spPr>
        <p:txBody>
          <a:bodyPr vert="eaVert" wrap="none" anchor="ctr"/>
          <a:lstStyle/>
          <a:p>
            <a:endParaRPr lang="en-US">
              <a:latin typeface="Century Schoolbook" pitchFamily="18" charset="0"/>
            </a:endParaRPr>
          </a:p>
        </p:txBody>
      </p:sp>
      <p:sp>
        <p:nvSpPr>
          <p:cNvPr id="19475" name="AutoShape 14"/>
          <p:cNvSpPr>
            <a:spLocks noChangeArrowheads="1"/>
          </p:cNvSpPr>
          <p:nvPr/>
        </p:nvSpPr>
        <p:spPr bwMode="auto">
          <a:xfrm rot="5400000">
            <a:off x="5922434" y="2383367"/>
            <a:ext cx="347133" cy="457200"/>
          </a:xfrm>
          <a:prstGeom prst="upArrow">
            <a:avLst>
              <a:gd name="adj1" fmla="val 50000"/>
              <a:gd name="adj2" fmla="val 68650"/>
            </a:avLst>
          </a:prstGeom>
          <a:solidFill>
            <a:schemeClr val="accent1"/>
          </a:solidFill>
          <a:ln w="9525">
            <a:solidFill>
              <a:schemeClr val="tx1"/>
            </a:solidFill>
            <a:miter lim="800000"/>
            <a:headEnd/>
            <a:tailEnd/>
          </a:ln>
        </p:spPr>
        <p:txBody>
          <a:bodyPr vert="eaVert" wrap="none" anchor="ctr"/>
          <a:lstStyle/>
          <a:p>
            <a:endParaRPr lang="en-US">
              <a:latin typeface="Century Schoolbook" pitchFamily="18" charset="0"/>
            </a:endParaRPr>
          </a:p>
        </p:txBody>
      </p:sp>
      <p:sp>
        <p:nvSpPr>
          <p:cNvPr id="19476" name="AutoShape 14"/>
          <p:cNvSpPr>
            <a:spLocks noChangeArrowheads="1"/>
          </p:cNvSpPr>
          <p:nvPr/>
        </p:nvSpPr>
        <p:spPr bwMode="auto">
          <a:xfrm rot="-5400000">
            <a:off x="3712634" y="2611967"/>
            <a:ext cx="347133" cy="457200"/>
          </a:xfrm>
          <a:prstGeom prst="upArrow">
            <a:avLst>
              <a:gd name="adj1" fmla="val 50000"/>
              <a:gd name="adj2" fmla="val 68650"/>
            </a:avLst>
          </a:prstGeom>
          <a:solidFill>
            <a:schemeClr val="accent1"/>
          </a:solidFill>
          <a:ln w="9525">
            <a:solidFill>
              <a:schemeClr val="tx1"/>
            </a:solidFill>
            <a:miter lim="800000"/>
            <a:headEnd/>
            <a:tailEnd/>
          </a:ln>
        </p:spPr>
        <p:txBody>
          <a:bodyPr vert="eaVert" wrap="none" anchor="ctr"/>
          <a:lstStyle/>
          <a:p>
            <a:endParaRPr lang="en-US">
              <a:latin typeface="Century Schoolbook" pitchFamily="18" charset="0"/>
            </a:endParaRPr>
          </a:p>
        </p:txBody>
      </p:sp>
      <p:sp>
        <p:nvSpPr>
          <p:cNvPr id="18" name="Rectangle 3"/>
          <p:cNvSpPr>
            <a:spLocks noChangeArrowheads="1"/>
          </p:cNvSpPr>
          <p:nvPr/>
        </p:nvSpPr>
        <p:spPr bwMode="auto">
          <a:xfrm>
            <a:off x="685800" y="5638801"/>
            <a:ext cx="3886200" cy="1003300"/>
          </a:xfrm>
          <a:prstGeom prst="rect">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anchor="ctr"/>
          <a:lstStyle/>
          <a:p>
            <a:pPr algn="ctr" fontAlgn="auto">
              <a:spcBef>
                <a:spcPts val="0"/>
              </a:spcBef>
              <a:spcAft>
                <a:spcPts val="0"/>
              </a:spcAft>
              <a:defRPr/>
            </a:pPr>
            <a:r>
              <a:rPr lang="en-US" sz="1200" b="1" dirty="0">
                <a:latin typeface="+mj-lt"/>
                <a:cs typeface="Arial" pitchFamily="34" charset="0"/>
              </a:rPr>
              <a:t>Vipul Better Care Management Services </a:t>
            </a:r>
            <a:r>
              <a:rPr lang="en-US" sz="1200" dirty="0" smtClean="0">
                <a:latin typeface="+mj-lt"/>
                <a:cs typeface="Arial" pitchFamily="34" charset="0"/>
              </a:rPr>
              <a:t>LLC, </a:t>
            </a:r>
            <a:r>
              <a:rPr lang="en-US" sz="1200" dirty="0">
                <a:latin typeface="+mj-lt"/>
                <a:cs typeface="Arial" pitchFamily="34" charset="0"/>
              </a:rPr>
              <a:t>is the largest local TPA in Oman. Is also a leading player in Gulf Medical Tourism and IT Solutions </a:t>
            </a:r>
          </a:p>
        </p:txBody>
      </p:sp>
      <p:sp>
        <p:nvSpPr>
          <p:cNvPr id="16" name="Rectangle 3"/>
          <p:cNvSpPr>
            <a:spLocks noChangeArrowheads="1"/>
          </p:cNvSpPr>
          <p:nvPr/>
        </p:nvSpPr>
        <p:spPr bwMode="auto">
          <a:xfrm>
            <a:off x="4972080" y="5638801"/>
            <a:ext cx="3886200" cy="1004911"/>
          </a:xfrm>
          <a:prstGeom prst="rect">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anchor="ctr"/>
          <a:lstStyle/>
          <a:p>
            <a:pPr algn="ctr" fontAlgn="auto">
              <a:spcBef>
                <a:spcPts val="0"/>
              </a:spcBef>
              <a:spcAft>
                <a:spcPts val="0"/>
              </a:spcAft>
              <a:defRPr/>
            </a:pPr>
            <a:r>
              <a:rPr lang="en-US" sz="1200" b="1" dirty="0">
                <a:latin typeface="+mj-lt"/>
                <a:cs typeface="Arial" pitchFamily="34" charset="0"/>
              </a:rPr>
              <a:t>RTS Rural Technologies solutions Pvt </a:t>
            </a:r>
            <a:r>
              <a:rPr lang="en-US" sz="1200" dirty="0">
                <a:latin typeface="+mj-lt"/>
                <a:cs typeface="Arial" pitchFamily="34" charset="0"/>
              </a:rPr>
              <a:t>Ltd  is a leading player in </a:t>
            </a:r>
            <a:r>
              <a:rPr lang="en-US" sz="1200" dirty="0" smtClean="0">
                <a:latin typeface="+mj-lt"/>
                <a:cs typeface="Arial" pitchFamily="34" charset="0"/>
              </a:rPr>
              <a:t>Smart </a:t>
            </a:r>
            <a:r>
              <a:rPr lang="en-US" sz="1200" dirty="0">
                <a:latin typeface="+mj-lt"/>
                <a:cs typeface="Arial" pitchFamily="34" charset="0"/>
              </a:rPr>
              <a:t>Card based Health Delivery services </a:t>
            </a:r>
            <a:r>
              <a:rPr lang="en-US" sz="1200" dirty="0" smtClean="0">
                <a:latin typeface="+mj-lt"/>
                <a:cs typeface="Arial" pitchFamily="34" charset="0"/>
              </a:rPr>
              <a:t>and </a:t>
            </a:r>
            <a:r>
              <a:rPr lang="en-US" sz="1200" dirty="0">
                <a:latin typeface="+mj-lt"/>
                <a:cs typeface="Arial" pitchFamily="34" charset="0"/>
              </a:rPr>
              <a:t>IT based solutions</a:t>
            </a:r>
          </a:p>
        </p:txBody>
      </p:sp>
      <p:sp>
        <p:nvSpPr>
          <p:cNvPr id="19483" name="AutoShape 11"/>
          <p:cNvSpPr>
            <a:spLocks noChangeArrowheads="1"/>
          </p:cNvSpPr>
          <p:nvPr/>
        </p:nvSpPr>
        <p:spPr bwMode="auto">
          <a:xfrm rot="10800000">
            <a:off x="6629400" y="5105400"/>
            <a:ext cx="304800" cy="533400"/>
          </a:xfrm>
          <a:prstGeom prst="upArrow">
            <a:avLst>
              <a:gd name="adj1" fmla="val 50000"/>
              <a:gd name="adj2" fmla="val 74989"/>
            </a:avLst>
          </a:prstGeom>
          <a:solidFill>
            <a:schemeClr val="accent1"/>
          </a:solidFill>
          <a:ln w="9525">
            <a:solidFill>
              <a:schemeClr val="tx1"/>
            </a:solidFill>
            <a:miter lim="800000"/>
            <a:headEnd/>
            <a:tailEnd/>
          </a:ln>
        </p:spPr>
        <p:txBody>
          <a:bodyPr vert="eaVert" wrap="none" anchor="ctr"/>
          <a:lstStyle/>
          <a:p>
            <a:endParaRPr lang="en-US">
              <a:latin typeface="Century Schoolbook" pitchFamily="18" charset="0"/>
            </a:endParaRPr>
          </a:p>
        </p:txBody>
      </p:sp>
      <p:sp>
        <p:nvSpPr>
          <p:cNvPr id="19484" name="AutoShape 11"/>
          <p:cNvSpPr>
            <a:spLocks noChangeArrowheads="1"/>
          </p:cNvSpPr>
          <p:nvPr/>
        </p:nvSpPr>
        <p:spPr bwMode="auto">
          <a:xfrm rot="10800000">
            <a:off x="2071688" y="5143501"/>
            <a:ext cx="290512" cy="495300"/>
          </a:xfrm>
          <a:prstGeom prst="upArrow">
            <a:avLst>
              <a:gd name="adj1" fmla="val 50000"/>
              <a:gd name="adj2" fmla="val 74993"/>
            </a:avLst>
          </a:prstGeom>
          <a:solidFill>
            <a:schemeClr val="accent1"/>
          </a:solidFill>
          <a:ln w="9525">
            <a:solidFill>
              <a:schemeClr val="tx1"/>
            </a:solidFill>
            <a:miter lim="800000"/>
            <a:headEnd/>
            <a:tailEnd/>
          </a:ln>
        </p:spPr>
        <p:txBody>
          <a:bodyPr vert="eaVert" wrap="none" anchor="ctr"/>
          <a:lstStyle/>
          <a:p>
            <a:endParaRPr lang="en-US">
              <a:latin typeface="Century Schoolbook" pitchFamily="18" charset="0"/>
            </a:endParaRPr>
          </a:p>
        </p:txBody>
      </p:sp>
      <p:sp>
        <p:nvSpPr>
          <p:cNvPr id="19485" name="AutoShape 14"/>
          <p:cNvSpPr>
            <a:spLocks noChangeArrowheads="1"/>
          </p:cNvSpPr>
          <p:nvPr/>
        </p:nvSpPr>
        <p:spPr bwMode="auto">
          <a:xfrm rot="5400000">
            <a:off x="5922434" y="2916767"/>
            <a:ext cx="347133" cy="457200"/>
          </a:xfrm>
          <a:prstGeom prst="upArrow">
            <a:avLst>
              <a:gd name="adj1" fmla="val 50000"/>
              <a:gd name="adj2" fmla="val 68650"/>
            </a:avLst>
          </a:prstGeom>
          <a:solidFill>
            <a:schemeClr val="accent1"/>
          </a:solidFill>
          <a:ln w="9525">
            <a:solidFill>
              <a:schemeClr val="tx1"/>
            </a:solidFill>
            <a:miter lim="800000"/>
            <a:headEnd/>
            <a:tailEnd/>
          </a:ln>
        </p:spPr>
        <p:txBody>
          <a:bodyPr vert="eaVert" wrap="none" anchor="ctr"/>
          <a:lstStyle/>
          <a:p>
            <a:endParaRPr lang="en-US">
              <a:latin typeface="Century Schoolbook" pitchFamily="18" charset="0"/>
            </a:endParaRPr>
          </a:p>
        </p:txBody>
      </p:sp>
      <p:sp>
        <p:nvSpPr>
          <p:cNvPr id="17" name="Rectangle 4"/>
          <p:cNvSpPr>
            <a:spLocks noChangeArrowheads="1"/>
          </p:cNvSpPr>
          <p:nvPr/>
        </p:nvSpPr>
        <p:spPr bwMode="auto">
          <a:xfrm>
            <a:off x="6324600" y="2971800"/>
            <a:ext cx="2667000" cy="990600"/>
          </a:xfrm>
          <a:prstGeom prst="rect">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anchor="ctr"/>
          <a:lstStyle/>
          <a:p>
            <a:pPr algn="ctr" fontAlgn="auto">
              <a:spcBef>
                <a:spcPts val="0"/>
              </a:spcBef>
              <a:spcAft>
                <a:spcPts val="0"/>
              </a:spcAft>
              <a:defRPr/>
            </a:pPr>
            <a:r>
              <a:rPr lang="en-US" sz="1200" b="1" dirty="0">
                <a:latin typeface="+mn-lt"/>
                <a:cs typeface="Arial" pitchFamily="34" charset="0"/>
              </a:rPr>
              <a:t>Real Estate Development. </a:t>
            </a:r>
            <a:r>
              <a:rPr lang="en-US" sz="1200" dirty="0">
                <a:latin typeface="+mn-lt"/>
                <a:cs typeface="Arial" pitchFamily="34" charset="0"/>
              </a:rPr>
              <a:t>Vipul Group  Associate Companies are  leading players in real estate development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371600"/>
            <a:ext cx="8534400" cy="1219200"/>
          </a:xfrm>
        </p:spPr>
        <p:txBody>
          <a:bodyPr>
            <a:normAutofit fontScale="90000"/>
          </a:bodyPr>
          <a:lstStyle/>
          <a:p>
            <a:r>
              <a:rPr lang="en-US" sz="4400" dirty="0" smtClean="0">
                <a:latin typeface="Calibri" pitchFamily="34" charset="0"/>
                <a:cs typeface="Arial" pitchFamily="34" charset="0"/>
              </a:rPr>
              <a:t/>
            </a:r>
            <a:br>
              <a:rPr lang="en-US" sz="4400" dirty="0" smtClean="0">
                <a:latin typeface="Calibri" pitchFamily="34" charset="0"/>
                <a:cs typeface="Arial" pitchFamily="34" charset="0"/>
              </a:rPr>
            </a:br>
            <a:r>
              <a:rPr lang="en-US" sz="4400" dirty="0" smtClean="0">
                <a:latin typeface="Calibri" pitchFamily="34" charset="0"/>
                <a:cs typeface="Arial" pitchFamily="34" charset="0"/>
              </a:rPr>
              <a:t/>
            </a:r>
            <a:br>
              <a:rPr lang="en-US" sz="4400" dirty="0" smtClean="0">
                <a:latin typeface="Calibri" pitchFamily="34" charset="0"/>
                <a:cs typeface="Arial" pitchFamily="34" charset="0"/>
              </a:rPr>
            </a:br>
            <a:r>
              <a:rPr lang="en-US" sz="4400" dirty="0" smtClean="0">
                <a:latin typeface="Calibri" pitchFamily="34" charset="0"/>
                <a:cs typeface="Arial" pitchFamily="34" charset="0"/>
              </a:rPr>
              <a:t/>
            </a:r>
            <a:br>
              <a:rPr lang="en-US" sz="4400" dirty="0" smtClean="0">
                <a:latin typeface="Calibri" pitchFamily="34" charset="0"/>
                <a:cs typeface="Arial" pitchFamily="34" charset="0"/>
              </a:rPr>
            </a:br>
            <a:r>
              <a:rPr lang="en-US" sz="4400" dirty="0" smtClean="0">
                <a:latin typeface="Calibri" pitchFamily="34" charset="0"/>
                <a:cs typeface="Arial" pitchFamily="34" charset="0"/>
              </a:rPr>
              <a:t/>
            </a:r>
            <a:br>
              <a:rPr lang="en-US" sz="4400" dirty="0" smtClean="0">
                <a:latin typeface="Calibri" pitchFamily="34" charset="0"/>
                <a:cs typeface="Arial" pitchFamily="34" charset="0"/>
              </a:rPr>
            </a:br>
            <a:r>
              <a:rPr lang="en-US" sz="4400" dirty="0" smtClean="0">
                <a:latin typeface="Calibri" pitchFamily="34" charset="0"/>
                <a:cs typeface="Arial" pitchFamily="34" charset="0"/>
              </a:rPr>
              <a:t/>
            </a:r>
            <a:br>
              <a:rPr lang="en-US" sz="4400" dirty="0" smtClean="0">
                <a:latin typeface="Calibri" pitchFamily="34" charset="0"/>
                <a:cs typeface="Arial" pitchFamily="34" charset="0"/>
              </a:rPr>
            </a:br>
            <a:r>
              <a:rPr lang="en-US" sz="4400" dirty="0" smtClean="0">
                <a:latin typeface="Calibri" pitchFamily="34" charset="0"/>
                <a:cs typeface="Arial" pitchFamily="34" charset="0"/>
              </a:rPr>
              <a:t/>
            </a:r>
            <a:br>
              <a:rPr lang="en-US" sz="4400" dirty="0" smtClean="0">
                <a:latin typeface="Calibri" pitchFamily="34" charset="0"/>
                <a:cs typeface="Arial" pitchFamily="34" charset="0"/>
              </a:rPr>
            </a:br>
            <a:r>
              <a:rPr lang="en-US" sz="4400" dirty="0" smtClean="0">
                <a:latin typeface="Calibri" pitchFamily="34" charset="0"/>
                <a:cs typeface="Arial" pitchFamily="34" charset="0"/>
              </a:rPr>
              <a:t/>
            </a:r>
            <a:br>
              <a:rPr lang="en-US" sz="4400" dirty="0" smtClean="0">
                <a:latin typeface="Calibri" pitchFamily="34" charset="0"/>
                <a:cs typeface="Arial" pitchFamily="34" charset="0"/>
              </a:rPr>
            </a:br>
            <a:r>
              <a:rPr lang="en-US" sz="4400" dirty="0" smtClean="0">
                <a:latin typeface="Calibri" pitchFamily="34" charset="0"/>
                <a:cs typeface="Arial" pitchFamily="34" charset="0"/>
              </a:rPr>
              <a:t/>
            </a:r>
            <a:br>
              <a:rPr lang="en-US" sz="4400" dirty="0" smtClean="0">
                <a:latin typeface="Calibri" pitchFamily="34" charset="0"/>
                <a:cs typeface="Arial" pitchFamily="34" charset="0"/>
              </a:rPr>
            </a:br>
            <a:r>
              <a:rPr lang="en-US" sz="4400" dirty="0" smtClean="0">
                <a:latin typeface="Calibri" pitchFamily="34" charset="0"/>
                <a:cs typeface="Arial" pitchFamily="34" charset="0"/>
              </a:rPr>
              <a:t/>
            </a:r>
            <a:br>
              <a:rPr lang="en-US" sz="4400" dirty="0" smtClean="0">
                <a:latin typeface="Calibri" pitchFamily="34" charset="0"/>
                <a:cs typeface="Arial" pitchFamily="34" charset="0"/>
              </a:rPr>
            </a:br>
            <a:r>
              <a:rPr lang="en-US" sz="4000" dirty="0" smtClean="0">
                <a:effectLst/>
                <a:latin typeface="Calibri" pitchFamily="34" charset="0"/>
                <a:cs typeface="Arial" pitchFamily="34" charset="0"/>
              </a:rPr>
              <a:t>Profile of Vipul MedCorp Private Limited</a:t>
            </a:r>
            <a:r>
              <a:rPr lang="en-US" sz="4000" dirty="0" smtClean="0">
                <a:latin typeface="Calibri" pitchFamily="34" charset="0"/>
                <a:cs typeface="Arial" pitchFamily="34" charset="0"/>
              </a:rPr>
              <a:t/>
            </a:r>
            <a:br>
              <a:rPr lang="en-US" sz="4000" dirty="0" smtClean="0">
                <a:latin typeface="Calibri" pitchFamily="34" charset="0"/>
                <a:cs typeface="Arial" pitchFamily="34" charset="0"/>
              </a:rPr>
            </a:br>
            <a:r>
              <a:rPr lang="en-US" sz="4400" dirty="0" smtClean="0">
                <a:latin typeface="Calibri" pitchFamily="34" charset="0"/>
                <a:cs typeface="Arial" pitchFamily="34" charset="0"/>
              </a:rPr>
              <a:t/>
            </a:r>
            <a:br>
              <a:rPr lang="en-US" sz="4400" dirty="0" smtClean="0">
                <a:latin typeface="Calibri" pitchFamily="34" charset="0"/>
                <a:cs typeface="Arial" pitchFamily="34" charset="0"/>
              </a:rPr>
            </a:br>
            <a:endParaRPr lang="en-US" sz="4400" dirty="0">
              <a:latin typeface="Calibri" pitchFamily="34" charset="0"/>
            </a:endParaRPr>
          </a:p>
        </p:txBody>
      </p:sp>
      <p:sp>
        <p:nvSpPr>
          <p:cNvPr id="3" name="Content Placeholder 2"/>
          <p:cNvSpPr>
            <a:spLocks noGrp="1"/>
          </p:cNvSpPr>
          <p:nvPr>
            <p:ph idx="1"/>
          </p:nvPr>
        </p:nvSpPr>
        <p:spPr>
          <a:xfrm>
            <a:off x="457200" y="1371600"/>
            <a:ext cx="8229600" cy="5257800"/>
          </a:xfrm>
        </p:spPr>
        <p:txBody>
          <a:bodyPr>
            <a:normAutofit/>
          </a:bodyPr>
          <a:lstStyle/>
          <a:p>
            <a:endParaRPr lang="en-US" sz="2600" dirty="0" smtClean="0">
              <a:latin typeface="Calibri" pitchFamily="34" charset="0"/>
              <a:cs typeface="Times New Roman" pitchFamily="18" charset="0"/>
            </a:endParaRPr>
          </a:p>
          <a:p>
            <a:pPr>
              <a:buFont typeface="Wingdings" pitchFamily="2" charset="2"/>
              <a:buChar char="Ø"/>
            </a:pPr>
            <a:r>
              <a:rPr lang="en-US" sz="2000" dirty="0" smtClean="0">
                <a:latin typeface="Calibri" pitchFamily="34" charset="0"/>
                <a:cs typeface="Times New Roman" pitchFamily="18" charset="0"/>
              </a:rPr>
              <a:t>Vipul MedCorp Insurance TPA Pvt Ltd, is engaged  in the Managed Healthcare facilitation &amp; has obtained a license from IRDA for TPA activities (Health) &amp; Providing  excellent services to clients (corporate as well as Retail).</a:t>
            </a:r>
          </a:p>
          <a:p>
            <a:pPr>
              <a:buFont typeface="Wingdings" pitchFamily="2" charset="2"/>
              <a:buChar char="Ø"/>
            </a:pPr>
            <a:endParaRPr lang="en-US" sz="2000" dirty="0" smtClean="0">
              <a:latin typeface="Calibri" pitchFamily="34" charset="0"/>
              <a:cs typeface="Times New Roman" pitchFamily="18" charset="0"/>
            </a:endParaRPr>
          </a:p>
          <a:p>
            <a:pPr>
              <a:buFont typeface="Wingdings" pitchFamily="2" charset="2"/>
              <a:buChar char="Ø"/>
            </a:pPr>
            <a:r>
              <a:rPr lang="en-US" sz="2000" dirty="0" smtClean="0">
                <a:latin typeface="Calibri" pitchFamily="34" charset="0"/>
              </a:rPr>
              <a:t>It is promoted by Vipul group of India, a diversified business group having presence in Automobile Dealerships. Real Estate, Information Technologies, Smart Card related services and in Health and wellness domain. </a:t>
            </a:r>
            <a:endParaRPr lang="en-US" sz="2000" dirty="0" smtClean="0">
              <a:latin typeface="Calibri" pitchFamily="34" charset="0"/>
              <a:cs typeface="Times New Roman" pitchFamily="18" charset="0"/>
            </a:endParaRPr>
          </a:p>
          <a:p>
            <a:pPr>
              <a:buFont typeface="Wingdings" pitchFamily="2" charset="2"/>
              <a:buChar char="Ø"/>
            </a:pPr>
            <a:endParaRPr lang="en-US" sz="2000" dirty="0" smtClean="0">
              <a:latin typeface="Calibri" pitchFamily="34" charset="0"/>
              <a:cs typeface="Times New Roman" pitchFamily="18" charset="0"/>
            </a:endParaRPr>
          </a:p>
          <a:p>
            <a:pPr>
              <a:buNone/>
            </a:pPr>
            <a:endParaRPr lang="en-US" sz="2400" dirty="0" smtClean="0">
              <a:latin typeface="Calibri" pitchFamily="34" charset="0"/>
              <a:cs typeface="Times New Roman" pitchFamily="18" charset="0"/>
            </a:endParaRPr>
          </a:p>
          <a:p>
            <a:endParaRPr lang="en-US" sz="2000" dirty="0">
              <a:cs typeface="Times New Roman" pitchFamily="18" charset="0"/>
            </a:endParaRPr>
          </a:p>
        </p:txBody>
      </p:sp>
      <p:pic>
        <p:nvPicPr>
          <p:cNvPr id="4" name="Picture 2"/>
          <p:cNvPicPr>
            <a:picLocks noChangeAspect="1" noChangeArrowheads="1"/>
          </p:cNvPicPr>
          <p:nvPr/>
        </p:nvPicPr>
        <p:blipFill>
          <a:blip r:embed="rId2" cstate="print"/>
          <a:srcRect l="45095" t="20834" r="46706" b="69791"/>
          <a:stretch>
            <a:fillRect/>
          </a:stretch>
        </p:blipFill>
        <p:spPr bwMode="auto">
          <a:xfrm>
            <a:off x="3962400" y="228600"/>
            <a:ext cx="1143000" cy="609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rot="10800000">
            <a:off x="0" y="-304799"/>
            <a:ext cx="9144000" cy="584200"/>
          </a:xfrm>
          <a:prstGeom prst="rect">
            <a:avLst/>
          </a:prstGeom>
          <a:solidFill>
            <a:srgbClr val="10528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sp>
        <p:nvSpPr>
          <p:cNvPr id="6" name="TextBox 5"/>
          <p:cNvSpPr txBox="1"/>
          <p:nvPr/>
        </p:nvSpPr>
        <p:spPr>
          <a:xfrm>
            <a:off x="38100" y="-330199"/>
            <a:ext cx="3314700" cy="276999"/>
          </a:xfrm>
          <a:prstGeom prst="rect">
            <a:avLst/>
          </a:prstGeom>
          <a:noFill/>
        </p:spPr>
        <p:txBody>
          <a:bodyPr>
            <a:spAutoFit/>
          </a:bodyPr>
          <a:lstStyle/>
          <a:p>
            <a:pPr fontAlgn="auto">
              <a:spcBef>
                <a:spcPts val="0"/>
              </a:spcBef>
              <a:spcAft>
                <a:spcPts val="0"/>
              </a:spcAft>
              <a:defRPr/>
            </a:pPr>
            <a:r>
              <a:rPr lang="en-IN" sz="1200" b="1" dirty="0">
                <a:solidFill>
                  <a:schemeClr val="bg1"/>
                </a:solidFill>
                <a:latin typeface="+mj-lt"/>
                <a:cs typeface="+mn-cs"/>
              </a:rPr>
              <a:t>Vipul MedCorp TPA – An Introduction</a:t>
            </a:r>
          </a:p>
        </p:txBody>
      </p:sp>
      <p:sp>
        <p:nvSpPr>
          <p:cNvPr id="7" name="Isosceles Triangle 6"/>
          <p:cNvSpPr/>
          <p:nvPr/>
        </p:nvSpPr>
        <p:spPr>
          <a:xfrm rot="10800000" flipH="1">
            <a:off x="152400" y="76200"/>
            <a:ext cx="304800" cy="203200"/>
          </a:xfrm>
          <a:prstGeom prst="triangle">
            <a:avLst/>
          </a:prstGeom>
          <a:solidFill>
            <a:srgbClr val="10528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sp>
        <p:nvSpPr>
          <p:cNvPr id="22534" name="TextBox 10"/>
          <p:cNvSpPr txBox="1">
            <a:spLocks noChangeArrowheads="1"/>
          </p:cNvSpPr>
          <p:nvPr/>
        </p:nvSpPr>
        <p:spPr bwMode="auto">
          <a:xfrm>
            <a:off x="685800" y="1480742"/>
            <a:ext cx="1981200" cy="692497"/>
          </a:xfrm>
          <a:prstGeom prst="rect">
            <a:avLst/>
          </a:prstGeom>
          <a:noFill/>
          <a:ln w="9525">
            <a:noFill/>
            <a:miter lim="800000"/>
            <a:headEnd/>
            <a:tailEnd/>
          </a:ln>
        </p:spPr>
        <p:txBody>
          <a:bodyPr>
            <a:spAutoFit/>
          </a:bodyPr>
          <a:lstStyle/>
          <a:p>
            <a:pPr algn="r"/>
            <a:r>
              <a:rPr lang="en-IN" b="1" dirty="0" smtClean="0">
                <a:solidFill>
                  <a:srgbClr val="10528A"/>
                </a:solidFill>
                <a:latin typeface="Calibri" pitchFamily="34" charset="0"/>
              </a:rPr>
              <a:t>Cashless</a:t>
            </a:r>
          </a:p>
          <a:p>
            <a:pPr algn="r"/>
            <a:r>
              <a:rPr lang="en-US" sz="1050" dirty="0" smtClean="0"/>
              <a:t>Medical Service Facilitation at over 8000+ Network Hospitals</a:t>
            </a:r>
            <a:endParaRPr lang="en-IN" sz="1050" b="1" dirty="0">
              <a:solidFill>
                <a:srgbClr val="10528A"/>
              </a:solidFill>
              <a:latin typeface="Calibri" pitchFamily="34" charset="0"/>
            </a:endParaRPr>
          </a:p>
        </p:txBody>
      </p:sp>
      <p:pic>
        <p:nvPicPr>
          <p:cNvPr id="22535" name="Picture 8" descr="vmed_singllogo.png"/>
          <p:cNvPicPr>
            <a:picLocks noChangeAspect="1"/>
          </p:cNvPicPr>
          <p:nvPr/>
        </p:nvPicPr>
        <p:blipFill>
          <a:blip r:embed="rId2" cstate="print"/>
          <a:srcRect/>
          <a:stretch>
            <a:fillRect/>
          </a:stretch>
        </p:blipFill>
        <p:spPr bwMode="auto">
          <a:xfrm>
            <a:off x="2452688" y="2429471"/>
            <a:ext cx="4252912" cy="3124200"/>
          </a:xfrm>
          <a:prstGeom prst="rect">
            <a:avLst/>
          </a:prstGeom>
          <a:noFill/>
          <a:ln w="9525">
            <a:noFill/>
            <a:miter lim="800000"/>
            <a:headEnd/>
            <a:tailEnd/>
          </a:ln>
        </p:spPr>
      </p:pic>
      <p:sp>
        <p:nvSpPr>
          <p:cNvPr id="22536" name="TextBox 26"/>
          <p:cNvSpPr txBox="1">
            <a:spLocks noChangeArrowheads="1"/>
          </p:cNvSpPr>
          <p:nvPr/>
        </p:nvSpPr>
        <p:spPr bwMode="auto">
          <a:xfrm>
            <a:off x="447676" y="2404071"/>
            <a:ext cx="2195513" cy="530915"/>
          </a:xfrm>
          <a:prstGeom prst="rect">
            <a:avLst/>
          </a:prstGeom>
          <a:noFill/>
          <a:ln w="9525">
            <a:noFill/>
            <a:miter lim="800000"/>
            <a:headEnd/>
            <a:tailEnd/>
          </a:ln>
        </p:spPr>
        <p:txBody>
          <a:bodyPr>
            <a:spAutoFit/>
          </a:bodyPr>
          <a:lstStyle/>
          <a:p>
            <a:pPr algn="r"/>
            <a:r>
              <a:rPr lang="en-IN" b="1" dirty="0">
                <a:solidFill>
                  <a:srgbClr val="10528A"/>
                </a:solidFill>
                <a:latin typeface="Calibri" pitchFamily="34" charset="0"/>
              </a:rPr>
              <a:t>Claim </a:t>
            </a:r>
            <a:r>
              <a:rPr lang="en-IN" b="1" dirty="0" smtClean="0">
                <a:solidFill>
                  <a:srgbClr val="10528A"/>
                </a:solidFill>
                <a:latin typeface="Calibri" pitchFamily="34" charset="0"/>
              </a:rPr>
              <a:t>processing</a:t>
            </a:r>
          </a:p>
          <a:p>
            <a:pPr algn="r"/>
            <a:r>
              <a:rPr lang="en-IN" sz="1050" dirty="0" smtClean="0"/>
              <a:t>(Reimbursement)</a:t>
            </a:r>
            <a:endParaRPr lang="en-IN" sz="1050" dirty="0"/>
          </a:p>
        </p:txBody>
      </p:sp>
      <p:sp>
        <p:nvSpPr>
          <p:cNvPr id="22537" name="TextBox 27"/>
          <p:cNvSpPr txBox="1">
            <a:spLocks noChangeArrowheads="1"/>
          </p:cNvSpPr>
          <p:nvPr/>
        </p:nvSpPr>
        <p:spPr bwMode="auto">
          <a:xfrm>
            <a:off x="430213" y="3115271"/>
            <a:ext cx="2195512" cy="530915"/>
          </a:xfrm>
          <a:prstGeom prst="rect">
            <a:avLst/>
          </a:prstGeom>
          <a:noFill/>
          <a:ln w="9525">
            <a:noFill/>
            <a:miter lim="800000"/>
            <a:headEnd/>
            <a:tailEnd/>
          </a:ln>
        </p:spPr>
        <p:txBody>
          <a:bodyPr>
            <a:spAutoFit/>
          </a:bodyPr>
          <a:lstStyle/>
          <a:p>
            <a:pPr algn="r"/>
            <a:r>
              <a:rPr lang="en-IN" b="1" dirty="0" smtClean="0">
                <a:solidFill>
                  <a:srgbClr val="10528A"/>
                </a:solidFill>
                <a:latin typeface="Calibri" pitchFamily="34" charset="0"/>
              </a:rPr>
              <a:t>Enrolment</a:t>
            </a:r>
          </a:p>
          <a:p>
            <a:pPr algn="r"/>
            <a:r>
              <a:rPr lang="en-IN" sz="1050" dirty="0" smtClean="0"/>
              <a:t>(online/offline/</a:t>
            </a:r>
            <a:r>
              <a:rPr lang="en-IN" sz="1050" dirty="0" err="1" smtClean="0"/>
              <a:t>selfcare</a:t>
            </a:r>
            <a:r>
              <a:rPr lang="en-IN" sz="1050" dirty="0" smtClean="0"/>
              <a:t>)</a:t>
            </a:r>
            <a:endParaRPr lang="en-IN" sz="1050" dirty="0"/>
          </a:p>
        </p:txBody>
      </p:sp>
      <p:sp>
        <p:nvSpPr>
          <p:cNvPr id="22539" name="TextBox 29"/>
          <p:cNvSpPr txBox="1">
            <a:spLocks noChangeArrowheads="1"/>
          </p:cNvSpPr>
          <p:nvPr/>
        </p:nvSpPr>
        <p:spPr bwMode="auto">
          <a:xfrm>
            <a:off x="466725" y="3826472"/>
            <a:ext cx="2195513" cy="692497"/>
          </a:xfrm>
          <a:prstGeom prst="rect">
            <a:avLst/>
          </a:prstGeom>
          <a:noFill/>
          <a:ln w="9525">
            <a:noFill/>
            <a:miter lim="800000"/>
            <a:headEnd/>
            <a:tailEnd/>
          </a:ln>
        </p:spPr>
        <p:txBody>
          <a:bodyPr>
            <a:spAutoFit/>
          </a:bodyPr>
          <a:lstStyle/>
          <a:p>
            <a:pPr algn="r"/>
            <a:r>
              <a:rPr lang="en-IN" b="1" dirty="0">
                <a:solidFill>
                  <a:srgbClr val="10528A"/>
                </a:solidFill>
                <a:latin typeface="Calibri" pitchFamily="34" charset="0"/>
              </a:rPr>
              <a:t>Online </a:t>
            </a:r>
            <a:r>
              <a:rPr lang="en-IN" b="1" dirty="0" smtClean="0">
                <a:solidFill>
                  <a:srgbClr val="10528A"/>
                </a:solidFill>
                <a:latin typeface="Calibri" pitchFamily="34" charset="0"/>
              </a:rPr>
              <a:t>assistance</a:t>
            </a:r>
          </a:p>
          <a:p>
            <a:pPr algn="r"/>
            <a:r>
              <a:rPr lang="en-IN" sz="1050" dirty="0" smtClean="0"/>
              <a:t>(Assistance to insured During Hospitalization)</a:t>
            </a:r>
            <a:endParaRPr lang="en-IN" sz="1050" dirty="0"/>
          </a:p>
        </p:txBody>
      </p:sp>
      <p:cxnSp>
        <p:nvCxnSpPr>
          <p:cNvPr id="31" name="Straight Connector 30"/>
          <p:cNvCxnSpPr/>
          <p:nvPr/>
        </p:nvCxnSpPr>
        <p:spPr>
          <a:xfrm flipV="1">
            <a:off x="2895600" y="1692871"/>
            <a:ext cx="0" cy="4572000"/>
          </a:xfrm>
          <a:prstGeom prst="line">
            <a:avLst/>
          </a:prstGeom>
          <a:ln>
            <a:solidFill>
              <a:srgbClr val="10528A"/>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6096000" y="1692871"/>
            <a:ext cx="0" cy="4572000"/>
          </a:xfrm>
          <a:prstGeom prst="line">
            <a:avLst/>
          </a:prstGeom>
          <a:ln>
            <a:solidFill>
              <a:srgbClr val="10528A"/>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2743200" y="1896071"/>
            <a:ext cx="152400" cy="0"/>
          </a:xfrm>
          <a:prstGeom prst="line">
            <a:avLst/>
          </a:prstGeom>
          <a:ln>
            <a:solidFill>
              <a:srgbClr val="10528A"/>
            </a:solidFill>
          </a:ln>
        </p:spPr>
        <p:style>
          <a:lnRef idx="1">
            <a:schemeClr val="accent1"/>
          </a:lnRef>
          <a:fillRef idx="0">
            <a:schemeClr val="accent1"/>
          </a:fillRef>
          <a:effectRef idx="0">
            <a:schemeClr val="accent1"/>
          </a:effectRef>
          <a:fontRef idx="minor">
            <a:schemeClr val="tx1"/>
          </a:fontRef>
        </p:style>
      </p:cxnSp>
      <p:sp>
        <p:nvSpPr>
          <p:cNvPr id="22543" name="TextBox 40"/>
          <p:cNvSpPr txBox="1">
            <a:spLocks noChangeArrowheads="1"/>
          </p:cNvSpPr>
          <p:nvPr/>
        </p:nvSpPr>
        <p:spPr bwMode="auto">
          <a:xfrm>
            <a:off x="481013" y="4740872"/>
            <a:ext cx="2195512" cy="692497"/>
          </a:xfrm>
          <a:prstGeom prst="rect">
            <a:avLst/>
          </a:prstGeom>
          <a:noFill/>
          <a:ln w="9525">
            <a:noFill/>
            <a:miter lim="800000"/>
            <a:headEnd/>
            <a:tailEnd/>
          </a:ln>
        </p:spPr>
        <p:txBody>
          <a:bodyPr>
            <a:spAutoFit/>
          </a:bodyPr>
          <a:lstStyle/>
          <a:p>
            <a:pPr algn="r"/>
            <a:r>
              <a:rPr lang="en-IN" b="1" dirty="0" smtClean="0">
                <a:solidFill>
                  <a:srgbClr val="10528A"/>
                </a:solidFill>
                <a:latin typeface="Calibri" pitchFamily="34" charset="0"/>
              </a:rPr>
              <a:t>MIS/Reports</a:t>
            </a:r>
          </a:p>
          <a:p>
            <a:pPr algn="r"/>
            <a:r>
              <a:rPr lang="en-US" sz="1050" dirty="0" smtClean="0"/>
              <a:t>(online/offline to Insurance co., Insured and hospitals)</a:t>
            </a:r>
            <a:endParaRPr lang="en-IN" sz="1050" dirty="0"/>
          </a:p>
        </p:txBody>
      </p:sp>
      <p:cxnSp>
        <p:nvCxnSpPr>
          <p:cNvPr id="42" name="Straight Connector 41"/>
          <p:cNvCxnSpPr/>
          <p:nvPr/>
        </p:nvCxnSpPr>
        <p:spPr>
          <a:xfrm>
            <a:off x="2743200" y="2677121"/>
            <a:ext cx="152400" cy="0"/>
          </a:xfrm>
          <a:prstGeom prst="line">
            <a:avLst/>
          </a:prstGeom>
          <a:ln>
            <a:solidFill>
              <a:srgbClr val="10528A"/>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743200" y="3498388"/>
            <a:ext cx="152400" cy="0"/>
          </a:xfrm>
          <a:prstGeom prst="line">
            <a:avLst/>
          </a:prstGeom>
          <a:ln>
            <a:solidFill>
              <a:srgbClr val="10528A"/>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2743200" y="4436071"/>
            <a:ext cx="152400" cy="0"/>
          </a:xfrm>
          <a:prstGeom prst="line">
            <a:avLst/>
          </a:prstGeom>
          <a:ln>
            <a:solidFill>
              <a:srgbClr val="10528A"/>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2743200" y="5248871"/>
            <a:ext cx="152400" cy="0"/>
          </a:xfrm>
          <a:prstGeom prst="line">
            <a:avLst/>
          </a:prstGeom>
          <a:ln>
            <a:solidFill>
              <a:srgbClr val="10528A"/>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6107113" y="1896071"/>
            <a:ext cx="152400" cy="0"/>
          </a:xfrm>
          <a:prstGeom prst="line">
            <a:avLst/>
          </a:prstGeom>
          <a:ln>
            <a:solidFill>
              <a:srgbClr val="10528A"/>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6107113" y="2505671"/>
            <a:ext cx="152400" cy="0"/>
          </a:xfrm>
          <a:prstGeom prst="line">
            <a:avLst/>
          </a:prstGeom>
          <a:ln>
            <a:solidFill>
              <a:srgbClr val="10528A"/>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2743200" y="6061671"/>
            <a:ext cx="152400" cy="0"/>
          </a:xfrm>
          <a:prstGeom prst="line">
            <a:avLst/>
          </a:prstGeom>
          <a:ln>
            <a:solidFill>
              <a:srgbClr val="10528A"/>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6107113" y="4537671"/>
            <a:ext cx="152400" cy="0"/>
          </a:xfrm>
          <a:prstGeom prst="line">
            <a:avLst/>
          </a:prstGeom>
          <a:ln>
            <a:solidFill>
              <a:srgbClr val="10528A"/>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6107113" y="3420071"/>
            <a:ext cx="152400" cy="0"/>
          </a:xfrm>
          <a:prstGeom prst="line">
            <a:avLst/>
          </a:prstGeom>
          <a:ln>
            <a:solidFill>
              <a:srgbClr val="10528A"/>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107113" y="5896571"/>
            <a:ext cx="152400" cy="0"/>
          </a:xfrm>
          <a:prstGeom prst="line">
            <a:avLst/>
          </a:prstGeom>
          <a:ln>
            <a:solidFill>
              <a:srgbClr val="10528A"/>
            </a:solidFill>
          </a:ln>
        </p:spPr>
        <p:style>
          <a:lnRef idx="1">
            <a:schemeClr val="accent1"/>
          </a:lnRef>
          <a:fillRef idx="0">
            <a:schemeClr val="accent1"/>
          </a:fillRef>
          <a:effectRef idx="0">
            <a:schemeClr val="accent1"/>
          </a:effectRef>
          <a:fontRef idx="minor">
            <a:schemeClr val="tx1"/>
          </a:fontRef>
        </p:style>
      </p:cxnSp>
      <p:sp>
        <p:nvSpPr>
          <p:cNvPr id="22555" name="TextBox 52"/>
          <p:cNvSpPr txBox="1">
            <a:spLocks noChangeArrowheads="1"/>
          </p:cNvSpPr>
          <p:nvPr/>
        </p:nvSpPr>
        <p:spPr bwMode="auto">
          <a:xfrm>
            <a:off x="6324601" y="1388072"/>
            <a:ext cx="2200275" cy="692497"/>
          </a:xfrm>
          <a:prstGeom prst="rect">
            <a:avLst/>
          </a:prstGeom>
          <a:noFill/>
          <a:ln w="9525">
            <a:noFill/>
            <a:miter lim="800000"/>
            <a:headEnd/>
            <a:tailEnd/>
          </a:ln>
        </p:spPr>
        <p:txBody>
          <a:bodyPr>
            <a:spAutoFit/>
          </a:bodyPr>
          <a:lstStyle/>
          <a:p>
            <a:r>
              <a:rPr lang="en-IN" b="1" dirty="0">
                <a:solidFill>
                  <a:srgbClr val="10528A"/>
                </a:solidFill>
                <a:latin typeface="Calibri" pitchFamily="34" charset="0"/>
              </a:rPr>
              <a:t>Pre policy Check </a:t>
            </a:r>
            <a:r>
              <a:rPr lang="en-IN" b="1" dirty="0" smtClean="0">
                <a:solidFill>
                  <a:srgbClr val="10528A"/>
                </a:solidFill>
                <a:latin typeface="Calibri" pitchFamily="34" charset="0"/>
              </a:rPr>
              <a:t>up</a:t>
            </a:r>
          </a:p>
          <a:p>
            <a:r>
              <a:rPr lang="en-US" sz="1050" dirty="0" smtClean="0"/>
              <a:t>(on behalf of Insurance Companies)</a:t>
            </a:r>
            <a:endParaRPr lang="en-IN" sz="1050" dirty="0"/>
          </a:p>
        </p:txBody>
      </p:sp>
      <p:sp>
        <p:nvSpPr>
          <p:cNvPr id="22556" name="TextBox 53"/>
          <p:cNvSpPr txBox="1">
            <a:spLocks noChangeArrowheads="1"/>
          </p:cNvSpPr>
          <p:nvPr/>
        </p:nvSpPr>
        <p:spPr bwMode="auto">
          <a:xfrm>
            <a:off x="6305551" y="2200871"/>
            <a:ext cx="2195513" cy="530915"/>
          </a:xfrm>
          <a:prstGeom prst="rect">
            <a:avLst/>
          </a:prstGeom>
          <a:noFill/>
          <a:ln w="9525">
            <a:noFill/>
            <a:miter lim="800000"/>
            <a:headEnd/>
            <a:tailEnd/>
          </a:ln>
        </p:spPr>
        <p:txBody>
          <a:bodyPr>
            <a:spAutoFit/>
          </a:bodyPr>
          <a:lstStyle/>
          <a:p>
            <a:r>
              <a:rPr lang="en-IN" b="1" dirty="0">
                <a:solidFill>
                  <a:srgbClr val="10528A"/>
                </a:solidFill>
                <a:latin typeface="Calibri" pitchFamily="34" charset="0"/>
              </a:rPr>
              <a:t>Network Tie </a:t>
            </a:r>
            <a:r>
              <a:rPr lang="en-IN" b="1" dirty="0" smtClean="0">
                <a:solidFill>
                  <a:srgbClr val="10528A"/>
                </a:solidFill>
                <a:latin typeface="Calibri" pitchFamily="34" charset="0"/>
              </a:rPr>
              <a:t>ups</a:t>
            </a:r>
          </a:p>
          <a:p>
            <a:r>
              <a:rPr lang="en-US" sz="1050" dirty="0" smtClean="0"/>
              <a:t>(for Insurance Companies)</a:t>
            </a:r>
            <a:r>
              <a:rPr lang="en-IN" sz="1050" dirty="0" smtClean="0"/>
              <a:t> </a:t>
            </a:r>
            <a:endParaRPr lang="en-IN" sz="1050" dirty="0"/>
          </a:p>
        </p:txBody>
      </p:sp>
      <p:sp>
        <p:nvSpPr>
          <p:cNvPr id="22557" name="TextBox 54"/>
          <p:cNvSpPr txBox="1">
            <a:spLocks noChangeArrowheads="1"/>
          </p:cNvSpPr>
          <p:nvPr/>
        </p:nvSpPr>
        <p:spPr bwMode="auto">
          <a:xfrm>
            <a:off x="-188912" y="5664201"/>
            <a:ext cx="2855912" cy="692497"/>
          </a:xfrm>
          <a:prstGeom prst="rect">
            <a:avLst/>
          </a:prstGeom>
          <a:noFill/>
          <a:ln w="9525">
            <a:noFill/>
            <a:miter lim="800000"/>
            <a:headEnd/>
            <a:tailEnd/>
          </a:ln>
        </p:spPr>
        <p:txBody>
          <a:bodyPr>
            <a:spAutoFit/>
          </a:bodyPr>
          <a:lstStyle/>
          <a:p>
            <a:pPr marL="0" lvl="1" algn="r"/>
            <a:r>
              <a:rPr lang="en-IN" b="1" dirty="0" smtClean="0">
                <a:solidFill>
                  <a:srgbClr val="10528A"/>
                </a:solidFill>
                <a:latin typeface="Calibri" pitchFamily="34" charset="0"/>
              </a:rPr>
              <a:t>Claims Audit </a:t>
            </a:r>
          </a:p>
          <a:p>
            <a:pPr marL="0" lvl="1" algn="r"/>
            <a:r>
              <a:rPr lang="en-IN" sz="1050" dirty="0" smtClean="0"/>
              <a:t>(</a:t>
            </a:r>
            <a:r>
              <a:rPr lang="en-US" sz="1050" dirty="0" smtClean="0"/>
              <a:t>of Insurance Companies, where</a:t>
            </a:r>
          </a:p>
          <a:p>
            <a:pPr marL="0" lvl="1" algn="r"/>
            <a:r>
              <a:rPr lang="en-US" sz="1050" dirty="0" smtClean="0"/>
              <a:t> they do in house settlement</a:t>
            </a:r>
            <a:r>
              <a:rPr lang="en-IN" sz="1050" dirty="0" smtClean="0"/>
              <a:t>)</a:t>
            </a:r>
            <a:endParaRPr lang="en-IN" sz="1050" dirty="0"/>
          </a:p>
        </p:txBody>
      </p:sp>
      <p:sp>
        <p:nvSpPr>
          <p:cNvPr id="22558" name="TextBox 55"/>
          <p:cNvSpPr txBox="1">
            <a:spLocks noChangeArrowheads="1"/>
          </p:cNvSpPr>
          <p:nvPr/>
        </p:nvSpPr>
        <p:spPr bwMode="auto">
          <a:xfrm>
            <a:off x="6297613" y="4249804"/>
            <a:ext cx="2195512" cy="969496"/>
          </a:xfrm>
          <a:prstGeom prst="rect">
            <a:avLst/>
          </a:prstGeom>
          <a:noFill/>
          <a:ln w="9525">
            <a:noFill/>
            <a:miter lim="800000"/>
            <a:headEnd/>
            <a:tailEnd/>
          </a:ln>
        </p:spPr>
        <p:txBody>
          <a:bodyPr>
            <a:spAutoFit/>
          </a:bodyPr>
          <a:lstStyle/>
          <a:p>
            <a:r>
              <a:rPr lang="en-IN" b="1" dirty="0" smtClean="0">
                <a:solidFill>
                  <a:srgbClr val="10528A"/>
                </a:solidFill>
                <a:latin typeface="Calibri" pitchFamily="34" charset="0"/>
              </a:rPr>
              <a:t>Servicing of foreign travel policies</a:t>
            </a:r>
          </a:p>
          <a:p>
            <a:r>
              <a:rPr lang="en-IN" sz="1050" dirty="0" smtClean="0"/>
              <a:t>(issued by foreign Insurers for policy holders travelling to India)</a:t>
            </a:r>
          </a:p>
        </p:txBody>
      </p:sp>
      <p:sp>
        <p:nvSpPr>
          <p:cNvPr id="22559" name="TextBox 56"/>
          <p:cNvSpPr txBox="1">
            <a:spLocks noChangeArrowheads="1"/>
          </p:cNvSpPr>
          <p:nvPr/>
        </p:nvSpPr>
        <p:spPr bwMode="auto">
          <a:xfrm>
            <a:off x="6323013" y="2826366"/>
            <a:ext cx="2668587" cy="969496"/>
          </a:xfrm>
          <a:prstGeom prst="rect">
            <a:avLst/>
          </a:prstGeom>
          <a:noFill/>
          <a:ln w="9525">
            <a:noFill/>
            <a:miter lim="800000"/>
            <a:headEnd/>
            <a:tailEnd/>
          </a:ln>
        </p:spPr>
        <p:txBody>
          <a:bodyPr wrap="square">
            <a:spAutoFit/>
          </a:bodyPr>
          <a:lstStyle/>
          <a:p>
            <a:r>
              <a:rPr lang="en-IN" b="1" dirty="0" smtClean="0">
                <a:solidFill>
                  <a:srgbClr val="10528A"/>
                </a:solidFill>
                <a:latin typeface="Calibri" pitchFamily="34" charset="0"/>
              </a:rPr>
              <a:t>Foreign travel policies &amp; Health Policies </a:t>
            </a:r>
          </a:p>
          <a:p>
            <a:r>
              <a:rPr lang="en-IN" sz="1050" dirty="0" smtClean="0"/>
              <a:t>(issued by India Insurers covering medical treatment or Hospitalization outside India)</a:t>
            </a:r>
          </a:p>
        </p:txBody>
      </p:sp>
      <p:sp>
        <p:nvSpPr>
          <p:cNvPr id="22560" name="TextBox 57"/>
          <p:cNvSpPr txBox="1">
            <a:spLocks noChangeArrowheads="1"/>
          </p:cNvSpPr>
          <p:nvPr/>
        </p:nvSpPr>
        <p:spPr bwMode="auto">
          <a:xfrm>
            <a:off x="6338888" y="5452072"/>
            <a:ext cx="2805112" cy="807913"/>
          </a:xfrm>
          <a:prstGeom prst="rect">
            <a:avLst/>
          </a:prstGeom>
          <a:noFill/>
          <a:ln w="9525">
            <a:noFill/>
            <a:miter lim="800000"/>
            <a:headEnd/>
            <a:tailEnd/>
          </a:ln>
        </p:spPr>
        <p:txBody>
          <a:bodyPr wrap="square">
            <a:spAutoFit/>
          </a:bodyPr>
          <a:lstStyle/>
          <a:p>
            <a:r>
              <a:rPr lang="en-IN" b="1" dirty="0" smtClean="0">
                <a:solidFill>
                  <a:srgbClr val="10528A"/>
                </a:solidFill>
                <a:latin typeface="Calibri" pitchFamily="34" charset="0"/>
              </a:rPr>
              <a:t>Servicing of Non Insurance Health care schemes</a:t>
            </a:r>
          </a:p>
          <a:p>
            <a:r>
              <a:rPr lang="en-IN" sz="1050" dirty="0" smtClean="0"/>
              <a:t>(sponsored/approved by Govt /State Govt .)</a:t>
            </a:r>
          </a:p>
        </p:txBody>
      </p:sp>
      <p:sp>
        <p:nvSpPr>
          <p:cNvPr id="38" name="TextBox 7"/>
          <p:cNvSpPr txBox="1">
            <a:spLocks noChangeArrowheads="1"/>
          </p:cNvSpPr>
          <p:nvPr/>
        </p:nvSpPr>
        <p:spPr bwMode="auto">
          <a:xfrm>
            <a:off x="152400" y="609600"/>
            <a:ext cx="8839200" cy="923330"/>
          </a:xfrm>
          <a:prstGeom prst="rect">
            <a:avLst/>
          </a:prstGeom>
          <a:noFill/>
          <a:ln w="9525">
            <a:noFill/>
            <a:miter lim="800000"/>
            <a:headEnd/>
            <a:tailEnd/>
          </a:ln>
        </p:spPr>
        <p:txBody>
          <a:bodyPr wrap="square">
            <a:spAutoFit/>
          </a:bodyPr>
          <a:lstStyle/>
          <a:p>
            <a:pPr>
              <a:buNone/>
            </a:pPr>
            <a:r>
              <a:rPr lang="en-US" b="1" dirty="0" smtClean="0">
                <a:solidFill>
                  <a:srgbClr val="10528A"/>
                </a:solidFill>
                <a:latin typeface="Calibri" pitchFamily="34" charset="0"/>
              </a:rPr>
              <a:t>We are an IRDA licensed Third Party Administrator (TPA). Our Processes are ISO 2008:9001 certified.</a:t>
            </a:r>
          </a:p>
          <a:p>
            <a:pPr>
              <a:buNone/>
            </a:pPr>
            <a:r>
              <a:rPr lang="en-US" b="1" dirty="0" smtClean="0">
                <a:solidFill>
                  <a:srgbClr val="10528A"/>
                </a:solidFill>
                <a:latin typeface="Calibri" pitchFamily="34" charset="0"/>
              </a:rPr>
              <a:t>We are engaged in the following activities: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AutoShape 4"/>
          <p:cNvSpPr>
            <a:spLocks noChangeArrowheads="1"/>
          </p:cNvSpPr>
          <p:nvPr/>
        </p:nvSpPr>
        <p:spPr bwMode="auto">
          <a:xfrm>
            <a:off x="3276600" y="4114800"/>
            <a:ext cx="2438400" cy="762000"/>
          </a:xfrm>
          <a:prstGeom prst="roundRect">
            <a:avLst>
              <a:gd name="adj" fmla="val 16667"/>
            </a:avLst>
          </a:prstGeom>
          <a:solidFill>
            <a:schemeClr val="accent1"/>
          </a:solidFill>
          <a:ln w="9525">
            <a:solidFill>
              <a:schemeClr val="accent1"/>
            </a:solidFill>
            <a:round/>
            <a:headEnd/>
            <a:tailEnd/>
          </a:ln>
        </p:spPr>
        <p:txBody>
          <a:bodyPr wrap="none" anchor="ctr"/>
          <a:lstStyle/>
          <a:p>
            <a:pPr algn="ctr"/>
            <a:r>
              <a:rPr lang="en-US" sz="2000" b="1">
                <a:solidFill>
                  <a:schemeClr val="bg1"/>
                </a:solidFill>
                <a:latin typeface="Century Schoolbook" pitchFamily="18" charset="0"/>
              </a:rPr>
              <a:t>Claim Process</a:t>
            </a:r>
          </a:p>
        </p:txBody>
      </p:sp>
      <p:sp>
        <p:nvSpPr>
          <p:cNvPr id="77829" name="AutoShape 5"/>
          <p:cNvSpPr>
            <a:spLocks noChangeArrowheads="1"/>
          </p:cNvSpPr>
          <p:nvPr/>
        </p:nvSpPr>
        <p:spPr bwMode="auto">
          <a:xfrm>
            <a:off x="6400800" y="4114800"/>
            <a:ext cx="2057400" cy="762000"/>
          </a:xfrm>
          <a:prstGeom prst="roundRect">
            <a:avLst>
              <a:gd name="adj" fmla="val 16667"/>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round/>
            <a:headEnd/>
            <a:tailEnd/>
          </a:ln>
          <a:effectLst/>
        </p:spPr>
        <p:txBody>
          <a:bodyPr wrap="none" anchor="ctr"/>
          <a:lstStyle/>
          <a:p>
            <a:pPr algn="ctr" fontAlgn="auto">
              <a:spcBef>
                <a:spcPts val="0"/>
              </a:spcBef>
              <a:spcAft>
                <a:spcPts val="0"/>
              </a:spcAft>
              <a:defRPr/>
            </a:pPr>
            <a:r>
              <a:rPr lang="en-US" sz="1400" b="1" dirty="0">
                <a:latin typeface="+mn-lt"/>
                <a:cs typeface="Arial" pitchFamily="34" charset="0"/>
              </a:rPr>
              <a:t>Planned </a:t>
            </a:r>
          </a:p>
          <a:p>
            <a:pPr algn="ctr" fontAlgn="auto">
              <a:spcBef>
                <a:spcPts val="0"/>
              </a:spcBef>
              <a:spcAft>
                <a:spcPts val="0"/>
              </a:spcAft>
              <a:defRPr/>
            </a:pPr>
            <a:r>
              <a:rPr lang="en-US" sz="1400" b="1" dirty="0">
                <a:latin typeface="+mn-lt"/>
                <a:cs typeface="Arial" pitchFamily="34" charset="0"/>
              </a:rPr>
              <a:t>hospitalization</a:t>
            </a:r>
          </a:p>
        </p:txBody>
      </p:sp>
      <p:sp>
        <p:nvSpPr>
          <p:cNvPr id="77830" name="AutoShape 6"/>
          <p:cNvSpPr>
            <a:spLocks noChangeArrowheads="1"/>
          </p:cNvSpPr>
          <p:nvPr/>
        </p:nvSpPr>
        <p:spPr bwMode="auto">
          <a:xfrm>
            <a:off x="381000" y="4114800"/>
            <a:ext cx="2286000" cy="762000"/>
          </a:xfrm>
          <a:prstGeom prst="roundRect">
            <a:avLst>
              <a:gd name="adj" fmla="val 16667"/>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round/>
            <a:headEnd/>
            <a:tailEnd/>
          </a:ln>
          <a:effectLst/>
        </p:spPr>
        <p:txBody>
          <a:bodyPr wrap="none" anchor="ctr"/>
          <a:lstStyle/>
          <a:p>
            <a:pPr algn="ctr" fontAlgn="auto">
              <a:spcBef>
                <a:spcPts val="0"/>
              </a:spcBef>
              <a:spcAft>
                <a:spcPts val="0"/>
              </a:spcAft>
              <a:defRPr/>
            </a:pPr>
            <a:r>
              <a:rPr lang="en-US" sz="1400" b="1" dirty="0">
                <a:latin typeface="+mn-lt"/>
                <a:cs typeface="Arial" pitchFamily="34" charset="0"/>
              </a:rPr>
              <a:t>Emergency </a:t>
            </a:r>
          </a:p>
          <a:p>
            <a:pPr algn="ctr" fontAlgn="auto">
              <a:spcBef>
                <a:spcPts val="0"/>
              </a:spcBef>
              <a:spcAft>
                <a:spcPts val="0"/>
              </a:spcAft>
              <a:defRPr/>
            </a:pPr>
            <a:r>
              <a:rPr lang="en-US" sz="1400" b="1" dirty="0">
                <a:latin typeface="+mn-lt"/>
                <a:cs typeface="Arial" pitchFamily="34" charset="0"/>
              </a:rPr>
              <a:t>Hospitalization</a:t>
            </a:r>
          </a:p>
        </p:txBody>
      </p:sp>
      <p:sp>
        <p:nvSpPr>
          <p:cNvPr id="77831" name="Rectangle 7"/>
          <p:cNvSpPr>
            <a:spLocks noChangeArrowheads="1"/>
          </p:cNvSpPr>
          <p:nvPr/>
        </p:nvSpPr>
        <p:spPr bwMode="auto">
          <a:xfrm>
            <a:off x="2743200" y="5257800"/>
            <a:ext cx="3429000" cy="381000"/>
          </a:xfrm>
          <a:prstGeom prst="rect">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wrap="none" anchor="ctr"/>
          <a:lstStyle/>
          <a:p>
            <a:pPr algn="ctr" fontAlgn="auto">
              <a:spcBef>
                <a:spcPts val="0"/>
              </a:spcBef>
              <a:spcAft>
                <a:spcPts val="0"/>
              </a:spcAft>
              <a:defRPr/>
            </a:pPr>
            <a:r>
              <a:rPr lang="en-US" b="1" dirty="0">
                <a:latin typeface="+mn-lt"/>
                <a:cs typeface="Arial" pitchFamily="34" charset="0"/>
              </a:rPr>
              <a:t>Non Network Hospitals</a:t>
            </a:r>
          </a:p>
        </p:txBody>
      </p:sp>
      <p:sp>
        <p:nvSpPr>
          <p:cNvPr id="77832" name="Rectangle 8"/>
          <p:cNvSpPr>
            <a:spLocks noChangeArrowheads="1"/>
          </p:cNvSpPr>
          <p:nvPr/>
        </p:nvSpPr>
        <p:spPr bwMode="auto">
          <a:xfrm>
            <a:off x="2743200" y="3276600"/>
            <a:ext cx="3352800" cy="381000"/>
          </a:xfrm>
          <a:prstGeom prst="rect">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wrap="none" anchor="ctr"/>
          <a:lstStyle/>
          <a:p>
            <a:pPr algn="ctr" fontAlgn="auto">
              <a:spcBef>
                <a:spcPts val="0"/>
              </a:spcBef>
              <a:spcAft>
                <a:spcPts val="0"/>
              </a:spcAft>
              <a:defRPr/>
            </a:pPr>
            <a:r>
              <a:rPr lang="en-US" b="1" dirty="0">
                <a:latin typeface="+mn-lt"/>
                <a:cs typeface="Arial" pitchFamily="34" charset="0"/>
              </a:rPr>
              <a:t>Network Hospitals</a:t>
            </a:r>
          </a:p>
        </p:txBody>
      </p:sp>
      <p:sp>
        <p:nvSpPr>
          <p:cNvPr id="77833" name="Rectangle 9"/>
          <p:cNvSpPr>
            <a:spLocks noChangeArrowheads="1"/>
          </p:cNvSpPr>
          <p:nvPr/>
        </p:nvSpPr>
        <p:spPr bwMode="auto">
          <a:xfrm>
            <a:off x="457200" y="685800"/>
            <a:ext cx="2743200" cy="1905000"/>
          </a:xfrm>
          <a:prstGeom prst="rect">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wrap="none" anchor="ctr"/>
          <a:lstStyle/>
          <a:p>
            <a:pPr fontAlgn="auto">
              <a:spcBef>
                <a:spcPts val="0"/>
              </a:spcBef>
              <a:spcAft>
                <a:spcPts val="0"/>
              </a:spcAft>
              <a:defRPr/>
            </a:pPr>
            <a:r>
              <a:rPr lang="en-US" b="1" dirty="0">
                <a:latin typeface="Batang" pitchFamily="18" charset="-127"/>
                <a:cs typeface="Arial" pitchFamily="34" charset="0"/>
              </a:rPr>
              <a:t>      </a:t>
            </a:r>
            <a:r>
              <a:rPr lang="en-US" b="1" dirty="0">
                <a:latin typeface="+mn-lt"/>
                <a:cs typeface="Arial" pitchFamily="34" charset="0"/>
              </a:rPr>
              <a:t>Cashless Process</a:t>
            </a:r>
          </a:p>
          <a:p>
            <a:pPr fontAlgn="auto">
              <a:spcBef>
                <a:spcPts val="0"/>
              </a:spcBef>
              <a:spcAft>
                <a:spcPts val="0"/>
              </a:spcAft>
              <a:buFontTx/>
              <a:buChar char="•"/>
              <a:defRPr/>
            </a:pPr>
            <a:r>
              <a:rPr lang="en-US" sz="1200" dirty="0">
                <a:latin typeface="+mn-lt"/>
                <a:cs typeface="Arial" pitchFamily="34" charset="0"/>
              </a:rPr>
              <a:t>Insured to approach network </a:t>
            </a:r>
          </a:p>
          <a:p>
            <a:pPr fontAlgn="auto">
              <a:spcBef>
                <a:spcPts val="0"/>
              </a:spcBef>
              <a:spcAft>
                <a:spcPts val="0"/>
              </a:spcAft>
              <a:defRPr/>
            </a:pPr>
            <a:r>
              <a:rPr lang="en-US" sz="1200" dirty="0">
                <a:latin typeface="+mn-lt"/>
                <a:cs typeface="Arial" pitchFamily="34" charset="0"/>
              </a:rPr>
              <a:t> hospital  with doctor prescription </a:t>
            </a:r>
          </a:p>
          <a:p>
            <a:pPr fontAlgn="auto">
              <a:spcBef>
                <a:spcPts val="0"/>
              </a:spcBef>
              <a:spcAft>
                <a:spcPts val="0"/>
              </a:spcAft>
              <a:defRPr/>
            </a:pPr>
            <a:r>
              <a:rPr lang="en-US" sz="1200" dirty="0">
                <a:latin typeface="+mn-lt"/>
                <a:cs typeface="Arial" pitchFamily="34" charset="0"/>
              </a:rPr>
              <a:t> and ID card</a:t>
            </a:r>
          </a:p>
          <a:p>
            <a:pPr fontAlgn="auto">
              <a:spcBef>
                <a:spcPts val="0"/>
              </a:spcBef>
              <a:spcAft>
                <a:spcPts val="0"/>
              </a:spcAft>
              <a:buFontTx/>
              <a:buChar char="•"/>
              <a:defRPr/>
            </a:pPr>
            <a:r>
              <a:rPr lang="en-US" sz="1200" dirty="0">
                <a:latin typeface="+mn-lt"/>
                <a:cs typeface="Arial" pitchFamily="34" charset="0"/>
              </a:rPr>
              <a:t>Insured to fill up Part 1 &amp; 3 of</a:t>
            </a:r>
          </a:p>
          <a:p>
            <a:pPr fontAlgn="auto">
              <a:spcBef>
                <a:spcPts val="0"/>
              </a:spcBef>
              <a:spcAft>
                <a:spcPts val="0"/>
              </a:spcAft>
              <a:defRPr/>
            </a:pPr>
            <a:r>
              <a:rPr lang="en-US" sz="1200" dirty="0">
                <a:latin typeface="+mn-lt"/>
                <a:cs typeface="Arial" pitchFamily="34" charset="0"/>
              </a:rPr>
              <a:t> pre authorization form</a:t>
            </a:r>
          </a:p>
          <a:p>
            <a:pPr fontAlgn="auto">
              <a:spcBef>
                <a:spcPts val="0"/>
              </a:spcBef>
              <a:spcAft>
                <a:spcPts val="0"/>
              </a:spcAft>
              <a:buFontTx/>
              <a:buChar char="•"/>
              <a:defRPr/>
            </a:pPr>
            <a:r>
              <a:rPr lang="en-US" sz="1200" dirty="0">
                <a:latin typeface="+mn-lt"/>
                <a:cs typeface="Arial" pitchFamily="34" charset="0"/>
              </a:rPr>
              <a:t>Hospital will fill part 2  and </a:t>
            </a:r>
          </a:p>
          <a:p>
            <a:pPr fontAlgn="auto">
              <a:spcBef>
                <a:spcPts val="0"/>
              </a:spcBef>
              <a:spcAft>
                <a:spcPts val="0"/>
              </a:spcAft>
              <a:defRPr/>
            </a:pPr>
            <a:r>
              <a:rPr lang="en-US" sz="1200" dirty="0">
                <a:latin typeface="+mn-lt"/>
                <a:cs typeface="Arial" pitchFamily="34" charset="0"/>
              </a:rPr>
              <a:t> fax/ email/ upload to VMC</a:t>
            </a:r>
          </a:p>
          <a:p>
            <a:pPr fontAlgn="auto">
              <a:spcBef>
                <a:spcPts val="0"/>
              </a:spcBef>
              <a:spcAft>
                <a:spcPts val="0"/>
              </a:spcAft>
              <a:defRPr/>
            </a:pPr>
            <a:endParaRPr lang="en-US" sz="1200" dirty="0">
              <a:latin typeface="Batang" pitchFamily="18" charset="-127"/>
              <a:cs typeface="Arial" pitchFamily="34" charset="0"/>
            </a:endParaRPr>
          </a:p>
        </p:txBody>
      </p:sp>
      <p:sp>
        <p:nvSpPr>
          <p:cNvPr id="77834" name="Rectangle 10"/>
          <p:cNvSpPr>
            <a:spLocks noChangeArrowheads="1"/>
          </p:cNvSpPr>
          <p:nvPr/>
        </p:nvSpPr>
        <p:spPr bwMode="auto">
          <a:xfrm>
            <a:off x="3276600" y="685800"/>
            <a:ext cx="2819400" cy="1905000"/>
          </a:xfrm>
          <a:prstGeom prst="rect">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wrap="none" anchor="ctr"/>
          <a:lstStyle/>
          <a:p>
            <a:pPr algn="ctr" fontAlgn="auto">
              <a:spcBef>
                <a:spcPts val="0"/>
              </a:spcBef>
              <a:spcAft>
                <a:spcPts val="0"/>
              </a:spcAft>
              <a:defRPr/>
            </a:pPr>
            <a:r>
              <a:rPr lang="en-US" b="1" dirty="0">
                <a:latin typeface="+mn-lt"/>
                <a:cs typeface="Arial" pitchFamily="34" charset="0"/>
              </a:rPr>
              <a:t>Authorization</a:t>
            </a:r>
          </a:p>
          <a:p>
            <a:pPr fontAlgn="auto">
              <a:spcBef>
                <a:spcPts val="0"/>
              </a:spcBef>
              <a:spcAft>
                <a:spcPts val="0"/>
              </a:spcAft>
              <a:buFontTx/>
              <a:buChar char="•"/>
              <a:defRPr/>
            </a:pPr>
            <a:r>
              <a:rPr lang="en-US" sz="1400" dirty="0">
                <a:latin typeface="+mn-lt"/>
                <a:cs typeface="Arial" pitchFamily="34" charset="0"/>
              </a:rPr>
              <a:t>VMC Doctor assesses </a:t>
            </a:r>
          </a:p>
          <a:p>
            <a:pPr fontAlgn="auto">
              <a:spcBef>
                <a:spcPts val="0"/>
              </a:spcBef>
              <a:spcAft>
                <a:spcPts val="0"/>
              </a:spcAft>
              <a:defRPr/>
            </a:pPr>
            <a:r>
              <a:rPr lang="en-US" sz="1400" dirty="0">
                <a:latin typeface="+mn-lt"/>
                <a:cs typeface="Arial" pitchFamily="34" charset="0"/>
              </a:rPr>
              <a:t> the pre-authorization request </a:t>
            </a:r>
          </a:p>
          <a:p>
            <a:pPr fontAlgn="auto">
              <a:spcBef>
                <a:spcPts val="0"/>
              </a:spcBef>
              <a:spcAft>
                <a:spcPts val="0"/>
              </a:spcAft>
              <a:defRPr/>
            </a:pPr>
            <a:r>
              <a:rPr lang="en-US" sz="1400" dirty="0">
                <a:latin typeface="+mn-lt"/>
                <a:cs typeface="Arial" pitchFamily="34" charset="0"/>
              </a:rPr>
              <a:t> based on eligibility.</a:t>
            </a:r>
          </a:p>
          <a:p>
            <a:pPr fontAlgn="auto">
              <a:spcBef>
                <a:spcPts val="0"/>
              </a:spcBef>
              <a:spcAft>
                <a:spcPts val="0"/>
              </a:spcAft>
              <a:buFontTx/>
              <a:buChar char="•"/>
              <a:defRPr/>
            </a:pPr>
            <a:r>
              <a:rPr lang="en-US" sz="1400" dirty="0">
                <a:latin typeface="+mn-lt"/>
                <a:cs typeface="Arial" pitchFamily="34" charset="0"/>
              </a:rPr>
              <a:t>Query if any, is sent to </a:t>
            </a:r>
          </a:p>
          <a:p>
            <a:pPr fontAlgn="auto">
              <a:spcBef>
                <a:spcPts val="0"/>
              </a:spcBef>
              <a:spcAft>
                <a:spcPts val="0"/>
              </a:spcAft>
              <a:defRPr/>
            </a:pPr>
            <a:r>
              <a:rPr lang="en-US" sz="1400" dirty="0">
                <a:latin typeface="+mn-lt"/>
                <a:cs typeface="Arial" pitchFamily="34" charset="0"/>
              </a:rPr>
              <a:t> hospital. Insured is also </a:t>
            </a:r>
          </a:p>
          <a:p>
            <a:pPr fontAlgn="auto">
              <a:spcBef>
                <a:spcPts val="0"/>
              </a:spcBef>
              <a:spcAft>
                <a:spcPts val="0"/>
              </a:spcAft>
              <a:defRPr/>
            </a:pPr>
            <a:r>
              <a:rPr lang="en-US" sz="1400" dirty="0">
                <a:latin typeface="+mn-lt"/>
                <a:cs typeface="Arial" pitchFamily="34" charset="0"/>
              </a:rPr>
              <a:t> informed on phone/SMS/Email.</a:t>
            </a:r>
          </a:p>
          <a:p>
            <a:pPr fontAlgn="auto">
              <a:spcBef>
                <a:spcPts val="0"/>
              </a:spcBef>
              <a:spcAft>
                <a:spcPts val="0"/>
              </a:spcAft>
              <a:buFontTx/>
              <a:buChar char="•"/>
              <a:defRPr/>
            </a:pPr>
            <a:r>
              <a:rPr lang="en-US" sz="1400" dirty="0">
                <a:latin typeface="+mn-lt"/>
                <a:cs typeface="Arial" pitchFamily="34" charset="0"/>
              </a:rPr>
              <a:t>Authorization is given</a:t>
            </a:r>
          </a:p>
        </p:txBody>
      </p:sp>
      <p:sp>
        <p:nvSpPr>
          <p:cNvPr id="77835" name="Rectangle 11"/>
          <p:cNvSpPr>
            <a:spLocks noChangeArrowheads="1"/>
          </p:cNvSpPr>
          <p:nvPr/>
        </p:nvSpPr>
        <p:spPr bwMode="auto">
          <a:xfrm>
            <a:off x="6172200" y="685800"/>
            <a:ext cx="2971800" cy="1905000"/>
          </a:xfrm>
          <a:prstGeom prst="rect">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wrap="none" anchor="ctr"/>
          <a:lstStyle/>
          <a:p>
            <a:pPr algn="ctr" fontAlgn="auto">
              <a:spcBef>
                <a:spcPts val="0"/>
              </a:spcBef>
              <a:spcAft>
                <a:spcPts val="0"/>
              </a:spcAft>
              <a:defRPr/>
            </a:pPr>
            <a:r>
              <a:rPr lang="en-US" b="1" dirty="0">
                <a:latin typeface="+mn-lt"/>
                <a:cs typeface="Arial" pitchFamily="34" charset="0"/>
              </a:rPr>
              <a:t>Discharge</a:t>
            </a:r>
          </a:p>
          <a:p>
            <a:pPr fontAlgn="auto">
              <a:spcBef>
                <a:spcPts val="0"/>
              </a:spcBef>
              <a:spcAft>
                <a:spcPts val="0"/>
              </a:spcAft>
              <a:buFontTx/>
              <a:buChar char="•"/>
              <a:defRPr/>
            </a:pPr>
            <a:r>
              <a:rPr lang="en-US" sz="1200" dirty="0">
                <a:latin typeface="+mn-lt"/>
                <a:cs typeface="Arial" pitchFamily="34" charset="0"/>
              </a:rPr>
              <a:t>Insured to pay for all non-covered </a:t>
            </a:r>
          </a:p>
          <a:p>
            <a:pPr fontAlgn="auto">
              <a:spcBef>
                <a:spcPts val="0"/>
              </a:spcBef>
              <a:spcAft>
                <a:spcPts val="0"/>
              </a:spcAft>
              <a:defRPr/>
            </a:pPr>
            <a:r>
              <a:rPr lang="en-US" sz="1200" dirty="0">
                <a:latin typeface="+mn-lt"/>
                <a:cs typeface="Arial" pitchFamily="34" charset="0"/>
              </a:rPr>
              <a:t> services like, registration fees, </a:t>
            </a:r>
          </a:p>
          <a:p>
            <a:pPr fontAlgn="auto">
              <a:spcBef>
                <a:spcPts val="0"/>
              </a:spcBef>
              <a:spcAft>
                <a:spcPts val="0"/>
              </a:spcAft>
              <a:defRPr/>
            </a:pPr>
            <a:r>
              <a:rPr lang="en-US" sz="1200" dirty="0">
                <a:latin typeface="+mn-lt"/>
                <a:cs typeface="Arial" pitchFamily="34" charset="0"/>
              </a:rPr>
              <a:t> telephone bills etc</a:t>
            </a:r>
          </a:p>
          <a:p>
            <a:pPr fontAlgn="auto">
              <a:spcBef>
                <a:spcPts val="0"/>
              </a:spcBef>
              <a:spcAft>
                <a:spcPts val="0"/>
              </a:spcAft>
              <a:buFontTx/>
              <a:buChar char="•"/>
              <a:defRPr/>
            </a:pPr>
            <a:r>
              <a:rPr lang="en-US" sz="1200" dirty="0">
                <a:latin typeface="+mn-lt"/>
                <a:cs typeface="Arial" pitchFamily="34" charset="0"/>
              </a:rPr>
              <a:t>Insured to verify and sign hospital </a:t>
            </a:r>
          </a:p>
          <a:p>
            <a:pPr fontAlgn="auto">
              <a:spcBef>
                <a:spcPts val="0"/>
              </a:spcBef>
              <a:spcAft>
                <a:spcPts val="0"/>
              </a:spcAft>
              <a:defRPr/>
            </a:pPr>
            <a:r>
              <a:rPr lang="en-US" sz="1200" dirty="0">
                <a:latin typeface="+mn-lt"/>
                <a:cs typeface="Arial" pitchFamily="34" charset="0"/>
              </a:rPr>
              <a:t> Bill and claim form and leave </a:t>
            </a:r>
          </a:p>
          <a:p>
            <a:pPr fontAlgn="auto">
              <a:spcBef>
                <a:spcPts val="0"/>
              </a:spcBef>
              <a:spcAft>
                <a:spcPts val="0"/>
              </a:spcAft>
              <a:defRPr/>
            </a:pPr>
            <a:r>
              <a:rPr lang="en-US" sz="1200" dirty="0">
                <a:latin typeface="+mn-lt"/>
                <a:cs typeface="Arial" pitchFamily="34" charset="0"/>
              </a:rPr>
              <a:t> all original documents at hospital.</a:t>
            </a:r>
          </a:p>
          <a:p>
            <a:pPr fontAlgn="auto">
              <a:spcBef>
                <a:spcPts val="0"/>
              </a:spcBef>
              <a:spcAft>
                <a:spcPts val="0"/>
              </a:spcAft>
              <a:buFont typeface="Arial" pitchFamily="34" charset="0"/>
              <a:buChar char="•"/>
              <a:defRPr/>
            </a:pPr>
            <a:r>
              <a:rPr lang="en-US" sz="1200" dirty="0">
                <a:latin typeface="+mn-lt"/>
                <a:cs typeface="Arial" pitchFamily="34" charset="0"/>
              </a:rPr>
              <a:t> Xerox of relevant documents </a:t>
            </a:r>
          </a:p>
          <a:p>
            <a:pPr fontAlgn="auto">
              <a:spcBef>
                <a:spcPts val="0"/>
              </a:spcBef>
              <a:spcAft>
                <a:spcPts val="0"/>
              </a:spcAft>
              <a:defRPr/>
            </a:pPr>
            <a:r>
              <a:rPr lang="en-US" sz="1200" dirty="0">
                <a:latin typeface="+mn-lt"/>
                <a:cs typeface="Arial" pitchFamily="34" charset="0"/>
              </a:rPr>
              <a:t> can be taken by the patient</a:t>
            </a:r>
          </a:p>
          <a:p>
            <a:pPr algn="ctr" fontAlgn="auto">
              <a:spcBef>
                <a:spcPts val="0"/>
              </a:spcBef>
              <a:spcAft>
                <a:spcPts val="0"/>
              </a:spcAft>
              <a:buFontTx/>
              <a:buChar char="•"/>
              <a:defRPr/>
            </a:pPr>
            <a:endParaRPr lang="en-US" sz="1200" dirty="0">
              <a:latin typeface="Batang" pitchFamily="18" charset="-127"/>
              <a:cs typeface="Arial" pitchFamily="34" charset="0"/>
            </a:endParaRPr>
          </a:p>
        </p:txBody>
      </p:sp>
      <p:sp>
        <p:nvSpPr>
          <p:cNvPr id="34841" name="Line 14"/>
          <p:cNvSpPr>
            <a:spLocks noChangeShapeType="1"/>
          </p:cNvSpPr>
          <p:nvPr/>
        </p:nvSpPr>
        <p:spPr bwMode="auto">
          <a:xfrm>
            <a:off x="1600200" y="3048000"/>
            <a:ext cx="6248400" cy="0"/>
          </a:xfrm>
          <a:prstGeom prst="line">
            <a:avLst/>
          </a:prstGeom>
          <a:noFill/>
          <a:ln w="9525">
            <a:solidFill>
              <a:schemeClr val="tx1"/>
            </a:solidFill>
            <a:round/>
            <a:headEnd/>
            <a:tailEnd/>
          </a:ln>
        </p:spPr>
        <p:txBody>
          <a:bodyPr/>
          <a:lstStyle/>
          <a:p>
            <a:endParaRPr lang="en-IN"/>
          </a:p>
        </p:txBody>
      </p:sp>
      <p:sp>
        <p:nvSpPr>
          <p:cNvPr id="34842" name="Line 15"/>
          <p:cNvSpPr>
            <a:spLocks noChangeShapeType="1"/>
          </p:cNvSpPr>
          <p:nvPr/>
        </p:nvSpPr>
        <p:spPr bwMode="auto">
          <a:xfrm flipV="1">
            <a:off x="1600200" y="2743200"/>
            <a:ext cx="0" cy="304800"/>
          </a:xfrm>
          <a:prstGeom prst="line">
            <a:avLst/>
          </a:prstGeom>
          <a:noFill/>
          <a:ln w="9525">
            <a:solidFill>
              <a:schemeClr val="tx1"/>
            </a:solidFill>
            <a:round/>
            <a:headEnd/>
            <a:tailEnd type="triangle" w="med" len="med"/>
          </a:ln>
        </p:spPr>
        <p:txBody>
          <a:bodyPr/>
          <a:lstStyle/>
          <a:p>
            <a:endParaRPr lang="en-IN"/>
          </a:p>
        </p:txBody>
      </p:sp>
      <p:sp>
        <p:nvSpPr>
          <p:cNvPr id="34843" name="Line 16"/>
          <p:cNvSpPr>
            <a:spLocks noChangeShapeType="1"/>
          </p:cNvSpPr>
          <p:nvPr/>
        </p:nvSpPr>
        <p:spPr bwMode="auto">
          <a:xfrm flipV="1">
            <a:off x="4495800" y="2743200"/>
            <a:ext cx="0" cy="533400"/>
          </a:xfrm>
          <a:prstGeom prst="line">
            <a:avLst/>
          </a:prstGeom>
          <a:noFill/>
          <a:ln w="9525">
            <a:solidFill>
              <a:schemeClr val="tx1"/>
            </a:solidFill>
            <a:round/>
            <a:headEnd/>
            <a:tailEnd type="triangle" w="med" len="med"/>
          </a:ln>
        </p:spPr>
        <p:txBody>
          <a:bodyPr/>
          <a:lstStyle/>
          <a:p>
            <a:endParaRPr lang="en-IN"/>
          </a:p>
        </p:txBody>
      </p:sp>
      <p:sp>
        <p:nvSpPr>
          <p:cNvPr id="34844" name="Line 17"/>
          <p:cNvSpPr>
            <a:spLocks noChangeShapeType="1"/>
          </p:cNvSpPr>
          <p:nvPr/>
        </p:nvSpPr>
        <p:spPr bwMode="auto">
          <a:xfrm flipV="1">
            <a:off x="7848600" y="2743200"/>
            <a:ext cx="0" cy="304800"/>
          </a:xfrm>
          <a:prstGeom prst="line">
            <a:avLst/>
          </a:prstGeom>
          <a:noFill/>
          <a:ln w="9525">
            <a:solidFill>
              <a:schemeClr val="tx1"/>
            </a:solidFill>
            <a:round/>
            <a:headEnd/>
            <a:tailEnd type="triangle" w="med" len="med"/>
          </a:ln>
        </p:spPr>
        <p:txBody>
          <a:bodyPr/>
          <a:lstStyle/>
          <a:p>
            <a:endParaRPr lang="en-IN"/>
          </a:p>
        </p:txBody>
      </p:sp>
      <p:sp>
        <p:nvSpPr>
          <p:cNvPr id="77842" name="AutoShape 18"/>
          <p:cNvSpPr>
            <a:spLocks noChangeArrowheads="1"/>
          </p:cNvSpPr>
          <p:nvPr/>
        </p:nvSpPr>
        <p:spPr bwMode="auto">
          <a:xfrm>
            <a:off x="5791200" y="4419600"/>
            <a:ext cx="533400" cy="152400"/>
          </a:xfrm>
          <a:prstGeom prst="rightArrow">
            <a:avLst>
              <a:gd name="adj1" fmla="val 50000"/>
              <a:gd name="adj2" fmla="val 87500"/>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wrap="none" anchor="ctr"/>
          <a:lstStyle/>
          <a:p>
            <a:pPr fontAlgn="auto">
              <a:spcBef>
                <a:spcPts val="0"/>
              </a:spcBef>
              <a:spcAft>
                <a:spcPts val="0"/>
              </a:spcAft>
              <a:defRPr/>
            </a:pPr>
            <a:endParaRPr lang="en-US">
              <a:latin typeface="Batang" pitchFamily="18" charset="-127"/>
              <a:cs typeface="Arial" pitchFamily="34" charset="0"/>
            </a:endParaRPr>
          </a:p>
        </p:txBody>
      </p:sp>
      <p:sp>
        <p:nvSpPr>
          <p:cNvPr id="77843" name="AutoShape 19"/>
          <p:cNvSpPr>
            <a:spLocks noChangeArrowheads="1"/>
          </p:cNvSpPr>
          <p:nvPr/>
        </p:nvSpPr>
        <p:spPr bwMode="auto">
          <a:xfrm rot="10800000">
            <a:off x="2667000" y="4419600"/>
            <a:ext cx="533400" cy="152400"/>
          </a:xfrm>
          <a:prstGeom prst="rightArrow">
            <a:avLst>
              <a:gd name="adj1" fmla="val 50000"/>
              <a:gd name="adj2" fmla="val 87500"/>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wrap="none" anchor="ctr"/>
          <a:lstStyle/>
          <a:p>
            <a:pPr fontAlgn="auto">
              <a:spcBef>
                <a:spcPts val="0"/>
              </a:spcBef>
              <a:spcAft>
                <a:spcPts val="0"/>
              </a:spcAft>
              <a:defRPr/>
            </a:pPr>
            <a:endParaRPr lang="en-US">
              <a:latin typeface="Batang" pitchFamily="18" charset="-127"/>
              <a:cs typeface="Arial" pitchFamily="34" charset="0"/>
            </a:endParaRPr>
          </a:p>
        </p:txBody>
      </p:sp>
      <p:sp>
        <p:nvSpPr>
          <p:cNvPr id="34851" name="Line 24"/>
          <p:cNvSpPr>
            <a:spLocks noChangeShapeType="1"/>
          </p:cNvSpPr>
          <p:nvPr/>
        </p:nvSpPr>
        <p:spPr bwMode="auto">
          <a:xfrm>
            <a:off x="7543800" y="5029200"/>
            <a:ext cx="0" cy="457200"/>
          </a:xfrm>
          <a:prstGeom prst="line">
            <a:avLst/>
          </a:prstGeom>
          <a:noFill/>
          <a:ln w="9525">
            <a:solidFill>
              <a:schemeClr val="tx1"/>
            </a:solidFill>
            <a:round/>
            <a:headEnd/>
            <a:tailEnd/>
          </a:ln>
        </p:spPr>
        <p:txBody>
          <a:bodyPr/>
          <a:lstStyle/>
          <a:p>
            <a:endParaRPr lang="en-IN"/>
          </a:p>
        </p:txBody>
      </p:sp>
      <p:sp>
        <p:nvSpPr>
          <p:cNvPr id="34852" name="Line 25"/>
          <p:cNvSpPr>
            <a:spLocks noChangeShapeType="1"/>
          </p:cNvSpPr>
          <p:nvPr/>
        </p:nvSpPr>
        <p:spPr bwMode="auto">
          <a:xfrm flipH="1">
            <a:off x="6400800" y="5486400"/>
            <a:ext cx="1143000" cy="0"/>
          </a:xfrm>
          <a:prstGeom prst="line">
            <a:avLst/>
          </a:prstGeom>
          <a:noFill/>
          <a:ln w="9525">
            <a:solidFill>
              <a:schemeClr val="tx1"/>
            </a:solidFill>
            <a:round/>
            <a:headEnd/>
            <a:tailEnd type="triangle" w="med" len="med"/>
          </a:ln>
        </p:spPr>
        <p:txBody>
          <a:bodyPr/>
          <a:lstStyle/>
          <a:p>
            <a:endParaRPr lang="en-IN"/>
          </a:p>
        </p:txBody>
      </p:sp>
      <p:sp>
        <p:nvSpPr>
          <p:cNvPr id="34853" name="Line 26"/>
          <p:cNvSpPr>
            <a:spLocks noChangeShapeType="1"/>
          </p:cNvSpPr>
          <p:nvPr/>
        </p:nvSpPr>
        <p:spPr bwMode="auto">
          <a:xfrm>
            <a:off x="1143000" y="5486400"/>
            <a:ext cx="1295400" cy="0"/>
          </a:xfrm>
          <a:prstGeom prst="line">
            <a:avLst/>
          </a:prstGeom>
          <a:noFill/>
          <a:ln w="9525">
            <a:solidFill>
              <a:schemeClr val="tx1"/>
            </a:solidFill>
            <a:round/>
            <a:headEnd/>
            <a:tailEnd type="triangle" w="med" len="med"/>
          </a:ln>
        </p:spPr>
        <p:txBody>
          <a:bodyPr/>
          <a:lstStyle/>
          <a:p>
            <a:endParaRPr lang="en-IN"/>
          </a:p>
        </p:txBody>
      </p:sp>
      <p:sp>
        <p:nvSpPr>
          <p:cNvPr id="34854" name="Line 27"/>
          <p:cNvSpPr>
            <a:spLocks noChangeShapeType="1"/>
          </p:cNvSpPr>
          <p:nvPr/>
        </p:nvSpPr>
        <p:spPr bwMode="auto">
          <a:xfrm>
            <a:off x="1143000" y="5029200"/>
            <a:ext cx="0" cy="457200"/>
          </a:xfrm>
          <a:prstGeom prst="line">
            <a:avLst/>
          </a:prstGeom>
          <a:noFill/>
          <a:ln w="9525">
            <a:solidFill>
              <a:schemeClr val="tx1"/>
            </a:solidFill>
            <a:round/>
            <a:headEnd/>
            <a:tailEnd/>
          </a:ln>
        </p:spPr>
        <p:txBody>
          <a:bodyPr/>
          <a:lstStyle/>
          <a:p>
            <a:endParaRPr lang="en-IN"/>
          </a:p>
        </p:txBody>
      </p:sp>
      <p:sp>
        <p:nvSpPr>
          <p:cNvPr id="34855" name="Line 28"/>
          <p:cNvSpPr>
            <a:spLocks noChangeShapeType="1"/>
          </p:cNvSpPr>
          <p:nvPr/>
        </p:nvSpPr>
        <p:spPr bwMode="auto">
          <a:xfrm flipV="1">
            <a:off x="1143000" y="3505200"/>
            <a:ext cx="0" cy="533400"/>
          </a:xfrm>
          <a:prstGeom prst="line">
            <a:avLst/>
          </a:prstGeom>
          <a:noFill/>
          <a:ln w="9525">
            <a:solidFill>
              <a:schemeClr val="tx1"/>
            </a:solidFill>
            <a:round/>
            <a:headEnd/>
            <a:tailEnd/>
          </a:ln>
        </p:spPr>
        <p:txBody>
          <a:bodyPr/>
          <a:lstStyle/>
          <a:p>
            <a:endParaRPr lang="en-IN"/>
          </a:p>
        </p:txBody>
      </p:sp>
      <p:sp>
        <p:nvSpPr>
          <p:cNvPr id="34856" name="Line 29"/>
          <p:cNvSpPr>
            <a:spLocks noChangeShapeType="1"/>
          </p:cNvSpPr>
          <p:nvPr/>
        </p:nvSpPr>
        <p:spPr bwMode="auto">
          <a:xfrm>
            <a:off x="1143000" y="3505200"/>
            <a:ext cx="1524000" cy="0"/>
          </a:xfrm>
          <a:prstGeom prst="line">
            <a:avLst/>
          </a:prstGeom>
          <a:noFill/>
          <a:ln w="9525">
            <a:solidFill>
              <a:schemeClr val="tx1"/>
            </a:solidFill>
            <a:round/>
            <a:headEnd/>
            <a:tailEnd type="triangle" w="med" len="med"/>
          </a:ln>
        </p:spPr>
        <p:txBody>
          <a:bodyPr/>
          <a:lstStyle/>
          <a:p>
            <a:endParaRPr lang="en-IN"/>
          </a:p>
        </p:txBody>
      </p:sp>
      <p:sp>
        <p:nvSpPr>
          <p:cNvPr id="34857" name="Line 30"/>
          <p:cNvSpPr>
            <a:spLocks noChangeShapeType="1"/>
          </p:cNvSpPr>
          <p:nvPr/>
        </p:nvSpPr>
        <p:spPr bwMode="auto">
          <a:xfrm>
            <a:off x="7543800" y="3505200"/>
            <a:ext cx="0" cy="533400"/>
          </a:xfrm>
          <a:prstGeom prst="line">
            <a:avLst/>
          </a:prstGeom>
          <a:noFill/>
          <a:ln w="9525">
            <a:solidFill>
              <a:schemeClr val="tx1"/>
            </a:solidFill>
            <a:round/>
            <a:headEnd/>
            <a:tailEnd/>
          </a:ln>
        </p:spPr>
        <p:txBody>
          <a:bodyPr/>
          <a:lstStyle/>
          <a:p>
            <a:endParaRPr lang="en-IN"/>
          </a:p>
        </p:txBody>
      </p:sp>
      <p:sp>
        <p:nvSpPr>
          <p:cNvPr id="34858" name="Line 32"/>
          <p:cNvSpPr>
            <a:spLocks noChangeShapeType="1"/>
          </p:cNvSpPr>
          <p:nvPr/>
        </p:nvSpPr>
        <p:spPr bwMode="auto">
          <a:xfrm flipH="1">
            <a:off x="6172200" y="3505200"/>
            <a:ext cx="1371600" cy="0"/>
          </a:xfrm>
          <a:prstGeom prst="line">
            <a:avLst/>
          </a:prstGeom>
          <a:noFill/>
          <a:ln w="9525">
            <a:solidFill>
              <a:schemeClr val="tx1"/>
            </a:solidFill>
            <a:round/>
            <a:headEnd/>
            <a:tailEnd type="triangle" w="med" len="med"/>
          </a:ln>
        </p:spPr>
        <p:txBody>
          <a:bodyPr/>
          <a:lstStyle/>
          <a:p>
            <a:endParaRPr lang="en-IN"/>
          </a:p>
        </p:txBody>
      </p:sp>
      <p:sp>
        <p:nvSpPr>
          <p:cNvPr id="77857" name="Rectangle 33"/>
          <p:cNvSpPr>
            <a:spLocks noChangeArrowheads="1"/>
          </p:cNvSpPr>
          <p:nvPr/>
        </p:nvSpPr>
        <p:spPr bwMode="auto">
          <a:xfrm>
            <a:off x="838200" y="5867400"/>
            <a:ext cx="7239000" cy="838200"/>
          </a:xfrm>
          <a:prstGeom prst="rect">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wrap="none" anchor="ctr"/>
          <a:lstStyle/>
          <a:p>
            <a:pPr algn="ctr" fontAlgn="auto">
              <a:spcBef>
                <a:spcPts val="0"/>
              </a:spcBef>
              <a:spcAft>
                <a:spcPts val="0"/>
              </a:spcAft>
              <a:defRPr/>
            </a:pPr>
            <a:r>
              <a:rPr lang="en-US" b="1" dirty="0">
                <a:latin typeface="+mn-lt"/>
                <a:cs typeface="Arial" pitchFamily="34" charset="0"/>
              </a:rPr>
              <a:t>Reimbursement Claims</a:t>
            </a:r>
            <a:r>
              <a:rPr lang="en-US" dirty="0">
                <a:latin typeface="+mn-lt"/>
                <a:cs typeface="Arial" pitchFamily="34" charset="0"/>
              </a:rPr>
              <a:t> </a:t>
            </a:r>
          </a:p>
          <a:p>
            <a:pPr algn="ctr" fontAlgn="auto">
              <a:spcBef>
                <a:spcPts val="0"/>
              </a:spcBef>
              <a:spcAft>
                <a:spcPts val="0"/>
              </a:spcAft>
              <a:defRPr/>
            </a:pPr>
            <a:r>
              <a:rPr lang="en-US" sz="1200" dirty="0">
                <a:latin typeface="+mn-lt"/>
                <a:cs typeface="Arial" pitchFamily="34" charset="0"/>
              </a:rPr>
              <a:t>Insured will submit claims for non network hospitals and pre </a:t>
            </a:r>
          </a:p>
          <a:p>
            <a:pPr algn="ctr" fontAlgn="auto">
              <a:spcBef>
                <a:spcPts val="0"/>
              </a:spcBef>
              <a:spcAft>
                <a:spcPts val="0"/>
              </a:spcAft>
              <a:defRPr/>
            </a:pPr>
            <a:r>
              <a:rPr lang="en-US" sz="1200" dirty="0">
                <a:latin typeface="+mn-lt"/>
                <a:cs typeface="Arial" pitchFamily="34" charset="0"/>
              </a:rPr>
              <a:t>and post hospitalization claims arising out of cashless hospitalization</a:t>
            </a:r>
            <a:r>
              <a:rPr lang="en-US" dirty="0">
                <a:latin typeface="+mn-lt"/>
                <a:cs typeface="Arial" pitchFamily="34" charset="0"/>
              </a:rPr>
              <a:t> </a:t>
            </a:r>
          </a:p>
        </p:txBody>
      </p:sp>
      <p:sp>
        <p:nvSpPr>
          <p:cNvPr id="34862" name="Line 34"/>
          <p:cNvSpPr>
            <a:spLocks noChangeShapeType="1"/>
          </p:cNvSpPr>
          <p:nvPr/>
        </p:nvSpPr>
        <p:spPr bwMode="auto">
          <a:xfrm>
            <a:off x="4419600" y="5715000"/>
            <a:ext cx="0" cy="228600"/>
          </a:xfrm>
          <a:prstGeom prst="line">
            <a:avLst/>
          </a:prstGeom>
          <a:noFill/>
          <a:ln w="9525">
            <a:solidFill>
              <a:schemeClr val="tx1"/>
            </a:solidFill>
            <a:round/>
            <a:headEnd/>
            <a:tailEnd type="triangle" w="med" len="med"/>
          </a:ln>
        </p:spPr>
        <p:txBody>
          <a:bodyPr/>
          <a:lstStyle/>
          <a:p>
            <a:endParaRPr lang="en-IN"/>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effectLst/>
                <a:latin typeface="Calibri" pitchFamily="34" charset="0"/>
                <a:cs typeface="Arial" pitchFamily="34" charset="0"/>
              </a:rPr>
              <a:t/>
            </a:r>
            <a:br>
              <a:rPr lang="en-US" sz="4000" dirty="0" smtClean="0">
                <a:effectLst/>
                <a:latin typeface="Calibri" pitchFamily="34" charset="0"/>
                <a:cs typeface="Arial" pitchFamily="34" charset="0"/>
              </a:rPr>
            </a:br>
            <a:r>
              <a:rPr lang="en-US" sz="4400" dirty="0" smtClean="0">
                <a:effectLst/>
                <a:latin typeface="Calibri" pitchFamily="34" charset="0"/>
                <a:cs typeface="Arial" pitchFamily="34" charset="0"/>
              </a:rPr>
              <a:t>Title of the study</a:t>
            </a:r>
            <a:endParaRPr lang="en-US" sz="4400" dirty="0">
              <a:effectLst/>
              <a:latin typeface="Calibri" pitchFamily="34" charset="0"/>
            </a:endParaRPr>
          </a:p>
        </p:txBody>
      </p:sp>
      <p:sp>
        <p:nvSpPr>
          <p:cNvPr id="3" name="Content Placeholder 2"/>
          <p:cNvSpPr>
            <a:spLocks noGrp="1"/>
          </p:cNvSpPr>
          <p:nvPr>
            <p:ph idx="1"/>
          </p:nvPr>
        </p:nvSpPr>
        <p:spPr/>
        <p:txBody>
          <a:bodyPr>
            <a:normAutofit/>
          </a:bodyPr>
          <a:lstStyle/>
          <a:p>
            <a:endParaRPr lang="en-US" sz="2600" dirty="0" smtClean="0">
              <a:latin typeface="Calibri" pitchFamily="34" charset="0"/>
              <a:cs typeface="Arial" pitchFamily="34" charset="0"/>
            </a:endParaRPr>
          </a:p>
          <a:p>
            <a:endParaRPr lang="en-US" sz="2800" dirty="0" smtClean="0">
              <a:latin typeface="Calibri" pitchFamily="34" charset="0"/>
              <a:cs typeface="Arial" pitchFamily="34" charset="0"/>
            </a:endParaRPr>
          </a:p>
          <a:p>
            <a:r>
              <a:rPr lang="en-US" sz="2800" dirty="0" smtClean="0">
                <a:latin typeface="Calibri" pitchFamily="34" charset="0"/>
                <a:cs typeface="Arial" pitchFamily="34" charset="0"/>
              </a:rPr>
              <a:t>Perception of the policy holders towards the </a:t>
            </a:r>
            <a:r>
              <a:rPr lang="en-US" sz="2800" dirty="0" smtClean="0">
                <a:latin typeface="Calibri" pitchFamily="34" charset="0"/>
                <a:cs typeface="Arial" pitchFamily="34" charset="0"/>
              </a:rPr>
              <a:t>Health Insurance &amp; Third </a:t>
            </a:r>
            <a:r>
              <a:rPr lang="en-US" sz="2800" dirty="0" smtClean="0">
                <a:latin typeface="Calibri" pitchFamily="34" charset="0"/>
                <a:cs typeface="Arial" pitchFamily="34" charset="0"/>
              </a:rPr>
              <a:t>Party Administrators.</a:t>
            </a:r>
          </a:p>
          <a:p>
            <a:pPr algn="ctr">
              <a:buNone/>
            </a:pPr>
            <a:endParaRPr lang="en-US" sz="2400" dirty="0" smtClean="0">
              <a:latin typeface="Arial" pitchFamily="34" charset="0"/>
              <a:cs typeface="Arial" pitchFamily="34" charset="0"/>
            </a:endParaRPr>
          </a:p>
          <a:p>
            <a:pPr>
              <a:buNone/>
            </a:pPr>
            <a:endParaRPr lang="en-US" sz="4300" b="1" dirty="0" smtClean="0">
              <a:latin typeface="Calibri" pitchFamily="34" charset="0"/>
              <a:cs typeface="Arial" pitchFamily="34" charset="0"/>
            </a:endParaRPr>
          </a:p>
          <a:p>
            <a:pPr algn="ctr">
              <a:buNone/>
            </a:pPr>
            <a:endParaRPr lang="en-US" sz="2400" dirty="0">
              <a:cs typeface="Arial" pitchFamily="34" charset="0"/>
            </a:endParaRPr>
          </a:p>
          <a:p>
            <a:endParaRPr lang="en-US" dirty="0"/>
          </a:p>
        </p:txBody>
      </p:sp>
      <p:pic>
        <p:nvPicPr>
          <p:cNvPr id="4" name="Picture 2"/>
          <p:cNvPicPr>
            <a:picLocks noChangeAspect="1" noChangeArrowheads="1"/>
          </p:cNvPicPr>
          <p:nvPr/>
        </p:nvPicPr>
        <p:blipFill>
          <a:blip r:embed="rId2" cstate="print"/>
          <a:srcRect l="45095" t="20834" r="46706" b="69791"/>
          <a:stretch>
            <a:fillRect/>
          </a:stretch>
        </p:blipFill>
        <p:spPr bwMode="auto">
          <a:xfrm>
            <a:off x="3962400" y="228600"/>
            <a:ext cx="1143000" cy="609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295400"/>
            <a:ext cx="8229600" cy="381000"/>
          </a:xfrm>
        </p:spPr>
        <p:txBody>
          <a:bodyPr>
            <a:normAutofit fontScale="90000"/>
          </a:bodyPr>
          <a:lstStyle/>
          <a:p>
            <a:r>
              <a:rPr lang="en-US" sz="4400" dirty="0" smtClean="0">
                <a:latin typeface="Calibri" pitchFamily="34" charset="0"/>
                <a:cs typeface="Arial" pitchFamily="34" charset="0"/>
              </a:rPr>
              <a:t>Objectives</a:t>
            </a:r>
            <a:endParaRPr lang="en-US" dirty="0"/>
          </a:p>
        </p:txBody>
      </p:sp>
      <p:sp>
        <p:nvSpPr>
          <p:cNvPr id="2" name="Content Placeholder 1"/>
          <p:cNvSpPr>
            <a:spLocks noGrp="1"/>
          </p:cNvSpPr>
          <p:nvPr>
            <p:ph idx="1"/>
          </p:nvPr>
        </p:nvSpPr>
        <p:spPr/>
        <p:txBody>
          <a:bodyPr>
            <a:normAutofit/>
          </a:bodyPr>
          <a:lstStyle/>
          <a:p>
            <a:pPr lvl="0"/>
            <a:r>
              <a:rPr lang="en-US" sz="2400" dirty="0" smtClean="0">
                <a:latin typeface="Calibri" pitchFamily="34" charset="0"/>
                <a:cs typeface="Arial" pitchFamily="34" charset="0"/>
              </a:rPr>
              <a:t>To understand  the perception of Healthcare policy holders  about the role played by Third Party Administrators in the insurance industry.</a:t>
            </a:r>
          </a:p>
          <a:p>
            <a:pPr lvl="0"/>
            <a:r>
              <a:rPr lang="en-US" sz="2400" dirty="0" smtClean="0">
                <a:latin typeface="Calibri" pitchFamily="34" charset="0"/>
                <a:cs typeface="Arial" pitchFamily="34" charset="0"/>
              </a:rPr>
              <a:t>To study the awareness amongst respondents regarding roles and functions of Third Party Administrators.</a:t>
            </a:r>
          </a:p>
          <a:p>
            <a:pPr lvl="0"/>
            <a:r>
              <a:rPr lang="en-US" sz="2400" dirty="0" smtClean="0">
                <a:latin typeface="Calibri" pitchFamily="34" charset="0"/>
                <a:cs typeface="Arial" pitchFamily="34" charset="0"/>
              </a:rPr>
              <a:t>Too study the satisfaction level amongst respondents with respect to Third Party Administrators.</a:t>
            </a:r>
          </a:p>
          <a:p>
            <a:pPr lvl="0">
              <a:buNone/>
            </a:pPr>
            <a:endParaRPr lang="en-US" sz="2800" dirty="0" smtClean="0">
              <a:cs typeface="Arial" pitchFamily="34" charset="0"/>
            </a:endParaRPr>
          </a:p>
          <a:p>
            <a:endParaRPr lang="en-US" dirty="0"/>
          </a:p>
        </p:txBody>
      </p:sp>
      <p:pic>
        <p:nvPicPr>
          <p:cNvPr id="4" name="Picture 2"/>
          <p:cNvPicPr>
            <a:picLocks noChangeAspect="1" noChangeArrowheads="1"/>
          </p:cNvPicPr>
          <p:nvPr/>
        </p:nvPicPr>
        <p:blipFill>
          <a:blip r:embed="rId2" cstate="print"/>
          <a:srcRect l="45095" t="20834" r="46706" b="69791"/>
          <a:stretch>
            <a:fillRect/>
          </a:stretch>
        </p:blipFill>
        <p:spPr bwMode="auto">
          <a:xfrm>
            <a:off x="3962400" y="228600"/>
            <a:ext cx="1143000" cy="609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533400"/>
          </a:xfrm>
        </p:spPr>
        <p:txBody>
          <a:bodyPr>
            <a:noAutofit/>
          </a:bodyPr>
          <a:lstStyle/>
          <a:p>
            <a:r>
              <a:rPr lang="en-US" sz="3600" dirty="0" smtClean="0">
                <a:effectLst/>
                <a:latin typeface="Calibri" pitchFamily="34" charset="0"/>
                <a:cs typeface="Times New Roman" pitchFamily="18" charset="0"/>
              </a:rPr>
              <a:t>Methodology</a:t>
            </a:r>
            <a:endParaRPr lang="en-US" sz="3600" dirty="0">
              <a:effectLst/>
              <a:latin typeface="Calibri" pitchFamily="34" charset="0"/>
              <a:cs typeface="Times New Roman" pitchFamily="18" charset="0"/>
            </a:endParaRPr>
          </a:p>
        </p:txBody>
      </p:sp>
      <p:sp>
        <p:nvSpPr>
          <p:cNvPr id="3" name="Content Placeholder 2"/>
          <p:cNvSpPr>
            <a:spLocks noGrp="1"/>
          </p:cNvSpPr>
          <p:nvPr>
            <p:ph idx="1"/>
          </p:nvPr>
        </p:nvSpPr>
        <p:spPr>
          <a:xfrm>
            <a:off x="457200" y="990601"/>
            <a:ext cx="8229600" cy="5016691"/>
          </a:xfrm>
        </p:spPr>
        <p:txBody>
          <a:bodyPr>
            <a:normAutofit fontScale="25000" lnSpcReduction="20000"/>
          </a:bodyPr>
          <a:lstStyle/>
          <a:p>
            <a:pPr>
              <a:buNone/>
            </a:pPr>
            <a:endParaRPr lang="en-US" sz="9600" dirty="0" smtClean="0">
              <a:latin typeface="Calibri" pitchFamily="34" charset="0"/>
              <a:cs typeface="Arial" pitchFamily="34" charset="0"/>
            </a:endParaRPr>
          </a:p>
          <a:p>
            <a:pPr>
              <a:buNone/>
            </a:pPr>
            <a:endParaRPr lang="en-US" sz="9600" dirty="0" smtClean="0">
              <a:latin typeface="Calibri" pitchFamily="34" charset="0"/>
              <a:cs typeface="Arial" pitchFamily="34" charset="0"/>
            </a:endParaRPr>
          </a:p>
          <a:p>
            <a:pPr>
              <a:buNone/>
            </a:pPr>
            <a:r>
              <a:rPr lang="en-US" sz="8800" dirty="0" smtClean="0">
                <a:latin typeface="Calibri" pitchFamily="34" charset="0"/>
                <a:cs typeface="Arial" pitchFamily="34" charset="0"/>
              </a:rPr>
              <a:t>Study Area</a:t>
            </a:r>
            <a:endParaRPr lang="en-IN" sz="8800" dirty="0" smtClean="0">
              <a:latin typeface="Calibri" pitchFamily="34" charset="0"/>
              <a:cs typeface="Arial" pitchFamily="34" charset="0"/>
            </a:endParaRPr>
          </a:p>
          <a:p>
            <a:pPr>
              <a:buNone/>
            </a:pPr>
            <a:r>
              <a:rPr lang="en-US" sz="8800" dirty="0" smtClean="0">
                <a:latin typeface="Calibri" pitchFamily="34" charset="0"/>
                <a:cs typeface="Arial" pitchFamily="34" charset="0"/>
              </a:rPr>
              <a:t>    The </a:t>
            </a:r>
            <a:r>
              <a:rPr lang="en-US" sz="8800" dirty="0">
                <a:latin typeface="Calibri" pitchFamily="34" charset="0"/>
                <a:cs typeface="Arial" pitchFamily="34" charset="0"/>
              </a:rPr>
              <a:t>study was </a:t>
            </a:r>
            <a:r>
              <a:rPr lang="en-US" sz="8800" dirty="0" smtClean="0">
                <a:latin typeface="Calibri" pitchFamily="34" charset="0"/>
                <a:cs typeface="Arial" pitchFamily="34" charset="0"/>
              </a:rPr>
              <a:t>conducted </a:t>
            </a:r>
            <a:r>
              <a:rPr lang="en-US" sz="8800" dirty="0">
                <a:latin typeface="Calibri" pitchFamily="34" charset="0"/>
                <a:cs typeface="Arial" pitchFamily="34" charset="0"/>
              </a:rPr>
              <a:t>in </a:t>
            </a:r>
            <a:r>
              <a:rPr lang="en-US" sz="8800" dirty="0" smtClean="0">
                <a:latin typeface="Calibri" pitchFamily="34" charset="0"/>
                <a:cs typeface="Arial" pitchFamily="34" charset="0"/>
              </a:rPr>
              <a:t>Gurgaon (Haryana). </a:t>
            </a:r>
            <a:r>
              <a:rPr lang="en-US" sz="8800" dirty="0">
                <a:latin typeface="Calibri" pitchFamily="34" charset="0"/>
                <a:cs typeface="Arial" pitchFamily="34" charset="0"/>
              </a:rPr>
              <a:t>Areas covered were </a:t>
            </a:r>
            <a:r>
              <a:rPr lang="en-US" sz="8800" dirty="0" smtClean="0">
                <a:latin typeface="Calibri" pitchFamily="34" charset="0"/>
                <a:cs typeface="Arial" pitchFamily="34" charset="0"/>
              </a:rPr>
              <a:t>gurgaon hospitals</a:t>
            </a:r>
          </a:p>
          <a:p>
            <a:pPr>
              <a:buNone/>
            </a:pPr>
            <a:endParaRPr lang="en-US" sz="8800" dirty="0" smtClean="0">
              <a:latin typeface="Calibri" pitchFamily="34" charset="0"/>
              <a:cs typeface="Arial" pitchFamily="34" charset="0"/>
            </a:endParaRPr>
          </a:p>
          <a:p>
            <a:pPr>
              <a:buNone/>
            </a:pPr>
            <a:r>
              <a:rPr lang="en-US" sz="8800" dirty="0" smtClean="0">
                <a:latin typeface="Calibri" pitchFamily="34" charset="0"/>
                <a:cs typeface="Arial" pitchFamily="34" charset="0"/>
              </a:rPr>
              <a:t>Study Design</a:t>
            </a:r>
          </a:p>
          <a:p>
            <a:pPr>
              <a:buNone/>
            </a:pPr>
            <a:r>
              <a:rPr lang="en-US" sz="8800" dirty="0">
                <a:latin typeface="Calibri" pitchFamily="34" charset="0"/>
                <a:cs typeface="Arial" pitchFamily="34" charset="0"/>
              </a:rPr>
              <a:t>A </a:t>
            </a:r>
            <a:r>
              <a:rPr lang="en-US" sz="8800" dirty="0" smtClean="0">
                <a:latin typeface="Calibri" pitchFamily="34" charset="0"/>
                <a:cs typeface="Arial" pitchFamily="34" charset="0"/>
              </a:rPr>
              <a:t>Qualitative </a:t>
            </a:r>
            <a:r>
              <a:rPr lang="en-US" sz="8800" dirty="0">
                <a:latin typeface="Calibri" pitchFamily="34" charset="0"/>
                <a:cs typeface="Arial" pitchFamily="34" charset="0"/>
              </a:rPr>
              <a:t>study</a:t>
            </a:r>
          </a:p>
          <a:p>
            <a:pPr>
              <a:buNone/>
            </a:pPr>
            <a:endParaRPr lang="en-IN" sz="8800" dirty="0" smtClean="0">
              <a:latin typeface="Calibri" pitchFamily="34" charset="0"/>
              <a:cs typeface="Arial" pitchFamily="34" charset="0"/>
            </a:endParaRPr>
          </a:p>
          <a:p>
            <a:pPr>
              <a:buNone/>
            </a:pPr>
            <a:r>
              <a:rPr lang="en-US" sz="8800" dirty="0" smtClean="0">
                <a:latin typeface="Calibri" pitchFamily="34" charset="0"/>
                <a:cs typeface="Arial" pitchFamily="34" charset="0"/>
              </a:rPr>
              <a:t>Study Sample</a:t>
            </a:r>
          </a:p>
          <a:p>
            <a:pPr lvl="0">
              <a:buFont typeface="Wingdings" pitchFamily="2" charset="2"/>
              <a:buChar char="Ø"/>
            </a:pPr>
            <a:r>
              <a:rPr lang="en-US" sz="8800" dirty="0">
                <a:latin typeface="Calibri" pitchFamily="34" charset="0"/>
                <a:cs typeface="Arial" pitchFamily="34" charset="0"/>
              </a:rPr>
              <a:t>Sample Frame : IPD policyholder patients</a:t>
            </a:r>
          </a:p>
          <a:p>
            <a:pPr lvl="0">
              <a:buFont typeface="Wingdings" pitchFamily="2" charset="2"/>
              <a:buChar char="Ø"/>
            </a:pPr>
            <a:r>
              <a:rPr lang="en-US" sz="8800" dirty="0">
                <a:latin typeface="Calibri" pitchFamily="34" charset="0"/>
                <a:cs typeface="Arial" pitchFamily="34" charset="0"/>
              </a:rPr>
              <a:t>Sampling Method: </a:t>
            </a:r>
            <a:r>
              <a:rPr lang="en-US" sz="8800" dirty="0" smtClean="0">
                <a:latin typeface="Calibri" pitchFamily="34" charset="0"/>
                <a:cs typeface="Arial" pitchFamily="34" charset="0"/>
              </a:rPr>
              <a:t> Convenient </a:t>
            </a:r>
            <a:r>
              <a:rPr lang="en-US" sz="8800" dirty="0">
                <a:latin typeface="Calibri" pitchFamily="34" charset="0"/>
                <a:cs typeface="Arial" pitchFamily="34" charset="0"/>
              </a:rPr>
              <a:t>sampling</a:t>
            </a:r>
          </a:p>
          <a:p>
            <a:pPr lvl="0">
              <a:buFont typeface="Wingdings" pitchFamily="2" charset="2"/>
              <a:buChar char="Ø"/>
            </a:pPr>
            <a:r>
              <a:rPr lang="en-US" sz="8800" dirty="0">
                <a:latin typeface="Calibri" pitchFamily="34" charset="0"/>
                <a:cs typeface="Arial" pitchFamily="34" charset="0"/>
              </a:rPr>
              <a:t>Size – </a:t>
            </a:r>
            <a:r>
              <a:rPr lang="en-US" sz="8800" dirty="0" smtClean="0">
                <a:latin typeface="Calibri" pitchFamily="34" charset="0"/>
                <a:cs typeface="Arial" pitchFamily="34" charset="0"/>
              </a:rPr>
              <a:t>75 </a:t>
            </a:r>
          </a:p>
          <a:p>
            <a:pPr>
              <a:buNone/>
            </a:pPr>
            <a:r>
              <a:rPr lang="en-US" sz="8800" dirty="0" smtClean="0">
                <a:latin typeface="Calibri" pitchFamily="34" charset="0"/>
                <a:cs typeface="Arial" pitchFamily="34" charset="0"/>
              </a:rPr>
              <a:t>Tools  &amp; Technique</a:t>
            </a:r>
          </a:p>
          <a:p>
            <a:pPr lvl="0">
              <a:buNone/>
            </a:pPr>
            <a:r>
              <a:rPr lang="en-US" sz="8800" dirty="0" smtClean="0">
                <a:latin typeface="Calibri" pitchFamily="34" charset="0"/>
                <a:cs typeface="Arial" pitchFamily="34" charset="0"/>
              </a:rPr>
              <a:t>    A Questionnaire of total 22 Questions was administrated from  IPD policyholder patient.</a:t>
            </a:r>
            <a:endParaRPr lang="en-IN" sz="8800" dirty="0" smtClean="0">
              <a:latin typeface="Calibri" pitchFamily="34" charset="0"/>
              <a:cs typeface="Arial" pitchFamily="34" charset="0"/>
            </a:endParaRPr>
          </a:p>
          <a:p>
            <a:pPr lvl="0">
              <a:buFont typeface="Wingdings" pitchFamily="2" charset="2"/>
              <a:buChar char="Ø"/>
            </a:pPr>
            <a:endParaRPr lang="en-US" sz="9600" dirty="0">
              <a:latin typeface="Calibri" pitchFamily="34" charset="0"/>
              <a:cs typeface="Arial" pitchFamily="34" charset="0"/>
            </a:endParaRPr>
          </a:p>
          <a:p>
            <a:pPr>
              <a:buNone/>
            </a:pPr>
            <a:r>
              <a:rPr lang="en-US" sz="9600" dirty="0" smtClean="0">
                <a:cs typeface="Arial" pitchFamily="34" charset="0"/>
              </a:rPr>
              <a:t> </a:t>
            </a:r>
          </a:p>
          <a:p>
            <a:pPr>
              <a:buFont typeface="Wingdings" pitchFamily="2" charset="2"/>
              <a:buChar char="Ø"/>
            </a:pPr>
            <a:endParaRPr lang="en-US" sz="11200" dirty="0" smtClean="0">
              <a:latin typeface="Calibri" pitchFamily="34" charset="0"/>
              <a:cs typeface="Arial" pitchFamily="34" charset="0"/>
            </a:endParaRPr>
          </a:p>
          <a:p>
            <a:pPr>
              <a:buNone/>
            </a:pPr>
            <a:endParaRPr lang="en-US" sz="11200" dirty="0" smtClean="0">
              <a:latin typeface="Calibri" pitchFamily="34" charset="0"/>
              <a:cs typeface="Arial" pitchFamily="34" charset="0"/>
            </a:endParaRPr>
          </a:p>
          <a:p>
            <a:pPr>
              <a:buFont typeface="Wingdings" pitchFamily="2" charset="2"/>
              <a:buChar char="Ø"/>
            </a:pPr>
            <a:endParaRPr lang="en-US" sz="11200" dirty="0" smtClean="0">
              <a:latin typeface="Calibri" pitchFamily="34" charset="0"/>
              <a:cs typeface="Arial" pitchFamily="34" charset="0"/>
            </a:endParaRPr>
          </a:p>
          <a:p>
            <a:pPr>
              <a:buNone/>
            </a:pPr>
            <a:endParaRPr lang="en-IN" sz="9600" dirty="0" smtClean="0">
              <a:latin typeface="Calibri" pitchFamily="34" charset="0"/>
              <a:cs typeface="Arial" pitchFamily="34" charset="0"/>
            </a:endParaRPr>
          </a:p>
          <a:p>
            <a:endParaRPr lang="en-US" dirty="0"/>
          </a:p>
        </p:txBody>
      </p:sp>
      <p:pic>
        <p:nvPicPr>
          <p:cNvPr id="5" name="Picture 2"/>
          <p:cNvPicPr>
            <a:picLocks noChangeAspect="1" noChangeArrowheads="1"/>
          </p:cNvPicPr>
          <p:nvPr/>
        </p:nvPicPr>
        <p:blipFill>
          <a:blip r:embed="rId2" cstate="print"/>
          <a:srcRect l="45095" t="20834" r="46706" b="69791"/>
          <a:stretch>
            <a:fillRect/>
          </a:stretch>
        </p:blipFill>
        <p:spPr bwMode="auto">
          <a:xfrm>
            <a:off x="3962400" y="228600"/>
            <a:ext cx="1143000" cy="609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1645</TotalTime>
  <Words>1271</Words>
  <Application>Microsoft Office PowerPoint</Application>
  <PresentationFormat>On-screen Show (4:3)</PresentationFormat>
  <Paragraphs>190</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Flow</vt:lpstr>
      <vt:lpstr>Project on  “Perception of Policy Holders   Towards Health Insurance &amp; TPA in GURGAON”  </vt:lpstr>
      <vt:lpstr>Introduction </vt:lpstr>
      <vt:lpstr>Slide 3</vt:lpstr>
      <vt:lpstr>         Profile of Vipul MedCorp Private Limited  </vt:lpstr>
      <vt:lpstr>Slide 5</vt:lpstr>
      <vt:lpstr>Slide 6</vt:lpstr>
      <vt:lpstr> Title of the study</vt:lpstr>
      <vt:lpstr>Objectives</vt:lpstr>
      <vt:lpstr>Methodology</vt:lpstr>
      <vt:lpstr>Study Results :  Specialty wise distribution of hospitals surveyed TPA Services at the Time of Admission of patients</vt:lpstr>
      <vt:lpstr>Study Results : Policyholders Perspectives</vt:lpstr>
      <vt:lpstr>                  Knowledge about coverage in policies</vt:lpstr>
      <vt:lpstr> Policyholders charged for TPA services</vt:lpstr>
      <vt:lpstr>Study Analysis </vt:lpstr>
      <vt:lpstr>Conclusion</vt:lpstr>
      <vt:lpstr>Recommendations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vmc</dc:creator>
  <cp:lastModifiedBy>vipul</cp:lastModifiedBy>
  <cp:revision>121</cp:revision>
  <dcterms:created xsi:type="dcterms:W3CDTF">2015-05-17T19:00:14Z</dcterms:created>
  <dcterms:modified xsi:type="dcterms:W3CDTF">2017-05-15T07:02:36Z</dcterms:modified>
</cp:coreProperties>
</file>