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32"/>
  </p:notesMasterIdLst>
  <p:sldIdLst>
    <p:sldId id="256" r:id="rId2"/>
    <p:sldId id="257" r:id="rId3"/>
    <p:sldId id="258" r:id="rId4"/>
    <p:sldId id="260" r:id="rId5"/>
    <p:sldId id="259" r:id="rId6"/>
    <p:sldId id="261" r:id="rId7"/>
    <p:sldId id="28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83" r:id="rId24"/>
    <p:sldId id="282" r:id="rId25"/>
    <p:sldId id="277" r:id="rId26"/>
    <p:sldId id="284" r:id="rId27"/>
    <p:sldId id="278" r:id="rId28"/>
    <p:sldId id="279" r:id="rId29"/>
    <p:sldId id="280"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0323" autoAdjust="0"/>
  </p:normalViewPr>
  <p:slideViewPr>
    <p:cSldViewPr>
      <p:cViewPr varScale="1">
        <p:scale>
          <a:sx n="66" d="100"/>
          <a:sy n="66" d="100"/>
        </p:scale>
        <p:origin x="-147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ser\Desktop\Nursing%20audit.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SAURABHTRIPATHI84\Desktop\nurse%20audit%20college%20all%20parameters_V0.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user\Desktop\Nursing%20audi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user\Desktop\Nursing%20audi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user\Desktop\Nursing%20audi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user\Desktop\Nursing%20audi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user\Desktop\Nursing%20audit.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user\Desktop\Nursing%20audit.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SAURABHTRIPATHI84\Desktop\nurse%20audit%20college%20all%20parameters_V0.1.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SAURABHTRIPATHI84\Desktop\nurse%20audit%20college%20all%20parameters_V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lgn="ctr">
              <a:defRPr sz="1400" b="0" i="0" u="none" strike="noStrike" kern="1200" spc="0" baseline="0">
                <a:solidFill>
                  <a:schemeClr val="tx1">
                    <a:lumMod val="65000"/>
                    <a:lumOff val="35000"/>
                  </a:schemeClr>
                </a:solidFill>
                <a:latin typeface="+mn-lt"/>
                <a:ea typeface="+mn-ea"/>
                <a:cs typeface="+mn-cs"/>
              </a:defRPr>
            </a:pPr>
            <a:r>
              <a:rPr lang="en-US" sz="1200">
                <a:latin typeface="Times New Roman" panose="02020603050405020304" pitchFamily="18" charset="0"/>
                <a:cs typeface="Times New Roman" panose="02020603050405020304" pitchFamily="18" charset="0"/>
              </a:rPr>
              <a:t>%</a:t>
            </a:r>
            <a:r>
              <a:rPr lang="en-US" sz="1200" baseline="0">
                <a:latin typeface="Times New Roman" panose="02020603050405020304" pitchFamily="18" charset="0"/>
                <a:cs typeface="Times New Roman" panose="02020603050405020304" pitchFamily="18" charset="0"/>
              </a:rPr>
              <a:t> of cases with initial assessment of patients within 30 minutes of admission</a:t>
            </a:r>
            <a:endParaRPr lang="en-US" sz="1200">
              <a:latin typeface="Times New Roman" panose="02020603050405020304" pitchFamily="18" charset="0"/>
              <a:cs typeface="Times New Roman" panose="02020603050405020304" pitchFamily="18" charset="0"/>
            </a:endParaRPr>
          </a:p>
        </c:rich>
      </c:tx>
      <c:layout>
        <c:manualLayout>
          <c:xMode val="edge"/>
          <c:yMode val="edge"/>
          <c:x val="0.13778926071741074"/>
          <c:y val="6.9767441860465337E-2"/>
        </c:manualLayout>
      </c:layout>
      <c:spPr>
        <a:noFill/>
        <a:ln>
          <a:noFill/>
        </a:ln>
        <a:effectLst/>
      </c:spPr>
    </c:title>
    <c:plotArea>
      <c:layout>
        <c:manualLayout>
          <c:layoutTarget val="inner"/>
          <c:xMode val="edge"/>
          <c:yMode val="edge"/>
          <c:x val="9.7870370370370635E-2"/>
          <c:y val="0.16511627906976772"/>
          <c:w val="0.85351851851851979"/>
          <c:h val="0.62079442104620663"/>
        </c:manualLayout>
      </c:layout>
      <c:barChart>
        <c:barDir val="col"/>
        <c:grouping val="clustered"/>
        <c:ser>
          <c:idx val="0"/>
          <c:order val="0"/>
          <c:tx>
            <c:strRef>
              <c:f>'Initial Assessment'!$C$3</c:f>
              <c:strCache>
                <c:ptCount val="1"/>
                <c:pt idx="0">
                  <c:v>Compliant</c:v>
                </c:pt>
              </c:strCache>
            </c:strRef>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'Initial Assessment'!$D$2:$G$2</c:f>
              <c:strCache>
                <c:ptCount val="4"/>
                <c:pt idx="0">
                  <c:v>GF</c:v>
                </c:pt>
                <c:pt idx="1">
                  <c:v>FF</c:v>
                </c:pt>
                <c:pt idx="2">
                  <c:v>TF</c:v>
                </c:pt>
                <c:pt idx="3">
                  <c:v>IW</c:v>
                </c:pt>
              </c:strCache>
            </c:strRef>
          </c:cat>
          <c:val>
            <c:numRef>
              <c:f>'Initial Assessment'!$D$3:$G$3</c:f>
              <c:numCache>
                <c:formatCode>General</c:formatCode>
                <c:ptCount val="4"/>
                <c:pt idx="0">
                  <c:v>15.5</c:v>
                </c:pt>
                <c:pt idx="1">
                  <c:v>30.2</c:v>
                </c:pt>
                <c:pt idx="2">
                  <c:v>7</c:v>
                </c:pt>
                <c:pt idx="3">
                  <c:v>12.2</c:v>
                </c:pt>
              </c:numCache>
            </c:numRef>
          </c:val>
          <c:extLst xmlns:c16r2="http://schemas.microsoft.com/office/drawing/2015/06/chart">
            <c:ext xmlns:c16="http://schemas.microsoft.com/office/drawing/2014/chart" uri="{C3380CC4-5D6E-409C-BE32-E72D297353CC}">
              <c16:uniqueId val="{00000000-358F-410C-9CB1-81617C49574F}"/>
            </c:ext>
          </c:extLst>
        </c:ser>
        <c:dLbls>
          <c:showVal val="1"/>
        </c:dLbls>
        <c:gapWidth val="219"/>
        <c:overlap val="-27"/>
        <c:axId val="80722944"/>
        <c:axId val="80737408"/>
      </c:barChart>
      <c:catAx>
        <c:axId val="80722944"/>
        <c:scaling>
          <c:orientation val="minMax"/>
        </c:scaling>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Floors</a:t>
                </a:r>
              </a:p>
            </c:rich>
          </c:tx>
          <c:layout/>
          <c:spPr>
            <a:noFill/>
            <a:ln>
              <a:noFill/>
            </a:ln>
            <a:effectLst/>
          </c:spPr>
        </c:title>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737408"/>
        <c:crosses val="autoZero"/>
        <c:auto val="1"/>
        <c:lblAlgn val="ctr"/>
        <c:lblOffset val="100"/>
      </c:catAx>
      <c:valAx>
        <c:axId val="80737408"/>
        <c:scaling>
          <c:orientation val="minMax"/>
          <c:max val="100"/>
        </c:scaling>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IN"/>
                  <a:t>%</a:t>
                </a:r>
                <a:r>
                  <a:rPr lang="en-IN" baseline="0"/>
                  <a:t> of Compliance</a:t>
                </a:r>
                <a:endParaRPr lang="en-IN"/>
              </a:p>
            </c:rich>
          </c:tx>
          <c:layout/>
          <c:spPr>
            <a:noFill/>
            <a:ln>
              <a:noFill/>
            </a:ln>
            <a:effectLst/>
          </c:spPr>
        </c:title>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722944"/>
        <c:crosses val="autoZero"/>
        <c:crossBetween val="between"/>
      </c:valAx>
      <c:spPr>
        <a:noFill/>
        <a:ln>
          <a:noFill/>
        </a:ln>
        <a:effectLst/>
      </c:spPr>
    </c:plotArea>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r>
              <a:rPr lang="en-US" sz="1200" b="0" baseline="0">
                <a:latin typeface="Times New Roman" pitchFamily="18" charset="0"/>
                <a:ea typeface="Tahoma" pitchFamily="34" charset="0"/>
                <a:cs typeface="Times New Roman" pitchFamily="18" charset="0"/>
              </a:rPr>
              <a:t>% of cases with </a:t>
            </a:r>
            <a:r>
              <a:rPr lang="en-IN" sz="1200" b="0" i="0" baseline="0">
                <a:latin typeface="Times New Roman" pitchFamily="18" charset="0"/>
                <a:ea typeface="Tahoma" pitchFamily="34" charset="0"/>
                <a:cs typeface="Times New Roman" pitchFamily="18" charset="0"/>
              </a:rPr>
              <a:t>of  documentation in Patient &amp; family education form</a:t>
            </a:r>
          </a:p>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endParaRPr lang="en-US" sz="1200" b="0">
              <a:latin typeface="Times New Roman" pitchFamily="18" charset="0"/>
              <a:ea typeface="Tahoma" pitchFamily="34" charset="0"/>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endParaRPr lang="en-US"/>
          </a:p>
        </c:rich>
      </c:tx>
      <c:layout/>
    </c:title>
    <c:plotArea>
      <c:layout>
        <c:manualLayout>
          <c:layoutTarget val="inner"/>
          <c:xMode val="edge"/>
          <c:yMode val="edge"/>
          <c:x val="0.14022333285734856"/>
          <c:y val="0.19951631603808573"/>
          <c:w val="0.75509937346050582"/>
          <c:h val="0.61542674666906105"/>
        </c:manualLayout>
      </c:layout>
      <c:barChart>
        <c:barDir val="col"/>
        <c:grouping val="stacked"/>
        <c:ser>
          <c:idx val="0"/>
          <c:order val="0"/>
          <c:tx>
            <c:strRef>
              <c:f>'comparative graphs'!$C$51</c:f>
              <c:strCache>
                <c:ptCount val="1"/>
                <c:pt idx="0">
                  <c:v>COMPLIANT</c:v>
                </c:pt>
              </c:strCache>
            </c:strRef>
          </c:tx>
          <c:dLbls>
            <c:dLbl>
              <c:idx val="0"/>
              <c:layout>
                <c:manualLayout>
                  <c:x val="-2.6600582628481212E-17"/>
                  <c:y val="-0.14377788795240543"/>
                </c:manualLayout>
              </c:layout>
              <c:dLblPos val="ctr"/>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D76D-477B-B7C5-23C6ED14EB1C}"/>
                </c:ext>
              </c:extLst>
            </c:dLbl>
            <c:dLbl>
              <c:idx val="1"/>
              <c:layout>
                <c:manualLayout>
                  <c:x val="-5.3201165256962029E-17"/>
                  <c:y val="-0.31234506693108582"/>
                </c:manualLayout>
              </c:layout>
              <c:dLblPos val="ctr"/>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D76D-477B-B7C5-23C6ED14EB1C}"/>
                </c:ext>
              </c:extLst>
            </c:dLbl>
            <c:dLbl>
              <c:idx val="2"/>
              <c:layout>
                <c:manualLayout>
                  <c:x val="5.8038305281485781E-3"/>
                  <c:y val="-4.4620723847298309E-2"/>
                </c:manualLayout>
              </c:layout>
              <c:dLblPos val="ctr"/>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D76D-477B-B7C5-23C6ED14EB1C}"/>
                </c:ext>
              </c:extLst>
            </c:dLbl>
            <c:dLbl>
              <c:idx val="3"/>
              <c:layout>
                <c:manualLayout>
                  <c:x val="0"/>
                  <c:y val="-3.4705007436787311E-2"/>
                </c:manualLayout>
              </c:layout>
              <c:dLblPos val="ctr"/>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D76D-477B-B7C5-23C6ED14EB1C}"/>
                </c:ext>
              </c:extLst>
            </c:dLbl>
            <c:spPr>
              <a:noFill/>
              <a:ln>
                <a:noFill/>
              </a:ln>
              <a:effectLst/>
            </c:spPr>
            <c:dLblPos val="ctr"/>
            <c:showVal val="1"/>
            <c:extLst xmlns:c16r2="http://schemas.microsoft.com/office/drawing/2015/06/chart">
              <c:ext xmlns:c15="http://schemas.microsoft.com/office/drawing/2012/chart" uri="{CE6537A1-D6FC-4f65-9D91-7224C49458BB}">
                <c15:showLeaderLines val="1"/>
              </c:ext>
            </c:extLst>
          </c:dLbls>
          <c:cat>
            <c:strRef>
              <c:f>'comparative graphs'!$B$52:$B$55</c:f>
              <c:strCache>
                <c:ptCount val="4"/>
                <c:pt idx="0">
                  <c:v>GF</c:v>
                </c:pt>
                <c:pt idx="1">
                  <c:v>FF</c:v>
                </c:pt>
                <c:pt idx="2">
                  <c:v>TF</c:v>
                </c:pt>
                <c:pt idx="3">
                  <c:v>IW</c:v>
                </c:pt>
              </c:strCache>
            </c:strRef>
          </c:cat>
          <c:val>
            <c:numRef>
              <c:f>'comparative graphs'!$C$52:$C$55</c:f>
              <c:numCache>
                <c:formatCode>General</c:formatCode>
                <c:ptCount val="4"/>
                <c:pt idx="0">
                  <c:v>1.72</c:v>
                </c:pt>
                <c:pt idx="1">
                  <c:v>5.1899999999999995</c:v>
                </c:pt>
                <c:pt idx="2">
                  <c:v>0</c:v>
                </c:pt>
                <c:pt idx="3">
                  <c:v>0</c:v>
                </c:pt>
              </c:numCache>
            </c:numRef>
          </c:val>
          <c:extLst xmlns:c16r2="http://schemas.microsoft.com/office/drawing/2015/06/chart">
            <c:ext xmlns:c16="http://schemas.microsoft.com/office/drawing/2014/chart" uri="{C3380CC4-5D6E-409C-BE32-E72D297353CC}">
              <c16:uniqueId val="{00000000-D76D-477B-B7C5-23C6ED14EB1C}"/>
            </c:ext>
          </c:extLst>
        </c:ser>
        <c:dLbls>
          <c:showVal val="1"/>
        </c:dLbls>
        <c:overlap val="100"/>
        <c:axId val="91291008"/>
        <c:axId val="80860672"/>
      </c:barChart>
      <c:catAx>
        <c:axId val="91291008"/>
        <c:scaling>
          <c:orientation val="minMax"/>
        </c:scaling>
        <c:axPos val="b"/>
        <c:title>
          <c:tx>
            <c:rich>
              <a:bodyPr/>
              <a:lstStyle/>
              <a:p>
                <a:pPr>
                  <a:defRPr/>
                </a:pPr>
                <a:r>
                  <a:rPr lang="en-US"/>
                  <a:t>Floors</a:t>
                </a:r>
              </a:p>
            </c:rich>
          </c:tx>
          <c:layout/>
        </c:title>
        <c:numFmt formatCode="General" sourceLinked="0"/>
        <c:tickLblPos val="nextTo"/>
        <c:crossAx val="80860672"/>
        <c:crosses val="autoZero"/>
        <c:auto val="1"/>
        <c:lblAlgn val="ctr"/>
        <c:lblOffset val="100"/>
      </c:catAx>
      <c:valAx>
        <c:axId val="80860672"/>
        <c:scaling>
          <c:orientation val="minMax"/>
        </c:scaling>
        <c:axPos val="l"/>
        <c:majorGridlines/>
        <c:title>
          <c:tx>
            <c:rich>
              <a:bodyPr rot="-5400000" vert="horz"/>
              <a:lstStyle/>
              <a:p>
                <a:pPr>
                  <a:defRPr/>
                </a:pPr>
                <a:r>
                  <a:rPr lang="en-US"/>
                  <a:t>% compliance</a:t>
                </a:r>
              </a:p>
            </c:rich>
          </c:tx>
          <c:layout/>
        </c:title>
        <c:numFmt formatCode="General" sourceLinked="1"/>
        <c:tickLblPos val="nextTo"/>
        <c:crossAx val="91291008"/>
        <c:crosses val="autoZero"/>
        <c:crossBetween val="between"/>
      </c:valAx>
    </c:plotArea>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a:latin typeface="Times New Roman" panose="02020603050405020304" pitchFamily="18" charset="0"/>
                <a:cs typeface="Times New Roman" panose="02020603050405020304" pitchFamily="18" charset="0"/>
              </a:rPr>
              <a:t>%</a:t>
            </a:r>
            <a:r>
              <a:rPr lang="en-US" sz="1200" baseline="0">
                <a:latin typeface="Times New Roman" panose="02020603050405020304" pitchFamily="18" charset="0"/>
                <a:cs typeface="Times New Roman" panose="02020603050405020304" pitchFamily="18" charset="0"/>
              </a:rPr>
              <a:t> of cases with nutritional screening within 30 minutes of admission</a:t>
            </a:r>
            <a:endParaRPr lang="en-US" sz="1200">
              <a:latin typeface="Times New Roman" panose="02020603050405020304" pitchFamily="18" charset="0"/>
              <a:cs typeface="Times New Roman" panose="02020603050405020304" pitchFamily="18" charset="0"/>
            </a:endParaRPr>
          </a:p>
        </c:rich>
      </c:tx>
      <c:layout/>
      <c:spPr>
        <a:noFill/>
        <a:ln>
          <a:noFill/>
        </a:ln>
        <a:effectLst/>
      </c:spPr>
    </c:title>
    <c:plotArea>
      <c:layout/>
      <c:barChart>
        <c:barDir val="col"/>
        <c:grouping val="clustered"/>
        <c:ser>
          <c:idx val="0"/>
          <c:order val="0"/>
          <c:tx>
            <c:strRef>
              <c:f>nutrition!$B$3</c:f>
              <c:strCache>
                <c:ptCount val="1"/>
                <c:pt idx="0">
                  <c:v>Compliant</c:v>
                </c:pt>
              </c:strCache>
            </c:strRef>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Times New Roman" pitchFamily="18" charset="0"/>
                    <a:ea typeface="+mn-ea"/>
                    <a:cs typeface="Times New Roman" pitchFamily="18" charset="0"/>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nutrition!$C$2:$F$2</c:f>
              <c:strCache>
                <c:ptCount val="4"/>
                <c:pt idx="0">
                  <c:v>GF</c:v>
                </c:pt>
                <c:pt idx="1">
                  <c:v>FF</c:v>
                </c:pt>
                <c:pt idx="2">
                  <c:v>TF</c:v>
                </c:pt>
                <c:pt idx="3">
                  <c:v>IW</c:v>
                </c:pt>
              </c:strCache>
            </c:strRef>
          </c:cat>
          <c:val>
            <c:numRef>
              <c:f>nutrition!$C$3:$F$3</c:f>
              <c:numCache>
                <c:formatCode>General</c:formatCode>
                <c:ptCount val="4"/>
                <c:pt idx="0">
                  <c:v>3</c:v>
                </c:pt>
                <c:pt idx="1">
                  <c:v>2.6</c:v>
                </c:pt>
                <c:pt idx="2">
                  <c:v>7</c:v>
                </c:pt>
                <c:pt idx="3">
                  <c:v>6</c:v>
                </c:pt>
              </c:numCache>
            </c:numRef>
          </c:val>
          <c:extLst xmlns:c16r2="http://schemas.microsoft.com/office/drawing/2015/06/chart">
            <c:ext xmlns:c16="http://schemas.microsoft.com/office/drawing/2014/chart" uri="{C3380CC4-5D6E-409C-BE32-E72D297353CC}">
              <c16:uniqueId val="{00000000-0429-4C84-9210-9AA6AC72B085}"/>
            </c:ext>
          </c:extLst>
        </c:ser>
        <c:dLbls>
          <c:showVal val="1"/>
        </c:dLbls>
        <c:gapWidth val="219"/>
        <c:overlap val="-27"/>
        <c:axId val="81173888"/>
        <c:axId val="82314752"/>
      </c:barChart>
      <c:catAx>
        <c:axId val="81173888"/>
        <c:scaling>
          <c:orientation val="minMax"/>
        </c:scaling>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IN"/>
                  <a:t>Floors</a:t>
                </a:r>
              </a:p>
            </c:rich>
          </c:tx>
          <c:layout/>
          <c:spPr>
            <a:noFill/>
            <a:ln>
              <a:noFill/>
            </a:ln>
            <a:effectLst/>
          </c:spPr>
        </c:title>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314752"/>
        <c:crosses val="autoZero"/>
        <c:auto val="1"/>
        <c:lblAlgn val="ctr"/>
        <c:lblOffset val="100"/>
      </c:catAx>
      <c:valAx>
        <c:axId val="82314752"/>
        <c:scaling>
          <c:orientation val="minMax"/>
          <c:max val="40"/>
        </c:scaling>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IN"/>
                  <a:t>%</a:t>
                </a:r>
                <a:r>
                  <a:rPr lang="en-IN" baseline="0"/>
                  <a:t> of Comliance</a:t>
                </a:r>
                <a:endParaRPr lang="en-IN"/>
              </a:p>
            </c:rich>
          </c:tx>
          <c:layout/>
          <c:spPr>
            <a:noFill/>
            <a:ln>
              <a:noFill/>
            </a:ln>
            <a:effectLst/>
          </c:spPr>
        </c:title>
        <c:numFmt formatCode="General" sourceLinked="1"/>
        <c:maj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itchFamily="18" charset="0"/>
                <a:ea typeface="+mn-ea"/>
                <a:cs typeface="Times New Roman" pitchFamily="18" charset="0"/>
              </a:defRPr>
            </a:pPr>
            <a:endParaRPr lang="en-US"/>
          </a:p>
        </c:txPr>
        <c:crossAx val="81173888"/>
        <c:crosses val="autoZero"/>
        <c:crossBetween val="between"/>
      </c:valAx>
      <c:spPr>
        <a:noFill/>
        <a:ln>
          <a:noFill/>
        </a:ln>
        <a:effectLst/>
      </c:spPr>
    </c:plotArea>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a:latin typeface="Times New Roman" panose="02020603050405020304" pitchFamily="18" charset="0"/>
                <a:cs typeface="Times New Roman" panose="02020603050405020304" pitchFamily="18" charset="0"/>
              </a:rPr>
              <a:t>%</a:t>
            </a:r>
            <a:r>
              <a:rPr lang="en-US" sz="1200" baseline="0">
                <a:latin typeface="Times New Roman" panose="02020603050405020304" pitchFamily="18" charset="0"/>
                <a:cs typeface="Times New Roman" panose="02020603050405020304" pitchFamily="18" charset="0"/>
              </a:rPr>
              <a:t> of cases with Vitals Monitoring and documentation</a:t>
            </a:r>
            <a:endParaRPr lang="en-US" sz="1200">
              <a:latin typeface="Times New Roman" panose="02020603050405020304" pitchFamily="18" charset="0"/>
              <a:cs typeface="Times New Roman" panose="02020603050405020304" pitchFamily="18" charset="0"/>
            </a:endParaRPr>
          </a:p>
        </c:rich>
      </c:tx>
      <c:layout/>
      <c:spPr>
        <a:noFill/>
        <a:ln>
          <a:noFill/>
        </a:ln>
        <a:effectLst/>
      </c:spPr>
    </c:title>
    <c:plotArea>
      <c:layout>
        <c:manualLayout>
          <c:layoutTarget val="inner"/>
          <c:xMode val="edge"/>
          <c:yMode val="edge"/>
          <c:x val="0.13673719718555341"/>
          <c:y val="0.1439506042900342"/>
          <c:w val="0.81557192277302482"/>
          <c:h val="0.59877651554601019"/>
        </c:manualLayout>
      </c:layout>
      <c:barChart>
        <c:barDir val="col"/>
        <c:grouping val="clustered"/>
        <c:ser>
          <c:idx val="0"/>
          <c:order val="0"/>
          <c:tx>
            <c:strRef>
              <c:f>Vitals!$B$3</c:f>
              <c:strCache>
                <c:ptCount val="1"/>
                <c:pt idx="0">
                  <c:v>Compliant</c:v>
                </c:pt>
              </c:strCache>
            </c:strRef>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Vitals!$C$2:$F$2</c:f>
              <c:strCache>
                <c:ptCount val="4"/>
                <c:pt idx="0">
                  <c:v>GF</c:v>
                </c:pt>
                <c:pt idx="1">
                  <c:v>FF</c:v>
                </c:pt>
                <c:pt idx="2">
                  <c:v>TF</c:v>
                </c:pt>
                <c:pt idx="3">
                  <c:v>IW</c:v>
                </c:pt>
              </c:strCache>
            </c:strRef>
          </c:cat>
          <c:val>
            <c:numRef>
              <c:f>Vitals!$C$3:$F$3</c:f>
              <c:numCache>
                <c:formatCode>General</c:formatCode>
                <c:ptCount val="4"/>
                <c:pt idx="0">
                  <c:v>51.3</c:v>
                </c:pt>
                <c:pt idx="1">
                  <c:v>65</c:v>
                </c:pt>
                <c:pt idx="2">
                  <c:v>85</c:v>
                </c:pt>
                <c:pt idx="3">
                  <c:v>26</c:v>
                </c:pt>
              </c:numCache>
            </c:numRef>
          </c:val>
          <c:extLst xmlns:c16r2="http://schemas.microsoft.com/office/drawing/2015/06/chart">
            <c:ext xmlns:c16="http://schemas.microsoft.com/office/drawing/2014/chart" uri="{C3380CC4-5D6E-409C-BE32-E72D297353CC}">
              <c16:uniqueId val="{00000000-6A26-444B-B32A-21661D8D7E20}"/>
            </c:ext>
          </c:extLst>
        </c:ser>
        <c:dLbls>
          <c:showVal val="1"/>
        </c:dLbls>
        <c:gapWidth val="219"/>
        <c:overlap val="-27"/>
        <c:axId val="82355328"/>
        <c:axId val="82357248"/>
      </c:barChart>
      <c:catAx>
        <c:axId val="82355328"/>
        <c:scaling>
          <c:orientation val="minMax"/>
        </c:scaling>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IN"/>
                  <a:t>Floors</a:t>
                </a:r>
              </a:p>
            </c:rich>
          </c:tx>
          <c:layout/>
          <c:spPr>
            <a:noFill/>
            <a:ln>
              <a:noFill/>
            </a:ln>
            <a:effectLst/>
          </c:spPr>
        </c:title>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357248"/>
        <c:crosses val="autoZero"/>
        <c:auto val="1"/>
        <c:lblAlgn val="ctr"/>
        <c:lblOffset val="100"/>
      </c:catAx>
      <c:valAx>
        <c:axId val="82357248"/>
        <c:scaling>
          <c:orientation val="minMax"/>
          <c:max val="100"/>
        </c:scaling>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IN"/>
                  <a:t>%</a:t>
                </a:r>
                <a:r>
                  <a:rPr lang="en-IN" baseline="0"/>
                  <a:t> of Compliance</a:t>
                </a:r>
                <a:endParaRPr lang="en-IN"/>
              </a:p>
            </c:rich>
          </c:tx>
          <c:layout/>
          <c:spPr>
            <a:noFill/>
            <a:ln>
              <a:noFill/>
            </a:ln>
            <a:effectLst/>
          </c:spPr>
        </c:title>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355328"/>
        <c:crosses val="autoZero"/>
        <c:crossBetween val="between"/>
      </c:valAx>
      <c:spPr>
        <a:noFill/>
        <a:ln>
          <a:noFill/>
        </a:ln>
        <a:effectLst/>
      </c:spPr>
    </c:plotArea>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a:t>
            </a:r>
            <a:r>
              <a:rPr lang="en-US" baseline="0"/>
              <a:t> of cases with signatures in BAR sheet</a:t>
            </a:r>
            <a:endParaRPr lang="en-US"/>
          </a:p>
        </c:rich>
      </c:tx>
      <c:layout/>
      <c:spPr>
        <a:noFill/>
        <a:ln>
          <a:noFill/>
        </a:ln>
        <a:effectLst/>
      </c:spPr>
    </c:title>
    <c:plotArea>
      <c:layout/>
      <c:barChart>
        <c:barDir val="col"/>
        <c:grouping val="clustered"/>
        <c:ser>
          <c:idx val="0"/>
          <c:order val="0"/>
          <c:tx>
            <c:strRef>
              <c:f>BAR!$B$3</c:f>
              <c:strCache>
                <c:ptCount val="1"/>
                <c:pt idx="0">
                  <c:v>Compliant</c:v>
                </c:pt>
              </c:strCache>
            </c:strRef>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BAR!$C$2:$F$2</c:f>
              <c:strCache>
                <c:ptCount val="4"/>
                <c:pt idx="0">
                  <c:v>GF</c:v>
                </c:pt>
                <c:pt idx="1">
                  <c:v>FF</c:v>
                </c:pt>
                <c:pt idx="2">
                  <c:v>TF</c:v>
                </c:pt>
                <c:pt idx="3">
                  <c:v>IW</c:v>
                </c:pt>
              </c:strCache>
            </c:strRef>
          </c:cat>
          <c:val>
            <c:numRef>
              <c:f>BAR!$C$3:$F$3</c:f>
              <c:numCache>
                <c:formatCode>General</c:formatCode>
                <c:ptCount val="4"/>
                <c:pt idx="0">
                  <c:v>58.6</c:v>
                </c:pt>
                <c:pt idx="1">
                  <c:v>48.6</c:v>
                </c:pt>
                <c:pt idx="2">
                  <c:v>74.599999999999994</c:v>
                </c:pt>
                <c:pt idx="3">
                  <c:v>42.8</c:v>
                </c:pt>
              </c:numCache>
            </c:numRef>
          </c:val>
          <c:extLst xmlns:c16r2="http://schemas.microsoft.com/office/drawing/2015/06/chart">
            <c:ext xmlns:c16="http://schemas.microsoft.com/office/drawing/2014/chart" uri="{C3380CC4-5D6E-409C-BE32-E72D297353CC}">
              <c16:uniqueId val="{00000000-59E3-449A-9648-5129B9F07902}"/>
            </c:ext>
          </c:extLst>
        </c:ser>
        <c:dLbls>
          <c:showVal val="1"/>
        </c:dLbls>
        <c:gapWidth val="219"/>
        <c:overlap val="-27"/>
        <c:axId val="82410496"/>
        <c:axId val="82453632"/>
      </c:barChart>
      <c:catAx>
        <c:axId val="82410496"/>
        <c:scaling>
          <c:orientation val="minMax"/>
        </c:scaling>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IN"/>
                  <a:t>Floors</a:t>
                </a:r>
              </a:p>
            </c:rich>
          </c:tx>
          <c:layout/>
          <c:spPr>
            <a:noFill/>
            <a:ln>
              <a:noFill/>
            </a:ln>
            <a:effectLst/>
          </c:spPr>
        </c:title>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453632"/>
        <c:crosses val="autoZero"/>
        <c:auto val="1"/>
        <c:lblAlgn val="ctr"/>
        <c:lblOffset val="100"/>
      </c:catAx>
      <c:valAx>
        <c:axId val="82453632"/>
        <c:scaling>
          <c:orientation val="minMax"/>
          <c:max val="100"/>
        </c:scaling>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IN"/>
                  <a:t>%</a:t>
                </a:r>
                <a:r>
                  <a:rPr lang="en-IN" baseline="0"/>
                  <a:t> of Compliance</a:t>
                </a:r>
                <a:endParaRPr lang="en-IN"/>
              </a:p>
            </c:rich>
          </c:tx>
          <c:layout/>
          <c:spPr>
            <a:noFill/>
            <a:ln>
              <a:noFill/>
            </a:ln>
            <a:effectLst/>
          </c:spPr>
        </c:title>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410496"/>
        <c:crosses val="autoZero"/>
        <c:crossBetween val="between"/>
      </c:valAx>
      <c:spPr>
        <a:noFill/>
        <a:ln>
          <a:noFill/>
        </a:ln>
        <a:effectLst/>
      </c:spPr>
    </c:plotArea>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 of cases with  nursing</a:t>
            </a:r>
            <a:r>
              <a:rPr lang="en-US" baseline="0"/>
              <a:t> Handover Signature</a:t>
            </a:r>
            <a:endParaRPr lang="en-US"/>
          </a:p>
        </c:rich>
      </c:tx>
      <c:layout>
        <c:manualLayout>
          <c:xMode val="edge"/>
          <c:yMode val="edge"/>
          <c:x val="0.2395833748629525"/>
          <c:y val="5.4054054054054092E-2"/>
        </c:manualLayout>
      </c:layout>
      <c:spPr>
        <a:noFill/>
        <a:ln>
          <a:noFill/>
        </a:ln>
        <a:effectLst/>
      </c:spPr>
    </c:title>
    <c:plotArea>
      <c:layout/>
      <c:barChart>
        <c:barDir val="col"/>
        <c:grouping val="clustered"/>
        <c:ser>
          <c:idx val="0"/>
          <c:order val="0"/>
          <c:tx>
            <c:strRef>
              <c:f>'NURSE HANDOVER'!$B$3</c:f>
              <c:strCache>
                <c:ptCount val="1"/>
                <c:pt idx="0">
                  <c:v>Compliant</c:v>
                </c:pt>
              </c:strCache>
            </c:strRef>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Times New Roman" pitchFamily="18" charset="0"/>
                    <a:ea typeface="+mn-ea"/>
                    <a:cs typeface="Times New Roman" pitchFamily="18" charset="0"/>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'NURSE HANDOVER'!$C$2:$F$2</c:f>
              <c:strCache>
                <c:ptCount val="4"/>
                <c:pt idx="0">
                  <c:v>GF</c:v>
                </c:pt>
                <c:pt idx="1">
                  <c:v>FF</c:v>
                </c:pt>
                <c:pt idx="2">
                  <c:v>TF</c:v>
                </c:pt>
                <c:pt idx="3">
                  <c:v>IW</c:v>
                </c:pt>
              </c:strCache>
            </c:strRef>
          </c:cat>
          <c:val>
            <c:numRef>
              <c:f>'NURSE HANDOVER'!$C$3:$F$3</c:f>
              <c:numCache>
                <c:formatCode>General</c:formatCode>
                <c:ptCount val="4"/>
                <c:pt idx="0">
                  <c:v>53.4</c:v>
                </c:pt>
                <c:pt idx="1">
                  <c:v>39.5</c:v>
                </c:pt>
                <c:pt idx="2">
                  <c:v>71</c:v>
                </c:pt>
                <c:pt idx="3">
                  <c:v>32.6</c:v>
                </c:pt>
              </c:numCache>
            </c:numRef>
          </c:val>
          <c:extLst xmlns:c16r2="http://schemas.microsoft.com/office/drawing/2015/06/chart">
            <c:ext xmlns:c16="http://schemas.microsoft.com/office/drawing/2014/chart" uri="{C3380CC4-5D6E-409C-BE32-E72D297353CC}">
              <c16:uniqueId val="{00000000-6A52-47B1-BB70-AA212844AA67}"/>
            </c:ext>
          </c:extLst>
        </c:ser>
        <c:dLbls>
          <c:showVal val="1"/>
        </c:dLbls>
        <c:gapWidth val="219"/>
        <c:overlap val="-27"/>
        <c:axId val="82497920"/>
        <c:axId val="82499840"/>
      </c:barChart>
      <c:catAx>
        <c:axId val="82497920"/>
        <c:scaling>
          <c:orientation val="minMax"/>
        </c:scaling>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IN"/>
                  <a:t>Floors</a:t>
                </a:r>
              </a:p>
            </c:rich>
          </c:tx>
          <c:layout>
            <c:manualLayout>
              <c:xMode val="edge"/>
              <c:yMode val="edge"/>
              <c:x val="0.52348140857392822"/>
              <c:y val="0.87868037328667636"/>
            </c:manualLayout>
          </c:layout>
          <c:spPr>
            <a:noFill/>
            <a:ln>
              <a:noFill/>
            </a:ln>
            <a:effectLst/>
          </c:spPr>
        </c:title>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499840"/>
        <c:crosses val="autoZero"/>
        <c:auto val="1"/>
        <c:lblAlgn val="ctr"/>
        <c:lblOffset val="100"/>
      </c:catAx>
      <c:valAx>
        <c:axId val="82499840"/>
        <c:scaling>
          <c:orientation val="minMax"/>
          <c:max val="100"/>
        </c:scaling>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IN"/>
                  <a:t>%</a:t>
                </a:r>
                <a:r>
                  <a:rPr lang="en-IN" baseline="0"/>
                  <a:t> of Compliance</a:t>
                </a:r>
                <a:endParaRPr lang="en-IN"/>
              </a:p>
            </c:rich>
          </c:tx>
          <c:layout/>
          <c:spPr>
            <a:noFill/>
            <a:ln>
              <a:noFill/>
            </a:ln>
            <a:effectLst/>
          </c:spPr>
        </c:title>
        <c:numFmt formatCode="General" sourceLinked="1"/>
        <c:maj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itchFamily="18" charset="0"/>
                <a:ea typeface="+mn-ea"/>
                <a:cs typeface="Times New Roman" pitchFamily="18" charset="0"/>
              </a:defRPr>
            </a:pPr>
            <a:endParaRPr lang="en-US"/>
          </a:p>
        </c:txPr>
        <c:crossAx val="82497920"/>
        <c:crosses val="autoZero"/>
        <c:crossBetween val="between"/>
      </c:valAx>
      <c:spPr>
        <a:noFill/>
        <a:ln>
          <a:noFill/>
        </a:ln>
        <a:effectLst/>
      </c:spPr>
    </c:plotArea>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  </a:t>
            </a:r>
            <a:r>
              <a:rPr lang="en-US" sz="1200">
                <a:latin typeface="Times New Roman" panose="02020603050405020304" pitchFamily="18" charset="0"/>
                <a:cs typeface="Times New Roman" panose="02020603050405020304" pitchFamily="18" charset="0"/>
              </a:rPr>
              <a:t>% of cases with documentation of Patient 's Name</a:t>
            </a:r>
          </a:p>
        </c:rich>
      </c:tx>
      <c:layout>
        <c:manualLayout>
          <c:xMode val="edge"/>
          <c:yMode val="edge"/>
          <c:x val="0.12028436018957346"/>
          <c:y val="2.7049652501302656E-2"/>
        </c:manualLayout>
      </c:layout>
      <c:spPr>
        <a:noFill/>
        <a:ln>
          <a:noFill/>
        </a:ln>
        <a:effectLst/>
      </c:spPr>
    </c:title>
    <c:plotArea>
      <c:layout>
        <c:manualLayout>
          <c:layoutTarget val="inner"/>
          <c:xMode val="edge"/>
          <c:yMode val="edge"/>
          <c:x val="0.13798061866470512"/>
          <c:y val="0.17124555160142396"/>
          <c:w val="0.81389482365659926"/>
          <c:h val="0.57705009293767162"/>
        </c:manualLayout>
      </c:layout>
      <c:barChart>
        <c:barDir val="col"/>
        <c:grouping val="stacked"/>
        <c:ser>
          <c:idx val="0"/>
          <c:order val="0"/>
          <c:tx>
            <c:strRef>
              <c:f>'comparative graphs'!$B$1</c:f>
              <c:strCache>
                <c:ptCount val="1"/>
                <c:pt idx="0">
                  <c:v>COMPLIANT</c:v>
                </c:pt>
              </c:strCache>
            </c:strRef>
          </c:tx>
          <c:spPr>
            <a:solidFill>
              <a:schemeClr val="accent1"/>
            </a:solidFill>
            <a:ln>
              <a:noFill/>
            </a:ln>
            <a:effectLst/>
          </c:spPr>
          <c:dLbls>
            <c:dLbl>
              <c:idx val="0"/>
              <c:layout>
                <c:manualLayout>
                  <c:x val="-3.1596368925222319E-3"/>
                  <c:y val="-0.28814526298091742"/>
                </c:manualLayout>
              </c:layout>
              <c:dLblPos val="ctr"/>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76F8-4888-BF38-931CC693B20A}"/>
                </c:ext>
              </c:extLst>
            </c:dLbl>
            <c:dLbl>
              <c:idx val="1"/>
              <c:layout>
                <c:manualLayout>
                  <c:x val="0"/>
                  <c:y val="-0.28789643287471767"/>
                </c:manualLayout>
              </c:layout>
              <c:dLblPos val="ctr"/>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76F8-4888-BF38-931CC693B20A}"/>
                </c:ext>
              </c:extLst>
            </c:dLbl>
            <c:dLbl>
              <c:idx val="2"/>
              <c:layout>
                <c:manualLayout>
                  <c:x val="-1.0379686651124712E-16"/>
                  <c:y val="-0.28315147439310301"/>
                </c:manualLayout>
              </c:layout>
              <c:dLblPos val="ctr"/>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76F8-4888-BF38-931CC693B20A}"/>
                </c:ext>
              </c:extLst>
            </c:dLbl>
            <c:dLbl>
              <c:idx val="3"/>
              <c:layout>
                <c:manualLayout>
                  <c:x val="-6.3190508829708732E-3"/>
                  <c:y val="-0.29264139135632955"/>
                </c:manualLayout>
              </c:layout>
              <c:dLblPos val="ctr"/>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76F8-4888-BF38-931CC693B20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'comparative graphs'!$A$2:$A$5</c:f>
              <c:strCache>
                <c:ptCount val="4"/>
                <c:pt idx="0">
                  <c:v>GF</c:v>
                </c:pt>
                <c:pt idx="1">
                  <c:v>FF</c:v>
                </c:pt>
                <c:pt idx="2">
                  <c:v>TF</c:v>
                </c:pt>
                <c:pt idx="3">
                  <c:v>IW</c:v>
                </c:pt>
              </c:strCache>
            </c:strRef>
          </c:cat>
          <c:val>
            <c:numRef>
              <c:f>'comparative graphs'!$B$2:$B$5</c:f>
              <c:numCache>
                <c:formatCode>General</c:formatCode>
                <c:ptCount val="4"/>
                <c:pt idx="0">
                  <c:v>100</c:v>
                </c:pt>
                <c:pt idx="1">
                  <c:v>100</c:v>
                </c:pt>
                <c:pt idx="2">
                  <c:v>100</c:v>
                </c:pt>
                <c:pt idx="3">
                  <c:v>100</c:v>
                </c:pt>
              </c:numCache>
            </c:numRef>
          </c:val>
          <c:extLst xmlns:c16r2="http://schemas.microsoft.com/office/drawing/2015/06/chart">
            <c:ext xmlns:c16="http://schemas.microsoft.com/office/drawing/2014/chart" uri="{C3380CC4-5D6E-409C-BE32-E72D297353CC}">
              <c16:uniqueId val="{00000000-76F8-4888-BF38-931CC693B20A}"/>
            </c:ext>
          </c:extLst>
        </c:ser>
        <c:dLbls>
          <c:showVal val="1"/>
        </c:dLbls>
        <c:overlap val="100"/>
        <c:axId val="82614144"/>
        <c:axId val="82636800"/>
      </c:barChart>
      <c:catAx>
        <c:axId val="82614144"/>
        <c:scaling>
          <c:orientation val="minMax"/>
        </c:scaling>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Floors</a:t>
                </a:r>
              </a:p>
            </c:rich>
          </c:tx>
          <c:layout/>
          <c:spPr>
            <a:noFill/>
            <a:ln>
              <a:noFill/>
            </a:ln>
            <a:effectLst/>
          </c:spPr>
        </c:title>
        <c:numFmt formatCode="General" sourceLinked="0"/>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636800"/>
        <c:crosses val="autoZero"/>
        <c:auto val="1"/>
        <c:lblAlgn val="ctr"/>
        <c:lblOffset val="100"/>
      </c:catAx>
      <c:valAx>
        <c:axId val="82636800"/>
        <c:scaling>
          <c:orientation val="minMax"/>
        </c:scaling>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 of  Compliance </a:t>
                </a:r>
              </a:p>
            </c:rich>
          </c:tx>
          <c:layout/>
          <c:spPr>
            <a:noFill/>
            <a:ln>
              <a:noFill/>
            </a:ln>
            <a:effectLst/>
          </c:spPr>
        </c:title>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614144"/>
        <c:crosses val="autoZero"/>
        <c:crossBetween val="between"/>
      </c:valAx>
      <c:spPr>
        <a:noFill/>
        <a:ln>
          <a:noFill/>
        </a:ln>
        <a:effectLst/>
      </c:spPr>
    </c:plotArea>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endParaRPr lang="en-US"/>
          </a:p>
        </c:rich>
      </c:tx>
      <c:layout/>
    </c:title>
    <c:plotArea>
      <c:layout/>
      <c:barChart>
        <c:barDir val="col"/>
        <c:grouping val="stacked"/>
        <c:ser>
          <c:idx val="0"/>
          <c:order val="0"/>
          <c:tx>
            <c:strRef>
              <c:f>'comparative graphs'!$B$1</c:f>
              <c:strCache>
                <c:ptCount val="1"/>
                <c:pt idx="0">
                  <c:v>COMPLIANT</c:v>
                </c:pt>
              </c:strCache>
            </c:strRef>
          </c:tx>
          <c:dLbls>
            <c:dLbl>
              <c:idx val="0"/>
              <c:layout>
                <c:manualLayout>
                  <c:x val="-5.7471264367816534E-3"/>
                  <c:y val="-0.28544688816097524"/>
                </c:manualLayout>
              </c:layout>
              <c:dLblPos val="ctr"/>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B526-4045-A98F-3BABEEC003D5}"/>
                </c:ext>
              </c:extLst>
            </c:dLbl>
            <c:dLbl>
              <c:idx val="1"/>
              <c:layout>
                <c:manualLayout>
                  <c:x val="-5.7471264367816724E-3"/>
                  <c:y val="-0.30416471689284386"/>
                </c:manualLayout>
              </c:layout>
              <c:dLblPos val="ctr"/>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B526-4045-A98F-3BABEEC003D5}"/>
                </c:ext>
              </c:extLst>
            </c:dLbl>
            <c:dLbl>
              <c:idx val="2"/>
              <c:layout>
                <c:manualLayout>
                  <c:x val="-2.8735632183908184E-3"/>
                  <c:y val="-0.28544688816097524"/>
                </c:manualLayout>
              </c:layout>
              <c:dLblPos val="ctr"/>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B526-4045-A98F-3BABEEC003D5}"/>
                </c:ext>
              </c:extLst>
            </c:dLbl>
            <c:dLbl>
              <c:idx val="3"/>
              <c:layout>
                <c:manualLayout>
                  <c:x val="-2.873563218390936E-3"/>
                  <c:y val="-0.28544688816097524"/>
                </c:manualLayout>
              </c:layout>
              <c:dLblPos val="ctr"/>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B526-4045-A98F-3BABEEC003D5}"/>
                </c:ext>
              </c:extLst>
            </c:dLbl>
            <c:spPr>
              <a:noFill/>
              <a:ln>
                <a:noFill/>
              </a:ln>
              <a:effectLst/>
            </c:spPr>
            <c:dLblPos val="ctr"/>
            <c:showVal val="1"/>
            <c:extLst xmlns:c16r2="http://schemas.microsoft.com/office/drawing/2015/06/chart">
              <c:ext xmlns:c15="http://schemas.microsoft.com/office/drawing/2012/chart" uri="{CE6537A1-D6FC-4f65-9D91-7224C49458BB}">
                <c15:showLeaderLines val="1"/>
              </c:ext>
            </c:extLst>
          </c:dLbls>
          <c:cat>
            <c:strRef>
              <c:f>'comparative graphs'!$A$2:$A$5</c:f>
              <c:strCache>
                <c:ptCount val="4"/>
                <c:pt idx="0">
                  <c:v>GF</c:v>
                </c:pt>
                <c:pt idx="1">
                  <c:v>FF</c:v>
                </c:pt>
                <c:pt idx="2">
                  <c:v>TF</c:v>
                </c:pt>
                <c:pt idx="3">
                  <c:v>IW</c:v>
                </c:pt>
              </c:strCache>
            </c:strRef>
          </c:cat>
          <c:val>
            <c:numRef>
              <c:f>'comparative graphs'!$B$2:$B$5</c:f>
              <c:numCache>
                <c:formatCode>General</c:formatCode>
                <c:ptCount val="4"/>
                <c:pt idx="0">
                  <c:v>100</c:v>
                </c:pt>
                <c:pt idx="1">
                  <c:v>100</c:v>
                </c:pt>
                <c:pt idx="2">
                  <c:v>100</c:v>
                </c:pt>
                <c:pt idx="3">
                  <c:v>100</c:v>
                </c:pt>
              </c:numCache>
            </c:numRef>
          </c:val>
          <c:extLst xmlns:c16r2="http://schemas.microsoft.com/office/drawing/2015/06/chart">
            <c:ext xmlns:c16="http://schemas.microsoft.com/office/drawing/2014/chart" uri="{C3380CC4-5D6E-409C-BE32-E72D297353CC}">
              <c16:uniqueId val="{00000000-B526-4045-A98F-3BABEEC003D5}"/>
            </c:ext>
          </c:extLst>
        </c:ser>
        <c:gapWidth val="169"/>
        <c:overlap val="100"/>
        <c:axId val="82684544"/>
        <c:axId val="82694912"/>
      </c:barChart>
      <c:catAx>
        <c:axId val="82684544"/>
        <c:scaling>
          <c:orientation val="minMax"/>
        </c:scaling>
        <c:axPos val="b"/>
        <c:title>
          <c:tx>
            <c:rich>
              <a:bodyPr/>
              <a:lstStyle/>
              <a:p>
                <a:pPr>
                  <a:defRPr/>
                </a:pPr>
                <a:r>
                  <a:rPr lang="en-US"/>
                  <a:t>Floors</a:t>
                </a:r>
              </a:p>
            </c:rich>
          </c:tx>
          <c:layout/>
        </c:title>
        <c:numFmt formatCode="General" sourceLinked="0"/>
        <c:majorTickMark val="none"/>
        <c:tickLblPos val="nextTo"/>
        <c:crossAx val="82694912"/>
        <c:crosses val="autoZero"/>
        <c:auto val="1"/>
        <c:lblAlgn val="ctr"/>
        <c:lblOffset val="100"/>
      </c:catAx>
      <c:valAx>
        <c:axId val="82694912"/>
        <c:scaling>
          <c:orientation val="minMax"/>
        </c:scaling>
        <c:axPos val="l"/>
        <c:majorGridlines/>
        <c:title>
          <c:tx>
            <c:rich>
              <a:bodyPr rot="-5400000" vert="horz"/>
              <a:lstStyle/>
              <a:p>
                <a:pPr>
                  <a:defRPr/>
                </a:pPr>
                <a:r>
                  <a:rPr lang="en-US"/>
                  <a:t>% of  Compliance</a:t>
                </a:r>
              </a:p>
            </c:rich>
          </c:tx>
          <c:layout/>
        </c:title>
        <c:numFmt formatCode="General" sourceLinked="1"/>
        <c:majorTickMark val="none"/>
        <c:tickLblPos val="nextTo"/>
        <c:crossAx val="82684544"/>
        <c:crosses val="autoZero"/>
        <c:crossBetween val="between"/>
      </c:valAx>
    </c:plotArea>
    <c:plotVisOnly val="1"/>
    <c:dispBlanksAs val="gap"/>
  </c:chart>
  <c:externalData r:id="rId1"/>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lgn="ctr">
              <a:defRPr/>
            </a:pPr>
            <a:r>
              <a:rPr lang="en-US" sz="1200" b="0" baseline="0">
                <a:latin typeface="Times New Roman" pitchFamily="18" charset="0"/>
                <a:cs typeface="Times New Roman" pitchFamily="18" charset="0"/>
              </a:rPr>
              <a:t>% of cases with identification of patient by ID band</a:t>
            </a:r>
            <a:endParaRPr lang="en-US" sz="1200" b="0">
              <a:latin typeface="Times New Roman" pitchFamily="18" charset="0"/>
              <a:cs typeface="Times New Roman" pitchFamily="18" charset="0"/>
            </a:endParaRPr>
          </a:p>
        </c:rich>
      </c:tx>
      <c:layout>
        <c:manualLayout>
          <c:xMode val="edge"/>
          <c:yMode val="edge"/>
          <c:x val="9.1347517730496458E-2"/>
          <c:y val="7.0512820512820512E-2"/>
        </c:manualLayout>
      </c:layout>
    </c:title>
    <c:plotArea>
      <c:layout>
        <c:manualLayout>
          <c:layoutTarget val="inner"/>
          <c:xMode val="edge"/>
          <c:yMode val="edge"/>
          <c:x val="0.14000260605722259"/>
          <c:y val="0.33142640823743569"/>
          <c:w val="0.71661038824047762"/>
          <c:h val="0.48600393700787664"/>
        </c:manualLayout>
      </c:layout>
      <c:barChart>
        <c:barDir val="col"/>
        <c:grouping val="stacked"/>
        <c:ser>
          <c:idx val="0"/>
          <c:order val="0"/>
          <c:tx>
            <c:strRef>
              <c:f>'comparative graphs'!$C$27</c:f>
              <c:strCache>
                <c:ptCount val="1"/>
                <c:pt idx="0">
                  <c:v>COMPLIANT</c:v>
                </c:pt>
              </c:strCache>
            </c:strRef>
          </c:tx>
          <c:dLbls>
            <c:dLbl>
              <c:idx val="0"/>
              <c:layout>
                <c:manualLayout>
                  <c:x val="5.8866813833701841E-3"/>
                  <c:y val="-0.29166666666666846"/>
                </c:manualLayout>
              </c:layout>
              <c:dLblPos val="ctr"/>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1921-4DAB-A108-968EDDF7E2A6}"/>
                </c:ext>
              </c:extLst>
            </c:dLbl>
            <c:dLbl>
              <c:idx val="1"/>
              <c:layout>
                <c:manualLayout>
                  <c:x val="-2.9433406916850651E-3"/>
                  <c:y val="-0.28240740740740788"/>
                </c:manualLayout>
              </c:layout>
              <c:dLblPos val="ctr"/>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1921-4DAB-A108-968EDDF7E2A6}"/>
                </c:ext>
              </c:extLst>
            </c:dLbl>
            <c:dLbl>
              <c:idx val="2"/>
              <c:layout>
                <c:manualLayout>
                  <c:x val="0"/>
                  <c:y val="-0.2777777777777794"/>
                </c:manualLayout>
              </c:layout>
              <c:dLblPos val="ctr"/>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1921-4DAB-A108-968EDDF7E2A6}"/>
                </c:ext>
              </c:extLst>
            </c:dLbl>
            <c:dLbl>
              <c:idx val="3"/>
              <c:layout>
                <c:manualLayout>
                  <c:x val="0"/>
                  <c:y val="-0.263888888888892"/>
                </c:manualLayout>
              </c:layout>
              <c:dLblPos val="ctr"/>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1921-4DAB-A108-968EDDF7E2A6}"/>
                </c:ext>
              </c:extLst>
            </c:dLbl>
            <c:spPr>
              <a:noFill/>
              <a:ln>
                <a:noFill/>
              </a:ln>
              <a:effectLst/>
            </c:spPr>
            <c:txPr>
              <a:bodyPr/>
              <a:lstStyle/>
              <a:p>
                <a:pPr>
                  <a:defRPr sz="1600">
                    <a:latin typeface="Times New Roman" pitchFamily="18" charset="0"/>
                    <a:cs typeface="Times New Roman" pitchFamily="18" charset="0"/>
                  </a:defRPr>
                </a:pPr>
                <a:endParaRPr lang="en-US"/>
              </a:p>
            </c:txPr>
            <c:dLblPos val="ctr"/>
            <c:showVal val="1"/>
            <c:extLst xmlns:c16r2="http://schemas.microsoft.com/office/drawing/2015/06/chart">
              <c:ext xmlns:c15="http://schemas.microsoft.com/office/drawing/2012/chart" uri="{CE6537A1-D6FC-4f65-9D91-7224C49458BB}">
                <c15:showLeaderLines val="1"/>
              </c:ext>
            </c:extLst>
          </c:dLbls>
          <c:cat>
            <c:strRef>
              <c:f>'comparative graphs'!$B$28:$B$31</c:f>
              <c:strCache>
                <c:ptCount val="4"/>
                <c:pt idx="0">
                  <c:v>GF</c:v>
                </c:pt>
                <c:pt idx="1">
                  <c:v>FF</c:v>
                </c:pt>
                <c:pt idx="2">
                  <c:v>TF</c:v>
                </c:pt>
                <c:pt idx="3">
                  <c:v>IW</c:v>
                </c:pt>
              </c:strCache>
            </c:strRef>
          </c:cat>
          <c:val>
            <c:numRef>
              <c:f>'comparative graphs'!$C$28:$C$31</c:f>
              <c:numCache>
                <c:formatCode>General</c:formatCode>
                <c:ptCount val="4"/>
                <c:pt idx="0">
                  <c:v>96.55</c:v>
                </c:pt>
                <c:pt idx="1">
                  <c:v>97.4</c:v>
                </c:pt>
                <c:pt idx="2">
                  <c:v>97</c:v>
                </c:pt>
                <c:pt idx="3">
                  <c:v>94</c:v>
                </c:pt>
              </c:numCache>
            </c:numRef>
          </c:val>
          <c:extLst xmlns:c16r2="http://schemas.microsoft.com/office/drawing/2015/06/chart">
            <c:ext xmlns:c16="http://schemas.microsoft.com/office/drawing/2014/chart" uri="{C3380CC4-5D6E-409C-BE32-E72D297353CC}">
              <c16:uniqueId val="{00000000-1921-4DAB-A108-968EDDF7E2A6}"/>
            </c:ext>
          </c:extLst>
        </c:ser>
        <c:dLbls>
          <c:showVal val="1"/>
        </c:dLbls>
        <c:gapWidth val="112"/>
        <c:overlap val="100"/>
        <c:axId val="82736256"/>
        <c:axId val="82738176"/>
      </c:barChart>
      <c:catAx>
        <c:axId val="82736256"/>
        <c:scaling>
          <c:orientation val="minMax"/>
        </c:scaling>
        <c:axPos val="b"/>
        <c:title>
          <c:tx>
            <c:rich>
              <a:bodyPr/>
              <a:lstStyle/>
              <a:p>
                <a:pPr>
                  <a:defRPr/>
                </a:pPr>
                <a:r>
                  <a:rPr lang="en-US"/>
                  <a:t>Floors</a:t>
                </a:r>
              </a:p>
            </c:rich>
          </c:tx>
          <c:layout/>
        </c:title>
        <c:numFmt formatCode="General" sourceLinked="0"/>
        <c:majorTickMark val="none"/>
        <c:tickLblPos val="nextTo"/>
        <c:crossAx val="82738176"/>
        <c:crosses val="autoZero"/>
        <c:auto val="1"/>
        <c:lblAlgn val="ctr"/>
        <c:lblOffset val="100"/>
      </c:catAx>
      <c:valAx>
        <c:axId val="82738176"/>
        <c:scaling>
          <c:orientation val="minMax"/>
          <c:max val="100"/>
          <c:min val="0"/>
        </c:scaling>
        <c:axPos val="l"/>
        <c:majorGridlines>
          <c:spPr>
            <a:ln>
              <a:solidFill>
                <a:schemeClr val="tx1"/>
              </a:solidFill>
            </a:ln>
          </c:spPr>
        </c:majorGridlines>
        <c:title>
          <c:tx>
            <c:rich>
              <a:bodyPr rot="-5400000" vert="horz"/>
              <a:lstStyle/>
              <a:p>
                <a:pPr>
                  <a:defRPr/>
                </a:pPr>
                <a:r>
                  <a:rPr lang="en-US"/>
                  <a:t>% of  Compliance</a:t>
                </a:r>
              </a:p>
            </c:rich>
          </c:tx>
          <c:layout>
            <c:manualLayout>
              <c:xMode val="edge"/>
              <c:yMode val="edge"/>
              <c:x val="1.6674398568493603E-2"/>
              <c:y val="0.38332394932568525"/>
            </c:manualLayout>
          </c:layout>
        </c:title>
        <c:numFmt formatCode="General" sourceLinked="1"/>
        <c:majorTickMark val="none"/>
        <c:tickLblPos val="nextTo"/>
        <c:txPr>
          <a:bodyPr/>
          <a:lstStyle/>
          <a:p>
            <a:pPr>
              <a:defRPr sz="1400"/>
            </a:pPr>
            <a:endParaRPr lang="en-US"/>
          </a:p>
        </c:txPr>
        <c:crossAx val="82736256"/>
        <c:crosses val="autoZero"/>
        <c:crossBetween val="between"/>
      </c:valAx>
    </c:plotArea>
    <c:plotVisOnly val="1"/>
    <c:dispBlanksAs val="gap"/>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200" b="0" baseline="0">
                <a:latin typeface="Times New Roman" pitchFamily="18" charset="0"/>
                <a:cs typeface="Times New Roman" pitchFamily="18" charset="0"/>
              </a:rPr>
              <a:t>% of cases with documentation of  verbal /stat order </a:t>
            </a:r>
            <a:endParaRPr lang="en-US" sz="1200" b="0">
              <a:latin typeface="Times New Roman" pitchFamily="18" charset="0"/>
              <a:cs typeface="Times New Roman" pitchFamily="18" charset="0"/>
            </a:endParaRPr>
          </a:p>
        </c:rich>
      </c:tx>
      <c:layout>
        <c:manualLayout>
          <c:xMode val="edge"/>
          <c:yMode val="edge"/>
          <c:x val="0.10083771429094435"/>
          <c:y val="0"/>
        </c:manualLayout>
      </c:layout>
    </c:title>
    <c:plotArea>
      <c:layout>
        <c:manualLayout>
          <c:layoutTarget val="inner"/>
          <c:xMode val="edge"/>
          <c:yMode val="edge"/>
          <c:x val="0.15337548215278227"/>
          <c:y val="0.15553825434742205"/>
          <c:w val="0.73729092039595689"/>
          <c:h val="0.70726395155661659"/>
        </c:manualLayout>
      </c:layout>
      <c:barChart>
        <c:barDir val="col"/>
        <c:grouping val="stacked"/>
        <c:ser>
          <c:idx val="0"/>
          <c:order val="0"/>
          <c:tx>
            <c:strRef>
              <c:f>'comparative graphs'!$K$27</c:f>
              <c:strCache>
                <c:ptCount val="1"/>
                <c:pt idx="0">
                  <c:v>COMPLIANT</c:v>
                </c:pt>
              </c:strCache>
            </c:strRef>
          </c:tx>
          <c:dLbls>
            <c:dLbl>
              <c:idx val="0"/>
              <c:layout>
                <c:manualLayout>
                  <c:x val="8.3857442348009674E-3"/>
                  <c:y val="-0.33957553058676682"/>
                </c:manualLayout>
              </c:layout>
              <c:dLblPos val="ctr"/>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03C4-4831-99DF-32ACAD583415}"/>
                </c:ext>
              </c:extLst>
            </c:dLbl>
            <c:dLbl>
              <c:idx val="1"/>
              <c:layout>
                <c:manualLayout>
                  <c:x val="-5.1245622774420858E-17"/>
                  <c:y val="-0.32459425717852686"/>
                </c:manualLayout>
              </c:layout>
              <c:dLblPos val="ctr"/>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03C4-4831-99DF-32ACAD583415}"/>
                </c:ext>
              </c:extLst>
            </c:dLbl>
            <c:dLbl>
              <c:idx val="2"/>
              <c:layout>
                <c:manualLayout>
                  <c:x val="0"/>
                  <c:y val="-0.26966292134831482"/>
                </c:manualLayout>
              </c:layout>
              <c:dLblPos val="ctr"/>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03C4-4831-99DF-32ACAD583415}"/>
                </c:ext>
              </c:extLst>
            </c:dLbl>
            <c:dLbl>
              <c:idx val="3"/>
              <c:layout>
                <c:manualLayout>
                  <c:x val="-5.5904961565337924E-3"/>
                  <c:y val="-0.29962546816479585"/>
                </c:manualLayout>
              </c:layout>
              <c:dLblPos val="ctr"/>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03C4-4831-99DF-32ACAD583415}"/>
                </c:ext>
              </c:extLst>
            </c:dLbl>
            <c:spPr>
              <a:noFill/>
              <a:ln>
                <a:noFill/>
              </a:ln>
              <a:effectLst/>
            </c:spPr>
            <c:txPr>
              <a:bodyPr/>
              <a:lstStyle/>
              <a:p>
                <a:pPr>
                  <a:defRPr sz="1400">
                    <a:latin typeface="Times New Roman" pitchFamily="18" charset="0"/>
                    <a:cs typeface="Times New Roman" pitchFamily="18" charset="0"/>
                  </a:defRPr>
                </a:pPr>
                <a:endParaRPr lang="en-US"/>
              </a:p>
            </c:txPr>
            <c:dLblPos val="ctr"/>
            <c:showVal val="1"/>
            <c:extLst xmlns:c16r2="http://schemas.microsoft.com/office/drawing/2015/06/chart">
              <c:ext xmlns:c15="http://schemas.microsoft.com/office/drawing/2012/chart" uri="{CE6537A1-D6FC-4f65-9D91-7224C49458BB}">
                <c15:showLeaderLines val="1"/>
              </c:ext>
            </c:extLst>
          </c:dLbls>
          <c:cat>
            <c:strRef>
              <c:f>'comparative graphs'!$J$28:$J$31</c:f>
              <c:strCache>
                <c:ptCount val="4"/>
                <c:pt idx="0">
                  <c:v>GF</c:v>
                </c:pt>
                <c:pt idx="1">
                  <c:v>FF</c:v>
                </c:pt>
                <c:pt idx="2">
                  <c:v>TF</c:v>
                </c:pt>
                <c:pt idx="3">
                  <c:v>IW</c:v>
                </c:pt>
              </c:strCache>
            </c:strRef>
          </c:cat>
          <c:val>
            <c:numRef>
              <c:f>'comparative graphs'!$K$28:$K$31</c:f>
              <c:numCache>
                <c:formatCode>General</c:formatCode>
                <c:ptCount val="4"/>
                <c:pt idx="0">
                  <c:v>67.92</c:v>
                </c:pt>
                <c:pt idx="1">
                  <c:v>62.67</c:v>
                </c:pt>
                <c:pt idx="2">
                  <c:v>49</c:v>
                </c:pt>
                <c:pt idx="3">
                  <c:v>56</c:v>
                </c:pt>
              </c:numCache>
            </c:numRef>
          </c:val>
          <c:extLst xmlns:c16r2="http://schemas.microsoft.com/office/drawing/2015/06/chart">
            <c:ext xmlns:c16="http://schemas.microsoft.com/office/drawing/2014/chart" uri="{C3380CC4-5D6E-409C-BE32-E72D297353CC}">
              <c16:uniqueId val="{00000000-03C4-4831-99DF-32ACAD583415}"/>
            </c:ext>
          </c:extLst>
        </c:ser>
        <c:overlap val="100"/>
        <c:axId val="91272320"/>
        <c:axId val="91274240"/>
      </c:barChart>
      <c:catAx>
        <c:axId val="91272320"/>
        <c:scaling>
          <c:orientation val="minMax"/>
        </c:scaling>
        <c:axPos val="b"/>
        <c:title>
          <c:tx>
            <c:rich>
              <a:bodyPr/>
              <a:lstStyle/>
              <a:p>
                <a:pPr>
                  <a:defRPr/>
                </a:pPr>
                <a:r>
                  <a:rPr lang="en-US"/>
                  <a:t>Floors</a:t>
                </a:r>
              </a:p>
            </c:rich>
          </c:tx>
          <c:layout/>
        </c:title>
        <c:numFmt formatCode="General" sourceLinked="0"/>
        <c:tickLblPos val="nextTo"/>
        <c:crossAx val="91274240"/>
        <c:crosses val="autoZero"/>
        <c:auto val="1"/>
        <c:lblAlgn val="ctr"/>
        <c:lblOffset val="100"/>
      </c:catAx>
      <c:valAx>
        <c:axId val="91274240"/>
        <c:scaling>
          <c:orientation val="minMax"/>
        </c:scaling>
        <c:axPos val="l"/>
        <c:majorGridlines/>
        <c:title>
          <c:tx>
            <c:rich>
              <a:bodyPr rot="-5400000" vert="horz"/>
              <a:lstStyle/>
              <a:p>
                <a:pPr>
                  <a:defRPr/>
                </a:pPr>
                <a:r>
                  <a:rPr lang="en-US"/>
                  <a:t>% Compliance</a:t>
                </a:r>
              </a:p>
            </c:rich>
          </c:tx>
          <c:layout/>
        </c:title>
        <c:numFmt formatCode="General" sourceLinked="1"/>
        <c:tickLblPos val="nextTo"/>
        <c:crossAx val="91272320"/>
        <c:crosses val="autoZero"/>
        <c:crossBetween val="between"/>
      </c:valAx>
    </c:plotArea>
    <c:plotVisOnly val="1"/>
    <c:dispBlanksAs val="gap"/>
  </c:chart>
  <c:externalData r:id="rId1"/>
</c:chartSpace>
</file>

<file path=ppt/drawings/drawing1.xml><?xml version="1.0" encoding="utf-8"?>
<c:userShapes xmlns:c="http://schemas.openxmlformats.org/drawingml/2006/chart">
  <cdr:relSizeAnchor xmlns:cdr="http://schemas.openxmlformats.org/drawingml/2006/chartDrawing">
    <cdr:from>
      <cdr:x>0.20259</cdr:x>
      <cdr:y>0.02105</cdr:y>
    </cdr:from>
    <cdr:to>
      <cdr:x>0.80172</cdr:x>
      <cdr:y>0.16842</cdr:y>
    </cdr:to>
    <cdr:sp macro="" textlink="">
      <cdr:nvSpPr>
        <cdr:cNvPr id="4" name="TextBox 3"/>
        <cdr:cNvSpPr txBox="1"/>
      </cdr:nvSpPr>
      <cdr:spPr>
        <a:xfrm xmlns:a="http://schemas.openxmlformats.org/drawingml/2006/main">
          <a:off x="895350" y="57150"/>
          <a:ext cx="2647950" cy="400049"/>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pPr algn="ctr"/>
          <a:r>
            <a:rPr lang="en-US" sz="1200" baseline="0">
              <a:latin typeface="Times New Roman" pitchFamily="18" charset="0"/>
              <a:cs typeface="Times New Roman" pitchFamily="18" charset="0"/>
            </a:rPr>
            <a:t>% of cases with identification of patient by HUID</a:t>
          </a:r>
          <a:endParaRPr lang="en-US" sz="1200">
            <a:latin typeface="Times New Roman" pitchFamily="18" charset="0"/>
            <a:cs typeface="Times New Roman" pitchFamily="18"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1C731D-2AA2-48D1-AD7D-ABE3FB8B83AB}" type="datetimeFigureOut">
              <a:rPr lang="en-US" smtClean="0"/>
              <a:pPr/>
              <a:t>5/19/2017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AA9361-FF55-41A6-BD9F-E6986F6D4AE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DAA9361-FF55-41A6-BD9F-E6986F6D4AE7}"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DAA9361-FF55-41A6-BD9F-E6986F6D4AE7}" type="slidenum">
              <a:rPr lang="en-US" smtClean="0"/>
              <a:pPr/>
              <a:t>26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5/19/2017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5/19/2017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5/19/2017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5/19/2017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5/19/2017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90800" y="4724400"/>
            <a:ext cx="6400800" cy="1752600"/>
          </a:xfrm>
        </p:spPr>
        <p:txBody>
          <a:bodyPr/>
          <a:lstStyle/>
          <a:p>
            <a:pPr lvl="8" algn="r"/>
            <a:r>
              <a:rPr lang="en-US" sz="2000" dirty="0" smtClean="0">
                <a:solidFill>
                  <a:schemeClr val="tx1"/>
                </a:solidFill>
              </a:rPr>
              <a:t>Name: </a:t>
            </a:r>
            <a:r>
              <a:rPr lang="en-US" sz="2000" dirty="0" err="1" smtClean="0">
                <a:solidFill>
                  <a:schemeClr val="tx1"/>
                </a:solidFill>
              </a:rPr>
              <a:t>Sonika</a:t>
            </a:r>
            <a:r>
              <a:rPr lang="en-US" sz="2000" dirty="0" smtClean="0">
                <a:solidFill>
                  <a:schemeClr val="tx1"/>
                </a:solidFill>
              </a:rPr>
              <a:t> </a:t>
            </a:r>
            <a:r>
              <a:rPr lang="en-US" sz="2000" dirty="0" err="1" smtClean="0">
                <a:solidFill>
                  <a:schemeClr val="tx1"/>
                </a:solidFill>
              </a:rPr>
              <a:t>Tripathi</a:t>
            </a:r>
            <a:endParaRPr lang="en-US" sz="2000" dirty="0" smtClean="0">
              <a:solidFill>
                <a:schemeClr val="tx1"/>
              </a:solidFill>
            </a:endParaRPr>
          </a:p>
          <a:p>
            <a:pPr lvl="8" algn="r"/>
            <a:r>
              <a:rPr lang="en-US" sz="2000" dirty="0" smtClean="0">
                <a:solidFill>
                  <a:schemeClr val="tx1"/>
                </a:solidFill>
              </a:rPr>
              <a:t>Enroll No. PG/15/76</a:t>
            </a:r>
          </a:p>
          <a:p>
            <a:pPr lvl="8"/>
            <a:endParaRPr lang="en-US" dirty="0"/>
          </a:p>
        </p:txBody>
      </p:sp>
      <p:sp>
        <p:nvSpPr>
          <p:cNvPr id="2" name="Title 1"/>
          <p:cNvSpPr>
            <a:spLocks noGrp="1"/>
          </p:cNvSpPr>
          <p:nvPr>
            <p:ph type="ctrTitle"/>
          </p:nvPr>
        </p:nvSpPr>
        <p:spPr>
          <a:xfrm>
            <a:off x="990600" y="1752600"/>
            <a:ext cx="7772400" cy="2079625"/>
          </a:xfrm>
        </p:spPr>
        <p:txBody>
          <a:bodyPr>
            <a:normAutofit/>
          </a:bodyPr>
          <a:lstStyle/>
          <a:p>
            <a:r>
              <a:rPr lang="en-US" sz="2700" u="sng" dirty="0" smtClean="0"/>
              <a:t>Identification of gaps in Nurse’s Documentation at </a:t>
            </a:r>
            <a:r>
              <a:rPr lang="en-US" sz="2700" u="sng" dirty="0" err="1" smtClean="0"/>
              <a:t>Moolchand</a:t>
            </a:r>
            <a:r>
              <a:rPr lang="en-US" sz="2700" u="sng" dirty="0" smtClean="0"/>
              <a:t> hospital: A Nursing Audit complying with NABH and JCI Standards.</a:t>
            </a:r>
            <a:r>
              <a:rPr lang="en-US" dirty="0" smtClean="0"/>
              <a:t/>
            </a:r>
            <a:br>
              <a:rPr lang="en-US" dirty="0" smtClean="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09600" y="609600"/>
          <a:ext cx="7543800" cy="4944346"/>
        </p:xfrm>
        <a:graphic>
          <a:graphicData uri="http://schemas.openxmlformats.org/drawingml/2006/table">
            <a:tbl>
              <a:tblPr/>
              <a:tblGrid>
                <a:gridCol w="1660304"/>
                <a:gridCol w="5883496"/>
              </a:tblGrid>
              <a:tr h="833068">
                <a:tc>
                  <a:txBody>
                    <a:bodyPr/>
                    <a:lstStyle/>
                    <a:p>
                      <a:pPr marL="0" marR="0" algn="l">
                        <a:lnSpc>
                          <a:spcPct val="150000"/>
                        </a:lnSpc>
                        <a:spcBef>
                          <a:spcPts val="0"/>
                        </a:spcBef>
                        <a:spcAft>
                          <a:spcPts val="0"/>
                        </a:spcAft>
                      </a:pPr>
                      <a:r>
                        <a:rPr lang="en-US" sz="1600" dirty="0">
                          <a:latin typeface="Times New Roman" pitchFamily="18" charset="0"/>
                          <a:ea typeface="Calibri"/>
                          <a:cs typeface="Times New Roman" pitchFamily="18" charset="0"/>
                        </a:rPr>
                        <a:t>Nurse assessment form</a:t>
                      </a: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1600" dirty="0">
                          <a:latin typeface="Times New Roman" pitchFamily="18" charset="0"/>
                          <a:ea typeface="Calibri"/>
                          <a:cs typeface="Times New Roman" pitchFamily="18" charset="0"/>
                        </a:rPr>
                        <a:t>This form is filled when the patient is admitted in any of the wards. </a:t>
                      </a:r>
                      <a:r>
                        <a:rPr lang="en-US" sz="1600" dirty="0" smtClean="0">
                          <a:latin typeface="Times New Roman" pitchFamily="18" charset="0"/>
                          <a:ea typeface="Calibri"/>
                          <a:cs typeface="Times New Roman" pitchFamily="18" charset="0"/>
                        </a:rPr>
                        <a:t>It contains </a:t>
                      </a:r>
                      <a:r>
                        <a:rPr lang="en-US" sz="1600" dirty="0">
                          <a:latin typeface="Times New Roman" pitchFamily="18" charset="0"/>
                          <a:ea typeface="Calibri"/>
                          <a:cs typeface="Times New Roman" pitchFamily="18" charset="0"/>
                        </a:rPr>
                        <a:t>vital signs, fall risk assessment, functional screening, nutritional screening, pain assessment etc. The assessment should be ideally done and documented within 30 minutes of admission.</a:t>
                      </a: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6467">
                <a:tc>
                  <a:txBody>
                    <a:bodyPr/>
                    <a:lstStyle/>
                    <a:p>
                      <a:pPr marL="0" marR="0" algn="l">
                        <a:lnSpc>
                          <a:spcPct val="150000"/>
                        </a:lnSpc>
                        <a:spcBef>
                          <a:spcPts val="0"/>
                        </a:spcBef>
                        <a:spcAft>
                          <a:spcPts val="0"/>
                        </a:spcAft>
                      </a:pPr>
                      <a:r>
                        <a:rPr lang="en-US" sz="1600" dirty="0">
                          <a:latin typeface="Times New Roman" pitchFamily="18" charset="0"/>
                          <a:ea typeface="Calibri"/>
                          <a:cs typeface="Times New Roman" pitchFamily="18" charset="0"/>
                        </a:rPr>
                        <a:t>Daily patient care record</a:t>
                      </a: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1600" dirty="0">
                          <a:latin typeface="Times New Roman" pitchFamily="18" charset="0"/>
                          <a:ea typeface="Calibri"/>
                          <a:cs typeface="Times New Roman" pitchFamily="18" charset="0"/>
                        </a:rPr>
                        <a:t>This form is filled by the nurses to document the daily patient care activities, investigations ordered, procedures ordered, Vital monitoring chart, safety measures taken. During shift change, nurses are supposed to sign for handing over and taking over of the patients.</a:t>
                      </a: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2527">
                <a:tc>
                  <a:txBody>
                    <a:bodyPr/>
                    <a:lstStyle/>
                    <a:p>
                      <a:pPr marL="0" marR="0" algn="l">
                        <a:lnSpc>
                          <a:spcPct val="150000"/>
                        </a:lnSpc>
                        <a:spcBef>
                          <a:spcPts val="0"/>
                        </a:spcBef>
                        <a:spcAft>
                          <a:spcPts val="0"/>
                        </a:spcAft>
                      </a:pPr>
                      <a:r>
                        <a:rPr lang="en-US" sz="1600">
                          <a:latin typeface="Times New Roman" pitchFamily="18" charset="0"/>
                          <a:ea typeface="Calibri"/>
                          <a:cs typeface="Times New Roman" pitchFamily="18" charset="0"/>
                        </a:rPr>
                        <a:t>Billing activity record</a:t>
                      </a: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1600" dirty="0">
                          <a:latin typeface="Times New Roman" pitchFamily="18" charset="0"/>
                          <a:ea typeface="Calibri"/>
                          <a:cs typeface="Times New Roman" pitchFamily="18" charset="0"/>
                        </a:rPr>
                        <a:t>This record contains the details of items billed for the patient. During each shift, name and signature of nurse updating the BAR should be there.</a:t>
                      </a: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2906">
                <a:tc>
                  <a:txBody>
                    <a:bodyPr/>
                    <a:lstStyle/>
                    <a:p>
                      <a:pPr marL="0" marR="0" algn="l">
                        <a:lnSpc>
                          <a:spcPct val="150000"/>
                        </a:lnSpc>
                        <a:spcBef>
                          <a:spcPts val="0"/>
                        </a:spcBef>
                        <a:spcAft>
                          <a:spcPts val="0"/>
                        </a:spcAft>
                      </a:pPr>
                      <a:r>
                        <a:rPr lang="en-US" sz="1600" dirty="0">
                          <a:latin typeface="Times New Roman" pitchFamily="18" charset="0"/>
                          <a:ea typeface="Calibri"/>
                          <a:cs typeface="Times New Roman" pitchFamily="18" charset="0"/>
                        </a:rPr>
                        <a:t>Medical Administration record</a:t>
                      </a: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1600" dirty="0">
                          <a:latin typeface="Times New Roman" pitchFamily="18" charset="0"/>
                          <a:ea typeface="Calibri"/>
                          <a:cs typeface="Times New Roman" pitchFamily="18" charset="0"/>
                        </a:rPr>
                        <a:t>It contains the details of the medicines administered to the patient along with nurse’s signature and time. In case of high risk medication administration, there should be a counter sign also. The verbal orders are documented with seal and verification signature of doctor is very important.</a:t>
                      </a: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2906">
                <a:tc>
                  <a:txBody>
                    <a:bodyPr/>
                    <a:lstStyle/>
                    <a:p>
                      <a:pPr marL="0" marR="0" algn="l">
                        <a:lnSpc>
                          <a:spcPct val="150000"/>
                        </a:lnSpc>
                        <a:spcBef>
                          <a:spcPts val="0"/>
                        </a:spcBef>
                        <a:spcAft>
                          <a:spcPts val="0"/>
                        </a:spcAft>
                      </a:pPr>
                      <a:r>
                        <a:rPr lang="en-US" sz="1600" dirty="0" smtClean="0">
                          <a:latin typeface="Times New Roman" pitchFamily="18" charset="0"/>
                          <a:ea typeface="Calibri"/>
                          <a:cs typeface="Times New Roman" pitchFamily="18" charset="0"/>
                        </a:rPr>
                        <a:t>Patient and Family  Education  form</a:t>
                      </a:r>
                      <a:endParaRPr lang="en-US" sz="1600" dirty="0">
                        <a:latin typeface="Times New Roman" pitchFamily="18" charset="0"/>
                        <a:ea typeface="Calibri"/>
                        <a:cs typeface="Times New Roman" pitchFamily="18" charset="0"/>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1600" dirty="0" smtClean="0">
                          <a:latin typeface="Times New Roman" pitchFamily="18" charset="0"/>
                          <a:ea typeface="Calibri"/>
                          <a:cs typeface="Times New Roman" pitchFamily="18" charset="0"/>
                        </a:rPr>
                        <a:t>This form</a:t>
                      </a:r>
                      <a:r>
                        <a:rPr lang="en-US" sz="1600" baseline="0" dirty="0" smtClean="0">
                          <a:latin typeface="Times New Roman" pitchFamily="18" charset="0"/>
                          <a:ea typeface="Calibri"/>
                          <a:cs typeface="Times New Roman" pitchFamily="18" charset="0"/>
                        </a:rPr>
                        <a:t> has the details about the condition of the patient and on that basis family members are also educated about  the prognosis of the condition .Also the precautions to be taken to help patient healthy recovery</a:t>
                      </a:r>
                      <a:endParaRPr lang="en-US" sz="1600" dirty="0">
                        <a:latin typeface="Times New Roman" pitchFamily="18" charset="0"/>
                        <a:ea typeface="Calibri"/>
                        <a:cs typeface="Times New Roman" pitchFamily="18" charset="0"/>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3"/>
          <p:cNvSpPr/>
          <p:nvPr/>
        </p:nvSpPr>
        <p:spPr>
          <a:xfrm>
            <a:off x="457200" y="5638800"/>
            <a:ext cx="8305800" cy="1200329"/>
          </a:xfrm>
          <a:prstGeom prst="rect">
            <a:avLst/>
          </a:prstGeom>
        </p:spPr>
        <p:txBody>
          <a:bodyPr wrap="square">
            <a:spAutoFit/>
          </a:bodyPr>
          <a:lstStyle/>
          <a:p>
            <a:pPr lvl="0"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Note: The above forms are attached daily in the patient record and are arranged date wise. Patient identifiers </a:t>
            </a:r>
            <a:r>
              <a:rPr lang="en-US" dirty="0" err="1" smtClean="0">
                <a:latin typeface="Times New Roman" pitchFamily="18" charset="0"/>
                <a:ea typeface="Calibri" pitchFamily="34" charset="0"/>
                <a:cs typeface="Times New Roman" pitchFamily="18" charset="0"/>
              </a:rPr>
              <a:t>i.e</a:t>
            </a:r>
            <a:r>
              <a:rPr lang="en-US" dirty="0" smtClean="0">
                <a:latin typeface="Times New Roman" pitchFamily="18" charset="0"/>
                <a:ea typeface="Calibri" pitchFamily="34" charset="0"/>
                <a:cs typeface="Times New Roman" pitchFamily="18" charset="0"/>
              </a:rPr>
              <a:t> Name and HUID are recorded in every document </a:t>
            </a:r>
          </a:p>
          <a:p>
            <a:pPr lvl="0"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of the patient’s file. The ID band is provided to patient in order to avoid any patient identification error</a:t>
            </a:r>
            <a:endParaRPr lang="en-US" dirty="0"/>
          </a:p>
        </p:txBody>
      </p:sp>
      <p:sp>
        <p:nvSpPr>
          <p:cNvPr id="5" name="Rectangle 4"/>
          <p:cNvSpPr/>
          <p:nvPr/>
        </p:nvSpPr>
        <p:spPr>
          <a:xfrm>
            <a:off x="1828800" y="228600"/>
            <a:ext cx="4429418" cy="369332"/>
          </a:xfrm>
          <a:prstGeom prst="rect">
            <a:avLst/>
          </a:prstGeom>
        </p:spPr>
        <p:txBody>
          <a:bodyPr wrap="none">
            <a:spAutoFit/>
          </a:bodyPr>
          <a:lstStyle/>
          <a:p>
            <a:pPr lvl="0" fontAlgn="base">
              <a:spcBef>
                <a:spcPct val="0"/>
              </a:spcBef>
              <a:spcAft>
                <a:spcPct val="0"/>
              </a:spcAft>
            </a:pPr>
            <a:r>
              <a:rPr lang="en-US" b="1" dirty="0" smtClean="0">
                <a:latin typeface="Times New Roman" pitchFamily="18" charset="0"/>
                <a:ea typeface="Calibri" pitchFamily="34" charset="0"/>
                <a:cs typeface="Times New Roman" pitchFamily="18" charset="0"/>
              </a:rPr>
              <a:t>List of documents audited during the study</a:t>
            </a:r>
            <a:endParaRPr lang="en-US" dirty="0" smtClean="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136406" y="762000"/>
            <a:ext cx="9007594"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Data Analysis: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analysis is based on the scoring for documentation of 11 different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parameters in patient record of Ground, First, Third floor and International Wing.</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scoring criteria is as follows: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Total compliance</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Score 10 (When documentation is complete </a:t>
            </a:r>
          </a:p>
          <a:p>
            <a:pPr marL="0" marR="0" lvl="0" indent="0" algn="just" defTabSz="914400" rtl="0" eaLnBrk="0" fontAlgn="base" latinLnBrk="0" hangingPunct="0">
              <a:lnSpc>
                <a:spcPct val="100000"/>
              </a:lnSpc>
              <a:spcBef>
                <a:spcPct val="0"/>
              </a:spcBef>
              <a:spcAft>
                <a:spcPct val="0"/>
              </a:spcAft>
              <a:buClrTx/>
              <a:buSzTx/>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and is present in all the forms attached date wise in the file)</a:t>
            </a:r>
          </a:p>
          <a:p>
            <a:pPr marL="0" marR="0" lvl="0" indent="0" algn="just" defTabSz="914400" rtl="0" eaLnBrk="0" fontAlgn="base" latinLnBrk="0" hangingPunct="0">
              <a:lnSpc>
                <a:spcPct val="100000"/>
              </a:lnSpc>
              <a:spcBef>
                <a:spcPct val="0"/>
              </a:spcBef>
              <a:spcAft>
                <a:spcPct val="0"/>
              </a:spcAft>
              <a:buClrTx/>
              <a:buSzTx/>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Partial compliance</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Score 5 (When documentation is present in two or more forms arranged date wise in the file)</a:t>
            </a:r>
          </a:p>
          <a:p>
            <a:pPr marL="0" marR="0" lvl="0" indent="0" algn="just" defTabSz="914400" rtl="0" eaLnBrk="0" fontAlgn="base" latinLnBrk="0" hangingPunct="0">
              <a:lnSpc>
                <a:spcPct val="100000"/>
              </a:lnSpc>
              <a:spcBef>
                <a:spcPct val="0"/>
              </a:spcBef>
              <a:spcAft>
                <a:spcPct val="0"/>
              </a:spcAft>
              <a:buClrTx/>
              <a:buSzTx/>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 compliance</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Score 0 (When documentation is present in only one or less than one</a:t>
            </a:r>
          </a:p>
          <a:p>
            <a:pPr marL="0" marR="0" lvl="0" indent="0" algn="just" defTabSz="914400" rtl="0" eaLnBrk="0" fontAlgn="base" latinLnBrk="0" hangingPunct="0">
              <a:lnSpc>
                <a:spcPct val="100000"/>
              </a:lnSpc>
              <a:spcBef>
                <a:spcPct val="0"/>
              </a:spcBef>
              <a:spcAft>
                <a:spcPct val="0"/>
              </a:spcAft>
              <a:buClrTx/>
              <a:buSzTx/>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forms, arranged date wise in the record)</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457200" y="1371600"/>
            <a:ext cx="6883616"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42975"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a:t>
            </a: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Initial assessment of patients within 30 minutes of admission</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42975" algn="l"/>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3" name="Chart 2"/>
          <p:cNvGraphicFramePr/>
          <p:nvPr/>
        </p:nvGraphicFramePr>
        <p:xfrm>
          <a:off x="1066800" y="1905000"/>
          <a:ext cx="5486400" cy="3276600"/>
        </p:xfrm>
        <a:graphic>
          <a:graphicData uri="http://schemas.openxmlformats.org/drawingml/2006/chart">
            <c:chart xmlns:c="http://schemas.openxmlformats.org/drawingml/2006/chart" xmlns:r="http://schemas.openxmlformats.org/officeDocument/2006/relationships" r:id="rId2"/>
          </a:graphicData>
        </a:graphic>
      </p:graphicFrame>
      <p:sp>
        <p:nvSpPr>
          <p:cNvPr id="11267" name="Rectangle 3"/>
          <p:cNvSpPr>
            <a:spLocks noChangeArrowheads="1"/>
          </p:cNvSpPr>
          <p:nvPr/>
        </p:nvSpPr>
        <p:spPr bwMode="auto">
          <a:xfrm>
            <a:off x="0" y="32099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68" name="Rectangle 4"/>
          <p:cNvSpPr>
            <a:spLocks noChangeArrowheads="1"/>
          </p:cNvSpPr>
          <p:nvPr/>
        </p:nvSpPr>
        <p:spPr bwMode="auto">
          <a:xfrm>
            <a:off x="533400" y="304800"/>
            <a:ext cx="8077200" cy="9848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942975" algn="l"/>
              </a:tabLst>
            </a:pPr>
            <a:r>
              <a:rPr kumimoji="0" lang="en-US"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Findings:</a:t>
            </a:r>
            <a:r>
              <a:rPr kumimoji="0" lang="en-US"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42975"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Following graphs shows the comparison between the floors</a:t>
            </a:r>
          </a:p>
          <a:p>
            <a:pPr marL="0" marR="0" lvl="0" indent="0" algn="just" defTabSz="914400" rtl="0" eaLnBrk="0" fontAlgn="base" latinLnBrk="0" hangingPunct="0">
              <a:lnSpc>
                <a:spcPct val="100000"/>
              </a:lnSpc>
              <a:spcBef>
                <a:spcPct val="0"/>
              </a:spcBef>
              <a:spcAft>
                <a:spcPct val="0"/>
              </a:spcAft>
              <a:buClrTx/>
              <a:buSzTx/>
              <a:buFontTx/>
              <a:buNone/>
              <a:tabLst>
                <a:tab pos="942975"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regarding the compliance in documentation.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1269" name="Rectangle 5"/>
          <p:cNvSpPr>
            <a:spLocks noChangeArrowheads="1"/>
          </p:cNvSpPr>
          <p:nvPr/>
        </p:nvSpPr>
        <p:spPr bwMode="auto">
          <a:xfrm>
            <a:off x="798446" y="5257800"/>
            <a:ext cx="8345554" cy="132343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Figure 1</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above figure shows that the compliance for initial assessment of patients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is maximum in First floor (30.2 %), followed by Ground floor and International</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wing.Third</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floor has the least compliance (7%).</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457200" y="533400"/>
            <a:ext cx="6255430"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a:t>
            </a: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Nutritional Screening within 30 minutes of admission</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3" name="Chart 2"/>
          <p:cNvGraphicFramePr/>
          <p:nvPr/>
        </p:nvGraphicFramePr>
        <p:xfrm>
          <a:off x="1295400" y="1295400"/>
          <a:ext cx="4750676" cy="2659117"/>
        </p:xfrm>
        <a:graphic>
          <a:graphicData uri="http://schemas.openxmlformats.org/drawingml/2006/chart">
            <c:chart xmlns:c="http://schemas.openxmlformats.org/drawingml/2006/chart" xmlns:r="http://schemas.openxmlformats.org/officeDocument/2006/relationships" r:id="rId2"/>
          </a:graphicData>
        </a:graphic>
      </p:graphicFrame>
      <p:sp>
        <p:nvSpPr>
          <p:cNvPr id="10243" name="Rectangle 3"/>
          <p:cNvSpPr>
            <a:spLocks noChangeArrowheads="1"/>
          </p:cNvSpPr>
          <p:nvPr/>
        </p:nvSpPr>
        <p:spPr bwMode="auto">
          <a:xfrm>
            <a:off x="457200" y="4191000"/>
            <a:ext cx="8547533" cy="160043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Figure 2</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above figure shows that Nutritional screening within 30 minutes is done only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 7% of the cases in Third floor, followed by International wing with 6%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compliance. Ground floor and first floor have least compliance, about 3%</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914400" y="685800"/>
            <a:ext cx="4557786"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a:t>
            </a: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Vitals monitoring and documentation:</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3" name="Chart 2"/>
          <p:cNvGraphicFramePr/>
          <p:nvPr/>
        </p:nvGraphicFramePr>
        <p:xfrm>
          <a:off x="1447800" y="1371600"/>
          <a:ext cx="4527071" cy="2717321"/>
        </p:xfrm>
        <a:graphic>
          <a:graphicData uri="http://schemas.openxmlformats.org/drawingml/2006/chart">
            <c:chart xmlns:c="http://schemas.openxmlformats.org/drawingml/2006/chart" xmlns:r="http://schemas.openxmlformats.org/officeDocument/2006/relationships" r:id="rId2"/>
          </a:graphicData>
        </a:graphic>
      </p:graphicFrame>
      <p:sp>
        <p:nvSpPr>
          <p:cNvPr id="9219" name="Rectangle 3"/>
          <p:cNvSpPr>
            <a:spLocks noChangeArrowheads="1"/>
          </p:cNvSpPr>
          <p:nvPr/>
        </p:nvSpPr>
        <p:spPr bwMode="auto">
          <a:xfrm>
            <a:off x="609600" y="4572000"/>
            <a:ext cx="7849778" cy="113877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Figure3. shows that in almost in 85% of the cases, vitals monitoring and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documentation is done on Third floor, However International wing is least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compliant with vitals documentation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i.e</a:t>
            </a:r>
            <a:r>
              <a:rPr kumimoji="0" lang="en-US" sz="20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only 26 % of the cases.</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457200" y="381000"/>
            <a:ext cx="3107133"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a:t>
            </a: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Signatures in BAR sheet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3" name="Chart 2"/>
          <p:cNvGraphicFramePr/>
          <p:nvPr/>
        </p:nvGraphicFramePr>
        <p:xfrm>
          <a:off x="1143000" y="1295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8195" name="Rectangle 3"/>
          <p:cNvSpPr>
            <a:spLocks noChangeArrowheads="1"/>
          </p:cNvSpPr>
          <p:nvPr/>
        </p:nvSpPr>
        <p:spPr bwMode="auto">
          <a:xfrm>
            <a:off x="152400" y="4648200"/>
            <a:ext cx="85344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Figure 4: shows that Third floor has maximum compliance amongst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all the floors regarding the signatures in BAR sheet (74.6%), followed by First floor (48.6%), IW and ground floor.</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228600"/>
            <a:ext cx="3992183"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5. </a:t>
            </a: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Nursing handover signatures</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3" name="Chart 2"/>
          <p:cNvGraphicFramePr/>
          <p:nvPr/>
        </p:nvGraphicFramePr>
        <p:xfrm>
          <a:off x="762000" y="1143000"/>
          <a:ext cx="6172200" cy="3048000"/>
        </p:xfrm>
        <a:graphic>
          <a:graphicData uri="http://schemas.openxmlformats.org/drawingml/2006/chart">
            <c:chart xmlns:c="http://schemas.openxmlformats.org/drawingml/2006/chart" xmlns:r="http://schemas.openxmlformats.org/officeDocument/2006/relationships" r:id="rId2"/>
          </a:graphicData>
        </a:graphic>
      </p:graphicFrame>
      <p:sp>
        <p:nvSpPr>
          <p:cNvPr id="7172" name="Rectangle 4"/>
          <p:cNvSpPr>
            <a:spLocks noChangeArrowheads="1"/>
          </p:cNvSpPr>
          <p:nvPr/>
        </p:nvSpPr>
        <p:spPr bwMode="auto">
          <a:xfrm>
            <a:off x="685800" y="4495800"/>
            <a:ext cx="7925759" cy="129266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Figure 5:The above figure shows that Third floor has compliance in 71% of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cases where nursing handover signatures are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present.signatures</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only 32.6% cases.</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1" name="Rectangle 7"/>
          <p:cNvSpPr>
            <a:spLocks noChangeArrowheads="1"/>
          </p:cNvSpPr>
          <p:nvPr/>
        </p:nvSpPr>
        <p:spPr bwMode="auto">
          <a:xfrm>
            <a:off x="304800" y="228600"/>
            <a:ext cx="4184159"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6. Documentation of Patient's Name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8" name="Chart 7"/>
          <p:cNvGraphicFramePr/>
          <p:nvPr/>
        </p:nvGraphicFramePr>
        <p:xfrm>
          <a:off x="1524000" y="762000"/>
          <a:ext cx="5105400" cy="2905125"/>
        </p:xfrm>
        <a:graphic>
          <a:graphicData uri="http://schemas.openxmlformats.org/drawingml/2006/chart">
            <c:chart xmlns:c="http://schemas.openxmlformats.org/drawingml/2006/chart" xmlns:r="http://schemas.openxmlformats.org/officeDocument/2006/relationships" r:id="rId2"/>
          </a:graphicData>
        </a:graphic>
      </p:graphicFrame>
      <p:sp>
        <p:nvSpPr>
          <p:cNvPr id="6152" name="Rectangle 8"/>
          <p:cNvSpPr>
            <a:spLocks noChangeArrowheads="1"/>
          </p:cNvSpPr>
          <p:nvPr/>
        </p:nvSpPr>
        <p:spPr bwMode="auto">
          <a:xfrm>
            <a:off x="228600" y="4038600"/>
            <a:ext cx="8448147" cy="101566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Figure 6</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above figure shows that all floors have 100% compliance of documentation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of patient</a:t>
            </a:r>
            <a:r>
              <a:rPr kumimoji="0" lang="en-US"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name in the patient record file.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81000" y="381000"/>
            <a:ext cx="5008102"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a:t>
            </a: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HUID documentation as patient identifier</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6" name="Chart 5"/>
          <p:cNvGraphicFramePr/>
          <p:nvPr/>
        </p:nvGraphicFramePr>
        <p:xfrm>
          <a:off x="1447800" y="990600"/>
          <a:ext cx="4591050" cy="2847975"/>
        </p:xfrm>
        <a:graphic>
          <a:graphicData uri="http://schemas.openxmlformats.org/drawingml/2006/chart">
            <c:chart xmlns:c="http://schemas.openxmlformats.org/drawingml/2006/chart" xmlns:r="http://schemas.openxmlformats.org/officeDocument/2006/relationships" r:id="rId2"/>
          </a:graphicData>
        </a:graphic>
      </p:graphicFrame>
      <p:sp>
        <p:nvSpPr>
          <p:cNvPr id="5123" name="Rectangle 3"/>
          <p:cNvSpPr>
            <a:spLocks noChangeArrowheads="1"/>
          </p:cNvSpPr>
          <p:nvPr/>
        </p:nvSpPr>
        <p:spPr bwMode="auto">
          <a:xfrm>
            <a:off x="304800" y="4038600"/>
            <a:ext cx="8263801" cy="132343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7335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Figure 7</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7335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above figure shows that all floors have 100% compliance of documenting </a:t>
            </a:r>
          </a:p>
          <a:p>
            <a:pPr marL="0" marR="0" lvl="0" indent="0" algn="l" defTabSz="914400" rtl="0" eaLnBrk="0" fontAlgn="base" latinLnBrk="0" hangingPunct="0">
              <a:lnSpc>
                <a:spcPct val="100000"/>
              </a:lnSpc>
              <a:spcBef>
                <a:spcPct val="0"/>
              </a:spcBef>
              <a:spcAft>
                <a:spcPct val="0"/>
              </a:spcAft>
              <a:buClrTx/>
              <a:buSzTx/>
              <a:buFontTx/>
              <a:buNone/>
              <a:tabLst>
                <a:tab pos="17335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HUID as patient identifier.</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733550" algn="l"/>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228600" y="381000"/>
            <a:ext cx="4006225"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7335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8</a:t>
            </a: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.Patient Identification by ID band</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733550" algn="l"/>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3" name="Chart 2"/>
          <p:cNvGraphicFramePr/>
          <p:nvPr/>
        </p:nvGraphicFramePr>
        <p:xfrm>
          <a:off x="1524000" y="1295400"/>
          <a:ext cx="4983145" cy="2895600"/>
        </p:xfrm>
        <a:graphic>
          <a:graphicData uri="http://schemas.openxmlformats.org/drawingml/2006/chart">
            <c:chart xmlns:c="http://schemas.openxmlformats.org/drawingml/2006/chart" xmlns:r="http://schemas.openxmlformats.org/officeDocument/2006/relationships" r:id="rId2"/>
          </a:graphicData>
        </a:graphic>
      </p:graphicFrame>
      <p:sp>
        <p:nvSpPr>
          <p:cNvPr id="4099" name="Rectangle 3"/>
          <p:cNvSpPr>
            <a:spLocks noChangeArrowheads="1"/>
          </p:cNvSpPr>
          <p:nvPr/>
        </p:nvSpPr>
        <p:spPr bwMode="auto">
          <a:xfrm>
            <a:off x="609600" y="4267200"/>
            <a:ext cx="82296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Figure8:</a:t>
            </a:r>
            <a:r>
              <a:rPr lang="en-US" sz="2000" dirty="0" smtClean="0">
                <a:latin typeface="Times New Roman" pitchFamily="18" charset="0"/>
                <a:ea typeface="Calibri" pitchFamily="34" charset="0"/>
                <a:cs typeface="Times New Roman" pitchFamily="18" charset="0"/>
              </a:rPr>
              <a:t>The above figure shows that First floor has compliance in 97% of</a:t>
            </a:r>
          </a:p>
          <a:p>
            <a:pPr lvl="0" eaLnBrk="0" fontAlgn="base" hangingPunct="0">
              <a:spcBef>
                <a:spcPct val="0"/>
              </a:spcBef>
              <a:spcAft>
                <a:spcPct val="0"/>
              </a:spcAft>
            </a:pPr>
            <a:r>
              <a:rPr lang="en-US" sz="2000" dirty="0" smtClean="0">
                <a:latin typeface="Times New Roman" pitchFamily="18" charset="0"/>
                <a:ea typeface="Calibri" pitchFamily="34" charset="0"/>
                <a:cs typeface="Times New Roman" pitchFamily="18" charset="0"/>
              </a:rPr>
              <a:t> cases for identification of patient by ID band and least compliance in </a:t>
            </a:r>
          </a:p>
          <a:p>
            <a:pPr lvl="0" eaLnBrk="0" fontAlgn="base" hangingPunct="0">
              <a:spcBef>
                <a:spcPct val="0"/>
              </a:spcBef>
              <a:spcAft>
                <a:spcPct val="0"/>
              </a:spcAft>
            </a:pPr>
            <a:r>
              <a:rPr lang="en-US" sz="2000" dirty="0" smtClean="0">
                <a:latin typeface="Times New Roman" pitchFamily="18" charset="0"/>
                <a:ea typeface="Calibri" pitchFamily="34" charset="0"/>
                <a:cs typeface="Times New Roman" pitchFamily="18" charset="0"/>
              </a:rPr>
              <a:t>International wing (94%).</a:t>
            </a:r>
            <a:endParaRPr lang="en-US" sz="2000" dirty="0" smtClean="0">
              <a:latin typeface="Times New Roman" pitchFamily="18" charset="0"/>
              <a:cs typeface="Times New Roman" pitchFamily="18" charset="0"/>
            </a:endParaRPr>
          </a:p>
          <a:p>
            <a:pPr lvl="0" eaLnBrk="0" fontAlgn="base" hangingPunct="0">
              <a:spcBef>
                <a:spcPct val="0"/>
              </a:spcBef>
              <a:spcAft>
                <a:spcPct val="0"/>
              </a:spcAft>
            </a:pPr>
            <a:endParaRPr lang="en-US" sz="2000"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600200"/>
            <a:ext cx="7620000" cy="3477875"/>
          </a:xfrm>
          <a:prstGeom prst="rect">
            <a:avLst/>
          </a:prstGeom>
        </p:spPr>
        <p:txBody>
          <a:bodyPr wrap="square">
            <a:spAutoFit/>
          </a:bodyPr>
          <a:lstStyle/>
          <a:p>
            <a:pPr lvl="1" algn="just"/>
            <a:r>
              <a:rPr lang="en-US" sz="2000" dirty="0" smtClean="0">
                <a:latin typeface="Times New Roman" pitchFamily="18" charset="0"/>
                <a:cs typeface="Times New Roman" pitchFamily="18" charset="0"/>
              </a:rPr>
              <a:t>Nurses are the backbone of the hospital. Starting from the entry of the patient in the ward till the discharge of the patient, nurses play a major role in the recovery of patient’s condition.</a:t>
            </a:r>
          </a:p>
          <a:p>
            <a:pPr lvl="1" algn="just"/>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During the stay of the patient in the hospital, it is nurse’s responsibility to document the care provided, e.g. medicines administered, vitals monitoring, Assessment of the patient etc.</a:t>
            </a:r>
          </a:p>
          <a:p>
            <a:pPr lvl="1" algn="just"/>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Nursing documentation in the patient records helps in continuity of care of the patient and helps to understand the course of treatment in the hospital</a:t>
            </a:r>
            <a:endParaRPr lang="en-US" sz="2000" dirty="0"/>
          </a:p>
        </p:txBody>
      </p:sp>
      <p:sp>
        <p:nvSpPr>
          <p:cNvPr id="3" name="Title 2"/>
          <p:cNvSpPr>
            <a:spLocks noGrp="1"/>
          </p:cNvSpPr>
          <p:nvPr>
            <p:ph type="title"/>
          </p:nvPr>
        </p:nvSpPr>
        <p:spPr/>
        <p:txBody>
          <a:bodyPr>
            <a:normAutofit/>
          </a:bodyPr>
          <a:lstStyle/>
          <a:p>
            <a:pPr algn="ctr"/>
            <a:r>
              <a:rPr lang="en-US" sz="2800" dirty="0" smtClean="0"/>
              <a:t>INTRODUCTION</a:t>
            </a:r>
            <a:endParaRPr lang="en-US"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4800" y="533400"/>
            <a:ext cx="4377224" cy="67710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9</a:t>
            </a: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Documentation of Verbal/Stat order</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5" name="Rectangle 3"/>
          <p:cNvSpPr>
            <a:spLocks noChangeArrowheads="1"/>
          </p:cNvSpPr>
          <p:nvPr/>
        </p:nvSpPr>
        <p:spPr bwMode="auto">
          <a:xfrm>
            <a:off x="381000" y="4191000"/>
            <a:ext cx="8286243" cy="190821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Figure 9</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above figure shows that Ground floor has compliance in 67% of cases of</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documentation of verbal/stat order with seal and doctor verification signature,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first floor has compliance in 62% cases followed by International wing 56%</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least compliance is of Third floor 49%.</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Chart 5"/>
          <p:cNvGraphicFramePr/>
          <p:nvPr/>
        </p:nvGraphicFramePr>
        <p:xfrm>
          <a:off x="1524000" y="1295400"/>
          <a:ext cx="5105400" cy="25431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228600" y="228600"/>
            <a:ext cx="8382000" cy="9848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10</a:t>
            </a: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Patient and family education documentation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procedure/proposed plan of care and effects of treatment)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Chart 2"/>
          <p:cNvGraphicFramePr/>
          <p:nvPr/>
        </p:nvGraphicFramePr>
        <p:xfrm>
          <a:off x="1524000" y="1295400"/>
          <a:ext cx="5943600" cy="2666999"/>
        </p:xfrm>
        <a:graphic>
          <a:graphicData uri="http://schemas.openxmlformats.org/drawingml/2006/chart">
            <c:chart xmlns:c="http://schemas.openxmlformats.org/drawingml/2006/chart" xmlns:r="http://schemas.openxmlformats.org/officeDocument/2006/relationships" r:id="rId2"/>
          </a:graphicData>
        </a:graphic>
      </p:graphicFrame>
      <p:sp>
        <p:nvSpPr>
          <p:cNvPr id="2051" name="Rectangle 3"/>
          <p:cNvSpPr>
            <a:spLocks noChangeArrowheads="1"/>
          </p:cNvSpPr>
          <p:nvPr/>
        </p:nvSpPr>
        <p:spPr bwMode="auto">
          <a:xfrm>
            <a:off x="533400" y="4343400"/>
            <a:ext cx="8052204" cy="132343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Figure 10</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above figure shows that compliance percentage for documentation of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patient and family</a:t>
            </a:r>
            <a:r>
              <a:rPr kumimoji="0" lang="en-US" sz="20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education is 5.2% in first floor records and no compliance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score in case of third floor and International wing.</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838199" y="1447800"/>
          <a:ext cx="7162801" cy="5047488"/>
        </p:xfrm>
        <a:graphic>
          <a:graphicData uri="http://schemas.openxmlformats.org/drawingml/2006/table">
            <a:tbl>
              <a:tblPr/>
              <a:tblGrid>
                <a:gridCol w="2718116"/>
                <a:gridCol w="975347"/>
                <a:gridCol w="1224600"/>
                <a:gridCol w="1224600"/>
                <a:gridCol w="1020138"/>
              </a:tblGrid>
              <a:tr h="295275">
                <a:tc gridSpan="2">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N=254 </a:t>
                      </a:r>
                      <a:endParaRPr lang="en-US" sz="1800" dirty="0">
                        <a:latin typeface="Times New Roman" pitchFamily="18" charset="0"/>
                        <a:ea typeface="Calibri"/>
                        <a:cs typeface="Times New Roman" pitchFamily="18" charset="0"/>
                      </a:endParaRPr>
                    </a:p>
                  </a:txBody>
                  <a:tcPr marL="25437" marR="254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 of compliance</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590550">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Audit Parameters</a:t>
                      </a:r>
                      <a:endParaRPr lang="en-US" sz="1800" dirty="0">
                        <a:latin typeface="Times New Roman" pitchFamily="18" charset="0"/>
                        <a:ea typeface="Calibri"/>
                        <a:cs typeface="Times New Roman" pitchFamily="18" charset="0"/>
                      </a:endParaRPr>
                    </a:p>
                  </a:txBody>
                  <a:tcPr marL="25437" marR="254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Floors</a:t>
                      </a:r>
                      <a:endParaRPr lang="en-US" sz="1800" dirty="0">
                        <a:latin typeface="Times New Roman" pitchFamily="18" charset="0"/>
                        <a:ea typeface="Calibri"/>
                        <a:cs typeface="Times New Roman" pitchFamily="18" charset="0"/>
                      </a:endParaRPr>
                    </a:p>
                  </a:txBody>
                  <a:tcPr marL="25437" marR="254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Compliant</a:t>
                      </a:r>
                      <a:endParaRPr lang="en-US" sz="1800">
                        <a:latin typeface="Times New Roman" pitchFamily="18" charset="0"/>
                        <a:ea typeface="Calibri"/>
                        <a:cs typeface="Times New Roman" pitchFamily="18" charset="0"/>
                      </a:endParaRPr>
                    </a:p>
                  </a:txBody>
                  <a:tcPr marL="25437" marR="254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Partially </a:t>
                      </a:r>
                      <a:br>
                        <a:rPr lang="en-IN" sz="1800">
                          <a:solidFill>
                            <a:srgbClr val="000000"/>
                          </a:solidFill>
                          <a:latin typeface="Times New Roman" pitchFamily="18" charset="0"/>
                          <a:ea typeface="Times New Roman"/>
                          <a:cs typeface="Times New Roman" pitchFamily="18" charset="0"/>
                        </a:rPr>
                      </a:br>
                      <a:r>
                        <a:rPr lang="en-IN" sz="1800">
                          <a:solidFill>
                            <a:srgbClr val="000000"/>
                          </a:solidFill>
                          <a:latin typeface="Times New Roman" pitchFamily="18" charset="0"/>
                          <a:ea typeface="Times New Roman"/>
                          <a:cs typeface="Times New Roman" pitchFamily="18" charset="0"/>
                        </a:rPr>
                        <a:t>compliant</a:t>
                      </a:r>
                      <a:endParaRPr lang="en-US" sz="1800">
                        <a:latin typeface="Times New Roman" pitchFamily="18" charset="0"/>
                        <a:ea typeface="Calibri"/>
                        <a:cs typeface="Times New Roman" pitchFamily="18" charset="0"/>
                      </a:endParaRPr>
                    </a:p>
                  </a:txBody>
                  <a:tcPr marL="25437" marR="254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Non-compliant</a:t>
                      </a:r>
                      <a:endParaRPr lang="en-US" sz="1800">
                        <a:latin typeface="Times New Roman" pitchFamily="18" charset="0"/>
                        <a:ea typeface="Calibri"/>
                        <a:cs typeface="Times New Roman" pitchFamily="18" charset="0"/>
                      </a:endParaRPr>
                    </a:p>
                  </a:txBody>
                  <a:tcPr marL="25437" marR="254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275">
                <a:tc rowSpan="4">
                  <a:txBody>
                    <a:bodyPr/>
                    <a:lstStyle/>
                    <a:p>
                      <a:pPr marL="0" marR="0" algn="just">
                        <a:lnSpc>
                          <a:spcPct val="115000"/>
                        </a:lnSpc>
                        <a:spcBef>
                          <a:spcPts val="0"/>
                        </a:spcBef>
                        <a:spcAft>
                          <a:spcPts val="0"/>
                        </a:spcAft>
                      </a:pPr>
                      <a:r>
                        <a:rPr lang="en-IN" sz="1800" b="1">
                          <a:solidFill>
                            <a:srgbClr val="000000"/>
                          </a:solidFill>
                          <a:latin typeface="Times New Roman" pitchFamily="18" charset="0"/>
                          <a:ea typeface="Times New Roman"/>
                          <a:cs typeface="Times New Roman" pitchFamily="18" charset="0"/>
                        </a:rPr>
                        <a:t>Initial assessment of patients in 30 minutes of admission</a:t>
                      </a:r>
                      <a:endParaRPr lang="en-US" sz="1800">
                        <a:latin typeface="Times New Roman" pitchFamily="18" charset="0"/>
                        <a:ea typeface="Calibri"/>
                        <a:cs typeface="Times New Roman" pitchFamily="18" charset="0"/>
                      </a:endParaRPr>
                    </a:p>
                  </a:txBody>
                  <a:tcPr marL="25437" marR="254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GF</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15.5</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84.4</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0</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275">
                <a:tc vMerge="1">
                  <a:txBody>
                    <a:bodyPr/>
                    <a:lstStyle/>
                    <a:p>
                      <a:endParaRPr lang="en-US"/>
                    </a:p>
                  </a:txBody>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FF</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30.2</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68.4</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0</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275">
                <a:tc vMerge="1">
                  <a:txBody>
                    <a:bodyPr/>
                    <a:lstStyle/>
                    <a:p>
                      <a:endParaRPr lang="en-US"/>
                    </a:p>
                  </a:txBody>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TF</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7</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93</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0</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275">
                <a:tc vMerge="1">
                  <a:txBody>
                    <a:bodyPr/>
                    <a:lstStyle/>
                    <a:p>
                      <a:endParaRPr lang="en-US"/>
                    </a:p>
                  </a:txBody>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IW</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12.2</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87</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0</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275">
                <a:tc rowSpan="4">
                  <a:txBody>
                    <a:bodyPr/>
                    <a:lstStyle/>
                    <a:p>
                      <a:pPr marL="0" marR="0" algn="just">
                        <a:lnSpc>
                          <a:spcPct val="115000"/>
                        </a:lnSpc>
                        <a:spcBef>
                          <a:spcPts val="0"/>
                        </a:spcBef>
                        <a:spcAft>
                          <a:spcPts val="0"/>
                        </a:spcAft>
                      </a:pPr>
                      <a:r>
                        <a:rPr lang="en-IN" sz="1800" b="1">
                          <a:solidFill>
                            <a:srgbClr val="000000"/>
                          </a:solidFill>
                          <a:latin typeface="Times New Roman" pitchFamily="18" charset="0"/>
                          <a:ea typeface="Times New Roman"/>
                          <a:cs typeface="Times New Roman" pitchFamily="18" charset="0"/>
                        </a:rPr>
                        <a:t>Nutritional screening in 30 minutes of admission</a:t>
                      </a:r>
                      <a:endParaRPr lang="en-US" sz="1800">
                        <a:latin typeface="Times New Roman" pitchFamily="18" charset="0"/>
                        <a:ea typeface="Calibri"/>
                        <a:cs typeface="Times New Roman" pitchFamily="18" charset="0"/>
                      </a:endParaRPr>
                    </a:p>
                  </a:txBody>
                  <a:tcPr marL="25437" marR="254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GF</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3</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60.3</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IN" sz="1800" dirty="0" smtClean="0">
                          <a:solidFill>
                            <a:srgbClr val="000000"/>
                          </a:solidFill>
                          <a:latin typeface="Times New Roman" pitchFamily="18" charset="0"/>
                          <a:ea typeface="Times New Roman"/>
                          <a:cs typeface="Times New Roman" pitchFamily="18" charset="0"/>
                        </a:rPr>
                        <a:t>36.6</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275">
                <a:tc vMerge="1">
                  <a:txBody>
                    <a:bodyPr/>
                    <a:lstStyle/>
                    <a:p>
                      <a:endParaRPr lang="en-US"/>
                    </a:p>
                  </a:txBody>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FF</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2.6</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51.3</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46</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275">
                <a:tc vMerge="1">
                  <a:txBody>
                    <a:bodyPr/>
                    <a:lstStyle/>
                    <a:p>
                      <a:endParaRPr lang="en-US"/>
                    </a:p>
                  </a:txBody>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TF</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7</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56.3</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36.6</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275">
                <a:tc vMerge="1">
                  <a:txBody>
                    <a:bodyPr/>
                    <a:lstStyle/>
                    <a:p>
                      <a:endParaRPr lang="en-US"/>
                    </a:p>
                  </a:txBody>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IW</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6</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67.3</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26</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275">
                <a:tc rowSpan="4">
                  <a:txBody>
                    <a:bodyPr/>
                    <a:lstStyle/>
                    <a:p>
                      <a:pPr marL="0" marR="0" algn="just">
                        <a:lnSpc>
                          <a:spcPct val="115000"/>
                        </a:lnSpc>
                        <a:spcBef>
                          <a:spcPts val="0"/>
                        </a:spcBef>
                        <a:spcAft>
                          <a:spcPts val="0"/>
                        </a:spcAft>
                      </a:pPr>
                      <a:r>
                        <a:rPr lang="en-IN" sz="1800" b="1">
                          <a:solidFill>
                            <a:srgbClr val="000000"/>
                          </a:solidFill>
                          <a:latin typeface="Times New Roman" pitchFamily="18" charset="0"/>
                          <a:ea typeface="Times New Roman"/>
                          <a:cs typeface="Times New Roman" pitchFamily="18" charset="0"/>
                        </a:rPr>
                        <a:t>Vitals monitoring and documentation in DPR</a:t>
                      </a:r>
                      <a:endParaRPr lang="en-US" sz="1800">
                        <a:latin typeface="Times New Roman" pitchFamily="18" charset="0"/>
                        <a:ea typeface="Calibri"/>
                        <a:cs typeface="Times New Roman" pitchFamily="18" charset="0"/>
                      </a:endParaRPr>
                    </a:p>
                  </a:txBody>
                  <a:tcPr marL="25437" marR="254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GF</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65</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35</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0</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275">
                <a:tc vMerge="1">
                  <a:txBody>
                    <a:bodyPr/>
                    <a:lstStyle/>
                    <a:p>
                      <a:endParaRPr lang="en-US"/>
                    </a:p>
                  </a:txBody>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FF</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51.3</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48.6</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0</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275">
                <a:tc vMerge="1">
                  <a:txBody>
                    <a:bodyPr/>
                    <a:lstStyle/>
                    <a:p>
                      <a:endParaRPr lang="en-US"/>
                    </a:p>
                  </a:txBody>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TF</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85</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15</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0</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275">
                <a:tc vMerge="1">
                  <a:txBody>
                    <a:bodyPr/>
                    <a:lstStyle/>
                    <a:p>
                      <a:endParaRPr lang="en-US"/>
                    </a:p>
                  </a:txBody>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IW</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26</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73</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0</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275">
                <a:tc>
                  <a:txBody>
                    <a:bodyPr/>
                    <a:lstStyle/>
                    <a:p>
                      <a:pPr marL="0" marR="0" algn="just">
                        <a:lnSpc>
                          <a:spcPct val="115000"/>
                        </a:lnSpc>
                        <a:spcBef>
                          <a:spcPts val="0"/>
                        </a:spcBef>
                        <a:spcAft>
                          <a:spcPts val="0"/>
                        </a:spcAft>
                      </a:pPr>
                      <a:endParaRPr lang="en-US" sz="1800" dirty="0">
                        <a:latin typeface="Times New Roman" pitchFamily="18" charset="0"/>
                        <a:ea typeface="Calibri"/>
                        <a:cs typeface="Times New Roman" pitchFamily="18" charset="0"/>
                      </a:endParaRPr>
                    </a:p>
                  </a:txBody>
                  <a:tcPr marL="25437" marR="254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1985" name="Rectangle 1"/>
          <p:cNvSpPr>
            <a:spLocks noChangeArrowheads="1"/>
          </p:cNvSpPr>
          <p:nvPr/>
        </p:nvSpPr>
        <p:spPr bwMode="auto">
          <a:xfrm>
            <a:off x="0" y="0"/>
            <a:ext cx="8638006" cy="132343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Results:</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Table 2: Percentage of compliance, partial compliance and non-compliance in</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nursing documentation of the 11 parameters, audited on various floors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during the study.</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09601" y="1066802"/>
          <a:ext cx="8229599" cy="4261149"/>
        </p:xfrm>
        <a:graphic>
          <a:graphicData uri="http://schemas.openxmlformats.org/drawingml/2006/table">
            <a:tbl>
              <a:tblPr/>
              <a:tblGrid>
                <a:gridCol w="3122941"/>
                <a:gridCol w="1120611"/>
                <a:gridCol w="1406987"/>
                <a:gridCol w="1406987"/>
                <a:gridCol w="1172073"/>
              </a:tblGrid>
              <a:tr h="327169">
                <a:tc rowSpan="4">
                  <a:txBody>
                    <a:bodyPr/>
                    <a:lstStyle/>
                    <a:p>
                      <a:pPr marL="0" marR="0" algn="just">
                        <a:lnSpc>
                          <a:spcPct val="115000"/>
                        </a:lnSpc>
                        <a:spcBef>
                          <a:spcPts val="0"/>
                        </a:spcBef>
                        <a:spcAft>
                          <a:spcPts val="0"/>
                        </a:spcAft>
                      </a:pPr>
                      <a:r>
                        <a:rPr lang="en-IN" sz="1800" b="1" dirty="0">
                          <a:solidFill>
                            <a:srgbClr val="000000"/>
                          </a:solidFill>
                          <a:latin typeface="Times New Roman" pitchFamily="18" charset="0"/>
                          <a:ea typeface="Times New Roman"/>
                          <a:cs typeface="Times New Roman" pitchFamily="18" charset="0"/>
                        </a:rPr>
                        <a:t>Signatures in BAR sheet</a:t>
                      </a:r>
                      <a:endParaRPr lang="en-US" sz="1800" dirty="0">
                        <a:latin typeface="Times New Roman" pitchFamily="18" charset="0"/>
                        <a:ea typeface="Calibri"/>
                        <a:cs typeface="Times New Roman" pitchFamily="18" charset="0"/>
                      </a:endParaRPr>
                    </a:p>
                  </a:txBody>
                  <a:tcPr marL="25437" marR="254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GF</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58.6</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41.3</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169">
                <a:tc vMerge="1">
                  <a:txBody>
                    <a:bodyPr/>
                    <a:lstStyle/>
                    <a:p>
                      <a:endParaRPr lang="en-US"/>
                    </a:p>
                  </a:txBody>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FF</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48.6</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51.3</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169">
                <a:tc vMerge="1">
                  <a:txBody>
                    <a:bodyPr/>
                    <a:lstStyle/>
                    <a:p>
                      <a:endParaRPr lang="en-US"/>
                    </a:p>
                  </a:txBody>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TF</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74.6</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25.4</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169">
                <a:tc vMerge="1">
                  <a:txBody>
                    <a:bodyPr/>
                    <a:lstStyle/>
                    <a:p>
                      <a:endParaRPr lang="en-US"/>
                    </a:p>
                  </a:txBody>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IW</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42.8</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57.1</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169">
                <a:tc rowSpan="4">
                  <a:txBody>
                    <a:bodyPr/>
                    <a:lstStyle/>
                    <a:p>
                      <a:pPr marL="0" marR="0" algn="just">
                        <a:lnSpc>
                          <a:spcPct val="115000"/>
                        </a:lnSpc>
                        <a:spcBef>
                          <a:spcPts val="0"/>
                        </a:spcBef>
                        <a:spcAft>
                          <a:spcPts val="0"/>
                        </a:spcAft>
                      </a:pPr>
                      <a:r>
                        <a:rPr lang="en-IN" sz="1800" b="1">
                          <a:solidFill>
                            <a:srgbClr val="000000"/>
                          </a:solidFill>
                          <a:latin typeface="Times New Roman" pitchFamily="18" charset="0"/>
                          <a:ea typeface="Times New Roman"/>
                          <a:cs typeface="Times New Roman" pitchFamily="18" charset="0"/>
                        </a:rPr>
                        <a:t>Nursing handover signatures</a:t>
                      </a:r>
                      <a:endParaRPr lang="en-US" sz="1800">
                        <a:latin typeface="Times New Roman" pitchFamily="18" charset="0"/>
                        <a:ea typeface="Calibri"/>
                        <a:cs typeface="Times New Roman" pitchFamily="18" charset="0"/>
                      </a:endParaRPr>
                    </a:p>
                  </a:txBody>
                  <a:tcPr marL="25437" marR="254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GF</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53.4</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46.5</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169">
                <a:tc vMerge="1">
                  <a:txBody>
                    <a:bodyPr/>
                    <a:lstStyle/>
                    <a:p>
                      <a:endParaRPr lang="en-US"/>
                    </a:p>
                  </a:txBody>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FF</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39.5</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60.5</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169">
                <a:tc vMerge="1">
                  <a:txBody>
                    <a:bodyPr/>
                    <a:lstStyle/>
                    <a:p>
                      <a:endParaRPr lang="en-US"/>
                    </a:p>
                  </a:txBody>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TF</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71</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29</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169">
                <a:tc vMerge="1">
                  <a:txBody>
                    <a:bodyPr/>
                    <a:lstStyle/>
                    <a:p>
                      <a:endParaRPr lang="en-US"/>
                    </a:p>
                  </a:txBody>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IW</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32.6</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67.3</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169">
                <a:tc rowSpan="4">
                  <a:txBody>
                    <a:bodyPr/>
                    <a:lstStyle/>
                    <a:p>
                      <a:pPr marL="0" marR="0" algn="just">
                        <a:lnSpc>
                          <a:spcPct val="115000"/>
                        </a:lnSpc>
                        <a:spcBef>
                          <a:spcPts val="0"/>
                        </a:spcBef>
                        <a:spcAft>
                          <a:spcPts val="0"/>
                        </a:spcAft>
                      </a:pPr>
                      <a:r>
                        <a:rPr lang="en-IN" sz="1800" b="1" dirty="0">
                          <a:solidFill>
                            <a:srgbClr val="000000"/>
                          </a:solidFill>
                          <a:latin typeface="Times New Roman" pitchFamily="18" charset="0"/>
                          <a:ea typeface="Times New Roman"/>
                          <a:cs typeface="Times New Roman" pitchFamily="18" charset="0"/>
                        </a:rPr>
                        <a:t>Nurse’s sign and counter sign in case of high risk medication administration</a:t>
                      </a:r>
                      <a:endParaRPr lang="en-US" sz="1800" dirty="0">
                        <a:latin typeface="Times New Roman" pitchFamily="18" charset="0"/>
                        <a:ea typeface="Calibri"/>
                        <a:cs typeface="Times New Roman" pitchFamily="18" charset="0"/>
                      </a:endParaRPr>
                    </a:p>
                  </a:txBody>
                  <a:tcPr marL="25437" marR="254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GF</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 0</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100</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0</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169">
                <a:tc vMerge="1">
                  <a:txBody>
                    <a:bodyPr/>
                    <a:lstStyle/>
                    <a:p>
                      <a:endParaRPr lang="en-US"/>
                    </a:p>
                  </a:txBody>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FF</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 0</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100</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0</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169">
                <a:tc vMerge="1">
                  <a:txBody>
                    <a:bodyPr/>
                    <a:lstStyle/>
                    <a:p>
                      <a:endParaRPr lang="en-US"/>
                    </a:p>
                  </a:txBody>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TF</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 0</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100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0</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169">
                <a:tc vMerge="1">
                  <a:txBody>
                    <a:bodyPr/>
                    <a:lstStyle/>
                    <a:p>
                      <a:endParaRPr lang="en-US"/>
                    </a:p>
                  </a:txBody>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IW</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 0</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100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0</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35121">
                <a:tc>
                  <a:txBody>
                    <a:bodyPr/>
                    <a:lstStyle/>
                    <a:p>
                      <a:pPr>
                        <a:lnSpc>
                          <a:spcPct val="115000"/>
                        </a:lnSpc>
                      </a:pPr>
                      <a:endParaRPr lang="en-US" sz="1800">
                        <a:latin typeface="Times New Roman" pitchFamily="18" charset="0"/>
                        <a:cs typeface="Times New Roman" pitchFamily="18" charset="0"/>
                      </a:endParaRPr>
                    </a:p>
                  </a:txBody>
                  <a:tcPr marL="25437" marR="254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800">
                        <a:latin typeface="Times New Roman" pitchFamily="18" charset="0"/>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800" dirty="0">
                        <a:latin typeface="Times New Roman" pitchFamily="18" charset="0"/>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800">
                        <a:latin typeface="Times New Roman" pitchFamily="18" charset="0"/>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800" dirty="0">
                        <a:latin typeface="Times New Roman" pitchFamily="18" charset="0"/>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066800" y="304800"/>
          <a:ext cx="6400801" cy="6268213"/>
        </p:xfrm>
        <a:graphic>
          <a:graphicData uri="http://schemas.openxmlformats.org/drawingml/2006/table">
            <a:tbl>
              <a:tblPr/>
              <a:tblGrid>
                <a:gridCol w="2314816"/>
                <a:gridCol w="896633"/>
                <a:gridCol w="1125771"/>
                <a:gridCol w="1125771"/>
                <a:gridCol w="937810"/>
              </a:tblGrid>
              <a:tr h="274321">
                <a:tc rowSpan="3">
                  <a:txBody>
                    <a:bodyPr/>
                    <a:lstStyle/>
                    <a:p>
                      <a:pPr marL="0" marR="0" algn="ctr">
                        <a:lnSpc>
                          <a:spcPct val="115000"/>
                        </a:lnSpc>
                        <a:spcBef>
                          <a:spcPts val="0"/>
                        </a:spcBef>
                        <a:spcAft>
                          <a:spcPts val="0"/>
                        </a:spcAft>
                      </a:pPr>
                      <a:r>
                        <a:rPr lang="en-IN" sz="1800" b="1" dirty="0" smtClean="0">
                          <a:solidFill>
                            <a:srgbClr val="000000"/>
                          </a:solidFill>
                          <a:latin typeface="Times New Roman" pitchFamily="18" charset="0"/>
                          <a:ea typeface="Times New Roman"/>
                          <a:cs typeface="Times New Roman" pitchFamily="18" charset="0"/>
                        </a:rPr>
                        <a:t>Documentation</a:t>
                      </a:r>
                      <a:r>
                        <a:rPr lang="en-IN" sz="1800" b="1" baseline="0" dirty="0" smtClean="0">
                          <a:solidFill>
                            <a:srgbClr val="000000"/>
                          </a:solidFill>
                          <a:latin typeface="Times New Roman" pitchFamily="18" charset="0"/>
                          <a:ea typeface="Times New Roman"/>
                          <a:cs typeface="Times New Roman" pitchFamily="18" charset="0"/>
                        </a:rPr>
                        <a:t> </a:t>
                      </a:r>
                      <a:r>
                        <a:rPr lang="en-IN" sz="1800" b="1" dirty="0" smtClean="0">
                          <a:solidFill>
                            <a:srgbClr val="000000"/>
                          </a:solidFill>
                          <a:latin typeface="Times New Roman" pitchFamily="18" charset="0"/>
                          <a:ea typeface="Times New Roman"/>
                          <a:cs typeface="Times New Roman" pitchFamily="18" charset="0"/>
                        </a:rPr>
                        <a:t>of </a:t>
                      </a:r>
                      <a:r>
                        <a:rPr lang="en-IN" sz="1800" b="1" dirty="0">
                          <a:solidFill>
                            <a:srgbClr val="000000"/>
                          </a:solidFill>
                          <a:latin typeface="Times New Roman" pitchFamily="18" charset="0"/>
                          <a:ea typeface="Times New Roman"/>
                          <a:cs typeface="Times New Roman" pitchFamily="18" charset="0"/>
                        </a:rPr>
                        <a:t>Patients Name</a:t>
                      </a:r>
                      <a:endParaRPr lang="en-US" sz="1800" dirty="0">
                        <a:latin typeface="Times New Roman" pitchFamily="18" charset="0"/>
                        <a:ea typeface="Calibri"/>
                        <a:cs typeface="Times New Roman" pitchFamily="18" charset="0"/>
                      </a:endParaRPr>
                    </a:p>
                    <a:p>
                      <a:pPr marL="0" marR="0" algn="just">
                        <a:lnSpc>
                          <a:spcPct val="115000"/>
                        </a:lnSpc>
                        <a:spcBef>
                          <a:spcPts val="0"/>
                        </a:spcBef>
                        <a:spcAft>
                          <a:spcPts val="1000"/>
                        </a:spcAft>
                      </a:pPr>
                      <a:r>
                        <a:rPr lang="en-US" sz="1800" dirty="0">
                          <a:latin typeface="Times New Roman" pitchFamily="18" charset="0"/>
                          <a:ea typeface="Calibri"/>
                          <a:cs typeface="Times New Roman" pitchFamily="18" charset="0"/>
                        </a:rPr>
                        <a:t> </a:t>
                      </a:r>
                    </a:p>
                  </a:txBody>
                  <a:tcPr marL="25437" marR="25437"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800" dirty="0" smtClean="0">
                          <a:latin typeface="Times New Roman" pitchFamily="18" charset="0"/>
                          <a:cs typeface="Times New Roman" pitchFamily="18" charset="0"/>
                        </a:rPr>
                        <a:t>GF</a:t>
                      </a:r>
                      <a:endParaRPr lang="en-US" sz="1800" dirty="0">
                        <a:latin typeface="Times New Roman" pitchFamily="18" charset="0"/>
                        <a:cs typeface="Times New Roman" pitchFamily="18" charset="0"/>
                      </a:endParaRPr>
                    </a:p>
                  </a:txBody>
                  <a:tcPr marL="25437" marR="25437" marT="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800" dirty="0" smtClean="0">
                          <a:latin typeface="Times New Roman" pitchFamily="18" charset="0"/>
                          <a:cs typeface="Times New Roman" pitchFamily="18" charset="0"/>
                        </a:rPr>
                        <a:t>100</a:t>
                      </a:r>
                      <a:endParaRPr lang="en-US" sz="1800" dirty="0">
                        <a:latin typeface="Times New Roman" pitchFamily="18" charset="0"/>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800" dirty="0" smtClean="0">
                          <a:latin typeface="Times New Roman" pitchFamily="18" charset="0"/>
                          <a:cs typeface="Times New Roman" pitchFamily="18" charset="0"/>
                        </a:rPr>
                        <a:t>0</a:t>
                      </a:r>
                      <a:endParaRPr lang="en-US" sz="1800" dirty="0">
                        <a:latin typeface="Times New Roman" pitchFamily="18" charset="0"/>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800" dirty="0" smtClean="0">
                          <a:latin typeface="Times New Roman" pitchFamily="18" charset="0"/>
                          <a:cs typeface="Times New Roman" pitchFamily="18" charset="0"/>
                        </a:rPr>
                        <a:t>0</a:t>
                      </a:r>
                      <a:endParaRPr lang="en-US" sz="1800" dirty="0">
                        <a:latin typeface="Times New Roman" pitchFamily="18" charset="0"/>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538">
                <a:tc vMerge="1">
                  <a:txBody>
                    <a:bodyPr/>
                    <a:lstStyle/>
                    <a:p>
                      <a:endParaRPr lang="en-US"/>
                    </a:p>
                  </a:txBody>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FF</a:t>
                      </a:r>
                      <a:endParaRPr lang="en-US" sz="1800" dirty="0">
                        <a:latin typeface="Times New Roman" pitchFamily="18" charset="0"/>
                        <a:ea typeface="Calibri"/>
                        <a:cs typeface="Times New Roman" pitchFamily="18" charset="0"/>
                      </a:endParaRPr>
                    </a:p>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TF</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100</a:t>
                      </a:r>
                      <a:endParaRPr lang="en-US" sz="1800">
                        <a:latin typeface="Times New Roman" pitchFamily="18" charset="0"/>
                        <a:ea typeface="Calibri"/>
                        <a:cs typeface="Times New Roman" pitchFamily="18" charset="0"/>
                      </a:endParaRPr>
                    </a:p>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100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269">
                <a:tc vMerge="1">
                  <a:txBody>
                    <a:bodyPr/>
                    <a:lstStyle/>
                    <a:p>
                      <a:pPr marL="0" marR="0">
                        <a:lnSpc>
                          <a:spcPct val="115000"/>
                        </a:lnSpc>
                        <a:spcBef>
                          <a:spcPts val="0"/>
                        </a:spcBef>
                        <a:spcAft>
                          <a:spcPts val="1000"/>
                        </a:spcAft>
                      </a:pPr>
                      <a:endParaRPr lang="en-US" sz="1800" dirty="0">
                        <a:latin typeface="Times New Roman" pitchFamily="18" charset="0"/>
                        <a:ea typeface="Calibri"/>
                        <a:cs typeface="Times New Roman"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IW</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100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269">
                <a:tc rowSpan="4">
                  <a:txBody>
                    <a:bodyPr/>
                    <a:lstStyle/>
                    <a:p>
                      <a:pPr marL="0" marR="0" algn="just">
                        <a:lnSpc>
                          <a:spcPct val="115000"/>
                        </a:lnSpc>
                        <a:spcBef>
                          <a:spcPts val="0"/>
                        </a:spcBef>
                        <a:spcAft>
                          <a:spcPts val="0"/>
                        </a:spcAft>
                      </a:pPr>
                      <a:r>
                        <a:rPr lang="en-IN" sz="1800" b="1" dirty="0">
                          <a:solidFill>
                            <a:srgbClr val="000000"/>
                          </a:solidFill>
                          <a:latin typeface="Times New Roman" pitchFamily="18" charset="0"/>
                          <a:ea typeface="Times New Roman"/>
                          <a:cs typeface="Times New Roman" pitchFamily="18" charset="0"/>
                        </a:rPr>
                        <a:t> HUID documentation as patient identifier</a:t>
                      </a:r>
                      <a:endParaRPr lang="en-US" sz="1800" dirty="0">
                        <a:latin typeface="Times New Roman" pitchFamily="18" charset="0"/>
                        <a:ea typeface="Calibri"/>
                        <a:cs typeface="Times New Roman" pitchFamily="18" charset="0"/>
                      </a:endParaRPr>
                    </a:p>
                  </a:txBody>
                  <a:tcPr marL="25437" marR="254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GF</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100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269">
                <a:tc vMerge="1">
                  <a:txBody>
                    <a:bodyPr/>
                    <a:lstStyle/>
                    <a:p>
                      <a:endParaRPr lang="en-US"/>
                    </a:p>
                  </a:txBody>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FF</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100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269">
                <a:tc vMerge="1">
                  <a:txBody>
                    <a:bodyPr/>
                    <a:lstStyle/>
                    <a:p>
                      <a:endParaRPr lang="en-US"/>
                    </a:p>
                  </a:txBody>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TF</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100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269">
                <a:tc vMerge="1">
                  <a:txBody>
                    <a:bodyPr/>
                    <a:lstStyle/>
                    <a:p>
                      <a:endParaRPr lang="en-US"/>
                    </a:p>
                  </a:txBody>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IW</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100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0</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269">
                <a:tc rowSpan="4">
                  <a:txBody>
                    <a:bodyPr/>
                    <a:lstStyle/>
                    <a:p>
                      <a:pPr marL="0" marR="0" algn="just">
                        <a:lnSpc>
                          <a:spcPct val="115000"/>
                        </a:lnSpc>
                        <a:spcBef>
                          <a:spcPts val="0"/>
                        </a:spcBef>
                        <a:spcAft>
                          <a:spcPts val="0"/>
                        </a:spcAft>
                      </a:pPr>
                      <a:r>
                        <a:rPr lang="en-IN" sz="1800" b="1" dirty="0">
                          <a:solidFill>
                            <a:srgbClr val="000000"/>
                          </a:solidFill>
                          <a:latin typeface="Times New Roman" pitchFamily="18" charset="0"/>
                          <a:ea typeface="Times New Roman"/>
                          <a:cs typeface="Times New Roman" pitchFamily="18" charset="0"/>
                        </a:rPr>
                        <a:t>Patient Identification </a:t>
                      </a:r>
                      <a:br>
                        <a:rPr lang="en-IN" sz="1800" b="1" dirty="0">
                          <a:solidFill>
                            <a:srgbClr val="000000"/>
                          </a:solidFill>
                          <a:latin typeface="Times New Roman" pitchFamily="18" charset="0"/>
                          <a:ea typeface="Times New Roman"/>
                          <a:cs typeface="Times New Roman" pitchFamily="18" charset="0"/>
                        </a:rPr>
                      </a:br>
                      <a:r>
                        <a:rPr lang="en-IN" sz="1800" b="1" dirty="0">
                          <a:solidFill>
                            <a:srgbClr val="000000"/>
                          </a:solidFill>
                          <a:latin typeface="Times New Roman" pitchFamily="18" charset="0"/>
                          <a:ea typeface="Times New Roman"/>
                          <a:cs typeface="Times New Roman" pitchFamily="18" charset="0"/>
                        </a:rPr>
                        <a:t>by ID band</a:t>
                      </a:r>
                      <a:endParaRPr lang="en-US" sz="1800" dirty="0">
                        <a:latin typeface="Times New Roman" pitchFamily="18" charset="0"/>
                        <a:ea typeface="Calibri"/>
                        <a:cs typeface="Times New Roman" pitchFamily="18" charset="0"/>
                      </a:endParaRPr>
                    </a:p>
                  </a:txBody>
                  <a:tcPr marL="25437" marR="254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GF</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96.5</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3.45</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269">
                <a:tc vMerge="1">
                  <a:txBody>
                    <a:bodyPr/>
                    <a:lstStyle/>
                    <a:p>
                      <a:endParaRPr lang="en-US"/>
                    </a:p>
                  </a:txBody>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FF</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97</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2.6</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269">
                <a:tc vMerge="1">
                  <a:txBody>
                    <a:bodyPr/>
                    <a:lstStyle/>
                    <a:p>
                      <a:endParaRPr lang="en-US"/>
                    </a:p>
                  </a:txBody>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TF</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97</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3</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269">
                <a:tc vMerge="1">
                  <a:txBody>
                    <a:bodyPr/>
                    <a:lstStyle/>
                    <a:p>
                      <a:endParaRPr lang="en-US"/>
                    </a:p>
                  </a:txBody>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IW</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94</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6</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269">
                <a:tc rowSpan="4">
                  <a:txBody>
                    <a:bodyPr/>
                    <a:lstStyle/>
                    <a:p>
                      <a:pPr marL="0" marR="0" algn="just">
                        <a:lnSpc>
                          <a:spcPct val="115000"/>
                        </a:lnSpc>
                        <a:spcBef>
                          <a:spcPts val="0"/>
                        </a:spcBef>
                        <a:spcAft>
                          <a:spcPts val="0"/>
                        </a:spcAft>
                      </a:pPr>
                      <a:r>
                        <a:rPr lang="en-IN" sz="1800" b="1" dirty="0">
                          <a:solidFill>
                            <a:srgbClr val="000000"/>
                          </a:solidFill>
                          <a:latin typeface="Times New Roman" pitchFamily="18" charset="0"/>
                          <a:ea typeface="Times New Roman"/>
                          <a:cs typeface="Times New Roman" pitchFamily="18" charset="0"/>
                        </a:rPr>
                        <a:t>Documentation</a:t>
                      </a:r>
                      <a:br>
                        <a:rPr lang="en-IN" sz="1800" b="1" dirty="0">
                          <a:solidFill>
                            <a:srgbClr val="000000"/>
                          </a:solidFill>
                          <a:latin typeface="Times New Roman" pitchFamily="18" charset="0"/>
                          <a:ea typeface="Times New Roman"/>
                          <a:cs typeface="Times New Roman" pitchFamily="18" charset="0"/>
                        </a:rPr>
                      </a:br>
                      <a:r>
                        <a:rPr lang="en-IN" sz="1800" b="1" dirty="0">
                          <a:solidFill>
                            <a:srgbClr val="000000"/>
                          </a:solidFill>
                          <a:latin typeface="Times New Roman" pitchFamily="18" charset="0"/>
                          <a:ea typeface="Times New Roman"/>
                          <a:cs typeface="Times New Roman" pitchFamily="18" charset="0"/>
                        </a:rPr>
                        <a:t> of Verbal/Stat order</a:t>
                      </a:r>
                      <a:endParaRPr lang="en-US" sz="1800" dirty="0">
                        <a:latin typeface="Times New Roman" pitchFamily="18" charset="0"/>
                        <a:ea typeface="Calibri"/>
                        <a:cs typeface="Times New Roman" pitchFamily="18" charset="0"/>
                      </a:endParaRPr>
                    </a:p>
                  </a:txBody>
                  <a:tcPr marL="25437" marR="254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GF</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67.9</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28.3</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3.77</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269">
                <a:tc vMerge="1">
                  <a:txBody>
                    <a:bodyPr/>
                    <a:lstStyle/>
                    <a:p>
                      <a:endParaRPr lang="en-US"/>
                    </a:p>
                  </a:txBody>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FF</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62.6</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36</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1.33</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269">
                <a:tc vMerge="1">
                  <a:txBody>
                    <a:bodyPr/>
                    <a:lstStyle/>
                    <a:p>
                      <a:endParaRPr lang="en-US"/>
                    </a:p>
                  </a:txBody>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TF</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49</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43</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7</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269">
                <a:tc vMerge="1">
                  <a:txBody>
                    <a:bodyPr/>
                    <a:lstStyle/>
                    <a:p>
                      <a:endParaRPr lang="en-US"/>
                    </a:p>
                  </a:txBody>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IW</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56</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40</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4</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269">
                <a:tc rowSpan="4">
                  <a:txBody>
                    <a:bodyPr/>
                    <a:lstStyle/>
                    <a:p>
                      <a:pPr marL="0" marR="0" algn="ctr">
                        <a:lnSpc>
                          <a:spcPct val="115000"/>
                        </a:lnSpc>
                        <a:spcBef>
                          <a:spcPts val="0"/>
                        </a:spcBef>
                        <a:spcAft>
                          <a:spcPts val="0"/>
                        </a:spcAft>
                      </a:pPr>
                      <a:r>
                        <a:rPr lang="en-IN" sz="1800" b="1" dirty="0">
                          <a:solidFill>
                            <a:srgbClr val="000000"/>
                          </a:solidFill>
                          <a:latin typeface="Times New Roman" pitchFamily="18" charset="0"/>
                          <a:ea typeface="Times New Roman"/>
                          <a:cs typeface="Times New Roman" pitchFamily="18" charset="0"/>
                        </a:rPr>
                        <a:t>Patient and</a:t>
                      </a:r>
                      <a:br>
                        <a:rPr lang="en-IN" sz="1800" b="1" dirty="0">
                          <a:solidFill>
                            <a:srgbClr val="000000"/>
                          </a:solidFill>
                          <a:latin typeface="Times New Roman" pitchFamily="18" charset="0"/>
                          <a:ea typeface="Times New Roman"/>
                          <a:cs typeface="Times New Roman" pitchFamily="18" charset="0"/>
                        </a:rPr>
                      </a:br>
                      <a:r>
                        <a:rPr lang="en-IN" sz="1800" b="1" dirty="0">
                          <a:solidFill>
                            <a:srgbClr val="000000"/>
                          </a:solidFill>
                          <a:latin typeface="Times New Roman" pitchFamily="18" charset="0"/>
                          <a:ea typeface="Times New Roman"/>
                          <a:cs typeface="Times New Roman" pitchFamily="18" charset="0"/>
                        </a:rPr>
                        <a:t> family education documentation </a:t>
                      </a:r>
                      <a:endParaRPr lang="en-US" sz="1800" dirty="0">
                        <a:latin typeface="Times New Roman" pitchFamily="18" charset="0"/>
                        <a:ea typeface="Calibri"/>
                        <a:cs typeface="Times New Roman" pitchFamily="18" charset="0"/>
                      </a:endParaRPr>
                    </a:p>
                  </a:txBody>
                  <a:tcPr marL="25437" marR="254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GF</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1.72</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98.28</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0</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269">
                <a:tc vMerge="1">
                  <a:txBody>
                    <a:bodyPr/>
                    <a:lstStyle/>
                    <a:p>
                      <a:endParaRPr lang="en-US"/>
                    </a:p>
                  </a:txBody>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FF</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5.19</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93.51</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1.3</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269">
                <a:tc vMerge="1">
                  <a:txBody>
                    <a:bodyPr/>
                    <a:lstStyle/>
                    <a:p>
                      <a:endParaRPr lang="en-US"/>
                    </a:p>
                  </a:txBody>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TF</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97</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3</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269">
                <a:tc vMerge="1">
                  <a:txBody>
                    <a:bodyPr/>
                    <a:lstStyle/>
                    <a:p>
                      <a:endParaRPr lang="en-US"/>
                    </a:p>
                  </a:txBody>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IW</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0</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a:solidFill>
                            <a:srgbClr val="000000"/>
                          </a:solidFill>
                          <a:latin typeface="Times New Roman" pitchFamily="18" charset="0"/>
                          <a:ea typeface="Times New Roman"/>
                          <a:cs typeface="Times New Roman" pitchFamily="18" charset="0"/>
                        </a:rPr>
                        <a:t>96</a:t>
                      </a:r>
                      <a:endParaRPr lang="en-US" sz="180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IN" sz="1800" dirty="0">
                          <a:solidFill>
                            <a:srgbClr val="000000"/>
                          </a:solidFill>
                          <a:latin typeface="Times New Roman" pitchFamily="18" charset="0"/>
                          <a:ea typeface="Times New Roman"/>
                          <a:cs typeface="Times New Roman" pitchFamily="18" charset="0"/>
                        </a:rPr>
                        <a:t>4</a:t>
                      </a:r>
                      <a:endParaRPr lang="en-US" sz="1800" dirty="0">
                        <a:latin typeface="Times New Roman" pitchFamily="18" charset="0"/>
                        <a:ea typeface="Calibri"/>
                        <a:cs typeface="Times New Roman" pitchFamily="18" charset="0"/>
                      </a:endParaRPr>
                    </a:p>
                  </a:txBody>
                  <a:tcPr marL="25437" marR="254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nvGraphicFramePr>
        <p:xfrm>
          <a:off x="1066800" y="300038"/>
          <a:ext cx="228600" cy="1376362"/>
        </p:xfrm>
        <a:graphic>
          <a:graphicData uri="http://schemas.openxmlformats.org/drawingml/2006/table">
            <a:tbl>
              <a:tblPr/>
              <a:tblGrid>
                <a:gridCol w="228600"/>
              </a:tblGrid>
              <a:tr h="1376362">
                <a:tc>
                  <a:txBody>
                    <a:bodyPr/>
                    <a:lstStyle/>
                    <a:p>
                      <a:endParaRPr lang="en-US" dirty="0"/>
                    </a:p>
                  </a:txBody>
                  <a:tcPr>
                    <a:lnL w="12700" cmpd="sng">
                      <a:solidFill>
                        <a:schemeClr val="tx1"/>
                      </a:solidFill>
                      <a:prstDash val="solid"/>
                    </a:lnL>
                    <a:lnR w="12700" cmpd="sng">
                      <a:noFill/>
                      <a:prstDash val="solid"/>
                    </a:lnR>
                    <a:lnT w="12700" cmpd="sng">
                      <a:solidFill>
                        <a:schemeClr val="tx1"/>
                      </a:solidFill>
                      <a:prstDash val="solid"/>
                    </a:lnT>
                    <a:lnB w="12700" cmpd="sng">
                      <a:solidFill>
                        <a:schemeClr val="tx1"/>
                      </a:solidFill>
                      <a:prstDash val="solid"/>
                    </a:lnB>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152400" y="381000"/>
            <a:ext cx="9116791" cy="701730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Interpretation:</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Compliance in documentation of vitals, Handover signatures, BAR sheet is </a:t>
            </a:r>
          </a:p>
          <a:p>
            <a:pPr marL="0" marR="0" lvl="0" indent="0" algn="just" defTabSz="914400" rtl="0" eaLnBrk="0" fontAlgn="base" latinLnBrk="0" hangingPunct="0">
              <a:lnSpc>
                <a:spcPct val="100000"/>
              </a:lnSpc>
              <a:spcBef>
                <a:spcPct val="0"/>
              </a:spcBef>
              <a:spcAft>
                <a:spcPct val="0"/>
              </a:spcAft>
              <a:buClrTx/>
              <a:buSzTx/>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maximum on Third floor (85%,71%, 74.6 % respectively) as compared to other floors. </a:t>
            </a:r>
          </a:p>
          <a:p>
            <a:pPr marL="0" marR="0" lvl="0" indent="0" algn="just" defTabSz="914400" rtl="0" eaLnBrk="0" fontAlgn="base" latinLnBrk="0" hangingPunct="0">
              <a:lnSpc>
                <a:spcPct val="100000"/>
              </a:lnSpc>
              <a:spcBef>
                <a:spcPct val="0"/>
              </a:spcBef>
              <a:spcAft>
                <a:spcPct val="0"/>
              </a:spcAft>
              <a:buClrTx/>
              <a:buSzTx/>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Initial assessment and nutritional screening are not done within 30 minutes </a:t>
            </a:r>
          </a:p>
          <a:p>
            <a:pPr marL="0" marR="0" lvl="0" indent="0" algn="just" defTabSz="914400" rtl="0" eaLnBrk="0" fontAlgn="base" latinLnBrk="0" hangingPunct="0">
              <a:lnSpc>
                <a:spcPct val="100000"/>
              </a:lnSpc>
              <a:spcBef>
                <a:spcPct val="0"/>
              </a:spcBef>
              <a:spcAft>
                <a:spcPct val="0"/>
              </a:spcAft>
              <a:buClrTx/>
              <a:buSzTx/>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majority of the cases. Maximum compliance of initial assessment </a:t>
            </a:r>
          </a:p>
          <a:p>
            <a:pPr marL="0" marR="0" lvl="0" indent="0" algn="just" defTabSz="914400" rtl="0" eaLnBrk="0" fontAlgn="base" latinLnBrk="0" hangingPunct="0">
              <a:lnSpc>
                <a:spcPct val="100000"/>
              </a:lnSpc>
              <a:spcBef>
                <a:spcPct val="0"/>
              </a:spcBef>
              <a:spcAft>
                <a:spcPct val="0"/>
              </a:spcAft>
              <a:buClrTx/>
              <a:buSzTx/>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is seen in First floor (30%) and minimum is seen on Third floor (7%).</a:t>
            </a:r>
          </a:p>
          <a:p>
            <a:pPr marL="0" marR="0" lvl="0" indent="0" algn="just" defTabSz="914400" rtl="0" eaLnBrk="0" fontAlgn="base" latinLnBrk="0" hangingPunct="0">
              <a:lnSpc>
                <a:spcPct val="100000"/>
              </a:lnSpc>
              <a:spcBef>
                <a:spcPct val="0"/>
              </a:spcBef>
              <a:spcAft>
                <a:spcPct val="0"/>
              </a:spcAft>
              <a:buClrTx/>
              <a:buSzTx/>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Nutritional screening has lower compliance as compared to other parameters </a:t>
            </a:r>
          </a:p>
          <a:p>
            <a:pPr marL="0" marR="0" lvl="0" indent="0" algn="just" defTabSz="914400" rtl="0" eaLnBrk="0" fontAlgn="base" latinLnBrk="0" hangingPunct="0">
              <a:lnSpc>
                <a:spcPct val="100000"/>
              </a:lnSpc>
              <a:spcBef>
                <a:spcPct val="0"/>
              </a:spcBef>
              <a:spcAft>
                <a:spcPct val="0"/>
              </a:spcAft>
              <a:buClrTx/>
              <a:buSzTx/>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audited on GF, FF, TF, IW (3%, 2.6%, 7%, 6%) respectively.</a:t>
            </a:r>
          </a:p>
          <a:p>
            <a:pPr marL="0" marR="0" lvl="0" indent="0" algn="just" defTabSz="914400" rtl="0" eaLnBrk="0" fontAlgn="base" latinLnBrk="0" hangingPunct="0">
              <a:lnSpc>
                <a:spcPct val="100000"/>
              </a:lnSpc>
              <a:spcBef>
                <a:spcPct val="0"/>
              </a:spcBef>
              <a:spcAft>
                <a:spcPct val="0"/>
              </a:spcAft>
              <a:buClrTx/>
              <a:buSzTx/>
              <a:tabLst/>
            </a:pPr>
            <a:endPar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all the cases with high risk medication administration, nurse’s counter </a:t>
            </a:r>
          </a:p>
          <a:p>
            <a:pPr marL="0" marR="0" lvl="0" indent="0" algn="just" defTabSz="914400" rtl="0" eaLnBrk="0" fontAlgn="base" latinLnBrk="0" hangingPunct="0">
              <a:lnSpc>
                <a:spcPct val="100000"/>
              </a:lnSpc>
              <a:spcBef>
                <a:spcPct val="0"/>
              </a:spcBef>
              <a:spcAft>
                <a:spcPct val="0"/>
              </a:spcAft>
              <a:buClrTx/>
              <a:buSzTx/>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sign was missing. Hence there is 100% partial compliance with only one nurse</a:t>
            </a:r>
          </a:p>
          <a:p>
            <a:pPr marL="0" marR="0" lvl="0" indent="0" algn="just" defTabSz="914400" rtl="0" eaLnBrk="0" fontAlgn="base" latinLnBrk="0" hangingPunct="0">
              <a:lnSpc>
                <a:spcPct val="100000"/>
              </a:lnSpc>
              <a:spcBef>
                <a:spcPct val="0"/>
              </a:spcBef>
              <a:spcAft>
                <a:spcPct val="0"/>
              </a:spcAft>
              <a:buClrTx/>
              <a:buSzTx/>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signature on administration record</a:t>
            </a:r>
          </a:p>
          <a:p>
            <a:pPr marL="0" marR="0" lvl="0" indent="0" algn="just" defTabSz="914400" rtl="0" eaLnBrk="0" fontAlgn="base" latinLnBrk="0" hangingPunct="0">
              <a:lnSpc>
                <a:spcPct val="100000"/>
              </a:lnSpc>
              <a:spcBef>
                <a:spcPct val="0"/>
              </a:spcBef>
              <a:spcAft>
                <a:spcPct val="0"/>
              </a:spcAft>
              <a:buClrTx/>
              <a:buSzTx/>
              <a:buFontTx/>
              <a:buChar char="•"/>
              <a:tabLst/>
            </a:pPr>
            <a:endParaRPr lang="en-US" sz="1200" dirty="0" smtClean="0">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lang="en-US" sz="1200" dirty="0" smtClean="0">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lang="en-US" dirty="0" smtClean="0"/>
          </a:p>
          <a:p>
            <a:r>
              <a:rPr lang="en-US" dirty="0" smtClean="0"/>
              <a:t> </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133600"/>
            <a:ext cx="7010400" cy="2862322"/>
          </a:xfrm>
          <a:prstGeom prst="rect">
            <a:avLst/>
          </a:prstGeom>
        </p:spPr>
        <p:txBody>
          <a:bodyPr wrap="square">
            <a:spAutoFit/>
          </a:bodyPr>
          <a:lstStyle/>
          <a:p>
            <a:pPr lvl="0" algn="just">
              <a:buFont typeface="Arial" pitchFamily="34" charset="0"/>
              <a:buChar char="•"/>
            </a:pPr>
            <a:r>
              <a:rPr lang="en-US" sz="2000" dirty="0" smtClean="0">
                <a:latin typeface="Times New Roman" pitchFamily="18" charset="0"/>
                <a:cs typeface="Times New Roman" pitchFamily="18" charset="0"/>
              </a:rPr>
              <a:t>Patient identification check by ID band is maximum followed by first floor (97.4%)  followed by third floor (97%)and least compliance percentage is of International wing(94%).</a:t>
            </a:r>
          </a:p>
          <a:p>
            <a:pPr lvl="0" algn="just">
              <a:buFont typeface="Arial" pitchFamily="34" charset="0"/>
              <a:buChar char="•"/>
            </a:pPr>
            <a:endParaRPr lang="en-US" sz="2000" dirty="0" smtClean="0">
              <a:latin typeface="Times New Roman" pitchFamily="18" charset="0"/>
              <a:cs typeface="Times New Roman" pitchFamily="18" charset="0"/>
            </a:endParaRPr>
          </a:p>
          <a:p>
            <a:pPr lvl="0" algn="just">
              <a:buFont typeface="Arial" pitchFamily="34" charset="0"/>
              <a:buChar char="•"/>
            </a:pPr>
            <a:endParaRPr lang="en-US" sz="2000" dirty="0" smtClean="0">
              <a:latin typeface="Times New Roman" pitchFamily="18" charset="0"/>
              <a:cs typeface="Times New Roman" pitchFamily="18" charset="0"/>
            </a:endParaRPr>
          </a:p>
          <a:p>
            <a:pPr lvl="0" algn="just">
              <a:buFont typeface="Arial" pitchFamily="34" charset="0"/>
              <a:buChar char="•"/>
            </a:pPr>
            <a:r>
              <a:rPr lang="en-US" sz="2000" dirty="0" smtClean="0">
                <a:latin typeface="Times New Roman" pitchFamily="18" charset="0"/>
                <a:cs typeface="Times New Roman" pitchFamily="18" charset="0"/>
              </a:rPr>
              <a:t>Patient and family education parameter has least percentage compliance as compared to other parameters. This parameter has partial compliance percentage higher than 100% compliance in all floors.</a:t>
            </a:r>
          </a:p>
        </p:txBody>
      </p:sp>
      <p:sp>
        <p:nvSpPr>
          <p:cNvPr id="3" name="Rectangle 2"/>
          <p:cNvSpPr/>
          <p:nvPr/>
        </p:nvSpPr>
        <p:spPr>
          <a:xfrm>
            <a:off x="381000" y="609600"/>
            <a:ext cx="6705600" cy="984885"/>
          </a:xfrm>
          <a:prstGeom prst="rect">
            <a:avLst/>
          </a:prstGeom>
        </p:spPr>
        <p:txBody>
          <a:bodyPr wrap="square">
            <a:spAutoFit/>
          </a:bodyPr>
          <a:lstStyle/>
          <a:p>
            <a:pPr lvl="0" algn="just" eaLnBrk="0" fontAlgn="base" hangingPunct="0">
              <a:spcBef>
                <a:spcPct val="0"/>
              </a:spcBef>
              <a:spcAft>
                <a:spcPct val="0"/>
              </a:spcAft>
            </a:pPr>
            <a:endParaRPr lang="en-US" dirty="0" smtClean="0">
              <a:latin typeface="Times New Roman" pitchFamily="18" charset="0"/>
              <a:cs typeface="Times New Roman" pitchFamily="18" charset="0"/>
            </a:endParaRPr>
          </a:p>
          <a:p>
            <a:pPr lvl="0" algn="just" eaLnBrk="0" fontAlgn="base" hangingPunct="0">
              <a:spcBef>
                <a:spcPct val="0"/>
              </a:spcBef>
              <a:spcAft>
                <a:spcPct val="0"/>
              </a:spcAft>
              <a:buFontTx/>
              <a:buChar char="•"/>
            </a:pPr>
            <a:r>
              <a:rPr lang="en-US" sz="2000" dirty="0" smtClean="0">
                <a:latin typeface="Times New Roman" pitchFamily="18" charset="0"/>
                <a:ea typeface="Calibri" pitchFamily="34" charset="0"/>
                <a:cs typeface="Times New Roman" pitchFamily="18" charset="0"/>
              </a:rPr>
              <a:t>Documentation of Patients name and HUID has 100% compliance in records of the floors audited.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304800" y="990600"/>
            <a:ext cx="9346392"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5124450" algn="l"/>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Conclusion:</a:t>
            </a:r>
          </a:p>
          <a:p>
            <a:pPr marL="0" marR="0" lvl="0" indent="0" algn="just" defTabSz="914400" rtl="0" eaLnBrk="1" fontAlgn="base" latinLnBrk="0" hangingPunct="1">
              <a:lnSpc>
                <a:spcPct val="100000"/>
              </a:lnSpc>
              <a:spcBef>
                <a:spcPct val="0"/>
              </a:spcBef>
              <a:spcAft>
                <a:spcPct val="0"/>
              </a:spcAft>
              <a:buClrTx/>
              <a:buSzTx/>
              <a:buFontTx/>
              <a:buNone/>
              <a:tabLst>
                <a:tab pos="5124450" algn="l"/>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1244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Quality nursing documentation promotes structured, consistent</a:t>
            </a:r>
            <a:r>
              <a:rPr kumimoji="0" lang="en-US" sz="20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and</a:t>
            </a:r>
          </a:p>
          <a:p>
            <a:pPr marL="0" marR="0" lvl="0" indent="0" algn="just" defTabSz="914400" rtl="0" eaLnBrk="0" fontAlgn="base" latinLnBrk="0" hangingPunct="0">
              <a:lnSpc>
                <a:spcPct val="100000"/>
              </a:lnSpc>
              <a:spcBef>
                <a:spcPct val="0"/>
              </a:spcBef>
              <a:spcAft>
                <a:spcPct val="0"/>
              </a:spcAft>
              <a:buClrTx/>
              <a:buSzTx/>
              <a:buFontTx/>
              <a:buNone/>
              <a:tabLst>
                <a:tab pos="51244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effective communication between caregivers and facilitates continuity and </a:t>
            </a:r>
          </a:p>
          <a:p>
            <a:pPr marL="0" marR="0" lvl="0" indent="0" algn="just" defTabSz="914400" rtl="0" eaLnBrk="0" fontAlgn="base" latinLnBrk="0" hangingPunct="0">
              <a:lnSpc>
                <a:spcPct val="100000"/>
              </a:lnSpc>
              <a:spcBef>
                <a:spcPct val="0"/>
              </a:spcBef>
              <a:spcAft>
                <a:spcPct val="0"/>
              </a:spcAft>
              <a:buClrTx/>
              <a:buSzTx/>
              <a:buFontTx/>
              <a:buNone/>
              <a:tabLst>
                <a:tab pos="51244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individuality of care and safety of patients.</a:t>
            </a:r>
          </a:p>
          <a:p>
            <a:pPr marL="0" marR="0" lvl="0" indent="0" algn="just" defTabSz="914400" rtl="0" eaLnBrk="0" fontAlgn="base" latinLnBrk="0" hangingPunct="0">
              <a:lnSpc>
                <a:spcPct val="100000"/>
              </a:lnSpc>
              <a:spcBef>
                <a:spcPct val="0"/>
              </a:spcBef>
              <a:spcAft>
                <a:spcPct val="0"/>
              </a:spcAft>
              <a:buClrTx/>
              <a:buSzTx/>
              <a:buFontTx/>
              <a:buNone/>
              <a:tabLst>
                <a:tab pos="5124450" algn="l"/>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51244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accuracy of documentation content in relation to patients’ actual conditions </a:t>
            </a:r>
          </a:p>
          <a:p>
            <a:pPr marL="0" marR="0" lvl="0" indent="0" algn="just" defTabSz="914400" rtl="0" eaLnBrk="0" fontAlgn="base" latinLnBrk="0" hangingPunct="0">
              <a:lnSpc>
                <a:spcPct val="100000"/>
              </a:lnSpc>
              <a:spcBef>
                <a:spcPct val="0"/>
              </a:spcBef>
              <a:spcAft>
                <a:spcPct val="0"/>
              </a:spcAft>
              <a:buClrTx/>
              <a:buSzTx/>
              <a:tabLst>
                <a:tab pos="51244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and the care given is an important process feature of documentation quality.</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5124450" algn="l"/>
              </a:tabLst>
            </a:pPr>
            <a:endParaRPr lang="en-US" sz="2000" dirty="0" smtClean="0">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51244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From the study, it can be concluded that the nursing care was not fully expressed</a:t>
            </a:r>
          </a:p>
          <a:p>
            <a:pPr marL="0" marR="0" lvl="0" indent="0" algn="just" defTabSz="914400" rtl="0" eaLnBrk="0" fontAlgn="base" latinLnBrk="0" hangingPunct="0">
              <a:lnSpc>
                <a:spcPct val="100000"/>
              </a:lnSpc>
              <a:spcBef>
                <a:spcPct val="0"/>
              </a:spcBef>
              <a:spcAft>
                <a:spcPct val="0"/>
              </a:spcAft>
              <a:buClrTx/>
              <a:buSzTx/>
              <a:tabLst>
                <a:tab pos="51244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 the records, so written communication between</a:t>
            </a:r>
            <a:r>
              <a:rPr kumimoji="0" lang="en-US" sz="20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different caregivers </a:t>
            </a:r>
          </a:p>
          <a:p>
            <a:pPr marL="0" marR="0" lvl="0" indent="0" algn="just" defTabSz="914400" rtl="0" eaLnBrk="0" fontAlgn="base" latinLnBrk="0" hangingPunct="0">
              <a:lnSpc>
                <a:spcPct val="100000"/>
              </a:lnSpc>
              <a:spcBef>
                <a:spcPct val="0"/>
              </a:spcBef>
              <a:spcAft>
                <a:spcPct val="0"/>
              </a:spcAft>
              <a:buClrTx/>
              <a:buSzTx/>
              <a:tabLst>
                <a:tab pos="51244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about patients was inadequate. </a:t>
            </a:r>
          </a:p>
          <a:p>
            <a:pPr marL="0" marR="0" lvl="0" indent="0" algn="just" defTabSz="914400" rtl="0" eaLnBrk="0" fontAlgn="base" latinLnBrk="0" hangingPunct="0">
              <a:lnSpc>
                <a:spcPct val="100000"/>
              </a:lnSpc>
              <a:spcBef>
                <a:spcPct val="0"/>
              </a:spcBef>
              <a:spcAft>
                <a:spcPct val="0"/>
              </a:spcAft>
              <a:buClrTx/>
              <a:buSzTx/>
              <a:tabLst>
                <a:tab pos="5124450" algn="l"/>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51244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Regular trainings on effective documentation and auditing the same</a:t>
            </a:r>
          </a:p>
          <a:p>
            <a:pPr marL="0" marR="0" lvl="0" indent="0" algn="just" defTabSz="914400" rtl="0" eaLnBrk="0" fontAlgn="base" latinLnBrk="0" hangingPunct="0">
              <a:lnSpc>
                <a:spcPct val="100000"/>
              </a:lnSpc>
              <a:spcBef>
                <a:spcPct val="0"/>
              </a:spcBef>
              <a:spcAft>
                <a:spcPct val="0"/>
              </a:spcAft>
              <a:buClrTx/>
              <a:buSzTx/>
              <a:tabLst>
                <a:tab pos="51244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are few measures which can be taken to improve the documentation process.</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124450" algn="l"/>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118772" y="228600"/>
            <a:ext cx="9025228" cy="498598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124450" algn="l"/>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Suggestions:</a:t>
            </a:r>
          </a:p>
          <a:p>
            <a:pPr marL="0" marR="0" lvl="0" indent="0" algn="l" defTabSz="914400" rtl="0" eaLnBrk="1" fontAlgn="base" latinLnBrk="0" hangingPunct="1">
              <a:lnSpc>
                <a:spcPct val="100000"/>
              </a:lnSpc>
              <a:spcBef>
                <a:spcPct val="0"/>
              </a:spcBef>
              <a:spcAft>
                <a:spcPct val="0"/>
              </a:spcAft>
              <a:buClrTx/>
              <a:buSzTx/>
              <a:buFontTx/>
              <a:buNone/>
              <a:tabLst>
                <a:tab pos="5124450" algn="l"/>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q"/>
              <a:tabLst>
                <a:tab pos="51244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Education and training programs to be organized for nurses for timely and </a:t>
            </a:r>
          </a:p>
          <a:p>
            <a:pPr marL="0" marR="0" lvl="0" indent="0" algn="l" defTabSz="914400" rtl="0" eaLnBrk="0" fontAlgn="base" latinLnBrk="0" hangingPunct="0">
              <a:lnSpc>
                <a:spcPct val="100000"/>
              </a:lnSpc>
              <a:spcBef>
                <a:spcPct val="0"/>
              </a:spcBef>
              <a:spcAft>
                <a:spcPct val="0"/>
              </a:spcAft>
              <a:buClrTx/>
              <a:buSzTx/>
              <a:tabLst>
                <a:tab pos="51244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accurate documentation in the patient records. During the trainings.</a:t>
            </a:r>
          </a:p>
          <a:p>
            <a:pPr marL="0" marR="0" lvl="0" indent="0" algn="l" defTabSz="914400" rtl="0" eaLnBrk="0" fontAlgn="base" latinLnBrk="0" hangingPunct="0">
              <a:lnSpc>
                <a:spcPct val="100000"/>
              </a:lnSpc>
              <a:spcBef>
                <a:spcPct val="0"/>
              </a:spcBef>
              <a:spcAft>
                <a:spcPct val="0"/>
              </a:spcAft>
              <a:buClrTx/>
              <a:buSzTx/>
              <a:tabLst>
                <a:tab pos="5124450" algn="l"/>
              </a:tabLst>
            </a:pPr>
            <a:endPar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51244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nurses should be explained about the importance of documentation of the vitals </a:t>
            </a:r>
          </a:p>
          <a:p>
            <a:pPr marL="0" marR="0" lvl="0" indent="0" algn="l" defTabSz="914400" rtl="0" eaLnBrk="0" fontAlgn="base" latinLnBrk="0" hangingPunct="0">
              <a:lnSpc>
                <a:spcPct val="100000"/>
              </a:lnSpc>
              <a:spcBef>
                <a:spcPct val="0"/>
              </a:spcBef>
              <a:spcAft>
                <a:spcPct val="0"/>
              </a:spcAft>
              <a:buClrTx/>
              <a:buSzTx/>
              <a:tabLst>
                <a:tab pos="51244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and regular monitoring which may otherwise lead to unexpected outcome and </a:t>
            </a:r>
          </a:p>
          <a:p>
            <a:pPr marL="0" marR="0" lvl="0" indent="0" algn="l" defTabSz="914400" rtl="0" eaLnBrk="0" fontAlgn="base" latinLnBrk="0" hangingPunct="0">
              <a:lnSpc>
                <a:spcPct val="100000"/>
              </a:lnSpc>
              <a:spcBef>
                <a:spcPct val="0"/>
              </a:spcBef>
              <a:spcAft>
                <a:spcPct val="0"/>
              </a:spcAft>
              <a:buClrTx/>
              <a:buSzTx/>
              <a:tabLst>
                <a:tab pos="51244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compromised patient care leading to their dissatisfaction.</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5124450" algn="l"/>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51244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They should be educated that if the BAR sheet is filled properly, it will help</a:t>
            </a:r>
          </a:p>
          <a:p>
            <a:pPr marL="0" marR="0" lvl="0" indent="0" algn="l" defTabSz="914400" rtl="0" eaLnBrk="0" fontAlgn="base" latinLnBrk="0" hangingPunct="0">
              <a:lnSpc>
                <a:spcPct val="100000"/>
              </a:lnSpc>
              <a:spcBef>
                <a:spcPct val="0"/>
              </a:spcBef>
              <a:spcAft>
                <a:spcPct val="0"/>
              </a:spcAft>
              <a:buClrTx/>
              <a:buSzTx/>
              <a:tabLst>
                <a:tab pos="51244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reducing billing errors which in turn will reduce the revenue loss.</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5124450" algn="l"/>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51244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Accountability of patient care during a particular shift depends on the assigned nurse,</a:t>
            </a:r>
          </a:p>
          <a:p>
            <a:pPr marL="0" marR="0" lvl="0" indent="0" algn="l" defTabSz="914400" rtl="0" eaLnBrk="0" fontAlgn="base" latinLnBrk="0" hangingPunct="0">
              <a:lnSpc>
                <a:spcPct val="100000"/>
              </a:lnSpc>
              <a:spcBef>
                <a:spcPct val="0"/>
              </a:spcBef>
              <a:spcAft>
                <a:spcPct val="0"/>
              </a:spcAft>
              <a:buClrTx/>
              <a:buSzTx/>
              <a:tabLst>
                <a:tab pos="51244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hence importance of documentation of handing over and taking over should be</a:t>
            </a:r>
          </a:p>
          <a:p>
            <a:pPr marL="0" marR="0" lvl="0" indent="0" algn="l" defTabSz="914400" rtl="0" eaLnBrk="0" fontAlgn="base" latinLnBrk="0" hangingPunct="0">
              <a:lnSpc>
                <a:spcPct val="100000"/>
              </a:lnSpc>
              <a:spcBef>
                <a:spcPct val="0"/>
              </a:spcBef>
              <a:spcAft>
                <a:spcPct val="0"/>
              </a:spcAft>
              <a:buClrTx/>
              <a:buSzTx/>
              <a:tabLst>
                <a:tab pos="51244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communicated to the nurses.</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5124450"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676400"/>
            <a:ext cx="7010400" cy="3170099"/>
          </a:xfrm>
          <a:prstGeom prst="rect">
            <a:avLst/>
          </a:prstGeom>
        </p:spPr>
        <p:txBody>
          <a:bodyPr wrap="square">
            <a:spAutoFit/>
          </a:bodyPr>
          <a:lstStyle/>
          <a:p>
            <a:pPr lvl="0" eaLnBrk="0" fontAlgn="base" hangingPunct="0">
              <a:spcBef>
                <a:spcPct val="0"/>
              </a:spcBef>
              <a:spcAft>
                <a:spcPct val="0"/>
              </a:spcAft>
              <a:buFont typeface="Wingdings" pitchFamily="2" charset="2"/>
              <a:buChar char="q"/>
              <a:tabLst>
                <a:tab pos="5124450" algn="l"/>
              </a:tabLst>
            </a:pPr>
            <a:r>
              <a:rPr lang="en-US" sz="2000" dirty="0" smtClean="0">
                <a:latin typeface="Times New Roman" pitchFamily="18" charset="0"/>
                <a:ea typeface="Calibri" pitchFamily="34" charset="0"/>
                <a:cs typeface="Times New Roman" pitchFamily="18" charset="0"/>
              </a:rPr>
              <a:t>Nurses should be explained that if initial assessment and nutritional screening is not done within 30 </a:t>
            </a:r>
            <a:r>
              <a:rPr lang="en-US" sz="2000" dirty="0" err="1" smtClean="0">
                <a:latin typeface="Times New Roman" pitchFamily="18" charset="0"/>
                <a:ea typeface="Calibri" pitchFamily="34" charset="0"/>
                <a:cs typeface="Times New Roman" pitchFamily="18" charset="0"/>
              </a:rPr>
              <a:t>minutes,there</a:t>
            </a:r>
            <a:r>
              <a:rPr lang="en-US" sz="2000" dirty="0" smtClean="0">
                <a:latin typeface="Times New Roman" pitchFamily="18" charset="0"/>
                <a:ea typeface="Calibri" pitchFamily="34" charset="0"/>
                <a:cs typeface="Times New Roman" pitchFamily="18" charset="0"/>
              </a:rPr>
              <a:t> will be delay in the further treatment plan and it can have adverse outcomes.</a:t>
            </a:r>
          </a:p>
          <a:p>
            <a:pPr lvl="0" eaLnBrk="0" fontAlgn="base" hangingPunct="0">
              <a:spcBef>
                <a:spcPct val="0"/>
              </a:spcBef>
              <a:spcAft>
                <a:spcPct val="0"/>
              </a:spcAft>
              <a:buFont typeface="Wingdings" pitchFamily="2" charset="2"/>
              <a:buChar char="q"/>
              <a:tabLst>
                <a:tab pos="5124450" algn="l"/>
              </a:tabLst>
            </a:pPr>
            <a:endParaRPr lang="en-US" sz="2000" dirty="0" smtClean="0">
              <a:latin typeface="Times New Roman" pitchFamily="18" charset="0"/>
              <a:cs typeface="Times New Roman" pitchFamily="18" charset="0"/>
            </a:endParaRPr>
          </a:p>
          <a:p>
            <a:pPr lvl="0" eaLnBrk="0" fontAlgn="base" hangingPunct="0">
              <a:spcBef>
                <a:spcPct val="0"/>
              </a:spcBef>
              <a:spcAft>
                <a:spcPct val="0"/>
              </a:spcAft>
              <a:buFont typeface="Wingdings" pitchFamily="2" charset="2"/>
              <a:buChar char="q"/>
              <a:tabLst>
                <a:tab pos="5124450" algn="l"/>
              </a:tabLst>
            </a:pPr>
            <a:r>
              <a:rPr lang="en-US" sz="2000" dirty="0" smtClean="0">
                <a:latin typeface="Times New Roman" pitchFamily="18" charset="0"/>
                <a:ea typeface="Calibri" pitchFamily="34" charset="0"/>
                <a:cs typeface="Times New Roman" pitchFamily="18" charset="0"/>
              </a:rPr>
              <a:t>Regular monitoring and auditing to ensure complete documentation by the nurses.</a:t>
            </a:r>
          </a:p>
          <a:p>
            <a:pPr lvl="0" eaLnBrk="0" fontAlgn="base" hangingPunct="0">
              <a:spcBef>
                <a:spcPct val="0"/>
              </a:spcBef>
              <a:spcAft>
                <a:spcPct val="0"/>
              </a:spcAft>
              <a:buFont typeface="Wingdings" pitchFamily="2" charset="2"/>
              <a:buChar char="q"/>
              <a:tabLst>
                <a:tab pos="5124450" algn="l"/>
              </a:tabLst>
            </a:pPr>
            <a:endParaRPr lang="en-US" sz="2000" dirty="0" smtClean="0">
              <a:latin typeface="Times New Roman" pitchFamily="18" charset="0"/>
              <a:cs typeface="Times New Roman" pitchFamily="18" charset="0"/>
            </a:endParaRPr>
          </a:p>
          <a:p>
            <a:pPr lvl="0" eaLnBrk="0" fontAlgn="base" hangingPunct="0">
              <a:spcBef>
                <a:spcPct val="0"/>
              </a:spcBef>
              <a:spcAft>
                <a:spcPct val="0"/>
              </a:spcAft>
              <a:buFont typeface="Wingdings" pitchFamily="2" charset="2"/>
              <a:buChar char="q"/>
              <a:tabLst>
                <a:tab pos="5124450" algn="l"/>
              </a:tabLst>
            </a:pPr>
            <a:r>
              <a:rPr lang="en-US" sz="2000" dirty="0" smtClean="0">
                <a:latin typeface="Times New Roman" pitchFamily="18" charset="0"/>
                <a:ea typeface="Calibri" pitchFamily="34" charset="0"/>
                <a:cs typeface="Times New Roman" pitchFamily="18" charset="0"/>
              </a:rPr>
              <a:t>To conduct regular on the job training for the nurses.</a:t>
            </a:r>
            <a:endParaRPr lang="en-US" sz="2000" dirty="0" smtClean="0">
              <a:latin typeface="Times New Roman" pitchFamily="18" charset="0"/>
              <a:cs typeface="Times New Roman" pitchFamily="18" charset="0"/>
            </a:endParaRPr>
          </a:p>
          <a:p>
            <a:pPr lvl="0" eaLnBrk="0" fontAlgn="base" hangingPunct="0">
              <a:spcBef>
                <a:spcPct val="0"/>
              </a:spcBef>
              <a:spcAft>
                <a:spcPct val="0"/>
              </a:spcAft>
              <a:tabLst>
                <a:tab pos="5124450" algn="l"/>
              </a:tabLst>
            </a:pPr>
            <a:endParaRPr lang="en-US" sz="2000" dirty="0" smtClean="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304800"/>
            <a:ext cx="8534400" cy="2362200"/>
          </a:xfrm>
        </p:spPr>
        <p:txBody>
          <a:bodyPr>
            <a:normAutofit/>
          </a:bodyPr>
          <a:lstStyle/>
          <a:p>
            <a:r>
              <a:rPr lang="en-US" sz="1800" dirty="0" smtClean="0">
                <a:solidFill>
                  <a:schemeClr val="tx1"/>
                </a:solidFill>
                <a:latin typeface="Times New Roman" pitchFamily="18" charset="0"/>
                <a:cs typeface="Times New Roman" pitchFamily="18" charset="0"/>
              </a:rPr>
              <a:t>However ,with increase in workload, the importance of timely and accurate documentation in the patient records is sidelined and is often overlooked. This might lead to </a:t>
            </a:r>
            <a:r>
              <a:rPr lang="en-IN" sz="1800" dirty="0" smtClean="0">
                <a:solidFill>
                  <a:schemeClr val="tx1"/>
                </a:solidFill>
                <a:latin typeface="Times New Roman" pitchFamily="18" charset="0"/>
                <a:cs typeface="Times New Roman" pitchFamily="18" charset="0"/>
              </a:rPr>
              <a:t>errors in the care processes</a:t>
            </a:r>
            <a:r>
              <a:rPr lang="en-US" sz="1800" dirty="0" smtClean="0">
                <a:solidFill>
                  <a:schemeClr val="tx1"/>
                </a:solidFill>
                <a:latin typeface="Times New Roman" pitchFamily="18" charset="0"/>
                <a:cs typeface="Times New Roman" pitchFamily="18" charset="0"/>
              </a:rPr>
              <a:t>,</a:t>
            </a:r>
            <a:r>
              <a:rPr lang="en-IN" sz="1800" dirty="0" smtClean="0">
                <a:solidFill>
                  <a:schemeClr val="tx1"/>
                </a:solidFill>
                <a:latin typeface="Times New Roman" pitchFamily="18" charset="0"/>
                <a:cs typeface="Times New Roman" pitchFamily="18" charset="0"/>
              </a:rPr>
              <a:t>discrepancies in the hospital charges, and infringe on ethical and legal aspects of the category. </a:t>
            </a:r>
            <a:r>
              <a:rPr lang="en-US" sz="1800" dirty="0" smtClean="0">
                <a:latin typeface="Times New Roman" pitchFamily="18" charset="0"/>
                <a:cs typeface="Times New Roman" pitchFamily="18" charset="0"/>
              </a:rPr>
              <a:t/>
            </a:r>
            <a:br>
              <a:rPr lang="en-US" sz="1800" dirty="0" smtClean="0">
                <a:latin typeface="Times New Roman" pitchFamily="18" charset="0"/>
                <a:cs typeface="Times New Roman" pitchFamily="18" charset="0"/>
              </a:rPr>
            </a:br>
            <a:endParaRPr lang="en-US" sz="1800" dirty="0">
              <a:latin typeface="Times New Roman" pitchFamily="18" charset="0"/>
              <a:cs typeface="Times New Roman" pitchFamily="18" charset="0"/>
            </a:endParaRPr>
          </a:p>
        </p:txBody>
      </p:sp>
      <p:sp>
        <p:nvSpPr>
          <p:cNvPr id="3073" name="Rectangle 1"/>
          <p:cNvSpPr>
            <a:spLocks noChangeArrowheads="1"/>
          </p:cNvSpPr>
          <p:nvPr/>
        </p:nvSpPr>
        <p:spPr bwMode="auto">
          <a:xfrm>
            <a:off x="-1981200" y="6477000"/>
            <a:ext cx="8247157"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lvl="0" algn="just" fontAlgn="base">
              <a:spcBef>
                <a:spcPct val="0"/>
              </a:spcBef>
              <a:spcAft>
                <a:spcPct val="0"/>
              </a:spcAft>
            </a:pPr>
            <a:endParaRPr lang="en-US" sz="2000" dirty="0" smtClean="0">
              <a:latin typeface="Times New Roman" pitchFamily="18" charset="0"/>
              <a:ea typeface="Calibri" pitchFamily="34" charset="0"/>
              <a:cs typeface="Times New Roman" pitchFamily="18" charset="0"/>
            </a:endParaRPr>
          </a:p>
        </p:txBody>
      </p:sp>
      <p:sp>
        <p:nvSpPr>
          <p:cNvPr id="4" name="Rectangle 3"/>
          <p:cNvSpPr/>
          <p:nvPr/>
        </p:nvSpPr>
        <p:spPr>
          <a:xfrm>
            <a:off x="304800" y="2667000"/>
            <a:ext cx="8839200" cy="4524315"/>
          </a:xfrm>
          <a:prstGeom prst="rect">
            <a:avLst/>
          </a:prstGeom>
        </p:spPr>
        <p:txBody>
          <a:bodyPr wrap="square">
            <a:spAutoFit/>
          </a:bodyPr>
          <a:lstStyle/>
          <a:p>
            <a:pPr lvl="0" fontAlgn="base">
              <a:spcBef>
                <a:spcPct val="0"/>
              </a:spcBef>
              <a:spcAft>
                <a:spcPct val="0"/>
              </a:spcAft>
              <a:tabLst>
                <a:tab pos="457200" algn="l"/>
              </a:tabLst>
            </a:pPr>
            <a:r>
              <a:rPr lang="en-US" b="1" dirty="0" smtClean="0">
                <a:latin typeface="Times New Roman" pitchFamily="18" charset="0"/>
                <a:ea typeface="Times New Roman" pitchFamily="18" charset="0"/>
                <a:cs typeface="Times New Roman" pitchFamily="18" charset="0"/>
              </a:rPr>
              <a:t>Nursing Audit is defined as a review of the patient record designed to identify, examine, or verify the performance of certain specified aspects of nursing care by using established criteria. </a:t>
            </a:r>
            <a:endParaRPr lang="en-US" b="1" dirty="0" smtClean="0">
              <a:solidFill>
                <a:srgbClr val="243F60"/>
              </a:solidFill>
              <a:latin typeface="Times New Roman" pitchFamily="18" charset="0"/>
              <a:ea typeface="Times New Roman" pitchFamily="18" charset="0"/>
              <a:cs typeface="Times New Roman" pitchFamily="18" charset="0"/>
            </a:endParaRPr>
          </a:p>
          <a:p>
            <a:pPr lvl="0" eaLnBrk="0" fontAlgn="base" hangingPunct="0">
              <a:spcBef>
                <a:spcPct val="0"/>
              </a:spcBef>
              <a:spcAft>
                <a:spcPct val="0"/>
              </a:spcAft>
              <a:tabLst>
                <a:tab pos="457200" algn="l"/>
              </a:tabLst>
            </a:pPr>
            <a:endParaRPr lang="en-US" dirty="0" smtClean="0">
              <a:latin typeface="Times New Roman" pitchFamily="18" charset="0"/>
              <a:ea typeface="Times New Roman" pitchFamily="18" charset="0"/>
              <a:cs typeface="Times New Roman" pitchFamily="18" charset="0"/>
            </a:endParaRPr>
          </a:p>
          <a:p>
            <a:pPr lvl="0" eaLnBrk="0" fontAlgn="base" hangingPunct="0">
              <a:spcBef>
                <a:spcPct val="0"/>
              </a:spcBef>
              <a:spcAft>
                <a:spcPct val="0"/>
              </a:spcAft>
              <a:tabLst>
                <a:tab pos="457200" algn="l"/>
              </a:tabLst>
            </a:pPr>
            <a:endParaRPr lang="en-US" dirty="0" smtClean="0">
              <a:latin typeface="Times New Roman" pitchFamily="18" charset="0"/>
              <a:ea typeface="Times New Roman" pitchFamily="18" charset="0"/>
              <a:cs typeface="Times New Roman" pitchFamily="18" charset="0"/>
            </a:endParaRPr>
          </a:p>
          <a:p>
            <a:pPr lvl="0" eaLnBrk="0" fontAlgn="base" hangingPunct="0">
              <a:spcBef>
                <a:spcPct val="0"/>
              </a:spcBef>
              <a:spcAft>
                <a:spcPct val="0"/>
              </a:spcAft>
              <a:tabLst>
                <a:tab pos="457200" algn="l"/>
              </a:tabLst>
            </a:pPr>
            <a:r>
              <a:rPr lang="en-US" dirty="0" smtClean="0">
                <a:latin typeface="Times New Roman" pitchFamily="18" charset="0"/>
                <a:ea typeface="Times New Roman" pitchFamily="18" charset="0"/>
                <a:cs typeface="Times New Roman" pitchFamily="18" charset="0"/>
              </a:rPr>
              <a:t>Purpose of nursing audit:</a:t>
            </a:r>
          </a:p>
          <a:p>
            <a:pPr lvl="0" eaLnBrk="0" fontAlgn="base" hangingPunct="0">
              <a:spcBef>
                <a:spcPct val="0"/>
              </a:spcBef>
              <a:spcAft>
                <a:spcPct val="0"/>
              </a:spcAft>
              <a:tabLst>
                <a:tab pos="457200" algn="l"/>
              </a:tabLst>
            </a:pPr>
            <a:endParaRPr lang="en-US" dirty="0" smtClean="0">
              <a:solidFill>
                <a:srgbClr val="243F60"/>
              </a:solidFill>
              <a:latin typeface="Times New Roman" pitchFamily="18" charset="0"/>
              <a:ea typeface="Times New Roman" pitchFamily="18" charset="0"/>
              <a:cs typeface="Times New Roman" pitchFamily="18" charset="0"/>
            </a:endParaRPr>
          </a:p>
          <a:p>
            <a:pPr lvl="0" eaLnBrk="0" fontAlgn="base" hangingPunct="0">
              <a:spcBef>
                <a:spcPct val="0"/>
              </a:spcBef>
              <a:spcAft>
                <a:spcPct val="0"/>
              </a:spcAft>
              <a:buFontTx/>
              <a:buChar char="•"/>
              <a:tabLst>
                <a:tab pos="457200" algn="l"/>
              </a:tabLst>
            </a:pPr>
            <a:r>
              <a:rPr lang="en-US" b="1" u="sng" dirty="0" smtClean="0">
                <a:latin typeface="Times New Roman" pitchFamily="18" charset="0"/>
                <a:ea typeface="Times New Roman" pitchFamily="18" charset="0"/>
                <a:cs typeface="Times New Roman" pitchFamily="18" charset="0"/>
              </a:rPr>
              <a:t>Evaluation:</a:t>
            </a:r>
            <a:r>
              <a:rPr lang="en-US" dirty="0" smtClean="0">
                <a:latin typeface="Times New Roman" pitchFamily="18" charset="0"/>
                <a:ea typeface="Times New Roman" pitchFamily="18" charset="0"/>
                <a:cs typeface="Times New Roman" pitchFamily="18" charset="0"/>
              </a:rPr>
              <a:t> Evaluating the nursing care given. Achieve deserved and feasible quality of nursing care.</a:t>
            </a:r>
            <a:endParaRPr lang="en-US" dirty="0" smtClean="0">
              <a:latin typeface="Times New Roman" pitchFamily="18" charset="0"/>
              <a:cs typeface="Times New Roman" pitchFamily="18" charset="0"/>
            </a:endParaRPr>
          </a:p>
          <a:p>
            <a:pPr lvl="0" eaLnBrk="0" fontAlgn="base" hangingPunct="0">
              <a:spcBef>
                <a:spcPct val="0"/>
              </a:spcBef>
              <a:spcAft>
                <a:spcPct val="0"/>
              </a:spcAft>
              <a:buFontTx/>
              <a:buChar char="•"/>
              <a:tabLst>
                <a:tab pos="457200" algn="l"/>
              </a:tabLst>
            </a:pPr>
            <a:r>
              <a:rPr lang="en-US" b="1" u="sng" dirty="0" smtClean="0">
                <a:latin typeface="Times New Roman" pitchFamily="18" charset="0"/>
                <a:ea typeface="Times New Roman" pitchFamily="18" charset="0"/>
                <a:cs typeface="Times New Roman" pitchFamily="18" charset="0"/>
              </a:rPr>
              <a:t>Verification:</a:t>
            </a:r>
            <a:r>
              <a:rPr lang="en-US" dirty="0" smtClean="0">
                <a:latin typeface="Times New Roman" pitchFamily="18" charset="0"/>
                <a:ea typeface="Times New Roman" pitchFamily="18" charset="0"/>
                <a:cs typeface="Times New Roman" pitchFamily="18" charset="0"/>
              </a:rPr>
              <a:t> Stimulant to better records. Focuses on care provided and not on care provider.</a:t>
            </a:r>
            <a:endParaRPr lang="en-US" dirty="0" smtClean="0">
              <a:latin typeface="Times New Roman" pitchFamily="18" charset="0"/>
              <a:cs typeface="Times New Roman" pitchFamily="18" charset="0"/>
            </a:endParaRPr>
          </a:p>
          <a:p>
            <a:pPr lvl="0" eaLnBrk="0" fontAlgn="base" hangingPunct="0">
              <a:spcBef>
                <a:spcPct val="0"/>
              </a:spcBef>
              <a:spcAft>
                <a:spcPct val="0"/>
              </a:spcAft>
              <a:buFontTx/>
              <a:buChar char="•"/>
              <a:tabLst>
                <a:tab pos="457200" algn="l"/>
              </a:tabLst>
            </a:pPr>
            <a:r>
              <a:rPr lang="en-US" b="1" u="sng" dirty="0" smtClean="0">
                <a:latin typeface="Times New Roman" pitchFamily="18" charset="0"/>
                <a:ea typeface="Times New Roman" pitchFamily="18" charset="0"/>
                <a:cs typeface="Times New Roman" pitchFamily="18" charset="0"/>
              </a:rPr>
              <a:t>Contributes to research.</a:t>
            </a:r>
            <a:r>
              <a:rPr lang="en-US" dirty="0" smtClean="0">
                <a:latin typeface="Times New Roman" pitchFamily="18" charset="0"/>
                <a:ea typeface="Times New Roman" pitchFamily="18" charset="0"/>
                <a:cs typeface="Times New Roman" pitchFamily="18" charset="0"/>
              </a:rPr>
              <a:t> Review of professional work or in other words the quality of nursing care i.e. we try to see how far the nurses have confirmed to the norms and standards of nursing practice while taking care of patients.</a:t>
            </a:r>
            <a:endParaRPr lang="en-US" dirty="0" smtClean="0">
              <a:latin typeface="Times New Roman" pitchFamily="18" charset="0"/>
              <a:cs typeface="Times New Roman" pitchFamily="18" charset="0"/>
            </a:endParaRPr>
          </a:p>
          <a:p>
            <a:pPr lvl="0" eaLnBrk="0" fontAlgn="base" hangingPunct="0">
              <a:spcBef>
                <a:spcPct val="0"/>
              </a:spcBef>
              <a:spcAft>
                <a:spcPct val="0"/>
              </a:spcAft>
              <a:buFontTx/>
              <a:buChar char="•"/>
              <a:tabLst>
                <a:tab pos="457200" algn="l"/>
              </a:tabLst>
            </a:pPr>
            <a:endParaRPr lang="en-US" dirty="0" smtClean="0">
              <a:latin typeface="Times New Roman" pitchFamily="18" charset="0"/>
              <a:ea typeface="Times New Roman" pitchFamily="18" charset="0"/>
              <a:cs typeface="Times New Roman" pitchFamily="18" charset="0"/>
            </a:endParaRPr>
          </a:p>
          <a:p>
            <a:pPr lvl="0" eaLnBrk="0" fontAlgn="base" hangingPunct="0">
              <a:spcBef>
                <a:spcPct val="0"/>
              </a:spcBef>
              <a:spcAft>
                <a:spcPct val="0"/>
              </a:spcAft>
              <a:buFontTx/>
              <a:buChar char="•"/>
              <a:tabLst>
                <a:tab pos="457200" algn="l"/>
              </a:tabLst>
            </a:pPr>
            <a:endParaRPr lang="en-US" dirty="0" smtClean="0">
              <a:latin typeface="Times New Roman" pitchFamily="18" charset="0"/>
              <a:ea typeface="Times New Roman" pitchFamily="18" charset="0"/>
              <a:cs typeface="Times New Roman" pitchFamily="18" charset="0"/>
            </a:endParaRPr>
          </a:p>
          <a:p>
            <a:pPr lvl="0" eaLnBrk="0" fontAlgn="base" hangingPunct="0">
              <a:spcBef>
                <a:spcPct val="0"/>
              </a:spcBef>
              <a:spcAft>
                <a:spcPct val="0"/>
              </a:spcAft>
              <a:tabLst>
                <a:tab pos="457200" algn="l"/>
              </a:tabLst>
            </a:pPr>
            <a:endParaRPr lang="en-US" dirty="0" smtClean="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33600"/>
            <a:ext cx="7543800" cy="1828800"/>
          </a:xfrm>
        </p:spPr>
        <p:style>
          <a:lnRef idx="2">
            <a:schemeClr val="accent4">
              <a:shade val="50000"/>
            </a:schemeClr>
          </a:lnRef>
          <a:fillRef idx="1">
            <a:schemeClr val="accent4"/>
          </a:fillRef>
          <a:effectRef idx="0">
            <a:schemeClr val="accent4"/>
          </a:effectRef>
          <a:fontRef idx="minor">
            <a:schemeClr val="lt1"/>
          </a:fontRef>
        </p:style>
        <p:txBody>
          <a:bodyPr anchor="ctr">
            <a:normAutofit/>
          </a:bodyPr>
          <a:lstStyle/>
          <a:p>
            <a:pPr algn="ctr"/>
            <a:r>
              <a:rPr lang="en-US" sz="2800" dirty="0" err="1" smtClean="0">
                <a:latin typeface="Times New Roman" pitchFamily="18" charset="0"/>
                <a:cs typeface="Times New Roman" pitchFamily="18" charset="0"/>
              </a:rPr>
              <a:t>Thankyou</a:t>
            </a:r>
            <a:endParaRPr lang="en-US" sz="2800" dirty="0">
              <a:latin typeface="Times New Roman" pitchFamily="18" charset="0"/>
              <a:cs typeface="Times New Roman" pitchFamily="18" charset="0"/>
            </a:endParaRPr>
          </a:p>
        </p:txBody>
      </p:sp>
    </p:spTree>
  </p:cSld>
  <p:clrMapOvr>
    <a:masterClrMapping/>
  </p:clrMapOvr>
  <p:transition advClick="0" advTm="10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85800" y="3048000"/>
            <a:ext cx="6477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Incomplete documentation by nurse’s in the patients’ record can lead to:</a:t>
            </a:r>
            <a:endParaRPr kumimoji="0" lang="en-US" sz="2000" b="0" i="0" u="sng"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Unnecessary delays in diagnosis, treatment and care</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Repeated tests</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Missed or delayed communication of test results</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Incorrect treatment or medication errors.</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Rectangle 4"/>
          <p:cNvSpPr/>
          <p:nvPr/>
        </p:nvSpPr>
        <p:spPr>
          <a:xfrm>
            <a:off x="609600" y="914400"/>
            <a:ext cx="7239000" cy="2246769"/>
          </a:xfrm>
          <a:prstGeom prst="rect">
            <a:avLst/>
          </a:prstGeom>
        </p:spPr>
        <p:txBody>
          <a:bodyPr wrap="square">
            <a:spAutoFit/>
          </a:bodyPr>
          <a:lstStyle/>
          <a:p>
            <a:pPr lvl="0" eaLnBrk="0" fontAlgn="base" hangingPunct="0">
              <a:spcBef>
                <a:spcPct val="0"/>
              </a:spcBef>
              <a:spcAft>
                <a:spcPct val="0"/>
              </a:spcAft>
              <a:buFontTx/>
              <a:buChar char="•"/>
              <a:tabLst>
                <a:tab pos="457200" algn="l"/>
              </a:tabLst>
            </a:pPr>
            <a:endParaRPr lang="en-US" sz="2000" dirty="0" smtClean="0">
              <a:latin typeface="Times New Roman" pitchFamily="18" charset="0"/>
              <a:ea typeface="Times New Roman" pitchFamily="18" charset="0"/>
              <a:cs typeface="Times New Roman" pitchFamily="18" charset="0"/>
            </a:endParaRPr>
          </a:p>
          <a:p>
            <a:pPr lvl="0" eaLnBrk="0" fontAlgn="base" hangingPunct="0">
              <a:spcBef>
                <a:spcPct val="0"/>
              </a:spcBef>
              <a:spcAft>
                <a:spcPct val="0"/>
              </a:spcAft>
              <a:buFontTx/>
              <a:buChar char="•"/>
              <a:tabLst>
                <a:tab pos="457200" algn="l"/>
              </a:tabLst>
            </a:pPr>
            <a:r>
              <a:rPr lang="en-US" sz="2000" dirty="0" smtClean="0">
                <a:latin typeface="Times New Roman" pitchFamily="18" charset="0"/>
                <a:ea typeface="Times New Roman" pitchFamily="18" charset="0"/>
                <a:cs typeface="Times New Roman" pitchFamily="18" charset="0"/>
              </a:rPr>
              <a:t>It encourages followers to be actively involved in the quality control process and better records.</a:t>
            </a:r>
            <a:endParaRPr lang="en-US" sz="2000" dirty="0" smtClean="0">
              <a:latin typeface="Times New Roman" pitchFamily="18" charset="0"/>
              <a:cs typeface="Times New Roman" pitchFamily="18" charset="0"/>
            </a:endParaRPr>
          </a:p>
          <a:p>
            <a:pPr lvl="0" eaLnBrk="0" fontAlgn="base" hangingPunct="0">
              <a:spcBef>
                <a:spcPct val="0"/>
              </a:spcBef>
              <a:spcAft>
                <a:spcPct val="0"/>
              </a:spcAft>
              <a:buFontTx/>
              <a:buChar char="•"/>
              <a:tabLst>
                <a:tab pos="457200" algn="l"/>
              </a:tabLst>
            </a:pPr>
            <a:r>
              <a:rPr lang="en-US" sz="2000" dirty="0" smtClean="0">
                <a:latin typeface="Times New Roman" pitchFamily="18" charset="0"/>
                <a:ea typeface="Times New Roman" pitchFamily="18" charset="0"/>
                <a:cs typeface="Times New Roman" pitchFamily="18" charset="0"/>
              </a:rPr>
              <a:t>It clearly communicates standards of care to subordinates.</a:t>
            </a:r>
            <a:endParaRPr lang="en-US" sz="2000" dirty="0" smtClean="0">
              <a:latin typeface="Times New Roman" pitchFamily="18" charset="0"/>
              <a:cs typeface="Times New Roman" pitchFamily="18" charset="0"/>
            </a:endParaRPr>
          </a:p>
          <a:p>
            <a:pPr lvl="0" eaLnBrk="0" fontAlgn="base" hangingPunct="0">
              <a:spcBef>
                <a:spcPct val="0"/>
              </a:spcBef>
              <a:spcAft>
                <a:spcPct val="0"/>
              </a:spcAft>
              <a:buFontTx/>
              <a:buChar char="•"/>
              <a:tabLst>
                <a:tab pos="457200" algn="l"/>
              </a:tabLst>
            </a:pPr>
            <a:r>
              <a:rPr lang="en-US" sz="2000" dirty="0" smtClean="0">
                <a:latin typeface="Times New Roman" pitchFamily="18" charset="0"/>
                <a:ea typeface="Times New Roman" pitchFamily="18" charset="0"/>
                <a:cs typeface="Times New Roman" pitchFamily="18" charset="0"/>
              </a:rPr>
              <a:t>Facilitates more efficient use of health resources.</a:t>
            </a:r>
            <a:endParaRPr lang="en-US" sz="2000" dirty="0" smtClean="0">
              <a:latin typeface="Times New Roman" pitchFamily="18" charset="0"/>
              <a:cs typeface="Times New Roman" pitchFamily="18" charset="0"/>
            </a:endParaRPr>
          </a:p>
          <a:p>
            <a:pPr lvl="0" eaLnBrk="0" fontAlgn="base" hangingPunct="0">
              <a:spcBef>
                <a:spcPct val="0"/>
              </a:spcBef>
              <a:spcAft>
                <a:spcPct val="0"/>
              </a:spcAft>
              <a:buFontTx/>
              <a:buChar char="•"/>
              <a:tabLst>
                <a:tab pos="457200" algn="l"/>
              </a:tabLst>
            </a:pPr>
            <a:r>
              <a:rPr lang="en-US" sz="2000" dirty="0" smtClean="0">
                <a:latin typeface="Times New Roman" pitchFamily="18" charset="0"/>
                <a:ea typeface="Times New Roman" pitchFamily="18" charset="0"/>
                <a:cs typeface="Times New Roman" pitchFamily="18" charset="0"/>
              </a:rPr>
              <a:t>Helps in designing response orientation and in-service education </a:t>
            </a:r>
            <a:r>
              <a:rPr lang="en-US" sz="2000" dirty="0" err="1" smtClean="0">
                <a:latin typeface="Times New Roman" pitchFamily="18" charset="0"/>
                <a:ea typeface="Times New Roman" pitchFamily="18" charset="0"/>
                <a:cs typeface="Times New Roman" pitchFamily="18" charset="0"/>
              </a:rPr>
              <a:t>programme</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28600" y="1219200"/>
            <a:ext cx="8382000" cy="1115629"/>
          </a:xfrm>
          <a:prstGeom prst="rect">
            <a:avLst/>
          </a:prstGeom>
          <a:solidFill>
            <a:srgbClr val="FFFFFF"/>
          </a:solidFill>
          <a:ln w="9525">
            <a:noFill/>
            <a:miter lim="800000"/>
            <a:headEnd/>
            <a:tailEnd/>
          </a:ln>
          <a:effectLst/>
        </p:spPr>
        <p:txBody>
          <a:bodyPr vert="horz" wrap="square" lIns="0" tIns="95220" rIns="0" bIns="952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lang="en-US" sz="2000" dirty="0" smtClean="0">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 name="Rectangle 2"/>
          <p:cNvSpPr/>
          <p:nvPr/>
        </p:nvSpPr>
        <p:spPr>
          <a:xfrm>
            <a:off x="685800" y="1295400"/>
            <a:ext cx="7620000" cy="4401205"/>
          </a:xfrm>
          <a:prstGeom prst="rect">
            <a:avLst/>
          </a:prstGeom>
        </p:spPr>
        <p:txBody>
          <a:bodyPr wrap="square">
            <a:spAutoFit/>
          </a:bodyPr>
          <a:lstStyle/>
          <a:p>
            <a:pPr lvl="0" algn="just" fontAlgn="base">
              <a:spcBef>
                <a:spcPct val="0"/>
              </a:spcBef>
              <a:spcAft>
                <a:spcPct val="0"/>
              </a:spcAft>
            </a:pPr>
            <a:r>
              <a:rPr lang="en-US" sz="2000" dirty="0" smtClean="0">
                <a:latin typeface="Times New Roman" pitchFamily="18" charset="0"/>
                <a:ea typeface="Calibri" pitchFamily="34" charset="0"/>
                <a:cs typeface="Times New Roman" pitchFamily="18" charset="0"/>
              </a:rPr>
              <a:t>The study was conducted over a period of three months at </a:t>
            </a:r>
            <a:r>
              <a:rPr lang="en-US" sz="2000" dirty="0" err="1" smtClean="0">
                <a:latin typeface="Times New Roman" pitchFamily="18" charset="0"/>
                <a:ea typeface="Calibri" pitchFamily="34" charset="0"/>
                <a:cs typeface="Times New Roman" pitchFamily="18" charset="0"/>
              </a:rPr>
              <a:t>Moolchand</a:t>
            </a:r>
            <a:r>
              <a:rPr lang="en-US" sz="2000" dirty="0" smtClean="0">
                <a:latin typeface="Times New Roman" pitchFamily="18" charset="0"/>
                <a:ea typeface="Calibri" pitchFamily="34" charset="0"/>
                <a:cs typeface="Times New Roman" pitchFamily="18" charset="0"/>
              </a:rPr>
              <a:t> Hospital to understand the gaps in the nursing documentation according to NABH and JCI standards in the IPD areas</a:t>
            </a:r>
          </a:p>
          <a:p>
            <a:pPr lvl="0" algn="just" fontAlgn="base">
              <a:spcBef>
                <a:spcPct val="0"/>
              </a:spcBef>
              <a:spcAft>
                <a:spcPct val="0"/>
              </a:spcAft>
            </a:pPr>
            <a:endParaRPr lang="en-US" sz="2000" dirty="0" smtClean="0">
              <a:latin typeface="Times New Roman" pitchFamily="18" charset="0"/>
              <a:ea typeface="Calibri" pitchFamily="34" charset="0"/>
              <a:cs typeface="Times New Roman" pitchFamily="18" charset="0"/>
            </a:endParaRPr>
          </a:p>
          <a:p>
            <a:pPr lvl="0" algn="just" fontAlgn="base">
              <a:spcBef>
                <a:spcPct val="0"/>
              </a:spcBef>
              <a:spcAft>
                <a:spcPct val="0"/>
              </a:spcAft>
            </a:pPr>
            <a:endParaRPr lang="en-US" sz="2000" dirty="0" smtClean="0">
              <a:latin typeface="Times New Roman" pitchFamily="18" charset="0"/>
              <a:ea typeface="Calibri" pitchFamily="34" charset="0"/>
              <a:cs typeface="Times New Roman" pitchFamily="18" charset="0"/>
            </a:endParaRPr>
          </a:p>
          <a:p>
            <a:pPr lvl="0" algn="just" fontAlgn="base">
              <a:spcBef>
                <a:spcPct val="0"/>
              </a:spcBef>
              <a:spcAft>
                <a:spcPct val="0"/>
              </a:spcAft>
            </a:pPr>
            <a:r>
              <a:rPr lang="en-US" sz="2000" dirty="0" smtClean="0">
                <a:latin typeface="Times New Roman" pitchFamily="18" charset="0"/>
                <a:ea typeface="Calibri" pitchFamily="34" charset="0"/>
                <a:cs typeface="Times New Roman" pitchFamily="18" charset="0"/>
              </a:rPr>
              <a:t>Nearly 254 Inpatient records were audited with the help of a nursing audit toolkit.</a:t>
            </a:r>
          </a:p>
          <a:p>
            <a:pPr lvl="0" algn="just" fontAlgn="base">
              <a:spcBef>
                <a:spcPct val="0"/>
              </a:spcBef>
              <a:spcAft>
                <a:spcPct val="0"/>
              </a:spcAft>
            </a:pPr>
            <a:endParaRPr lang="en-US" sz="2000" dirty="0" smtClean="0">
              <a:latin typeface="Times New Roman" pitchFamily="18" charset="0"/>
              <a:cs typeface="Times New Roman" pitchFamily="18" charset="0"/>
            </a:endParaRPr>
          </a:p>
          <a:p>
            <a:pPr lvl="0" algn="just" eaLnBrk="0" fontAlgn="base" hangingPunct="0">
              <a:spcBef>
                <a:spcPct val="0"/>
              </a:spcBef>
              <a:spcAft>
                <a:spcPct val="0"/>
              </a:spcAft>
            </a:pPr>
            <a:r>
              <a:rPr lang="en-US" sz="2000" dirty="0" smtClean="0">
                <a:latin typeface="Times New Roman" pitchFamily="18" charset="0"/>
                <a:ea typeface="Calibri" pitchFamily="34" charset="0"/>
                <a:cs typeface="Times New Roman" pitchFamily="18" charset="0"/>
              </a:rPr>
              <a:t>Auditing of records was done on all the four inpatient floors of the hospital (First Floor, Ground Floor, Third Floor, International wing).</a:t>
            </a:r>
          </a:p>
          <a:p>
            <a:pPr lvl="0" algn="just" eaLnBrk="0" fontAlgn="base" hangingPunct="0">
              <a:spcBef>
                <a:spcPct val="0"/>
              </a:spcBef>
              <a:spcAft>
                <a:spcPct val="0"/>
              </a:spcAft>
            </a:pPr>
            <a:endParaRPr lang="en-US" sz="2000" dirty="0" smtClean="0">
              <a:latin typeface="Times New Roman" pitchFamily="18" charset="0"/>
              <a:ea typeface="Calibri" pitchFamily="34" charset="0"/>
              <a:cs typeface="Times New Roman" pitchFamily="18" charset="0"/>
            </a:endParaRPr>
          </a:p>
          <a:p>
            <a:pPr lvl="0" algn="just" eaLnBrk="0" fontAlgn="base" hangingPunct="0">
              <a:spcBef>
                <a:spcPct val="0"/>
              </a:spcBef>
              <a:spcAft>
                <a:spcPct val="0"/>
              </a:spcAft>
            </a:pPr>
            <a:endParaRPr lang="en-US" sz="2000" dirty="0" smtClean="0">
              <a:latin typeface="Times New Roman" pitchFamily="18" charset="0"/>
              <a:ea typeface="Calibri" pitchFamily="34" charset="0"/>
              <a:cs typeface="Times New Roman" pitchFamily="18" charset="0"/>
            </a:endParaRPr>
          </a:p>
          <a:p>
            <a:pPr lvl="0" algn="just" eaLnBrk="0" fontAlgn="base" hangingPunct="0">
              <a:spcBef>
                <a:spcPct val="0"/>
              </a:spcBef>
              <a:spcAft>
                <a:spcPct val="0"/>
              </a:spcAft>
            </a:pPr>
            <a:endParaRPr lang="en-US" sz="2000" dirty="0" smtClean="0">
              <a:latin typeface="Times New Roman" pitchFamily="18" charset="0"/>
              <a:ea typeface="Calibri" pitchFamily="34" charset="0"/>
              <a:cs typeface="Times New Roman" pitchFamily="18" charset="0"/>
            </a:endParaRPr>
          </a:p>
          <a:p>
            <a:pPr lvl="0" algn="just" eaLnBrk="0" fontAlgn="base" hangingPunct="0">
              <a:spcBef>
                <a:spcPct val="0"/>
              </a:spcBef>
              <a:spcAft>
                <a:spcPct val="0"/>
              </a:spcAft>
            </a:pPr>
            <a:r>
              <a:rPr lang="en-US" sz="2000" dirty="0" smtClean="0">
                <a:latin typeface="Times New Roman" pitchFamily="18" charset="0"/>
                <a:ea typeface="Calibri" pitchFamily="34" charset="0"/>
                <a:cs typeface="Times New Roman" pitchFamily="18" charset="0"/>
              </a:rPr>
              <a:t>Results indicated a lack of compliance in all the floors.</a:t>
            </a:r>
            <a:endParaRPr lang="en-US" sz="2000" dirty="0" smtClean="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381000" y="228600"/>
            <a:ext cx="8763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Accreditation boards recommend complete and legible documentation in the patient’s record to facilitate quality patient care.</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4818" name="Rectangle 2"/>
          <p:cNvSpPr>
            <a:spLocks noChangeArrowheads="1"/>
          </p:cNvSpPr>
          <p:nvPr/>
        </p:nvSpPr>
        <p:spPr bwMode="auto">
          <a:xfrm>
            <a:off x="304800" y="1371600"/>
            <a:ext cx="8692059" cy="501675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JCI Recommendations</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Standard IPSG.1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Identify patient correctly</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Use two identifiers other than room number.</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Standard IPSG.2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Improve effective communication</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IPSG.2.1 Verbal medication, non-medication orders and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communication of test findings</a:t>
            </a:r>
            <a:r>
              <a:rPr lang="en-US" sz="2000" dirty="0" smtClean="0">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should be documented in the patient’s record file.</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Standard IPSG.2.2</a:t>
            </a: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hospital develops and implements a process for handover communication</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Standard IPSG.3</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hospital develops and implements a process to improve the safety of</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high-alert medications.</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Patient Centered Standard:</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Patient and family education:</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Patient and family should be educated about their disease process, proposed</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plan of care and effects, nutrition, medication. This must be documented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the case records</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505200"/>
            <a:ext cx="6553200" cy="1323439"/>
          </a:xfrm>
          <a:prstGeom prst="rect">
            <a:avLst/>
          </a:prstGeom>
        </p:spPr>
        <p:txBody>
          <a:bodyPr wrap="square">
            <a:spAutoFit/>
          </a:bodyPr>
          <a:lstStyle/>
          <a:p>
            <a:pPr lvl="0" algn="just" eaLnBrk="0" fontAlgn="base" hangingPunct="0">
              <a:spcBef>
                <a:spcPct val="0"/>
              </a:spcBef>
              <a:spcAft>
                <a:spcPct val="0"/>
              </a:spcAft>
            </a:pPr>
            <a:r>
              <a:rPr lang="en-US" sz="2000" b="1" dirty="0" smtClean="0">
                <a:latin typeface="Times New Roman" pitchFamily="18" charset="0"/>
                <a:ea typeface="Calibri" pitchFamily="34" charset="0"/>
                <a:cs typeface="Times New Roman" pitchFamily="18" charset="0"/>
              </a:rPr>
              <a:t>NABH Recommendations</a:t>
            </a:r>
            <a:r>
              <a:rPr lang="en-US" sz="2000" dirty="0" smtClean="0">
                <a:latin typeface="Times New Roman" pitchFamily="18" charset="0"/>
                <a:ea typeface="Calibri" pitchFamily="34" charset="0"/>
                <a:cs typeface="Times New Roman" pitchFamily="18" charset="0"/>
              </a:rPr>
              <a:t>:</a:t>
            </a:r>
          </a:p>
          <a:p>
            <a:pPr lvl="0" algn="just" eaLnBrk="0" fontAlgn="base" hangingPunct="0">
              <a:spcBef>
                <a:spcPct val="0"/>
              </a:spcBef>
              <a:spcAft>
                <a:spcPct val="0"/>
              </a:spcAft>
            </a:pPr>
            <a:endParaRPr lang="en-US" sz="2000" dirty="0" smtClean="0">
              <a:latin typeface="Times New Roman" pitchFamily="18" charset="0"/>
              <a:cs typeface="Times New Roman" pitchFamily="18" charset="0"/>
            </a:endParaRPr>
          </a:p>
          <a:p>
            <a:pPr lvl="0" algn="just"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Standard AAC5 Nurse assessment and nutrition screening should be done within 30 minutes of admission of the patient</a:t>
            </a:r>
            <a:r>
              <a:rPr lang="en-US" sz="2000" dirty="0" smtClean="0">
                <a:latin typeface="Times New Roman" pitchFamily="18" charset="0"/>
                <a:ea typeface="Calibri" pitchFamily="34" charset="0"/>
                <a:cs typeface="Times New Roman" pitchFamily="18" charset="0"/>
              </a:rPr>
              <a:t>.</a:t>
            </a:r>
            <a:endParaRPr lang="en-US" sz="2000" dirty="0"/>
          </a:p>
        </p:txBody>
      </p:sp>
      <p:sp>
        <p:nvSpPr>
          <p:cNvPr id="3" name="Rectangle 2"/>
          <p:cNvSpPr/>
          <p:nvPr/>
        </p:nvSpPr>
        <p:spPr>
          <a:xfrm>
            <a:off x="685800" y="762000"/>
            <a:ext cx="7010400" cy="2062103"/>
          </a:xfrm>
          <a:prstGeom prst="rect">
            <a:avLst/>
          </a:prstGeom>
        </p:spPr>
        <p:txBody>
          <a:bodyPr wrap="square">
            <a:spAutoFit/>
          </a:bodyPr>
          <a:lstStyle/>
          <a:p>
            <a:pPr lvl="0" algn="just" eaLnBrk="0" fontAlgn="base" hangingPunct="0">
              <a:spcBef>
                <a:spcPct val="0"/>
              </a:spcBef>
              <a:spcAft>
                <a:spcPct val="0"/>
              </a:spcAft>
            </a:pPr>
            <a:r>
              <a:rPr lang="en-US" sz="2000" b="1" dirty="0" smtClean="0">
                <a:latin typeface="Times New Roman" pitchFamily="18" charset="0"/>
                <a:ea typeface="Calibri" pitchFamily="34" charset="0"/>
                <a:cs typeface="Times New Roman" pitchFamily="18" charset="0"/>
              </a:rPr>
              <a:t>Patient Centered Standard:</a:t>
            </a:r>
          </a:p>
          <a:p>
            <a:pPr lvl="0" algn="just" eaLnBrk="0" fontAlgn="base" hangingPunct="0">
              <a:spcBef>
                <a:spcPct val="0"/>
              </a:spcBef>
              <a:spcAft>
                <a:spcPct val="0"/>
              </a:spcAft>
            </a:pPr>
            <a:endParaRPr lang="en-US" dirty="0" smtClean="0">
              <a:latin typeface="Times New Roman" pitchFamily="18" charset="0"/>
              <a:cs typeface="Times New Roman" pitchFamily="18" charset="0"/>
            </a:endParaRPr>
          </a:p>
          <a:p>
            <a:pPr lvl="0" algn="just"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Patient and family education:</a:t>
            </a:r>
            <a:endParaRPr lang="en-US" dirty="0" smtClean="0">
              <a:latin typeface="Times New Roman" pitchFamily="18" charset="0"/>
              <a:cs typeface="Times New Roman" pitchFamily="18" charset="0"/>
            </a:endParaRPr>
          </a:p>
          <a:p>
            <a:pPr lvl="0" algn="just"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Patient and family should be educated about their disease process, proposed</a:t>
            </a:r>
          </a:p>
          <a:p>
            <a:pPr lvl="0" algn="just"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 plan of care and effects, nutrition, medication. This must be documented </a:t>
            </a:r>
          </a:p>
          <a:p>
            <a:pPr lvl="0" algn="just"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in the case records</a:t>
            </a:r>
            <a:endParaRPr lang="en-US" dirty="0" smtClean="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228600" y="152400"/>
            <a:ext cx="9144000" cy="65248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Objectives of the study:</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identify the gaps in nursing documentation in IPD area of the hospital</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suggest measures to improve timely and accurate documentation by nurses.</a:t>
            </a:r>
          </a:p>
          <a:p>
            <a:pPr marL="0" marR="0" lvl="0" indent="0" algn="just" defTabSz="914400" rtl="0" eaLnBrk="0" fontAlgn="base" latinLnBrk="0" hangingPunct="0">
              <a:lnSpc>
                <a:spcPct val="100000"/>
              </a:lnSpc>
              <a:spcBef>
                <a:spcPct val="0"/>
              </a:spcBef>
              <a:spcAft>
                <a:spcPct val="0"/>
              </a:spcAft>
              <a:buClrTx/>
              <a:buSzTx/>
              <a:tabLst/>
            </a:pPr>
            <a:endPar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r>
              <a:rPr lang="en-US" sz="2000" b="1" dirty="0" smtClean="0">
                <a:latin typeface="Times New Roman" pitchFamily="18" charset="0"/>
                <a:cs typeface="Times New Roman" pitchFamily="18" charset="0"/>
              </a:rPr>
              <a:t>Material and methods:</a:t>
            </a:r>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Study Design: </a:t>
            </a:r>
            <a:r>
              <a:rPr lang="en-US" sz="2000" dirty="0" smtClean="0">
                <a:latin typeface="Times New Roman" pitchFamily="18" charset="0"/>
                <a:cs typeface="Times New Roman" pitchFamily="18" charset="0"/>
              </a:rPr>
              <a:t>Cross sectional descriptive study.</a:t>
            </a:r>
          </a:p>
          <a:p>
            <a:r>
              <a:rPr lang="en-US" sz="2000" b="1" dirty="0" smtClean="0">
                <a:latin typeface="Times New Roman" pitchFamily="18" charset="0"/>
                <a:cs typeface="Times New Roman" pitchFamily="18" charset="0"/>
              </a:rPr>
              <a:t>Setting: </a:t>
            </a:r>
            <a:r>
              <a:rPr lang="en-US" sz="2000" dirty="0" err="1" smtClean="0">
                <a:latin typeface="Times New Roman" pitchFamily="18" charset="0"/>
                <a:cs typeface="Times New Roman" pitchFamily="18" charset="0"/>
              </a:rPr>
              <a:t>Moolchand</a:t>
            </a:r>
            <a:r>
              <a:rPr lang="en-US" sz="2000" dirty="0" smtClean="0">
                <a:latin typeface="Times New Roman" pitchFamily="18" charset="0"/>
                <a:cs typeface="Times New Roman" pitchFamily="18" charset="0"/>
              </a:rPr>
              <a:t> Hospital, New Delhi.</a:t>
            </a:r>
          </a:p>
          <a:p>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Duration of study: </a:t>
            </a:r>
            <a:r>
              <a:rPr lang="en-US" sz="2000" dirty="0" smtClean="0">
                <a:latin typeface="Times New Roman" pitchFamily="18" charset="0"/>
                <a:cs typeface="Times New Roman" pitchFamily="18" charset="0"/>
              </a:rPr>
              <a:t>6 February 2017 to 6 May 2017.</a:t>
            </a:r>
          </a:p>
          <a:p>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Sample Size:  Total 254</a:t>
            </a:r>
            <a:r>
              <a:rPr lang="en-US" sz="2000" dirty="0" smtClean="0">
                <a:latin typeface="Times New Roman" pitchFamily="18" charset="0"/>
                <a:cs typeface="Times New Roman" pitchFamily="18" charset="0"/>
              </a:rPr>
              <a:t>(Patient record files)</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Ground floor- 58</a:t>
            </a:r>
          </a:p>
          <a:p>
            <a:r>
              <a:rPr lang="en-US" sz="2000" dirty="0" smtClean="0">
                <a:latin typeface="Times New Roman" pitchFamily="18" charset="0"/>
                <a:cs typeface="Times New Roman" pitchFamily="18" charset="0"/>
              </a:rPr>
              <a:t>		First floor- 76</a:t>
            </a:r>
          </a:p>
          <a:p>
            <a:r>
              <a:rPr lang="en-US" sz="2000" dirty="0" smtClean="0">
                <a:latin typeface="Times New Roman" pitchFamily="18" charset="0"/>
                <a:cs typeface="Times New Roman" pitchFamily="18" charset="0"/>
              </a:rPr>
              <a:t>		Third floor- 71</a:t>
            </a:r>
          </a:p>
          <a:p>
            <a:r>
              <a:rPr lang="en-US" sz="2000" dirty="0" smtClean="0">
                <a:latin typeface="Times New Roman" pitchFamily="18" charset="0"/>
                <a:cs typeface="Times New Roman" pitchFamily="18" charset="0"/>
              </a:rPr>
              <a:t>		International wing- 49</a:t>
            </a:r>
          </a:p>
          <a:p>
            <a:r>
              <a:rPr lang="en-US" sz="2000" dirty="0" smtClean="0">
                <a:latin typeface="Times New Roman" pitchFamily="18" charset="0"/>
                <a:cs typeface="Times New Roman" pitchFamily="18" charset="0"/>
              </a:rPr>
              <a:t> </a:t>
            </a:r>
          </a:p>
          <a:p>
            <a:r>
              <a:rPr lang="en-US" sz="2000" b="1" dirty="0" smtClean="0">
                <a:latin typeface="Times New Roman" pitchFamily="18" charset="0"/>
                <a:cs typeface="Times New Roman" pitchFamily="18" charset="0"/>
              </a:rPr>
              <a:t>Sampling Technique: </a:t>
            </a:r>
            <a:r>
              <a:rPr lang="en-US" sz="2000" dirty="0" smtClean="0">
                <a:latin typeface="Times New Roman" pitchFamily="18" charset="0"/>
                <a:cs typeface="Times New Roman" pitchFamily="18" charset="0"/>
              </a:rPr>
              <a:t>Purposive sampling technique</a:t>
            </a:r>
          </a:p>
          <a:p>
            <a:r>
              <a:rPr lang="en-US" b="1" dirty="0" smtClean="0"/>
              <a:t> </a:t>
            </a: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6781800" cy="5570756"/>
          </a:xfrm>
          <a:prstGeom prst="rect">
            <a:avLst/>
          </a:prstGeom>
        </p:spPr>
        <p:txBody>
          <a:bodyPr wrap="square">
            <a:spAutoFit/>
          </a:bodyPr>
          <a:lstStyle/>
          <a:p>
            <a:r>
              <a:rPr lang="en-US" b="1" dirty="0" smtClean="0"/>
              <a:t> </a:t>
            </a:r>
            <a:endParaRPr lang="en-US" dirty="0" smtClean="0"/>
          </a:p>
          <a:p>
            <a:r>
              <a:rPr lang="en-US" sz="2000" b="1" dirty="0" smtClean="0">
                <a:latin typeface="Times New Roman" pitchFamily="18" charset="0"/>
                <a:cs typeface="Times New Roman" pitchFamily="18" charset="0"/>
              </a:rPr>
              <a:t>Sample Selection: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Inclusion criteria: Inpatient active files (files of currently admitted patients) on all the four floors of IPD including ground floor, first floor, third floor and International wing.</a:t>
            </a:r>
          </a:p>
          <a:p>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Exclusion criteria: Inactive files (files already sent to medical records department post discharge).</a:t>
            </a:r>
          </a:p>
          <a:p>
            <a:r>
              <a:rPr lang="en-US" sz="2000" dirty="0" smtClean="0">
                <a:latin typeface="Times New Roman" pitchFamily="18" charset="0"/>
                <a:cs typeface="Times New Roman" pitchFamily="18" charset="0"/>
              </a:rPr>
              <a:t> </a:t>
            </a:r>
          </a:p>
          <a:p>
            <a:r>
              <a:rPr lang="en-US" sz="2000" b="1" dirty="0" smtClean="0">
                <a:latin typeface="Times New Roman" pitchFamily="18" charset="0"/>
                <a:cs typeface="Times New Roman" pitchFamily="18" charset="0"/>
              </a:rPr>
              <a:t>Data collection procedure:</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Primary data collection:</a:t>
            </a:r>
          </a:p>
          <a:p>
            <a:pPr lvl="0"/>
            <a:r>
              <a:rPr lang="en-US" sz="2000" dirty="0" smtClean="0">
                <a:latin typeface="Times New Roman" pitchFamily="18" charset="0"/>
                <a:cs typeface="Times New Roman" pitchFamily="18" charset="0"/>
              </a:rPr>
              <a:t>Direct observation of the nursing assessment and vitals monitoring post new IPD admission on the floors.</a:t>
            </a:r>
          </a:p>
          <a:p>
            <a:r>
              <a:rPr lang="en-US" sz="2000" dirty="0" smtClean="0">
                <a:latin typeface="Times New Roman" pitchFamily="18" charset="0"/>
                <a:cs typeface="Times New Roman" pitchFamily="18" charset="0"/>
              </a:rPr>
              <a:t>Secondary data collection:</a:t>
            </a:r>
          </a:p>
          <a:p>
            <a:pPr lvl="0"/>
            <a:r>
              <a:rPr lang="en-US" sz="2000" dirty="0" smtClean="0">
                <a:latin typeface="Times New Roman" pitchFamily="18" charset="0"/>
                <a:cs typeface="Times New Roman" pitchFamily="18" charset="0"/>
              </a:rPr>
              <a:t>Daily audit of the inpatient records on the floors in IPD with the help of nursing audit toolkit.</a:t>
            </a:r>
          </a:p>
          <a:p>
            <a:pPr lvl="0" algn="just" eaLnBrk="0" fontAlgn="base" hangingPunct="0">
              <a:spcBef>
                <a:spcPct val="0"/>
              </a:spcBef>
              <a:spcAft>
                <a:spcPct val="0"/>
              </a:spcAft>
              <a:buFontTx/>
              <a:buChar char="•"/>
            </a:pPr>
            <a:endParaRPr lang="en-US" dirty="0" smtClean="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1127</TotalTime>
  <Words>2368</Words>
  <Application>Microsoft Office PowerPoint</Application>
  <PresentationFormat>On-screen Show (4:3)</PresentationFormat>
  <Paragraphs>490</Paragraphs>
  <Slides>30</Slides>
  <Notes>2</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Equity</vt:lpstr>
      <vt:lpstr>Identification of gaps in Nurse’s Documentation at Moolchand hospital: A Nursing Audit complying with NABH and JCI Standards. </vt:lpstr>
      <vt:lpstr>INTRODUCTION</vt:lpstr>
      <vt:lpstr>However ,with increase in workload, the importance of timely and accurate documentation in the patient records is sidelined and is often overlooked. This might lead to errors in the care processes,discrepancies in the hospital charges, and infringe on ethical and legal aspects of the category.  </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Thankyou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Identification of gaps in Nurse’s Documentation at Moolchand hospital: A Nursing Audit complying with NABH and JCI Standards. </dc:title>
  <dc:creator>Saurabh Tripathi</dc:creator>
  <cp:lastModifiedBy>SAURABHTRIPATHI84</cp:lastModifiedBy>
  <cp:revision>18</cp:revision>
  <dcterms:created xsi:type="dcterms:W3CDTF">2006-08-16T00:00:00Z</dcterms:created>
  <dcterms:modified xsi:type="dcterms:W3CDTF">2017-05-19T16:49:04Z</dcterms:modified>
</cp:coreProperties>
</file>