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71" r:id="rId5"/>
    <p:sldId id="259" r:id="rId6"/>
    <p:sldId id="264" r:id="rId7"/>
    <p:sldId id="265" r:id="rId8"/>
    <p:sldId id="266" r:id="rId9"/>
    <p:sldId id="267" r:id="rId10"/>
    <p:sldId id="268" r:id="rId11"/>
    <p:sldId id="269" r:id="rId12"/>
    <p:sldId id="270" r:id="rId13"/>
    <p:sldId id="260" r:id="rId14"/>
    <p:sldId id="261" r:id="rId15"/>
    <p:sldId id="262" r:id="rId16"/>
    <p:sldId id="26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897" autoAdjust="0"/>
    <p:restoredTop sz="94660"/>
  </p:normalViewPr>
  <p:slideViewPr>
    <p:cSldViewPr snapToGrid="0">
      <p:cViewPr varScale="1">
        <p:scale>
          <a:sx n="69" d="100"/>
          <a:sy n="69" d="100"/>
        </p:scale>
        <p:origin x="336"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RAHUL%20HEDAU\Desktop\Graph.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RAHUL%20HEDAU\Desktop\Graph.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RAHUL%20HEDAU\Desktop\Graph.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RAHUL%20HEDAU\Desktop\Graph.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RAHUL%20HEDAU\Desktop\Graph.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RAHUL%20HEDAU\Desktop\Graph.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RAHUL%20HEDAU\Desktop\Graph.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HIS Users Job Type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4315414468284899"/>
          <c:y val="0.12568689870281122"/>
          <c:w val="0.5233400575531425"/>
          <c:h val="0.75402123587994041"/>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627-4FBA-8F65-3FFA1716059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627-4FBA-8F65-3FFA1716059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627-4FBA-8F65-3FFA1716059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627-4FBA-8F65-3FFA17160593}"/>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Sheet1!$A$17:$A$20</c:f>
              <c:strCache>
                <c:ptCount val="4"/>
                <c:pt idx="0">
                  <c:v>Billing</c:v>
                </c:pt>
                <c:pt idx="1">
                  <c:v>Administrator</c:v>
                </c:pt>
                <c:pt idx="2">
                  <c:v>Technicians</c:v>
                </c:pt>
                <c:pt idx="3">
                  <c:v>Nurse</c:v>
                </c:pt>
              </c:strCache>
            </c:strRef>
          </c:cat>
          <c:val>
            <c:numRef>
              <c:f>Sheet1!$B$17:$B$20</c:f>
              <c:numCache>
                <c:formatCode>General</c:formatCode>
                <c:ptCount val="4"/>
                <c:pt idx="0">
                  <c:v>11</c:v>
                </c:pt>
                <c:pt idx="1">
                  <c:v>8</c:v>
                </c:pt>
                <c:pt idx="2">
                  <c:v>6</c:v>
                </c:pt>
                <c:pt idx="3">
                  <c:v>5</c:v>
                </c:pt>
              </c:numCache>
            </c:numRef>
          </c:val>
          <c:extLst>
            <c:ext xmlns:c16="http://schemas.microsoft.com/office/drawing/2014/chart" uri="{C3380CC4-5D6E-409C-BE32-E72D297353CC}">
              <c16:uniqueId val="{00000008-4627-4FBA-8F65-3FFA17160593}"/>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Healthcare</a:t>
            </a:r>
            <a:r>
              <a:rPr lang="en-US" baseline="0" dirty="0"/>
              <a:t> Experience</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cat>
            <c:strRef>
              <c:f>Sheet1!$A$31:$A$35</c:f>
              <c:strCache>
                <c:ptCount val="5"/>
                <c:pt idx="0">
                  <c:v>Less than 6 months</c:v>
                </c:pt>
                <c:pt idx="1">
                  <c:v>6 months - 1 year</c:v>
                </c:pt>
                <c:pt idx="2">
                  <c:v>1 - 2 years</c:v>
                </c:pt>
                <c:pt idx="3">
                  <c:v>2 - 5 years</c:v>
                </c:pt>
                <c:pt idx="4">
                  <c:v>Over 5 years</c:v>
                </c:pt>
              </c:strCache>
            </c:strRef>
          </c:cat>
          <c:val>
            <c:numRef>
              <c:f>Sheet1!$B$31:$B$35</c:f>
              <c:numCache>
                <c:formatCode>General</c:formatCode>
                <c:ptCount val="5"/>
                <c:pt idx="0">
                  <c:v>3</c:v>
                </c:pt>
                <c:pt idx="1">
                  <c:v>3</c:v>
                </c:pt>
                <c:pt idx="2">
                  <c:v>5</c:v>
                </c:pt>
                <c:pt idx="3">
                  <c:v>11</c:v>
                </c:pt>
                <c:pt idx="4">
                  <c:v>8</c:v>
                </c:pt>
              </c:numCache>
            </c:numRef>
          </c:val>
          <c:extLst>
            <c:ext xmlns:c16="http://schemas.microsoft.com/office/drawing/2014/chart" uri="{C3380CC4-5D6E-409C-BE32-E72D297353CC}">
              <c16:uniqueId val="{00000000-8B34-43D8-AAD4-5B925F0C078F}"/>
            </c:ext>
          </c:extLst>
        </c:ser>
        <c:dLbls>
          <c:showLegendKey val="0"/>
          <c:showVal val="0"/>
          <c:showCatName val="0"/>
          <c:showSerName val="0"/>
          <c:showPercent val="0"/>
          <c:showBubbleSize val="0"/>
        </c:dLbls>
        <c:gapWidth val="219"/>
        <c:overlap val="-27"/>
        <c:axId val="351948152"/>
        <c:axId val="427975688"/>
      </c:barChart>
      <c:catAx>
        <c:axId val="351948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7975688"/>
        <c:crosses val="autoZero"/>
        <c:auto val="1"/>
        <c:lblAlgn val="ctr"/>
        <c:lblOffset val="100"/>
        <c:noMultiLvlLbl val="0"/>
      </c:catAx>
      <c:valAx>
        <c:axId val="4279756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519481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HIS</a:t>
            </a:r>
            <a:r>
              <a:rPr lang="en-US" baseline="0" dirty="0"/>
              <a:t> Users Experience</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cat>
            <c:strRef>
              <c:f>Sheet1!$A$2:$A$6</c:f>
              <c:strCache>
                <c:ptCount val="5"/>
                <c:pt idx="0">
                  <c:v>Less than 6 months</c:v>
                </c:pt>
                <c:pt idx="1">
                  <c:v>6 months - 1 year</c:v>
                </c:pt>
                <c:pt idx="2">
                  <c:v>1 - 2 years</c:v>
                </c:pt>
                <c:pt idx="3">
                  <c:v>2 - 5 years</c:v>
                </c:pt>
                <c:pt idx="4">
                  <c:v>Over 5 years</c:v>
                </c:pt>
              </c:strCache>
            </c:strRef>
          </c:cat>
          <c:val>
            <c:numRef>
              <c:f>Sheet1!$B$2:$B$6</c:f>
              <c:numCache>
                <c:formatCode>General</c:formatCode>
                <c:ptCount val="5"/>
                <c:pt idx="0">
                  <c:v>6</c:v>
                </c:pt>
                <c:pt idx="1">
                  <c:v>4</c:v>
                </c:pt>
                <c:pt idx="2">
                  <c:v>11</c:v>
                </c:pt>
                <c:pt idx="3">
                  <c:v>8</c:v>
                </c:pt>
                <c:pt idx="4">
                  <c:v>1</c:v>
                </c:pt>
              </c:numCache>
            </c:numRef>
          </c:val>
          <c:extLst>
            <c:ext xmlns:c16="http://schemas.microsoft.com/office/drawing/2014/chart" uri="{C3380CC4-5D6E-409C-BE32-E72D297353CC}">
              <c16:uniqueId val="{00000000-C25A-459A-A9F8-77B255316BAC}"/>
            </c:ext>
          </c:extLst>
        </c:ser>
        <c:dLbls>
          <c:showLegendKey val="0"/>
          <c:showVal val="0"/>
          <c:showCatName val="0"/>
          <c:showSerName val="0"/>
          <c:showPercent val="0"/>
          <c:showBubbleSize val="0"/>
        </c:dLbls>
        <c:gapWidth val="219"/>
        <c:overlap val="-27"/>
        <c:axId val="415124592"/>
        <c:axId val="436574952"/>
      </c:barChart>
      <c:catAx>
        <c:axId val="415124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6574952"/>
        <c:crosses val="autoZero"/>
        <c:auto val="1"/>
        <c:lblAlgn val="ctr"/>
        <c:lblOffset val="100"/>
        <c:noMultiLvlLbl val="0"/>
      </c:catAx>
      <c:valAx>
        <c:axId val="4365749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51245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u="none" strike="noStrike" baseline="0" dirty="0">
                <a:effectLst/>
              </a:rPr>
              <a:t>Availability of Computers in the Hospital Overall Score</a:t>
            </a:r>
            <a:endParaRPr lang="en-US" b="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8725314183123879E-2"/>
          <c:y val="0.12751401543085061"/>
          <c:w val="0.94733692399760627"/>
          <c:h val="0.53274083941924177"/>
        </c:manualLayout>
      </c:layout>
      <c:barChart>
        <c:barDir val="col"/>
        <c:grouping val="clustered"/>
        <c:varyColors val="0"/>
        <c:ser>
          <c:idx val="0"/>
          <c:order val="0"/>
          <c:tx>
            <c:strRef>
              <c:f>Sheet2!$A$2</c:f>
              <c:strCache>
                <c:ptCount val="1"/>
                <c:pt idx="0">
                  <c:v>Availability of Laptops/Computers</c:v>
                </c:pt>
              </c:strCache>
            </c:strRef>
          </c:tx>
          <c:spPr>
            <a:solidFill>
              <a:schemeClr val="accent2"/>
            </a:solidFill>
            <a:ln>
              <a:noFill/>
            </a:ln>
            <a:effectLst/>
          </c:spPr>
          <c:invertIfNegative val="0"/>
          <c:dLbls>
            <c:dLbl>
              <c:idx val="0"/>
              <c:tx>
                <c:rich>
                  <a:bodyPr/>
                  <a:lstStyle/>
                  <a:p>
                    <a:r>
                      <a:rPr lang="en-US" dirty="0"/>
                      <a:t>Agree</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6E0-4D31-BC81-A22040DA2A5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Sheet2!$B$1</c:f>
              <c:strCache>
                <c:ptCount val="1"/>
                <c:pt idx="0">
                  <c:v>Score</c:v>
                </c:pt>
              </c:strCache>
            </c:strRef>
          </c:cat>
          <c:val>
            <c:numRef>
              <c:f>Sheet2!$B$2</c:f>
              <c:numCache>
                <c:formatCode>General</c:formatCode>
                <c:ptCount val="1"/>
                <c:pt idx="0">
                  <c:v>4</c:v>
                </c:pt>
              </c:numCache>
            </c:numRef>
          </c:val>
          <c:extLst>
            <c:ext xmlns:c16="http://schemas.microsoft.com/office/drawing/2014/chart" uri="{C3380CC4-5D6E-409C-BE32-E72D297353CC}">
              <c16:uniqueId val="{00000001-06E0-4D31-BC81-A22040DA2A5C}"/>
            </c:ext>
          </c:extLst>
        </c:ser>
        <c:ser>
          <c:idx val="1"/>
          <c:order val="1"/>
          <c:tx>
            <c:strRef>
              <c:f>Sheet2!$A$3</c:f>
              <c:strCache>
                <c:ptCount val="1"/>
                <c:pt idx="0">
                  <c:v>Availability of Computer on wheels like Mobile, Tabs, Ipad, etc. </c:v>
                </c:pt>
              </c:strCache>
            </c:strRef>
          </c:tx>
          <c:spPr>
            <a:solidFill>
              <a:schemeClr val="accent4"/>
            </a:solidFill>
            <a:ln>
              <a:noFill/>
            </a:ln>
            <a:effectLst/>
          </c:spPr>
          <c:invertIfNegative val="0"/>
          <c:dLbls>
            <c:dLbl>
              <c:idx val="0"/>
              <c:tx>
                <c:rich>
                  <a:bodyPr/>
                  <a:lstStyle/>
                  <a:p>
                    <a:r>
                      <a:rPr lang="en-US" dirty="0"/>
                      <a:t>Disagree</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6E0-4D31-BC81-A22040DA2A5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Sheet2!$B$1</c:f>
              <c:strCache>
                <c:ptCount val="1"/>
                <c:pt idx="0">
                  <c:v>Score</c:v>
                </c:pt>
              </c:strCache>
            </c:strRef>
          </c:cat>
          <c:val>
            <c:numRef>
              <c:f>Sheet2!$B$3</c:f>
              <c:numCache>
                <c:formatCode>General</c:formatCode>
                <c:ptCount val="1"/>
                <c:pt idx="0">
                  <c:v>2.4</c:v>
                </c:pt>
              </c:numCache>
            </c:numRef>
          </c:val>
          <c:extLst>
            <c:ext xmlns:c16="http://schemas.microsoft.com/office/drawing/2014/chart" uri="{C3380CC4-5D6E-409C-BE32-E72D297353CC}">
              <c16:uniqueId val="{00000003-06E0-4D31-BC81-A22040DA2A5C}"/>
            </c:ext>
          </c:extLst>
        </c:ser>
        <c:ser>
          <c:idx val="2"/>
          <c:order val="2"/>
          <c:tx>
            <c:strRef>
              <c:f>Sheet2!$A$4</c:f>
              <c:strCache>
                <c:ptCount val="1"/>
                <c:pt idx="0">
                  <c:v>Computers are always available when I need them for HIS use</c:v>
                </c:pt>
              </c:strCache>
            </c:strRef>
          </c:tx>
          <c:spPr>
            <a:solidFill>
              <a:schemeClr val="accent6"/>
            </a:solidFill>
            <a:ln>
              <a:noFill/>
            </a:ln>
            <a:effectLst/>
          </c:spPr>
          <c:invertIfNegative val="0"/>
          <c:dLbls>
            <c:dLbl>
              <c:idx val="0"/>
              <c:tx>
                <c:rich>
                  <a:bodyPr/>
                  <a:lstStyle/>
                  <a:p>
                    <a:r>
                      <a:rPr lang="en-US" dirty="0"/>
                      <a:t>Agree</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6E0-4D31-BC81-A22040DA2A5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Sheet2!$B$1</c:f>
              <c:strCache>
                <c:ptCount val="1"/>
                <c:pt idx="0">
                  <c:v>Score</c:v>
                </c:pt>
              </c:strCache>
            </c:strRef>
          </c:cat>
          <c:val>
            <c:numRef>
              <c:f>Sheet2!$B$4</c:f>
              <c:numCache>
                <c:formatCode>General</c:formatCode>
                <c:ptCount val="1"/>
                <c:pt idx="0">
                  <c:v>3.6</c:v>
                </c:pt>
              </c:numCache>
            </c:numRef>
          </c:val>
          <c:extLst>
            <c:ext xmlns:c16="http://schemas.microsoft.com/office/drawing/2014/chart" uri="{C3380CC4-5D6E-409C-BE32-E72D297353CC}">
              <c16:uniqueId val="{00000005-06E0-4D31-BC81-A22040DA2A5C}"/>
            </c:ext>
          </c:extLst>
        </c:ser>
        <c:dLbls>
          <c:dLblPos val="outEnd"/>
          <c:showLegendKey val="0"/>
          <c:showVal val="1"/>
          <c:showCatName val="0"/>
          <c:showSerName val="0"/>
          <c:showPercent val="0"/>
          <c:showBubbleSize val="0"/>
        </c:dLbls>
        <c:gapWidth val="219"/>
        <c:overlap val="-27"/>
        <c:axId val="428429224"/>
        <c:axId val="428429616"/>
      </c:barChart>
      <c:catAx>
        <c:axId val="428429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8429616"/>
        <c:crosses val="autoZero"/>
        <c:auto val="1"/>
        <c:lblAlgn val="ctr"/>
        <c:lblOffset val="100"/>
        <c:noMultiLvlLbl val="0"/>
      </c:catAx>
      <c:valAx>
        <c:axId val="4284296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84292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r>
              <a:rPr lang="en-US" sz="1400" b="1" dirty="0">
                <a:effectLst/>
              </a:rPr>
              <a:t>HIS General Assessment Overall Score</a:t>
            </a:r>
            <a:endParaRPr lang="en-US" sz="1400" dirty="0">
              <a:effectLst/>
            </a:endParaRPr>
          </a:p>
        </c:rich>
      </c:tx>
      <c:overlay val="0"/>
      <c:spPr>
        <a:noFill/>
        <a:ln>
          <a:noFill/>
        </a:ln>
        <a:effectLst/>
      </c:spPr>
      <c:txPr>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manualLayout>
          <c:layoutTarget val="inner"/>
          <c:xMode val="edge"/>
          <c:yMode val="edge"/>
          <c:x val="2.8725314183123879E-2"/>
          <c:y val="0.12751401543085061"/>
          <c:w val="0.94733692399760627"/>
          <c:h val="0.53274083941924177"/>
        </c:manualLayout>
      </c:layout>
      <c:barChart>
        <c:barDir val="col"/>
        <c:grouping val="clustered"/>
        <c:varyColors val="0"/>
        <c:ser>
          <c:idx val="0"/>
          <c:order val="0"/>
          <c:tx>
            <c:strRef>
              <c:f>Sheet2!$A$24</c:f>
              <c:strCache>
                <c:ptCount val="1"/>
                <c:pt idx="0">
                  <c:v>HIS performance speed is satisfactory (Process speed)</c:v>
                </c:pt>
              </c:strCache>
            </c:strRef>
          </c:tx>
          <c:spPr>
            <a:solidFill>
              <a:schemeClr val="accent2"/>
            </a:solidFill>
            <a:ln>
              <a:noFill/>
            </a:ln>
            <a:effectLst/>
          </c:spPr>
          <c:invertIfNegative val="0"/>
          <c:dLbls>
            <c:dLbl>
              <c:idx val="0"/>
              <c:tx>
                <c:rich>
                  <a:bodyPr/>
                  <a:lstStyle/>
                  <a:p>
                    <a:r>
                      <a:rPr lang="en-US" dirty="0"/>
                      <a:t>Neutral</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A3A-4D78-BB4D-459119702AB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Sheet2!$B$23</c:f>
              <c:strCache>
                <c:ptCount val="1"/>
                <c:pt idx="0">
                  <c:v>Score</c:v>
                </c:pt>
              </c:strCache>
            </c:strRef>
          </c:cat>
          <c:val>
            <c:numRef>
              <c:f>Sheet2!$B$24</c:f>
              <c:numCache>
                <c:formatCode>General</c:formatCode>
                <c:ptCount val="1"/>
                <c:pt idx="0">
                  <c:v>3.3</c:v>
                </c:pt>
              </c:numCache>
            </c:numRef>
          </c:val>
          <c:extLst>
            <c:ext xmlns:c16="http://schemas.microsoft.com/office/drawing/2014/chart" uri="{C3380CC4-5D6E-409C-BE32-E72D297353CC}">
              <c16:uniqueId val="{00000001-AA3A-4D78-BB4D-459119702AB1}"/>
            </c:ext>
          </c:extLst>
        </c:ser>
        <c:ser>
          <c:idx val="1"/>
          <c:order val="1"/>
          <c:tx>
            <c:strRef>
              <c:f>Sheet2!$A$25</c:f>
              <c:strCache>
                <c:ptCount val="1"/>
                <c:pt idx="0">
                  <c:v>HIS is user friendly and easy to use</c:v>
                </c:pt>
              </c:strCache>
            </c:strRef>
          </c:tx>
          <c:spPr>
            <a:solidFill>
              <a:schemeClr val="accent4"/>
            </a:solidFill>
            <a:ln>
              <a:noFill/>
            </a:ln>
            <a:effectLst/>
          </c:spPr>
          <c:invertIfNegative val="0"/>
          <c:dLbls>
            <c:dLbl>
              <c:idx val="0"/>
              <c:tx>
                <c:rich>
                  <a:bodyPr/>
                  <a:lstStyle/>
                  <a:p>
                    <a:r>
                      <a:rPr lang="en-US" dirty="0"/>
                      <a:t>Neutral</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A3A-4D78-BB4D-459119702AB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Sheet2!$B$23</c:f>
              <c:strCache>
                <c:ptCount val="1"/>
                <c:pt idx="0">
                  <c:v>Score</c:v>
                </c:pt>
              </c:strCache>
            </c:strRef>
          </c:cat>
          <c:val>
            <c:numRef>
              <c:f>Sheet2!$B$25</c:f>
              <c:numCache>
                <c:formatCode>General</c:formatCode>
                <c:ptCount val="1"/>
                <c:pt idx="0">
                  <c:v>3.2</c:v>
                </c:pt>
              </c:numCache>
            </c:numRef>
          </c:val>
          <c:extLst>
            <c:ext xmlns:c16="http://schemas.microsoft.com/office/drawing/2014/chart" uri="{C3380CC4-5D6E-409C-BE32-E72D297353CC}">
              <c16:uniqueId val="{00000003-AA3A-4D78-BB4D-459119702AB1}"/>
            </c:ext>
          </c:extLst>
        </c:ser>
        <c:ser>
          <c:idx val="2"/>
          <c:order val="2"/>
          <c:tx>
            <c:strRef>
              <c:f>Sheet2!$A$26</c:f>
              <c:strCache>
                <c:ptCount val="1"/>
                <c:pt idx="0">
                  <c:v>HIS provides sufficient information about Patient</c:v>
                </c:pt>
              </c:strCache>
            </c:strRef>
          </c:tx>
          <c:spPr>
            <a:solidFill>
              <a:schemeClr val="accent6"/>
            </a:solidFill>
            <a:ln>
              <a:noFill/>
            </a:ln>
            <a:effectLst/>
          </c:spPr>
          <c:invertIfNegative val="0"/>
          <c:dLbls>
            <c:dLbl>
              <c:idx val="0"/>
              <c:tx>
                <c:rich>
                  <a:bodyPr/>
                  <a:lstStyle/>
                  <a:p>
                    <a:r>
                      <a:rPr lang="en-US" dirty="0"/>
                      <a:t>Neutral</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A3A-4D78-BB4D-459119702AB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Sheet2!$B$23</c:f>
              <c:strCache>
                <c:ptCount val="1"/>
                <c:pt idx="0">
                  <c:v>Score</c:v>
                </c:pt>
              </c:strCache>
            </c:strRef>
          </c:cat>
          <c:val>
            <c:numRef>
              <c:f>Sheet2!$B$26</c:f>
              <c:numCache>
                <c:formatCode>General</c:formatCode>
                <c:ptCount val="1"/>
                <c:pt idx="0">
                  <c:v>3.3</c:v>
                </c:pt>
              </c:numCache>
            </c:numRef>
          </c:val>
          <c:extLst>
            <c:ext xmlns:c16="http://schemas.microsoft.com/office/drawing/2014/chart" uri="{C3380CC4-5D6E-409C-BE32-E72D297353CC}">
              <c16:uniqueId val="{00000005-AA3A-4D78-BB4D-459119702AB1}"/>
            </c:ext>
          </c:extLst>
        </c:ser>
        <c:ser>
          <c:idx val="3"/>
          <c:order val="3"/>
          <c:tx>
            <c:strRef>
              <c:f>Sheet2!$A$27</c:f>
              <c:strCache>
                <c:ptCount val="1"/>
                <c:pt idx="0">
                  <c:v>HIS screens layouts, fonts and characters are appropriate</c:v>
                </c:pt>
              </c:strCache>
            </c:strRef>
          </c:tx>
          <c:spPr>
            <a:solidFill>
              <a:schemeClr val="accent2">
                <a:lumMod val="60000"/>
              </a:schemeClr>
            </a:solidFill>
            <a:ln>
              <a:noFill/>
            </a:ln>
            <a:effectLst/>
          </c:spPr>
          <c:invertIfNegative val="0"/>
          <c:dLbls>
            <c:dLbl>
              <c:idx val="0"/>
              <c:tx>
                <c:rich>
                  <a:bodyPr/>
                  <a:lstStyle/>
                  <a:p>
                    <a:r>
                      <a:rPr lang="en-US" dirty="0"/>
                      <a:t>Agree</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A3A-4D78-BB4D-459119702AB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Sheet2!$B$23</c:f>
              <c:strCache>
                <c:ptCount val="1"/>
                <c:pt idx="0">
                  <c:v>Score</c:v>
                </c:pt>
              </c:strCache>
            </c:strRef>
          </c:cat>
          <c:val>
            <c:numRef>
              <c:f>Sheet2!$B$27</c:f>
              <c:numCache>
                <c:formatCode>General</c:formatCode>
                <c:ptCount val="1"/>
                <c:pt idx="0">
                  <c:v>4.0999999999999996</c:v>
                </c:pt>
              </c:numCache>
            </c:numRef>
          </c:val>
          <c:extLst>
            <c:ext xmlns:c16="http://schemas.microsoft.com/office/drawing/2014/chart" uri="{C3380CC4-5D6E-409C-BE32-E72D297353CC}">
              <c16:uniqueId val="{00000007-AA3A-4D78-BB4D-459119702AB1}"/>
            </c:ext>
          </c:extLst>
        </c:ser>
        <c:ser>
          <c:idx val="4"/>
          <c:order val="4"/>
          <c:tx>
            <c:strRef>
              <c:f>Sheet2!$A$28</c:f>
              <c:strCache>
                <c:ptCount val="1"/>
                <c:pt idx="0">
                  <c:v>HIS improves access to patient information</c:v>
                </c:pt>
              </c:strCache>
            </c:strRef>
          </c:tx>
          <c:spPr>
            <a:solidFill>
              <a:schemeClr val="accent4">
                <a:lumMod val="60000"/>
              </a:schemeClr>
            </a:solidFill>
            <a:ln>
              <a:noFill/>
            </a:ln>
            <a:effectLst/>
          </c:spPr>
          <c:invertIfNegative val="0"/>
          <c:dLbls>
            <c:dLbl>
              <c:idx val="0"/>
              <c:tx>
                <c:rich>
                  <a:bodyPr/>
                  <a:lstStyle/>
                  <a:p>
                    <a:r>
                      <a:rPr lang="en-US" dirty="0"/>
                      <a:t>Strongly</a:t>
                    </a:r>
                    <a:r>
                      <a:rPr lang="en-US" baseline="0" dirty="0"/>
                      <a:t> Agree</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A3A-4D78-BB4D-459119702AB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Sheet2!$B$23</c:f>
              <c:strCache>
                <c:ptCount val="1"/>
                <c:pt idx="0">
                  <c:v>Score</c:v>
                </c:pt>
              </c:strCache>
            </c:strRef>
          </c:cat>
          <c:val>
            <c:numRef>
              <c:f>Sheet2!$B$28</c:f>
              <c:numCache>
                <c:formatCode>General</c:formatCode>
                <c:ptCount val="1"/>
                <c:pt idx="0">
                  <c:v>4.5999999999999996</c:v>
                </c:pt>
              </c:numCache>
            </c:numRef>
          </c:val>
          <c:extLst>
            <c:ext xmlns:c16="http://schemas.microsoft.com/office/drawing/2014/chart" uri="{C3380CC4-5D6E-409C-BE32-E72D297353CC}">
              <c16:uniqueId val="{00000009-AA3A-4D78-BB4D-459119702AB1}"/>
            </c:ext>
          </c:extLst>
        </c:ser>
        <c:dLbls>
          <c:dLblPos val="outEnd"/>
          <c:showLegendKey val="0"/>
          <c:showVal val="1"/>
          <c:showCatName val="0"/>
          <c:showSerName val="0"/>
          <c:showPercent val="0"/>
          <c:showBubbleSize val="0"/>
        </c:dLbls>
        <c:gapWidth val="219"/>
        <c:overlap val="-27"/>
        <c:axId val="428430400"/>
        <c:axId val="428430792"/>
      </c:barChart>
      <c:catAx>
        <c:axId val="428430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8430792"/>
        <c:crosses val="autoZero"/>
        <c:auto val="1"/>
        <c:lblAlgn val="ctr"/>
        <c:lblOffset val="100"/>
        <c:noMultiLvlLbl val="0"/>
      </c:catAx>
      <c:valAx>
        <c:axId val="4284307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8430400"/>
        <c:crosses val="autoZero"/>
        <c:crossBetween val="between"/>
      </c:valAx>
      <c:spPr>
        <a:noFill/>
        <a:ln>
          <a:noFill/>
        </a:ln>
        <a:effectLst/>
      </c:spPr>
    </c:plotArea>
    <c:legend>
      <c:legendPos val="b"/>
      <c:layout>
        <c:manualLayout>
          <c:xMode val="edge"/>
          <c:yMode val="edge"/>
          <c:x val="0.13349687824105297"/>
          <c:y val="0.73496328728032378"/>
          <c:w val="0.69330336400948078"/>
          <c:h val="0.25248772659894203"/>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u="none" strike="noStrike" baseline="0" dirty="0">
                <a:effectLst/>
              </a:rPr>
              <a:t>Patient Care &amp; HIS Overall Score</a:t>
            </a:r>
            <a:endParaRPr lang="en-US" b="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8725314183123879E-2"/>
          <c:y val="0.12751401543085061"/>
          <c:w val="0.94733692399760627"/>
          <c:h val="0.53274083941924177"/>
        </c:manualLayout>
      </c:layout>
      <c:barChart>
        <c:barDir val="col"/>
        <c:grouping val="clustered"/>
        <c:varyColors val="0"/>
        <c:ser>
          <c:idx val="0"/>
          <c:order val="0"/>
          <c:tx>
            <c:strRef>
              <c:f>Sheet2!$A$46</c:f>
              <c:strCache>
                <c:ptCount val="1"/>
                <c:pt idx="0">
                  <c:v>Using HIS decreases time spent by patients inside hospital</c:v>
                </c:pt>
              </c:strCache>
            </c:strRef>
          </c:tx>
          <c:spPr>
            <a:solidFill>
              <a:schemeClr val="accent2"/>
            </a:solidFill>
            <a:ln>
              <a:noFill/>
            </a:ln>
            <a:effectLst/>
          </c:spPr>
          <c:invertIfNegative val="0"/>
          <c:dLbls>
            <c:dLbl>
              <c:idx val="0"/>
              <c:tx>
                <c:rich>
                  <a:bodyPr/>
                  <a:lstStyle/>
                  <a:p>
                    <a:r>
                      <a:rPr lang="en-US" dirty="0"/>
                      <a:t>Neutral</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6EE-475E-9F9F-9A1E4841245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Sheet2!$B$45</c:f>
              <c:strCache>
                <c:ptCount val="1"/>
                <c:pt idx="0">
                  <c:v>Score</c:v>
                </c:pt>
              </c:strCache>
            </c:strRef>
          </c:cat>
          <c:val>
            <c:numRef>
              <c:f>Sheet2!$B$46</c:f>
              <c:numCache>
                <c:formatCode>General</c:formatCode>
                <c:ptCount val="1"/>
                <c:pt idx="0">
                  <c:v>3.2</c:v>
                </c:pt>
              </c:numCache>
            </c:numRef>
          </c:val>
          <c:extLst>
            <c:ext xmlns:c16="http://schemas.microsoft.com/office/drawing/2014/chart" uri="{C3380CC4-5D6E-409C-BE32-E72D297353CC}">
              <c16:uniqueId val="{00000001-46EE-475E-9F9F-9A1E48412456}"/>
            </c:ext>
          </c:extLst>
        </c:ser>
        <c:ser>
          <c:idx val="1"/>
          <c:order val="1"/>
          <c:tx>
            <c:strRef>
              <c:f>Sheet2!$A$47</c:f>
              <c:strCache>
                <c:ptCount val="1"/>
                <c:pt idx="0">
                  <c:v>HIS improves the quality of patient care process</c:v>
                </c:pt>
              </c:strCache>
            </c:strRef>
          </c:tx>
          <c:spPr>
            <a:solidFill>
              <a:schemeClr val="accent4"/>
            </a:solidFill>
            <a:ln>
              <a:noFill/>
            </a:ln>
            <a:effectLst/>
          </c:spPr>
          <c:invertIfNegative val="0"/>
          <c:dLbls>
            <c:dLbl>
              <c:idx val="0"/>
              <c:tx>
                <c:rich>
                  <a:bodyPr/>
                  <a:lstStyle/>
                  <a:p>
                    <a:r>
                      <a:rPr lang="en-US" dirty="0"/>
                      <a:t>Neutral</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6EE-475E-9F9F-9A1E4841245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Sheet2!$B$45</c:f>
              <c:strCache>
                <c:ptCount val="1"/>
                <c:pt idx="0">
                  <c:v>Score</c:v>
                </c:pt>
              </c:strCache>
            </c:strRef>
          </c:cat>
          <c:val>
            <c:numRef>
              <c:f>Sheet2!$B$47</c:f>
              <c:numCache>
                <c:formatCode>General</c:formatCode>
                <c:ptCount val="1"/>
                <c:pt idx="0">
                  <c:v>3.3</c:v>
                </c:pt>
              </c:numCache>
            </c:numRef>
          </c:val>
          <c:extLst>
            <c:ext xmlns:c16="http://schemas.microsoft.com/office/drawing/2014/chart" uri="{C3380CC4-5D6E-409C-BE32-E72D297353CC}">
              <c16:uniqueId val="{00000003-46EE-475E-9F9F-9A1E48412456}"/>
            </c:ext>
          </c:extLst>
        </c:ser>
        <c:ser>
          <c:idx val="2"/>
          <c:order val="2"/>
          <c:tx>
            <c:strRef>
              <c:f>Sheet2!$A$48</c:f>
              <c:strCache>
                <c:ptCount val="1"/>
                <c:pt idx="0">
                  <c:v>HIS improves the quality of patient data entry and retrieval</c:v>
                </c:pt>
              </c:strCache>
            </c:strRef>
          </c:tx>
          <c:spPr>
            <a:solidFill>
              <a:schemeClr val="accent6"/>
            </a:solidFill>
            <a:ln>
              <a:noFill/>
            </a:ln>
            <a:effectLst/>
          </c:spPr>
          <c:invertIfNegative val="0"/>
          <c:dLbls>
            <c:dLbl>
              <c:idx val="0"/>
              <c:tx>
                <c:rich>
                  <a:bodyPr/>
                  <a:lstStyle/>
                  <a:p>
                    <a:r>
                      <a:rPr lang="en-US" dirty="0"/>
                      <a:t>Agree</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6EE-475E-9F9F-9A1E4841245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Sheet2!$B$45</c:f>
              <c:strCache>
                <c:ptCount val="1"/>
                <c:pt idx="0">
                  <c:v>Score</c:v>
                </c:pt>
              </c:strCache>
            </c:strRef>
          </c:cat>
          <c:val>
            <c:numRef>
              <c:f>Sheet2!$B$48</c:f>
              <c:numCache>
                <c:formatCode>General</c:formatCode>
                <c:ptCount val="1"/>
                <c:pt idx="0">
                  <c:v>3.5</c:v>
                </c:pt>
              </c:numCache>
            </c:numRef>
          </c:val>
          <c:extLst>
            <c:ext xmlns:c16="http://schemas.microsoft.com/office/drawing/2014/chart" uri="{C3380CC4-5D6E-409C-BE32-E72D297353CC}">
              <c16:uniqueId val="{00000005-46EE-475E-9F9F-9A1E48412456}"/>
            </c:ext>
          </c:extLst>
        </c:ser>
        <c:dLbls>
          <c:dLblPos val="outEnd"/>
          <c:showLegendKey val="0"/>
          <c:showVal val="1"/>
          <c:showCatName val="0"/>
          <c:showSerName val="0"/>
          <c:showPercent val="0"/>
          <c:showBubbleSize val="0"/>
        </c:dLbls>
        <c:gapWidth val="219"/>
        <c:overlap val="-27"/>
        <c:axId val="407609544"/>
        <c:axId val="407609936"/>
      </c:barChart>
      <c:catAx>
        <c:axId val="407609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07609936"/>
        <c:crosses val="autoZero"/>
        <c:auto val="1"/>
        <c:lblAlgn val="ctr"/>
        <c:lblOffset val="100"/>
        <c:noMultiLvlLbl val="0"/>
      </c:catAx>
      <c:valAx>
        <c:axId val="4076099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076095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r>
              <a:rPr lang="en-US" sz="1400" b="1" dirty="0">
                <a:effectLst/>
              </a:rPr>
              <a:t>Users' Satisfaction Overall Score</a:t>
            </a:r>
          </a:p>
          <a:p>
            <a:pPr marL="0" marR="0" indent="0" algn="ctr" defTabSz="914400" rtl="0" eaLnBrk="1" fontAlgn="auto" latinLnBrk="0" hangingPunct="1">
              <a:lnSpc>
                <a:spcPct val="100000"/>
              </a:lnSpc>
              <a:spcBef>
                <a:spcPts val="0"/>
              </a:spcBef>
              <a:spcAft>
                <a:spcPts val="0"/>
              </a:spcAft>
              <a:buClrTx/>
              <a:buSzTx/>
              <a:buFontTx/>
              <a:buNone/>
              <a:tabLst/>
              <a:defRPr>
                <a:solidFill>
                  <a:sysClr val="windowText" lastClr="000000">
                    <a:lumMod val="65000"/>
                    <a:lumOff val="35000"/>
                  </a:sysClr>
                </a:solidFill>
              </a:defRPr>
            </a:pPr>
            <a:endParaRPr lang="en-US" sz="1100" b="1" dirty="0"/>
          </a:p>
        </c:rich>
      </c:tx>
      <c:overlay val="0"/>
      <c:spPr>
        <a:noFill/>
        <a:ln>
          <a:noFill/>
        </a:ln>
        <a:effectLst/>
      </c:spPr>
      <c:txPr>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manualLayout>
          <c:layoutTarget val="inner"/>
          <c:xMode val="edge"/>
          <c:yMode val="edge"/>
          <c:x val="2.8725314183123879E-2"/>
          <c:y val="0.12751401543085061"/>
          <c:w val="0.94733692399760627"/>
          <c:h val="0.53274083941924177"/>
        </c:manualLayout>
      </c:layout>
      <c:barChart>
        <c:barDir val="col"/>
        <c:grouping val="clustered"/>
        <c:varyColors val="0"/>
        <c:ser>
          <c:idx val="0"/>
          <c:order val="0"/>
          <c:tx>
            <c:strRef>
              <c:f>Sheet2!$A$68</c:f>
              <c:strCache>
                <c:ptCount val="1"/>
                <c:pt idx="0">
                  <c:v>I am prepared for HIS downtime</c:v>
                </c:pt>
              </c:strCache>
            </c:strRef>
          </c:tx>
          <c:spPr>
            <a:solidFill>
              <a:schemeClr val="accent2"/>
            </a:solidFill>
            <a:ln>
              <a:noFill/>
            </a:ln>
            <a:effectLst/>
          </c:spPr>
          <c:invertIfNegative val="0"/>
          <c:dLbls>
            <c:dLbl>
              <c:idx val="0"/>
              <c:tx>
                <c:rich>
                  <a:bodyPr/>
                  <a:lstStyle/>
                  <a:p>
                    <a:r>
                      <a:rPr lang="en-US" dirty="0"/>
                      <a:t>Neutral</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4D1-4C98-9623-FDB9ED3FAE2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Sheet2!$B$67</c:f>
              <c:strCache>
                <c:ptCount val="1"/>
                <c:pt idx="0">
                  <c:v>Score</c:v>
                </c:pt>
              </c:strCache>
            </c:strRef>
          </c:cat>
          <c:val>
            <c:numRef>
              <c:f>Sheet2!$B$68</c:f>
              <c:numCache>
                <c:formatCode>General</c:formatCode>
                <c:ptCount val="1"/>
                <c:pt idx="0">
                  <c:v>2.5</c:v>
                </c:pt>
              </c:numCache>
            </c:numRef>
          </c:val>
          <c:extLst>
            <c:ext xmlns:c16="http://schemas.microsoft.com/office/drawing/2014/chart" uri="{C3380CC4-5D6E-409C-BE32-E72D297353CC}">
              <c16:uniqueId val="{00000001-64D1-4C98-9623-FDB9ED3FAE29}"/>
            </c:ext>
          </c:extLst>
        </c:ser>
        <c:ser>
          <c:idx val="1"/>
          <c:order val="1"/>
          <c:tx>
            <c:strRef>
              <c:f>Sheet2!$A$69</c:f>
              <c:strCache>
                <c:ptCount val="1"/>
                <c:pt idx="0">
                  <c:v>HIS downtime procedure is clear and comprehensive</c:v>
                </c:pt>
              </c:strCache>
            </c:strRef>
          </c:tx>
          <c:spPr>
            <a:solidFill>
              <a:schemeClr val="accent4"/>
            </a:solidFill>
            <a:ln>
              <a:noFill/>
            </a:ln>
            <a:effectLst/>
          </c:spPr>
          <c:invertIfNegative val="0"/>
          <c:dLbls>
            <c:dLbl>
              <c:idx val="0"/>
              <c:tx>
                <c:rich>
                  <a:bodyPr rot="0" spcFirstLastPara="1" vertOverflow="ellipsis" vert="horz" wrap="square" lIns="38100" tIns="19050" rIns="38100" bIns="19050" anchor="ctr" anchorCtr="0">
                    <a:spAutoFit/>
                  </a:bodyPr>
                  <a:lstStyle/>
                  <a:p>
                    <a:pPr marL="0" marR="0" indent="0" algn="ctr" defTabSz="914400" rtl="0" eaLnBrk="1" fontAlgn="auto" latinLnBrk="0" hangingPunct="1">
                      <a:lnSpc>
                        <a:spcPct val="100000"/>
                      </a:lnSpc>
                      <a:spcBef>
                        <a:spcPts val="0"/>
                      </a:spcBef>
                      <a:spcAft>
                        <a:spcPts val="0"/>
                      </a:spcAft>
                      <a:buClrTx/>
                      <a:buSzTx/>
                      <a:buFontTx/>
                      <a:buNone/>
                      <a:tabLst/>
                      <a:defRPr sz="900" b="0" i="0" u="none" strike="noStrike" kern="1200" baseline="0">
                        <a:solidFill>
                          <a:sysClr val="windowText" lastClr="000000">
                            <a:lumMod val="75000"/>
                            <a:lumOff val="25000"/>
                          </a:sysClr>
                        </a:solidFill>
                        <a:latin typeface="+mn-lt"/>
                        <a:ea typeface="+mn-ea"/>
                        <a:cs typeface="+mn-cs"/>
                      </a:defRPr>
                    </a:pPr>
                    <a:r>
                      <a:rPr lang="en-US" sz="900" b="0" i="0" u="none" strike="noStrike" kern="1200" baseline="0" dirty="0">
                        <a:solidFill>
                          <a:sysClr val="windowText" lastClr="000000">
                            <a:lumMod val="75000"/>
                            <a:lumOff val="25000"/>
                          </a:sysClr>
                        </a:solidFill>
                      </a:rPr>
                      <a:t>Neutral</a:t>
                    </a:r>
                  </a:p>
                </c:rich>
              </c:tx>
              <c:spPr>
                <a:noFill/>
                <a:ln>
                  <a:noFill/>
                </a:ln>
                <a:effectLst/>
              </c:spPr>
              <c:txPr>
                <a:bodyPr rot="0" spcFirstLastPara="1" vertOverflow="ellipsis" vert="horz" wrap="square" lIns="38100" tIns="19050" rIns="38100" bIns="19050" anchor="ctr" anchorCtr="0">
                  <a:spAutoFit/>
                </a:bodyPr>
                <a:lstStyle/>
                <a:p>
                  <a:pPr marL="0" marR="0" indent="0" algn="ctr" defTabSz="914400" rtl="0" eaLnBrk="1" fontAlgn="auto" latinLnBrk="0" hangingPunct="1">
                    <a:lnSpc>
                      <a:spcPct val="100000"/>
                    </a:lnSpc>
                    <a:spcBef>
                      <a:spcPts val="0"/>
                    </a:spcBef>
                    <a:spcAft>
                      <a:spcPts val="0"/>
                    </a:spcAft>
                    <a:buClrTx/>
                    <a:buSzTx/>
                    <a:buFontTx/>
                    <a:buNone/>
                    <a:tabLst/>
                    <a:defRPr sz="900" b="0" i="0" u="none" strike="noStrike" kern="1200" baseline="0">
                      <a:solidFill>
                        <a:sysClr val="windowText" lastClr="000000">
                          <a:lumMod val="75000"/>
                          <a:lumOff val="25000"/>
                        </a:sys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4D1-4C98-9623-FDB9ED3FAE2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Sheet2!$B$67</c:f>
              <c:strCache>
                <c:ptCount val="1"/>
                <c:pt idx="0">
                  <c:v>Score</c:v>
                </c:pt>
              </c:strCache>
            </c:strRef>
          </c:cat>
          <c:val>
            <c:numRef>
              <c:f>Sheet2!$B$69</c:f>
              <c:numCache>
                <c:formatCode>General</c:formatCode>
                <c:ptCount val="1"/>
                <c:pt idx="0">
                  <c:v>2.5</c:v>
                </c:pt>
              </c:numCache>
            </c:numRef>
          </c:val>
          <c:extLst>
            <c:ext xmlns:c16="http://schemas.microsoft.com/office/drawing/2014/chart" uri="{C3380CC4-5D6E-409C-BE32-E72D297353CC}">
              <c16:uniqueId val="{00000003-64D1-4C98-9623-FDB9ED3FAE29}"/>
            </c:ext>
          </c:extLst>
        </c:ser>
        <c:ser>
          <c:idx val="2"/>
          <c:order val="2"/>
          <c:tx>
            <c:strRef>
              <c:f>Sheet2!$A$70</c:f>
              <c:strCache>
                <c:ptCount val="1"/>
                <c:pt idx="0">
                  <c:v>Current HIS training materials are helpful</c:v>
                </c:pt>
              </c:strCache>
            </c:strRef>
          </c:tx>
          <c:spPr>
            <a:solidFill>
              <a:schemeClr val="accent6"/>
            </a:solidFill>
            <a:ln>
              <a:noFill/>
            </a:ln>
            <a:effectLst/>
          </c:spPr>
          <c:invertIfNegative val="0"/>
          <c:dLbls>
            <c:dLbl>
              <c:idx val="0"/>
              <c:tx>
                <c:rich>
                  <a:bodyPr rot="0" spcFirstLastPara="1" vertOverflow="ellipsis" vert="horz" wrap="square" lIns="38100" tIns="19050" rIns="38100" bIns="19050" anchor="ctr" anchorCtr="0">
                    <a:spAutoFit/>
                  </a:bodyPr>
                  <a:lstStyle/>
                  <a:p>
                    <a:pPr marL="0" marR="0" indent="0" algn="ctr" defTabSz="914400" rtl="0" eaLnBrk="1" fontAlgn="auto" latinLnBrk="0" hangingPunct="1">
                      <a:lnSpc>
                        <a:spcPct val="100000"/>
                      </a:lnSpc>
                      <a:spcBef>
                        <a:spcPts val="0"/>
                      </a:spcBef>
                      <a:spcAft>
                        <a:spcPts val="0"/>
                      </a:spcAft>
                      <a:buClrTx/>
                      <a:buSzTx/>
                      <a:buFontTx/>
                      <a:buNone/>
                      <a:tabLst/>
                      <a:defRPr sz="900" b="0" i="0" u="none" strike="noStrike" kern="1200" baseline="0">
                        <a:solidFill>
                          <a:sysClr val="windowText" lastClr="000000">
                            <a:lumMod val="75000"/>
                            <a:lumOff val="25000"/>
                          </a:sysClr>
                        </a:solidFill>
                        <a:latin typeface="+mn-lt"/>
                        <a:ea typeface="+mn-ea"/>
                        <a:cs typeface="+mn-cs"/>
                      </a:defRPr>
                    </a:pPr>
                    <a:r>
                      <a:rPr lang="en-US" sz="900" b="0" i="0" u="none" strike="noStrike" kern="1200" baseline="0" dirty="0">
                        <a:solidFill>
                          <a:sysClr val="windowText" lastClr="000000">
                            <a:lumMod val="75000"/>
                            <a:lumOff val="25000"/>
                          </a:sysClr>
                        </a:solidFill>
                      </a:rPr>
                      <a:t>Disagree</a:t>
                    </a:r>
                  </a:p>
                </c:rich>
              </c:tx>
              <c:spPr>
                <a:noFill/>
                <a:ln>
                  <a:noFill/>
                </a:ln>
                <a:effectLst/>
              </c:spPr>
              <c:txPr>
                <a:bodyPr rot="0" spcFirstLastPara="1" vertOverflow="ellipsis" vert="horz" wrap="square" lIns="38100" tIns="19050" rIns="38100" bIns="19050" anchor="ctr" anchorCtr="0">
                  <a:spAutoFit/>
                </a:bodyPr>
                <a:lstStyle/>
                <a:p>
                  <a:pPr marL="0" marR="0" indent="0" algn="ctr" defTabSz="914400" rtl="0" eaLnBrk="1" fontAlgn="auto" latinLnBrk="0" hangingPunct="1">
                    <a:lnSpc>
                      <a:spcPct val="100000"/>
                    </a:lnSpc>
                    <a:spcBef>
                      <a:spcPts val="0"/>
                    </a:spcBef>
                    <a:spcAft>
                      <a:spcPts val="0"/>
                    </a:spcAft>
                    <a:buClrTx/>
                    <a:buSzTx/>
                    <a:buFontTx/>
                    <a:buNone/>
                    <a:tabLst/>
                    <a:defRPr sz="900" b="0" i="0" u="none" strike="noStrike" kern="1200" baseline="0">
                      <a:solidFill>
                        <a:sysClr val="windowText" lastClr="000000">
                          <a:lumMod val="75000"/>
                          <a:lumOff val="25000"/>
                        </a:sys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4D1-4C98-9623-FDB9ED3FAE2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Sheet2!$B$67</c:f>
              <c:strCache>
                <c:ptCount val="1"/>
                <c:pt idx="0">
                  <c:v>Score</c:v>
                </c:pt>
              </c:strCache>
            </c:strRef>
          </c:cat>
          <c:val>
            <c:numRef>
              <c:f>Sheet2!$B$70</c:f>
              <c:numCache>
                <c:formatCode>General</c:formatCode>
                <c:ptCount val="1"/>
                <c:pt idx="0">
                  <c:v>2</c:v>
                </c:pt>
              </c:numCache>
            </c:numRef>
          </c:val>
          <c:extLst>
            <c:ext xmlns:c16="http://schemas.microsoft.com/office/drawing/2014/chart" uri="{C3380CC4-5D6E-409C-BE32-E72D297353CC}">
              <c16:uniqueId val="{00000005-64D1-4C98-9623-FDB9ED3FAE29}"/>
            </c:ext>
          </c:extLst>
        </c:ser>
        <c:ser>
          <c:idx val="3"/>
          <c:order val="3"/>
          <c:tx>
            <c:strRef>
              <c:f>Sheet2!$A$71</c:f>
              <c:strCache>
                <c:ptCount val="1"/>
                <c:pt idx="0">
                  <c:v>I am satisfied with the support provided to HIS users</c:v>
                </c:pt>
              </c:strCache>
            </c:strRef>
          </c:tx>
          <c:spPr>
            <a:solidFill>
              <a:schemeClr val="accent2">
                <a:lumMod val="60000"/>
              </a:schemeClr>
            </a:solidFill>
            <a:ln>
              <a:noFill/>
            </a:ln>
            <a:effectLst/>
          </c:spPr>
          <c:invertIfNegative val="0"/>
          <c:dLbls>
            <c:dLbl>
              <c:idx val="0"/>
              <c:tx>
                <c:rich>
                  <a:bodyPr/>
                  <a:lstStyle/>
                  <a:p>
                    <a:r>
                      <a:rPr lang="en-US" dirty="0"/>
                      <a:t>Disagree</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4D1-4C98-9623-FDB9ED3FAE2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Sheet2!$B$67</c:f>
              <c:strCache>
                <c:ptCount val="1"/>
                <c:pt idx="0">
                  <c:v>Score</c:v>
                </c:pt>
              </c:strCache>
            </c:strRef>
          </c:cat>
          <c:val>
            <c:numRef>
              <c:f>Sheet2!$B$71</c:f>
              <c:numCache>
                <c:formatCode>General</c:formatCode>
                <c:ptCount val="1"/>
                <c:pt idx="0">
                  <c:v>2.2999999999999998</c:v>
                </c:pt>
              </c:numCache>
            </c:numRef>
          </c:val>
          <c:extLst>
            <c:ext xmlns:c16="http://schemas.microsoft.com/office/drawing/2014/chart" uri="{C3380CC4-5D6E-409C-BE32-E72D297353CC}">
              <c16:uniqueId val="{00000007-64D1-4C98-9623-FDB9ED3FAE29}"/>
            </c:ext>
          </c:extLst>
        </c:ser>
        <c:ser>
          <c:idx val="4"/>
          <c:order val="4"/>
          <c:tx>
            <c:strRef>
              <c:f>Sheet2!$A$72</c:f>
              <c:strCache>
                <c:ptCount val="1"/>
                <c:pt idx="0">
                  <c:v>Overall, I am satisfied with HIS</c:v>
                </c:pt>
              </c:strCache>
            </c:strRef>
          </c:tx>
          <c:spPr>
            <a:solidFill>
              <a:schemeClr val="accent4">
                <a:lumMod val="60000"/>
              </a:schemeClr>
            </a:solidFill>
            <a:ln>
              <a:noFill/>
            </a:ln>
            <a:effectLst/>
          </c:spPr>
          <c:invertIfNegative val="0"/>
          <c:dLbls>
            <c:dLbl>
              <c:idx val="0"/>
              <c:tx>
                <c:rich>
                  <a:bodyPr/>
                  <a:lstStyle/>
                  <a:p>
                    <a:r>
                      <a:rPr lang="en-US" dirty="0"/>
                      <a:t>Neutral</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4D1-4C98-9623-FDB9ED3FAE2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Sheet2!$B$67</c:f>
              <c:strCache>
                <c:ptCount val="1"/>
                <c:pt idx="0">
                  <c:v>Score</c:v>
                </c:pt>
              </c:strCache>
            </c:strRef>
          </c:cat>
          <c:val>
            <c:numRef>
              <c:f>Sheet2!$B$72</c:f>
              <c:numCache>
                <c:formatCode>General</c:formatCode>
                <c:ptCount val="1"/>
                <c:pt idx="0">
                  <c:v>2.5</c:v>
                </c:pt>
              </c:numCache>
            </c:numRef>
          </c:val>
          <c:extLst>
            <c:ext xmlns:c16="http://schemas.microsoft.com/office/drawing/2014/chart" uri="{C3380CC4-5D6E-409C-BE32-E72D297353CC}">
              <c16:uniqueId val="{00000009-64D1-4C98-9623-FDB9ED3FAE29}"/>
            </c:ext>
          </c:extLst>
        </c:ser>
        <c:ser>
          <c:idx val="5"/>
          <c:order val="5"/>
          <c:tx>
            <c:strRef>
              <c:f>Sheet2!$A$73</c:f>
              <c:strCache>
                <c:ptCount val="1"/>
                <c:pt idx="0">
                  <c:v>I received enough training on HIS</c:v>
                </c:pt>
              </c:strCache>
            </c:strRef>
          </c:tx>
          <c:spPr>
            <a:solidFill>
              <a:schemeClr val="accent6">
                <a:lumMod val="60000"/>
              </a:schemeClr>
            </a:solidFill>
            <a:ln>
              <a:noFill/>
            </a:ln>
            <a:effectLst/>
          </c:spPr>
          <c:invertIfNegative val="0"/>
          <c:dLbls>
            <c:dLbl>
              <c:idx val="0"/>
              <c:tx>
                <c:rich>
                  <a:bodyPr/>
                  <a:lstStyle/>
                  <a:p>
                    <a:r>
                      <a:rPr lang="en-US" dirty="0"/>
                      <a:t>Disagree</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64D1-4C98-9623-FDB9ED3FAE2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Sheet2!$B$67</c:f>
              <c:strCache>
                <c:ptCount val="1"/>
                <c:pt idx="0">
                  <c:v>Score</c:v>
                </c:pt>
              </c:strCache>
            </c:strRef>
          </c:cat>
          <c:val>
            <c:numRef>
              <c:f>Sheet2!$B$73</c:f>
              <c:numCache>
                <c:formatCode>General</c:formatCode>
                <c:ptCount val="1"/>
                <c:pt idx="0">
                  <c:v>2.2999999999999998</c:v>
                </c:pt>
              </c:numCache>
            </c:numRef>
          </c:val>
          <c:extLst>
            <c:ext xmlns:c16="http://schemas.microsoft.com/office/drawing/2014/chart" uri="{C3380CC4-5D6E-409C-BE32-E72D297353CC}">
              <c16:uniqueId val="{0000000B-64D1-4C98-9623-FDB9ED3FAE29}"/>
            </c:ext>
          </c:extLst>
        </c:ser>
        <c:dLbls>
          <c:dLblPos val="outEnd"/>
          <c:showLegendKey val="0"/>
          <c:showVal val="1"/>
          <c:showCatName val="0"/>
          <c:showSerName val="0"/>
          <c:showPercent val="0"/>
          <c:showBubbleSize val="0"/>
        </c:dLbls>
        <c:gapWidth val="219"/>
        <c:overlap val="-27"/>
        <c:axId val="407610720"/>
        <c:axId val="429259848"/>
      </c:barChart>
      <c:catAx>
        <c:axId val="407610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9259848"/>
        <c:crosses val="autoZero"/>
        <c:auto val="1"/>
        <c:lblAlgn val="ctr"/>
        <c:lblOffset val="100"/>
        <c:noMultiLvlLbl val="0"/>
      </c:catAx>
      <c:valAx>
        <c:axId val="4292598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07610720"/>
        <c:crosses val="autoZero"/>
        <c:crossBetween val="between"/>
      </c:valAx>
      <c:spPr>
        <a:noFill/>
        <a:ln>
          <a:noFill/>
        </a:ln>
        <a:effectLst/>
      </c:spPr>
    </c:plotArea>
    <c:legend>
      <c:legendPos val="b"/>
      <c:layout>
        <c:manualLayout>
          <c:xMode val="edge"/>
          <c:yMode val="edge"/>
          <c:x val="0.1663167418255842"/>
          <c:y val="0.71804733762399964"/>
          <c:w val="0.70327315907773646"/>
          <c:h val="0.2819526623760003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9D4A70C-30A2-4C04-8FCF-448B0A29142B}" type="datetimeFigureOut">
              <a:rPr lang="en-US" smtClean="0"/>
              <a:t>15-May-17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B0A02F6-E544-4E75-BDBA-F1E74DF51AAF}" type="slidenum">
              <a:rPr lang="en-US" smtClean="0"/>
              <a:t>‹#›</a:t>
            </a:fld>
            <a:endParaRPr lang="en-US" dirty="0"/>
          </a:p>
        </p:txBody>
      </p:sp>
    </p:spTree>
    <p:extLst>
      <p:ext uri="{BB962C8B-B14F-4D97-AF65-F5344CB8AC3E}">
        <p14:creationId xmlns:p14="http://schemas.microsoft.com/office/powerpoint/2010/main" val="658993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9D4A70C-30A2-4C04-8FCF-448B0A29142B}" type="datetimeFigureOut">
              <a:rPr lang="en-US" smtClean="0"/>
              <a:t>15-May-17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0A02F6-E544-4E75-BDBA-F1E74DF51AAF}" type="slidenum">
              <a:rPr lang="en-US" smtClean="0"/>
              <a:t>‹#›</a:t>
            </a:fld>
            <a:endParaRPr lang="en-US" dirty="0"/>
          </a:p>
        </p:txBody>
      </p:sp>
    </p:spTree>
    <p:extLst>
      <p:ext uri="{BB962C8B-B14F-4D97-AF65-F5344CB8AC3E}">
        <p14:creationId xmlns:p14="http://schemas.microsoft.com/office/powerpoint/2010/main" val="121719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9D4A70C-30A2-4C04-8FCF-448B0A29142B}" type="datetimeFigureOut">
              <a:rPr lang="en-US" smtClean="0"/>
              <a:t>15-May-17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0A02F6-E544-4E75-BDBA-F1E74DF51AAF}"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073764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29D4A70C-30A2-4C04-8FCF-448B0A29142B}" type="datetimeFigureOut">
              <a:rPr lang="en-US" smtClean="0"/>
              <a:t>15-May-17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0A02F6-E544-4E75-BDBA-F1E74DF51AAF}" type="slidenum">
              <a:rPr lang="en-US" smtClean="0"/>
              <a:t>‹#›</a:t>
            </a:fld>
            <a:endParaRPr lang="en-US" dirty="0"/>
          </a:p>
        </p:txBody>
      </p:sp>
    </p:spTree>
    <p:extLst>
      <p:ext uri="{BB962C8B-B14F-4D97-AF65-F5344CB8AC3E}">
        <p14:creationId xmlns:p14="http://schemas.microsoft.com/office/powerpoint/2010/main" val="36238181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29D4A70C-30A2-4C04-8FCF-448B0A29142B}" type="datetimeFigureOut">
              <a:rPr lang="en-US" smtClean="0"/>
              <a:t>15-May-17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0A02F6-E544-4E75-BDBA-F1E74DF51AAF}"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574859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29D4A70C-30A2-4C04-8FCF-448B0A29142B}" type="datetimeFigureOut">
              <a:rPr lang="en-US" smtClean="0"/>
              <a:t>15-May-17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0A02F6-E544-4E75-BDBA-F1E74DF51AAF}" type="slidenum">
              <a:rPr lang="en-US" smtClean="0"/>
              <a:t>‹#›</a:t>
            </a:fld>
            <a:endParaRPr lang="en-US" dirty="0"/>
          </a:p>
        </p:txBody>
      </p:sp>
    </p:spTree>
    <p:extLst>
      <p:ext uri="{BB962C8B-B14F-4D97-AF65-F5344CB8AC3E}">
        <p14:creationId xmlns:p14="http://schemas.microsoft.com/office/powerpoint/2010/main" val="25429991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D4A70C-30A2-4C04-8FCF-448B0A29142B}" type="datetimeFigureOut">
              <a:rPr lang="en-US" smtClean="0"/>
              <a:t>15-May-17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0A02F6-E544-4E75-BDBA-F1E74DF51AAF}" type="slidenum">
              <a:rPr lang="en-US" smtClean="0"/>
              <a:t>‹#›</a:t>
            </a:fld>
            <a:endParaRPr lang="en-US" dirty="0"/>
          </a:p>
        </p:txBody>
      </p:sp>
    </p:spTree>
    <p:extLst>
      <p:ext uri="{BB962C8B-B14F-4D97-AF65-F5344CB8AC3E}">
        <p14:creationId xmlns:p14="http://schemas.microsoft.com/office/powerpoint/2010/main" val="1431889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D4A70C-30A2-4C04-8FCF-448B0A29142B}" type="datetimeFigureOut">
              <a:rPr lang="en-US" smtClean="0"/>
              <a:t>15-May-17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0A02F6-E544-4E75-BDBA-F1E74DF51AAF}" type="slidenum">
              <a:rPr lang="en-US" smtClean="0"/>
              <a:t>‹#›</a:t>
            </a:fld>
            <a:endParaRPr lang="en-US" dirty="0"/>
          </a:p>
        </p:txBody>
      </p:sp>
    </p:spTree>
    <p:extLst>
      <p:ext uri="{BB962C8B-B14F-4D97-AF65-F5344CB8AC3E}">
        <p14:creationId xmlns:p14="http://schemas.microsoft.com/office/powerpoint/2010/main" val="2583523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D4A70C-30A2-4C04-8FCF-448B0A29142B}" type="datetimeFigureOut">
              <a:rPr lang="en-US" smtClean="0"/>
              <a:t>15-May-17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0A02F6-E544-4E75-BDBA-F1E74DF51AAF}" type="slidenum">
              <a:rPr lang="en-US" smtClean="0"/>
              <a:t>‹#›</a:t>
            </a:fld>
            <a:endParaRPr lang="en-US" dirty="0"/>
          </a:p>
        </p:txBody>
      </p:sp>
    </p:spTree>
    <p:extLst>
      <p:ext uri="{BB962C8B-B14F-4D97-AF65-F5344CB8AC3E}">
        <p14:creationId xmlns:p14="http://schemas.microsoft.com/office/powerpoint/2010/main" val="1406708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9D4A70C-30A2-4C04-8FCF-448B0A29142B}" type="datetimeFigureOut">
              <a:rPr lang="en-US" smtClean="0"/>
              <a:t>15-May-17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0A02F6-E544-4E75-BDBA-F1E74DF51AAF}" type="slidenum">
              <a:rPr lang="en-US" smtClean="0"/>
              <a:t>‹#›</a:t>
            </a:fld>
            <a:endParaRPr lang="en-US" dirty="0"/>
          </a:p>
        </p:txBody>
      </p:sp>
    </p:spTree>
    <p:extLst>
      <p:ext uri="{BB962C8B-B14F-4D97-AF65-F5344CB8AC3E}">
        <p14:creationId xmlns:p14="http://schemas.microsoft.com/office/powerpoint/2010/main" val="41213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D4A70C-30A2-4C04-8FCF-448B0A29142B}" type="datetimeFigureOut">
              <a:rPr lang="en-US" smtClean="0"/>
              <a:t>15-May-17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B0A02F6-E544-4E75-BDBA-F1E74DF51AAF}" type="slidenum">
              <a:rPr lang="en-US" smtClean="0"/>
              <a:t>‹#›</a:t>
            </a:fld>
            <a:endParaRPr lang="en-US" dirty="0"/>
          </a:p>
        </p:txBody>
      </p:sp>
    </p:spTree>
    <p:extLst>
      <p:ext uri="{BB962C8B-B14F-4D97-AF65-F5344CB8AC3E}">
        <p14:creationId xmlns:p14="http://schemas.microsoft.com/office/powerpoint/2010/main" val="339493654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D4A70C-30A2-4C04-8FCF-448B0A29142B}" type="datetimeFigureOut">
              <a:rPr lang="en-US" smtClean="0"/>
              <a:t>15-May-17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B0A02F6-E544-4E75-BDBA-F1E74DF51AAF}" type="slidenum">
              <a:rPr lang="en-US" smtClean="0"/>
              <a:t>‹#›</a:t>
            </a:fld>
            <a:endParaRPr lang="en-US" dirty="0"/>
          </a:p>
        </p:txBody>
      </p:sp>
    </p:spTree>
    <p:extLst>
      <p:ext uri="{BB962C8B-B14F-4D97-AF65-F5344CB8AC3E}">
        <p14:creationId xmlns:p14="http://schemas.microsoft.com/office/powerpoint/2010/main" val="75610572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9D4A70C-30A2-4C04-8FCF-448B0A29142B}" type="datetimeFigureOut">
              <a:rPr lang="en-US" smtClean="0"/>
              <a:t>15-May-17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B0A02F6-E544-4E75-BDBA-F1E74DF51AAF}" type="slidenum">
              <a:rPr lang="en-US" smtClean="0"/>
              <a:t>‹#›</a:t>
            </a:fld>
            <a:endParaRPr lang="en-US" dirty="0"/>
          </a:p>
        </p:txBody>
      </p:sp>
    </p:spTree>
    <p:extLst>
      <p:ext uri="{BB962C8B-B14F-4D97-AF65-F5344CB8AC3E}">
        <p14:creationId xmlns:p14="http://schemas.microsoft.com/office/powerpoint/2010/main" val="257733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D4A70C-30A2-4C04-8FCF-448B0A29142B}" type="datetimeFigureOut">
              <a:rPr lang="en-US" smtClean="0"/>
              <a:t>15-May-17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B0A02F6-E544-4E75-BDBA-F1E74DF51AAF}" type="slidenum">
              <a:rPr lang="en-US" smtClean="0"/>
              <a:t>‹#›</a:t>
            </a:fld>
            <a:endParaRPr lang="en-US" dirty="0"/>
          </a:p>
        </p:txBody>
      </p:sp>
    </p:spTree>
    <p:extLst>
      <p:ext uri="{BB962C8B-B14F-4D97-AF65-F5344CB8AC3E}">
        <p14:creationId xmlns:p14="http://schemas.microsoft.com/office/powerpoint/2010/main" val="691881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9D4A70C-30A2-4C04-8FCF-448B0A29142B}" type="datetimeFigureOut">
              <a:rPr lang="en-US" smtClean="0"/>
              <a:t>15-May-17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B0A02F6-E544-4E75-BDBA-F1E74DF51AAF}" type="slidenum">
              <a:rPr lang="en-US" smtClean="0"/>
              <a:t>‹#›</a:t>
            </a:fld>
            <a:endParaRPr lang="en-US" dirty="0"/>
          </a:p>
        </p:txBody>
      </p:sp>
    </p:spTree>
    <p:extLst>
      <p:ext uri="{BB962C8B-B14F-4D97-AF65-F5344CB8AC3E}">
        <p14:creationId xmlns:p14="http://schemas.microsoft.com/office/powerpoint/2010/main" val="204421681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9D4A70C-30A2-4C04-8FCF-448B0A29142B}" type="datetimeFigureOut">
              <a:rPr lang="en-US" smtClean="0"/>
              <a:t>15-May-17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0A02F6-E544-4E75-BDBA-F1E74DF51AAF}" type="slidenum">
              <a:rPr lang="en-US" smtClean="0"/>
              <a:t>‹#›</a:t>
            </a:fld>
            <a:endParaRPr lang="en-US" dirty="0"/>
          </a:p>
        </p:txBody>
      </p:sp>
    </p:spTree>
    <p:extLst>
      <p:ext uri="{BB962C8B-B14F-4D97-AF65-F5344CB8AC3E}">
        <p14:creationId xmlns:p14="http://schemas.microsoft.com/office/powerpoint/2010/main" val="4127284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9D4A70C-30A2-4C04-8FCF-448B0A29142B}" type="datetimeFigureOut">
              <a:rPr lang="en-US" smtClean="0"/>
              <a:t>15-May-17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B0A02F6-E544-4E75-BDBA-F1E74DF51AAF}" type="slidenum">
              <a:rPr lang="en-US" smtClean="0"/>
              <a:t>‹#›</a:t>
            </a:fld>
            <a:endParaRPr lang="en-US" dirty="0"/>
          </a:p>
        </p:txBody>
      </p:sp>
    </p:spTree>
    <p:extLst>
      <p:ext uri="{BB962C8B-B14F-4D97-AF65-F5344CB8AC3E}">
        <p14:creationId xmlns:p14="http://schemas.microsoft.com/office/powerpoint/2010/main" val="1440162345"/>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 id="2147483854" r:id="rId14"/>
    <p:sldLayoutId id="2147483855" r:id="rId15"/>
    <p:sldLayoutId id="214748385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9919" y="1357745"/>
            <a:ext cx="10363200" cy="2141432"/>
          </a:xfrm>
        </p:spPr>
        <p:txBody>
          <a:bodyPr>
            <a:noAutofit/>
          </a:bodyPr>
          <a:lstStyle/>
          <a:p>
            <a:r>
              <a:rPr lang="en-US" sz="3600" dirty="0"/>
              <a:t>A STUDY ON HOSPITAL INFORMATION SYSTEM (HIS) ACCEPTANCE AND SATISFACTION BY END USERS </a:t>
            </a:r>
            <a:br>
              <a:rPr lang="en-US" sz="3600" dirty="0"/>
            </a:br>
            <a:r>
              <a:rPr lang="en-US" sz="3600" dirty="0"/>
              <a:t>– At A Tertiary Care Hospital , New Delhi</a:t>
            </a:r>
          </a:p>
        </p:txBody>
      </p:sp>
      <p:sp>
        <p:nvSpPr>
          <p:cNvPr id="3" name="Subtitle 2"/>
          <p:cNvSpPr>
            <a:spLocks noGrp="1"/>
          </p:cNvSpPr>
          <p:nvPr>
            <p:ph type="subTitle" idx="1"/>
          </p:nvPr>
        </p:nvSpPr>
        <p:spPr>
          <a:xfrm>
            <a:off x="9130748" y="5274365"/>
            <a:ext cx="2862469" cy="1378226"/>
          </a:xfrm>
        </p:spPr>
        <p:txBody>
          <a:bodyPr>
            <a:normAutofit/>
          </a:bodyPr>
          <a:lstStyle/>
          <a:p>
            <a:r>
              <a:rPr lang="en-US" dirty="0"/>
              <a:t>Presented By:</a:t>
            </a:r>
          </a:p>
          <a:p>
            <a:r>
              <a:rPr lang="en-US" dirty="0"/>
              <a:t>Dr. Apurva Sorte</a:t>
            </a:r>
          </a:p>
          <a:p>
            <a:r>
              <a:rPr lang="en-US" dirty="0"/>
              <a:t>PG/15/015</a:t>
            </a:r>
          </a:p>
        </p:txBody>
      </p:sp>
    </p:spTree>
    <p:extLst>
      <p:ext uri="{BB962C8B-B14F-4D97-AF65-F5344CB8AC3E}">
        <p14:creationId xmlns:p14="http://schemas.microsoft.com/office/powerpoint/2010/main" val="3899698048"/>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1653" y="650476"/>
            <a:ext cx="8911687" cy="1280890"/>
          </a:xfrm>
        </p:spPr>
        <p:txBody>
          <a:bodyPr>
            <a:normAutofit/>
          </a:bodyPr>
          <a:lstStyle/>
          <a:p>
            <a:r>
              <a:rPr lang="en-US" sz="4000" b="1" dirty="0"/>
              <a:t>RESULT (Contd.)</a:t>
            </a:r>
            <a:endParaRPr lang="en-US" sz="4000" dirty="0"/>
          </a:p>
        </p:txBody>
      </p:sp>
      <p:sp>
        <p:nvSpPr>
          <p:cNvPr id="3" name="Content Placeholder 2"/>
          <p:cNvSpPr>
            <a:spLocks noGrp="1"/>
          </p:cNvSpPr>
          <p:nvPr>
            <p:ph idx="1"/>
          </p:nvPr>
        </p:nvSpPr>
        <p:spPr>
          <a:xfrm>
            <a:off x="1079067" y="1731817"/>
            <a:ext cx="8915400" cy="3777622"/>
          </a:xfrm>
        </p:spPr>
        <p:txBody>
          <a:bodyPr>
            <a:normAutofit/>
          </a:bodyPr>
          <a:lstStyle/>
          <a:p>
            <a:pPr marL="0" indent="0">
              <a:buNone/>
            </a:pPr>
            <a:r>
              <a:rPr lang="en-US" sz="2000" dirty="0">
                <a:solidFill>
                  <a:schemeClr val="tx1"/>
                </a:solidFill>
              </a:rPr>
              <a:t>F. Patient Care and HIS Overall Score</a:t>
            </a:r>
          </a:p>
        </p:txBody>
      </p:sp>
      <p:graphicFrame>
        <p:nvGraphicFramePr>
          <p:cNvPr id="4" name="Chart 3"/>
          <p:cNvGraphicFramePr/>
          <p:nvPr>
            <p:extLst>
              <p:ext uri="{D42A27DB-BD31-4B8C-83A1-F6EECF244321}">
                <p14:modId xmlns:p14="http://schemas.microsoft.com/office/powerpoint/2010/main" val="3326812510"/>
              </p:ext>
            </p:extLst>
          </p:nvPr>
        </p:nvGraphicFramePr>
        <p:xfrm>
          <a:off x="2605717" y="2538068"/>
          <a:ext cx="7223558" cy="40527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71557208"/>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3943" y="693383"/>
            <a:ext cx="8911687" cy="969163"/>
          </a:xfrm>
        </p:spPr>
        <p:txBody>
          <a:bodyPr>
            <a:normAutofit/>
          </a:bodyPr>
          <a:lstStyle/>
          <a:p>
            <a:r>
              <a:rPr lang="en-US" sz="4000" b="1" dirty="0"/>
              <a:t>RESULT (Contd.)</a:t>
            </a:r>
            <a:endParaRPr lang="en-US" sz="4000" dirty="0"/>
          </a:p>
        </p:txBody>
      </p:sp>
      <p:sp>
        <p:nvSpPr>
          <p:cNvPr id="3" name="Content Placeholder 2"/>
          <p:cNvSpPr>
            <a:spLocks noGrp="1"/>
          </p:cNvSpPr>
          <p:nvPr>
            <p:ph idx="1"/>
          </p:nvPr>
        </p:nvSpPr>
        <p:spPr>
          <a:xfrm>
            <a:off x="1051357" y="1773382"/>
            <a:ext cx="8915400" cy="3777622"/>
          </a:xfrm>
        </p:spPr>
        <p:txBody>
          <a:bodyPr>
            <a:normAutofit/>
          </a:bodyPr>
          <a:lstStyle/>
          <a:p>
            <a:pPr marL="0" indent="0">
              <a:buNone/>
            </a:pPr>
            <a:r>
              <a:rPr lang="en-US" sz="2000" dirty="0">
                <a:solidFill>
                  <a:schemeClr val="tx1"/>
                </a:solidFill>
              </a:rPr>
              <a:t>G. User’s Satisfaction Overall Score</a:t>
            </a:r>
          </a:p>
        </p:txBody>
      </p:sp>
      <p:graphicFrame>
        <p:nvGraphicFramePr>
          <p:cNvPr id="4" name="Chart 3"/>
          <p:cNvGraphicFramePr/>
          <p:nvPr>
            <p:extLst>
              <p:ext uri="{D42A27DB-BD31-4B8C-83A1-F6EECF244321}">
                <p14:modId xmlns:p14="http://schemas.microsoft.com/office/powerpoint/2010/main" val="3111999255"/>
              </p:ext>
            </p:extLst>
          </p:nvPr>
        </p:nvGraphicFramePr>
        <p:xfrm>
          <a:off x="1968407" y="2275157"/>
          <a:ext cx="8442757" cy="43611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66922663"/>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0255" y="669635"/>
            <a:ext cx="10855036" cy="660111"/>
          </a:xfrm>
        </p:spPr>
        <p:txBody>
          <a:bodyPr>
            <a:noAutofit/>
          </a:bodyPr>
          <a:lstStyle/>
          <a:p>
            <a:r>
              <a:rPr lang="en-US" sz="4000" b="1" dirty="0"/>
              <a:t>RESULT (Contd.)</a:t>
            </a:r>
          </a:p>
        </p:txBody>
      </p:sp>
      <p:sp>
        <p:nvSpPr>
          <p:cNvPr id="3" name="Content Placeholder 2"/>
          <p:cNvSpPr>
            <a:spLocks noGrp="1"/>
          </p:cNvSpPr>
          <p:nvPr>
            <p:ph idx="1"/>
          </p:nvPr>
        </p:nvSpPr>
        <p:spPr>
          <a:xfrm>
            <a:off x="1066801" y="1774464"/>
            <a:ext cx="10855036" cy="4791508"/>
          </a:xfrm>
        </p:spPr>
        <p:txBody>
          <a:bodyPr>
            <a:normAutofit/>
          </a:bodyPr>
          <a:lstStyle/>
          <a:p>
            <a:pPr marL="0" indent="0">
              <a:buNone/>
            </a:pPr>
            <a:r>
              <a:rPr lang="en-US" sz="2000" dirty="0">
                <a:solidFill>
                  <a:schemeClr val="tx1"/>
                </a:solidFill>
              </a:rPr>
              <a:t>H. HIS users acceptance and satisfaction factors</a:t>
            </a:r>
          </a:p>
        </p:txBody>
      </p:sp>
      <p:graphicFrame>
        <p:nvGraphicFramePr>
          <p:cNvPr id="4" name="Table 3"/>
          <p:cNvGraphicFramePr>
            <a:graphicFrameLocks noGrp="1"/>
          </p:cNvGraphicFramePr>
          <p:nvPr>
            <p:extLst>
              <p:ext uri="{D42A27DB-BD31-4B8C-83A1-F6EECF244321}">
                <p14:modId xmlns:p14="http://schemas.microsoft.com/office/powerpoint/2010/main" val="84854741"/>
              </p:ext>
            </p:extLst>
          </p:nvPr>
        </p:nvGraphicFramePr>
        <p:xfrm>
          <a:off x="2381175" y="2840183"/>
          <a:ext cx="8226288" cy="3241962"/>
        </p:xfrm>
        <a:graphic>
          <a:graphicData uri="http://schemas.openxmlformats.org/drawingml/2006/table">
            <a:tbl>
              <a:tblPr firstRow="1" firstCol="1" bandRow="1">
                <a:tableStyleId>{B301B821-A1FF-4177-AEE7-76D212191A09}</a:tableStyleId>
              </a:tblPr>
              <a:tblGrid>
                <a:gridCol w="5868633">
                  <a:extLst>
                    <a:ext uri="{9D8B030D-6E8A-4147-A177-3AD203B41FA5}">
                      <a16:colId xmlns:a16="http://schemas.microsoft.com/office/drawing/2014/main" val="1938462833"/>
                    </a:ext>
                  </a:extLst>
                </a:gridCol>
                <a:gridCol w="816049">
                  <a:extLst>
                    <a:ext uri="{9D8B030D-6E8A-4147-A177-3AD203B41FA5}">
                      <a16:colId xmlns:a16="http://schemas.microsoft.com/office/drawing/2014/main" val="1844781881"/>
                    </a:ext>
                  </a:extLst>
                </a:gridCol>
                <a:gridCol w="1541606">
                  <a:extLst>
                    <a:ext uri="{9D8B030D-6E8A-4147-A177-3AD203B41FA5}">
                      <a16:colId xmlns:a16="http://schemas.microsoft.com/office/drawing/2014/main" val="2178824851"/>
                    </a:ext>
                  </a:extLst>
                </a:gridCol>
              </a:tblGrid>
              <a:tr h="540327">
                <a:tc>
                  <a:txBody>
                    <a:bodyPr/>
                    <a:lstStyle/>
                    <a:p>
                      <a:pPr marL="0" marR="0">
                        <a:lnSpc>
                          <a:spcPct val="150000"/>
                        </a:lnSpc>
                        <a:spcBef>
                          <a:spcPts val="0"/>
                        </a:spcBef>
                        <a:spcAft>
                          <a:spcPts val="0"/>
                        </a:spcAft>
                      </a:pPr>
                      <a:r>
                        <a:rPr lang="en-US" sz="1600" dirty="0">
                          <a:effectLst/>
                        </a:rPr>
                        <a:t>HIS User Acceptance &amp; Satisfaction Statements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600" dirty="0">
                          <a:effectLst/>
                        </a:rPr>
                        <a:t>Score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600" dirty="0">
                          <a:effectLst/>
                        </a:rPr>
                        <a:t>Answer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15744622"/>
                  </a:ext>
                </a:extLst>
              </a:tr>
              <a:tr h="540327">
                <a:tc>
                  <a:txBody>
                    <a:bodyPr/>
                    <a:lstStyle/>
                    <a:p>
                      <a:pPr marL="0" marR="0">
                        <a:lnSpc>
                          <a:spcPct val="150000"/>
                        </a:lnSpc>
                        <a:spcBef>
                          <a:spcPts val="0"/>
                        </a:spcBef>
                        <a:spcAft>
                          <a:spcPts val="0"/>
                        </a:spcAft>
                      </a:pPr>
                      <a:r>
                        <a:rPr lang="en-US" sz="1600" b="0" dirty="0">
                          <a:effectLst/>
                        </a:rPr>
                        <a:t>Availability of Computers in the Hospital Overall Score</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600" dirty="0">
                          <a:effectLst/>
                        </a:rPr>
                        <a:t>3.3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600" dirty="0">
                          <a:effectLst/>
                        </a:rPr>
                        <a:t>Neutral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51722237"/>
                  </a:ext>
                </a:extLst>
              </a:tr>
              <a:tr h="540327">
                <a:tc>
                  <a:txBody>
                    <a:bodyPr/>
                    <a:lstStyle/>
                    <a:p>
                      <a:pPr marL="0" marR="0">
                        <a:lnSpc>
                          <a:spcPct val="150000"/>
                        </a:lnSpc>
                        <a:spcBef>
                          <a:spcPts val="0"/>
                        </a:spcBef>
                        <a:spcAft>
                          <a:spcPts val="0"/>
                        </a:spcAft>
                      </a:pPr>
                      <a:r>
                        <a:rPr lang="en-US" sz="1600" b="0" dirty="0">
                          <a:effectLst/>
                        </a:rPr>
                        <a:t>HIS General Assessment Overall Score</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600" dirty="0">
                          <a:effectLst/>
                        </a:rPr>
                        <a:t>3.7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600" dirty="0">
                          <a:effectLst/>
                        </a:rPr>
                        <a:t>Agree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13791772"/>
                  </a:ext>
                </a:extLst>
              </a:tr>
              <a:tr h="540327">
                <a:tc>
                  <a:txBody>
                    <a:bodyPr/>
                    <a:lstStyle/>
                    <a:p>
                      <a:pPr marL="0" marR="0">
                        <a:lnSpc>
                          <a:spcPct val="150000"/>
                        </a:lnSpc>
                        <a:spcBef>
                          <a:spcPts val="0"/>
                        </a:spcBef>
                        <a:spcAft>
                          <a:spcPts val="0"/>
                        </a:spcAft>
                      </a:pPr>
                      <a:r>
                        <a:rPr lang="en-US" sz="1600" b="0" dirty="0">
                          <a:effectLst/>
                        </a:rPr>
                        <a:t>Patient Care &amp; HIS Overall Score</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600" dirty="0">
                          <a:effectLst/>
                        </a:rPr>
                        <a:t>3.3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600" dirty="0">
                          <a:effectLst/>
                        </a:rPr>
                        <a:t>Neutral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47168892"/>
                  </a:ext>
                </a:extLst>
              </a:tr>
              <a:tr h="540327">
                <a:tc>
                  <a:txBody>
                    <a:bodyPr/>
                    <a:lstStyle/>
                    <a:p>
                      <a:pPr marL="0" marR="0">
                        <a:lnSpc>
                          <a:spcPct val="150000"/>
                        </a:lnSpc>
                        <a:spcBef>
                          <a:spcPts val="0"/>
                        </a:spcBef>
                        <a:spcAft>
                          <a:spcPts val="0"/>
                        </a:spcAft>
                      </a:pPr>
                      <a:r>
                        <a:rPr lang="en-US" sz="1600" b="0" dirty="0">
                          <a:effectLst/>
                        </a:rPr>
                        <a:t>Users' Satisfaction Overall Score</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600" dirty="0">
                          <a:effectLst/>
                        </a:rPr>
                        <a:t>2.3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600" dirty="0">
                          <a:effectLst/>
                        </a:rPr>
                        <a:t>Disagree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75679496"/>
                  </a:ext>
                </a:extLst>
              </a:tr>
              <a:tr h="540327">
                <a:tc>
                  <a:txBody>
                    <a:bodyPr/>
                    <a:lstStyle/>
                    <a:p>
                      <a:pPr marL="0" marR="0">
                        <a:lnSpc>
                          <a:spcPct val="150000"/>
                        </a:lnSpc>
                        <a:spcBef>
                          <a:spcPts val="0"/>
                        </a:spcBef>
                        <a:spcAft>
                          <a:spcPts val="0"/>
                        </a:spcAft>
                      </a:pPr>
                      <a:r>
                        <a:rPr lang="en-US" sz="1600" b="1" dirty="0">
                          <a:effectLst/>
                        </a:rPr>
                        <a:t>Grand Total Score</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600" b="1" dirty="0">
                          <a:effectLst/>
                        </a:rPr>
                        <a:t>3.2</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600" b="1" dirty="0">
                          <a:effectLst/>
                        </a:rPr>
                        <a:t>Neutral</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64450364"/>
                  </a:ext>
                </a:extLst>
              </a:tr>
            </a:tbl>
          </a:graphicData>
        </a:graphic>
      </p:graphicFrame>
    </p:spTree>
    <p:extLst>
      <p:ext uri="{BB962C8B-B14F-4D97-AF65-F5344CB8AC3E}">
        <p14:creationId xmlns:p14="http://schemas.microsoft.com/office/powerpoint/2010/main" val="1878158195"/>
      </p:ext>
    </p:extLst>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4109" y="656071"/>
            <a:ext cx="10827327" cy="784802"/>
          </a:xfrm>
        </p:spPr>
        <p:txBody>
          <a:bodyPr>
            <a:normAutofit/>
          </a:bodyPr>
          <a:lstStyle/>
          <a:p>
            <a:r>
              <a:rPr lang="en-US" sz="4000" b="1" dirty="0"/>
              <a:t>DISCUSSION</a:t>
            </a:r>
          </a:p>
        </p:txBody>
      </p:sp>
      <p:sp>
        <p:nvSpPr>
          <p:cNvPr id="3" name="Content Placeholder 2"/>
          <p:cNvSpPr>
            <a:spLocks noGrp="1"/>
          </p:cNvSpPr>
          <p:nvPr>
            <p:ph idx="1"/>
          </p:nvPr>
        </p:nvSpPr>
        <p:spPr>
          <a:xfrm>
            <a:off x="651164" y="1440873"/>
            <a:ext cx="10827327" cy="4916199"/>
          </a:xfrm>
        </p:spPr>
        <p:txBody>
          <a:bodyPr>
            <a:normAutofit/>
          </a:bodyPr>
          <a:lstStyle/>
          <a:p>
            <a:pPr algn="just">
              <a:lnSpc>
                <a:spcPct val="100000"/>
              </a:lnSpc>
            </a:pPr>
            <a:r>
              <a:rPr lang="en-US" sz="2000" dirty="0">
                <a:solidFill>
                  <a:schemeClr val="tx1"/>
                </a:solidFill>
              </a:rPr>
              <a:t>Availability of computers and Laptops in the hospital - most acceptable and satisfying factor which facilitate direct data entry and information retrieval</a:t>
            </a:r>
          </a:p>
          <a:p>
            <a:pPr algn="just">
              <a:lnSpc>
                <a:spcPct val="100000"/>
              </a:lnSpc>
            </a:pPr>
            <a:r>
              <a:rPr lang="en-US" sz="2000" dirty="0">
                <a:solidFill>
                  <a:schemeClr val="tx1"/>
                </a:solidFill>
              </a:rPr>
              <a:t>Unavailability of computers on wheels - hindrance in the process of HIS acceptance and satisfaction</a:t>
            </a:r>
          </a:p>
          <a:p>
            <a:pPr algn="just">
              <a:lnSpc>
                <a:spcPct val="100000"/>
              </a:lnSpc>
            </a:pPr>
            <a:r>
              <a:rPr lang="en-US" sz="2000" dirty="0">
                <a:solidFill>
                  <a:schemeClr val="tx1"/>
                </a:solidFill>
              </a:rPr>
              <a:t>Enhanced HIS Screen designs with more focus on the sequence and logic of functions</a:t>
            </a:r>
          </a:p>
          <a:p>
            <a:pPr algn="just">
              <a:lnSpc>
                <a:spcPct val="100000"/>
              </a:lnSpc>
            </a:pPr>
            <a:r>
              <a:rPr lang="en-US" sz="2000" dirty="0">
                <a:solidFill>
                  <a:schemeClr val="tx1"/>
                </a:solidFill>
              </a:rPr>
              <a:t>HIS slows down the process of care delivery and increase the time spent by patients inside hospital</a:t>
            </a:r>
          </a:p>
          <a:p>
            <a:pPr algn="just">
              <a:lnSpc>
                <a:spcPct val="100000"/>
              </a:lnSpc>
            </a:pPr>
            <a:r>
              <a:rPr lang="en-US" sz="2000" dirty="0">
                <a:solidFill>
                  <a:schemeClr val="tx1"/>
                </a:solidFill>
              </a:rPr>
              <a:t>Users not satisfied with HIS downtime procedure and are not prepared it.</a:t>
            </a:r>
          </a:p>
          <a:p>
            <a:pPr algn="just">
              <a:lnSpc>
                <a:spcPct val="100000"/>
              </a:lnSpc>
            </a:pPr>
            <a:r>
              <a:rPr lang="en-US" sz="2000" dirty="0">
                <a:solidFill>
                  <a:schemeClr val="tx1"/>
                </a:solidFill>
              </a:rPr>
              <a:t> HIS training materials along with the training provided were not precise.</a:t>
            </a:r>
          </a:p>
          <a:p>
            <a:pPr algn="just">
              <a:lnSpc>
                <a:spcPct val="100000"/>
              </a:lnSpc>
            </a:pPr>
            <a:endParaRPr lang="en-US" sz="2000" dirty="0">
              <a:solidFill>
                <a:schemeClr val="tx1"/>
              </a:solidFill>
            </a:endParaRPr>
          </a:p>
          <a:p>
            <a:pPr marL="0" indent="0" algn="just">
              <a:lnSpc>
                <a:spcPct val="100000"/>
              </a:lnSpc>
              <a:buNone/>
            </a:pPr>
            <a:r>
              <a:rPr lang="en-US" sz="2000" dirty="0">
                <a:solidFill>
                  <a:schemeClr val="tx1"/>
                </a:solidFill>
              </a:rPr>
              <a:t>All these findings are consistent with other studies.</a:t>
            </a:r>
          </a:p>
        </p:txBody>
      </p:sp>
    </p:spTree>
    <p:extLst>
      <p:ext uri="{BB962C8B-B14F-4D97-AF65-F5344CB8AC3E}">
        <p14:creationId xmlns:p14="http://schemas.microsoft.com/office/powerpoint/2010/main" val="2727432223"/>
      </p:ext>
    </p:extLst>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0254" y="656070"/>
            <a:ext cx="10841182" cy="743239"/>
          </a:xfrm>
        </p:spPr>
        <p:txBody>
          <a:bodyPr>
            <a:normAutofit/>
          </a:bodyPr>
          <a:lstStyle/>
          <a:p>
            <a:r>
              <a:rPr lang="en-US" sz="4000" b="1" dirty="0"/>
              <a:t>CONCLUSION</a:t>
            </a:r>
          </a:p>
        </p:txBody>
      </p:sp>
      <p:sp>
        <p:nvSpPr>
          <p:cNvPr id="3" name="Content Placeholder 2"/>
          <p:cNvSpPr>
            <a:spLocks noGrp="1"/>
          </p:cNvSpPr>
          <p:nvPr>
            <p:ph idx="1"/>
          </p:nvPr>
        </p:nvSpPr>
        <p:spPr>
          <a:xfrm>
            <a:off x="762000" y="1565564"/>
            <a:ext cx="10841182" cy="4916199"/>
          </a:xfrm>
        </p:spPr>
        <p:txBody>
          <a:bodyPr>
            <a:normAutofit/>
          </a:bodyPr>
          <a:lstStyle/>
          <a:p>
            <a:pPr algn="just">
              <a:lnSpc>
                <a:spcPct val="100000"/>
              </a:lnSpc>
            </a:pPr>
            <a:r>
              <a:rPr lang="en-US" sz="2000" dirty="0">
                <a:solidFill>
                  <a:schemeClr val="tx1"/>
                </a:solidFill>
              </a:rPr>
              <a:t>The availability of computers is a factor influencing the acceptance of HIS.</a:t>
            </a:r>
          </a:p>
          <a:p>
            <a:pPr algn="just">
              <a:lnSpc>
                <a:spcPct val="100000"/>
              </a:lnSpc>
            </a:pPr>
            <a:r>
              <a:rPr lang="en-US" sz="2000" dirty="0">
                <a:solidFill>
                  <a:schemeClr val="tx1"/>
                </a:solidFill>
              </a:rPr>
              <a:t>The general features of HIS has effect on the satisfaction level of the end users.</a:t>
            </a:r>
          </a:p>
          <a:p>
            <a:pPr algn="just">
              <a:lnSpc>
                <a:spcPct val="100000"/>
              </a:lnSpc>
            </a:pPr>
            <a:r>
              <a:rPr lang="en-US" sz="2000" dirty="0">
                <a:solidFill>
                  <a:schemeClr val="tx1"/>
                </a:solidFill>
              </a:rPr>
              <a:t>The HIS has influence on patient care delivery.</a:t>
            </a:r>
          </a:p>
          <a:p>
            <a:pPr algn="just">
              <a:lnSpc>
                <a:spcPct val="100000"/>
              </a:lnSpc>
            </a:pPr>
            <a:r>
              <a:rPr lang="en-US" sz="2000" dirty="0">
                <a:solidFill>
                  <a:schemeClr val="tx1"/>
                </a:solidFill>
              </a:rPr>
              <a:t>The end users are partially satisfied with HIS.</a:t>
            </a:r>
          </a:p>
          <a:p>
            <a:pPr algn="just">
              <a:lnSpc>
                <a:spcPct val="100000"/>
              </a:lnSpc>
            </a:pPr>
            <a:r>
              <a:rPr lang="en-US" sz="2000" dirty="0">
                <a:solidFill>
                  <a:schemeClr val="tx1"/>
                </a:solidFill>
              </a:rPr>
              <a:t>The staff is relatively unsatisfied with the support provided for HIS.</a:t>
            </a:r>
          </a:p>
        </p:txBody>
      </p:sp>
    </p:spTree>
    <p:extLst>
      <p:ext uri="{BB962C8B-B14F-4D97-AF65-F5344CB8AC3E}">
        <p14:creationId xmlns:p14="http://schemas.microsoft.com/office/powerpoint/2010/main" val="4219455567"/>
      </p:ext>
    </p:extLst>
  </p:cSld>
  <p:clrMapOvr>
    <a:masterClrMapping/>
  </p:clrMapOvr>
  <p:transition spd="med">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1819" y="642217"/>
            <a:ext cx="10827327" cy="715530"/>
          </a:xfrm>
        </p:spPr>
        <p:txBody>
          <a:bodyPr>
            <a:normAutofit/>
          </a:bodyPr>
          <a:lstStyle/>
          <a:p>
            <a:r>
              <a:rPr lang="en-US" sz="4000" b="1" dirty="0"/>
              <a:t>RECOMMENDATION</a:t>
            </a:r>
          </a:p>
        </p:txBody>
      </p:sp>
      <p:sp>
        <p:nvSpPr>
          <p:cNvPr id="3" name="Content Placeholder 2"/>
          <p:cNvSpPr>
            <a:spLocks noGrp="1"/>
          </p:cNvSpPr>
          <p:nvPr>
            <p:ph idx="1"/>
          </p:nvPr>
        </p:nvSpPr>
        <p:spPr>
          <a:xfrm>
            <a:off x="803564" y="1523999"/>
            <a:ext cx="10827327" cy="4930054"/>
          </a:xfrm>
        </p:spPr>
        <p:txBody>
          <a:bodyPr>
            <a:normAutofit/>
          </a:bodyPr>
          <a:lstStyle/>
          <a:p>
            <a:pPr algn="just">
              <a:lnSpc>
                <a:spcPct val="100000"/>
              </a:lnSpc>
            </a:pPr>
            <a:r>
              <a:rPr lang="en-US" sz="2000" dirty="0">
                <a:solidFill>
                  <a:schemeClr val="tx1"/>
                </a:solidFill>
                <a:cs typeface="Times New Roman" panose="02020603050405020304" pitchFamily="18" charset="0"/>
              </a:rPr>
              <a:t>The HIS needs  improvement in the form of software speed, responsiveness and increasing availability of computers, laptops and computers on wheels.</a:t>
            </a:r>
          </a:p>
          <a:p>
            <a:pPr algn="just">
              <a:lnSpc>
                <a:spcPct val="100000"/>
              </a:lnSpc>
            </a:pPr>
            <a:r>
              <a:rPr lang="en-US" sz="2000" dirty="0">
                <a:solidFill>
                  <a:schemeClr val="tx1"/>
                </a:solidFill>
                <a:cs typeface="Times New Roman" panose="02020603050405020304" pitchFamily="18" charset="0"/>
              </a:rPr>
              <a:t>Screen designs need to be enhanced with more focus on the sequence and logic of functions.</a:t>
            </a:r>
          </a:p>
          <a:p>
            <a:pPr algn="just">
              <a:lnSpc>
                <a:spcPct val="100000"/>
              </a:lnSpc>
            </a:pPr>
            <a:r>
              <a:rPr lang="en-US" sz="2000" dirty="0">
                <a:solidFill>
                  <a:schemeClr val="tx1"/>
                </a:solidFill>
                <a:cs typeface="Times New Roman" panose="02020603050405020304" pitchFamily="18" charset="0"/>
              </a:rPr>
              <a:t>Improve the organizational support to users by providing training to users, dedicated time during working hours to learn and practice, provide user manuals and materials for training and technical support from the vendor.</a:t>
            </a:r>
          </a:p>
          <a:p>
            <a:pPr algn="just">
              <a:lnSpc>
                <a:spcPct val="100000"/>
              </a:lnSpc>
            </a:pPr>
            <a:r>
              <a:rPr lang="en-US" sz="2000" dirty="0">
                <a:solidFill>
                  <a:schemeClr val="tx1"/>
                </a:solidFill>
                <a:cs typeface="Times New Roman" panose="02020603050405020304" pitchFamily="18" charset="0"/>
              </a:rPr>
              <a:t>Provide better and more reliable channels for communication and feedback, for users to suggest ideas and find solutions for problems.</a:t>
            </a:r>
          </a:p>
          <a:p>
            <a:pPr marL="0" indent="0" algn="just">
              <a:lnSpc>
                <a:spcPct val="100000"/>
              </a:lnSpc>
              <a:buNone/>
            </a:pPr>
            <a:endParaRPr lang="en-US" sz="2000" dirty="0">
              <a:solidFill>
                <a:schemeClr val="tx1"/>
              </a:solidFill>
              <a:cs typeface="Times New Roman" panose="02020603050405020304" pitchFamily="18" charset="0"/>
            </a:endParaRPr>
          </a:p>
          <a:p>
            <a:pPr marL="0" indent="0" algn="just">
              <a:lnSpc>
                <a:spcPct val="100000"/>
              </a:lnSpc>
              <a:buNone/>
            </a:pPr>
            <a:r>
              <a:rPr lang="en-US" sz="2000" dirty="0">
                <a:solidFill>
                  <a:schemeClr val="tx1"/>
                </a:solidFill>
                <a:cs typeface="Times New Roman" panose="02020603050405020304" pitchFamily="18" charset="0"/>
              </a:rPr>
              <a:t>As a long term goal, the organization needs to focus on the integration of all stakeholders and technology and also explore cloud technologies and information exchanges.</a:t>
            </a:r>
          </a:p>
          <a:p>
            <a:pPr marL="0" indent="0" algn="just">
              <a:lnSpc>
                <a:spcPct val="100000"/>
              </a:lnSpc>
              <a:buNone/>
            </a:pPr>
            <a:endParaRPr lang="en-US" sz="2000" dirty="0">
              <a:solidFill>
                <a:schemeClr val="tx1"/>
              </a:solidFill>
              <a:cs typeface="Times New Roman" panose="02020603050405020304" pitchFamily="18" charset="0"/>
            </a:endParaRPr>
          </a:p>
        </p:txBody>
      </p:sp>
    </p:spTree>
    <p:extLst>
      <p:ext uri="{BB962C8B-B14F-4D97-AF65-F5344CB8AC3E}">
        <p14:creationId xmlns:p14="http://schemas.microsoft.com/office/powerpoint/2010/main" val="3864654006"/>
      </p:ext>
    </p:extLst>
  </p:cSld>
  <p:clrMapOvr>
    <a:masterClrMapping/>
  </p:clrMapOvr>
  <p:transition spd="med">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8470" y="2922192"/>
            <a:ext cx="4403637" cy="1325563"/>
          </a:xfrm>
        </p:spPr>
        <p:txBody>
          <a:bodyPr>
            <a:normAutofit/>
          </a:bodyPr>
          <a:lstStyle/>
          <a:p>
            <a:r>
              <a:rPr lang="en-US" sz="5400" b="1" dirty="0"/>
              <a:t>THANK YOU</a:t>
            </a:r>
          </a:p>
        </p:txBody>
      </p:sp>
    </p:spTree>
    <p:extLst>
      <p:ext uri="{BB962C8B-B14F-4D97-AF65-F5344CB8AC3E}">
        <p14:creationId xmlns:p14="http://schemas.microsoft.com/office/powerpoint/2010/main" val="315386699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3267" y="655987"/>
            <a:ext cx="10810460" cy="670271"/>
          </a:xfrm>
        </p:spPr>
        <p:txBody>
          <a:bodyPr>
            <a:noAutofit/>
          </a:bodyPr>
          <a:lstStyle/>
          <a:p>
            <a:r>
              <a:rPr lang="en-US" sz="4000" b="1" dirty="0"/>
              <a:t>INTRODUCTION</a:t>
            </a:r>
          </a:p>
        </p:txBody>
      </p:sp>
      <p:sp>
        <p:nvSpPr>
          <p:cNvPr id="3" name="Content Placeholder 2"/>
          <p:cNvSpPr>
            <a:spLocks noGrp="1"/>
          </p:cNvSpPr>
          <p:nvPr>
            <p:ph idx="1"/>
          </p:nvPr>
        </p:nvSpPr>
        <p:spPr>
          <a:xfrm>
            <a:off x="612611" y="1423237"/>
            <a:ext cx="11092069" cy="5261113"/>
          </a:xfrm>
        </p:spPr>
        <p:txBody>
          <a:bodyPr>
            <a:noAutofit/>
          </a:bodyPr>
          <a:lstStyle/>
          <a:p>
            <a:pPr algn="just">
              <a:lnSpc>
                <a:spcPct val="100000"/>
              </a:lnSpc>
            </a:pPr>
            <a:r>
              <a:rPr lang="en-US" sz="1900" dirty="0">
                <a:solidFill>
                  <a:schemeClr val="tx1"/>
                </a:solidFill>
              </a:rPr>
              <a:t>Problem Statement – </a:t>
            </a:r>
          </a:p>
          <a:p>
            <a:pPr lvl="1" algn="just">
              <a:lnSpc>
                <a:spcPct val="100000"/>
              </a:lnSpc>
            </a:pPr>
            <a:r>
              <a:rPr lang="en-US" sz="1900" dirty="0">
                <a:solidFill>
                  <a:schemeClr val="tx1"/>
                </a:solidFill>
              </a:rPr>
              <a:t> The study was conducted with an aim to explore Hospital Information System (HIS) acceptance and satisfaction by end users; and</a:t>
            </a:r>
          </a:p>
          <a:p>
            <a:pPr lvl="1" algn="just">
              <a:lnSpc>
                <a:spcPct val="100000"/>
              </a:lnSpc>
            </a:pPr>
            <a:r>
              <a:rPr lang="en-US" sz="1900" dirty="0">
                <a:solidFill>
                  <a:schemeClr val="tx1"/>
                </a:solidFill>
              </a:rPr>
              <a:t>Investigate the influential factors that might increase or decrease acceptance and satisfaction levels among different hospital staff. </a:t>
            </a:r>
          </a:p>
          <a:p>
            <a:pPr algn="just">
              <a:lnSpc>
                <a:spcPct val="100000"/>
              </a:lnSpc>
            </a:pPr>
            <a:r>
              <a:rPr lang="en-US" sz="1900" dirty="0">
                <a:solidFill>
                  <a:schemeClr val="tx1"/>
                </a:solidFill>
              </a:rPr>
              <a:t>General Objective – </a:t>
            </a:r>
          </a:p>
          <a:p>
            <a:pPr lvl="1" algn="just">
              <a:lnSpc>
                <a:spcPct val="100000"/>
              </a:lnSpc>
            </a:pPr>
            <a:r>
              <a:rPr lang="en-US" sz="1900" dirty="0">
                <a:solidFill>
                  <a:schemeClr val="tx1"/>
                </a:solidFill>
              </a:rPr>
              <a:t>To access Hospital Information System (HIS) acceptance and satisfaction by end users. </a:t>
            </a:r>
          </a:p>
          <a:p>
            <a:pPr algn="just">
              <a:lnSpc>
                <a:spcPct val="100000"/>
              </a:lnSpc>
            </a:pPr>
            <a:r>
              <a:rPr lang="en-US" sz="1900" dirty="0">
                <a:solidFill>
                  <a:schemeClr val="tx1"/>
                </a:solidFill>
              </a:rPr>
              <a:t>Specific Objective – </a:t>
            </a:r>
          </a:p>
          <a:p>
            <a:pPr lvl="1" algn="just">
              <a:lnSpc>
                <a:spcPct val="100000"/>
              </a:lnSpc>
            </a:pPr>
            <a:r>
              <a:rPr lang="en-US" sz="1900" dirty="0">
                <a:solidFill>
                  <a:schemeClr val="tx1"/>
                </a:solidFill>
              </a:rPr>
              <a:t>To determine if availability of computers is a factor influencing the acceptance of HIS. </a:t>
            </a:r>
          </a:p>
          <a:p>
            <a:pPr lvl="1" algn="just">
              <a:lnSpc>
                <a:spcPct val="100000"/>
              </a:lnSpc>
            </a:pPr>
            <a:r>
              <a:rPr lang="en-US" sz="1900" dirty="0">
                <a:solidFill>
                  <a:schemeClr val="tx1"/>
                </a:solidFill>
              </a:rPr>
              <a:t>To determine if the general features of HIS has any effect on the satisfaction level of the end users. </a:t>
            </a:r>
          </a:p>
          <a:p>
            <a:pPr lvl="1" algn="just">
              <a:lnSpc>
                <a:spcPct val="100000"/>
              </a:lnSpc>
            </a:pPr>
            <a:r>
              <a:rPr lang="en-US" sz="1900" dirty="0">
                <a:solidFill>
                  <a:schemeClr val="tx1"/>
                </a:solidFill>
              </a:rPr>
              <a:t>To assess the influence of HIS on patient care from the perspective of hospital staff. </a:t>
            </a:r>
          </a:p>
          <a:p>
            <a:pPr lvl="1" algn="just">
              <a:lnSpc>
                <a:spcPct val="100000"/>
              </a:lnSpc>
            </a:pPr>
            <a:r>
              <a:rPr lang="en-US" sz="1900" dirty="0">
                <a:solidFill>
                  <a:schemeClr val="tx1"/>
                </a:solidFill>
              </a:rPr>
              <a:t>To assess the overall satisfaction of the end users with HIS. </a:t>
            </a:r>
          </a:p>
          <a:p>
            <a:pPr lvl="1" algn="just">
              <a:lnSpc>
                <a:spcPct val="100000"/>
              </a:lnSpc>
            </a:pPr>
            <a:r>
              <a:rPr lang="en-US" sz="1900" dirty="0">
                <a:solidFill>
                  <a:schemeClr val="tx1"/>
                </a:solidFill>
              </a:rPr>
              <a:t>To determine the satisfaction of staff with the support provided for HIS.</a:t>
            </a:r>
          </a:p>
        </p:txBody>
      </p:sp>
    </p:spTree>
    <p:extLst>
      <p:ext uri="{BB962C8B-B14F-4D97-AF65-F5344CB8AC3E}">
        <p14:creationId xmlns:p14="http://schemas.microsoft.com/office/powerpoint/2010/main" val="2792567745"/>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5796" y="693416"/>
            <a:ext cx="10730949" cy="734805"/>
          </a:xfrm>
        </p:spPr>
        <p:txBody>
          <a:bodyPr>
            <a:normAutofit/>
          </a:bodyPr>
          <a:lstStyle/>
          <a:p>
            <a:r>
              <a:rPr lang="en-US" sz="4000" b="1" dirty="0"/>
              <a:t>METHODOLOGY</a:t>
            </a:r>
          </a:p>
        </p:txBody>
      </p:sp>
      <p:sp>
        <p:nvSpPr>
          <p:cNvPr id="3" name="Content Placeholder 2"/>
          <p:cNvSpPr>
            <a:spLocks noGrp="1"/>
          </p:cNvSpPr>
          <p:nvPr>
            <p:ph idx="1"/>
          </p:nvPr>
        </p:nvSpPr>
        <p:spPr>
          <a:xfrm>
            <a:off x="622851" y="1080653"/>
            <a:ext cx="10917985" cy="4461163"/>
          </a:xfrm>
        </p:spPr>
        <p:txBody>
          <a:bodyPr>
            <a:noAutofit/>
          </a:bodyPr>
          <a:lstStyle/>
          <a:p>
            <a:pPr>
              <a:lnSpc>
                <a:spcPct val="100000"/>
              </a:lnSpc>
            </a:pPr>
            <a:endParaRPr lang="en-US" sz="2000" b="1" dirty="0">
              <a:solidFill>
                <a:schemeClr val="tx1"/>
              </a:solidFill>
            </a:endParaRPr>
          </a:p>
          <a:p>
            <a:pPr>
              <a:lnSpc>
                <a:spcPct val="100000"/>
              </a:lnSpc>
            </a:pPr>
            <a:r>
              <a:rPr lang="en-US" sz="2000" b="1" dirty="0">
                <a:solidFill>
                  <a:schemeClr val="tx1"/>
                </a:solidFill>
              </a:rPr>
              <a:t>Study Design</a:t>
            </a:r>
            <a:r>
              <a:rPr lang="en-US" sz="2000" dirty="0">
                <a:solidFill>
                  <a:schemeClr val="tx1"/>
                </a:solidFill>
              </a:rPr>
              <a:t>: Descriptive Study </a:t>
            </a:r>
          </a:p>
          <a:p>
            <a:pPr>
              <a:lnSpc>
                <a:spcPct val="100000"/>
              </a:lnSpc>
            </a:pPr>
            <a:r>
              <a:rPr lang="en-US" sz="2000" b="1" dirty="0">
                <a:solidFill>
                  <a:schemeClr val="tx1"/>
                </a:solidFill>
              </a:rPr>
              <a:t>Setting: </a:t>
            </a:r>
            <a:r>
              <a:rPr lang="en-US" sz="2000" dirty="0">
                <a:solidFill>
                  <a:schemeClr val="tx1"/>
                </a:solidFill>
              </a:rPr>
              <a:t>Tertiary Care Hospital, New Delhi. </a:t>
            </a:r>
          </a:p>
          <a:p>
            <a:pPr>
              <a:lnSpc>
                <a:spcPct val="100000"/>
              </a:lnSpc>
            </a:pPr>
            <a:r>
              <a:rPr lang="fr-FR" sz="2000" b="1" dirty="0">
                <a:solidFill>
                  <a:schemeClr val="tx1"/>
                </a:solidFill>
              </a:rPr>
              <a:t>Sampling Technique: </a:t>
            </a:r>
            <a:r>
              <a:rPr lang="fr-FR" sz="2000" dirty="0">
                <a:solidFill>
                  <a:schemeClr val="tx1"/>
                </a:solidFill>
              </a:rPr>
              <a:t>Purposive sampling technique </a:t>
            </a:r>
          </a:p>
          <a:p>
            <a:pPr>
              <a:lnSpc>
                <a:spcPct val="100000"/>
              </a:lnSpc>
            </a:pPr>
            <a:r>
              <a:rPr lang="en-US" sz="2000" b="1" dirty="0">
                <a:solidFill>
                  <a:schemeClr val="tx1"/>
                </a:solidFill>
              </a:rPr>
              <a:t>Study Population: </a:t>
            </a:r>
            <a:r>
              <a:rPr lang="en-US" sz="2000" dirty="0">
                <a:solidFill>
                  <a:schemeClr val="tx1"/>
                </a:solidFill>
              </a:rPr>
              <a:t>Staff of Operations Department. </a:t>
            </a:r>
          </a:p>
          <a:p>
            <a:pPr>
              <a:lnSpc>
                <a:spcPct val="100000"/>
              </a:lnSpc>
            </a:pPr>
            <a:r>
              <a:rPr lang="en-US" sz="2000" b="1" dirty="0">
                <a:solidFill>
                  <a:schemeClr val="tx1"/>
                </a:solidFill>
              </a:rPr>
              <a:t>Sample Selection: </a:t>
            </a:r>
            <a:endParaRPr lang="en-US" sz="2000" dirty="0">
              <a:solidFill>
                <a:schemeClr val="tx1"/>
              </a:solidFill>
            </a:endParaRPr>
          </a:p>
          <a:p>
            <a:pPr marL="0" indent="0">
              <a:lnSpc>
                <a:spcPct val="100000"/>
              </a:lnSpc>
              <a:buNone/>
            </a:pPr>
            <a:r>
              <a:rPr lang="en-US" sz="2000" dirty="0">
                <a:solidFill>
                  <a:schemeClr val="tx1"/>
                </a:solidFill>
              </a:rPr>
              <a:t>	Inclusion Criteria: End users of Hospital Information System (HIS). </a:t>
            </a:r>
          </a:p>
          <a:p>
            <a:pPr marL="0" indent="0">
              <a:lnSpc>
                <a:spcPct val="100000"/>
              </a:lnSpc>
              <a:buNone/>
            </a:pPr>
            <a:r>
              <a:rPr lang="en-US" sz="2000" dirty="0">
                <a:solidFill>
                  <a:schemeClr val="tx1"/>
                </a:solidFill>
              </a:rPr>
              <a:t>	Exclusion Criteria: Other staff not in direct contact with HIS. </a:t>
            </a:r>
          </a:p>
          <a:p>
            <a:pPr>
              <a:lnSpc>
                <a:spcPct val="100000"/>
              </a:lnSpc>
            </a:pPr>
            <a:r>
              <a:rPr lang="en-US" sz="2000" b="1" dirty="0">
                <a:solidFill>
                  <a:schemeClr val="tx1"/>
                </a:solidFill>
              </a:rPr>
              <a:t>Study Tool </a:t>
            </a:r>
            <a:r>
              <a:rPr lang="en-US" sz="2000" dirty="0">
                <a:solidFill>
                  <a:schemeClr val="tx1"/>
                </a:solidFill>
              </a:rPr>
              <a:t>- Self-administered reliable and validated paper based HIS questionnaire.</a:t>
            </a:r>
          </a:p>
        </p:txBody>
      </p:sp>
    </p:spTree>
    <p:extLst>
      <p:ext uri="{BB962C8B-B14F-4D97-AF65-F5344CB8AC3E}">
        <p14:creationId xmlns:p14="http://schemas.microsoft.com/office/powerpoint/2010/main" val="3163579884"/>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5064" y="1428221"/>
            <a:ext cx="10490915" cy="5249684"/>
          </a:xfrm>
        </p:spPr>
        <p:txBody>
          <a:bodyPr>
            <a:noAutofit/>
          </a:bodyPr>
          <a:lstStyle/>
          <a:p>
            <a:pPr marL="342900" lvl="1" indent="-342900" algn="just"/>
            <a:r>
              <a:rPr lang="en-US" sz="2000" dirty="0">
                <a:solidFill>
                  <a:schemeClr val="tx1"/>
                </a:solidFill>
              </a:rPr>
              <a:t>The questionnaire contained five sections of questions:</a:t>
            </a:r>
          </a:p>
          <a:p>
            <a:pPr marL="1371600" lvl="2" indent="-457200" algn="just">
              <a:buFont typeface="+mj-lt"/>
              <a:buAutoNum type="alphaLcPeriod"/>
            </a:pPr>
            <a:r>
              <a:rPr lang="en-US" sz="1600" dirty="0">
                <a:solidFill>
                  <a:schemeClr val="tx1"/>
                </a:solidFill>
              </a:rPr>
              <a:t>Section 1 - Demographic User Information</a:t>
            </a:r>
          </a:p>
          <a:p>
            <a:pPr marL="1371600" lvl="2" indent="-457200" algn="just">
              <a:buFont typeface="+mj-lt"/>
              <a:buAutoNum type="alphaLcPeriod"/>
            </a:pPr>
            <a:r>
              <a:rPr lang="en-US" sz="1600" dirty="0">
                <a:solidFill>
                  <a:schemeClr val="tx1"/>
                </a:solidFill>
              </a:rPr>
              <a:t>Section 2 - three statements regarding accessibility and availability of computer terminals</a:t>
            </a:r>
          </a:p>
          <a:p>
            <a:pPr marL="1371600" lvl="2" indent="-457200" algn="just">
              <a:buFont typeface="+mj-lt"/>
              <a:buAutoNum type="alphaLcPeriod"/>
            </a:pPr>
            <a:r>
              <a:rPr lang="en-US" sz="1600" dirty="0">
                <a:solidFill>
                  <a:schemeClr val="tx1"/>
                </a:solidFill>
              </a:rPr>
              <a:t>Section 3 - five statements regarding general HIS assessment </a:t>
            </a:r>
          </a:p>
          <a:p>
            <a:pPr marL="1371600" lvl="2" indent="-457200" algn="just">
              <a:buFont typeface="+mj-lt"/>
              <a:buAutoNum type="alphaLcPeriod"/>
            </a:pPr>
            <a:r>
              <a:rPr lang="en-US" sz="1600" dirty="0">
                <a:solidFill>
                  <a:schemeClr val="tx1"/>
                </a:solidFill>
              </a:rPr>
              <a:t>Section 4 - three statements regarding the HIS and the patient care </a:t>
            </a:r>
          </a:p>
          <a:p>
            <a:pPr marL="1371600" lvl="2" indent="-457200" algn="just">
              <a:buFont typeface="+mj-lt"/>
              <a:buAutoNum type="alphaLcPeriod"/>
            </a:pPr>
            <a:r>
              <a:rPr lang="en-US" sz="1600" dirty="0">
                <a:solidFill>
                  <a:schemeClr val="tx1"/>
                </a:solidFill>
              </a:rPr>
              <a:t>Section 5 - six statements regarding the user’s satisfaction with the HIS </a:t>
            </a:r>
          </a:p>
          <a:p>
            <a:pPr marL="342900" lvl="1" indent="-342900" algn="just"/>
            <a:r>
              <a:rPr lang="en-US" sz="2000" dirty="0">
                <a:solidFill>
                  <a:schemeClr val="tx1"/>
                </a:solidFill>
              </a:rPr>
              <a:t>The questionnaire sections from two to five used the classic five Likert scale format - strongly agree, agree, neutral, disagree and strongly disagree</a:t>
            </a:r>
          </a:p>
        </p:txBody>
      </p:sp>
      <p:sp>
        <p:nvSpPr>
          <p:cNvPr id="4" name="Title 1"/>
          <p:cNvSpPr>
            <a:spLocks noGrp="1"/>
          </p:cNvSpPr>
          <p:nvPr>
            <p:ph type="title"/>
          </p:nvPr>
        </p:nvSpPr>
        <p:spPr>
          <a:xfrm>
            <a:off x="1675796" y="693416"/>
            <a:ext cx="10730949" cy="734805"/>
          </a:xfrm>
        </p:spPr>
        <p:txBody>
          <a:bodyPr>
            <a:normAutofit/>
          </a:bodyPr>
          <a:lstStyle/>
          <a:p>
            <a:r>
              <a:rPr lang="en-US" sz="4000" b="1" dirty="0"/>
              <a:t>QUESTIONNAIRE</a:t>
            </a:r>
          </a:p>
        </p:txBody>
      </p:sp>
    </p:spTree>
    <p:extLst>
      <p:ext uri="{BB962C8B-B14F-4D97-AF65-F5344CB8AC3E}">
        <p14:creationId xmlns:p14="http://schemas.microsoft.com/office/powerpoint/2010/main" val="3139836053"/>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7237" y="692923"/>
            <a:ext cx="10522527" cy="757093"/>
          </a:xfrm>
        </p:spPr>
        <p:txBody>
          <a:bodyPr>
            <a:normAutofit/>
          </a:bodyPr>
          <a:lstStyle/>
          <a:p>
            <a:r>
              <a:rPr lang="en-US" sz="4000" b="1" dirty="0"/>
              <a:t>RESULT</a:t>
            </a:r>
          </a:p>
        </p:txBody>
      </p:sp>
      <p:sp>
        <p:nvSpPr>
          <p:cNvPr id="3" name="Content Placeholder 2"/>
          <p:cNvSpPr>
            <a:spLocks noGrp="1"/>
          </p:cNvSpPr>
          <p:nvPr>
            <p:ph idx="1"/>
          </p:nvPr>
        </p:nvSpPr>
        <p:spPr>
          <a:xfrm>
            <a:off x="987136" y="1728643"/>
            <a:ext cx="10827327" cy="4351338"/>
          </a:xfrm>
        </p:spPr>
        <p:txBody>
          <a:bodyPr>
            <a:normAutofit/>
          </a:bodyPr>
          <a:lstStyle/>
          <a:p>
            <a:pPr marL="514350" indent="-514350">
              <a:buAutoNum type="alphaUcPeriod"/>
            </a:pPr>
            <a:r>
              <a:rPr lang="en-US" sz="2000" dirty="0">
                <a:solidFill>
                  <a:schemeClr val="tx1"/>
                </a:solidFill>
              </a:rPr>
              <a:t>HIS User distribution based on Job Type</a:t>
            </a:r>
          </a:p>
          <a:p>
            <a:pPr marL="514350" indent="-514350">
              <a:buAutoNum type="alphaUcPeriod"/>
            </a:pPr>
            <a:endParaRPr lang="en-US" sz="2000" dirty="0">
              <a:solidFill>
                <a:schemeClr val="tx1"/>
              </a:solidFill>
            </a:endParaRPr>
          </a:p>
          <a:p>
            <a:pPr marL="514350" indent="-514350">
              <a:buAutoNum type="alphaUcPeriod"/>
            </a:pPr>
            <a:endParaRPr lang="en-US" sz="2000" dirty="0">
              <a:solidFill>
                <a:schemeClr val="tx1"/>
              </a:solidFill>
            </a:endParaRPr>
          </a:p>
        </p:txBody>
      </p:sp>
      <p:graphicFrame>
        <p:nvGraphicFramePr>
          <p:cNvPr id="4" name="Chart 3"/>
          <p:cNvGraphicFramePr>
            <a:graphicFrameLocks/>
          </p:cNvGraphicFramePr>
          <p:nvPr>
            <p:extLst>
              <p:ext uri="{D42A27DB-BD31-4B8C-83A1-F6EECF244321}">
                <p14:modId xmlns:p14="http://schemas.microsoft.com/office/powerpoint/2010/main" val="1163008858"/>
              </p:ext>
            </p:extLst>
          </p:nvPr>
        </p:nvGraphicFramePr>
        <p:xfrm>
          <a:off x="6400800" y="1939636"/>
          <a:ext cx="5624945" cy="43780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717433637"/>
              </p:ext>
            </p:extLst>
          </p:nvPr>
        </p:nvGraphicFramePr>
        <p:xfrm>
          <a:off x="1018309" y="2827436"/>
          <a:ext cx="5250553" cy="2755638"/>
        </p:xfrm>
        <a:graphic>
          <a:graphicData uri="http://schemas.openxmlformats.org/drawingml/2006/table">
            <a:tbl>
              <a:tblPr firstRow="1" firstCol="1" bandRow="1">
                <a:tableStyleId>{B301B821-A1FF-4177-AEE7-76D212191A09}</a:tableStyleId>
              </a:tblPr>
              <a:tblGrid>
                <a:gridCol w="2798479">
                  <a:extLst>
                    <a:ext uri="{9D8B030D-6E8A-4147-A177-3AD203B41FA5}">
                      <a16:colId xmlns:a16="http://schemas.microsoft.com/office/drawing/2014/main" val="3731602163"/>
                    </a:ext>
                  </a:extLst>
                </a:gridCol>
                <a:gridCol w="980830">
                  <a:extLst>
                    <a:ext uri="{9D8B030D-6E8A-4147-A177-3AD203B41FA5}">
                      <a16:colId xmlns:a16="http://schemas.microsoft.com/office/drawing/2014/main" val="2139211476"/>
                    </a:ext>
                  </a:extLst>
                </a:gridCol>
                <a:gridCol w="1471244">
                  <a:extLst>
                    <a:ext uri="{9D8B030D-6E8A-4147-A177-3AD203B41FA5}">
                      <a16:colId xmlns:a16="http://schemas.microsoft.com/office/drawing/2014/main" val="3437980799"/>
                    </a:ext>
                  </a:extLst>
                </a:gridCol>
              </a:tblGrid>
              <a:tr h="459273">
                <a:tc>
                  <a:txBody>
                    <a:bodyPr/>
                    <a:lstStyle/>
                    <a:p>
                      <a:pPr marL="0" marR="0">
                        <a:lnSpc>
                          <a:spcPct val="150000"/>
                        </a:lnSpc>
                        <a:spcBef>
                          <a:spcPts val="0"/>
                        </a:spcBef>
                        <a:spcAft>
                          <a:spcPts val="0"/>
                        </a:spcAft>
                      </a:pPr>
                      <a:r>
                        <a:rPr lang="en-US" sz="1800" dirty="0">
                          <a:effectLst/>
                        </a:rPr>
                        <a:t>HIS Users Job Type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dirty="0">
                          <a:effectLst/>
                        </a:rPr>
                        <a:t>Count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dirty="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89455614"/>
                  </a:ext>
                </a:extLst>
              </a:tr>
              <a:tr h="459273">
                <a:tc>
                  <a:txBody>
                    <a:bodyPr/>
                    <a:lstStyle/>
                    <a:p>
                      <a:pPr marL="0" marR="0">
                        <a:lnSpc>
                          <a:spcPct val="150000"/>
                        </a:lnSpc>
                        <a:spcBef>
                          <a:spcPts val="0"/>
                        </a:spcBef>
                        <a:spcAft>
                          <a:spcPts val="0"/>
                        </a:spcAft>
                      </a:pPr>
                      <a:r>
                        <a:rPr lang="en-US" sz="1800" dirty="0">
                          <a:effectLst/>
                        </a:rPr>
                        <a:t>Billing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dirty="0">
                          <a:effectLst/>
                        </a:rPr>
                        <a:t>11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dirty="0">
                          <a:effectLst/>
                        </a:rPr>
                        <a:t>36%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61429751"/>
                  </a:ext>
                </a:extLst>
              </a:tr>
              <a:tr h="459273">
                <a:tc>
                  <a:txBody>
                    <a:bodyPr/>
                    <a:lstStyle/>
                    <a:p>
                      <a:pPr marL="0" marR="0">
                        <a:lnSpc>
                          <a:spcPct val="150000"/>
                        </a:lnSpc>
                        <a:spcBef>
                          <a:spcPts val="0"/>
                        </a:spcBef>
                        <a:spcAft>
                          <a:spcPts val="0"/>
                        </a:spcAft>
                      </a:pPr>
                      <a:r>
                        <a:rPr lang="en-US" sz="1800" dirty="0">
                          <a:effectLst/>
                        </a:rPr>
                        <a:t>Administrator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dirty="0">
                          <a:effectLst/>
                        </a:rPr>
                        <a:t>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dirty="0">
                          <a:effectLst/>
                        </a:rPr>
                        <a:t>27%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32302637"/>
                  </a:ext>
                </a:extLst>
              </a:tr>
              <a:tr h="459273">
                <a:tc>
                  <a:txBody>
                    <a:bodyPr/>
                    <a:lstStyle/>
                    <a:p>
                      <a:pPr marL="0" marR="0">
                        <a:lnSpc>
                          <a:spcPct val="150000"/>
                        </a:lnSpc>
                        <a:spcBef>
                          <a:spcPts val="0"/>
                        </a:spcBef>
                        <a:spcAft>
                          <a:spcPts val="0"/>
                        </a:spcAft>
                      </a:pPr>
                      <a:r>
                        <a:rPr lang="en-US" sz="1800" dirty="0">
                          <a:effectLst/>
                        </a:rPr>
                        <a:t>Technicians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dirty="0">
                          <a:effectLst/>
                        </a:rPr>
                        <a:t>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dirty="0">
                          <a:effectLst/>
                        </a:rPr>
                        <a:t>20%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40041740"/>
                  </a:ext>
                </a:extLst>
              </a:tr>
              <a:tr h="459273">
                <a:tc>
                  <a:txBody>
                    <a:bodyPr/>
                    <a:lstStyle/>
                    <a:p>
                      <a:pPr marL="0" marR="0">
                        <a:lnSpc>
                          <a:spcPct val="150000"/>
                        </a:lnSpc>
                        <a:spcBef>
                          <a:spcPts val="0"/>
                        </a:spcBef>
                        <a:spcAft>
                          <a:spcPts val="0"/>
                        </a:spcAft>
                      </a:pPr>
                      <a:r>
                        <a:rPr lang="en-US" sz="1800" dirty="0">
                          <a:effectLst/>
                          <a:latin typeface="+mn-lt"/>
                          <a:ea typeface="+mn-ea"/>
                          <a:cs typeface="+mn-cs"/>
                        </a:rPr>
                        <a:t>Nurse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dirty="0">
                          <a:effectLst/>
                        </a:rPr>
                        <a:t>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dirty="0">
                          <a:effectLst/>
                        </a:rPr>
                        <a:t>17%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02571663"/>
                  </a:ext>
                </a:extLst>
              </a:tr>
              <a:tr h="459273">
                <a:tc>
                  <a:txBody>
                    <a:bodyPr/>
                    <a:lstStyle/>
                    <a:p>
                      <a:pPr marL="0" marR="0">
                        <a:lnSpc>
                          <a:spcPct val="150000"/>
                        </a:lnSpc>
                        <a:spcBef>
                          <a:spcPts val="0"/>
                        </a:spcBef>
                        <a:spcAft>
                          <a:spcPts val="0"/>
                        </a:spcAft>
                      </a:pPr>
                      <a:r>
                        <a:rPr lang="en-US" sz="1800" dirty="0">
                          <a:effectLst/>
                        </a:rPr>
                        <a:t>Total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dirty="0">
                          <a:effectLst/>
                        </a:rPr>
                        <a:t>30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800" dirty="0">
                          <a:effectLst/>
                        </a:rPr>
                        <a:t>100%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00091280"/>
                  </a:ext>
                </a:extLst>
              </a:tr>
            </a:tbl>
          </a:graphicData>
        </a:graphic>
      </p:graphicFrame>
    </p:spTree>
    <p:extLst>
      <p:ext uri="{BB962C8B-B14F-4D97-AF65-F5344CB8AC3E}">
        <p14:creationId xmlns:p14="http://schemas.microsoft.com/office/powerpoint/2010/main" val="4070690441"/>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8071" y="683499"/>
            <a:ext cx="8911687" cy="743520"/>
          </a:xfrm>
        </p:spPr>
        <p:txBody>
          <a:bodyPr>
            <a:normAutofit/>
          </a:bodyPr>
          <a:lstStyle/>
          <a:p>
            <a:r>
              <a:rPr lang="en-US" sz="4000" b="1" dirty="0"/>
              <a:t>RESULT (Contd.)</a:t>
            </a:r>
            <a:endParaRPr lang="en-US" sz="4000" dirty="0"/>
          </a:p>
        </p:txBody>
      </p:sp>
      <p:sp>
        <p:nvSpPr>
          <p:cNvPr id="3" name="Content Placeholder 2"/>
          <p:cNvSpPr>
            <a:spLocks noGrp="1"/>
          </p:cNvSpPr>
          <p:nvPr>
            <p:ph idx="1"/>
          </p:nvPr>
        </p:nvSpPr>
        <p:spPr>
          <a:xfrm>
            <a:off x="1060173" y="1700346"/>
            <a:ext cx="8915400" cy="3777622"/>
          </a:xfrm>
        </p:spPr>
        <p:txBody>
          <a:bodyPr>
            <a:normAutofit/>
          </a:bodyPr>
          <a:lstStyle/>
          <a:p>
            <a:pPr marL="0" indent="0">
              <a:buNone/>
            </a:pPr>
            <a:r>
              <a:rPr lang="en-US" sz="2000" dirty="0">
                <a:solidFill>
                  <a:schemeClr val="tx1"/>
                </a:solidFill>
              </a:rPr>
              <a:t>B. Healthcare Experience of Users</a:t>
            </a:r>
          </a:p>
          <a:p>
            <a:pPr marL="0" indent="0">
              <a:buNone/>
            </a:pPr>
            <a:endParaRPr lang="en-US" sz="2000" dirty="0">
              <a:solidFill>
                <a:schemeClr val="tx1"/>
              </a:solidFill>
            </a:endParaRPr>
          </a:p>
          <a:p>
            <a:pPr marL="0" indent="0">
              <a:buNone/>
            </a:pPr>
            <a:endParaRPr lang="en-US" sz="2000" dirty="0">
              <a:solidFill>
                <a:schemeClr val="tx1"/>
              </a:solidFill>
            </a:endParaRPr>
          </a:p>
        </p:txBody>
      </p:sp>
      <p:graphicFrame>
        <p:nvGraphicFramePr>
          <p:cNvPr id="4" name="Chart 3"/>
          <p:cNvGraphicFramePr/>
          <p:nvPr>
            <p:extLst>
              <p:ext uri="{D42A27DB-BD31-4B8C-83A1-F6EECF244321}">
                <p14:modId xmlns:p14="http://schemas.microsoft.com/office/powerpoint/2010/main" val="3259406077"/>
              </p:ext>
            </p:extLst>
          </p:nvPr>
        </p:nvGraphicFramePr>
        <p:xfrm>
          <a:off x="6844427" y="2822716"/>
          <a:ext cx="4619625"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193790375"/>
              </p:ext>
            </p:extLst>
          </p:nvPr>
        </p:nvGraphicFramePr>
        <p:xfrm>
          <a:off x="1060173" y="2822716"/>
          <a:ext cx="5243646" cy="2849216"/>
        </p:xfrm>
        <a:graphic>
          <a:graphicData uri="http://schemas.openxmlformats.org/drawingml/2006/table">
            <a:tbl>
              <a:tblPr firstRow="1" firstCol="1" bandRow="1">
                <a:tableStyleId>{B301B821-A1FF-4177-AEE7-76D212191A09}</a:tableStyleId>
              </a:tblPr>
              <a:tblGrid>
                <a:gridCol w="3144730">
                  <a:extLst>
                    <a:ext uri="{9D8B030D-6E8A-4147-A177-3AD203B41FA5}">
                      <a16:colId xmlns:a16="http://schemas.microsoft.com/office/drawing/2014/main" val="886635539"/>
                    </a:ext>
                  </a:extLst>
                </a:gridCol>
                <a:gridCol w="1049458">
                  <a:extLst>
                    <a:ext uri="{9D8B030D-6E8A-4147-A177-3AD203B41FA5}">
                      <a16:colId xmlns:a16="http://schemas.microsoft.com/office/drawing/2014/main" val="3674598984"/>
                    </a:ext>
                  </a:extLst>
                </a:gridCol>
                <a:gridCol w="1049458">
                  <a:extLst>
                    <a:ext uri="{9D8B030D-6E8A-4147-A177-3AD203B41FA5}">
                      <a16:colId xmlns:a16="http://schemas.microsoft.com/office/drawing/2014/main" val="4194246247"/>
                    </a:ext>
                  </a:extLst>
                </a:gridCol>
              </a:tblGrid>
              <a:tr h="439616">
                <a:tc>
                  <a:txBody>
                    <a:bodyPr/>
                    <a:lstStyle/>
                    <a:p>
                      <a:pPr marL="0" marR="0">
                        <a:lnSpc>
                          <a:spcPct val="150000"/>
                        </a:lnSpc>
                        <a:spcBef>
                          <a:spcPts val="0"/>
                        </a:spcBef>
                        <a:spcAft>
                          <a:spcPts val="0"/>
                        </a:spcAft>
                      </a:pPr>
                      <a:r>
                        <a:rPr lang="en-US" sz="1600" dirty="0">
                          <a:effectLst/>
                        </a:rPr>
                        <a:t>Total Healthcare Experience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Count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87944220"/>
                  </a:ext>
                </a:extLst>
              </a:tr>
              <a:tr h="401600">
                <a:tc>
                  <a:txBody>
                    <a:bodyPr/>
                    <a:lstStyle/>
                    <a:p>
                      <a:pPr marL="0" marR="0">
                        <a:lnSpc>
                          <a:spcPct val="150000"/>
                        </a:lnSpc>
                        <a:spcBef>
                          <a:spcPts val="0"/>
                        </a:spcBef>
                        <a:spcAft>
                          <a:spcPts val="0"/>
                        </a:spcAft>
                      </a:pPr>
                      <a:r>
                        <a:rPr lang="en-US" sz="1600" dirty="0">
                          <a:effectLst/>
                        </a:rPr>
                        <a:t>Less than 6 months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10%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92486913"/>
                  </a:ext>
                </a:extLst>
              </a:tr>
              <a:tr h="401600">
                <a:tc>
                  <a:txBody>
                    <a:bodyPr/>
                    <a:lstStyle/>
                    <a:p>
                      <a:pPr marL="0" marR="0">
                        <a:lnSpc>
                          <a:spcPct val="150000"/>
                        </a:lnSpc>
                        <a:spcBef>
                          <a:spcPts val="0"/>
                        </a:spcBef>
                        <a:spcAft>
                          <a:spcPts val="0"/>
                        </a:spcAft>
                      </a:pPr>
                      <a:r>
                        <a:rPr lang="en-US" sz="1600" dirty="0">
                          <a:effectLst/>
                        </a:rPr>
                        <a:t>6 months - 1 year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10%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18138652"/>
                  </a:ext>
                </a:extLst>
              </a:tr>
              <a:tr h="401600">
                <a:tc>
                  <a:txBody>
                    <a:bodyPr/>
                    <a:lstStyle/>
                    <a:p>
                      <a:pPr marL="0" marR="0">
                        <a:lnSpc>
                          <a:spcPct val="150000"/>
                        </a:lnSpc>
                        <a:spcBef>
                          <a:spcPts val="0"/>
                        </a:spcBef>
                        <a:spcAft>
                          <a:spcPts val="0"/>
                        </a:spcAft>
                      </a:pPr>
                      <a:r>
                        <a:rPr lang="en-US" sz="1600" dirty="0">
                          <a:effectLst/>
                        </a:rPr>
                        <a:t>1 - 2 years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17%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74075892"/>
                  </a:ext>
                </a:extLst>
              </a:tr>
              <a:tr h="401600">
                <a:tc>
                  <a:txBody>
                    <a:bodyPr/>
                    <a:lstStyle/>
                    <a:p>
                      <a:pPr marL="0" marR="0">
                        <a:lnSpc>
                          <a:spcPct val="150000"/>
                        </a:lnSpc>
                        <a:spcBef>
                          <a:spcPts val="0"/>
                        </a:spcBef>
                        <a:spcAft>
                          <a:spcPts val="0"/>
                        </a:spcAft>
                      </a:pPr>
                      <a:r>
                        <a:rPr lang="en-US" sz="1600" dirty="0">
                          <a:effectLst/>
                        </a:rPr>
                        <a:t>2 – 5 years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11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37%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61885490"/>
                  </a:ext>
                </a:extLst>
              </a:tr>
              <a:tr h="401600">
                <a:tc>
                  <a:txBody>
                    <a:bodyPr/>
                    <a:lstStyle/>
                    <a:p>
                      <a:pPr marL="0" marR="0">
                        <a:lnSpc>
                          <a:spcPct val="150000"/>
                        </a:lnSpc>
                        <a:spcBef>
                          <a:spcPts val="0"/>
                        </a:spcBef>
                        <a:spcAft>
                          <a:spcPts val="0"/>
                        </a:spcAft>
                      </a:pPr>
                      <a:r>
                        <a:rPr lang="en-US" sz="1600" dirty="0">
                          <a:effectLst/>
                        </a:rPr>
                        <a:t>Over 5 years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27%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86894069"/>
                  </a:ext>
                </a:extLst>
              </a:tr>
              <a:tr h="401600">
                <a:tc>
                  <a:txBody>
                    <a:bodyPr/>
                    <a:lstStyle/>
                    <a:p>
                      <a:pPr marL="0" marR="0">
                        <a:lnSpc>
                          <a:spcPct val="150000"/>
                        </a:lnSpc>
                        <a:spcBef>
                          <a:spcPts val="0"/>
                        </a:spcBef>
                        <a:spcAft>
                          <a:spcPts val="0"/>
                        </a:spcAft>
                      </a:pPr>
                      <a:r>
                        <a:rPr lang="en-US" sz="1600" dirty="0">
                          <a:effectLst/>
                        </a:rPr>
                        <a:t>Total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30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100%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5147227"/>
                  </a:ext>
                </a:extLst>
              </a:tr>
            </a:tbl>
          </a:graphicData>
        </a:graphic>
      </p:graphicFrame>
    </p:spTree>
    <p:extLst>
      <p:ext uri="{BB962C8B-B14F-4D97-AF65-F5344CB8AC3E}">
        <p14:creationId xmlns:p14="http://schemas.microsoft.com/office/powerpoint/2010/main" val="48037105"/>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4011" y="679528"/>
            <a:ext cx="8911687" cy="899890"/>
          </a:xfrm>
        </p:spPr>
        <p:txBody>
          <a:bodyPr>
            <a:normAutofit/>
          </a:bodyPr>
          <a:lstStyle/>
          <a:p>
            <a:r>
              <a:rPr lang="en-US" sz="4000" b="1" dirty="0"/>
              <a:t>RESULT (Contd.)</a:t>
            </a:r>
            <a:endParaRPr lang="en-US" sz="4000" dirty="0"/>
          </a:p>
        </p:txBody>
      </p:sp>
      <p:sp>
        <p:nvSpPr>
          <p:cNvPr id="3" name="Content Placeholder 2"/>
          <p:cNvSpPr>
            <a:spLocks noGrp="1"/>
          </p:cNvSpPr>
          <p:nvPr>
            <p:ph idx="1"/>
          </p:nvPr>
        </p:nvSpPr>
        <p:spPr>
          <a:xfrm>
            <a:off x="1014414" y="1751746"/>
            <a:ext cx="8915400" cy="3777622"/>
          </a:xfrm>
        </p:spPr>
        <p:txBody>
          <a:bodyPr>
            <a:normAutofit/>
          </a:bodyPr>
          <a:lstStyle/>
          <a:p>
            <a:pPr marL="0" indent="0">
              <a:buNone/>
            </a:pPr>
            <a:r>
              <a:rPr lang="en-US" sz="2000" dirty="0">
                <a:solidFill>
                  <a:schemeClr val="tx1"/>
                </a:solidFill>
              </a:rPr>
              <a:t>C. Users Experience in HIS</a:t>
            </a:r>
          </a:p>
          <a:p>
            <a:pPr marL="0" indent="0">
              <a:buNone/>
            </a:pPr>
            <a:endParaRPr lang="en-US" sz="2000" dirty="0">
              <a:solidFill>
                <a:schemeClr val="tx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137378808"/>
              </p:ext>
            </p:extLst>
          </p:nvPr>
        </p:nvGraphicFramePr>
        <p:xfrm>
          <a:off x="1014414" y="2901872"/>
          <a:ext cx="5095441" cy="2670514"/>
        </p:xfrm>
        <a:graphic>
          <a:graphicData uri="http://schemas.openxmlformats.org/drawingml/2006/table">
            <a:tbl>
              <a:tblPr firstRow="1" firstCol="1" bandRow="1">
                <a:tableStyleId>{B301B821-A1FF-4177-AEE7-76D212191A09}</a:tableStyleId>
              </a:tblPr>
              <a:tblGrid>
                <a:gridCol w="2992112">
                  <a:extLst>
                    <a:ext uri="{9D8B030D-6E8A-4147-A177-3AD203B41FA5}">
                      <a16:colId xmlns:a16="http://schemas.microsoft.com/office/drawing/2014/main" val="3444180980"/>
                    </a:ext>
                  </a:extLst>
                </a:gridCol>
                <a:gridCol w="1019796">
                  <a:extLst>
                    <a:ext uri="{9D8B030D-6E8A-4147-A177-3AD203B41FA5}">
                      <a16:colId xmlns:a16="http://schemas.microsoft.com/office/drawing/2014/main" val="3151859796"/>
                    </a:ext>
                  </a:extLst>
                </a:gridCol>
                <a:gridCol w="1083533">
                  <a:extLst>
                    <a:ext uri="{9D8B030D-6E8A-4147-A177-3AD203B41FA5}">
                      <a16:colId xmlns:a16="http://schemas.microsoft.com/office/drawing/2014/main" val="623404184"/>
                    </a:ext>
                  </a:extLst>
                </a:gridCol>
              </a:tblGrid>
              <a:tr h="381502">
                <a:tc>
                  <a:txBody>
                    <a:bodyPr/>
                    <a:lstStyle/>
                    <a:p>
                      <a:pPr marL="0" marR="0">
                        <a:lnSpc>
                          <a:spcPct val="150000"/>
                        </a:lnSpc>
                        <a:spcBef>
                          <a:spcPts val="0"/>
                        </a:spcBef>
                        <a:spcAft>
                          <a:spcPts val="0"/>
                        </a:spcAft>
                      </a:pPr>
                      <a:r>
                        <a:rPr lang="en-US" sz="1600" dirty="0">
                          <a:effectLst/>
                        </a:rPr>
                        <a:t>HIS Users Experience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Count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44593567"/>
                  </a:ext>
                </a:extLst>
              </a:tr>
              <a:tr h="381502">
                <a:tc>
                  <a:txBody>
                    <a:bodyPr/>
                    <a:lstStyle/>
                    <a:p>
                      <a:pPr marL="0" marR="0">
                        <a:lnSpc>
                          <a:spcPct val="150000"/>
                        </a:lnSpc>
                        <a:spcBef>
                          <a:spcPts val="0"/>
                        </a:spcBef>
                        <a:spcAft>
                          <a:spcPts val="0"/>
                        </a:spcAft>
                      </a:pPr>
                      <a:r>
                        <a:rPr lang="en-US" sz="1600" dirty="0">
                          <a:effectLst/>
                        </a:rPr>
                        <a:t>Less than 6 months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20%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34035704"/>
                  </a:ext>
                </a:extLst>
              </a:tr>
              <a:tr h="381502">
                <a:tc>
                  <a:txBody>
                    <a:bodyPr/>
                    <a:lstStyle/>
                    <a:p>
                      <a:pPr marL="0" marR="0">
                        <a:lnSpc>
                          <a:spcPct val="150000"/>
                        </a:lnSpc>
                        <a:spcBef>
                          <a:spcPts val="0"/>
                        </a:spcBef>
                        <a:spcAft>
                          <a:spcPts val="0"/>
                        </a:spcAft>
                      </a:pPr>
                      <a:r>
                        <a:rPr lang="en-US" sz="1600" dirty="0">
                          <a:effectLst/>
                        </a:rPr>
                        <a:t>6 months - 1 year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13%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36537936"/>
                  </a:ext>
                </a:extLst>
              </a:tr>
              <a:tr h="381502">
                <a:tc>
                  <a:txBody>
                    <a:bodyPr/>
                    <a:lstStyle/>
                    <a:p>
                      <a:pPr marL="0" marR="0">
                        <a:lnSpc>
                          <a:spcPct val="150000"/>
                        </a:lnSpc>
                        <a:spcBef>
                          <a:spcPts val="0"/>
                        </a:spcBef>
                        <a:spcAft>
                          <a:spcPts val="0"/>
                        </a:spcAft>
                      </a:pPr>
                      <a:r>
                        <a:rPr lang="en-US" sz="1600" dirty="0">
                          <a:effectLst/>
                        </a:rPr>
                        <a:t>1 - 2 years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11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37%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20986491"/>
                  </a:ext>
                </a:extLst>
              </a:tr>
              <a:tr h="381502">
                <a:tc>
                  <a:txBody>
                    <a:bodyPr/>
                    <a:lstStyle/>
                    <a:p>
                      <a:pPr marL="0" marR="0">
                        <a:lnSpc>
                          <a:spcPct val="150000"/>
                        </a:lnSpc>
                        <a:spcBef>
                          <a:spcPts val="0"/>
                        </a:spcBef>
                        <a:spcAft>
                          <a:spcPts val="0"/>
                        </a:spcAft>
                      </a:pPr>
                      <a:r>
                        <a:rPr lang="en-US" sz="1600" dirty="0">
                          <a:effectLst/>
                        </a:rPr>
                        <a:t>2 – 5 years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27%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15036459"/>
                  </a:ext>
                </a:extLst>
              </a:tr>
              <a:tr h="381502">
                <a:tc>
                  <a:txBody>
                    <a:bodyPr/>
                    <a:lstStyle/>
                    <a:p>
                      <a:pPr marL="0" marR="0">
                        <a:lnSpc>
                          <a:spcPct val="150000"/>
                        </a:lnSpc>
                        <a:spcBef>
                          <a:spcPts val="0"/>
                        </a:spcBef>
                        <a:spcAft>
                          <a:spcPts val="0"/>
                        </a:spcAft>
                      </a:pPr>
                      <a:r>
                        <a:rPr lang="en-US" sz="1600" dirty="0">
                          <a:effectLst/>
                        </a:rPr>
                        <a:t>Over 5 years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57010810"/>
                  </a:ext>
                </a:extLst>
              </a:tr>
              <a:tr h="381502">
                <a:tc>
                  <a:txBody>
                    <a:bodyPr/>
                    <a:lstStyle/>
                    <a:p>
                      <a:pPr marL="0" marR="0">
                        <a:lnSpc>
                          <a:spcPct val="150000"/>
                        </a:lnSpc>
                        <a:spcBef>
                          <a:spcPts val="0"/>
                        </a:spcBef>
                        <a:spcAft>
                          <a:spcPts val="0"/>
                        </a:spcAft>
                      </a:pPr>
                      <a:r>
                        <a:rPr lang="en-US" sz="1600" dirty="0">
                          <a:effectLst/>
                        </a:rPr>
                        <a:t>Total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30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100%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73483171"/>
                  </a:ext>
                </a:extLst>
              </a:tr>
            </a:tbl>
          </a:graphicData>
        </a:graphic>
      </p:graphicFrame>
      <p:graphicFrame>
        <p:nvGraphicFramePr>
          <p:cNvPr id="5" name="Chart 4"/>
          <p:cNvGraphicFramePr/>
          <p:nvPr>
            <p:extLst>
              <p:ext uri="{D42A27DB-BD31-4B8C-83A1-F6EECF244321}">
                <p14:modId xmlns:p14="http://schemas.microsoft.com/office/powerpoint/2010/main" val="1403910644"/>
              </p:ext>
            </p:extLst>
          </p:nvPr>
        </p:nvGraphicFramePr>
        <p:xfrm>
          <a:off x="6448425" y="2786168"/>
          <a:ext cx="4905375"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3951900"/>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3944" y="679528"/>
            <a:ext cx="8911687" cy="872181"/>
          </a:xfrm>
        </p:spPr>
        <p:txBody>
          <a:bodyPr>
            <a:normAutofit/>
          </a:bodyPr>
          <a:lstStyle/>
          <a:p>
            <a:r>
              <a:rPr lang="en-US" sz="4000" b="1" dirty="0"/>
              <a:t>RESULT (Contd.)</a:t>
            </a:r>
            <a:endParaRPr lang="en-US" sz="4000" dirty="0"/>
          </a:p>
        </p:txBody>
      </p:sp>
      <p:sp>
        <p:nvSpPr>
          <p:cNvPr id="3" name="Content Placeholder 2"/>
          <p:cNvSpPr>
            <a:spLocks noGrp="1"/>
          </p:cNvSpPr>
          <p:nvPr>
            <p:ph idx="1"/>
          </p:nvPr>
        </p:nvSpPr>
        <p:spPr>
          <a:xfrm>
            <a:off x="1051357" y="1759527"/>
            <a:ext cx="8915400" cy="3777622"/>
          </a:xfrm>
        </p:spPr>
        <p:txBody>
          <a:bodyPr>
            <a:normAutofit/>
          </a:bodyPr>
          <a:lstStyle/>
          <a:p>
            <a:pPr marL="0" indent="0">
              <a:buNone/>
            </a:pPr>
            <a:r>
              <a:rPr lang="en-US" sz="2000" dirty="0">
                <a:solidFill>
                  <a:schemeClr val="tx1"/>
                </a:solidFill>
              </a:rPr>
              <a:t>D. Availability of Computers in the Hospital Overall Score </a:t>
            </a:r>
          </a:p>
          <a:p>
            <a:pPr marL="0" indent="0">
              <a:buNone/>
            </a:pPr>
            <a:endParaRPr lang="en-US" sz="2000" dirty="0">
              <a:solidFill>
                <a:schemeClr val="tx1"/>
              </a:solidFill>
            </a:endParaRPr>
          </a:p>
        </p:txBody>
      </p:sp>
      <p:graphicFrame>
        <p:nvGraphicFramePr>
          <p:cNvPr id="5" name="Chart 4"/>
          <p:cNvGraphicFramePr/>
          <p:nvPr>
            <p:extLst>
              <p:ext uri="{D42A27DB-BD31-4B8C-83A1-F6EECF244321}">
                <p14:modId xmlns:p14="http://schemas.microsoft.com/office/powerpoint/2010/main" val="1163059134"/>
              </p:ext>
            </p:extLst>
          </p:nvPr>
        </p:nvGraphicFramePr>
        <p:xfrm>
          <a:off x="2158416" y="2354671"/>
          <a:ext cx="8062742" cy="42262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46342954"/>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0087" y="670994"/>
            <a:ext cx="8911687" cy="886035"/>
          </a:xfrm>
        </p:spPr>
        <p:txBody>
          <a:bodyPr>
            <a:normAutofit/>
          </a:bodyPr>
          <a:lstStyle/>
          <a:p>
            <a:r>
              <a:rPr lang="en-US" sz="4000" b="1" dirty="0"/>
              <a:t>RESULT (Contd.)</a:t>
            </a:r>
            <a:endParaRPr lang="en-US" sz="4000" dirty="0"/>
          </a:p>
        </p:txBody>
      </p:sp>
      <p:sp>
        <p:nvSpPr>
          <p:cNvPr id="3" name="Content Placeholder 2"/>
          <p:cNvSpPr>
            <a:spLocks noGrp="1"/>
          </p:cNvSpPr>
          <p:nvPr>
            <p:ph idx="1"/>
          </p:nvPr>
        </p:nvSpPr>
        <p:spPr>
          <a:xfrm>
            <a:off x="1037584" y="1731819"/>
            <a:ext cx="8915400" cy="3777622"/>
          </a:xfrm>
        </p:spPr>
        <p:txBody>
          <a:bodyPr>
            <a:normAutofit/>
          </a:bodyPr>
          <a:lstStyle/>
          <a:p>
            <a:pPr marL="0" indent="0">
              <a:buNone/>
            </a:pPr>
            <a:r>
              <a:rPr lang="en-US" sz="2000" dirty="0">
                <a:solidFill>
                  <a:schemeClr val="tx1"/>
                </a:solidFill>
              </a:rPr>
              <a:t>E. HIS General Assessment Overall Score</a:t>
            </a:r>
          </a:p>
          <a:p>
            <a:pPr marL="0" indent="0">
              <a:buNone/>
            </a:pPr>
            <a:endParaRPr lang="en-US" sz="2000" dirty="0">
              <a:solidFill>
                <a:schemeClr val="tx1"/>
              </a:solidFill>
            </a:endParaRPr>
          </a:p>
        </p:txBody>
      </p:sp>
      <p:graphicFrame>
        <p:nvGraphicFramePr>
          <p:cNvPr id="4" name="Chart 3"/>
          <p:cNvGraphicFramePr/>
          <p:nvPr>
            <p:extLst>
              <p:ext uri="{D42A27DB-BD31-4B8C-83A1-F6EECF244321}">
                <p14:modId xmlns:p14="http://schemas.microsoft.com/office/powerpoint/2010/main" val="3786001943"/>
              </p:ext>
            </p:extLst>
          </p:nvPr>
        </p:nvGraphicFramePr>
        <p:xfrm>
          <a:off x="2093057" y="2622125"/>
          <a:ext cx="8165749" cy="398649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08003496"/>
      </p:ext>
    </p:extLst>
  </p:cSld>
  <p:clrMapOvr>
    <a:masterClrMapping/>
  </p:clrMapOvr>
  <p:transition spd="med">
    <p:pull/>
  </p:transition>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543</TotalTime>
  <Words>875</Words>
  <Application>Microsoft Office PowerPoint</Application>
  <PresentationFormat>Widescreen</PresentationFormat>
  <Paragraphs>175</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Century Gothic</vt:lpstr>
      <vt:lpstr>Times New Roman</vt:lpstr>
      <vt:lpstr>Wingdings 3</vt:lpstr>
      <vt:lpstr>Wisp</vt:lpstr>
      <vt:lpstr>A STUDY ON HOSPITAL INFORMATION SYSTEM (HIS) ACCEPTANCE AND SATISFACTION BY END USERS  – At A Tertiary Care Hospital , New Delhi</vt:lpstr>
      <vt:lpstr>INTRODUCTION</vt:lpstr>
      <vt:lpstr>METHODOLOGY</vt:lpstr>
      <vt:lpstr>QUESTIONNAIRE</vt:lpstr>
      <vt:lpstr>RESULT</vt:lpstr>
      <vt:lpstr>RESULT (Contd.)</vt:lpstr>
      <vt:lpstr>RESULT (Contd.)</vt:lpstr>
      <vt:lpstr>RESULT (Contd.)</vt:lpstr>
      <vt:lpstr>RESULT (Contd.)</vt:lpstr>
      <vt:lpstr>RESULT (Contd.)</vt:lpstr>
      <vt:lpstr>RESULT (Contd.)</vt:lpstr>
      <vt:lpstr>RESULT (Contd.)</vt:lpstr>
      <vt:lpstr>DISCUSSION</vt:lpstr>
      <vt:lpstr>CONCLUSION</vt:lpstr>
      <vt:lpstr>RECOMMENDATION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RAHUL HEDAU</dc:creator>
  <cp:lastModifiedBy>RAHUL HEDAU</cp:lastModifiedBy>
  <cp:revision>60</cp:revision>
  <dcterms:created xsi:type="dcterms:W3CDTF">2017-05-14T14:41:39Z</dcterms:created>
  <dcterms:modified xsi:type="dcterms:W3CDTF">2017-05-15T18:18:28Z</dcterms:modified>
</cp:coreProperties>
</file>