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charts/chart5.xml" ContentType="application/vnd.openxmlformats-officedocument.drawingml.chart+xml"/>
  <Override PartName="/ppt/charts/style3.xml" ContentType="application/vnd.ms-office.chartstyle+xml"/>
  <Override PartName="/ppt/charts/colors3.xml" ContentType="application/vnd.ms-office.chartcolorstyle+xml"/>
  <Override PartName="/ppt/charts/chart6.xml" ContentType="application/vnd.openxmlformats-officedocument.drawingml.chart+xml"/>
  <Override PartName="/ppt/charts/style4.xml" ContentType="application/vnd.ms-office.chartstyle+xml"/>
  <Override PartName="/ppt/charts/colors4.xml" ContentType="application/vnd.ms-office.chartcolorstyle+xml"/>
  <Override PartName="/ppt/charts/chart7.xml" ContentType="application/vnd.openxmlformats-officedocument.drawingml.chart+xml"/>
  <Override PartName="/ppt/charts/style5.xml" ContentType="application/vnd.ms-office.chartstyle+xml"/>
  <Override PartName="/ppt/charts/colors5.xml" ContentType="application/vnd.ms-office.chartcolorstyle+xml"/>
  <Override PartName="/ppt/charts/chart8.xml" ContentType="application/vnd.openxmlformats-officedocument.drawingml.chart+xml"/>
  <Override PartName="/ppt/charts/style6.xml" ContentType="application/vnd.ms-office.chartstyle+xml"/>
  <Override PartName="/ppt/charts/colors6.xml" ContentType="application/vnd.ms-office.chartcolorstyle+xml"/>
  <Override PartName="/ppt/charts/chart9.xml" ContentType="application/vnd.openxmlformats-officedocument.drawingml.chart+xml"/>
  <Override PartName="/ppt/charts/style7.xml" ContentType="application/vnd.ms-office.chartstyle+xml"/>
  <Override PartName="/ppt/charts/colors7.xml" ContentType="application/vnd.ms-office.chartcolorstyle+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style8.xml" ContentType="application/vnd.ms-office.chartstyle+xml"/>
  <Override PartName="/ppt/charts/colors8.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257" r:id="rId3"/>
    <p:sldId id="277" r:id="rId4"/>
    <p:sldId id="278" r:id="rId5"/>
    <p:sldId id="279" r:id="rId6"/>
    <p:sldId id="264" r:id="rId7"/>
    <p:sldId id="273" r:id="rId8"/>
    <p:sldId id="282" r:id="rId9"/>
    <p:sldId id="274" r:id="rId10"/>
    <p:sldId id="294" r:id="rId11"/>
    <p:sldId id="281" r:id="rId12"/>
    <p:sldId id="275" r:id="rId13"/>
    <p:sldId id="276" r:id="rId14"/>
    <p:sldId id="288" r:id="rId15"/>
    <p:sldId id="286" r:id="rId16"/>
    <p:sldId id="287" r:id="rId17"/>
    <p:sldId id="284" r:id="rId18"/>
    <p:sldId id="296" r:id="rId19"/>
    <p:sldId id="295" r:id="rId20"/>
    <p:sldId id="297" r:id="rId21"/>
    <p:sldId id="271" r:id="rId22"/>
    <p:sldId id="270" r:id="rId23"/>
    <p:sldId id="272" r:id="rId24"/>
    <p:sldId id="298" r:id="rId25"/>
    <p:sldId id="263" r:id="rId26"/>
    <p:sldId id="267" r:id="rId27"/>
    <p:sldId id="269" r:id="rId28"/>
    <p:sldId id="259" r:id="rId29"/>
    <p:sldId id="260" r:id="rId30"/>
    <p:sldId id="261" r:id="rId31"/>
    <p:sldId id="299" r:id="rId32"/>
    <p:sldId id="258" r:id="rId33"/>
    <p:sldId id="301" r:id="rId34"/>
    <p:sldId id="300" r:id="rId35"/>
    <p:sldId id="303" r:id="rId36"/>
    <p:sldId id="302" r:id="rId37"/>
    <p:sldId id="304"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41" autoAdjust="0"/>
    <p:restoredTop sz="94660"/>
  </p:normalViewPr>
  <p:slideViewPr>
    <p:cSldViewPr snapToGrid="0">
      <p:cViewPr varScale="1">
        <p:scale>
          <a:sx n="74" d="100"/>
          <a:sy n="74" d="100"/>
        </p:scale>
        <p:origin x="558" y="7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Inderpreet\Downloads\need%20gap%20sheet%202.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Inderpreet\Downloads\need%20gap%20sheet%202.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Inderpreet\Downloads\need%20gap%20sheet%202.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Inderpreet\Downloads\need%20gap%20sheet%202.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Users\Inderpreet\Downloads\need%20gap%20sheet%202.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Users\Inderpreet\Downloads\need%20gap%20sheet%202.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Users\Inderpreet\Downloads\need%20gap%20sheet%202.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C:\Users\Inderpreet\Downloads\need%20gap%20sheet%202.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C:\Users\Inderpreet\Downloads\need%20gap%20sheet%202.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C:\Users\Inderpreet\Downloads\need%20gap%20sheet%202.xlsx" TargetMode="External"/></Relationships>
</file>

<file path=ppt/charts/_rels/chart19.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8.xml"/><Relationship Id="rId1" Type="http://schemas.microsoft.com/office/2011/relationships/chartStyle" Target="style8.xml"/></Relationships>
</file>

<file path=ppt/charts/_rels/chart2.xml.rels><?xml version="1.0" encoding="UTF-8" standalone="yes"?>
<Relationships xmlns="http://schemas.openxmlformats.org/package/2006/relationships"><Relationship Id="rId1" Type="http://schemas.openxmlformats.org/officeDocument/2006/relationships/oleObject" Target="file:///C:\Users\Inderpreet\Downloads\need%20gap%20sheet%202.xlsx"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file:///C:\Users\dalbeers\Downloads\EXCEL%20ANALYSIS%20(1).xlsx" TargetMode="External"/><Relationship Id="rId2" Type="http://schemas.microsoft.com/office/2011/relationships/chartColorStyle" Target="colors1.xml"/><Relationship Id="rId1" Type="http://schemas.microsoft.com/office/2011/relationships/chartStyle" Target="style1.xml"/></Relationships>
</file>

<file path=ppt/charts/_rels/chart4.xml.rels><?xml version="1.0" encoding="UTF-8" standalone="yes"?>
<Relationships xmlns="http://schemas.openxmlformats.org/package/2006/relationships"><Relationship Id="rId3" Type="http://schemas.openxmlformats.org/officeDocument/2006/relationships/oleObject" Target="file:///C:\Users\dalbeers\Downloads\EXCEL%20ANALYSIS.xlsx" TargetMode="External"/><Relationship Id="rId2" Type="http://schemas.microsoft.com/office/2011/relationships/chartColorStyle" Target="colors2.xml"/><Relationship Id="rId1" Type="http://schemas.microsoft.com/office/2011/relationships/chartStyle" Target="style2.xml"/></Relationships>
</file>

<file path=ppt/charts/_rels/chart5.xml.rels><?xml version="1.0" encoding="UTF-8" standalone="yes"?>
<Relationships xmlns="http://schemas.openxmlformats.org/package/2006/relationships"><Relationship Id="rId3" Type="http://schemas.openxmlformats.org/officeDocument/2006/relationships/oleObject" Target="file:///C:\Users\dalbeers\Downloads\EXCEL%20ANALYSIS.xlsx" TargetMode="External"/><Relationship Id="rId2" Type="http://schemas.microsoft.com/office/2011/relationships/chartColorStyle" Target="colors3.xml"/><Relationship Id="rId1" Type="http://schemas.microsoft.com/office/2011/relationships/chartStyle" Target="style3.xml"/></Relationships>
</file>

<file path=ppt/charts/_rels/chart6.xml.rels><?xml version="1.0" encoding="UTF-8" standalone="yes"?>
<Relationships xmlns="http://schemas.openxmlformats.org/package/2006/relationships"><Relationship Id="rId3" Type="http://schemas.openxmlformats.org/officeDocument/2006/relationships/oleObject" Target="file:///C:\Users\dalbeers\Downloads\EXCEL%20ANALYSIS.xlsx" TargetMode="External"/><Relationship Id="rId2" Type="http://schemas.microsoft.com/office/2011/relationships/chartColorStyle" Target="colors4.xml"/><Relationship Id="rId1" Type="http://schemas.microsoft.com/office/2011/relationships/chartStyle" Target="style4.xml"/></Relationships>
</file>

<file path=ppt/charts/_rels/chart7.xml.rels><?xml version="1.0" encoding="UTF-8" standalone="yes"?>
<Relationships xmlns="http://schemas.openxmlformats.org/package/2006/relationships"><Relationship Id="rId3" Type="http://schemas.openxmlformats.org/officeDocument/2006/relationships/oleObject" Target="file:///C:\Users\dalbeers\Downloads\EXCEL%20ANALYSIS.xlsx" TargetMode="External"/><Relationship Id="rId2" Type="http://schemas.microsoft.com/office/2011/relationships/chartColorStyle" Target="colors5.xml"/><Relationship Id="rId1" Type="http://schemas.microsoft.com/office/2011/relationships/chartStyle" Target="style5.xml"/></Relationships>
</file>

<file path=ppt/charts/_rels/chart8.xml.rels><?xml version="1.0" encoding="UTF-8" standalone="yes"?>
<Relationships xmlns="http://schemas.openxmlformats.org/package/2006/relationships"><Relationship Id="rId3" Type="http://schemas.openxmlformats.org/officeDocument/2006/relationships/oleObject" Target="file:///C:\Users\dalbeers\Downloads\EXCEL%20ANALYSIS.xlsx" TargetMode="External"/><Relationship Id="rId2" Type="http://schemas.microsoft.com/office/2011/relationships/chartColorStyle" Target="colors6.xml"/><Relationship Id="rId1" Type="http://schemas.microsoft.com/office/2011/relationships/chartStyle" Target="style6.xml"/></Relationships>
</file>

<file path=ppt/charts/_rels/chart9.xml.rels><?xml version="1.0" encoding="UTF-8" standalone="yes"?>
<Relationships xmlns="http://schemas.openxmlformats.org/package/2006/relationships"><Relationship Id="rId3" Type="http://schemas.openxmlformats.org/officeDocument/2006/relationships/oleObject" Target="file:///C:\Users\dalbeers\Downloads\EXCEL%20ANALYSIS.xlsx"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dk1">
                    <a:lumMod val="75000"/>
                    <a:lumOff val="25000"/>
                  </a:schemeClr>
                </a:solidFill>
                <a:latin typeface="+mn-lt"/>
                <a:ea typeface="+mn-ea"/>
                <a:cs typeface="+mn-cs"/>
              </a:defRPr>
            </a:pPr>
            <a:r>
              <a:rPr lang="en-US" sz="1600"/>
              <a:t>Designation</a:t>
            </a:r>
            <a:r>
              <a:rPr lang="en-US" sz="1600" baseline="0"/>
              <a:t> of respondents</a:t>
            </a:r>
            <a:endParaRPr lang="en-US" sz="1600"/>
          </a:p>
        </c:rich>
      </c:tx>
      <c:layout/>
      <c:overlay val="0"/>
      <c:spPr>
        <a:noFill/>
        <a:ln>
          <a:noFill/>
        </a:ln>
        <a:effectLst/>
      </c:spPr>
    </c:title>
    <c:autoTitleDeleted val="0"/>
    <c:plotArea>
      <c:layout>
        <c:manualLayout>
          <c:layoutTarget val="inner"/>
          <c:xMode val="edge"/>
          <c:yMode val="edge"/>
          <c:x val="0.15291592761431136"/>
          <c:y val="0.19227797915628808"/>
          <c:w val="0.3914536261914629"/>
          <c:h val="0.73403213011860835"/>
        </c:manualLayout>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dPt>
          <c:dPt>
            <c:idx val="1"/>
            <c:bubble3D val="0"/>
            <c:spPr>
              <a:solidFill>
                <a:schemeClr val="accent2"/>
              </a:solidFill>
              <a:ln>
                <a:noFill/>
              </a:ln>
              <a:effectLst>
                <a:outerShdw blurRad="254000" sx="102000" sy="102000" algn="ctr" rotWithShape="0">
                  <a:prstClr val="black">
                    <a:alpha val="20000"/>
                  </a:prstClr>
                </a:outerShdw>
              </a:effectLst>
            </c:spPr>
          </c:dPt>
          <c:dPt>
            <c:idx val="2"/>
            <c:bubble3D val="0"/>
            <c:spPr>
              <a:solidFill>
                <a:schemeClr val="accent3"/>
              </a:solidFill>
              <a:ln>
                <a:noFill/>
              </a:ln>
              <a:effectLst>
                <a:outerShdw blurRad="254000" sx="102000" sy="102000" algn="ctr" rotWithShape="0">
                  <a:prstClr val="black">
                    <a:alpha val="20000"/>
                  </a:prstClr>
                </a:outerShdw>
              </a:effectLst>
            </c:spPr>
          </c:dPt>
          <c:dPt>
            <c:idx val="3"/>
            <c:bubble3D val="0"/>
            <c:spPr>
              <a:solidFill>
                <a:schemeClr val="accent4"/>
              </a:solidFill>
              <a:ln>
                <a:noFill/>
              </a:ln>
              <a:effectLst>
                <a:outerShdw blurRad="254000" sx="102000" sy="102000" algn="ctr" rotWithShape="0">
                  <a:prstClr val="black">
                    <a:alpha val="20000"/>
                  </a:prstClr>
                </a:outerShdw>
              </a:effectLst>
            </c:spPr>
          </c:dPt>
          <c:dPt>
            <c:idx val="4"/>
            <c:bubble3D val="0"/>
            <c:spPr>
              <a:solidFill>
                <a:schemeClr val="accent5"/>
              </a:solidFill>
              <a:ln>
                <a:noFill/>
              </a:ln>
              <a:effectLst>
                <a:outerShdw blurRad="254000" sx="102000" sy="102000" algn="ctr" rotWithShape="0">
                  <a:prstClr val="black">
                    <a:alpha val="20000"/>
                  </a:prstClr>
                </a:outerShdw>
              </a:effectLst>
            </c:spPr>
          </c:dPt>
          <c:dPt>
            <c:idx val="5"/>
            <c:bubble3D val="0"/>
            <c:spPr>
              <a:solidFill>
                <a:schemeClr val="accent6"/>
              </a:solidFill>
              <a:ln>
                <a:noFill/>
              </a:ln>
              <a:effectLst>
                <a:outerShdw blurRad="254000" sx="102000" sy="102000" algn="ctr" rotWithShape="0">
                  <a:prstClr val="black">
                    <a:alpha val="20000"/>
                  </a:prstClr>
                </a:outerShdw>
              </a:effectLst>
            </c:spPr>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Sheet1!$C$15:$C$20</c:f>
              <c:strCache>
                <c:ptCount val="6"/>
                <c:pt idx="0">
                  <c:v>Physician/ Doctor</c:v>
                </c:pt>
                <c:pt idx="1">
                  <c:v>Staff nurse</c:v>
                </c:pt>
                <c:pt idx="2">
                  <c:v>Administrative staff</c:v>
                </c:pt>
                <c:pt idx="3">
                  <c:v>IT support team</c:v>
                </c:pt>
                <c:pt idx="4">
                  <c:v>Ancillary/ support staff</c:v>
                </c:pt>
                <c:pt idx="5">
                  <c:v>Student (medical)</c:v>
                </c:pt>
              </c:strCache>
            </c:strRef>
          </c:cat>
          <c:val>
            <c:numRef>
              <c:f>Sheet1!$D$15:$D$20</c:f>
              <c:numCache>
                <c:formatCode>General</c:formatCode>
                <c:ptCount val="6"/>
                <c:pt idx="0">
                  <c:v>30</c:v>
                </c:pt>
                <c:pt idx="1">
                  <c:v>24</c:v>
                </c:pt>
                <c:pt idx="2">
                  <c:v>16</c:v>
                </c:pt>
                <c:pt idx="3">
                  <c:v>7</c:v>
                </c:pt>
                <c:pt idx="4">
                  <c:v>18</c:v>
                </c:pt>
                <c:pt idx="5">
                  <c:v>2</c:v>
                </c:pt>
              </c:numCache>
            </c:numRef>
          </c:val>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dk1">
                    <a:lumMod val="75000"/>
                    <a:lumOff val="25000"/>
                  </a:schemeClr>
                </a:solidFill>
                <a:latin typeface="+mn-lt"/>
                <a:ea typeface="+mn-ea"/>
                <a:cs typeface="+mn-cs"/>
              </a:defRPr>
            </a:pPr>
            <a:r>
              <a:rPr lang="en-US" sz="1600"/>
              <a:t>HIS</a:t>
            </a:r>
            <a:r>
              <a:rPr lang="en-US" sz="1600" baseline="0"/>
              <a:t> (hospital infromation sysytem) awareness level</a:t>
            </a:r>
            <a:endParaRPr lang="en-US" sz="1600"/>
          </a:p>
        </c:rich>
      </c:tx>
      <c:layout/>
      <c:overlay val="0"/>
      <c:spPr>
        <a:noFill/>
        <a:ln>
          <a:noFill/>
        </a:ln>
        <a:effectLst/>
      </c:spPr>
    </c:title>
    <c:autoTitleDeleted val="0"/>
    <c:plotArea>
      <c:layout>
        <c:manualLayout>
          <c:layoutTarget val="inner"/>
          <c:xMode val="edge"/>
          <c:yMode val="edge"/>
          <c:x val="0.10013858921007861"/>
          <c:y val="0.20105198021370677"/>
          <c:w val="0.60189994304298866"/>
          <c:h val="0.65793937310618589"/>
        </c:manualLayout>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dPt>
          <c:dPt>
            <c:idx val="1"/>
            <c:bubble3D val="0"/>
            <c:spPr>
              <a:solidFill>
                <a:schemeClr val="accent2"/>
              </a:solidFill>
              <a:ln>
                <a:noFill/>
              </a:ln>
              <a:effectLst>
                <a:outerShdw blurRad="254000" sx="102000" sy="102000" algn="ctr" rotWithShape="0">
                  <a:prstClr val="black">
                    <a:alpha val="20000"/>
                  </a:prstClr>
                </a:outerShdw>
              </a:effectLst>
            </c:spPr>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Sheet1!$C$27:$C$28</c:f>
              <c:strCache>
                <c:ptCount val="2"/>
                <c:pt idx="0">
                  <c:v>Aware</c:v>
                </c:pt>
                <c:pt idx="1">
                  <c:v>Not aware</c:v>
                </c:pt>
              </c:strCache>
            </c:strRef>
          </c:cat>
          <c:val>
            <c:numRef>
              <c:f>Sheet1!$D$27:$D$28</c:f>
              <c:numCache>
                <c:formatCode>General</c:formatCode>
                <c:ptCount val="2"/>
                <c:pt idx="0">
                  <c:v>91</c:v>
                </c:pt>
                <c:pt idx="1">
                  <c:v>6</c:v>
                </c:pt>
              </c:numCache>
            </c:numRef>
          </c:val>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82279388982992674"/>
          <c:y val="0.41291300769047279"/>
          <c:w val="0.1595345944271182"/>
          <c:h val="0.17948610698115039"/>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sz="1400"/>
              <a:t>Response</a:t>
            </a:r>
            <a:r>
              <a:rPr lang="en-US" sz="1400" baseline="0"/>
              <a:t> about ever used HIS till date</a:t>
            </a:r>
            <a:endParaRPr lang="en-US" sz="1400"/>
          </a:p>
        </c:rich>
      </c:tx>
      <c:layout/>
      <c:overlay val="0"/>
      <c:spPr>
        <a:noFill/>
        <a:ln>
          <a:noFill/>
        </a:ln>
        <a:effectLst/>
      </c:spPr>
    </c:title>
    <c:autoTitleDeleted val="0"/>
    <c:plotArea>
      <c:layout>
        <c:manualLayout>
          <c:layoutTarget val="inner"/>
          <c:xMode val="edge"/>
          <c:yMode val="edge"/>
          <c:x val="0.12943353911746949"/>
          <c:y val="0.22243305090739568"/>
          <c:w val="0.61821694823358353"/>
          <c:h val="0.63591035277004815"/>
        </c:manualLayout>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dPt>
          <c:dPt>
            <c:idx val="1"/>
            <c:bubble3D val="0"/>
            <c:spPr>
              <a:solidFill>
                <a:schemeClr val="accent2"/>
              </a:solidFill>
              <a:ln>
                <a:noFill/>
              </a:ln>
              <a:effectLst>
                <a:outerShdw blurRad="254000" sx="102000" sy="102000" algn="ctr" rotWithShape="0">
                  <a:prstClr val="black">
                    <a:alpha val="20000"/>
                  </a:prstClr>
                </a:outerShdw>
              </a:effectLst>
            </c:spPr>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Sheet1!$C$36:$C$37</c:f>
              <c:strCache>
                <c:ptCount val="2"/>
                <c:pt idx="0">
                  <c:v>Yes</c:v>
                </c:pt>
                <c:pt idx="1">
                  <c:v>No</c:v>
                </c:pt>
              </c:strCache>
            </c:strRef>
          </c:cat>
          <c:val>
            <c:numRef>
              <c:f>Sheet1!$D$36:$D$37</c:f>
              <c:numCache>
                <c:formatCode>General</c:formatCode>
                <c:ptCount val="2"/>
                <c:pt idx="0">
                  <c:v>78</c:v>
                </c:pt>
                <c:pt idx="1">
                  <c:v>19</c:v>
                </c:pt>
              </c:numCache>
            </c:numRef>
          </c:val>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baseline="0">
                <a:solidFill>
                  <a:sysClr val="windowText" lastClr="000000"/>
                </a:solidFill>
                <a:latin typeface="+mn-lt"/>
                <a:ea typeface="+mn-ea"/>
                <a:cs typeface="+mn-cs"/>
              </a:defRPr>
            </a:pPr>
            <a:r>
              <a:rPr lang="en-US" sz="1400">
                <a:solidFill>
                  <a:sysClr val="windowText" lastClr="000000"/>
                </a:solidFill>
              </a:rPr>
              <a:t>Awareness</a:t>
            </a:r>
            <a:r>
              <a:rPr lang="en-US" sz="1400" baseline="0">
                <a:solidFill>
                  <a:sysClr val="windowText" lastClr="000000"/>
                </a:solidFill>
              </a:rPr>
              <a:t> about CDSS (Clinical Decision Support System)</a:t>
            </a:r>
            <a:endParaRPr lang="en-US" sz="1400">
              <a:solidFill>
                <a:sysClr val="windowText" lastClr="000000"/>
              </a:solidFill>
            </a:endParaRPr>
          </a:p>
        </c:rich>
      </c:tx>
      <c:layout/>
      <c:overlay val="0"/>
      <c:spPr>
        <a:noFill/>
        <a:ln>
          <a:noFill/>
        </a:ln>
        <a:effectLst/>
      </c:spPr>
    </c:title>
    <c:autoTitleDeleted val="0"/>
    <c:plotArea>
      <c:layout>
        <c:manualLayout>
          <c:layoutTarget val="inner"/>
          <c:xMode val="edge"/>
          <c:yMode val="edge"/>
          <c:x val="9.4241772635798998E-2"/>
          <c:y val="0.22526064705603982"/>
          <c:w val="0.66508695401350981"/>
          <c:h val="0.6477125092636562"/>
        </c:manualLayout>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dPt>
          <c:dPt>
            <c:idx val="1"/>
            <c:bubble3D val="0"/>
            <c:spPr>
              <a:solidFill>
                <a:schemeClr val="accent2"/>
              </a:solidFill>
              <a:ln>
                <a:noFill/>
              </a:ln>
              <a:effectLst>
                <a:outerShdw blurRad="254000" sx="102000" sy="102000" algn="ctr" rotWithShape="0">
                  <a:prstClr val="black">
                    <a:alpha val="20000"/>
                  </a:prstClr>
                </a:outerShdw>
              </a:effectLst>
            </c:spPr>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Sheet1!$C$45:$C$46</c:f>
              <c:strCache>
                <c:ptCount val="2"/>
                <c:pt idx="0">
                  <c:v>Aware</c:v>
                </c:pt>
                <c:pt idx="1">
                  <c:v>Not aware</c:v>
                </c:pt>
              </c:strCache>
            </c:strRef>
          </c:cat>
          <c:val>
            <c:numRef>
              <c:f>Sheet1!$D$45:$D$46</c:f>
              <c:numCache>
                <c:formatCode>General</c:formatCode>
                <c:ptCount val="2"/>
                <c:pt idx="0">
                  <c:v>36</c:v>
                </c:pt>
                <c:pt idx="1">
                  <c:v>61</c:v>
                </c:pt>
              </c:numCache>
            </c:numRef>
          </c:val>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ysClr val="windowText" lastClr="000000"/>
                </a:solidFill>
                <a:latin typeface="+mn-lt"/>
                <a:ea typeface="+mn-ea"/>
                <a:cs typeface="+mn-cs"/>
              </a:defRPr>
            </a:pPr>
            <a:r>
              <a:rPr lang="en-US" sz="1600">
                <a:solidFill>
                  <a:sysClr val="windowText" lastClr="000000"/>
                </a:solidFill>
              </a:rPr>
              <a:t>Response</a:t>
            </a:r>
            <a:r>
              <a:rPr lang="en-US" sz="1600" baseline="0">
                <a:solidFill>
                  <a:sysClr val="windowText" lastClr="000000"/>
                </a:solidFill>
              </a:rPr>
              <a:t> about ever used CDSS till date</a:t>
            </a:r>
            <a:endParaRPr lang="en-US" sz="1600">
              <a:solidFill>
                <a:sysClr val="windowText" lastClr="000000"/>
              </a:solidFill>
            </a:endParaRPr>
          </a:p>
        </c:rich>
      </c:tx>
      <c:layout/>
      <c:overlay val="0"/>
      <c:spPr>
        <a:noFill/>
        <a:ln>
          <a:noFill/>
        </a:ln>
        <a:effectLst/>
      </c:spPr>
    </c:title>
    <c:autoTitleDeleted val="0"/>
    <c:plotArea>
      <c:layout>
        <c:manualLayout>
          <c:layoutTarget val="inner"/>
          <c:xMode val="edge"/>
          <c:yMode val="edge"/>
          <c:x val="0.12297734627831715"/>
          <c:y val="0.26511995371144204"/>
          <c:w val="0.67226027571796243"/>
          <c:h val="0.61500909289486017"/>
        </c:manualLayout>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dPt>
          <c:dPt>
            <c:idx val="1"/>
            <c:bubble3D val="0"/>
            <c:spPr>
              <a:solidFill>
                <a:schemeClr val="accent2"/>
              </a:solidFill>
              <a:ln>
                <a:noFill/>
              </a:ln>
              <a:effectLst>
                <a:outerShdw blurRad="254000" sx="102000" sy="102000" algn="ctr" rotWithShape="0">
                  <a:prstClr val="black">
                    <a:alpha val="20000"/>
                  </a:prstClr>
                </a:outerShdw>
              </a:effectLst>
            </c:spPr>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Sheet1!$C$53:$C$54</c:f>
              <c:strCache>
                <c:ptCount val="2"/>
                <c:pt idx="0">
                  <c:v>Yes</c:v>
                </c:pt>
                <c:pt idx="1">
                  <c:v>No</c:v>
                </c:pt>
              </c:strCache>
            </c:strRef>
          </c:cat>
          <c:val>
            <c:numRef>
              <c:f>Sheet1!$D$53:$D$54</c:f>
              <c:numCache>
                <c:formatCode>General</c:formatCode>
                <c:ptCount val="2"/>
                <c:pt idx="0">
                  <c:v>10</c:v>
                </c:pt>
                <c:pt idx="1">
                  <c:v>81</c:v>
                </c:pt>
              </c:numCache>
            </c:numRef>
          </c:val>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200" b="1">
                <a:solidFill>
                  <a:sysClr val="windowText" lastClr="000000"/>
                </a:solidFill>
              </a:rPr>
              <a:t>Preception</a:t>
            </a:r>
            <a:r>
              <a:rPr lang="en-US" sz="1200" b="1" baseline="0">
                <a:solidFill>
                  <a:sysClr val="windowText" lastClr="000000"/>
                </a:solidFill>
              </a:rPr>
              <a:t> about the function of CDSS in healthcare industry</a:t>
            </a:r>
            <a:endParaRPr lang="en-US" sz="1200" b="1">
              <a:solidFill>
                <a:sysClr val="windowText" lastClr="000000"/>
              </a:solidFill>
            </a:endParaRPr>
          </a:p>
        </c:rich>
      </c:tx>
      <c:layout/>
      <c:overlay val="0"/>
      <c:spPr>
        <a:noFill/>
        <a:ln>
          <a:noFill/>
        </a:ln>
        <a:effectLst/>
      </c:spPr>
    </c:title>
    <c:autoTitleDeleted val="0"/>
    <c:plotArea>
      <c:layout>
        <c:manualLayout>
          <c:layoutTarget val="inner"/>
          <c:xMode val="edge"/>
          <c:yMode val="edge"/>
          <c:x val="0.32873873102818668"/>
          <c:y val="0.10113096247636934"/>
          <c:w val="0.54807286317471182"/>
          <c:h val="0.86676397007081496"/>
        </c:manualLayout>
      </c:layout>
      <c:barChart>
        <c:barDir val="bar"/>
        <c:grouping val="clustered"/>
        <c:varyColors val="0"/>
        <c:ser>
          <c:idx val="0"/>
          <c:order val="0"/>
          <c:spPr>
            <a:solidFill>
              <a:schemeClr val="accent1"/>
            </a:solidFill>
            <a:ln>
              <a:noFill/>
            </a:ln>
            <a:effectLst/>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Sheet1!$C$61:$C$67</c:f>
              <c:strCache>
                <c:ptCount val="7"/>
                <c:pt idx="0">
                  <c:v>Used for electronic data entry</c:v>
                </c:pt>
                <c:pt idx="1">
                  <c:v>Used to assist physicians in treating a patient by providing information</c:v>
                </c:pt>
                <c:pt idx="2">
                  <c:v>Used for assisting nurses</c:v>
                </c:pt>
                <c:pt idx="3">
                  <c:v>Is a guide for treating patient</c:v>
                </c:pt>
                <c:pt idx="4">
                  <c:v>Used in medical and data analysis</c:v>
                </c:pt>
                <c:pt idx="5">
                  <c:v>Any other</c:v>
                </c:pt>
                <c:pt idx="6">
                  <c:v>unaware/ don't know</c:v>
                </c:pt>
              </c:strCache>
            </c:strRef>
          </c:cat>
          <c:val>
            <c:numRef>
              <c:f>Sheet1!$D$61:$D$67</c:f>
              <c:numCache>
                <c:formatCode>General</c:formatCode>
                <c:ptCount val="7"/>
                <c:pt idx="0">
                  <c:v>31</c:v>
                </c:pt>
                <c:pt idx="1">
                  <c:v>39</c:v>
                </c:pt>
                <c:pt idx="2">
                  <c:v>24</c:v>
                </c:pt>
                <c:pt idx="3">
                  <c:v>20</c:v>
                </c:pt>
                <c:pt idx="4">
                  <c:v>16</c:v>
                </c:pt>
                <c:pt idx="5">
                  <c:v>1</c:v>
                </c:pt>
                <c:pt idx="6">
                  <c:v>25</c:v>
                </c:pt>
              </c:numCache>
            </c:numRef>
          </c:val>
        </c:ser>
        <c:dLbls>
          <c:showLegendKey val="0"/>
          <c:showVal val="1"/>
          <c:showCatName val="0"/>
          <c:showSerName val="0"/>
          <c:showPercent val="0"/>
          <c:showBubbleSize val="0"/>
        </c:dLbls>
        <c:gapWidth val="150"/>
        <c:overlap val="-25"/>
        <c:axId val="156824016"/>
        <c:axId val="329037192"/>
      </c:barChart>
      <c:catAx>
        <c:axId val="15682401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329037192"/>
        <c:crosses val="autoZero"/>
        <c:auto val="1"/>
        <c:lblAlgn val="ctr"/>
        <c:lblOffset val="100"/>
        <c:noMultiLvlLbl val="0"/>
      </c:catAx>
      <c:valAx>
        <c:axId val="329037192"/>
        <c:scaling>
          <c:orientation val="minMax"/>
        </c:scaling>
        <c:delete val="1"/>
        <c:axPos val="b"/>
        <c:numFmt formatCode="General" sourceLinked="1"/>
        <c:majorTickMark val="none"/>
        <c:minorTickMark val="none"/>
        <c:tickLblPos val="nextTo"/>
        <c:crossAx val="156824016"/>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baseline="0">
                <a:solidFill>
                  <a:sysClr val="windowText" lastClr="000000"/>
                </a:solidFill>
                <a:latin typeface="+mn-lt"/>
                <a:ea typeface="+mn-ea"/>
                <a:cs typeface="+mn-cs"/>
              </a:defRPr>
            </a:pPr>
            <a:r>
              <a:rPr lang="en-US" sz="1400" b="1" i="0" u="none" strike="noStrike" baseline="0">
                <a:effectLst/>
              </a:rPr>
              <a:t>Respondents rating on level of helpfulness of CDSS</a:t>
            </a:r>
            <a:endParaRPr lang="en-US" sz="1400">
              <a:solidFill>
                <a:sysClr val="windowText" lastClr="000000"/>
              </a:solidFill>
            </a:endParaRPr>
          </a:p>
        </c:rich>
      </c:tx>
      <c:layout>
        <c:manualLayout>
          <c:xMode val="edge"/>
          <c:yMode val="edge"/>
          <c:x val="0.13862155388471181"/>
          <c:y val="4.1030316845224526E-2"/>
        </c:manualLayout>
      </c:layout>
      <c:overlay val="0"/>
      <c:spPr>
        <a:noFill/>
        <a:ln>
          <a:noFill/>
        </a:ln>
        <a:effectLst/>
      </c:spPr>
    </c:title>
    <c:autoTitleDeleted val="0"/>
    <c:view3D>
      <c:rotX val="0"/>
      <c:rotY val="0"/>
      <c:depthPercent val="60"/>
      <c:rAngAx val="0"/>
      <c:perspective val="100"/>
    </c:view3D>
    <c:floor>
      <c:thickness val="0"/>
      <c:spPr>
        <a:solidFill>
          <a:schemeClr val="lt1">
            <a:lumMod val="95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ndard"/>
        <c:varyColors val="0"/>
        <c:ser>
          <c:idx val="0"/>
          <c:order val="0"/>
          <c:spPr>
            <a:solidFill>
              <a:schemeClr val="accent1">
                <a:alpha val="85000"/>
              </a:schemeClr>
            </a:solidFill>
            <a:ln w="9525" cap="flat" cmpd="sng" algn="ctr">
              <a:solidFill>
                <a:schemeClr val="accent1">
                  <a:lumMod val="75000"/>
                </a:schemeClr>
              </a:solidFill>
              <a:round/>
            </a:ln>
            <a:effectLst/>
            <a:sp3d contourW="9525">
              <a:contourClr>
                <a:schemeClr val="accent1">
                  <a:lumMod val="75000"/>
                </a:scheme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Sheet1!$C$102:$C$107</c:f>
              <c:strCache>
                <c:ptCount val="6"/>
                <c:pt idx="0">
                  <c:v>Very helpful</c:v>
                </c:pt>
                <c:pt idx="1">
                  <c:v>Helpful</c:v>
                </c:pt>
                <c:pt idx="2">
                  <c:v>Doesn’t make any difference</c:v>
                </c:pt>
                <c:pt idx="3">
                  <c:v>Not helpful</c:v>
                </c:pt>
                <c:pt idx="4">
                  <c:v>Not at all helpful</c:v>
                </c:pt>
                <c:pt idx="5">
                  <c:v>Unaware/ don't know</c:v>
                </c:pt>
              </c:strCache>
            </c:strRef>
          </c:cat>
          <c:val>
            <c:numRef>
              <c:f>Sheet1!$E$102:$E$107</c:f>
              <c:numCache>
                <c:formatCode>General</c:formatCode>
                <c:ptCount val="6"/>
                <c:pt idx="0">
                  <c:v>18</c:v>
                </c:pt>
                <c:pt idx="1">
                  <c:v>40</c:v>
                </c:pt>
                <c:pt idx="2">
                  <c:v>16</c:v>
                </c:pt>
                <c:pt idx="3">
                  <c:v>10</c:v>
                </c:pt>
                <c:pt idx="4">
                  <c:v>1</c:v>
                </c:pt>
                <c:pt idx="5">
                  <c:v>12</c:v>
                </c:pt>
              </c:numCache>
            </c:numRef>
          </c:val>
        </c:ser>
        <c:dLbls>
          <c:showLegendKey val="0"/>
          <c:showVal val="1"/>
          <c:showCatName val="0"/>
          <c:showSerName val="0"/>
          <c:showPercent val="0"/>
          <c:showBubbleSize val="0"/>
        </c:dLbls>
        <c:gapWidth val="65"/>
        <c:shape val="box"/>
        <c:axId val="234584488"/>
        <c:axId val="231606688"/>
        <c:axId val="333928248"/>
      </c:bar3DChart>
      <c:catAx>
        <c:axId val="23458448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231606688"/>
        <c:crosses val="autoZero"/>
        <c:auto val="1"/>
        <c:lblAlgn val="ctr"/>
        <c:lblOffset val="100"/>
        <c:noMultiLvlLbl val="0"/>
      </c:catAx>
      <c:valAx>
        <c:axId val="231606688"/>
        <c:scaling>
          <c:orientation val="minMax"/>
        </c:scaling>
        <c:delete val="0"/>
        <c:axPos val="l"/>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crossAx val="234584488"/>
        <c:crosses val="autoZero"/>
        <c:crossBetween val="between"/>
      </c:valAx>
      <c:serAx>
        <c:axId val="333928248"/>
        <c:scaling>
          <c:orientation val="minMax"/>
        </c:scaling>
        <c:delete val="1"/>
        <c:axPos val="b"/>
        <c:majorTickMark val="none"/>
        <c:minorTickMark val="none"/>
        <c:tickLblPos val="nextTo"/>
        <c:crossAx val="231606688"/>
        <c:crosses val="autoZero"/>
      </c:ser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ysClr val="windowText" lastClr="000000"/>
                </a:solidFill>
                <a:latin typeface="+mn-lt"/>
                <a:ea typeface="+mn-ea"/>
                <a:cs typeface="+mn-cs"/>
              </a:defRPr>
            </a:pPr>
            <a:r>
              <a:rPr lang="en-US" sz="1200">
                <a:solidFill>
                  <a:sysClr val="windowText" lastClr="000000"/>
                </a:solidFill>
              </a:rPr>
              <a:t>Reliability</a:t>
            </a:r>
            <a:r>
              <a:rPr lang="en-US" sz="1200" baseline="0">
                <a:solidFill>
                  <a:sysClr val="windowText" lastClr="000000"/>
                </a:solidFill>
              </a:rPr>
              <a:t> rating about CDSS</a:t>
            </a:r>
            <a:endParaRPr lang="en-US" sz="1200">
              <a:solidFill>
                <a:sysClr val="windowText" lastClr="000000"/>
              </a:solidFill>
            </a:endParaRPr>
          </a:p>
        </c:rich>
      </c:tx>
      <c:layout>
        <c:manualLayout>
          <c:xMode val="edge"/>
          <c:yMode val="edge"/>
          <c:x val="0.2295769013609347"/>
          <c:y val="3.3542969556453653E-2"/>
        </c:manualLayout>
      </c:layout>
      <c:overlay val="0"/>
      <c:spPr>
        <a:noFill/>
        <a:ln>
          <a:noFill/>
        </a:ln>
        <a:effectLst/>
      </c:spPr>
    </c:title>
    <c:autoTitleDeleted val="0"/>
    <c:view3D>
      <c:rotX val="0"/>
      <c:rotY val="0"/>
      <c:depthPercent val="60"/>
      <c:rAngAx val="0"/>
      <c:perspective val="100"/>
    </c:view3D>
    <c:floor>
      <c:thickness val="0"/>
      <c:spPr>
        <a:solidFill>
          <a:schemeClr val="lt1">
            <a:lumMod val="95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ndard"/>
        <c:varyColors val="0"/>
        <c:ser>
          <c:idx val="0"/>
          <c:order val="0"/>
          <c:spPr>
            <a:solidFill>
              <a:schemeClr val="accent1">
                <a:alpha val="85000"/>
              </a:schemeClr>
            </a:solidFill>
            <a:ln w="9525" cap="flat" cmpd="sng" algn="ctr">
              <a:solidFill>
                <a:schemeClr val="accent1">
                  <a:lumMod val="75000"/>
                </a:schemeClr>
              </a:solidFill>
              <a:round/>
            </a:ln>
            <a:effectLst/>
            <a:sp3d contourW="9525">
              <a:contourClr>
                <a:schemeClr val="accent1">
                  <a:lumMod val="75000"/>
                </a:scheme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Sheet1!$C$121:$C$126</c:f>
              <c:strCache>
                <c:ptCount val="6"/>
                <c:pt idx="0">
                  <c:v>CDSS is highly Reliable</c:v>
                </c:pt>
                <c:pt idx="1">
                  <c:v>CDSS is reliable</c:v>
                </c:pt>
                <c:pt idx="2">
                  <c:v>Both CDSS and Doctors are tother reliable</c:v>
                </c:pt>
                <c:pt idx="3">
                  <c:v>CDSS not very reliable</c:v>
                </c:pt>
                <c:pt idx="4">
                  <c:v>CDSS not at all reliable</c:v>
                </c:pt>
                <c:pt idx="5">
                  <c:v>Unaware/ don't know</c:v>
                </c:pt>
              </c:strCache>
            </c:strRef>
          </c:cat>
          <c:val>
            <c:numRef>
              <c:f>Sheet1!$E$121:$E$126</c:f>
              <c:numCache>
                <c:formatCode>General</c:formatCode>
                <c:ptCount val="6"/>
                <c:pt idx="0">
                  <c:v>7</c:v>
                </c:pt>
                <c:pt idx="1">
                  <c:v>14</c:v>
                </c:pt>
                <c:pt idx="2">
                  <c:v>49</c:v>
                </c:pt>
                <c:pt idx="3">
                  <c:v>10</c:v>
                </c:pt>
                <c:pt idx="4">
                  <c:v>2</c:v>
                </c:pt>
                <c:pt idx="5">
                  <c:v>15</c:v>
                </c:pt>
              </c:numCache>
            </c:numRef>
          </c:val>
        </c:ser>
        <c:dLbls>
          <c:showLegendKey val="0"/>
          <c:showVal val="1"/>
          <c:showCatName val="0"/>
          <c:showSerName val="0"/>
          <c:showPercent val="0"/>
          <c:showBubbleSize val="0"/>
        </c:dLbls>
        <c:gapWidth val="65"/>
        <c:shape val="box"/>
        <c:axId val="338385776"/>
        <c:axId val="229114360"/>
        <c:axId val="156561904"/>
      </c:bar3DChart>
      <c:catAx>
        <c:axId val="33838577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ysClr val="windowText" lastClr="000000"/>
                </a:solidFill>
                <a:latin typeface="+mn-lt"/>
                <a:ea typeface="+mn-ea"/>
                <a:cs typeface="+mn-cs"/>
              </a:defRPr>
            </a:pPr>
            <a:endParaRPr lang="en-US"/>
          </a:p>
        </c:txPr>
        <c:crossAx val="229114360"/>
        <c:crosses val="autoZero"/>
        <c:auto val="1"/>
        <c:lblAlgn val="ctr"/>
        <c:lblOffset val="100"/>
        <c:noMultiLvlLbl val="0"/>
      </c:catAx>
      <c:valAx>
        <c:axId val="229114360"/>
        <c:scaling>
          <c:orientation val="minMax"/>
        </c:scaling>
        <c:delete val="0"/>
        <c:axPos val="l"/>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crossAx val="338385776"/>
        <c:crosses val="autoZero"/>
        <c:crossBetween val="between"/>
      </c:valAx>
      <c:serAx>
        <c:axId val="156561904"/>
        <c:scaling>
          <c:orientation val="minMax"/>
        </c:scaling>
        <c:delete val="1"/>
        <c:axPos val="b"/>
        <c:majorTickMark val="none"/>
        <c:minorTickMark val="none"/>
        <c:tickLblPos val="nextTo"/>
        <c:crossAx val="229114360"/>
        <c:crosses val="autoZero"/>
      </c:ser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sz="1200" dirty="0"/>
              <a:t>Response</a:t>
            </a:r>
            <a:r>
              <a:rPr lang="en-US" sz="1200" baseline="0" dirty="0"/>
              <a:t> about </a:t>
            </a:r>
            <a:r>
              <a:rPr lang="en-US" sz="1200" dirty="0"/>
              <a:t>CDSS</a:t>
            </a:r>
            <a:r>
              <a:rPr lang="en-US" sz="1200" baseline="0" dirty="0"/>
              <a:t> </a:t>
            </a:r>
            <a:r>
              <a:rPr lang="en-US" sz="1200" baseline="0" dirty="0" smtClean="0"/>
              <a:t>acceptability</a:t>
            </a:r>
            <a:endParaRPr lang="en-US" sz="1200" dirty="0"/>
          </a:p>
        </c:rich>
      </c:tx>
      <c:layout>
        <c:manualLayout>
          <c:xMode val="edge"/>
          <c:yMode val="edge"/>
          <c:x val="0.1847177436153814"/>
          <c:y val="4.156563907170073E-2"/>
        </c:manualLayout>
      </c:layout>
      <c:overlay val="0"/>
      <c:spPr>
        <a:noFill/>
        <a:ln>
          <a:noFill/>
        </a:ln>
        <a:effectLst/>
      </c:spPr>
    </c:title>
    <c:autoTitleDeleted val="0"/>
    <c:view3D>
      <c:rotX val="0"/>
      <c:rotY val="0"/>
      <c:depthPercent val="60"/>
      <c:rAngAx val="0"/>
      <c:perspective val="100"/>
    </c:view3D>
    <c:floor>
      <c:thickness val="0"/>
      <c:spPr>
        <a:solidFill>
          <a:schemeClr val="lt1">
            <a:lumMod val="95000"/>
          </a:schemeClr>
        </a:solid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2334791484397784"/>
          <c:y val="0.27468014367965005"/>
          <c:w val="0.83432404282797978"/>
          <c:h val="0.37364782121320389"/>
        </c:manualLayout>
      </c:layout>
      <c:bar3DChart>
        <c:barDir val="col"/>
        <c:grouping val="standard"/>
        <c:varyColors val="0"/>
        <c:ser>
          <c:idx val="0"/>
          <c:order val="0"/>
          <c:spPr>
            <a:solidFill>
              <a:schemeClr val="accent1">
                <a:alpha val="85000"/>
              </a:schemeClr>
            </a:solidFill>
            <a:ln w="9525" cap="flat" cmpd="sng" algn="ctr">
              <a:solidFill>
                <a:schemeClr val="accent1">
                  <a:lumMod val="75000"/>
                </a:schemeClr>
              </a:solidFill>
              <a:round/>
            </a:ln>
            <a:effectLst/>
            <a:sp3d contourW="9525">
              <a:contourClr>
                <a:schemeClr val="accent1">
                  <a:lumMod val="75000"/>
                </a:schemeClr>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Sheet1!$C$132:$C$137</c:f>
              <c:strCache>
                <c:ptCount val="6"/>
                <c:pt idx="0">
                  <c:v>Guide healthcare providers</c:v>
                </c:pt>
                <c:pt idx="1">
                  <c:v>Correct Heakthcare Providers when needed</c:v>
                </c:pt>
                <c:pt idx="2">
                  <c:v>Suggest the treatment plan</c:v>
                </c:pt>
                <c:pt idx="3">
                  <c:v>CDSS on-demand of caregiver</c:v>
                </c:pt>
                <c:pt idx="4">
                  <c:v>CDSS is not reruired at all</c:v>
                </c:pt>
                <c:pt idx="5">
                  <c:v>Unaware/ don't know</c:v>
                </c:pt>
              </c:strCache>
            </c:strRef>
          </c:cat>
          <c:val>
            <c:numRef>
              <c:f>Sheet1!$E$132:$E$137</c:f>
              <c:numCache>
                <c:formatCode>General</c:formatCode>
                <c:ptCount val="6"/>
                <c:pt idx="0">
                  <c:v>13</c:v>
                </c:pt>
                <c:pt idx="1">
                  <c:v>20</c:v>
                </c:pt>
                <c:pt idx="2">
                  <c:v>32</c:v>
                </c:pt>
                <c:pt idx="3">
                  <c:v>13</c:v>
                </c:pt>
                <c:pt idx="4">
                  <c:v>4</c:v>
                </c:pt>
                <c:pt idx="5">
                  <c:v>15</c:v>
                </c:pt>
              </c:numCache>
            </c:numRef>
          </c:val>
        </c:ser>
        <c:dLbls>
          <c:showLegendKey val="0"/>
          <c:showVal val="1"/>
          <c:showCatName val="0"/>
          <c:showSerName val="0"/>
          <c:showPercent val="0"/>
          <c:showBubbleSize val="0"/>
        </c:dLbls>
        <c:gapWidth val="65"/>
        <c:shape val="box"/>
        <c:axId val="389431696"/>
        <c:axId val="389301496"/>
        <c:axId val="342219712"/>
      </c:bar3DChart>
      <c:catAx>
        <c:axId val="38943169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389301496"/>
        <c:crosses val="autoZero"/>
        <c:auto val="1"/>
        <c:lblAlgn val="ctr"/>
        <c:lblOffset val="100"/>
        <c:noMultiLvlLbl val="0"/>
      </c:catAx>
      <c:valAx>
        <c:axId val="389301496"/>
        <c:scaling>
          <c:orientation val="minMax"/>
        </c:scaling>
        <c:delete val="0"/>
        <c:axPos val="l"/>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crossAx val="389431696"/>
        <c:crosses val="autoZero"/>
        <c:crossBetween val="between"/>
      </c:valAx>
      <c:serAx>
        <c:axId val="342219712"/>
        <c:scaling>
          <c:orientation val="minMax"/>
        </c:scaling>
        <c:delete val="1"/>
        <c:axPos val="b"/>
        <c:majorTickMark val="none"/>
        <c:minorTickMark val="none"/>
        <c:tickLblPos val="nextTo"/>
        <c:crossAx val="389301496"/>
        <c:crosses val="autoZero"/>
      </c:ser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400"/>
              <a:t>Response</a:t>
            </a:r>
            <a:r>
              <a:rPr lang="en-US" sz="1400" baseline="0"/>
              <a:t> about future of CDSS</a:t>
            </a:r>
            <a:endParaRPr lang="en-US" sz="1400"/>
          </a:p>
        </c:rich>
      </c:tx>
      <c:layout>
        <c:manualLayout>
          <c:xMode val="edge"/>
          <c:yMode val="edge"/>
          <c:x val="0.32039462372877292"/>
          <c:y val="2.6267782461394634E-2"/>
        </c:manualLayout>
      </c:layout>
      <c:overlay val="0"/>
    </c:title>
    <c:autoTitleDeleted val="0"/>
    <c:view3D>
      <c:rotX val="15"/>
      <c:rotY val="20"/>
      <c:rAngAx val="1"/>
    </c:view3D>
    <c:floor>
      <c:thickness val="0"/>
    </c:floor>
    <c:sideWall>
      <c:thickness val="0"/>
    </c:sideWall>
    <c:backWall>
      <c:thickness val="0"/>
    </c:backWall>
    <c:plotArea>
      <c:layout/>
      <c:bar3DChart>
        <c:barDir val="bar"/>
        <c:grouping val="clustered"/>
        <c:varyColors val="0"/>
        <c:ser>
          <c:idx val="0"/>
          <c:order val="0"/>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Sheet1!$C$142:$C$147</c:f>
              <c:strCache>
                <c:ptCount val="6"/>
                <c:pt idx="0">
                  <c:v>Support provider at higher level of healthcare delivery</c:v>
                </c:pt>
                <c:pt idx="1">
                  <c:v>Help increase efficiency of healthcare system</c:v>
                </c:pt>
                <c:pt idx="2">
                  <c:v>Will create dependency on artificial intelligence</c:v>
                </c:pt>
                <c:pt idx="3">
                  <c:v>May replace doctors</c:v>
                </c:pt>
                <c:pt idx="4">
                  <c:v>Any other</c:v>
                </c:pt>
                <c:pt idx="5">
                  <c:v>Unaware/ don't know</c:v>
                </c:pt>
              </c:strCache>
            </c:strRef>
          </c:cat>
          <c:val>
            <c:numRef>
              <c:f>Sheet1!$D$142:$D$147</c:f>
              <c:numCache>
                <c:formatCode>General</c:formatCode>
                <c:ptCount val="6"/>
                <c:pt idx="0">
                  <c:v>21</c:v>
                </c:pt>
                <c:pt idx="1">
                  <c:v>36</c:v>
                </c:pt>
                <c:pt idx="2">
                  <c:v>14</c:v>
                </c:pt>
                <c:pt idx="3">
                  <c:v>5</c:v>
                </c:pt>
                <c:pt idx="4">
                  <c:v>0</c:v>
                </c:pt>
                <c:pt idx="5">
                  <c:v>21</c:v>
                </c:pt>
              </c:numCache>
            </c:numRef>
          </c:val>
        </c:ser>
        <c:dLbls>
          <c:showLegendKey val="0"/>
          <c:showVal val="1"/>
          <c:showCatName val="0"/>
          <c:showSerName val="0"/>
          <c:showPercent val="0"/>
          <c:showBubbleSize val="0"/>
        </c:dLbls>
        <c:gapWidth val="150"/>
        <c:shape val="box"/>
        <c:axId val="389301888"/>
        <c:axId val="389303064"/>
        <c:axId val="0"/>
      </c:bar3DChart>
      <c:catAx>
        <c:axId val="389301888"/>
        <c:scaling>
          <c:orientation val="minMax"/>
        </c:scaling>
        <c:delete val="0"/>
        <c:axPos val="l"/>
        <c:numFmt formatCode="General" sourceLinked="0"/>
        <c:majorTickMark val="none"/>
        <c:minorTickMark val="none"/>
        <c:tickLblPos val="nextTo"/>
        <c:crossAx val="389303064"/>
        <c:crosses val="autoZero"/>
        <c:auto val="1"/>
        <c:lblAlgn val="ctr"/>
        <c:lblOffset val="100"/>
        <c:noMultiLvlLbl val="0"/>
      </c:catAx>
      <c:valAx>
        <c:axId val="389303064"/>
        <c:scaling>
          <c:orientation val="minMax"/>
        </c:scaling>
        <c:delete val="1"/>
        <c:axPos val="b"/>
        <c:numFmt formatCode="General" sourceLinked="1"/>
        <c:majorTickMark val="out"/>
        <c:minorTickMark val="none"/>
        <c:tickLblPos val="nextTo"/>
        <c:crossAx val="389301888"/>
        <c:crosses val="autoZero"/>
        <c:crossBetween val="between"/>
      </c:valAx>
    </c:plotArea>
    <c:plotVisOnly val="1"/>
    <c:dispBlanksAs val="gap"/>
    <c:showDLblsOverMax val="0"/>
  </c:chart>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Need-gap</a:t>
            </a:r>
            <a:r>
              <a:rPr lang="en-US" baseline="0"/>
              <a:t> analysis</a:t>
            </a:r>
            <a:endParaRPr lang="en-US"/>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radarChart>
        <c:radarStyle val="marker"/>
        <c:varyColors val="0"/>
        <c:ser>
          <c:idx val="0"/>
          <c:order val="0"/>
          <c:tx>
            <c:strRef>
              <c:f>Sheet1!$C$9</c:f>
              <c:strCache>
                <c:ptCount val="1"/>
                <c:pt idx="0">
                  <c:v>Benchmark</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Sheet1!$B$10:$B$12</c:f>
              <c:strCache>
                <c:ptCount val="3"/>
                <c:pt idx="0">
                  <c:v>Helpfulness</c:v>
                </c:pt>
                <c:pt idx="1">
                  <c:v>Reliability</c:v>
                </c:pt>
                <c:pt idx="2">
                  <c:v>Acceptance level </c:v>
                </c:pt>
              </c:strCache>
            </c:strRef>
          </c:cat>
          <c:val>
            <c:numRef>
              <c:f>Sheet1!$C$10:$C$12</c:f>
              <c:numCache>
                <c:formatCode>General</c:formatCode>
                <c:ptCount val="3"/>
                <c:pt idx="0">
                  <c:v>5</c:v>
                </c:pt>
                <c:pt idx="1">
                  <c:v>5</c:v>
                </c:pt>
                <c:pt idx="2">
                  <c:v>5</c:v>
                </c:pt>
              </c:numCache>
            </c:numRef>
          </c:val>
        </c:ser>
        <c:ser>
          <c:idx val="1"/>
          <c:order val="1"/>
          <c:tx>
            <c:strRef>
              <c:f>Sheet1!$D$9</c:f>
              <c:strCache>
                <c:ptCount val="1"/>
                <c:pt idx="0">
                  <c:v>Score</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Sheet1!$B$10:$B$12</c:f>
              <c:strCache>
                <c:ptCount val="3"/>
                <c:pt idx="0">
                  <c:v>Helpfulness</c:v>
                </c:pt>
                <c:pt idx="1">
                  <c:v>Reliability</c:v>
                </c:pt>
                <c:pt idx="2">
                  <c:v>Acceptance level </c:v>
                </c:pt>
              </c:strCache>
            </c:strRef>
          </c:cat>
          <c:val>
            <c:numRef>
              <c:f>Sheet1!$D$10:$D$12</c:f>
              <c:numCache>
                <c:formatCode>General</c:formatCode>
                <c:ptCount val="3"/>
                <c:pt idx="0">
                  <c:v>3.29</c:v>
                </c:pt>
                <c:pt idx="1">
                  <c:v>2.68</c:v>
                </c:pt>
                <c:pt idx="2">
                  <c:v>2.79</c:v>
                </c:pt>
              </c:numCache>
            </c:numRef>
          </c:val>
        </c:ser>
        <c:dLbls>
          <c:showLegendKey val="0"/>
          <c:showVal val="1"/>
          <c:showCatName val="0"/>
          <c:showSerName val="0"/>
          <c:showPercent val="0"/>
          <c:showBubbleSize val="0"/>
        </c:dLbls>
        <c:axId val="234585272"/>
        <c:axId val="229113576"/>
      </c:radarChart>
      <c:catAx>
        <c:axId val="2345852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29113576"/>
        <c:crosses val="autoZero"/>
        <c:auto val="1"/>
        <c:lblAlgn val="ctr"/>
        <c:lblOffset val="100"/>
        <c:noMultiLvlLbl val="0"/>
      </c:catAx>
      <c:valAx>
        <c:axId val="22911357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34585272"/>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sz="1400"/>
              <a:t>Gender</a:t>
            </a:r>
            <a:r>
              <a:rPr lang="en-US" sz="1400" baseline="0"/>
              <a:t> ratio of the respondents</a:t>
            </a:r>
            <a:endParaRPr lang="en-US" sz="1400"/>
          </a:p>
        </c:rich>
      </c:tx>
      <c:layout/>
      <c:overlay val="0"/>
      <c:spPr>
        <a:noFill/>
        <a:ln>
          <a:noFill/>
        </a:ln>
        <a:effectLst/>
      </c:spPr>
    </c:title>
    <c:autoTitleDeleted val="0"/>
    <c:plotArea>
      <c:layout>
        <c:manualLayout>
          <c:layoutTarget val="inner"/>
          <c:xMode val="edge"/>
          <c:yMode val="edge"/>
          <c:x val="0.1662000260532929"/>
          <c:y val="0.1642367533876804"/>
          <c:w val="0.53479240942873107"/>
          <c:h val="0.75354444079470373"/>
        </c:manualLayout>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dPt>
          <c:dPt>
            <c:idx val="1"/>
            <c:bubble3D val="0"/>
            <c:spPr>
              <a:solidFill>
                <a:schemeClr val="accent2"/>
              </a:solidFill>
              <a:ln>
                <a:noFill/>
              </a:ln>
              <a:effectLst>
                <a:outerShdw blurRad="254000" sx="102000" sy="102000" algn="ctr" rotWithShape="0">
                  <a:prstClr val="black">
                    <a:alpha val="20000"/>
                  </a:prstClr>
                </a:outerShdw>
              </a:effectLst>
            </c:spPr>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Sheet1!$C$7:$C$8</c:f>
              <c:strCache>
                <c:ptCount val="2"/>
                <c:pt idx="0">
                  <c:v>Female</c:v>
                </c:pt>
                <c:pt idx="1">
                  <c:v>Male</c:v>
                </c:pt>
              </c:strCache>
            </c:strRef>
          </c:cat>
          <c:val>
            <c:numRef>
              <c:f>Sheet1!$D$7:$D$8</c:f>
              <c:numCache>
                <c:formatCode>General</c:formatCode>
                <c:ptCount val="2"/>
                <c:pt idx="0">
                  <c:v>53</c:v>
                </c:pt>
                <c:pt idx="1">
                  <c:v>44</c:v>
                </c:pt>
              </c:numCache>
            </c:numRef>
          </c:val>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a:t>Respondents's Age distribution</a:t>
            </a:r>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dPt>
          <c:dPt>
            <c:idx val="1"/>
            <c:bubble3D val="0"/>
            <c:spPr>
              <a:solidFill>
                <a:schemeClr val="accent2"/>
              </a:solidFill>
              <a:ln>
                <a:noFill/>
              </a:ln>
              <a:effectLst>
                <a:outerShdw blurRad="254000" sx="102000" sy="102000" algn="ctr" rotWithShape="0">
                  <a:prstClr val="black">
                    <a:alpha val="20000"/>
                  </a:prstClr>
                </a:outerShdw>
              </a:effectLst>
            </c:spPr>
          </c:dPt>
          <c:dPt>
            <c:idx val="2"/>
            <c:bubble3D val="0"/>
            <c:spPr>
              <a:solidFill>
                <a:schemeClr val="accent3"/>
              </a:solidFill>
              <a:ln>
                <a:noFill/>
              </a:ln>
              <a:effectLst>
                <a:outerShdw blurRad="254000" sx="102000" sy="102000" algn="ctr" rotWithShape="0">
                  <a:prstClr val="black">
                    <a:alpha val="20000"/>
                  </a:prstClr>
                </a:outerShdw>
              </a:effectLst>
            </c:spPr>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'[EXCEL ANALYSIS (1).xlsx]Sheet2'!$B$85:$B$87</c:f>
              <c:strCache>
                <c:ptCount val="3"/>
                <c:pt idx="0">
                  <c:v>18-35Years</c:v>
                </c:pt>
                <c:pt idx="1">
                  <c:v>35-55Years</c:v>
                </c:pt>
                <c:pt idx="2">
                  <c:v>above 55</c:v>
                </c:pt>
              </c:strCache>
            </c:strRef>
          </c:cat>
          <c:val>
            <c:numRef>
              <c:f>'[EXCEL ANALYSIS (1).xlsx]Sheet2'!$C$85:$C$87</c:f>
              <c:numCache>
                <c:formatCode>General</c:formatCode>
                <c:ptCount val="3"/>
                <c:pt idx="0">
                  <c:v>33</c:v>
                </c:pt>
                <c:pt idx="1">
                  <c:v>38</c:v>
                </c:pt>
                <c:pt idx="2">
                  <c:v>26</c:v>
                </c:pt>
              </c:numCache>
            </c:numRef>
          </c:val>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sz="1400"/>
              <a:t>Response</a:t>
            </a:r>
            <a:r>
              <a:rPr lang="en-US" sz="1400" baseline="0"/>
              <a:t> about ever used Computer till date</a:t>
            </a:r>
            <a:endParaRPr lang="en-US" sz="1400"/>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1"/>
          <c:order val="0"/>
          <c:dPt>
            <c:idx val="0"/>
            <c:bubble3D val="0"/>
            <c:spPr>
              <a:solidFill>
                <a:schemeClr val="accent1"/>
              </a:solidFill>
              <a:ln>
                <a:noFill/>
              </a:ln>
              <a:effectLst>
                <a:outerShdw blurRad="254000" sx="102000" sy="102000" algn="ctr" rotWithShape="0">
                  <a:prstClr val="black">
                    <a:alpha val="20000"/>
                  </a:prstClr>
                </a:outerShdw>
              </a:effectLst>
            </c:spPr>
          </c:dPt>
          <c:dPt>
            <c:idx val="1"/>
            <c:bubble3D val="0"/>
            <c:spPr>
              <a:solidFill>
                <a:schemeClr val="accent2"/>
              </a:solidFill>
              <a:ln>
                <a:noFill/>
              </a:ln>
              <a:effectLst>
                <a:outerShdw blurRad="254000" sx="102000" sy="102000" algn="ctr" rotWithShape="0">
                  <a:prstClr val="black">
                    <a:alpha val="20000"/>
                  </a:prstClr>
                </a:outerShdw>
              </a:effectLst>
            </c:spPr>
          </c:dPt>
          <c:dLbls>
            <c:spPr>
              <a:pattFill prst="pct75">
                <a:fgClr>
                  <a:sysClr val="windowText" lastClr="000000">
                    <a:lumMod val="75000"/>
                    <a:lumOff val="25000"/>
                  </a:sysClr>
                </a:fgClr>
                <a:bgClr>
                  <a:sysClr val="windowText" lastClr="000000">
                    <a:lumMod val="65000"/>
                    <a:lumOff val="35000"/>
                  </a:sys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Sheet2!$B$5:$B$6</c:f>
              <c:strCache>
                <c:ptCount val="2"/>
                <c:pt idx="0">
                  <c:v>Yes</c:v>
                </c:pt>
                <c:pt idx="1">
                  <c:v>No</c:v>
                </c:pt>
              </c:strCache>
            </c:strRef>
          </c:cat>
          <c:val>
            <c:numRef>
              <c:f>Sheet2!$C$5:$C$6</c:f>
              <c:numCache>
                <c:formatCode>General</c:formatCode>
                <c:ptCount val="2"/>
                <c:pt idx="0">
                  <c:v>87</c:v>
                </c:pt>
                <c:pt idx="1">
                  <c:v>10</c:v>
                </c:pt>
              </c:numCache>
            </c:numRef>
          </c:val>
        </c:ser>
        <c:ser>
          <c:idx val="0"/>
          <c:order val="1"/>
          <c:dPt>
            <c:idx val="0"/>
            <c:bubble3D val="0"/>
            <c:spPr>
              <a:solidFill>
                <a:schemeClr val="accent1"/>
              </a:solidFill>
              <a:ln>
                <a:noFill/>
              </a:ln>
              <a:effectLst>
                <a:outerShdw blurRad="254000" sx="102000" sy="102000" algn="ctr" rotWithShape="0">
                  <a:prstClr val="black">
                    <a:alpha val="20000"/>
                  </a:prstClr>
                </a:outerShdw>
              </a:effectLst>
            </c:spPr>
          </c:dPt>
          <c:dPt>
            <c:idx val="1"/>
            <c:bubble3D val="0"/>
            <c:spPr>
              <a:solidFill>
                <a:schemeClr val="accent2"/>
              </a:solidFill>
              <a:ln>
                <a:noFill/>
              </a:ln>
              <a:effectLst>
                <a:outerShdw blurRad="254000" sx="102000" sy="102000" algn="ctr" rotWithShape="0">
                  <a:prstClr val="black">
                    <a:alpha val="20000"/>
                  </a:prstClr>
                </a:outerShdw>
              </a:effectLst>
            </c:spPr>
          </c:dPt>
          <c:dLbls>
            <c:spPr>
              <a:pattFill prst="pct75">
                <a:fgClr>
                  <a:sysClr val="windowText" lastClr="000000">
                    <a:lumMod val="75000"/>
                    <a:lumOff val="25000"/>
                  </a:sysClr>
                </a:fgClr>
                <a:bgClr>
                  <a:sysClr val="windowText" lastClr="000000">
                    <a:lumMod val="65000"/>
                    <a:lumOff val="35000"/>
                  </a:sys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Sheet1!$C$36:$C$37</c:f>
              <c:strCache>
                <c:ptCount val="2"/>
                <c:pt idx="0">
                  <c:v>Yes</c:v>
                </c:pt>
                <c:pt idx="1">
                  <c:v>No</c:v>
                </c:pt>
              </c:strCache>
            </c:strRef>
          </c:cat>
          <c:val>
            <c:numRef>
              <c:f>Sheet1!$D$36:$D$37</c:f>
              <c:numCache>
                <c:formatCode>General</c:formatCode>
                <c:ptCount val="2"/>
                <c:pt idx="0">
                  <c:v>78</c:v>
                </c:pt>
                <c:pt idx="1">
                  <c:v>19</c:v>
                </c:pt>
              </c:numCache>
            </c:numRef>
          </c:val>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a:t>Response about acess to Computer</a:t>
            </a:r>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manualLayout>
          <c:layoutTarget val="inner"/>
          <c:xMode val="edge"/>
          <c:yMode val="edge"/>
          <c:x val="0.15277778475654027"/>
          <c:y val="0.35542835548837415"/>
          <c:w val="0.32596166649498909"/>
          <c:h val="0.57681723202774193"/>
        </c:manualLayout>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dPt>
          <c:dPt>
            <c:idx val="1"/>
            <c:bubble3D val="0"/>
            <c:spPr>
              <a:solidFill>
                <a:schemeClr val="accent2"/>
              </a:solidFill>
              <a:ln>
                <a:noFill/>
              </a:ln>
              <a:effectLst>
                <a:outerShdw blurRad="254000" sx="102000" sy="102000" algn="ctr" rotWithShape="0">
                  <a:prstClr val="black">
                    <a:alpha val="20000"/>
                  </a:prstClr>
                </a:outerShdw>
              </a:effectLst>
            </c:spPr>
          </c:dPt>
          <c:dPt>
            <c:idx val="2"/>
            <c:bubble3D val="0"/>
            <c:spPr>
              <a:solidFill>
                <a:schemeClr val="accent3"/>
              </a:solidFill>
              <a:ln>
                <a:noFill/>
              </a:ln>
              <a:effectLst>
                <a:outerShdw blurRad="254000" sx="102000" sy="102000" algn="ctr" rotWithShape="0">
                  <a:prstClr val="black">
                    <a:alpha val="20000"/>
                  </a:prstClr>
                </a:outerShdw>
              </a:effectLst>
            </c:spPr>
          </c:dPt>
          <c:dPt>
            <c:idx val="3"/>
            <c:bubble3D val="0"/>
            <c:spPr>
              <a:solidFill>
                <a:schemeClr val="accent4"/>
              </a:solidFill>
              <a:ln>
                <a:noFill/>
              </a:ln>
              <a:effectLst>
                <a:outerShdw blurRad="254000" sx="102000" sy="102000" algn="ctr" rotWithShape="0">
                  <a:prstClr val="black">
                    <a:alpha val="20000"/>
                  </a:prstClr>
                </a:outerShdw>
              </a:effectLst>
            </c:spPr>
          </c:dPt>
          <c:dLbls>
            <c:spPr>
              <a:pattFill prst="pct75">
                <a:fgClr>
                  <a:sysClr val="windowText" lastClr="000000">
                    <a:lumMod val="75000"/>
                    <a:lumOff val="25000"/>
                  </a:sysClr>
                </a:fgClr>
                <a:bgClr>
                  <a:sysClr val="windowText" lastClr="000000">
                    <a:lumMod val="65000"/>
                    <a:lumOff val="35000"/>
                  </a:sys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Sheet2!$B$14:$B$17</c:f>
              <c:strCache>
                <c:ptCount val="4"/>
                <c:pt idx="0">
                  <c:v>Home</c:v>
                </c:pt>
                <c:pt idx="1">
                  <c:v>Workplace</c:v>
                </c:pt>
                <c:pt idx="2">
                  <c:v>Home &amp; Workplace</c:v>
                </c:pt>
                <c:pt idx="3">
                  <c:v>None</c:v>
                </c:pt>
              </c:strCache>
            </c:strRef>
          </c:cat>
          <c:val>
            <c:numRef>
              <c:f>Sheet2!$C$14:$C$17</c:f>
              <c:numCache>
                <c:formatCode>General</c:formatCode>
                <c:ptCount val="4"/>
                <c:pt idx="0">
                  <c:v>14</c:v>
                </c:pt>
                <c:pt idx="1">
                  <c:v>34</c:v>
                </c:pt>
                <c:pt idx="2">
                  <c:v>29</c:v>
                </c:pt>
                <c:pt idx="3">
                  <c:v>17</c:v>
                </c:pt>
              </c:numCache>
            </c:numRef>
          </c:val>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a:t>Response about ability to use software</a:t>
            </a:r>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dPt>
          <c:dPt>
            <c:idx val="1"/>
            <c:bubble3D val="0"/>
            <c:spPr>
              <a:solidFill>
                <a:schemeClr val="accent2"/>
              </a:solidFill>
              <a:ln>
                <a:noFill/>
              </a:ln>
              <a:effectLst>
                <a:outerShdw blurRad="254000" sx="102000" sy="102000" algn="ctr" rotWithShape="0">
                  <a:prstClr val="black">
                    <a:alpha val="20000"/>
                  </a:prstClr>
                </a:outerShdw>
              </a:effectLst>
            </c:spPr>
          </c:dPt>
          <c:dPt>
            <c:idx val="2"/>
            <c:bubble3D val="0"/>
            <c:spPr>
              <a:solidFill>
                <a:schemeClr val="accent3"/>
              </a:solidFill>
              <a:ln>
                <a:noFill/>
              </a:ln>
              <a:effectLst>
                <a:outerShdw blurRad="254000" sx="102000" sy="102000" algn="ctr" rotWithShape="0">
                  <a:prstClr val="black">
                    <a:alpha val="20000"/>
                  </a:prstClr>
                </a:outerShdw>
              </a:effectLst>
            </c:spPr>
          </c:dPt>
          <c:dPt>
            <c:idx val="3"/>
            <c:bubble3D val="0"/>
            <c:spPr>
              <a:solidFill>
                <a:schemeClr val="accent4"/>
              </a:solidFill>
              <a:ln>
                <a:noFill/>
              </a:ln>
              <a:effectLst>
                <a:outerShdw blurRad="254000" sx="102000" sy="102000" algn="ctr" rotWithShape="0">
                  <a:prstClr val="black">
                    <a:alpha val="20000"/>
                  </a:prstClr>
                </a:outerShdw>
              </a:effectLst>
            </c:spPr>
          </c:dPt>
          <c:dPt>
            <c:idx val="4"/>
            <c:bubble3D val="0"/>
            <c:spPr>
              <a:solidFill>
                <a:schemeClr val="accent5"/>
              </a:solidFill>
              <a:ln>
                <a:noFill/>
              </a:ln>
              <a:effectLst>
                <a:outerShdw blurRad="254000" sx="102000" sy="102000" algn="ctr" rotWithShape="0">
                  <a:prstClr val="black">
                    <a:alpha val="20000"/>
                  </a:prstClr>
                </a:outerShdw>
              </a:effectLst>
            </c:spPr>
          </c:dPt>
          <c:dPt>
            <c:idx val="5"/>
            <c:bubble3D val="0"/>
            <c:spPr>
              <a:solidFill>
                <a:schemeClr val="accent6"/>
              </a:solidFill>
              <a:ln>
                <a:noFill/>
              </a:ln>
              <a:effectLst>
                <a:outerShdw blurRad="254000" sx="102000" sy="102000" algn="ctr" rotWithShape="0">
                  <a:prstClr val="black">
                    <a:alpha val="20000"/>
                  </a:prstClr>
                </a:outerShdw>
              </a:effectLst>
            </c:spPr>
          </c:dPt>
          <c:dPt>
            <c:idx val="6"/>
            <c:bubble3D val="0"/>
            <c:spPr>
              <a:solidFill>
                <a:schemeClr val="accent1">
                  <a:lumMod val="60000"/>
                </a:schemeClr>
              </a:solidFill>
              <a:ln>
                <a:noFill/>
              </a:ln>
              <a:effectLst>
                <a:outerShdw blurRad="254000" sx="102000" sy="102000" algn="ctr" rotWithShape="0">
                  <a:prstClr val="black">
                    <a:alpha val="20000"/>
                  </a:prstClr>
                </a:outerShdw>
              </a:effectLst>
            </c:spPr>
          </c:dPt>
          <c:dPt>
            <c:idx val="7"/>
            <c:bubble3D val="0"/>
            <c:spPr>
              <a:solidFill>
                <a:schemeClr val="accent2">
                  <a:lumMod val="60000"/>
                </a:schemeClr>
              </a:solidFill>
              <a:ln>
                <a:noFill/>
              </a:ln>
              <a:effectLst>
                <a:outerShdw blurRad="254000" sx="102000" sy="102000" algn="ctr" rotWithShape="0">
                  <a:prstClr val="black">
                    <a:alpha val="20000"/>
                  </a:prstClr>
                </a:outerShdw>
              </a:effectLst>
            </c:spPr>
          </c:dPt>
          <c:dLbls>
            <c:spPr>
              <a:pattFill prst="pct75">
                <a:fgClr>
                  <a:sysClr val="windowText" lastClr="000000">
                    <a:lumMod val="75000"/>
                    <a:lumOff val="25000"/>
                  </a:sysClr>
                </a:fgClr>
                <a:bgClr>
                  <a:sysClr val="windowText" lastClr="000000">
                    <a:lumMod val="65000"/>
                    <a:lumOff val="35000"/>
                  </a:sys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Sheet2!$B$29:$B$36</c:f>
              <c:strCache>
                <c:ptCount val="8"/>
                <c:pt idx="0">
                  <c:v>Word</c:v>
                </c:pt>
                <c:pt idx="1">
                  <c:v>Access</c:v>
                </c:pt>
                <c:pt idx="2">
                  <c:v>Excel</c:v>
                </c:pt>
                <c:pt idx="3">
                  <c:v>Email</c:v>
                </c:pt>
                <c:pt idx="4">
                  <c:v>Powerpoint</c:v>
                </c:pt>
                <c:pt idx="5">
                  <c:v>Internet</c:v>
                </c:pt>
                <c:pt idx="6">
                  <c:v>morethan one software</c:v>
                </c:pt>
                <c:pt idx="7">
                  <c:v>none</c:v>
                </c:pt>
              </c:strCache>
            </c:strRef>
          </c:cat>
          <c:val>
            <c:numRef>
              <c:f>Sheet2!$C$29:$C$36</c:f>
              <c:numCache>
                <c:formatCode>General</c:formatCode>
                <c:ptCount val="8"/>
                <c:pt idx="0">
                  <c:v>7</c:v>
                </c:pt>
                <c:pt idx="1">
                  <c:v>8</c:v>
                </c:pt>
                <c:pt idx="2">
                  <c:v>9</c:v>
                </c:pt>
                <c:pt idx="3">
                  <c:v>15</c:v>
                </c:pt>
                <c:pt idx="4">
                  <c:v>4</c:v>
                </c:pt>
                <c:pt idx="5">
                  <c:v>24</c:v>
                </c:pt>
                <c:pt idx="6">
                  <c:v>12</c:v>
                </c:pt>
                <c:pt idx="7">
                  <c:v>13</c:v>
                </c:pt>
              </c:numCache>
            </c:numRef>
          </c:val>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a:t>Response regarding the usage of computer</a:t>
            </a:r>
          </a:p>
        </c:rich>
      </c:tx>
      <c:layout>
        <c:manualLayout>
          <c:xMode val="edge"/>
          <c:yMode val="edge"/>
          <c:x val="0.14137107164538332"/>
          <c:y val="5.2100539834267441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dPt>
          <c:dPt>
            <c:idx val="1"/>
            <c:bubble3D val="0"/>
            <c:spPr>
              <a:solidFill>
                <a:schemeClr val="accent2"/>
              </a:solidFill>
              <a:ln>
                <a:noFill/>
              </a:ln>
              <a:effectLst>
                <a:outerShdw blurRad="254000" sx="102000" sy="102000" algn="ctr" rotWithShape="0">
                  <a:prstClr val="black">
                    <a:alpha val="20000"/>
                  </a:prstClr>
                </a:outerShdw>
              </a:effectLst>
            </c:spPr>
          </c:dPt>
          <c:dPt>
            <c:idx val="2"/>
            <c:bubble3D val="0"/>
            <c:spPr>
              <a:solidFill>
                <a:schemeClr val="accent3"/>
              </a:solidFill>
              <a:ln>
                <a:noFill/>
              </a:ln>
              <a:effectLst>
                <a:outerShdw blurRad="254000" sx="102000" sy="102000" algn="ctr" rotWithShape="0">
                  <a:prstClr val="black">
                    <a:alpha val="20000"/>
                  </a:prstClr>
                </a:outerShdw>
              </a:effectLst>
            </c:spPr>
          </c:dPt>
          <c:dPt>
            <c:idx val="3"/>
            <c:bubble3D val="0"/>
            <c:spPr>
              <a:solidFill>
                <a:schemeClr val="accent4"/>
              </a:solidFill>
              <a:ln>
                <a:noFill/>
              </a:ln>
              <a:effectLst>
                <a:outerShdw blurRad="254000" sx="102000" sy="102000" algn="ctr" rotWithShape="0">
                  <a:prstClr val="black">
                    <a:alpha val="20000"/>
                  </a:prstClr>
                </a:outerShdw>
              </a:effectLst>
            </c:spPr>
          </c:dPt>
          <c:dLbls>
            <c:spPr>
              <a:pattFill prst="pct75">
                <a:fgClr>
                  <a:sysClr val="windowText" lastClr="000000">
                    <a:lumMod val="75000"/>
                    <a:lumOff val="25000"/>
                  </a:sysClr>
                </a:fgClr>
                <a:bgClr>
                  <a:sysClr val="windowText" lastClr="000000">
                    <a:lumMod val="65000"/>
                    <a:lumOff val="35000"/>
                  </a:sys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Sheet2!$B$42:$B$45</c:f>
              <c:strCache>
                <c:ptCount val="4"/>
                <c:pt idx="0">
                  <c:v>less than 1 hour</c:v>
                </c:pt>
                <c:pt idx="1">
                  <c:v>1 – 2 hours</c:v>
                </c:pt>
                <c:pt idx="2">
                  <c:v>2- 5 hours</c:v>
                </c:pt>
                <c:pt idx="3">
                  <c:v>&gt; 5 hours</c:v>
                </c:pt>
              </c:strCache>
            </c:strRef>
          </c:cat>
          <c:val>
            <c:numRef>
              <c:f>Sheet2!$C$42:$C$45</c:f>
              <c:numCache>
                <c:formatCode>General</c:formatCode>
                <c:ptCount val="4"/>
                <c:pt idx="0">
                  <c:v>11</c:v>
                </c:pt>
                <c:pt idx="1">
                  <c:v>18</c:v>
                </c:pt>
                <c:pt idx="2">
                  <c:v>14</c:v>
                </c:pt>
                <c:pt idx="3">
                  <c:v>54</c:v>
                </c:pt>
              </c:numCache>
            </c:numRef>
          </c:val>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a:t>Response regarding direct patient care</a:t>
            </a:r>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manualLayout>
          <c:layoutTarget val="inner"/>
          <c:xMode val="edge"/>
          <c:yMode val="edge"/>
          <c:x val="0.10825040025556047"/>
          <c:y val="0.23770272529290734"/>
          <c:w val="0.68395359202862438"/>
          <c:h val="0.6712684361143797"/>
        </c:manualLayout>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dPt>
          <c:dPt>
            <c:idx val="1"/>
            <c:bubble3D val="0"/>
            <c:spPr>
              <a:solidFill>
                <a:schemeClr val="accent2"/>
              </a:solidFill>
              <a:ln>
                <a:noFill/>
              </a:ln>
              <a:effectLst>
                <a:outerShdw blurRad="254000" sx="102000" sy="102000" algn="ctr" rotWithShape="0">
                  <a:prstClr val="black">
                    <a:alpha val="20000"/>
                  </a:prstClr>
                </a:outerShdw>
              </a:effectLst>
            </c:spPr>
          </c:dPt>
          <c:dLbls>
            <c:spPr>
              <a:pattFill prst="pct75">
                <a:fgClr>
                  <a:sysClr val="windowText" lastClr="000000">
                    <a:lumMod val="75000"/>
                    <a:lumOff val="25000"/>
                  </a:sysClr>
                </a:fgClr>
                <a:bgClr>
                  <a:sysClr val="windowText" lastClr="000000">
                    <a:lumMod val="65000"/>
                    <a:lumOff val="35000"/>
                  </a:sys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Sheet2!$B$59:$B$60</c:f>
              <c:strCache>
                <c:ptCount val="2"/>
                <c:pt idx="0">
                  <c:v>Yes</c:v>
                </c:pt>
                <c:pt idx="1">
                  <c:v>No</c:v>
                </c:pt>
              </c:strCache>
            </c:strRef>
          </c:cat>
          <c:val>
            <c:numRef>
              <c:f>Sheet2!$C$59:$C$60</c:f>
              <c:numCache>
                <c:formatCode>General</c:formatCode>
                <c:ptCount val="2"/>
                <c:pt idx="0">
                  <c:v>73</c:v>
                </c:pt>
                <c:pt idx="1">
                  <c:v>19</c:v>
                </c:pt>
              </c:numCache>
            </c:numRef>
          </c:val>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88250320157331763"/>
          <c:y val="0.45477887529788996"/>
          <c:w val="9.95453718772292E-2"/>
          <c:h val="0.17251502484506948"/>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a:t>Response regarding need of clinical data in work</a:t>
            </a:r>
          </a:p>
        </c:rich>
      </c:tx>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manualLayout>
          <c:layoutTarget val="inner"/>
          <c:xMode val="edge"/>
          <c:yMode val="edge"/>
          <c:x val="8.6993492503430067E-2"/>
          <c:y val="0.24357555358921137"/>
          <c:w val="0.62589619964404364"/>
          <c:h val="0.65658636537361925"/>
        </c:manualLayout>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dPt>
          <c:dPt>
            <c:idx val="1"/>
            <c:bubble3D val="0"/>
            <c:spPr>
              <a:solidFill>
                <a:schemeClr val="accent2"/>
              </a:solidFill>
              <a:ln>
                <a:noFill/>
              </a:ln>
              <a:effectLst>
                <a:outerShdw blurRad="254000" sx="102000" sy="102000" algn="ctr" rotWithShape="0">
                  <a:prstClr val="black">
                    <a:alpha val="20000"/>
                  </a:prstClr>
                </a:outerShdw>
              </a:effectLst>
            </c:spPr>
          </c:dPt>
          <c:dPt>
            <c:idx val="2"/>
            <c:bubble3D val="0"/>
            <c:spPr>
              <a:solidFill>
                <a:schemeClr val="accent3"/>
              </a:solidFill>
              <a:ln>
                <a:noFill/>
              </a:ln>
              <a:effectLst>
                <a:outerShdw blurRad="254000" sx="102000" sy="102000" algn="ctr" rotWithShape="0">
                  <a:prstClr val="black">
                    <a:alpha val="20000"/>
                  </a:prstClr>
                </a:outerShdw>
              </a:effectLst>
            </c:spPr>
          </c:dPt>
          <c:dLbls>
            <c:spPr>
              <a:pattFill prst="pct75">
                <a:fgClr>
                  <a:sysClr val="windowText" lastClr="000000">
                    <a:lumMod val="75000"/>
                    <a:lumOff val="25000"/>
                  </a:sysClr>
                </a:fgClr>
                <a:bgClr>
                  <a:sysClr val="windowText" lastClr="000000">
                    <a:lumMod val="65000"/>
                    <a:lumOff val="35000"/>
                  </a:sys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Sheet2!$B$69:$B$71</c:f>
              <c:strCache>
                <c:ptCount val="3"/>
                <c:pt idx="0">
                  <c:v> Inpatients</c:v>
                </c:pt>
                <c:pt idx="1">
                  <c:v> Outpatients</c:v>
                </c:pt>
                <c:pt idx="2">
                  <c:v> Both</c:v>
                </c:pt>
              </c:strCache>
            </c:strRef>
          </c:cat>
          <c:val>
            <c:numRef>
              <c:f>Sheet2!$C$69:$C$71</c:f>
              <c:numCache>
                <c:formatCode>General</c:formatCode>
                <c:ptCount val="3"/>
                <c:pt idx="0">
                  <c:v>26</c:v>
                </c:pt>
                <c:pt idx="1">
                  <c:v>17</c:v>
                </c:pt>
                <c:pt idx="2">
                  <c:v>54</c:v>
                </c:pt>
              </c:numCache>
            </c:numRef>
          </c:val>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81107982565860159"/>
          <c:y val="0.43587553580887689"/>
          <c:w val="0.17212521282985183"/>
          <c:h val="0.21619453211939968"/>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31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5BD4392-B852-458F-A1C2-5B2F779B591B}" type="doc">
      <dgm:prSet loTypeId="urn:microsoft.com/office/officeart/2005/8/layout/hierarchy1" loCatId="hierarchy" qsTypeId="urn:microsoft.com/office/officeart/2005/8/quickstyle/simple1" qsCatId="simple" csTypeId="urn:microsoft.com/office/officeart/2005/8/colors/accent1_5" csCatId="accent1" phldr="1"/>
      <dgm:spPr/>
      <dgm:t>
        <a:bodyPr/>
        <a:lstStyle/>
        <a:p>
          <a:endParaRPr lang="en-US"/>
        </a:p>
      </dgm:t>
    </dgm:pt>
    <dgm:pt modelId="{09F44611-24E4-445D-870F-51DF2092519B}">
      <dgm:prSet phldrT="[Text]"/>
      <dgm:spPr/>
      <dgm:t>
        <a:bodyPr/>
        <a:lstStyle/>
        <a:p>
          <a:r>
            <a:rPr lang="en-US" dirty="0"/>
            <a:t>CLSSIFICATION</a:t>
          </a:r>
        </a:p>
      </dgm:t>
    </dgm:pt>
    <dgm:pt modelId="{7B0788A4-71B3-4FB0-85C8-1DBE34434FAE}" type="parTrans" cxnId="{A224D310-0E2F-4B1D-B360-8436BF45B56D}">
      <dgm:prSet/>
      <dgm:spPr/>
      <dgm:t>
        <a:bodyPr/>
        <a:lstStyle/>
        <a:p>
          <a:endParaRPr lang="en-US"/>
        </a:p>
      </dgm:t>
    </dgm:pt>
    <dgm:pt modelId="{0C8EC37E-5CDE-483D-BDCE-9AFA3D791C8C}" type="sibTrans" cxnId="{A224D310-0E2F-4B1D-B360-8436BF45B56D}">
      <dgm:prSet/>
      <dgm:spPr/>
      <dgm:t>
        <a:bodyPr/>
        <a:lstStyle/>
        <a:p>
          <a:endParaRPr lang="en-US"/>
        </a:p>
      </dgm:t>
    </dgm:pt>
    <dgm:pt modelId="{D6361370-6E35-4FA9-BC6C-0C2C190A5CA9}">
      <dgm:prSet phldrT="[Text]"/>
      <dgm:spPr/>
      <dgm:t>
        <a:bodyPr/>
        <a:lstStyle/>
        <a:p>
          <a:r>
            <a:rPr lang="en-US"/>
            <a:t>DELIVERY MODE</a:t>
          </a:r>
        </a:p>
      </dgm:t>
    </dgm:pt>
    <dgm:pt modelId="{6EE293A5-6CC4-4275-8B46-F04AE9E7EF11}" type="parTrans" cxnId="{CBE09A81-EE55-4403-A7EE-8EA80E3D7475}">
      <dgm:prSet/>
      <dgm:spPr/>
      <dgm:t>
        <a:bodyPr/>
        <a:lstStyle/>
        <a:p>
          <a:endParaRPr lang="en-US"/>
        </a:p>
      </dgm:t>
    </dgm:pt>
    <dgm:pt modelId="{30A742EB-53FB-49DA-BCF8-DBE14E02DA1A}" type="sibTrans" cxnId="{CBE09A81-EE55-4403-A7EE-8EA80E3D7475}">
      <dgm:prSet/>
      <dgm:spPr/>
      <dgm:t>
        <a:bodyPr/>
        <a:lstStyle/>
        <a:p>
          <a:endParaRPr lang="en-US"/>
        </a:p>
      </dgm:t>
    </dgm:pt>
    <dgm:pt modelId="{2D5075AB-0BF0-4E94-A4C8-3EE321BD1989}">
      <dgm:prSet phldrT="[Text]"/>
      <dgm:spPr/>
      <dgm:t>
        <a:bodyPr/>
        <a:lstStyle/>
        <a:p>
          <a:r>
            <a:rPr lang="en-US" dirty="0"/>
            <a:t>WEB-BASED</a:t>
          </a:r>
        </a:p>
      </dgm:t>
    </dgm:pt>
    <dgm:pt modelId="{21058A8D-0B82-403F-9CE3-1EEAB7490C3F}" type="parTrans" cxnId="{9BECE29F-0F4B-4513-97C7-AC7B8297E4E2}">
      <dgm:prSet/>
      <dgm:spPr/>
      <dgm:t>
        <a:bodyPr/>
        <a:lstStyle/>
        <a:p>
          <a:endParaRPr lang="en-US"/>
        </a:p>
      </dgm:t>
    </dgm:pt>
    <dgm:pt modelId="{72127C3B-5704-484C-81F6-40C9F84FA171}" type="sibTrans" cxnId="{9BECE29F-0F4B-4513-97C7-AC7B8297E4E2}">
      <dgm:prSet/>
      <dgm:spPr/>
      <dgm:t>
        <a:bodyPr/>
        <a:lstStyle/>
        <a:p>
          <a:endParaRPr lang="en-US"/>
        </a:p>
      </dgm:t>
    </dgm:pt>
    <dgm:pt modelId="{19586562-8564-4C85-A2B6-14B12791AD96}">
      <dgm:prSet phldrT="[Text]"/>
      <dgm:spPr/>
      <dgm:t>
        <a:bodyPr/>
        <a:lstStyle/>
        <a:p>
          <a:r>
            <a:rPr lang="en-US"/>
            <a:t>PRODUCT</a:t>
          </a:r>
        </a:p>
      </dgm:t>
    </dgm:pt>
    <dgm:pt modelId="{2C5C5336-4E28-4269-87BC-7EE1E6CF6579}" type="parTrans" cxnId="{938EBB62-3188-480E-9D88-F2807F6C9143}">
      <dgm:prSet/>
      <dgm:spPr/>
      <dgm:t>
        <a:bodyPr/>
        <a:lstStyle/>
        <a:p>
          <a:endParaRPr lang="en-US"/>
        </a:p>
      </dgm:t>
    </dgm:pt>
    <dgm:pt modelId="{53A08E3D-F6D6-4D53-A402-84041643EA55}" type="sibTrans" cxnId="{938EBB62-3188-480E-9D88-F2807F6C9143}">
      <dgm:prSet/>
      <dgm:spPr/>
      <dgm:t>
        <a:bodyPr/>
        <a:lstStyle/>
        <a:p>
          <a:endParaRPr lang="en-US"/>
        </a:p>
      </dgm:t>
    </dgm:pt>
    <dgm:pt modelId="{D5EF2A89-C9F6-4142-B907-F2469D492CD2}">
      <dgm:prSet phldrT="[Text]"/>
      <dgm:spPr/>
      <dgm:t>
        <a:bodyPr/>
        <a:lstStyle/>
        <a:p>
          <a:r>
            <a:rPr lang="en-US" dirty="0"/>
            <a:t>STANDALONE</a:t>
          </a:r>
        </a:p>
      </dgm:t>
    </dgm:pt>
    <dgm:pt modelId="{DA3972E4-E80F-49AD-9B24-5BB002ADB298}" type="parTrans" cxnId="{07560E5E-FED5-4EFC-83B4-B1E719D76CF8}">
      <dgm:prSet/>
      <dgm:spPr/>
      <dgm:t>
        <a:bodyPr/>
        <a:lstStyle/>
        <a:p>
          <a:endParaRPr lang="en-US"/>
        </a:p>
      </dgm:t>
    </dgm:pt>
    <dgm:pt modelId="{ACB297C6-0453-4819-8BEB-AE42053DF46E}" type="sibTrans" cxnId="{07560E5E-FED5-4EFC-83B4-B1E719D76CF8}">
      <dgm:prSet/>
      <dgm:spPr/>
      <dgm:t>
        <a:bodyPr/>
        <a:lstStyle/>
        <a:p>
          <a:endParaRPr lang="en-US"/>
        </a:p>
      </dgm:t>
    </dgm:pt>
    <dgm:pt modelId="{07BBA966-90B6-4901-950C-156CBD677392}">
      <dgm:prSet/>
      <dgm:spPr/>
      <dgm:t>
        <a:bodyPr/>
        <a:lstStyle/>
        <a:p>
          <a:r>
            <a:rPr lang="en-US"/>
            <a:t>MODEL</a:t>
          </a:r>
        </a:p>
      </dgm:t>
    </dgm:pt>
    <dgm:pt modelId="{DC37A1F2-8E74-4251-B8D4-D5A074621F28}" type="parTrans" cxnId="{57FDB23D-8524-472A-83FD-6B1AC348C7F7}">
      <dgm:prSet/>
      <dgm:spPr/>
      <dgm:t>
        <a:bodyPr/>
        <a:lstStyle/>
        <a:p>
          <a:endParaRPr lang="en-US"/>
        </a:p>
      </dgm:t>
    </dgm:pt>
    <dgm:pt modelId="{C714A897-6CF9-46DE-9145-4E1F9F18B836}" type="sibTrans" cxnId="{57FDB23D-8524-472A-83FD-6B1AC348C7F7}">
      <dgm:prSet/>
      <dgm:spPr/>
      <dgm:t>
        <a:bodyPr/>
        <a:lstStyle/>
        <a:p>
          <a:endParaRPr lang="en-US"/>
        </a:p>
      </dgm:t>
    </dgm:pt>
    <dgm:pt modelId="{BBD0F042-EE6A-4434-96B8-AA6FC9247CFF}">
      <dgm:prSet/>
      <dgm:spPr/>
      <dgm:t>
        <a:bodyPr/>
        <a:lstStyle/>
        <a:p>
          <a:r>
            <a:rPr lang="en-US"/>
            <a:t>USER INTERACTIVITY</a:t>
          </a:r>
        </a:p>
      </dgm:t>
    </dgm:pt>
    <dgm:pt modelId="{5A75AE02-EA9F-4FFE-96C9-81C749FF108C}" type="parTrans" cxnId="{0A9E4C78-9E33-4549-B535-48A4BB3055ED}">
      <dgm:prSet/>
      <dgm:spPr/>
      <dgm:t>
        <a:bodyPr/>
        <a:lstStyle/>
        <a:p>
          <a:endParaRPr lang="en-US"/>
        </a:p>
      </dgm:t>
    </dgm:pt>
    <dgm:pt modelId="{EA62E1C9-C6F3-4380-888F-649BC886F3AE}" type="sibTrans" cxnId="{0A9E4C78-9E33-4549-B535-48A4BB3055ED}">
      <dgm:prSet/>
      <dgm:spPr/>
      <dgm:t>
        <a:bodyPr/>
        <a:lstStyle/>
        <a:p>
          <a:endParaRPr lang="en-US"/>
        </a:p>
      </dgm:t>
    </dgm:pt>
    <dgm:pt modelId="{8ED67577-24A2-426A-A815-1324DFF3677C}">
      <dgm:prSet/>
      <dgm:spPr/>
      <dgm:t>
        <a:bodyPr/>
        <a:lstStyle/>
        <a:p>
          <a:r>
            <a:rPr lang="en-US" dirty="0"/>
            <a:t>KNOWLEDGE-BASED</a:t>
          </a:r>
        </a:p>
      </dgm:t>
    </dgm:pt>
    <dgm:pt modelId="{3770F4DE-F163-477E-BBEA-C839CB7FA969}" type="parTrans" cxnId="{32A88197-DC95-4303-B9CD-385EEE6C5D7A}">
      <dgm:prSet/>
      <dgm:spPr/>
      <dgm:t>
        <a:bodyPr/>
        <a:lstStyle/>
        <a:p>
          <a:endParaRPr lang="en-US"/>
        </a:p>
      </dgm:t>
    </dgm:pt>
    <dgm:pt modelId="{44D22DA8-F80F-4AFE-8329-AC05DF1FEF51}" type="sibTrans" cxnId="{32A88197-DC95-4303-B9CD-385EEE6C5D7A}">
      <dgm:prSet/>
      <dgm:spPr/>
      <dgm:t>
        <a:bodyPr/>
        <a:lstStyle/>
        <a:p>
          <a:endParaRPr lang="en-US"/>
        </a:p>
      </dgm:t>
    </dgm:pt>
    <dgm:pt modelId="{1E9609A5-3869-43C2-8125-DBEA3D51D342}">
      <dgm:prSet/>
      <dgm:spPr/>
      <dgm:t>
        <a:bodyPr/>
        <a:lstStyle/>
        <a:p>
          <a:r>
            <a:rPr lang="en-US"/>
            <a:t>ACTIVE</a:t>
          </a:r>
        </a:p>
      </dgm:t>
    </dgm:pt>
    <dgm:pt modelId="{5A99B184-0FE6-4D70-9321-5ECA618E2E31}" type="parTrans" cxnId="{DE09F735-90D9-4ECA-A21B-DAD04955D679}">
      <dgm:prSet/>
      <dgm:spPr/>
      <dgm:t>
        <a:bodyPr/>
        <a:lstStyle/>
        <a:p>
          <a:endParaRPr lang="en-US"/>
        </a:p>
      </dgm:t>
    </dgm:pt>
    <dgm:pt modelId="{421CE306-8A07-4A7C-B901-16EF36801BE8}" type="sibTrans" cxnId="{DE09F735-90D9-4ECA-A21B-DAD04955D679}">
      <dgm:prSet/>
      <dgm:spPr/>
      <dgm:t>
        <a:bodyPr/>
        <a:lstStyle/>
        <a:p>
          <a:endParaRPr lang="en-US"/>
        </a:p>
      </dgm:t>
    </dgm:pt>
    <dgm:pt modelId="{36F12EEA-9082-42C4-B85A-B3C72CDD5092}">
      <dgm:prSet/>
      <dgm:spPr/>
      <dgm:t>
        <a:bodyPr/>
        <a:lstStyle/>
        <a:p>
          <a:r>
            <a:rPr lang="en-US" dirty="0" smtClean="0"/>
            <a:t>CLOUD-BASED</a:t>
          </a:r>
          <a:endParaRPr lang="en-US" dirty="0"/>
        </a:p>
      </dgm:t>
    </dgm:pt>
    <dgm:pt modelId="{79DE9DA6-0D0E-4D79-9EA4-A5A9D2968EBE}" type="parTrans" cxnId="{9133C36A-7663-4B85-B1A3-E448366275EC}">
      <dgm:prSet/>
      <dgm:spPr/>
      <dgm:t>
        <a:bodyPr/>
        <a:lstStyle/>
        <a:p>
          <a:endParaRPr lang="en-US"/>
        </a:p>
      </dgm:t>
    </dgm:pt>
    <dgm:pt modelId="{B760705A-C804-4E3F-9DD8-4C981EB9BFB7}" type="sibTrans" cxnId="{9133C36A-7663-4B85-B1A3-E448366275EC}">
      <dgm:prSet/>
      <dgm:spPr/>
      <dgm:t>
        <a:bodyPr/>
        <a:lstStyle/>
        <a:p>
          <a:endParaRPr lang="en-US"/>
        </a:p>
      </dgm:t>
    </dgm:pt>
    <dgm:pt modelId="{952E5901-F2A2-495A-8A54-D8FE3D357B02}">
      <dgm:prSet/>
      <dgm:spPr/>
      <dgm:t>
        <a:bodyPr/>
        <a:lstStyle/>
        <a:p>
          <a:r>
            <a:rPr lang="en-US" dirty="0" smtClean="0"/>
            <a:t>ON-PREMISES</a:t>
          </a:r>
          <a:endParaRPr lang="en-US" dirty="0"/>
        </a:p>
      </dgm:t>
    </dgm:pt>
    <dgm:pt modelId="{C5B4D06D-836F-4B3D-B85F-A94B830ACFA9}" type="parTrans" cxnId="{606CEA67-49D4-41FB-A3CB-16486B71DB14}">
      <dgm:prSet/>
      <dgm:spPr/>
      <dgm:t>
        <a:bodyPr/>
        <a:lstStyle/>
        <a:p>
          <a:endParaRPr lang="en-US"/>
        </a:p>
      </dgm:t>
    </dgm:pt>
    <dgm:pt modelId="{1E02BE2F-575F-4B7D-BE7E-6FB8DBB82DA6}" type="sibTrans" cxnId="{606CEA67-49D4-41FB-A3CB-16486B71DB14}">
      <dgm:prSet/>
      <dgm:spPr/>
      <dgm:t>
        <a:bodyPr/>
        <a:lstStyle/>
        <a:p>
          <a:endParaRPr lang="en-US"/>
        </a:p>
      </dgm:t>
    </dgm:pt>
    <dgm:pt modelId="{6B79DB3E-E9A5-474B-88EB-AEEEFCB7D142}">
      <dgm:prSet/>
      <dgm:spPr/>
      <dgm:t>
        <a:bodyPr/>
        <a:lstStyle/>
        <a:p>
          <a:r>
            <a:rPr lang="en-US" dirty="0" smtClean="0"/>
            <a:t>INTEGRATED</a:t>
          </a:r>
          <a:endParaRPr lang="en-US" dirty="0"/>
        </a:p>
      </dgm:t>
    </dgm:pt>
    <dgm:pt modelId="{5E9CEE09-0990-41E6-B054-C08850671886}" type="parTrans" cxnId="{29062E73-CBE4-4B74-8B0C-23B2035C5EB6}">
      <dgm:prSet/>
      <dgm:spPr/>
      <dgm:t>
        <a:bodyPr/>
        <a:lstStyle/>
        <a:p>
          <a:endParaRPr lang="en-US"/>
        </a:p>
      </dgm:t>
    </dgm:pt>
    <dgm:pt modelId="{F70373B6-4278-4C78-8D50-DD0DAB981491}" type="sibTrans" cxnId="{29062E73-CBE4-4B74-8B0C-23B2035C5EB6}">
      <dgm:prSet/>
      <dgm:spPr/>
      <dgm:t>
        <a:bodyPr/>
        <a:lstStyle/>
        <a:p>
          <a:endParaRPr lang="en-US"/>
        </a:p>
      </dgm:t>
    </dgm:pt>
    <dgm:pt modelId="{979A7AAB-1462-46D2-BC6E-F091BF4B2548}">
      <dgm:prSet/>
      <dgm:spPr/>
      <dgm:t>
        <a:bodyPr/>
        <a:lstStyle/>
        <a:p>
          <a:r>
            <a:rPr lang="en-US" smtClean="0"/>
            <a:t>NON KNOWLEDGE- BASED</a:t>
          </a:r>
          <a:endParaRPr lang="en-US" dirty="0"/>
        </a:p>
      </dgm:t>
    </dgm:pt>
    <dgm:pt modelId="{928BD34A-B7E1-4B9A-8786-C4046889A5EA}" type="parTrans" cxnId="{EF880C0A-4C59-4228-8928-2FD3653EF917}">
      <dgm:prSet/>
      <dgm:spPr/>
      <dgm:t>
        <a:bodyPr/>
        <a:lstStyle/>
        <a:p>
          <a:endParaRPr lang="en-US"/>
        </a:p>
      </dgm:t>
    </dgm:pt>
    <dgm:pt modelId="{69F2644F-69D4-4F91-A30D-DCB5E2D8EC0F}" type="sibTrans" cxnId="{EF880C0A-4C59-4228-8928-2FD3653EF917}">
      <dgm:prSet/>
      <dgm:spPr/>
      <dgm:t>
        <a:bodyPr/>
        <a:lstStyle/>
        <a:p>
          <a:endParaRPr lang="en-US"/>
        </a:p>
      </dgm:t>
    </dgm:pt>
    <dgm:pt modelId="{09AE74C4-616C-421F-9D23-B6C8D20A4D46}">
      <dgm:prSet/>
      <dgm:spPr/>
      <dgm:t>
        <a:bodyPr/>
        <a:lstStyle/>
        <a:p>
          <a:r>
            <a:rPr lang="en-US" dirty="0" smtClean="0"/>
            <a:t>PASSIVE</a:t>
          </a:r>
          <a:endParaRPr lang="en-US" dirty="0"/>
        </a:p>
      </dgm:t>
    </dgm:pt>
    <dgm:pt modelId="{D8A8A06D-007B-40AD-A932-23D491680F64}" type="parTrans" cxnId="{9CF7B1EC-8B8D-4F93-8E8B-99B334453592}">
      <dgm:prSet/>
      <dgm:spPr/>
      <dgm:t>
        <a:bodyPr/>
        <a:lstStyle/>
        <a:p>
          <a:endParaRPr lang="en-US"/>
        </a:p>
      </dgm:t>
    </dgm:pt>
    <dgm:pt modelId="{93B2EF64-94E3-45F6-B306-7965EEB8FCBE}" type="sibTrans" cxnId="{9CF7B1EC-8B8D-4F93-8E8B-99B334453592}">
      <dgm:prSet/>
      <dgm:spPr/>
      <dgm:t>
        <a:bodyPr/>
        <a:lstStyle/>
        <a:p>
          <a:endParaRPr lang="en-US"/>
        </a:p>
      </dgm:t>
    </dgm:pt>
    <dgm:pt modelId="{1FAEE7BC-C65F-4C3B-8254-D69AA8EECB69}">
      <dgm:prSet/>
      <dgm:spPr/>
      <dgm:t>
        <a:bodyPr/>
        <a:lstStyle/>
        <a:p>
          <a:r>
            <a:rPr lang="en-US" b="1" dirty="0" smtClean="0"/>
            <a:t>TYPE</a:t>
          </a:r>
          <a:endParaRPr lang="en-US" b="1" dirty="0"/>
        </a:p>
      </dgm:t>
    </dgm:pt>
    <dgm:pt modelId="{75790CCE-2AB6-4C63-BEB5-3CF0C0FECEAC}" type="parTrans" cxnId="{BAA12DD6-5C39-47AA-A556-E527AAC1808F}">
      <dgm:prSet/>
      <dgm:spPr/>
      <dgm:t>
        <a:bodyPr/>
        <a:lstStyle/>
        <a:p>
          <a:endParaRPr lang="en-US"/>
        </a:p>
      </dgm:t>
    </dgm:pt>
    <dgm:pt modelId="{0DF850B3-7C2A-46A3-8DD9-B9F499741B2A}" type="sibTrans" cxnId="{BAA12DD6-5C39-47AA-A556-E527AAC1808F}">
      <dgm:prSet/>
      <dgm:spPr/>
      <dgm:t>
        <a:bodyPr/>
        <a:lstStyle/>
        <a:p>
          <a:endParaRPr lang="en-US"/>
        </a:p>
      </dgm:t>
    </dgm:pt>
    <dgm:pt modelId="{9FC4554A-3776-437D-82F6-0B8822E05532}">
      <dgm:prSet/>
      <dgm:spPr/>
      <dgm:t>
        <a:bodyPr/>
        <a:lstStyle/>
        <a:p>
          <a:r>
            <a:rPr lang="en-US" dirty="0" smtClean="0"/>
            <a:t>DIAGNOSTIC</a:t>
          </a:r>
          <a:endParaRPr lang="en-US" dirty="0"/>
        </a:p>
      </dgm:t>
    </dgm:pt>
    <dgm:pt modelId="{126C0B16-4074-4FB9-848E-78F075B748B5}" type="parTrans" cxnId="{F89EB397-6CE9-4523-B0CF-BC81445AF61B}">
      <dgm:prSet/>
      <dgm:spPr/>
      <dgm:t>
        <a:bodyPr/>
        <a:lstStyle/>
        <a:p>
          <a:endParaRPr lang="en-US"/>
        </a:p>
      </dgm:t>
    </dgm:pt>
    <dgm:pt modelId="{A032F530-AF19-4EFC-A46D-31FBBE4E3F5C}" type="sibTrans" cxnId="{F89EB397-6CE9-4523-B0CF-BC81445AF61B}">
      <dgm:prSet/>
      <dgm:spPr/>
      <dgm:t>
        <a:bodyPr/>
        <a:lstStyle/>
        <a:p>
          <a:endParaRPr lang="en-US"/>
        </a:p>
      </dgm:t>
    </dgm:pt>
    <dgm:pt modelId="{EB680D41-0BCF-46F4-BD54-24B072D6F3EA}">
      <dgm:prSet/>
      <dgm:spPr/>
      <dgm:t>
        <a:bodyPr/>
        <a:lstStyle/>
        <a:p>
          <a:r>
            <a:rPr lang="en-US" dirty="0" smtClean="0"/>
            <a:t>THERAPEUTIC </a:t>
          </a:r>
          <a:endParaRPr lang="en-US" dirty="0"/>
        </a:p>
      </dgm:t>
    </dgm:pt>
    <dgm:pt modelId="{7270E165-7455-403B-A472-A2430DB34DA1}" type="parTrans" cxnId="{4B3722F6-D583-4A61-8B04-D728A67DD967}">
      <dgm:prSet/>
      <dgm:spPr/>
      <dgm:t>
        <a:bodyPr/>
        <a:lstStyle/>
        <a:p>
          <a:endParaRPr lang="en-US"/>
        </a:p>
      </dgm:t>
    </dgm:pt>
    <dgm:pt modelId="{3E4957AC-E1C7-4291-802E-DD104DAB75F0}" type="sibTrans" cxnId="{4B3722F6-D583-4A61-8B04-D728A67DD967}">
      <dgm:prSet/>
      <dgm:spPr/>
      <dgm:t>
        <a:bodyPr/>
        <a:lstStyle/>
        <a:p>
          <a:endParaRPr lang="en-US"/>
        </a:p>
      </dgm:t>
    </dgm:pt>
    <dgm:pt modelId="{E80E91B5-7817-4B66-A9E9-A18292AE77C4}" type="pres">
      <dgm:prSet presAssocID="{C5BD4392-B852-458F-A1C2-5B2F779B591B}" presName="hierChild1" presStyleCnt="0">
        <dgm:presLayoutVars>
          <dgm:chPref val="1"/>
          <dgm:dir/>
          <dgm:animOne val="branch"/>
          <dgm:animLvl val="lvl"/>
          <dgm:resizeHandles/>
        </dgm:presLayoutVars>
      </dgm:prSet>
      <dgm:spPr/>
      <dgm:t>
        <a:bodyPr/>
        <a:lstStyle/>
        <a:p>
          <a:endParaRPr lang="en-US"/>
        </a:p>
      </dgm:t>
    </dgm:pt>
    <dgm:pt modelId="{A86AAFC2-F908-4BE5-B50F-A3D0A800DEFF}" type="pres">
      <dgm:prSet presAssocID="{09F44611-24E4-445D-870F-51DF2092519B}" presName="hierRoot1" presStyleCnt="0"/>
      <dgm:spPr/>
      <dgm:t>
        <a:bodyPr/>
        <a:lstStyle/>
        <a:p>
          <a:endParaRPr lang="en-US"/>
        </a:p>
      </dgm:t>
    </dgm:pt>
    <dgm:pt modelId="{C37BCAA2-B2B4-4169-A039-409053629B33}" type="pres">
      <dgm:prSet presAssocID="{09F44611-24E4-445D-870F-51DF2092519B}" presName="composite" presStyleCnt="0"/>
      <dgm:spPr/>
      <dgm:t>
        <a:bodyPr/>
        <a:lstStyle/>
        <a:p>
          <a:endParaRPr lang="en-US"/>
        </a:p>
      </dgm:t>
    </dgm:pt>
    <dgm:pt modelId="{7BB8F818-5BE7-4511-9B5E-A45751DE5AE3}" type="pres">
      <dgm:prSet presAssocID="{09F44611-24E4-445D-870F-51DF2092519B}" presName="background" presStyleLbl="node0" presStyleIdx="0" presStyleCnt="1"/>
      <dgm:spPr/>
      <dgm:t>
        <a:bodyPr/>
        <a:lstStyle/>
        <a:p>
          <a:endParaRPr lang="en-US"/>
        </a:p>
      </dgm:t>
    </dgm:pt>
    <dgm:pt modelId="{66C2E3D3-CABD-42CA-A45C-278C150B7551}" type="pres">
      <dgm:prSet presAssocID="{09F44611-24E4-445D-870F-51DF2092519B}" presName="text" presStyleLbl="fgAcc0" presStyleIdx="0" presStyleCnt="1" custScaleX="116903">
        <dgm:presLayoutVars>
          <dgm:chPref val="3"/>
        </dgm:presLayoutVars>
      </dgm:prSet>
      <dgm:spPr/>
      <dgm:t>
        <a:bodyPr/>
        <a:lstStyle/>
        <a:p>
          <a:endParaRPr lang="en-US"/>
        </a:p>
      </dgm:t>
    </dgm:pt>
    <dgm:pt modelId="{F5E54D39-338C-4787-8C06-D94EA2EFAB69}" type="pres">
      <dgm:prSet presAssocID="{09F44611-24E4-445D-870F-51DF2092519B}" presName="hierChild2" presStyleCnt="0"/>
      <dgm:spPr/>
      <dgm:t>
        <a:bodyPr/>
        <a:lstStyle/>
        <a:p>
          <a:endParaRPr lang="en-US"/>
        </a:p>
      </dgm:t>
    </dgm:pt>
    <dgm:pt modelId="{09FEAFED-ED85-4C8D-9778-FAD5C193F155}" type="pres">
      <dgm:prSet presAssocID="{6EE293A5-6CC4-4275-8B46-F04AE9E7EF11}" presName="Name10" presStyleLbl="parChTrans1D2" presStyleIdx="0" presStyleCnt="5"/>
      <dgm:spPr/>
      <dgm:t>
        <a:bodyPr/>
        <a:lstStyle/>
        <a:p>
          <a:endParaRPr lang="en-US"/>
        </a:p>
      </dgm:t>
    </dgm:pt>
    <dgm:pt modelId="{47E40646-6075-49D8-948B-F2DB19111ED5}" type="pres">
      <dgm:prSet presAssocID="{D6361370-6E35-4FA9-BC6C-0C2C190A5CA9}" presName="hierRoot2" presStyleCnt="0"/>
      <dgm:spPr/>
      <dgm:t>
        <a:bodyPr/>
        <a:lstStyle/>
        <a:p>
          <a:endParaRPr lang="en-US"/>
        </a:p>
      </dgm:t>
    </dgm:pt>
    <dgm:pt modelId="{6453C9B5-B354-43F3-8BA5-514E5B7A4E23}" type="pres">
      <dgm:prSet presAssocID="{D6361370-6E35-4FA9-BC6C-0C2C190A5CA9}" presName="composite2" presStyleCnt="0"/>
      <dgm:spPr/>
      <dgm:t>
        <a:bodyPr/>
        <a:lstStyle/>
        <a:p>
          <a:endParaRPr lang="en-US"/>
        </a:p>
      </dgm:t>
    </dgm:pt>
    <dgm:pt modelId="{1E47F6F9-0C32-4BE8-B66D-BE81AFFCB4EC}" type="pres">
      <dgm:prSet presAssocID="{D6361370-6E35-4FA9-BC6C-0C2C190A5CA9}" presName="background2" presStyleLbl="node2" presStyleIdx="0" presStyleCnt="5"/>
      <dgm:spPr/>
      <dgm:t>
        <a:bodyPr/>
        <a:lstStyle/>
        <a:p>
          <a:endParaRPr lang="en-US"/>
        </a:p>
      </dgm:t>
    </dgm:pt>
    <dgm:pt modelId="{B1B55FBA-130A-46D9-9AB9-B4F2DFD45A58}" type="pres">
      <dgm:prSet presAssocID="{D6361370-6E35-4FA9-BC6C-0C2C190A5CA9}" presName="text2" presStyleLbl="fgAcc2" presStyleIdx="0" presStyleCnt="5">
        <dgm:presLayoutVars>
          <dgm:chPref val="3"/>
        </dgm:presLayoutVars>
      </dgm:prSet>
      <dgm:spPr/>
      <dgm:t>
        <a:bodyPr/>
        <a:lstStyle/>
        <a:p>
          <a:endParaRPr lang="en-US"/>
        </a:p>
      </dgm:t>
    </dgm:pt>
    <dgm:pt modelId="{3F9A71D1-FD97-4F81-8EA0-286BC4C10F24}" type="pres">
      <dgm:prSet presAssocID="{D6361370-6E35-4FA9-BC6C-0C2C190A5CA9}" presName="hierChild3" presStyleCnt="0"/>
      <dgm:spPr/>
      <dgm:t>
        <a:bodyPr/>
        <a:lstStyle/>
        <a:p>
          <a:endParaRPr lang="en-US"/>
        </a:p>
      </dgm:t>
    </dgm:pt>
    <dgm:pt modelId="{23A2DC27-2C42-4724-9F06-ADDB460C6C10}" type="pres">
      <dgm:prSet presAssocID="{21058A8D-0B82-403F-9CE3-1EEAB7490C3F}" presName="Name17" presStyleLbl="parChTrans1D3" presStyleIdx="0" presStyleCnt="5"/>
      <dgm:spPr/>
      <dgm:t>
        <a:bodyPr/>
        <a:lstStyle/>
        <a:p>
          <a:endParaRPr lang="en-US"/>
        </a:p>
      </dgm:t>
    </dgm:pt>
    <dgm:pt modelId="{8A38EE07-93A0-4E16-9017-5C7E58096192}" type="pres">
      <dgm:prSet presAssocID="{2D5075AB-0BF0-4E94-A4C8-3EE321BD1989}" presName="hierRoot3" presStyleCnt="0"/>
      <dgm:spPr/>
      <dgm:t>
        <a:bodyPr/>
        <a:lstStyle/>
        <a:p>
          <a:endParaRPr lang="en-US"/>
        </a:p>
      </dgm:t>
    </dgm:pt>
    <dgm:pt modelId="{77CCA20E-C1EC-4E69-8BCB-A61640EA0253}" type="pres">
      <dgm:prSet presAssocID="{2D5075AB-0BF0-4E94-A4C8-3EE321BD1989}" presName="composite3" presStyleCnt="0"/>
      <dgm:spPr/>
      <dgm:t>
        <a:bodyPr/>
        <a:lstStyle/>
        <a:p>
          <a:endParaRPr lang="en-US"/>
        </a:p>
      </dgm:t>
    </dgm:pt>
    <dgm:pt modelId="{ACD8394E-23D0-4C4F-98A0-26ED21306C0C}" type="pres">
      <dgm:prSet presAssocID="{2D5075AB-0BF0-4E94-A4C8-3EE321BD1989}" presName="background3" presStyleLbl="node3" presStyleIdx="0" presStyleCnt="5"/>
      <dgm:spPr>
        <a:prstGeom prst="ellipse">
          <a:avLst/>
        </a:prstGeom>
      </dgm:spPr>
      <dgm:t>
        <a:bodyPr/>
        <a:lstStyle/>
        <a:p>
          <a:endParaRPr lang="en-US"/>
        </a:p>
      </dgm:t>
    </dgm:pt>
    <dgm:pt modelId="{74D369D7-C469-481D-89B4-94D7CEB31E1E}" type="pres">
      <dgm:prSet presAssocID="{2D5075AB-0BF0-4E94-A4C8-3EE321BD1989}" presName="text3" presStyleLbl="fgAcc3" presStyleIdx="0" presStyleCnt="5">
        <dgm:presLayoutVars>
          <dgm:chPref val="3"/>
        </dgm:presLayoutVars>
      </dgm:prSet>
      <dgm:spPr>
        <a:prstGeom prst="ellipse">
          <a:avLst/>
        </a:prstGeom>
      </dgm:spPr>
      <dgm:t>
        <a:bodyPr/>
        <a:lstStyle/>
        <a:p>
          <a:endParaRPr lang="en-US"/>
        </a:p>
      </dgm:t>
    </dgm:pt>
    <dgm:pt modelId="{71ECA0EA-8A46-427F-9947-303212474F2A}" type="pres">
      <dgm:prSet presAssocID="{2D5075AB-0BF0-4E94-A4C8-3EE321BD1989}" presName="hierChild4" presStyleCnt="0"/>
      <dgm:spPr/>
      <dgm:t>
        <a:bodyPr/>
        <a:lstStyle/>
        <a:p>
          <a:endParaRPr lang="en-US"/>
        </a:p>
      </dgm:t>
    </dgm:pt>
    <dgm:pt modelId="{DBB3AA10-B512-44D5-828D-7369F6DB22BC}" type="pres">
      <dgm:prSet presAssocID="{79DE9DA6-0D0E-4D79-9EA4-A5A9D2968EBE}" presName="Name23" presStyleLbl="parChTrans1D4" presStyleIdx="0" presStyleCnt="6"/>
      <dgm:spPr/>
      <dgm:t>
        <a:bodyPr/>
        <a:lstStyle/>
        <a:p>
          <a:endParaRPr lang="en-US"/>
        </a:p>
      </dgm:t>
    </dgm:pt>
    <dgm:pt modelId="{05B948C1-D0D3-4163-99C5-1D3A4817A3F0}" type="pres">
      <dgm:prSet presAssocID="{36F12EEA-9082-42C4-B85A-B3C72CDD5092}" presName="hierRoot4" presStyleCnt="0"/>
      <dgm:spPr/>
      <dgm:t>
        <a:bodyPr/>
        <a:lstStyle/>
        <a:p>
          <a:endParaRPr lang="en-US"/>
        </a:p>
      </dgm:t>
    </dgm:pt>
    <dgm:pt modelId="{1A675839-CF83-4F45-AC39-4BAC3DF139B6}" type="pres">
      <dgm:prSet presAssocID="{36F12EEA-9082-42C4-B85A-B3C72CDD5092}" presName="composite4" presStyleCnt="0"/>
      <dgm:spPr/>
      <dgm:t>
        <a:bodyPr/>
        <a:lstStyle/>
        <a:p>
          <a:endParaRPr lang="en-US"/>
        </a:p>
      </dgm:t>
    </dgm:pt>
    <dgm:pt modelId="{42CF38C9-520F-462A-A217-81FF69DAEE17}" type="pres">
      <dgm:prSet presAssocID="{36F12EEA-9082-42C4-B85A-B3C72CDD5092}" presName="background4" presStyleLbl="node4" presStyleIdx="0" presStyleCnt="6"/>
      <dgm:spPr>
        <a:prstGeom prst="ellipse">
          <a:avLst/>
        </a:prstGeom>
      </dgm:spPr>
      <dgm:t>
        <a:bodyPr/>
        <a:lstStyle/>
        <a:p>
          <a:endParaRPr lang="en-US"/>
        </a:p>
      </dgm:t>
    </dgm:pt>
    <dgm:pt modelId="{DDB37DAF-D7C1-4094-B2C5-F33A7FC37194}" type="pres">
      <dgm:prSet presAssocID="{36F12EEA-9082-42C4-B85A-B3C72CDD5092}" presName="text4" presStyleLbl="fgAcc4" presStyleIdx="0" presStyleCnt="6">
        <dgm:presLayoutVars>
          <dgm:chPref val="3"/>
        </dgm:presLayoutVars>
      </dgm:prSet>
      <dgm:spPr>
        <a:prstGeom prst="ellipse">
          <a:avLst/>
        </a:prstGeom>
      </dgm:spPr>
      <dgm:t>
        <a:bodyPr/>
        <a:lstStyle/>
        <a:p>
          <a:endParaRPr lang="en-US"/>
        </a:p>
      </dgm:t>
    </dgm:pt>
    <dgm:pt modelId="{21DC285F-D440-4907-A948-B18E4B53415F}" type="pres">
      <dgm:prSet presAssocID="{36F12EEA-9082-42C4-B85A-B3C72CDD5092}" presName="hierChild5" presStyleCnt="0"/>
      <dgm:spPr/>
      <dgm:t>
        <a:bodyPr/>
        <a:lstStyle/>
        <a:p>
          <a:endParaRPr lang="en-US"/>
        </a:p>
      </dgm:t>
    </dgm:pt>
    <dgm:pt modelId="{90DE80A7-62B2-42A0-B397-9A0CFD7879DC}" type="pres">
      <dgm:prSet presAssocID="{C5B4D06D-836F-4B3D-B85F-A94B830ACFA9}" presName="Name23" presStyleLbl="parChTrans1D4" presStyleIdx="1" presStyleCnt="6"/>
      <dgm:spPr/>
      <dgm:t>
        <a:bodyPr/>
        <a:lstStyle/>
        <a:p>
          <a:endParaRPr lang="en-US"/>
        </a:p>
      </dgm:t>
    </dgm:pt>
    <dgm:pt modelId="{394B4400-BAF1-44A3-9077-39CABBC5BC83}" type="pres">
      <dgm:prSet presAssocID="{952E5901-F2A2-495A-8A54-D8FE3D357B02}" presName="hierRoot4" presStyleCnt="0"/>
      <dgm:spPr/>
      <dgm:t>
        <a:bodyPr/>
        <a:lstStyle/>
        <a:p>
          <a:endParaRPr lang="en-US"/>
        </a:p>
      </dgm:t>
    </dgm:pt>
    <dgm:pt modelId="{0DCF30A9-86C9-43CC-ACF6-60EE86AEE2CC}" type="pres">
      <dgm:prSet presAssocID="{952E5901-F2A2-495A-8A54-D8FE3D357B02}" presName="composite4" presStyleCnt="0"/>
      <dgm:spPr/>
      <dgm:t>
        <a:bodyPr/>
        <a:lstStyle/>
        <a:p>
          <a:endParaRPr lang="en-US"/>
        </a:p>
      </dgm:t>
    </dgm:pt>
    <dgm:pt modelId="{78960B49-9D40-4AD0-A151-B49DCE2FCFAC}" type="pres">
      <dgm:prSet presAssocID="{952E5901-F2A2-495A-8A54-D8FE3D357B02}" presName="background4" presStyleLbl="node4" presStyleIdx="1" presStyleCnt="6"/>
      <dgm:spPr>
        <a:prstGeom prst="ellipse">
          <a:avLst/>
        </a:prstGeom>
      </dgm:spPr>
      <dgm:t>
        <a:bodyPr/>
        <a:lstStyle/>
        <a:p>
          <a:endParaRPr lang="en-US"/>
        </a:p>
      </dgm:t>
    </dgm:pt>
    <dgm:pt modelId="{EF4F1929-2CB5-4B7E-A31E-375957A4D666}" type="pres">
      <dgm:prSet presAssocID="{952E5901-F2A2-495A-8A54-D8FE3D357B02}" presName="text4" presStyleLbl="fgAcc4" presStyleIdx="1" presStyleCnt="6">
        <dgm:presLayoutVars>
          <dgm:chPref val="3"/>
        </dgm:presLayoutVars>
      </dgm:prSet>
      <dgm:spPr>
        <a:prstGeom prst="ellipse">
          <a:avLst/>
        </a:prstGeom>
      </dgm:spPr>
      <dgm:t>
        <a:bodyPr/>
        <a:lstStyle/>
        <a:p>
          <a:endParaRPr lang="en-US"/>
        </a:p>
      </dgm:t>
    </dgm:pt>
    <dgm:pt modelId="{C6A90B26-B74B-458D-931D-CA8AAC492803}" type="pres">
      <dgm:prSet presAssocID="{952E5901-F2A2-495A-8A54-D8FE3D357B02}" presName="hierChild5" presStyleCnt="0"/>
      <dgm:spPr/>
      <dgm:t>
        <a:bodyPr/>
        <a:lstStyle/>
        <a:p>
          <a:endParaRPr lang="en-US"/>
        </a:p>
      </dgm:t>
    </dgm:pt>
    <dgm:pt modelId="{26F4B2D5-DD20-41C7-B0AA-D70B729D4A24}" type="pres">
      <dgm:prSet presAssocID="{2C5C5336-4E28-4269-87BC-7EE1E6CF6579}" presName="Name10" presStyleLbl="parChTrans1D2" presStyleIdx="1" presStyleCnt="5"/>
      <dgm:spPr/>
      <dgm:t>
        <a:bodyPr/>
        <a:lstStyle/>
        <a:p>
          <a:endParaRPr lang="en-US"/>
        </a:p>
      </dgm:t>
    </dgm:pt>
    <dgm:pt modelId="{88EC3597-5655-4E35-92FE-D695543D7664}" type="pres">
      <dgm:prSet presAssocID="{19586562-8564-4C85-A2B6-14B12791AD96}" presName="hierRoot2" presStyleCnt="0"/>
      <dgm:spPr/>
      <dgm:t>
        <a:bodyPr/>
        <a:lstStyle/>
        <a:p>
          <a:endParaRPr lang="en-US"/>
        </a:p>
      </dgm:t>
    </dgm:pt>
    <dgm:pt modelId="{1B4DDE23-5269-4B33-B8A3-BC265FD113BD}" type="pres">
      <dgm:prSet presAssocID="{19586562-8564-4C85-A2B6-14B12791AD96}" presName="composite2" presStyleCnt="0"/>
      <dgm:spPr/>
      <dgm:t>
        <a:bodyPr/>
        <a:lstStyle/>
        <a:p>
          <a:endParaRPr lang="en-US"/>
        </a:p>
      </dgm:t>
    </dgm:pt>
    <dgm:pt modelId="{EC0140BE-CC61-4B2E-8C44-00D0342BF757}" type="pres">
      <dgm:prSet presAssocID="{19586562-8564-4C85-A2B6-14B12791AD96}" presName="background2" presStyleLbl="node2" presStyleIdx="1" presStyleCnt="5"/>
      <dgm:spPr/>
      <dgm:t>
        <a:bodyPr/>
        <a:lstStyle/>
        <a:p>
          <a:endParaRPr lang="en-US"/>
        </a:p>
      </dgm:t>
    </dgm:pt>
    <dgm:pt modelId="{33B2D2AD-7EEC-4AF0-B63E-57B0EFF7B68E}" type="pres">
      <dgm:prSet presAssocID="{19586562-8564-4C85-A2B6-14B12791AD96}" presName="text2" presStyleLbl="fgAcc2" presStyleIdx="1" presStyleCnt="5">
        <dgm:presLayoutVars>
          <dgm:chPref val="3"/>
        </dgm:presLayoutVars>
      </dgm:prSet>
      <dgm:spPr/>
      <dgm:t>
        <a:bodyPr/>
        <a:lstStyle/>
        <a:p>
          <a:endParaRPr lang="en-US"/>
        </a:p>
      </dgm:t>
    </dgm:pt>
    <dgm:pt modelId="{3D36D51E-CB1E-4BCA-963E-FED5599FA9FA}" type="pres">
      <dgm:prSet presAssocID="{19586562-8564-4C85-A2B6-14B12791AD96}" presName="hierChild3" presStyleCnt="0"/>
      <dgm:spPr/>
      <dgm:t>
        <a:bodyPr/>
        <a:lstStyle/>
        <a:p>
          <a:endParaRPr lang="en-US"/>
        </a:p>
      </dgm:t>
    </dgm:pt>
    <dgm:pt modelId="{6DDE59FE-EE1F-460C-B506-58F3F6A92362}" type="pres">
      <dgm:prSet presAssocID="{DA3972E4-E80F-49AD-9B24-5BB002ADB298}" presName="Name17" presStyleLbl="parChTrans1D3" presStyleIdx="1" presStyleCnt="5"/>
      <dgm:spPr/>
      <dgm:t>
        <a:bodyPr/>
        <a:lstStyle/>
        <a:p>
          <a:endParaRPr lang="en-US"/>
        </a:p>
      </dgm:t>
    </dgm:pt>
    <dgm:pt modelId="{680090C2-CC88-49BF-B132-10F4B338944E}" type="pres">
      <dgm:prSet presAssocID="{D5EF2A89-C9F6-4142-B907-F2469D492CD2}" presName="hierRoot3" presStyleCnt="0"/>
      <dgm:spPr/>
      <dgm:t>
        <a:bodyPr/>
        <a:lstStyle/>
        <a:p>
          <a:endParaRPr lang="en-US"/>
        </a:p>
      </dgm:t>
    </dgm:pt>
    <dgm:pt modelId="{D894D8E5-16D7-4F86-9A78-15BA022A7654}" type="pres">
      <dgm:prSet presAssocID="{D5EF2A89-C9F6-4142-B907-F2469D492CD2}" presName="composite3" presStyleCnt="0"/>
      <dgm:spPr/>
      <dgm:t>
        <a:bodyPr/>
        <a:lstStyle/>
        <a:p>
          <a:endParaRPr lang="en-US"/>
        </a:p>
      </dgm:t>
    </dgm:pt>
    <dgm:pt modelId="{AA53DD1B-7ED7-48F1-86FD-8CEE274283A1}" type="pres">
      <dgm:prSet presAssocID="{D5EF2A89-C9F6-4142-B907-F2469D492CD2}" presName="background3" presStyleLbl="node3" presStyleIdx="1" presStyleCnt="5"/>
      <dgm:spPr>
        <a:prstGeom prst="ellipse">
          <a:avLst/>
        </a:prstGeom>
      </dgm:spPr>
      <dgm:t>
        <a:bodyPr/>
        <a:lstStyle/>
        <a:p>
          <a:endParaRPr lang="en-US"/>
        </a:p>
      </dgm:t>
    </dgm:pt>
    <dgm:pt modelId="{2E9CA136-64AA-4DBD-A625-C1D8E1C995B1}" type="pres">
      <dgm:prSet presAssocID="{D5EF2A89-C9F6-4142-B907-F2469D492CD2}" presName="text3" presStyleLbl="fgAcc3" presStyleIdx="1" presStyleCnt="5">
        <dgm:presLayoutVars>
          <dgm:chPref val="3"/>
        </dgm:presLayoutVars>
      </dgm:prSet>
      <dgm:spPr>
        <a:prstGeom prst="ellipse">
          <a:avLst/>
        </a:prstGeom>
      </dgm:spPr>
      <dgm:t>
        <a:bodyPr/>
        <a:lstStyle/>
        <a:p>
          <a:endParaRPr lang="en-US"/>
        </a:p>
      </dgm:t>
    </dgm:pt>
    <dgm:pt modelId="{6EEF0932-F99E-4903-8577-1F72EFAFEE01}" type="pres">
      <dgm:prSet presAssocID="{D5EF2A89-C9F6-4142-B907-F2469D492CD2}" presName="hierChild4" presStyleCnt="0"/>
      <dgm:spPr/>
      <dgm:t>
        <a:bodyPr/>
        <a:lstStyle/>
        <a:p>
          <a:endParaRPr lang="en-US"/>
        </a:p>
      </dgm:t>
    </dgm:pt>
    <dgm:pt modelId="{9410DE42-E55F-48C1-BE5D-0429900FD8DF}" type="pres">
      <dgm:prSet presAssocID="{5E9CEE09-0990-41E6-B054-C08850671886}" presName="Name23" presStyleLbl="parChTrans1D4" presStyleIdx="2" presStyleCnt="6"/>
      <dgm:spPr/>
      <dgm:t>
        <a:bodyPr/>
        <a:lstStyle/>
        <a:p>
          <a:endParaRPr lang="en-US"/>
        </a:p>
      </dgm:t>
    </dgm:pt>
    <dgm:pt modelId="{59BBD396-EE9F-4909-8507-4CD01E76AEF1}" type="pres">
      <dgm:prSet presAssocID="{6B79DB3E-E9A5-474B-88EB-AEEEFCB7D142}" presName="hierRoot4" presStyleCnt="0"/>
      <dgm:spPr/>
      <dgm:t>
        <a:bodyPr/>
        <a:lstStyle/>
        <a:p>
          <a:endParaRPr lang="en-US"/>
        </a:p>
      </dgm:t>
    </dgm:pt>
    <dgm:pt modelId="{384FF456-9118-4082-8A8C-D60988C6987D}" type="pres">
      <dgm:prSet presAssocID="{6B79DB3E-E9A5-474B-88EB-AEEEFCB7D142}" presName="composite4" presStyleCnt="0"/>
      <dgm:spPr/>
      <dgm:t>
        <a:bodyPr/>
        <a:lstStyle/>
        <a:p>
          <a:endParaRPr lang="en-US"/>
        </a:p>
      </dgm:t>
    </dgm:pt>
    <dgm:pt modelId="{65C164CA-1EE7-439A-B1F3-A2F820361158}" type="pres">
      <dgm:prSet presAssocID="{6B79DB3E-E9A5-474B-88EB-AEEEFCB7D142}" presName="background4" presStyleLbl="node4" presStyleIdx="2" presStyleCnt="6"/>
      <dgm:spPr>
        <a:prstGeom prst="ellipse">
          <a:avLst/>
        </a:prstGeom>
      </dgm:spPr>
      <dgm:t>
        <a:bodyPr/>
        <a:lstStyle/>
        <a:p>
          <a:endParaRPr lang="en-US"/>
        </a:p>
      </dgm:t>
    </dgm:pt>
    <dgm:pt modelId="{5F13C8CC-2F86-4C94-8699-D7DA7DF0069F}" type="pres">
      <dgm:prSet presAssocID="{6B79DB3E-E9A5-474B-88EB-AEEEFCB7D142}" presName="text4" presStyleLbl="fgAcc4" presStyleIdx="2" presStyleCnt="6">
        <dgm:presLayoutVars>
          <dgm:chPref val="3"/>
        </dgm:presLayoutVars>
      </dgm:prSet>
      <dgm:spPr>
        <a:prstGeom prst="ellipse">
          <a:avLst/>
        </a:prstGeom>
      </dgm:spPr>
      <dgm:t>
        <a:bodyPr/>
        <a:lstStyle/>
        <a:p>
          <a:endParaRPr lang="en-US"/>
        </a:p>
      </dgm:t>
    </dgm:pt>
    <dgm:pt modelId="{47054798-EF4C-4E46-BB75-DDEDE90B743A}" type="pres">
      <dgm:prSet presAssocID="{6B79DB3E-E9A5-474B-88EB-AEEEFCB7D142}" presName="hierChild5" presStyleCnt="0"/>
      <dgm:spPr/>
      <dgm:t>
        <a:bodyPr/>
        <a:lstStyle/>
        <a:p>
          <a:endParaRPr lang="en-US"/>
        </a:p>
      </dgm:t>
    </dgm:pt>
    <dgm:pt modelId="{D62903F2-7C62-453A-A063-AC1650D2BC03}" type="pres">
      <dgm:prSet presAssocID="{DC37A1F2-8E74-4251-B8D4-D5A074621F28}" presName="Name10" presStyleLbl="parChTrans1D2" presStyleIdx="2" presStyleCnt="5"/>
      <dgm:spPr/>
      <dgm:t>
        <a:bodyPr/>
        <a:lstStyle/>
        <a:p>
          <a:endParaRPr lang="en-US"/>
        </a:p>
      </dgm:t>
    </dgm:pt>
    <dgm:pt modelId="{6EFD85BA-B7B7-4260-9539-6138BC916F9C}" type="pres">
      <dgm:prSet presAssocID="{07BBA966-90B6-4901-950C-156CBD677392}" presName="hierRoot2" presStyleCnt="0"/>
      <dgm:spPr/>
      <dgm:t>
        <a:bodyPr/>
        <a:lstStyle/>
        <a:p>
          <a:endParaRPr lang="en-US"/>
        </a:p>
      </dgm:t>
    </dgm:pt>
    <dgm:pt modelId="{08997355-1DFE-4AF2-AD72-B2B5EEBD75C2}" type="pres">
      <dgm:prSet presAssocID="{07BBA966-90B6-4901-950C-156CBD677392}" presName="composite2" presStyleCnt="0"/>
      <dgm:spPr/>
      <dgm:t>
        <a:bodyPr/>
        <a:lstStyle/>
        <a:p>
          <a:endParaRPr lang="en-US"/>
        </a:p>
      </dgm:t>
    </dgm:pt>
    <dgm:pt modelId="{3D5D438D-B5BD-4AF4-8E12-E2BC05A3B1AF}" type="pres">
      <dgm:prSet presAssocID="{07BBA966-90B6-4901-950C-156CBD677392}" presName="background2" presStyleLbl="node2" presStyleIdx="2" presStyleCnt="5"/>
      <dgm:spPr/>
      <dgm:t>
        <a:bodyPr/>
        <a:lstStyle/>
        <a:p>
          <a:endParaRPr lang="en-US"/>
        </a:p>
      </dgm:t>
    </dgm:pt>
    <dgm:pt modelId="{6C8B80E2-EDF7-4856-9716-20EE3EEDF332}" type="pres">
      <dgm:prSet presAssocID="{07BBA966-90B6-4901-950C-156CBD677392}" presName="text2" presStyleLbl="fgAcc2" presStyleIdx="2" presStyleCnt="5">
        <dgm:presLayoutVars>
          <dgm:chPref val="3"/>
        </dgm:presLayoutVars>
      </dgm:prSet>
      <dgm:spPr/>
      <dgm:t>
        <a:bodyPr/>
        <a:lstStyle/>
        <a:p>
          <a:endParaRPr lang="en-US"/>
        </a:p>
      </dgm:t>
    </dgm:pt>
    <dgm:pt modelId="{8EB4E1F2-EF4E-442F-88BE-6E06F508E01F}" type="pres">
      <dgm:prSet presAssocID="{07BBA966-90B6-4901-950C-156CBD677392}" presName="hierChild3" presStyleCnt="0"/>
      <dgm:spPr/>
      <dgm:t>
        <a:bodyPr/>
        <a:lstStyle/>
        <a:p>
          <a:endParaRPr lang="en-US"/>
        </a:p>
      </dgm:t>
    </dgm:pt>
    <dgm:pt modelId="{D4D077CF-70CF-40DF-8D23-69CE5038036C}" type="pres">
      <dgm:prSet presAssocID="{3770F4DE-F163-477E-BBEA-C839CB7FA969}" presName="Name17" presStyleLbl="parChTrans1D3" presStyleIdx="2" presStyleCnt="5"/>
      <dgm:spPr/>
      <dgm:t>
        <a:bodyPr/>
        <a:lstStyle/>
        <a:p>
          <a:endParaRPr lang="en-US"/>
        </a:p>
      </dgm:t>
    </dgm:pt>
    <dgm:pt modelId="{E6923C8A-2732-4B05-92B3-02176D3B5D7D}" type="pres">
      <dgm:prSet presAssocID="{8ED67577-24A2-426A-A815-1324DFF3677C}" presName="hierRoot3" presStyleCnt="0"/>
      <dgm:spPr/>
      <dgm:t>
        <a:bodyPr/>
        <a:lstStyle/>
        <a:p>
          <a:endParaRPr lang="en-US"/>
        </a:p>
      </dgm:t>
    </dgm:pt>
    <dgm:pt modelId="{59A9760D-9588-4EFB-A7F6-C986D1E5931B}" type="pres">
      <dgm:prSet presAssocID="{8ED67577-24A2-426A-A815-1324DFF3677C}" presName="composite3" presStyleCnt="0"/>
      <dgm:spPr/>
      <dgm:t>
        <a:bodyPr/>
        <a:lstStyle/>
        <a:p>
          <a:endParaRPr lang="en-US"/>
        </a:p>
      </dgm:t>
    </dgm:pt>
    <dgm:pt modelId="{30A59240-F668-46F0-826F-59CA8737CEDA}" type="pres">
      <dgm:prSet presAssocID="{8ED67577-24A2-426A-A815-1324DFF3677C}" presName="background3" presStyleLbl="node3" presStyleIdx="2" presStyleCnt="5"/>
      <dgm:spPr>
        <a:prstGeom prst="ellipse">
          <a:avLst/>
        </a:prstGeom>
      </dgm:spPr>
      <dgm:t>
        <a:bodyPr/>
        <a:lstStyle/>
        <a:p>
          <a:endParaRPr lang="en-US"/>
        </a:p>
      </dgm:t>
    </dgm:pt>
    <dgm:pt modelId="{274BF0F9-8C5F-43E1-A58E-23A8DE1F91E1}" type="pres">
      <dgm:prSet presAssocID="{8ED67577-24A2-426A-A815-1324DFF3677C}" presName="text3" presStyleLbl="fgAcc3" presStyleIdx="2" presStyleCnt="5">
        <dgm:presLayoutVars>
          <dgm:chPref val="3"/>
        </dgm:presLayoutVars>
      </dgm:prSet>
      <dgm:spPr>
        <a:prstGeom prst="ellipse">
          <a:avLst/>
        </a:prstGeom>
      </dgm:spPr>
      <dgm:t>
        <a:bodyPr/>
        <a:lstStyle/>
        <a:p>
          <a:endParaRPr lang="en-US"/>
        </a:p>
      </dgm:t>
    </dgm:pt>
    <dgm:pt modelId="{179054C3-5969-4448-8969-A439A2FC56A8}" type="pres">
      <dgm:prSet presAssocID="{8ED67577-24A2-426A-A815-1324DFF3677C}" presName="hierChild4" presStyleCnt="0"/>
      <dgm:spPr/>
      <dgm:t>
        <a:bodyPr/>
        <a:lstStyle/>
        <a:p>
          <a:endParaRPr lang="en-US"/>
        </a:p>
      </dgm:t>
    </dgm:pt>
    <dgm:pt modelId="{F425AC4A-358F-4C54-871E-2AF29D4A5219}" type="pres">
      <dgm:prSet presAssocID="{928BD34A-B7E1-4B9A-8786-C4046889A5EA}" presName="Name23" presStyleLbl="parChTrans1D4" presStyleIdx="3" presStyleCnt="6"/>
      <dgm:spPr/>
      <dgm:t>
        <a:bodyPr/>
        <a:lstStyle/>
        <a:p>
          <a:endParaRPr lang="en-US"/>
        </a:p>
      </dgm:t>
    </dgm:pt>
    <dgm:pt modelId="{4C49CD5C-688E-46E9-807E-69DD7EE2B1DC}" type="pres">
      <dgm:prSet presAssocID="{979A7AAB-1462-46D2-BC6E-F091BF4B2548}" presName="hierRoot4" presStyleCnt="0"/>
      <dgm:spPr/>
      <dgm:t>
        <a:bodyPr/>
        <a:lstStyle/>
        <a:p>
          <a:endParaRPr lang="en-US"/>
        </a:p>
      </dgm:t>
    </dgm:pt>
    <dgm:pt modelId="{B9707170-3F66-4F5C-8AED-AD6264E70278}" type="pres">
      <dgm:prSet presAssocID="{979A7AAB-1462-46D2-BC6E-F091BF4B2548}" presName="composite4" presStyleCnt="0"/>
      <dgm:spPr/>
      <dgm:t>
        <a:bodyPr/>
        <a:lstStyle/>
        <a:p>
          <a:endParaRPr lang="en-US"/>
        </a:p>
      </dgm:t>
    </dgm:pt>
    <dgm:pt modelId="{3A6D07C9-AC7B-4EED-93BC-AD7A42A748EC}" type="pres">
      <dgm:prSet presAssocID="{979A7AAB-1462-46D2-BC6E-F091BF4B2548}" presName="background4" presStyleLbl="node4" presStyleIdx="3" presStyleCnt="6"/>
      <dgm:spPr>
        <a:prstGeom prst="ellipse">
          <a:avLst/>
        </a:prstGeom>
      </dgm:spPr>
      <dgm:t>
        <a:bodyPr/>
        <a:lstStyle/>
        <a:p>
          <a:endParaRPr lang="en-US"/>
        </a:p>
      </dgm:t>
    </dgm:pt>
    <dgm:pt modelId="{2AC0BF25-8E6C-4A5B-BED9-25EF319B0BC1}" type="pres">
      <dgm:prSet presAssocID="{979A7AAB-1462-46D2-BC6E-F091BF4B2548}" presName="text4" presStyleLbl="fgAcc4" presStyleIdx="3" presStyleCnt="6">
        <dgm:presLayoutVars>
          <dgm:chPref val="3"/>
        </dgm:presLayoutVars>
      </dgm:prSet>
      <dgm:spPr>
        <a:prstGeom prst="ellipse">
          <a:avLst/>
        </a:prstGeom>
      </dgm:spPr>
      <dgm:t>
        <a:bodyPr/>
        <a:lstStyle/>
        <a:p>
          <a:endParaRPr lang="en-US"/>
        </a:p>
      </dgm:t>
    </dgm:pt>
    <dgm:pt modelId="{92367EB0-BEE2-4030-9C98-6D0C7DF70CAD}" type="pres">
      <dgm:prSet presAssocID="{979A7AAB-1462-46D2-BC6E-F091BF4B2548}" presName="hierChild5" presStyleCnt="0"/>
      <dgm:spPr/>
      <dgm:t>
        <a:bodyPr/>
        <a:lstStyle/>
        <a:p>
          <a:endParaRPr lang="en-US"/>
        </a:p>
      </dgm:t>
    </dgm:pt>
    <dgm:pt modelId="{02671A43-FE10-472F-8E12-03EAB9AE03B9}" type="pres">
      <dgm:prSet presAssocID="{75790CCE-2AB6-4C63-BEB5-3CF0C0FECEAC}" presName="Name10" presStyleLbl="parChTrans1D2" presStyleIdx="3" presStyleCnt="5"/>
      <dgm:spPr/>
      <dgm:t>
        <a:bodyPr/>
        <a:lstStyle/>
        <a:p>
          <a:endParaRPr lang="en-US"/>
        </a:p>
      </dgm:t>
    </dgm:pt>
    <dgm:pt modelId="{E3EE401D-2106-42EC-8DCF-CB3CA664FE46}" type="pres">
      <dgm:prSet presAssocID="{1FAEE7BC-C65F-4C3B-8254-D69AA8EECB69}" presName="hierRoot2" presStyleCnt="0"/>
      <dgm:spPr/>
      <dgm:t>
        <a:bodyPr/>
        <a:lstStyle/>
        <a:p>
          <a:endParaRPr lang="en-US"/>
        </a:p>
      </dgm:t>
    </dgm:pt>
    <dgm:pt modelId="{4B738D27-AE6F-4661-97FB-8DCD4C0068AE}" type="pres">
      <dgm:prSet presAssocID="{1FAEE7BC-C65F-4C3B-8254-D69AA8EECB69}" presName="composite2" presStyleCnt="0"/>
      <dgm:spPr/>
      <dgm:t>
        <a:bodyPr/>
        <a:lstStyle/>
        <a:p>
          <a:endParaRPr lang="en-US"/>
        </a:p>
      </dgm:t>
    </dgm:pt>
    <dgm:pt modelId="{E3910214-DD7F-41E0-8DE2-567BBB4BDB6F}" type="pres">
      <dgm:prSet presAssocID="{1FAEE7BC-C65F-4C3B-8254-D69AA8EECB69}" presName="background2" presStyleLbl="node2" presStyleIdx="3" presStyleCnt="5"/>
      <dgm:spPr/>
      <dgm:t>
        <a:bodyPr/>
        <a:lstStyle/>
        <a:p>
          <a:endParaRPr lang="en-US"/>
        </a:p>
      </dgm:t>
    </dgm:pt>
    <dgm:pt modelId="{12DF9C8C-524E-4CF2-B26D-46A430E050B0}" type="pres">
      <dgm:prSet presAssocID="{1FAEE7BC-C65F-4C3B-8254-D69AA8EECB69}" presName="text2" presStyleLbl="fgAcc2" presStyleIdx="3" presStyleCnt="5">
        <dgm:presLayoutVars>
          <dgm:chPref val="3"/>
        </dgm:presLayoutVars>
      </dgm:prSet>
      <dgm:spPr/>
      <dgm:t>
        <a:bodyPr/>
        <a:lstStyle/>
        <a:p>
          <a:endParaRPr lang="en-US"/>
        </a:p>
      </dgm:t>
    </dgm:pt>
    <dgm:pt modelId="{0757F88D-FC98-4B79-8CF3-A35C3B35590C}" type="pres">
      <dgm:prSet presAssocID="{1FAEE7BC-C65F-4C3B-8254-D69AA8EECB69}" presName="hierChild3" presStyleCnt="0"/>
      <dgm:spPr/>
      <dgm:t>
        <a:bodyPr/>
        <a:lstStyle/>
        <a:p>
          <a:endParaRPr lang="en-US"/>
        </a:p>
      </dgm:t>
    </dgm:pt>
    <dgm:pt modelId="{1ACDD091-CE14-4593-B9CD-72C5C8596ADE}" type="pres">
      <dgm:prSet presAssocID="{126C0B16-4074-4FB9-848E-78F075B748B5}" presName="Name17" presStyleLbl="parChTrans1D3" presStyleIdx="3" presStyleCnt="5"/>
      <dgm:spPr/>
      <dgm:t>
        <a:bodyPr/>
        <a:lstStyle/>
        <a:p>
          <a:endParaRPr lang="en-US"/>
        </a:p>
      </dgm:t>
    </dgm:pt>
    <dgm:pt modelId="{0BF41A66-9C6B-4A10-A7E9-58B9032884D4}" type="pres">
      <dgm:prSet presAssocID="{9FC4554A-3776-437D-82F6-0B8822E05532}" presName="hierRoot3" presStyleCnt="0"/>
      <dgm:spPr/>
      <dgm:t>
        <a:bodyPr/>
        <a:lstStyle/>
        <a:p>
          <a:endParaRPr lang="en-US"/>
        </a:p>
      </dgm:t>
    </dgm:pt>
    <dgm:pt modelId="{B83EE516-CFDF-4BB2-BA8B-7F35837F14F0}" type="pres">
      <dgm:prSet presAssocID="{9FC4554A-3776-437D-82F6-0B8822E05532}" presName="composite3" presStyleCnt="0"/>
      <dgm:spPr/>
      <dgm:t>
        <a:bodyPr/>
        <a:lstStyle/>
        <a:p>
          <a:endParaRPr lang="en-US"/>
        </a:p>
      </dgm:t>
    </dgm:pt>
    <dgm:pt modelId="{FA500A07-A396-4826-82E8-0D7FF72CEA7B}" type="pres">
      <dgm:prSet presAssocID="{9FC4554A-3776-437D-82F6-0B8822E05532}" presName="background3" presStyleLbl="node3" presStyleIdx="3" presStyleCnt="5"/>
      <dgm:spPr>
        <a:prstGeom prst="ellipse">
          <a:avLst/>
        </a:prstGeom>
      </dgm:spPr>
      <dgm:t>
        <a:bodyPr/>
        <a:lstStyle/>
        <a:p>
          <a:endParaRPr lang="en-US"/>
        </a:p>
      </dgm:t>
    </dgm:pt>
    <dgm:pt modelId="{C3094E8C-43E9-4E45-B321-1F5329A49DA1}" type="pres">
      <dgm:prSet presAssocID="{9FC4554A-3776-437D-82F6-0B8822E05532}" presName="text3" presStyleLbl="fgAcc3" presStyleIdx="3" presStyleCnt="5">
        <dgm:presLayoutVars>
          <dgm:chPref val="3"/>
        </dgm:presLayoutVars>
      </dgm:prSet>
      <dgm:spPr>
        <a:prstGeom prst="ellipse">
          <a:avLst/>
        </a:prstGeom>
      </dgm:spPr>
      <dgm:t>
        <a:bodyPr/>
        <a:lstStyle/>
        <a:p>
          <a:endParaRPr lang="en-US"/>
        </a:p>
      </dgm:t>
    </dgm:pt>
    <dgm:pt modelId="{0887F085-3B73-4389-A89F-0A695FE31739}" type="pres">
      <dgm:prSet presAssocID="{9FC4554A-3776-437D-82F6-0B8822E05532}" presName="hierChild4" presStyleCnt="0"/>
      <dgm:spPr/>
      <dgm:t>
        <a:bodyPr/>
        <a:lstStyle/>
        <a:p>
          <a:endParaRPr lang="en-US"/>
        </a:p>
      </dgm:t>
    </dgm:pt>
    <dgm:pt modelId="{FC94F023-F5B1-44B8-8BCD-BA465F0B6289}" type="pres">
      <dgm:prSet presAssocID="{7270E165-7455-403B-A472-A2430DB34DA1}" presName="Name23" presStyleLbl="parChTrans1D4" presStyleIdx="4" presStyleCnt="6"/>
      <dgm:spPr/>
      <dgm:t>
        <a:bodyPr/>
        <a:lstStyle/>
        <a:p>
          <a:endParaRPr lang="en-US"/>
        </a:p>
      </dgm:t>
    </dgm:pt>
    <dgm:pt modelId="{2B9774F2-2A8F-4EAC-8D2A-7DA3BC244966}" type="pres">
      <dgm:prSet presAssocID="{EB680D41-0BCF-46F4-BD54-24B072D6F3EA}" presName="hierRoot4" presStyleCnt="0"/>
      <dgm:spPr/>
      <dgm:t>
        <a:bodyPr/>
        <a:lstStyle/>
        <a:p>
          <a:endParaRPr lang="en-US"/>
        </a:p>
      </dgm:t>
    </dgm:pt>
    <dgm:pt modelId="{071AD16B-DFE1-4F5B-B6A1-EF6C54EDDD9E}" type="pres">
      <dgm:prSet presAssocID="{EB680D41-0BCF-46F4-BD54-24B072D6F3EA}" presName="composite4" presStyleCnt="0"/>
      <dgm:spPr/>
      <dgm:t>
        <a:bodyPr/>
        <a:lstStyle/>
        <a:p>
          <a:endParaRPr lang="en-US"/>
        </a:p>
      </dgm:t>
    </dgm:pt>
    <dgm:pt modelId="{4AE58BA6-5762-4D91-908D-98DA9DA92862}" type="pres">
      <dgm:prSet presAssocID="{EB680D41-0BCF-46F4-BD54-24B072D6F3EA}" presName="background4" presStyleLbl="node4" presStyleIdx="4" presStyleCnt="6"/>
      <dgm:spPr>
        <a:prstGeom prst="ellipse">
          <a:avLst/>
        </a:prstGeom>
      </dgm:spPr>
      <dgm:t>
        <a:bodyPr/>
        <a:lstStyle/>
        <a:p>
          <a:endParaRPr lang="en-US"/>
        </a:p>
      </dgm:t>
    </dgm:pt>
    <dgm:pt modelId="{88A5F758-C5E8-4C22-84BF-87843ED36D10}" type="pres">
      <dgm:prSet presAssocID="{EB680D41-0BCF-46F4-BD54-24B072D6F3EA}" presName="text4" presStyleLbl="fgAcc4" presStyleIdx="4" presStyleCnt="6">
        <dgm:presLayoutVars>
          <dgm:chPref val="3"/>
        </dgm:presLayoutVars>
      </dgm:prSet>
      <dgm:spPr>
        <a:prstGeom prst="ellipse">
          <a:avLst/>
        </a:prstGeom>
      </dgm:spPr>
      <dgm:t>
        <a:bodyPr/>
        <a:lstStyle/>
        <a:p>
          <a:endParaRPr lang="en-US"/>
        </a:p>
      </dgm:t>
    </dgm:pt>
    <dgm:pt modelId="{3CB1C331-F159-4303-A736-6A99B2FC6B78}" type="pres">
      <dgm:prSet presAssocID="{EB680D41-0BCF-46F4-BD54-24B072D6F3EA}" presName="hierChild5" presStyleCnt="0"/>
      <dgm:spPr/>
      <dgm:t>
        <a:bodyPr/>
        <a:lstStyle/>
        <a:p>
          <a:endParaRPr lang="en-US"/>
        </a:p>
      </dgm:t>
    </dgm:pt>
    <dgm:pt modelId="{8FA0535F-366F-4D3D-9CAE-9249652271B3}" type="pres">
      <dgm:prSet presAssocID="{5A75AE02-EA9F-4FFE-96C9-81C749FF108C}" presName="Name10" presStyleLbl="parChTrans1D2" presStyleIdx="4" presStyleCnt="5"/>
      <dgm:spPr/>
      <dgm:t>
        <a:bodyPr/>
        <a:lstStyle/>
        <a:p>
          <a:endParaRPr lang="en-US"/>
        </a:p>
      </dgm:t>
    </dgm:pt>
    <dgm:pt modelId="{B24693A3-BD73-4D2B-9228-809F968FB4E7}" type="pres">
      <dgm:prSet presAssocID="{BBD0F042-EE6A-4434-96B8-AA6FC9247CFF}" presName="hierRoot2" presStyleCnt="0"/>
      <dgm:spPr/>
      <dgm:t>
        <a:bodyPr/>
        <a:lstStyle/>
        <a:p>
          <a:endParaRPr lang="en-US"/>
        </a:p>
      </dgm:t>
    </dgm:pt>
    <dgm:pt modelId="{C473E60E-5B3F-494E-A316-8EB0597E0D6D}" type="pres">
      <dgm:prSet presAssocID="{BBD0F042-EE6A-4434-96B8-AA6FC9247CFF}" presName="composite2" presStyleCnt="0"/>
      <dgm:spPr/>
      <dgm:t>
        <a:bodyPr/>
        <a:lstStyle/>
        <a:p>
          <a:endParaRPr lang="en-US"/>
        </a:p>
      </dgm:t>
    </dgm:pt>
    <dgm:pt modelId="{6F3CECD2-8083-420B-BF19-6912FA335161}" type="pres">
      <dgm:prSet presAssocID="{BBD0F042-EE6A-4434-96B8-AA6FC9247CFF}" presName="background2" presStyleLbl="node2" presStyleIdx="4" presStyleCnt="5"/>
      <dgm:spPr/>
      <dgm:t>
        <a:bodyPr/>
        <a:lstStyle/>
        <a:p>
          <a:endParaRPr lang="en-US"/>
        </a:p>
      </dgm:t>
    </dgm:pt>
    <dgm:pt modelId="{84C17BA5-95E0-4256-9E13-AB73C5E8A44F}" type="pres">
      <dgm:prSet presAssocID="{BBD0F042-EE6A-4434-96B8-AA6FC9247CFF}" presName="text2" presStyleLbl="fgAcc2" presStyleIdx="4" presStyleCnt="5">
        <dgm:presLayoutVars>
          <dgm:chPref val="3"/>
        </dgm:presLayoutVars>
      </dgm:prSet>
      <dgm:spPr/>
      <dgm:t>
        <a:bodyPr/>
        <a:lstStyle/>
        <a:p>
          <a:endParaRPr lang="en-US"/>
        </a:p>
      </dgm:t>
    </dgm:pt>
    <dgm:pt modelId="{48CFCEB7-DC86-45E7-940A-8DC5FA671160}" type="pres">
      <dgm:prSet presAssocID="{BBD0F042-EE6A-4434-96B8-AA6FC9247CFF}" presName="hierChild3" presStyleCnt="0"/>
      <dgm:spPr/>
      <dgm:t>
        <a:bodyPr/>
        <a:lstStyle/>
        <a:p>
          <a:endParaRPr lang="en-US"/>
        </a:p>
      </dgm:t>
    </dgm:pt>
    <dgm:pt modelId="{9EB80625-3CEA-4EDE-A4C2-4A5E36BC12B4}" type="pres">
      <dgm:prSet presAssocID="{5A99B184-0FE6-4D70-9321-5ECA618E2E31}" presName="Name17" presStyleLbl="parChTrans1D3" presStyleIdx="4" presStyleCnt="5"/>
      <dgm:spPr/>
      <dgm:t>
        <a:bodyPr/>
        <a:lstStyle/>
        <a:p>
          <a:endParaRPr lang="en-US"/>
        </a:p>
      </dgm:t>
    </dgm:pt>
    <dgm:pt modelId="{308BDE3E-FECC-4987-A5DE-6279D79C33C8}" type="pres">
      <dgm:prSet presAssocID="{1E9609A5-3869-43C2-8125-DBEA3D51D342}" presName="hierRoot3" presStyleCnt="0"/>
      <dgm:spPr/>
      <dgm:t>
        <a:bodyPr/>
        <a:lstStyle/>
        <a:p>
          <a:endParaRPr lang="en-US"/>
        </a:p>
      </dgm:t>
    </dgm:pt>
    <dgm:pt modelId="{25077E75-B973-4CF4-B3FE-12A0A3B1B8AB}" type="pres">
      <dgm:prSet presAssocID="{1E9609A5-3869-43C2-8125-DBEA3D51D342}" presName="composite3" presStyleCnt="0"/>
      <dgm:spPr/>
      <dgm:t>
        <a:bodyPr/>
        <a:lstStyle/>
        <a:p>
          <a:endParaRPr lang="en-US"/>
        </a:p>
      </dgm:t>
    </dgm:pt>
    <dgm:pt modelId="{BFA11CC5-3B35-4FAD-A0B6-C5A921C6EA15}" type="pres">
      <dgm:prSet presAssocID="{1E9609A5-3869-43C2-8125-DBEA3D51D342}" presName="background3" presStyleLbl="node3" presStyleIdx="4" presStyleCnt="5"/>
      <dgm:spPr>
        <a:prstGeom prst="ellipse">
          <a:avLst/>
        </a:prstGeom>
      </dgm:spPr>
      <dgm:t>
        <a:bodyPr/>
        <a:lstStyle/>
        <a:p>
          <a:endParaRPr lang="en-US"/>
        </a:p>
      </dgm:t>
    </dgm:pt>
    <dgm:pt modelId="{3F36B03B-E708-4403-B1D7-44ED2BD3373F}" type="pres">
      <dgm:prSet presAssocID="{1E9609A5-3869-43C2-8125-DBEA3D51D342}" presName="text3" presStyleLbl="fgAcc3" presStyleIdx="4" presStyleCnt="5">
        <dgm:presLayoutVars>
          <dgm:chPref val="3"/>
        </dgm:presLayoutVars>
      </dgm:prSet>
      <dgm:spPr>
        <a:prstGeom prst="ellipse">
          <a:avLst/>
        </a:prstGeom>
      </dgm:spPr>
      <dgm:t>
        <a:bodyPr/>
        <a:lstStyle/>
        <a:p>
          <a:endParaRPr lang="en-US"/>
        </a:p>
      </dgm:t>
    </dgm:pt>
    <dgm:pt modelId="{E36FF685-D601-4E28-8236-F118A770395B}" type="pres">
      <dgm:prSet presAssocID="{1E9609A5-3869-43C2-8125-DBEA3D51D342}" presName="hierChild4" presStyleCnt="0"/>
      <dgm:spPr/>
      <dgm:t>
        <a:bodyPr/>
        <a:lstStyle/>
        <a:p>
          <a:endParaRPr lang="en-US"/>
        </a:p>
      </dgm:t>
    </dgm:pt>
    <dgm:pt modelId="{2F25F4F5-8CD2-4589-83B7-3772C693F8F7}" type="pres">
      <dgm:prSet presAssocID="{D8A8A06D-007B-40AD-A932-23D491680F64}" presName="Name23" presStyleLbl="parChTrans1D4" presStyleIdx="5" presStyleCnt="6"/>
      <dgm:spPr/>
      <dgm:t>
        <a:bodyPr/>
        <a:lstStyle/>
        <a:p>
          <a:endParaRPr lang="en-US"/>
        </a:p>
      </dgm:t>
    </dgm:pt>
    <dgm:pt modelId="{0222E55C-3120-4582-8A5A-186382BF204C}" type="pres">
      <dgm:prSet presAssocID="{09AE74C4-616C-421F-9D23-B6C8D20A4D46}" presName="hierRoot4" presStyleCnt="0"/>
      <dgm:spPr/>
      <dgm:t>
        <a:bodyPr/>
        <a:lstStyle/>
        <a:p>
          <a:endParaRPr lang="en-US"/>
        </a:p>
      </dgm:t>
    </dgm:pt>
    <dgm:pt modelId="{091B9DE5-0EFB-4320-A0EF-80E2391F8E08}" type="pres">
      <dgm:prSet presAssocID="{09AE74C4-616C-421F-9D23-B6C8D20A4D46}" presName="composite4" presStyleCnt="0"/>
      <dgm:spPr/>
      <dgm:t>
        <a:bodyPr/>
        <a:lstStyle/>
        <a:p>
          <a:endParaRPr lang="en-US"/>
        </a:p>
      </dgm:t>
    </dgm:pt>
    <dgm:pt modelId="{8FE9C462-4274-4900-B281-7F33AAEB9C9F}" type="pres">
      <dgm:prSet presAssocID="{09AE74C4-616C-421F-9D23-B6C8D20A4D46}" presName="background4" presStyleLbl="node4" presStyleIdx="5" presStyleCnt="6"/>
      <dgm:spPr>
        <a:prstGeom prst="ellipse">
          <a:avLst/>
        </a:prstGeom>
      </dgm:spPr>
      <dgm:t>
        <a:bodyPr/>
        <a:lstStyle/>
        <a:p>
          <a:endParaRPr lang="en-US"/>
        </a:p>
      </dgm:t>
    </dgm:pt>
    <dgm:pt modelId="{DE7EF50C-0497-40FF-A29C-4AA17EF34F3B}" type="pres">
      <dgm:prSet presAssocID="{09AE74C4-616C-421F-9D23-B6C8D20A4D46}" presName="text4" presStyleLbl="fgAcc4" presStyleIdx="5" presStyleCnt="6">
        <dgm:presLayoutVars>
          <dgm:chPref val="3"/>
        </dgm:presLayoutVars>
      </dgm:prSet>
      <dgm:spPr>
        <a:prstGeom prst="ellipse">
          <a:avLst/>
        </a:prstGeom>
      </dgm:spPr>
      <dgm:t>
        <a:bodyPr/>
        <a:lstStyle/>
        <a:p>
          <a:endParaRPr lang="en-US"/>
        </a:p>
      </dgm:t>
    </dgm:pt>
    <dgm:pt modelId="{B86A270F-27E4-46E5-A943-9BF10F4D7EE0}" type="pres">
      <dgm:prSet presAssocID="{09AE74C4-616C-421F-9D23-B6C8D20A4D46}" presName="hierChild5" presStyleCnt="0"/>
      <dgm:spPr/>
      <dgm:t>
        <a:bodyPr/>
        <a:lstStyle/>
        <a:p>
          <a:endParaRPr lang="en-US"/>
        </a:p>
      </dgm:t>
    </dgm:pt>
  </dgm:ptLst>
  <dgm:cxnLst>
    <dgm:cxn modelId="{3F57D8AA-CA26-4DF9-AC6D-86C1B09C8294}" type="presOf" srcId="{979A7AAB-1462-46D2-BC6E-F091BF4B2548}" destId="{2AC0BF25-8E6C-4A5B-BED9-25EF319B0BC1}" srcOrd="0" destOrd="0" presId="urn:microsoft.com/office/officeart/2005/8/layout/hierarchy1"/>
    <dgm:cxn modelId="{BAA12DD6-5C39-47AA-A556-E527AAC1808F}" srcId="{09F44611-24E4-445D-870F-51DF2092519B}" destId="{1FAEE7BC-C65F-4C3B-8254-D69AA8EECB69}" srcOrd="3" destOrd="0" parTransId="{75790CCE-2AB6-4C63-BEB5-3CF0C0FECEAC}" sibTransId="{0DF850B3-7C2A-46A3-8DD9-B9F499741B2A}"/>
    <dgm:cxn modelId="{01C7E558-90A5-443F-BA9B-E19D14A0D803}" type="presOf" srcId="{C5BD4392-B852-458F-A1C2-5B2F779B591B}" destId="{E80E91B5-7817-4B66-A9E9-A18292AE77C4}" srcOrd="0" destOrd="0" presId="urn:microsoft.com/office/officeart/2005/8/layout/hierarchy1"/>
    <dgm:cxn modelId="{32A88197-DC95-4303-B9CD-385EEE6C5D7A}" srcId="{07BBA966-90B6-4901-950C-156CBD677392}" destId="{8ED67577-24A2-426A-A815-1324DFF3677C}" srcOrd="0" destOrd="0" parTransId="{3770F4DE-F163-477E-BBEA-C839CB7FA969}" sibTransId="{44D22DA8-F80F-4AFE-8329-AC05DF1FEF51}"/>
    <dgm:cxn modelId="{385D0D52-CA6F-4F6C-BB37-921493C5CDBF}" type="presOf" srcId="{07BBA966-90B6-4901-950C-156CBD677392}" destId="{6C8B80E2-EDF7-4856-9716-20EE3EEDF332}" srcOrd="0" destOrd="0" presId="urn:microsoft.com/office/officeart/2005/8/layout/hierarchy1"/>
    <dgm:cxn modelId="{6F3A31DF-06C3-452B-AAC1-C54AD5716FC9}" type="presOf" srcId="{928BD34A-B7E1-4B9A-8786-C4046889A5EA}" destId="{F425AC4A-358F-4C54-871E-2AF29D4A5219}" srcOrd="0" destOrd="0" presId="urn:microsoft.com/office/officeart/2005/8/layout/hierarchy1"/>
    <dgm:cxn modelId="{4B3722F6-D583-4A61-8B04-D728A67DD967}" srcId="{9FC4554A-3776-437D-82F6-0B8822E05532}" destId="{EB680D41-0BCF-46F4-BD54-24B072D6F3EA}" srcOrd="0" destOrd="0" parTransId="{7270E165-7455-403B-A472-A2430DB34DA1}" sibTransId="{3E4957AC-E1C7-4291-802E-DD104DAB75F0}"/>
    <dgm:cxn modelId="{DFD5275B-D87A-4955-B0F7-C602CF242D29}" type="presOf" srcId="{D5EF2A89-C9F6-4142-B907-F2469D492CD2}" destId="{2E9CA136-64AA-4DBD-A625-C1D8E1C995B1}" srcOrd="0" destOrd="0" presId="urn:microsoft.com/office/officeart/2005/8/layout/hierarchy1"/>
    <dgm:cxn modelId="{7A64C2DB-0DE6-4C9C-B9F1-3A85D573F1DE}" type="presOf" srcId="{1E9609A5-3869-43C2-8125-DBEA3D51D342}" destId="{3F36B03B-E708-4403-B1D7-44ED2BD3373F}" srcOrd="0" destOrd="0" presId="urn:microsoft.com/office/officeart/2005/8/layout/hierarchy1"/>
    <dgm:cxn modelId="{29062E73-CBE4-4B74-8B0C-23B2035C5EB6}" srcId="{D5EF2A89-C9F6-4142-B907-F2469D492CD2}" destId="{6B79DB3E-E9A5-474B-88EB-AEEEFCB7D142}" srcOrd="0" destOrd="0" parTransId="{5E9CEE09-0990-41E6-B054-C08850671886}" sibTransId="{F70373B6-4278-4C78-8D50-DD0DAB981491}"/>
    <dgm:cxn modelId="{E10C7DEC-8CD3-4844-8814-E944103216C4}" type="presOf" srcId="{2D5075AB-0BF0-4E94-A4C8-3EE321BD1989}" destId="{74D369D7-C469-481D-89B4-94D7CEB31E1E}" srcOrd="0" destOrd="0" presId="urn:microsoft.com/office/officeart/2005/8/layout/hierarchy1"/>
    <dgm:cxn modelId="{A23445E5-7947-4033-968C-857EC97A92E0}" type="presOf" srcId="{6EE293A5-6CC4-4275-8B46-F04AE9E7EF11}" destId="{09FEAFED-ED85-4C8D-9778-FAD5C193F155}" srcOrd="0" destOrd="0" presId="urn:microsoft.com/office/officeart/2005/8/layout/hierarchy1"/>
    <dgm:cxn modelId="{5B7BF94A-1B83-4010-A043-2F94D33780F7}" type="presOf" srcId="{952E5901-F2A2-495A-8A54-D8FE3D357B02}" destId="{EF4F1929-2CB5-4B7E-A31E-375957A4D666}" srcOrd="0" destOrd="0" presId="urn:microsoft.com/office/officeart/2005/8/layout/hierarchy1"/>
    <dgm:cxn modelId="{76637EB3-9427-4988-B151-C7CA8A20E153}" type="presOf" srcId="{6B79DB3E-E9A5-474B-88EB-AEEEFCB7D142}" destId="{5F13C8CC-2F86-4C94-8699-D7DA7DF0069F}" srcOrd="0" destOrd="0" presId="urn:microsoft.com/office/officeart/2005/8/layout/hierarchy1"/>
    <dgm:cxn modelId="{140F2FF0-6622-4C38-A3B9-229F826DA595}" type="presOf" srcId="{8ED67577-24A2-426A-A815-1324DFF3677C}" destId="{274BF0F9-8C5F-43E1-A58E-23A8DE1F91E1}" srcOrd="0" destOrd="0" presId="urn:microsoft.com/office/officeart/2005/8/layout/hierarchy1"/>
    <dgm:cxn modelId="{458B98E4-D37C-4992-9A2E-9B1821C40007}" type="presOf" srcId="{21058A8D-0B82-403F-9CE3-1EEAB7490C3F}" destId="{23A2DC27-2C42-4724-9F06-ADDB460C6C10}" srcOrd="0" destOrd="0" presId="urn:microsoft.com/office/officeart/2005/8/layout/hierarchy1"/>
    <dgm:cxn modelId="{9133C36A-7663-4B85-B1A3-E448366275EC}" srcId="{2D5075AB-0BF0-4E94-A4C8-3EE321BD1989}" destId="{36F12EEA-9082-42C4-B85A-B3C72CDD5092}" srcOrd="0" destOrd="0" parTransId="{79DE9DA6-0D0E-4D79-9EA4-A5A9D2968EBE}" sibTransId="{B760705A-C804-4E3F-9DD8-4C981EB9BFB7}"/>
    <dgm:cxn modelId="{56EC62D3-6647-4518-838B-68A41B606419}" type="presOf" srcId="{C5B4D06D-836F-4B3D-B85F-A94B830ACFA9}" destId="{90DE80A7-62B2-42A0-B397-9A0CFD7879DC}" srcOrd="0" destOrd="0" presId="urn:microsoft.com/office/officeart/2005/8/layout/hierarchy1"/>
    <dgm:cxn modelId="{B59CB25D-5B00-4161-9A8F-97201AC19243}" type="presOf" srcId="{09F44611-24E4-445D-870F-51DF2092519B}" destId="{66C2E3D3-CABD-42CA-A45C-278C150B7551}" srcOrd="0" destOrd="0" presId="urn:microsoft.com/office/officeart/2005/8/layout/hierarchy1"/>
    <dgm:cxn modelId="{DE09F735-90D9-4ECA-A21B-DAD04955D679}" srcId="{BBD0F042-EE6A-4434-96B8-AA6FC9247CFF}" destId="{1E9609A5-3869-43C2-8125-DBEA3D51D342}" srcOrd="0" destOrd="0" parTransId="{5A99B184-0FE6-4D70-9321-5ECA618E2E31}" sibTransId="{421CE306-8A07-4A7C-B901-16EF36801BE8}"/>
    <dgm:cxn modelId="{FE54829B-E547-40BE-8E8C-CE05B7CFB802}" type="presOf" srcId="{D6361370-6E35-4FA9-BC6C-0C2C190A5CA9}" destId="{B1B55FBA-130A-46D9-9AB9-B4F2DFD45A58}" srcOrd="0" destOrd="0" presId="urn:microsoft.com/office/officeart/2005/8/layout/hierarchy1"/>
    <dgm:cxn modelId="{606CEA67-49D4-41FB-A3CB-16486B71DB14}" srcId="{36F12EEA-9082-42C4-B85A-B3C72CDD5092}" destId="{952E5901-F2A2-495A-8A54-D8FE3D357B02}" srcOrd="0" destOrd="0" parTransId="{C5B4D06D-836F-4B3D-B85F-A94B830ACFA9}" sibTransId="{1E02BE2F-575F-4B7D-BE7E-6FB8DBB82DA6}"/>
    <dgm:cxn modelId="{0135FFAC-C3D3-4FD5-A36B-A12B444F77BC}" type="presOf" srcId="{9FC4554A-3776-437D-82F6-0B8822E05532}" destId="{C3094E8C-43E9-4E45-B321-1F5329A49DA1}" srcOrd="0" destOrd="0" presId="urn:microsoft.com/office/officeart/2005/8/layout/hierarchy1"/>
    <dgm:cxn modelId="{F349B7CE-4C0D-4B44-8DB0-EBBFE9C72E3E}" type="presOf" srcId="{EB680D41-0BCF-46F4-BD54-24B072D6F3EA}" destId="{88A5F758-C5E8-4C22-84BF-87843ED36D10}" srcOrd="0" destOrd="0" presId="urn:microsoft.com/office/officeart/2005/8/layout/hierarchy1"/>
    <dgm:cxn modelId="{CBE09A81-EE55-4403-A7EE-8EA80E3D7475}" srcId="{09F44611-24E4-445D-870F-51DF2092519B}" destId="{D6361370-6E35-4FA9-BC6C-0C2C190A5CA9}" srcOrd="0" destOrd="0" parTransId="{6EE293A5-6CC4-4275-8B46-F04AE9E7EF11}" sibTransId="{30A742EB-53FB-49DA-BCF8-DBE14E02DA1A}"/>
    <dgm:cxn modelId="{24BA4731-5803-44D8-88DD-094E8F086B52}" type="presOf" srcId="{BBD0F042-EE6A-4434-96B8-AA6FC9247CFF}" destId="{84C17BA5-95E0-4256-9E13-AB73C5E8A44F}" srcOrd="0" destOrd="0" presId="urn:microsoft.com/office/officeart/2005/8/layout/hierarchy1"/>
    <dgm:cxn modelId="{8D86568D-60C3-4405-ACD7-69BB096828B9}" type="presOf" srcId="{DA3972E4-E80F-49AD-9B24-5BB002ADB298}" destId="{6DDE59FE-EE1F-460C-B506-58F3F6A92362}" srcOrd="0" destOrd="0" presId="urn:microsoft.com/office/officeart/2005/8/layout/hierarchy1"/>
    <dgm:cxn modelId="{A0636D51-CB4D-4007-9053-252BF5B80E4B}" type="presOf" srcId="{79DE9DA6-0D0E-4D79-9EA4-A5A9D2968EBE}" destId="{DBB3AA10-B512-44D5-828D-7369F6DB22BC}" srcOrd="0" destOrd="0" presId="urn:microsoft.com/office/officeart/2005/8/layout/hierarchy1"/>
    <dgm:cxn modelId="{9CF7B1EC-8B8D-4F93-8E8B-99B334453592}" srcId="{1E9609A5-3869-43C2-8125-DBEA3D51D342}" destId="{09AE74C4-616C-421F-9D23-B6C8D20A4D46}" srcOrd="0" destOrd="0" parTransId="{D8A8A06D-007B-40AD-A932-23D491680F64}" sibTransId="{93B2EF64-94E3-45F6-B306-7965EEB8FCBE}"/>
    <dgm:cxn modelId="{C65BFA7A-4EC1-4720-8D08-7212313F59D2}" type="presOf" srcId="{75790CCE-2AB6-4C63-BEB5-3CF0C0FECEAC}" destId="{02671A43-FE10-472F-8E12-03EAB9AE03B9}" srcOrd="0" destOrd="0" presId="urn:microsoft.com/office/officeart/2005/8/layout/hierarchy1"/>
    <dgm:cxn modelId="{938EBB62-3188-480E-9D88-F2807F6C9143}" srcId="{09F44611-24E4-445D-870F-51DF2092519B}" destId="{19586562-8564-4C85-A2B6-14B12791AD96}" srcOrd="1" destOrd="0" parTransId="{2C5C5336-4E28-4269-87BC-7EE1E6CF6579}" sibTransId="{53A08E3D-F6D6-4D53-A402-84041643EA55}"/>
    <dgm:cxn modelId="{F89EB397-6CE9-4523-B0CF-BC81445AF61B}" srcId="{1FAEE7BC-C65F-4C3B-8254-D69AA8EECB69}" destId="{9FC4554A-3776-437D-82F6-0B8822E05532}" srcOrd="0" destOrd="0" parTransId="{126C0B16-4074-4FB9-848E-78F075B748B5}" sibTransId="{A032F530-AF19-4EFC-A46D-31FBBE4E3F5C}"/>
    <dgm:cxn modelId="{BF071743-8C4F-4BCD-B11A-3B1B195A1542}" type="presOf" srcId="{1FAEE7BC-C65F-4C3B-8254-D69AA8EECB69}" destId="{12DF9C8C-524E-4CF2-B26D-46A430E050B0}" srcOrd="0" destOrd="0" presId="urn:microsoft.com/office/officeart/2005/8/layout/hierarchy1"/>
    <dgm:cxn modelId="{2A014941-2F76-492B-93D6-9E53F3D78A94}" type="presOf" srcId="{3770F4DE-F163-477E-BBEA-C839CB7FA969}" destId="{D4D077CF-70CF-40DF-8D23-69CE5038036C}" srcOrd="0" destOrd="0" presId="urn:microsoft.com/office/officeart/2005/8/layout/hierarchy1"/>
    <dgm:cxn modelId="{9BECE29F-0F4B-4513-97C7-AC7B8297E4E2}" srcId="{D6361370-6E35-4FA9-BC6C-0C2C190A5CA9}" destId="{2D5075AB-0BF0-4E94-A4C8-3EE321BD1989}" srcOrd="0" destOrd="0" parTransId="{21058A8D-0B82-403F-9CE3-1EEAB7490C3F}" sibTransId="{72127C3B-5704-484C-81F6-40C9F84FA171}"/>
    <dgm:cxn modelId="{07560E5E-FED5-4EFC-83B4-B1E719D76CF8}" srcId="{19586562-8564-4C85-A2B6-14B12791AD96}" destId="{D5EF2A89-C9F6-4142-B907-F2469D492CD2}" srcOrd="0" destOrd="0" parTransId="{DA3972E4-E80F-49AD-9B24-5BB002ADB298}" sibTransId="{ACB297C6-0453-4819-8BEB-AE42053DF46E}"/>
    <dgm:cxn modelId="{35234636-B74F-402D-9208-5373991FC925}" type="presOf" srcId="{7270E165-7455-403B-A472-A2430DB34DA1}" destId="{FC94F023-F5B1-44B8-8BCD-BA465F0B6289}" srcOrd="0" destOrd="0" presId="urn:microsoft.com/office/officeart/2005/8/layout/hierarchy1"/>
    <dgm:cxn modelId="{5DB1901E-6AC5-4CD8-9409-E2096D81D119}" type="presOf" srcId="{5E9CEE09-0990-41E6-B054-C08850671886}" destId="{9410DE42-E55F-48C1-BE5D-0429900FD8DF}" srcOrd="0" destOrd="0" presId="urn:microsoft.com/office/officeart/2005/8/layout/hierarchy1"/>
    <dgm:cxn modelId="{F2A8A4C5-1554-417F-B0E4-DCB2922C9623}" type="presOf" srcId="{2C5C5336-4E28-4269-87BC-7EE1E6CF6579}" destId="{26F4B2D5-DD20-41C7-B0AA-D70B729D4A24}" srcOrd="0" destOrd="0" presId="urn:microsoft.com/office/officeart/2005/8/layout/hierarchy1"/>
    <dgm:cxn modelId="{00628452-ECEF-4C1E-ADDC-4DCF68C8B7AB}" type="presOf" srcId="{5A99B184-0FE6-4D70-9321-5ECA618E2E31}" destId="{9EB80625-3CEA-4EDE-A4C2-4A5E36BC12B4}" srcOrd="0" destOrd="0" presId="urn:microsoft.com/office/officeart/2005/8/layout/hierarchy1"/>
    <dgm:cxn modelId="{57FDB23D-8524-472A-83FD-6B1AC348C7F7}" srcId="{09F44611-24E4-445D-870F-51DF2092519B}" destId="{07BBA966-90B6-4901-950C-156CBD677392}" srcOrd="2" destOrd="0" parTransId="{DC37A1F2-8E74-4251-B8D4-D5A074621F28}" sibTransId="{C714A897-6CF9-46DE-9145-4E1F9F18B836}"/>
    <dgm:cxn modelId="{D3F46727-A00D-4F43-8CE7-9F33409FF26E}" type="presOf" srcId="{126C0B16-4074-4FB9-848E-78F075B748B5}" destId="{1ACDD091-CE14-4593-B9CD-72C5C8596ADE}" srcOrd="0" destOrd="0" presId="urn:microsoft.com/office/officeart/2005/8/layout/hierarchy1"/>
    <dgm:cxn modelId="{0A9E4C78-9E33-4549-B535-48A4BB3055ED}" srcId="{09F44611-24E4-445D-870F-51DF2092519B}" destId="{BBD0F042-EE6A-4434-96B8-AA6FC9247CFF}" srcOrd="4" destOrd="0" parTransId="{5A75AE02-EA9F-4FFE-96C9-81C749FF108C}" sibTransId="{EA62E1C9-C6F3-4380-888F-649BC886F3AE}"/>
    <dgm:cxn modelId="{DE75A6DB-C742-4A1A-8B2C-FBC19D749840}" type="presOf" srcId="{D8A8A06D-007B-40AD-A932-23D491680F64}" destId="{2F25F4F5-8CD2-4589-83B7-3772C693F8F7}" srcOrd="0" destOrd="0" presId="urn:microsoft.com/office/officeart/2005/8/layout/hierarchy1"/>
    <dgm:cxn modelId="{EF880C0A-4C59-4228-8928-2FD3653EF917}" srcId="{8ED67577-24A2-426A-A815-1324DFF3677C}" destId="{979A7AAB-1462-46D2-BC6E-F091BF4B2548}" srcOrd="0" destOrd="0" parTransId="{928BD34A-B7E1-4B9A-8786-C4046889A5EA}" sibTransId="{69F2644F-69D4-4F91-A30D-DCB5E2D8EC0F}"/>
    <dgm:cxn modelId="{03279D83-F72B-4D9B-A328-455AF2AFBB63}" type="presOf" srcId="{5A75AE02-EA9F-4FFE-96C9-81C749FF108C}" destId="{8FA0535F-366F-4D3D-9CAE-9249652271B3}" srcOrd="0" destOrd="0" presId="urn:microsoft.com/office/officeart/2005/8/layout/hierarchy1"/>
    <dgm:cxn modelId="{212B6354-2DD2-4BCD-B100-166923E7580C}" type="presOf" srcId="{DC37A1F2-8E74-4251-B8D4-D5A074621F28}" destId="{D62903F2-7C62-453A-A063-AC1650D2BC03}" srcOrd="0" destOrd="0" presId="urn:microsoft.com/office/officeart/2005/8/layout/hierarchy1"/>
    <dgm:cxn modelId="{6F7E845E-30C8-4BF8-9A84-04EEE6068BFC}" type="presOf" srcId="{19586562-8564-4C85-A2B6-14B12791AD96}" destId="{33B2D2AD-7EEC-4AF0-B63E-57B0EFF7B68E}" srcOrd="0" destOrd="0" presId="urn:microsoft.com/office/officeart/2005/8/layout/hierarchy1"/>
    <dgm:cxn modelId="{5FDD5B4E-60F8-4215-9BE0-2BD7561337F2}" type="presOf" srcId="{36F12EEA-9082-42C4-B85A-B3C72CDD5092}" destId="{DDB37DAF-D7C1-4094-B2C5-F33A7FC37194}" srcOrd="0" destOrd="0" presId="urn:microsoft.com/office/officeart/2005/8/layout/hierarchy1"/>
    <dgm:cxn modelId="{A224D310-0E2F-4B1D-B360-8436BF45B56D}" srcId="{C5BD4392-B852-458F-A1C2-5B2F779B591B}" destId="{09F44611-24E4-445D-870F-51DF2092519B}" srcOrd="0" destOrd="0" parTransId="{7B0788A4-71B3-4FB0-85C8-1DBE34434FAE}" sibTransId="{0C8EC37E-5CDE-483D-BDCE-9AFA3D791C8C}"/>
    <dgm:cxn modelId="{E890658B-E3D5-4A87-BD92-4E81479A02F6}" type="presOf" srcId="{09AE74C4-616C-421F-9D23-B6C8D20A4D46}" destId="{DE7EF50C-0497-40FF-A29C-4AA17EF34F3B}" srcOrd="0" destOrd="0" presId="urn:microsoft.com/office/officeart/2005/8/layout/hierarchy1"/>
    <dgm:cxn modelId="{6F6836C2-A493-4AFF-A091-3EA4A1D4CD20}" type="presParOf" srcId="{E80E91B5-7817-4B66-A9E9-A18292AE77C4}" destId="{A86AAFC2-F908-4BE5-B50F-A3D0A800DEFF}" srcOrd="0" destOrd="0" presId="urn:microsoft.com/office/officeart/2005/8/layout/hierarchy1"/>
    <dgm:cxn modelId="{BA8063BF-A052-4520-9CF2-02C3CBA8532C}" type="presParOf" srcId="{A86AAFC2-F908-4BE5-B50F-A3D0A800DEFF}" destId="{C37BCAA2-B2B4-4169-A039-409053629B33}" srcOrd="0" destOrd="0" presId="urn:microsoft.com/office/officeart/2005/8/layout/hierarchy1"/>
    <dgm:cxn modelId="{9B009B17-56CE-4ACA-8DFC-5F56882973EC}" type="presParOf" srcId="{C37BCAA2-B2B4-4169-A039-409053629B33}" destId="{7BB8F818-5BE7-4511-9B5E-A45751DE5AE3}" srcOrd="0" destOrd="0" presId="urn:microsoft.com/office/officeart/2005/8/layout/hierarchy1"/>
    <dgm:cxn modelId="{D78B8F10-7CD0-498E-972D-9BF269FD13C9}" type="presParOf" srcId="{C37BCAA2-B2B4-4169-A039-409053629B33}" destId="{66C2E3D3-CABD-42CA-A45C-278C150B7551}" srcOrd="1" destOrd="0" presId="urn:microsoft.com/office/officeart/2005/8/layout/hierarchy1"/>
    <dgm:cxn modelId="{17A084BB-7408-4CA1-A768-B3C5579264D6}" type="presParOf" srcId="{A86AAFC2-F908-4BE5-B50F-A3D0A800DEFF}" destId="{F5E54D39-338C-4787-8C06-D94EA2EFAB69}" srcOrd="1" destOrd="0" presId="urn:microsoft.com/office/officeart/2005/8/layout/hierarchy1"/>
    <dgm:cxn modelId="{C5FF6579-8F62-410F-84E6-79A41A455E34}" type="presParOf" srcId="{F5E54D39-338C-4787-8C06-D94EA2EFAB69}" destId="{09FEAFED-ED85-4C8D-9778-FAD5C193F155}" srcOrd="0" destOrd="0" presId="urn:microsoft.com/office/officeart/2005/8/layout/hierarchy1"/>
    <dgm:cxn modelId="{87389D24-4DC2-4690-9CA7-5DEBAEE27F3F}" type="presParOf" srcId="{F5E54D39-338C-4787-8C06-D94EA2EFAB69}" destId="{47E40646-6075-49D8-948B-F2DB19111ED5}" srcOrd="1" destOrd="0" presId="urn:microsoft.com/office/officeart/2005/8/layout/hierarchy1"/>
    <dgm:cxn modelId="{CC68453C-AC4B-4D23-8E53-01FA0DE103B2}" type="presParOf" srcId="{47E40646-6075-49D8-948B-F2DB19111ED5}" destId="{6453C9B5-B354-43F3-8BA5-514E5B7A4E23}" srcOrd="0" destOrd="0" presId="urn:microsoft.com/office/officeart/2005/8/layout/hierarchy1"/>
    <dgm:cxn modelId="{4E563815-0BE3-4BDF-AA99-223DB64D9F66}" type="presParOf" srcId="{6453C9B5-B354-43F3-8BA5-514E5B7A4E23}" destId="{1E47F6F9-0C32-4BE8-B66D-BE81AFFCB4EC}" srcOrd="0" destOrd="0" presId="urn:microsoft.com/office/officeart/2005/8/layout/hierarchy1"/>
    <dgm:cxn modelId="{B43852D2-8470-4670-9C1E-2F212282D136}" type="presParOf" srcId="{6453C9B5-B354-43F3-8BA5-514E5B7A4E23}" destId="{B1B55FBA-130A-46D9-9AB9-B4F2DFD45A58}" srcOrd="1" destOrd="0" presId="urn:microsoft.com/office/officeart/2005/8/layout/hierarchy1"/>
    <dgm:cxn modelId="{552A0F6F-0E34-4054-AF13-C4DE55D74BC6}" type="presParOf" srcId="{47E40646-6075-49D8-948B-F2DB19111ED5}" destId="{3F9A71D1-FD97-4F81-8EA0-286BC4C10F24}" srcOrd="1" destOrd="0" presId="urn:microsoft.com/office/officeart/2005/8/layout/hierarchy1"/>
    <dgm:cxn modelId="{A96E5136-9ADA-4A16-B347-E119A0D75752}" type="presParOf" srcId="{3F9A71D1-FD97-4F81-8EA0-286BC4C10F24}" destId="{23A2DC27-2C42-4724-9F06-ADDB460C6C10}" srcOrd="0" destOrd="0" presId="urn:microsoft.com/office/officeart/2005/8/layout/hierarchy1"/>
    <dgm:cxn modelId="{6488C0AB-A319-4D98-AB0B-CC09C2C58BC5}" type="presParOf" srcId="{3F9A71D1-FD97-4F81-8EA0-286BC4C10F24}" destId="{8A38EE07-93A0-4E16-9017-5C7E58096192}" srcOrd="1" destOrd="0" presId="urn:microsoft.com/office/officeart/2005/8/layout/hierarchy1"/>
    <dgm:cxn modelId="{433BEE79-D14F-4DDD-8ABC-B4DA3749A212}" type="presParOf" srcId="{8A38EE07-93A0-4E16-9017-5C7E58096192}" destId="{77CCA20E-C1EC-4E69-8BCB-A61640EA0253}" srcOrd="0" destOrd="0" presId="urn:microsoft.com/office/officeart/2005/8/layout/hierarchy1"/>
    <dgm:cxn modelId="{99B71C61-ECF6-40F4-993C-6A6C50859327}" type="presParOf" srcId="{77CCA20E-C1EC-4E69-8BCB-A61640EA0253}" destId="{ACD8394E-23D0-4C4F-98A0-26ED21306C0C}" srcOrd="0" destOrd="0" presId="urn:microsoft.com/office/officeart/2005/8/layout/hierarchy1"/>
    <dgm:cxn modelId="{10179472-E911-4B7C-8013-5C65232236C4}" type="presParOf" srcId="{77CCA20E-C1EC-4E69-8BCB-A61640EA0253}" destId="{74D369D7-C469-481D-89B4-94D7CEB31E1E}" srcOrd="1" destOrd="0" presId="urn:microsoft.com/office/officeart/2005/8/layout/hierarchy1"/>
    <dgm:cxn modelId="{E840BB41-4772-4C0D-9D20-C47AE75FC695}" type="presParOf" srcId="{8A38EE07-93A0-4E16-9017-5C7E58096192}" destId="{71ECA0EA-8A46-427F-9947-303212474F2A}" srcOrd="1" destOrd="0" presId="urn:microsoft.com/office/officeart/2005/8/layout/hierarchy1"/>
    <dgm:cxn modelId="{845EDF2F-5C81-4FAD-BCF4-7351E5292539}" type="presParOf" srcId="{71ECA0EA-8A46-427F-9947-303212474F2A}" destId="{DBB3AA10-B512-44D5-828D-7369F6DB22BC}" srcOrd="0" destOrd="0" presId="urn:microsoft.com/office/officeart/2005/8/layout/hierarchy1"/>
    <dgm:cxn modelId="{D3FC87FE-8AB4-40C7-AD50-0D953147BCB5}" type="presParOf" srcId="{71ECA0EA-8A46-427F-9947-303212474F2A}" destId="{05B948C1-D0D3-4163-99C5-1D3A4817A3F0}" srcOrd="1" destOrd="0" presId="urn:microsoft.com/office/officeart/2005/8/layout/hierarchy1"/>
    <dgm:cxn modelId="{714E1DCE-77CC-4F52-8320-07DA33F6D968}" type="presParOf" srcId="{05B948C1-D0D3-4163-99C5-1D3A4817A3F0}" destId="{1A675839-CF83-4F45-AC39-4BAC3DF139B6}" srcOrd="0" destOrd="0" presId="urn:microsoft.com/office/officeart/2005/8/layout/hierarchy1"/>
    <dgm:cxn modelId="{DE98C438-5914-404C-ACDE-86BB8CDA305D}" type="presParOf" srcId="{1A675839-CF83-4F45-AC39-4BAC3DF139B6}" destId="{42CF38C9-520F-462A-A217-81FF69DAEE17}" srcOrd="0" destOrd="0" presId="urn:microsoft.com/office/officeart/2005/8/layout/hierarchy1"/>
    <dgm:cxn modelId="{24835C7B-20FB-4491-BFCF-0C593AC1EA4C}" type="presParOf" srcId="{1A675839-CF83-4F45-AC39-4BAC3DF139B6}" destId="{DDB37DAF-D7C1-4094-B2C5-F33A7FC37194}" srcOrd="1" destOrd="0" presId="urn:microsoft.com/office/officeart/2005/8/layout/hierarchy1"/>
    <dgm:cxn modelId="{2B46C4CE-BE77-458E-9E4F-08A93A46009A}" type="presParOf" srcId="{05B948C1-D0D3-4163-99C5-1D3A4817A3F0}" destId="{21DC285F-D440-4907-A948-B18E4B53415F}" srcOrd="1" destOrd="0" presId="urn:microsoft.com/office/officeart/2005/8/layout/hierarchy1"/>
    <dgm:cxn modelId="{543CB1FA-0F4E-4F07-A6E9-8A608BEC5B9B}" type="presParOf" srcId="{21DC285F-D440-4907-A948-B18E4B53415F}" destId="{90DE80A7-62B2-42A0-B397-9A0CFD7879DC}" srcOrd="0" destOrd="0" presId="urn:microsoft.com/office/officeart/2005/8/layout/hierarchy1"/>
    <dgm:cxn modelId="{0B03F1BC-B462-47CF-99AF-6AC9A8188FD9}" type="presParOf" srcId="{21DC285F-D440-4907-A948-B18E4B53415F}" destId="{394B4400-BAF1-44A3-9077-39CABBC5BC83}" srcOrd="1" destOrd="0" presId="urn:microsoft.com/office/officeart/2005/8/layout/hierarchy1"/>
    <dgm:cxn modelId="{0841DC19-8C0E-4E24-9F3C-5A14264E27C4}" type="presParOf" srcId="{394B4400-BAF1-44A3-9077-39CABBC5BC83}" destId="{0DCF30A9-86C9-43CC-ACF6-60EE86AEE2CC}" srcOrd="0" destOrd="0" presId="urn:microsoft.com/office/officeart/2005/8/layout/hierarchy1"/>
    <dgm:cxn modelId="{5F85FA5A-D1CF-4FCB-A451-5E1F58FC2793}" type="presParOf" srcId="{0DCF30A9-86C9-43CC-ACF6-60EE86AEE2CC}" destId="{78960B49-9D40-4AD0-A151-B49DCE2FCFAC}" srcOrd="0" destOrd="0" presId="urn:microsoft.com/office/officeart/2005/8/layout/hierarchy1"/>
    <dgm:cxn modelId="{0B98A04A-4B03-4B44-BC1D-CBE3BD07C47E}" type="presParOf" srcId="{0DCF30A9-86C9-43CC-ACF6-60EE86AEE2CC}" destId="{EF4F1929-2CB5-4B7E-A31E-375957A4D666}" srcOrd="1" destOrd="0" presId="urn:microsoft.com/office/officeart/2005/8/layout/hierarchy1"/>
    <dgm:cxn modelId="{D5F9D82C-C558-455D-9513-9D3E1C76879B}" type="presParOf" srcId="{394B4400-BAF1-44A3-9077-39CABBC5BC83}" destId="{C6A90B26-B74B-458D-931D-CA8AAC492803}" srcOrd="1" destOrd="0" presId="urn:microsoft.com/office/officeart/2005/8/layout/hierarchy1"/>
    <dgm:cxn modelId="{473C8FEC-8204-4C51-9D32-6EA85F4E53EF}" type="presParOf" srcId="{F5E54D39-338C-4787-8C06-D94EA2EFAB69}" destId="{26F4B2D5-DD20-41C7-B0AA-D70B729D4A24}" srcOrd="2" destOrd="0" presId="urn:microsoft.com/office/officeart/2005/8/layout/hierarchy1"/>
    <dgm:cxn modelId="{38C898AD-9DC3-49BA-A310-B3F3C5AAD4DA}" type="presParOf" srcId="{F5E54D39-338C-4787-8C06-D94EA2EFAB69}" destId="{88EC3597-5655-4E35-92FE-D695543D7664}" srcOrd="3" destOrd="0" presId="urn:microsoft.com/office/officeart/2005/8/layout/hierarchy1"/>
    <dgm:cxn modelId="{238E5B55-9EF4-44B5-9194-0B9453CDAC17}" type="presParOf" srcId="{88EC3597-5655-4E35-92FE-D695543D7664}" destId="{1B4DDE23-5269-4B33-B8A3-BC265FD113BD}" srcOrd="0" destOrd="0" presId="urn:microsoft.com/office/officeart/2005/8/layout/hierarchy1"/>
    <dgm:cxn modelId="{793465A9-1A08-4B56-BA1B-55D10332FDEC}" type="presParOf" srcId="{1B4DDE23-5269-4B33-B8A3-BC265FD113BD}" destId="{EC0140BE-CC61-4B2E-8C44-00D0342BF757}" srcOrd="0" destOrd="0" presId="urn:microsoft.com/office/officeart/2005/8/layout/hierarchy1"/>
    <dgm:cxn modelId="{D704FFDA-66C4-4620-88D2-0FD6D3994AA6}" type="presParOf" srcId="{1B4DDE23-5269-4B33-B8A3-BC265FD113BD}" destId="{33B2D2AD-7EEC-4AF0-B63E-57B0EFF7B68E}" srcOrd="1" destOrd="0" presId="urn:microsoft.com/office/officeart/2005/8/layout/hierarchy1"/>
    <dgm:cxn modelId="{86FCEDC2-ECD2-4A43-A724-9CF2DF6205C6}" type="presParOf" srcId="{88EC3597-5655-4E35-92FE-D695543D7664}" destId="{3D36D51E-CB1E-4BCA-963E-FED5599FA9FA}" srcOrd="1" destOrd="0" presId="urn:microsoft.com/office/officeart/2005/8/layout/hierarchy1"/>
    <dgm:cxn modelId="{65595A5F-4E4C-45F3-A79A-C5D47248D7BF}" type="presParOf" srcId="{3D36D51E-CB1E-4BCA-963E-FED5599FA9FA}" destId="{6DDE59FE-EE1F-460C-B506-58F3F6A92362}" srcOrd="0" destOrd="0" presId="urn:microsoft.com/office/officeart/2005/8/layout/hierarchy1"/>
    <dgm:cxn modelId="{0386815C-D993-4C21-A9CC-2B6C76CEFF17}" type="presParOf" srcId="{3D36D51E-CB1E-4BCA-963E-FED5599FA9FA}" destId="{680090C2-CC88-49BF-B132-10F4B338944E}" srcOrd="1" destOrd="0" presId="urn:microsoft.com/office/officeart/2005/8/layout/hierarchy1"/>
    <dgm:cxn modelId="{1E917231-1DA1-49F3-936E-9E98C582B718}" type="presParOf" srcId="{680090C2-CC88-49BF-B132-10F4B338944E}" destId="{D894D8E5-16D7-4F86-9A78-15BA022A7654}" srcOrd="0" destOrd="0" presId="urn:microsoft.com/office/officeart/2005/8/layout/hierarchy1"/>
    <dgm:cxn modelId="{F5423318-AC38-417D-825D-557B1FDA9FDE}" type="presParOf" srcId="{D894D8E5-16D7-4F86-9A78-15BA022A7654}" destId="{AA53DD1B-7ED7-48F1-86FD-8CEE274283A1}" srcOrd="0" destOrd="0" presId="urn:microsoft.com/office/officeart/2005/8/layout/hierarchy1"/>
    <dgm:cxn modelId="{F39D0537-33AA-48A9-9C4E-7CC00DF9614A}" type="presParOf" srcId="{D894D8E5-16D7-4F86-9A78-15BA022A7654}" destId="{2E9CA136-64AA-4DBD-A625-C1D8E1C995B1}" srcOrd="1" destOrd="0" presId="urn:microsoft.com/office/officeart/2005/8/layout/hierarchy1"/>
    <dgm:cxn modelId="{BF066663-C0F7-4789-AEF5-24EFCCBEDDD4}" type="presParOf" srcId="{680090C2-CC88-49BF-B132-10F4B338944E}" destId="{6EEF0932-F99E-4903-8577-1F72EFAFEE01}" srcOrd="1" destOrd="0" presId="urn:microsoft.com/office/officeart/2005/8/layout/hierarchy1"/>
    <dgm:cxn modelId="{081B81B1-7893-4CAE-8D90-0242C0923DCF}" type="presParOf" srcId="{6EEF0932-F99E-4903-8577-1F72EFAFEE01}" destId="{9410DE42-E55F-48C1-BE5D-0429900FD8DF}" srcOrd="0" destOrd="0" presId="urn:microsoft.com/office/officeart/2005/8/layout/hierarchy1"/>
    <dgm:cxn modelId="{75903506-5ABA-4DE2-97C8-6DB047FC95FA}" type="presParOf" srcId="{6EEF0932-F99E-4903-8577-1F72EFAFEE01}" destId="{59BBD396-EE9F-4909-8507-4CD01E76AEF1}" srcOrd="1" destOrd="0" presId="urn:microsoft.com/office/officeart/2005/8/layout/hierarchy1"/>
    <dgm:cxn modelId="{0D443B1B-9712-4596-ACA9-18C84236D340}" type="presParOf" srcId="{59BBD396-EE9F-4909-8507-4CD01E76AEF1}" destId="{384FF456-9118-4082-8A8C-D60988C6987D}" srcOrd="0" destOrd="0" presId="urn:microsoft.com/office/officeart/2005/8/layout/hierarchy1"/>
    <dgm:cxn modelId="{37807C76-C319-4011-A55A-0EF3EDFBFEDB}" type="presParOf" srcId="{384FF456-9118-4082-8A8C-D60988C6987D}" destId="{65C164CA-1EE7-439A-B1F3-A2F820361158}" srcOrd="0" destOrd="0" presId="urn:microsoft.com/office/officeart/2005/8/layout/hierarchy1"/>
    <dgm:cxn modelId="{A854A032-942B-41A3-9A80-EAE5D798D9DB}" type="presParOf" srcId="{384FF456-9118-4082-8A8C-D60988C6987D}" destId="{5F13C8CC-2F86-4C94-8699-D7DA7DF0069F}" srcOrd="1" destOrd="0" presId="urn:microsoft.com/office/officeart/2005/8/layout/hierarchy1"/>
    <dgm:cxn modelId="{77072D42-6417-4901-A29B-699CAA156EA5}" type="presParOf" srcId="{59BBD396-EE9F-4909-8507-4CD01E76AEF1}" destId="{47054798-EF4C-4E46-BB75-DDEDE90B743A}" srcOrd="1" destOrd="0" presId="urn:microsoft.com/office/officeart/2005/8/layout/hierarchy1"/>
    <dgm:cxn modelId="{249EDBAA-E82C-453D-9728-4C39E7A72169}" type="presParOf" srcId="{F5E54D39-338C-4787-8C06-D94EA2EFAB69}" destId="{D62903F2-7C62-453A-A063-AC1650D2BC03}" srcOrd="4" destOrd="0" presId="urn:microsoft.com/office/officeart/2005/8/layout/hierarchy1"/>
    <dgm:cxn modelId="{DAF07BC9-1B74-439E-AC52-F53E9DF2EFEB}" type="presParOf" srcId="{F5E54D39-338C-4787-8C06-D94EA2EFAB69}" destId="{6EFD85BA-B7B7-4260-9539-6138BC916F9C}" srcOrd="5" destOrd="0" presId="urn:microsoft.com/office/officeart/2005/8/layout/hierarchy1"/>
    <dgm:cxn modelId="{A9BB7386-EF48-4EE5-9842-381BB7D9276C}" type="presParOf" srcId="{6EFD85BA-B7B7-4260-9539-6138BC916F9C}" destId="{08997355-1DFE-4AF2-AD72-B2B5EEBD75C2}" srcOrd="0" destOrd="0" presId="urn:microsoft.com/office/officeart/2005/8/layout/hierarchy1"/>
    <dgm:cxn modelId="{3D084E9E-D5DD-452C-A9E0-21DC0F5C1052}" type="presParOf" srcId="{08997355-1DFE-4AF2-AD72-B2B5EEBD75C2}" destId="{3D5D438D-B5BD-4AF4-8E12-E2BC05A3B1AF}" srcOrd="0" destOrd="0" presId="urn:microsoft.com/office/officeart/2005/8/layout/hierarchy1"/>
    <dgm:cxn modelId="{F906DE93-07A9-4730-9443-1B6A3378F8DE}" type="presParOf" srcId="{08997355-1DFE-4AF2-AD72-B2B5EEBD75C2}" destId="{6C8B80E2-EDF7-4856-9716-20EE3EEDF332}" srcOrd="1" destOrd="0" presId="urn:microsoft.com/office/officeart/2005/8/layout/hierarchy1"/>
    <dgm:cxn modelId="{29F4E658-CAC5-49DD-A163-DA0EBC17E44C}" type="presParOf" srcId="{6EFD85BA-B7B7-4260-9539-6138BC916F9C}" destId="{8EB4E1F2-EF4E-442F-88BE-6E06F508E01F}" srcOrd="1" destOrd="0" presId="urn:microsoft.com/office/officeart/2005/8/layout/hierarchy1"/>
    <dgm:cxn modelId="{412013FD-933F-45B4-8E0C-57196F167BB9}" type="presParOf" srcId="{8EB4E1F2-EF4E-442F-88BE-6E06F508E01F}" destId="{D4D077CF-70CF-40DF-8D23-69CE5038036C}" srcOrd="0" destOrd="0" presId="urn:microsoft.com/office/officeart/2005/8/layout/hierarchy1"/>
    <dgm:cxn modelId="{09011F55-BD22-4A91-A9F7-5E829CB13F2D}" type="presParOf" srcId="{8EB4E1F2-EF4E-442F-88BE-6E06F508E01F}" destId="{E6923C8A-2732-4B05-92B3-02176D3B5D7D}" srcOrd="1" destOrd="0" presId="urn:microsoft.com/office/officeart/2005/8/layout/hierarchy1"/>
    <dgm:cxn modelId="{9473CF57-97EF-4EA3-A8E9-C11440C5D5C2}" type="presParOf" srcId="{E6923C8A-2732-4B05-92B3-02176D3B5D7D}" destId="{59A9760D-9588-4EFB-A7F6-C986D1E5931B}" srcOrd="0" destOrd="0" presId="urn:microsoft.com/office/officeart/2005/8/layout/hierarchy1"/>
    <dgm:cxn modelId="{C4110B50-B46B-498C-977F-802BA1D852E9}" type="presParOf" srcId="{59A9760D-9588-4EFB-A7F6-C986D1E5931B}" destId="{30A59240-F668-46F0-826F-59CA8737CEDA}" srcOrd="0" destOrd="0" presId="urn:microsoft.com/office/officeart/2005/8/layout/hierarchy1"/>
    <dgm:cxn modelId="{44D8AF5D-9837-41C4-BDB3-EF4E007FE77A}" type="presParOf" srcId="{59A9760D-9588-4EFB-A7F6-C986D1E5931B}" destId="{274BF0F9-8C5F-43E1-A58E-23A8DE1F91E1}" srcOrd="1" destOrd="0" presId="urn:microsoft.com/office/officeart/2005/8/layout/hierarchy1"/>
    <dgm:cxn modelId="{0ADC07C9-7A61-4417-A35E-3E3EAEB47470}" type="presParOf" srcId="{E6923C8A-2732-4B05-92B3-02176D3B5D7D}" destId="{179054C3-5969-4448-8969-A439A2FC56A8}" srcOrd="1" destOrd="0" presId="urn:microsoft.com/office/officeart/2005/8/layout/hierarchy1"/>
    <dgm:cxn modelId="{061ED156-220E-4364-949B-0A983DF22127}" type="presParOf" srcId="{179054C3-5969-4448-8969-A439A2FC56A8}" destId="{F425AC4A-358F-4C54-871E-2AF29D4A5219}" srcOrd="0" destOrd="0" presId="urn:microsoft.com/office/officeart/2005/8/layout/hierarchy1"/>
    <dgm:cxn modelId="{3EABD269-6D0E-4A71-BF5D-0CDB3EDF4597}" type="presParOf" srcId="{179054C3-5969-4448-8969-A439A2FC56A8}" destId="{4C49CD5C-688E-46E9-807E-69DD7EE2B1DC}" srcOrd="1" destOrd="0" presId="urn:microsoft.com/office/officeart/2005/8/layout/hierarchy1"/>
    <dgm:cxn modelId="{01AA074E-9900-42DB-8ACD-9F961C81F958}" type="presParOf" srcId="{4C49CD5C-688E-46E9-807E-69DD7EE2B1DC}" destId="{B9707170-3F66-4F5C-8AED-AD6264E70278}" srcOrd="0" destOrd="0" presId="urn:microsoft.com/office/officeart/2005/8/layout/hierarchy1"/>
    <dgm:cxn modelId="{C6A233EF-7CC8-42F8-A5FA-A0038BCC8688}" type="presParOf" srcId="{B9707170-3F66-4F5C-8AED-AD6264E70278}" destId="{3A6D07C9-AC7B-4EED-93BC-AD7A42A748EC}" srcOrd="0" destOrd="0" presId="urn:microsoft.com/office/officeart/2005/8/layout/hierarchy1"/>
    <dgm:cxn modelId="{592B759F-E908-4B02-AC11-F0100E1432A6}" type="presParOf" srcId="{B9707170-3F66-4F5C-8AED-AD6264E70278}" destId="{2AC0BF25-8E6C-4A5B-BED9-25EF319B0BC1}" srcOrd="1" destOrd="0" presId="urn:microsoft.com/office/officeart/2005/8/layout/hierarchy1"/>
    <dgm:cxn modelId="{5262DCBF-BDAA-4318-8B53-D8CCC229CAB9}" type="presParOf" srcId="{4C49CD5C-688E-46E9-807E-69DD7EE2B1DC}" destId="{92367EB0-BEE2-4030-9C98-6D0C7DF70CAD}" srcOrd="1" destOrd="0" presId="urn:microsoft.com/office/officeart/2005/8/layout/hierarchy1"/>
    <dgm:cxn modelId="{55889C00-E41E-4A66-8B06-1D1E8EFF8436}" type="presParOf" srcId="{F5E54D39-338C-4787-8C06-D94EA2EFAB69}" destId="{02671A43-FE10-472F-8E12-03EAB9AE03B9}" srcOrd="6" destOrd="0" presId="urn:microsoft.com/office/officeart/2005/8/layout/hierarchy1"/>
    <dgm:cxn modelId="{AAFFC9B5-B23F-4972-8894-FE023F557D6F}" type="presParOf" srcId="{F5E54D39-338C-4787-8C06-D94EA2EFAB69}" destId="{E3EE401D-2106-42EC-8DCF-CB3CA664FE46}" srcOrd="7" destOrd="0" presId="urn:microsoft.com/office/officeart/2005/8/layout/hierarchy1"/>
    <dgm:cxn modelId="{A9879819-3C89-408E-BBBE-ADFC21344F91}" type="presParOf" srcId="{E3EE401D-2106-42EC-8DCF-CB3CA664FE46}" destId="{4B738D27-AE6F-4661-97FB-8DCD4C0068AE}" srcOrd="0" destOrd="0" presId="urn:microsoft.com/office/officeart/2005/8/layout/hierarchy1"/>
    <dgm:cxn modelId="{3B768AFA-C6BD-4F36-9D88-6AE2E55E90A2}" type="presParOf" srcId="{4B738D27-AE6F-4661-97FB-8DCD4C0068AE}" destId="{E3910214-DD7F-41E0-8DE2-567BBB4BDB6F}" srcOrd="0" destOrd="0" presId="urn:microsoft.com/office/officeart/2005/8/layout/hierarchy1"/>
    <dgm:cxn modelId="{A60D9AD3-84F3-4E8F-94FD-07E998C989CA}" type="presParOf" srcId="{4B738D27-AE6F-4661-97FB-8DCD4C0068AE}" destId="{12DF9C8C-524E-4CF2-B26D-46A430E050B0}" srcOrd="1" destOrd="0" presId="urn:microsoft.com/office/officeart/2005/8/layout/hierarchy1"/>
    <dgm:cxn modelId="{FB52AF1E-71E3-4429-A87E-DDB8B904531D}" type="presParOf" srcId="{E3EE401D-2106-42EC-8DCF-CB3CA664FE46}" destId="{0757F88D-FC98-4B79-8CF3-A35C3B35590C}" srcOrd="1" destOrd="0" presId="urn:microsoft.com/office/officeart/2005/8/layout/hierarchy1"/>
    <dgm:cxn modelId="{D841568E-7E1B-43D8-A726-0EA680544DBC}" type="presParOf" srcId="{0757F88D-FC98-4B79-8CF3-A35C3B35590C}" destId="{1ACDD091-CE14-4593-B9CD-72C5C8596ADE}" srcOrd="0" destOrd="0" presId="urn:microsoft.com/office/officeart/2005/8/layout/hierarchy1"/>
    <dgm:cxn modelId="{47638813-058E-4FB1-9992-E57C868F7BA8}" type="presParOf" srcId="{0757F88D-FC98-4B79-8CF3-A35C3B35590C}" destId="{0BF41A66-9C6B-4A10-A7E9-58B9032884D4}" srcOrd="1" destOrd="0" presId="urn:microsoft.com/office/officeart/2005/8/layout/hierarchy1"/>
    <dgm:cxn modelId="{D92C3F46-2BD1-49CE-A3D7-FE0652965227}" type="presParOf" srcId="{0BF41A66-9C6B-4A10-A7E9-58B9032884D4}" destId="{B83EE516-CFDF-4BB2-BA8B-7F35837F14F0}" srcOrd="0" destOrd="0" presId="urn:microsoft.com/office/officeart/2005/8/layout/hierarchy1"/>
    <dgm:cxn modelId="{86B19CBF-4341-4C1B-BE0E-1982043BF4E2}" type="presParOf" srcId="{B83EE516-CFDF-4BB2-BA8B-7F35837F14F0}" destId="{FA500A07-A396-4826-82E8-0D7FF72CEA7B}" srcOrd="0" destOrd="0" presId="urn:microsoft.com/office/officeart/2005/8/layout/hierarchy1"/>
    <dgm:cxn modelId="{3A6BD01C-F03E-45B0-97B3-7C328B82BF81}" type="presParOf" srcId="{B83EE516-CFDF-4BB2-BA8B-7F35837F14F0}" destId="{C3094E8C-43E9-4E45-B321-1F5329A49DA1}" srcOrd="1" destOrd="0" presId="urn:microsoft.com/office/officeart/2005/8/layout/hierarchy1"/>
    <dgm:cxn modelId="{E87CD464-491F-4430-AEC2-4B9463B7C2CC}" type="presParOf" srcId="{0BF41A66-9C6B-4A10-A7E9-58B9032884D4}" destId="{0887F085-3B73-4389-A89F-0A695FE31739}" srcOrd="1" destOrd="0" presId="urn:microsoft.com/office/officeart/2005/8/layout/hierarchy1"/>
    <dgm:cxn modelId="{5262EAC5-C9EE-459E-855A-A4278AFB178B}" type="presParOf" srcId="{0887F085-3B73-4389-A89F-0A695FE31739}" destId="{FC94F023-F5B1-44B8-8BCD-BA465F0B6289}" srcOrd="0" destOrd="0" presId="urn:microsoft.com/office/officeart/2005/8/layout/hierarchy1"/>
    <dgm:cxn modelId="{E02EE307-AA5F-45F3-BE44-D953BB6F2597}" type="presParOf" srcId="{0887F085-3B73-4389-A89F-0A695FE31739}" destId="{2B9774F2-2A8F-4EAC-8D2A-7DA3BC244966}" srcOrd="1" destOrd="0" presId="urn:microsoft.com/office/officeart/2005/8/layout/hierarchy1"/>
    <dgm:cxn modelId="{EC7AF3EF-6486-4D64-9F21-310E96754F07}" type="presParOf" srcId="{2B9774F2-2A8F-4EAC-8D2A-7DA3BC244966}" destId="{071AD16B-DFE1-4F5B-B6A1-EF6C54EDDD9E}" srcOrd="0" destOrd="0" presId="urn:microsoft.com/office/officeart/2005/8/layout/hierarchy1"/>
    <dgm:cxn modelId="{2A4EC6F0-C078-4175-B1C4-7F87C3F4EAAD}" type="presParOf" srcId="{071AD16B-DFE1-4F5B-B6A1-EF6C54EDDD9E}" destId="{4AE58BA6-5762-4D91-908D-98DA9DA92862}" srcOrd="0" destOrd="0" presId="urn:microsoft.com/office/officeart/2005/8/layout/hierarchy1"/>
    <dgm:cxn modelId="{EE922592-6972-4410-B601-4A00EB9E89EB}" type="presParOf" srcId="{071AD16B-DFE1-4F5B-B6A1-EF6C54EDDD9E}" destId="{88A5F758-C5E8-4C22-84BF-87843ED36D10}" srcOrd="1" destOrd="0" presId="urn:microsoft.com/office/officeart/2005/8/layout/hierarchy1"/>
    <dgm:cxn modelId="{9F7A4663-4385-4917-972E-AD2619B69D5D}" type="presParOf" srcId="{2B9774F2-2A8F-4EAC-8D2A-7DA3BC244966}" destId="{3CB1C331-F159-4303-A736-6A99B2FC6B78}" srcOrd="1" destOrd="0" presId="urn:microsoft.com/office/officeart/2005/8/layout/hierarchy1"/>
    <dgm:cxn modelId="{28A65AC6-6795-40B9-ABF0-CAC1FA2EBBD0}" type="presParOf" srcId="{F5E54D39-338C-4787-8C06-D94EA2EFAB69}" destId="{8FA0535F-366F-4D3D-9CAE-9249652271B3}" srcOrd="8" destOrd="0" presId="urn:microsoft.com/office/officeart/2005/8/layout/hierarchy1"/>
    <dgm:cxn modelId="{B0E94E1B-6A5A-4EB9-9224-7C8C36022F63}" type="presParOf" srcId="{F5E54D39-338C-4787-8C06-D94EA2EFAB69}" destId="{B24693A3-BD73-4D2B-9228-809F968FB4E7}" srcOrd="9" destOrd="0" presId="urn:microsoft.com/office/officeart/2005/8/layout/hierarchy1"/>
    <dgm:cxn modelId="{30D12F85-4EE5-443E-AF8D-D55F8E4B941D}" type="presParOf" srcId="{B24693A3-BD73-4D2B-9228-809F968FB4E7}" destId="{C473E60E-5B3F-494E-A316-8EB0597E0D6D}" srcOrd="0" destOrd="0" presId="urn:microsoft.com/office/officeart/2005/8/layout/hierarchy1"/>
    <dgm:cxn modelId="{5102240D-4851-42FE-AE03-56FBA760CC02}" type="presParOf" srcId="{C473E60E-5B3F-494E-A316-8EB0597E0D6D}" destId="{6F3CECD2-8083-420B-BF19-6912FA335161}" srcOrd="0" destOrd="0" presId="urn:microsoft.com/office/officeart/2005/8/layout/hierarchy1"/>
    <dgm:cxn modelId="{B7770ECC-8C4C-4778-BFB9-61AF0E8004D0}" type="presParOf" srcId="{C473E60E-5B3F-494E-A316-8EB0597E0D6D}" destId="{84C17BA5-95E0-4256-9E13-AB73C5E8A44F}" srcOrd="1" destOrd="0" presId="urn:microsoft.com/office/officeart/2005/8/layout/hierarchy1"/>
    <dgm:cxn modelId="{2E9CD806-54E9-4D66-B116-50C3D24C5853}" type="presParOf" srcId="{B24693A3-BD73-4D2B-9228-809F968FB4E7}" destId="{48CFCEB7-DC86-45E7-940A-8DC5FA671160}" srcOrd="1" destOrd="0" presId="urn:microsoft.com/office/officeart/2005/8/layout/hierarchy1"/>
    <dgm:cxn modelId="{5EB179C4-0B24-4AB8-BF03-EE5142454B91}" type="presParOf" srcId="{48CFCEB7-DC86-45E7-940A-8DC5FA671160}" destId="{9EB80625-3CEA-4EDE-A4C2-4A5E36BC12B4}" srcOrd="0" destOrd="0" presId="urn:microsoft.com/office/officeart/2005/8/layout/hierarchy1"/>
    <dgm:cxn modelId="{AC97EBDB-E640-4D06-BB80-A77E8A02C57D}" type="presParOf" srcId="{48CFCEB7-DC86-45E7-940A-8DC5FA671160}" destId="{308BDE3E-FECC-4987-A5DE-6279D79C33C8}" srcOrd="1" destOrd="0" presId="urn:microsoft.com/office/officeart/2005/8/layout/hierarchy1"/>
    <dgm:cxn modelId="{8643A3F9-1B8C-44AC-9EC4-97940D93AC02}" type="presParOf" srcId="{308BDE3E-FECC-4987-A5DE-6279D79C33C8}" destId="{25077E75-B973-4CF4-B3FE-12A0A3B1B8AB}" srcOrd="0" destOrd="0" presId="urn:microsoft.com/office/officeart/2005/8/layout/hierarchy1"/>
    <dgm:cxn modelId="{F9C2F43C-93B2-4472-854F-DFC431F88063}" type="presParOf" srcId="{25077E75-B973-4CF4-B3FE-12A0A3B1B8AB}" destId="{BFA11CC5-3B35-4FAD-A0B6-C5A921C6EA15}" srcOrd="0" destOrd="0" presId="urn:microsoft.com/office/officeart/2005/8/layout/hierarchy1"/>
    <dgm:cxn modelId="{6DF62228-0C11-452D-A6CE-58038154E2E0}" type="presParOf" srcId="{25077E75-B973-4CF4-B3FE-12A0A3B1B8AB}" destId="{3F36B03B-E708-4403-B1D7-44ED2BD3373F}" srcOrd="1" destOrd="0" presId="urn:microsoft.com/office/officeart/2005/8/layout/hierarchy1"/>
    <dgm:cxn modelId="{B085C3E3-3B92-47D5-82E6-58A7A5B2C422}" type="presParOf" srcId="{308BDE3E-FECC-4987-A5DE-6279D79C33C8}" destId="{E36FF685-D601-4E28-8236-F118A770395B}" srcOrd="1" destOrd="0" presId="urn:microsoft.com/office/officeart/2005/8/layout/hierarchy1"/>
    <dgm:cxn modelId="{75880F96-F9ED-4A5D-8FFA-13041E7AC1C9}" type="presParOf" srcId="{E36FF685-D601-4E28-8236-F118A770395B}" destId="{2F25F4F5-8CD2-4589-83B7-3772C693F8F7}" srcOrd="0" destOrd="0" presId="urn:microsoft.com/office/officeart/2005/8/layout/hierarchy1"/>
    <dgm:cxn modelId="{69C64225-06BD-4880-A8CD-770A15E1BCE4}" type="presParOf" srcId="{E36FF685-D601-4E28-8236-F118A770395B}" destId="{0222E55C-3120-4582-8A5A-186382BF204C}" srcOrd="1" destOrd="0" presId="urn:microsoft.com/office/officeart/2005/8/layout/hierarchy1"/>
    <dgm:cxn modelId="{CFFBFD33-9731-4699-9CB7-9982E548AC25}" type="presParOf" srcId="{0222E55C-3120-4582-8A5A-186382BF204C}" destId="{091B9DE5-0EFB-4320-A0EF-80E2391F8E08}" srcOrd="0" destOrd="0" presId="urn:microsoft.com/office/officeart/2005/8/layout/hierarchy1"/>
    <dgm:cxn modelId="{3AC634E5-AE4A-4B19-9C72-1C8E83414331}" type="presParOf" srcId="{091B9DE5-0EFB-4320-A0EF-80E2391F8E08}" destId="{8FE9C462-4274-4900-B281-7F33AAEB9C9F}" srcOrd="0" destOrd="0" presId="urn:microsoft.com/office/officeart/2005/8/layout/hierarchy1"/>
    <dgm:cxn modelId="{B79ECBA6-8F89-4285-8B71-E0B8BB7AD299}" type="presParOf" srcId="{091B9DE5-0EFB-4320-A0EF-80E2391F8E08}" destId="{DE7EF50C-0497-40FF-A29C-4AA17EF34F3B}" srcOrd="1" destOrd="0" presId="urn:microsoft.com/office/officeart/2005/8/layout/hierarchy1"/>
    <dgm:cxn modelId="{3DF407F7-A3F2-40E3-9A1F-3A46A29D8C0F}" type="presParOf" srcId="{0222E55C-3120-4582-8A5A-186382BF204C}" destId="{B86A270F-27E4-46E5-A943-9BF10F4D7EE0}"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25F4F5-8CD2-4589-83B7-3772C693F8F7}">
      <dsp:nvSpPr>
        <dsp:cNvPr id="0" name=""/>
        <dsp:cNvSpPr/>
      </dsp:nvSpPr>
      <dsp:spPr>
        <a:xfrm>
          <a:off x="8738706" y="2998046"/>
          <a:ext cx="91440" cy="350557"/>
        </a:xfrm>
        <a:custGeom>
          <a:avLst/>
          <a:gdLst/>
          <a:ahLst/>
          <a:cxnLst/>
          <a:rect l="0" t="0" r="0" b="0"/>
          <a:pathLst>
            <a:path>
              <a:moveTo>
                <a:pt x="45720" y="0"/>
              </a:moveTo>
              <a:lnTo>
                <a:pt x="45720" y="350557"/>
              </a:lnTo>
            </a:path>
          </a:pathLst>
        </a:custGeom>
        <a:no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EB80625-3CEA-4EDE-A4C2-4A5E36BC12B4}">
      <dsp:nvSpPr>
        <dsp:cNvPr id="0" name=""/>
        <dsp:cNvSpPr/>
      </dsp:nvSpPr>
      <dsp:spPr>
        <a:xfrm>
          <a:off x="8738706" y="1882086"/>
          <a:ext cx="91440" cy="350557"/>
        </a:xfrm>
        <a:custGeom>
          <a:avLst/>
          <a:gdLst/>
          <a:ahLst/>
          <a:cxnLst/>
          <a:rect l="0" t="0" r="0" b="0"/>
          <a:pathLst>
            <a:path>
              <a:moveTo>
                <a:pt x="45720" y="0"/>
              </a:moveTo>
              <a:lnTo>
                <a:pt x="45720" y="350557"/>
              </a:lnTo>
            </a:path>
          </a:pathLst>
        </a:custGeom>
        <a:noFill/>
        <a:ln w="12700" cap="flat" cmpd="sng" algn="ctr">
          <a:solidFill>
            <a:schemeClr val="accent1">
              <a:tint val="7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FA0535F-366F-4D3D-9CAE-9249652271B3}">
      <dsp:nvSpPr>
        <dsp:cNvPr id="0" name=""/>
        <dsp:cNvSpPr/>
      </dsp:nvSpPr>
      <dsp:spPr>
        <a:xfrm>
          <a:off x="5837999" y="766127"/>
          <a:ext cx="2946426" cy="350557"/>
        </a:xfrm>
        <a:custGeom>
          <a:avLst/>
          <a:gdLst/>
          <a:ahLst/>
          <a:cxnLst/>
          <a:rect l="0" t="0" r="0" b="0"/>
          <a:pathLst>
            <a:path>
              <a:moveTo>
                <a:pt x="0" y="0"/>
              </a:moveTo>
              <a:lnTo>
                <a:pt x="0" y="238894"/>
              </a:lnTo>
              <a:lnTo>
                <a:pt x="2946426" y="238894"/>
              </a:lnTo>
              <a:lnTo>
                <a:pt x="2946426" y="350557"/>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C94F023-F5B1-44B8-8BCD-BA465F0B6289}">
      <dsp:nvSpPr>
        <dsp:cNvPr id="0" name=""/>
        <dsp:cNvSpPr/>
      </dsp:nvSpPr>
      <dsp:spPr>
        <a:xfrm>
          <a:off x="7265492" y="2998046"/>
          <a:ext cx="91440" cy="350557"/>
        </a:xfrm>
        <a:custGeom>
          <a:avLst/>
          <a:gdLst/>
          <a:ahLst/>
          <a:cxnLst/>
          <a:rect l="0" t="0" r="0" b="0"/>
          <a:pathLst>
            <a:path>
              <a:moveTo>
                <a:pt x="45720" y="0"/>
              </a:moveTo>
              <a:lnTo>
                <a:pt x="45720" y="350557"/>
              </a:lnTo>
            </a:path>
          </a:pathLst>
        </a:custGeom>
        <a:no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ACDD091-CE14-4593-B9CD-72C5C8596ADE}">
      <dsp:nvSpPr>
        <dsp:cNvPr id="0" name=""/>
        <dsp:cNvSpPr/>
      </dsp:nvSpPr>
      <dsp:spPr>
        <a:xfrm>
          <a:off x="7265492" y="1882086"/>
          <a:ext cx="91440" cy="350557"/>
        </a:xfrm>
        <a:custGeom>
          <a:avLst/>
          <a:gdLst/>
          <a:ahLst/>
          <a:cxnLst/>
          <a:rect l="0" t="0" r="0" b="0"/>
          <a:pathLst>
            <a:path>
              <a:moveTo>
                <a:pt x="45720" y="0"/>
              </a:moveTo>
              <a:lnTo>
                <a:pt x="45720" y="350557"/>
              </a:lnTo>
            </a:path>
          </a:pathLst>
        </a:custGeom>
        <a:noFill/>
        <a:ln w="12700" cap="flat" cmpd="sng" algn="ctr">
          <a:solidFill>
            <a:schemeClr val="accent1">
              <a:tint val="7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2671A43-FE10-472F-8E12-03EAB9AE03B9}">
      <dsp:nvSpPr>
        <dsp:cNvPr id="0" name=""/>
        <dsp:cNvSpPr/>
      </dsp:nvSpPr>
      <dsp:spPr>
        <a:xfrm>
          <a:off x="5837999" y="766127"/>
          <a:ext cx="1473213" cy="350557"/>
        </a:xfrm>
        <a:custGeom>
          <a:avLst/>
          <a:gdLst/>
          <a:ahLst/>
          <a:cxnLst/>
          <a:rect l="0" t="0" r="0" b="0"/>
          <a:pathLst>
            <a:path>
              <a:moveTo>
                <a:pt x="0" y="0"/>
              </a:moveTo>
              <a:lnTo>
                <a:pt x="0" y="238894"/>
              </a:lnTo>
              <a:lnTo>
                <a:pt x="1473213" y="238894"/>
              </a:lnTo>
              <a:lnTo>
                <a:pt x="1473213" y="350557"/>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425AC4A-358F-4C54-871E-2AF29D4A5219}">
      <dsp:nvSpPr>
        <dsp:cNvPr id="0" name=""/>
        <dsp:cNvSpPr/>
      </dsp:nvSpPr>
      <dsp:spPr>
        <a:xfrm>
          <a:off x="5792279" y="2998046"/>
          <a:ext cx="91440" cy="350557"/>
        </a:xfrm>
        <a:custGeom>
          <a:avLst/>
          <a:gdLst/>
          <a:ahLst/>
          <a:cxnLst/>
          <a:rect l="0" t="0" r="0" b="0"/>
          <a:pathLst>
            <a:path>
              <a:moveTo>
                <a:pt x="45720" y="0"/>
              </a:moveTo>
              <a:lnTo>
                <a:pt x="45720" y="350557"/>
              </a:lnTo>
            </a:path>
          </a:pathLst>
        </a:custGeom>
        <a:no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4D077CF-70CF-40DF-8D23-69CE5038036C}">
      <dsp:nvSpPr>
        <dsp:cNvPr id="0" name=""/>
        <dsp:cNvSpPr/>
      </dsp:nvSpPr>
      <dsp:spPr>
        <a:xfrm>
          <a:off x="5792279" y="1882086"/>
          <a:ext cx="91440" cy="350557"/>
        </a:xfrm>
        <a:custGeom>
          <a:avLst/>
          <a:gdLst/>
          <a:ahLst/>
          <a:cxnLst/>
          <a:rect l="0" t="0" r="0" b="0"/>
          <a:pathLst>
            <a:path>
              <a:moveTo>
                <a:pt x="45720" y="0"/>
              </a:moveTo>
              <a:lnTo>
                <a:pt x="45720" y="350557"/>
              </a:lnTo>
            </a:path>
          </a:pathLst>
        </a:custGeom>
        <a:noFill/>
        <a:ln w="12700" cap="flat" cmpd="sng" algn="ctr">
          <a:solidFill>
            <a:schemeClr val="accent1">
              <a:tint val="7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62903F2-7C62-453A-A063-AC1650D2BC03}">
      <dsp:nvSpPr>
        <dsp:cNvPr id="0" name=""/>
        <dsp:cNvSpPr/>
      </dsp:nvSpPr>
      <dsp:spPr>
        <a:xfrm>
          <a:off x="5792279" y="766127"/>
          <a:ext cx="91440" cy="350557"/>
        </a:xfrm>
        <a:custGeom>
          <a:avLst/>
          <a:gdLst/>
          <a:ahLst/>
          <a:cxnLst/>
          <a:rect l="0" t="0" r="0" b="0"/>
          <a:pathLst>
            <a:path>
              <a:moveTo>
                <a:pt x="45720" y="0"/>
              </a:moveTo>
              <a:lnTo>
                <a:pt x="45720" y="350557"/>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410DE42-E55F-48C1-BE5D-0429900FD8DF}">
      <dsp:nvSpPr>
        <dsp:cNvPr id="0" name=""/>
        <dsp:cNvSpPr/>
      </dsp:nvSpPr>
      <dsp:spPr>
        <a:xfrm>
          <a:off x="4319065" y="2998046"/>
          <a:ext cx="91440" cy="350557"/>
        </a:xfrm>
        <a:custGeom>
          <a:avLst/>
          <a:gdLst/>
          <a:ahLst/>
          <a:cxnLst/>
          <a:rect l="0" t="0" r="0" b="0"/>
          <a:pathLst>
            <a:path>
              <a:moveTo>
                <a:pt x="45720" y="0"/>
              </a:moveTo>
              <a:lnTo>
                <a:pt x="45720" y="350557"/>
              </a:lnTo>
            </a:path>
          </a:pathLst>
        </a:custGeom>
        <a:no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DDE59FE-EE1F-460C-B506-58F3F6A92362}">
      <dsp:nvSpPr>
        <dsp:cNvPr id="0" name=""/>
        <dsp:cNvSpPr/>
      </dsp:nvSpPr>
      <dsp:spPr>
        <a:xfrm>
          <a:off x="4319065" y="1882086"/>
          <a:ext cx="91440" cy="350557"/>
        </a:xfrm>
        <a:custGeom>
          <a:avLst/>
          <a:gdLst/>
          <a:ahLst/>
          <a:cxnLst/>
          <a:rect l="0" t="0" r="0" b="0"/>
          <a:pathLst>
            <a:path>
              <a:moveTo>
                <a:pt x="45720" y="0"/>
              </a:moveTo>
              <a:lnTo>
                <a:pt x="45720" y="350557"/>
              </a:lnTo>
            </a:path>
          </a:pathLst>
        </a:custGeom>
        <a:noFill/>
        <a:ln w="12700" cap="flat" cmpd="sng" algn="ctr">
          <a:solidFill>
            <a:schemeClr val="accent1">
              <a:tint val="7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6F4B2D5-DD20-41C7-B0AA-D70B729D4A24}">
      <dsp:nvSpPr>
        <dsp:cNvPr id="0" name=""/>
        <dsp:cNvSpPr/>
      </dsp:nvSpPr>
      <dsp:spPr>
        <a:xfrm>
          <a:off x="4364785" y="766127"/>
          <a:ext cx="1473213" cy="350557"/>
        </a:xfrm>
        <a:custGeom>
          <a:avLst/>
          <a:gdLst/>
          <a:ahLst/>
          <a:cxnLst/>
          <a:rect l="0" t="0" r="0" b="0"/>
          <a:pathLst>
            <a:path>
              <a:moveTo>
                <a:pt x="1473213" y="0"/>
              </a:moveTo>
              <a:lnTo>
                <a:pt x="1473213" y="238894"/>
              </a:lnTo>
              <a:lnTo>
                <a:pt x="0" y="238894"/>
              </a:lnTo>
              <a:lnTo>
                <a:pt x="0" y="350557"/>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0DE80A7-62B2-42A0-B397-9A0CFD7879DC}">
      <dsp:nvSpPr>
        <dsp:cNvPr id="0" name=""/>
        <dsp:cNvSpPr/>
      </dsp:nvSpPr>
      <dsp:spPr>
        <a:xfrm>
          <a:off x="2845852" y="4114005"/>
          <a:ext cx="91440" cy="350557"/>
        </a:xfrm>
        <a:custGeom>
          <a:avLst/>
          <a:gdLst/>
          <a:ahLst/>
          <a:cxnLst/>
          <a:rect l="0" t="0" r="0" b="0"/>
          <a:pathLst>
            <a:path>
              <a:moveTo>
                <a:pt x="45720" y="0"/>
              </a:moveTo>
              <a:lnTo>
                <a:pt x="45720" y="350557"/>
              </a:lnTo>
            </a:path>
          </a:pathLst>
        </a:custGeom>
        <a:no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BB3AA10-B512-44D5-828D-7369F6DB22BC}">
      <dsp:nvSpPr>
        <dsp:cNvPr id="0" name=""/>
        <dsp:cNvSpPr/>
      </dsp:nvSpPr>
      <dsp:spPr>
        <a:xfrm>
          <a:off x="2845852" y="2998046"/>
          <a:ext cx="91440" cy="350557"/>
        </a:xfrm>
        <a:custGeom>
          <a:avLst/>
          <a:gdLst/>
          <a:ahLst/>
          <a:cxnLst/>
          <a:rect l="0" t="0" r="0" b="0"/>
          <a:pathLst>
            <a:path>
              <a:moveTo>
                <a:pt x="45720" y="0"/>
              </a:moveTo>
              <a:lnTo>
                <a:pt x="45720" y="350557"/>
              </a:lnTo>
            </a:path>
          </a:pathLst>
        </a:custGeom>
        <a:no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3A2DC27-2C42-4724-9F06-ADDB460C6C10}">
      <dsp:nvSpPr>
        <dsp:cNvPr id="0" name=""/>
        <dsp:cNvSpPr/>
      </dsp:nvSpPr>
      <dsp:spPr>
        <a:xfrm>
          <a:off x="2845852" y="1882086"/>
          <a:ext cx="91440" cy="350557"/>
        </a:xfrm>
        <a:custGeom>
          <a:avLst/>
          <a:gdLst/>
          <a:ahLst/>
          <a:cxnLst/>
          <a:rect l="0" t="0" r="0" b="0"/>
          <a:pathLst>
            <a:path>
              <a:moveTo>
                <a:pt x="45720" y="0"/>
              </a:moveTo>
              <a:lnTo>
                <a:pt x="45720" y="350557"/>
              </a:lnTo>
            </a:path>
          </a:pathLst>
        </a:custGeom>
        <a:noFill/>
        <a:ln w="12700" cap="flat" cmpd="sng" algn="ctr">
          <a:solidFill>
            <a:schemeClr val="accent1">
              <a:tint val="7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9FEAFED-ED85-4C8D-9778-FAD5C193F155}">
      <dsp:nvSpPr>
        <dsp:cNvPr id="0" name=""/>
        <dsp:cNvSpPr/>
      </dsp:nvSpPr>
      <dsp:spPr>
        <a:xfrm>
          <a:off x="2891572" y="766127"/>
          <a:ext cx="2946426" cy="350557"/>
        </a:xfrm>
        <a:custGeom>
          <a:avLst/>
          <a:gdLst/>
          <a:ahLst/>
          <a:cxnLst/>
          <a:rect l="0" t="0" r="0" b="0"/>
          <a:pathLst>
            <a:path>
              <a:moveTo>
                <a:pt x="2946426" y="0"/>
              </a:moveTo>
              <a:lnTo>
                <a:pt x="2946426" y="238894"/>
              </a:lnTo>
              <a:lnTo>
                <a:pt x="0" y="238894"/>
              </a:lnTo>
              <a:lnTo>
                <a:pt x="0" y="350557"/>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BB8F818-5BE7-4511-9B5E-A45751DE5AE3}">
      <dsp:nvSpPr>
        <dsp:cNvPr id="0" name=""/>
        <dsp:cNvSpPr/>
      </dsp:nvSpPr>
      <dsp:spPr>
        <a:xfrm>
          <a:off x="5133450" y="726"/>
          <a:ext cx="1409097" cy="765401"/>
        </a:xfrm>
        <a:prstGeom prst="roundRect">
          <a:avLst>
            <a:gd name="adj" fmla="val 10000"/>
          </a:avLst>
        </a:prstGeom>
        <a:solidFill>
          <a:schemeClr val="accent1">
            <a:alpha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6C2E3D3-CABD-42CA-A45C-278C150B7551}">
      <dsp:nvSpPr>
        <dsp:cNvPr id="0" name=""/>
        <dsp:cNvSpPr/>
      </dsp:nvSpPr>
      <dsp:spPr>
        <a:xfrm>
          <a:off x="5267378" y="127958"/>
          <a:ext cx="1409097" cy="765401"/>
        </a:xfrm>
        <a:prstGeom prst="roundRect">
          <a:avLst>
            <a:gd name="adj" fmla="val 10000"/>
          </a:avLst>
        </a:prstGeom>
        <a:solidFill>
          <a:schemeClr val="lt1">
            <a:alpha val="90000"/>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a:t>CLSSIFICATION</a:t>
          </a:r>
        </a:p>
      </dsp:txBody>
      <dsp:txXfrm>
        <a:off x="5289796" y="150376"/>
        <a:ext cx="1364261" cy="720565"/>
      </dsp:txXfrm>
    </dsp:sp>
    <dsp:sp modelId="{1E47F6F9-0C32-4BE8-B66D-BE81AFFCB4EC}">
      <dsp:nvSpPr>
        <dsp:cNvPr id="0" name=""/>
        <dsp:cNvSpPr/>
      </dsp:nvSpPr>
      <dsp:spPr>
        <a:xfrm>
          <a:off x="2288894" y="1116685"/>
          <a:ext cx="1205356" cy="765401"/>
        </a:xfrm>
        <a:prstGeom prst="roundRect">
          <a:avLst>
            <a:gd name="adj" fmla="val 10000"/>
          </a:avLst>
        </a:prstGeom>
        <a:solidFill>
          <a:schemeClr val="accent1">
            <a:alpha val="7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1B55FBA-130A-46D9-9AB9-B4F2DFD45A58}">
      <dsp:nvSpPr>
        <dsp:cNvPr id="0" name=""/>
        <dsp:cNvSpPr/>
      </dsp:nvSpPr>
      <dsp:spPr>
        <a:xfrm>
          <a:off x="2422822" y="1243917"/>
          <a:ext cx="1205356" cy="765401"/>
        </a:xfrm>
        <a:prstGeom prst="roundRect">
          <a:avLst>
            <a:gd name="adj" fmla="val 10000"/>
          </a:avLst>
        </a:prstGeom>
        <a:solidFill>
          <a:schemeClr val="lt1">
            <a:alpha val="90000"/>
            <a:hueOff val="0"/>
            <a:satOff val="0"/>
            <a:lumOff val="0"/>
            <a:alphaOff val="0"/>
          </a:schemeClr>
        </a:solid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a:t>DELIVERY MODE</a:t>
          </a:r>
        </a:p>
      </dsp:txBody>
      <dsp:txXfrm>
        <a:off x="2445240" y="1266335"/>
        <a:ext cx="1160520" cy="720565"/>
      </dsp:txXfrm>
    </dsp:sp>
    <dsp:sp modelId="{ACD8394E-23D0-4C4F-98A0-26ED21306C0C}">
      <dsp:nvSpPr>
        <dsp:cNvPr id="0" name=""/>
        <dsp:cNvSpPr/>
      </dsp:nvSpPr>
      <dsp:spPr>
        <a:xfrm>
          <a:off x="2288894" y="2232644"/>
          <a:ext cx="1205356" cy="765401"/>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4D369D7-C469-481D-89B4-94D7CEB31E1E}">
      <dsp:nvSpPr>
        <dsp:cNvPr id="0" name=""/>
        <dsp:cNvSpPr/>
      </dsp:nvSpPr>
      <dsp:spPr>
        <a:xfrm>
          <a:off x="2422822" y="2359876"/>
          <a:ext cx="1205356" cy="765401"/>
        </a:xfrm>
        <a:prstGeom prst="ellipse">
          <a:avLst/>
        </a:prstGeom>
        <a:solidFill>
          <a:schemeClr val="lt1">
            <a:alpha val="90000"/>
            <a:hueOff val="0"/>
            <a:satOff val="0"/>
            <a:lumOff val="0"/>
            <a:alphaOff val="0"/>
          </a:schemeClr>
        </a:solidFill>
        <a:ln w="12700" cap="flat" cmpd="sng" algn="ctr">
          <a:solidFill>
            <a:schemeClr val="accent1">
              <a:tint val="7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a:t>WEB-BASED</a:t>
          </a:r>
        </a:p>
      </dsp:txBody>
      <dsp:txXfrm>
        <a:off x="2599342" y="2471966"/>
        <a:ext cx="852316" cy="541221"/>
      </dsp:txXfrm>
    </dsp:sp>
    <dsp:sp modelId="{42CF38C9-520F-462A-A217-81FF69DAEE17}">
      <dsp:nvSpPr>
        <dsp:cNvPr id="0" name=""/>
        <dsp:cNvSpPr/>
      </dsp:nvSpPr>
      <dsp:spPr>
        <a:xfrm>
          <a:off x="2288894" y="3348603"/>
          <a:ext cx="1205356" cy="765401"/>
        </a:xfrm>
        <a:prstGeom prst="ellipse">
          <a:avLst/>
        </a:prstGeom>
        <a:solidFill>
          <a:schemeClr val="accent1">
            <a:alpha val="3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DB37DAF-D7C1-4094-B2C5-F33A7FC37194}">
      <dsp:nvSpPr>
        <dsp:cNvPr id="0" name=""/>
        <dsp:cNvSpPr/>
      </dsp:nvSpPr>
      <dsp:spPr>
        <a:xfrm>
          <a:off x="2422822" y="3475836"/>
          <a:ext cx="1205356" cy="765401"/>
        </a:xfrm>
        <a:prstGeom prst="ellipse">
          <a:avLst/>
        </a:prstGeom>
        <a:solidFill>
          <a:schemeClr val="lt1">
            <a:alpha val="90000"/>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CLOUD-BASED</a:t>
          </a:r>
          <a:endParaRPr lang="en-US" sz="1000" kern="1200" dirty="0"/>
        </a:p>
      </dsp:txBody>
      <dsp:txXfrm>
        <a:off x="2599342" y="3587926"/>
        <a:ext cx="852316" cy="541221"/>
      </dsp:txXfrm>
    </dsp:sp>
    <dsp:sp modelId="{78960B49-9D40-4AD0-A151-B49DCE2FCFAC}">
      <dsp:nvSpPr>
        <dsp:cNvPr id="0" name=""/>
        <dsp:cNvSpPr/>
      </dsp:nvSpPr>
      <dsp:spPr>
        <a:xfrm>
          <a:off x="2288894" y="4464563"/>
          <a:ext cx="1205356" cy="765401"/>
        </a:xfrm>
        <a:prstGeom prst="ellipse">
          <a:avLst/>
        </a:prstGeom>
        <a:solidFill>
          <a:schemeClr val="accent1">
            <a:alpha val="3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F4F1929-2CB5-4B7E-A31E-375957A4D666}">
      <dsp:nvSpPr>
        <dsp:cNvPr id="0" name=""/>
        <dsp:cNvSpPr/>
      </dsp:nvSpPr>
      <dsp:spPr>
        <a:xfrm>
          <a:off x="2422822" y="4591795"/>
          <a:ext cx="1205356" cy="765401"/>
        </a:xfrm>
        <a:prstGeom prst="ellipse">
          <a:avLst/>
        </a:prstGeom>
        <a:solidFill>
          <a:schemeClr val="lt1">
            <a:alpha val="90000"/>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ON-PREMISES</a:t>
          </a:r>
          <a:endParaRPr lang="en-US" sz="1000" kern="1200" dirty="0"/>
        </a:p>
      </dsp:txBody>
      <dsp:txXfrm>
        <a:off x="2599342" y="4703885"/>
        <a:ext cx="852316" cy="541221"/>
      </dsp:txXfrm>
    </dsp:sp>
    <dsp:sp modelId="{EC0140BE-CC61-4B2E-8C44-00D0342BF757}">
      <dsp:nvSpPr>
        <dsp:cNvPr id="0" name=""/>
        <dsp:cNvSpPr/>
      </dsp:nvSpPr>
      <dsp:spPr>
        <a:xfrm>
          <a:off x="3762107" y="1116685"/>
          <a:ext cx="1205356" cy="765401"/>
        </a:xfrm>
        <a:prstGeom prst="roundRect">
          <a:avLst>
            <a:gd name="adj" fmla="val 10000"/>
          </a:avLst>
        </a:prstGeom>
        <a:solidFill>
          <a:schemeClr val="accent1">
            <a:alpha val="7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3B2D2AD-7EEC-4AF0-B63E-57B0EFF7B68E}">
      <dsp:nvSpPr>
        <dsp:cNvPr id="0" name=""/>
        <dsp:cNvSpPr/>
      </dsp:nvSpPr>
      <dsp:spPr>
        <a:xfrm>
          <a:off x="3896036" y="1243917"/>
          <a:ext cx="1205356" cy="765401"/>
        </a:xfrm>
        <a:prstGeom prst="roundRect">
          <a:avLst>
            <a:gd name="adj" fmla="val 10000"/>
          </a:avLst>
        </a:prstGeom>
        <a:solidFill>
          <a:schemeClr val="lt1">
            <a:alpha val="90000"/>
            <a:hueOff val="0"/>
            <a:satOff val="0"/>
            <a:lumOff val="0"/>
            <a:alphaOff val="0"/>
          </a:schemeClr>
        </a:solid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a:t>PRODUCT</a:t>
          </a:r>
        </a:p>
      </dsp:txBody>
      <dsp:txXfrm>
        <a:off x="3918454" y="1266335"/>
        <a:ext cx="1160520" cy="720565"/>
      </dsp:txXfrm>
    </dsp:sp>
    <dsp:sp modelId="{AA53DD1B-7ED7-48F1-86FD-8CEE274283A1}">
      <dsp:nvSpPr>
        <dsp:cNvPr id="0" name=""/>
        <dsp:cNvSpPr/>
      </dsp:nvSpPr>
      <dsp:spPr>
        <a:xfrm>
          <a:off x="3762107" y="2232644"/>
          <a:ext cx="1205356" cy="765401"/>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E9CA136-64AA-4DBD-A625-C1D8E1C995B1}">
      <dsp:nvSpPr>
        <dsp:cNvPr id="0" name=""/>
        <dsp:cNvSpPr/>
      </dsp:nvSpPr>
      <dsp:spPr>
        <a:xfrm>
          <a:off x="3896036" y="2359876"/>
          <a:ext cx="1205356" cy="765401"/>
        </a:xfrm>
        <a:prstGeom prst="ellipse">
          <a:avLst/>
        </a:prstGeom>
        <a:solidFill>
          <a:schemeClr val="lt1">
            <a:alpha val="90000"/>
            <a:hueOff val="0"/>
            <a:satOff val="0"/>
            <a:lumOff val="0"/>
            <a:alphaOff val="0"/>
          </a:schemeClr>
        </a:solidFill>
        <a:ln w="12700" cap="flat" cmpd="sng" algn="ctr">
          <a:solidFill>
            <a:schemeClr val="accent1">
              <a:tint val="7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a:t>STANDALONE</a:t>
          </a:r>
        </a:p>
      </dsp:txBody>
      <dsp:txXfrm>
        <a:off x="4072556" y="2471966"/>
        <a:ext cx="852316" cy="541221"/>
      </dsp:txXfrm>
    </dsp:sp>
    <dsp:sp modelId="{65C164CA-1EE7-439A-B1F3-A2F820361158}">
      <dsp:nvSpPr>
        <dsp:cNvPr id="0" name=""/>
        <dsp:cNvSpPr/>
      </dsp:nvSpPr>
      <dsp:spPr>
        <a:xfrm>
          <a:off x="3762107" y="3348603"/>
          <a:ext cx="1205356" cy="765401"/>
        </a:xfrm>
        <a:prstGeom prst="ellipse">
          <a:avLst/>
        </a:prstGeom>
        <a:solidFill>
          <a:schemeClr val="accent1">
            <a:alpha val="3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F13C8CC-2F86-4C94-8699-D7DA7DF0069F}">
      <dsp:nvSpPr>
        <dsp:cNvPr id="0" name=""/>
        <dsp:cNvSpPr/>
      </dsp:nvSpPr>
      <dsp:spPr>
        <a:xfrm>
          <a:off x="3896036" y="3475836"/>
          <a:ext cx="1205356" cy="765401"/>
        </a:xfrm>
        <a:prstGeom prst="ellipse">
          <a:avLst/>
        </a:prstGeom>
        <a:solidFill>
          <a:schemeClr val="lt1">
            <a:alpha val="90000"/>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INTEGRATED</a:t>
          </a:r>
          <a:endParaRPr lang="en-US" sz="1000" kern="1200" dirty="0"/>
        </a:p>
      </dsp:txBody>
      <dsp:txXfrm>
        <a:off x="4072556" y="3587926"/>
        <a:ext cx="852316" cy="541221"/>
      </dsp:txXfrm>
    </dsp:sp>
    <dsp:sp modelId="{3D5D438D-B5BD-4AF4-8E12-E2BC05A3B1AF}">
      <dsp:nvSpPr>
        <dsp:cNvPr id="0" name=""/>
        <dsp:cNvSpPr/>
      </dsp:nvSpPr>
      <dsp:spPr>
        <a:xfrm>
          <a:off x="5235321" y="1116685"/>
          <a:ext cx="1205356" cy="765401"/>
        </a:xfrm>
        <a:prstGeom prst="roundRect">
          <a:avLst>
            <a:gd name="adj" fmla="val 10000"/>
          </a:avLst>
        </a:prstGeom>
        <a:solidFill>
          <a:schemeClr val="accent1">
            <a:alpha val="7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C8B80E2-EDF7-4856-9716-20EE3EEDF332}">
      <dsp:nvSpPr>
        <dsp:cNvPr id="0" name=""/>
        <dsp:cNvSpPr/>
      </dsp:nvSpPr>
      <dsp:spPr>
        <a:xfrm>
          <a:off x="5369249" y="1243917"/>
          <a:ext cx="1205356" cy="765401"/>
        </a:xfrm>
        <a:prstGeom prst="roundRect">
          <a:avLst>
            <a:gd name="adj" fmla="val 10000"/>
          </a:avLst>
        </a:prstGeom>
        <a:solidFill>
          <a:schemeClr val="lt1">
            <a:alpha val="90000"/>
            <a:hueOff val="0"/>
            <a:satOff val="0"/>
            <a:lumOff val="0"/>
            <a:alphaOff val="0"/>
          </a:schemeClr>
        </a:solid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a:t>MODEL</a:t>
          </a:r>
        </a:p>
      </dsp:txBody>
      <dsp:txXfrm>
        <a:off x="5391667" y="1266335"/>
        <a:ext cx="1160520" cy="720565"/>
      </dsp:txXfrm>
    </dsp:sp>
    <dsp:sp modelId="{30A59240-F668-46F0-826F-59CA8737CEDA}">
      <dsp:nvSpPr>
        <dsp:cNvPr id="0" name=""/>
        <dsp:cNvSpPr/>
      </dsp:nvSpPr>
      <dsp:spPr>
        <a:xfrm>
          <a:off x="5235321" y="2232644"/>
          <a:ext cx="1205356" cy="765401"/>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74BF0F9-8C5F-43E1-A58E-23A8DE1F91E1}">
      <dsp:nvSpPr>
        <dsp:cNvPr id="0" name=""/>
        <dsp:cNvSpPr/>
      </dsp:nvSpPr>
      <dsp:spPr>
        <a:xfrm>
          <a:off x="5369249" y="2359876"/>
          <a:ext cx="1205356" cy="765401"/>
        </a:xfrm>
        <a:prstGeom prst="ellipse">
          <a:avLst/>
        </a:prstGeom>
        <a:solidFill>
          <a:schemeClr val="lt1">
            <a:alpha val="90000"/>
            <a:hueOff val="0"/>
            <a:satOff val="0"/>
            <a:lumOff val="0"/>
            <a:alphaOff val="0"/>
          </a:schemeClr>
        </a:solidFill>
        <a:ln w="12700" cap="flat" cmpd="sng" algn="ctr">
          <a:solidFill>
            <a:schemeClr val="accent1">
              <a:tint val="7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a:t>KNOWLEDGE-BASED</a:t>
          </a:r>
        </a:p>
      </dsp:txBody>
      <dsp:txXfrm>
        <a:off x="5545769" y="2471966"/>
        <a:ext cx="852316" cy="541221"/>
      </dsp:txXfrm>
    </dsp:sp>
    <dsp:sp modelId="{3A6D07C9-AC7B-4EED-93BC-AD7A42A748EC}">
      <dsp:nvSpPr>
        <dsp:cNvPr id="0" name=""/>
        <dsp:cNvSpPr/>
      </dsp:nvSpPr>
      <dsp:spPr>
        <a:xfrm>
          <a:off x="5235321" y="3348603"/>
          <a:ext cx="1205356" cy="765401"/>
        </a:xfrm>
        <a:prstGeom prst="ellipse">
          <a:avLst/>
        </a:prstGeom>
        <a:solidFill>
          <a:schemeClr val="accent1">
            <a:alpha val="3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AC0BF25-8E6C-4A5B-BED9-25EF319B0BC1}">
      <dsp:nvSpPr>
        <dsp:cNvPr id="0" name=""/>
        <dsp:cNvSpPr/>
      </dsp:nvSpPr>
      <dsp:spPr>
        <a:xfrm>
          <a:off x="5369249" y="3475836"/>
          <a:ext cx="1205356" cy="765401"/>
        </a:xfrm>
        <a:prstGeom prst="ellipse">
          <a:avLst/>
        </a:prstGeom>
        <a:solidFill>
          <a:schemeClr val="lt1">
            <a:alpha val="90000"/>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smtClean="0"/>
            <a:t>NON KNOWLEDGE- BASED</a:t>
          </a:r>
          <a:endParaRPr lang="en-US" sz="1000" kern="1200" dirty="0"/>
        </a:p>
      </dsp:txBody>
      <dsp:txXfrm>
        <a:off x="5545769" y="3587926"/>
        <a:ext cx="852316" cy="541221"/>
      </dsp:txXfrm>
    </dsp:sp>
    <dsp:sp modelId="{E3910214-DD7F-41E0-8DE2-567BBB4BDB6F}">
      <dsp:nvSpPr>
        <dsp:cNvPr id="0" name=""/>
        <dsp:cNvSpPr/>
      </dsp:nvSpPr>
      <dsp:spPr>
        <a:xfrm>
          <a:off x="6708534" y="1116685"/>
          <a:ext cx="1205356" cy="765401"/>
        </a:xfrm>
        <a:prstGeom prst="roundRect">
          <a:avLst>
            <a:gd name="adj" fmla="val 10000"/>
          </a:avLst>
        </a:prstGeom>
        <a:solidFill>
          <a:schemeClr val="accent1">
            <a:alpha val="7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2DF9C8C-524E-4CF2-B26D-46A430E050B0}">
      <dsp:nvSpPr>
        <dsp:cNvPr id="0" name=""/>
        <dsp:cNvSpPr/>
      </dsp:nvSpPr>
      <dsp:spPr>
        <a:xfrm>
          <a:off x="6842462" y="1243917"/>
          <a:ext cx="1205356" cy="765401"/>
        </a:xfrm>
        <a:prstGeom prst="roundRect">
          <a:avLst>
            <a:gd name="adj" fmla="val 10000"/>
          </a:avLst>
        </a:prstGeom>
        <a:solidFill>
          <a:schemeClr val="lt1">
            <a:alpha val="90000"/>
            <a:hueOff val="0"/>
            <a:satOff val="0"/>
            <a:lumOff val="0"/>
            <a:alphaOff val="0"/>
          </a:schemeClr>
        </a:solid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b="1" kern="1200" dirty="0" smtClean="0"/>
            <a:t>TYPE</a:t>
          </a:r>
          <a:endParaRPr lang="en-US" sz="1000" b="1" kern="1200" dirty="0"/>
        </a:p>
      </dsp:txBody>
      <dsp:txXfrm>
        <a:off x="6864880" y="1266335"/>
        <a:ext cx="1160520" cy="720565"/>
      </dsp:txXfrm>
    </dsp:sp>
    <dsp:sp modelId="{FA500A07-A396-4826-82E8-0D7FF72CEA7B}">
      <dsp:nvSpPr>
        <dsp:cNvPr id="0" name=""/>
        <dsp:cNvSpPr/>
      </dsp:nvSpPr>
      <dsp:spPr>
        <a:xfrm>
          <a:off x="6708534" y="2232644"/>
          <a:ext cx="1205356" cy="765401"/>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3094E8C-43E9-4E45-B321-1F5329A49DA1}">
      <dsp:nvSpPr>
        <dsp:cNvPr id="0" name=""/>
        <dsp:cNvSpPr/>
      </dsp:nvSpPr>
      <dsp:spPr>
        <a:xfrm>
          <a:off x="6842462" y="2359876"/>
          <a:ext cx="1205356" cy="765401"/>
        </a:xfrm>
        <a:prstGeom prst="ellipse">
          <a:avLst/>
        </a:prstGeom>
        <a:solidFill>
          <a:schemeClr val="lt1">
            <a:alpha val="90000"/>
            <a:hueOff val="0"/>
            <a:satOff val="0"/>
            <a:lumOff val="0"/>
            <a:alphaOff val="0"/>
          </a:schemeClr>
        </a:solidFill>
        <a:ln w="12700" cap="flat" cmpd="sng" algn="ctr">
          <a:solidFill>
            <a:schemeClr val="accent1">
              <a:tint val="7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DIAGNOSTIC</a:t>
          </a:r>
          <a:endParaRPr lang="en-US" sz="1000" kern="1200" dirty="0"/>
        </a:p>
      </dsp:txBody>
      <dsp:txXfrm>
        <a:off x="7018982" y="2471966"/>
        <a:ext cx="852316" cy="541221"/>
      </dsp:txXfrm>
    </dsp:sp>
    <dsp:sp modelId="{4AE58BA6-5762-4D91-908D-98DA9DA92862}">
      <dsp:nvSpPr>
        <dsp:cNvPr id="0" name=""/>
        <dsp:cNvSpPr/>
      </dsp:nvSpPr>
      <dsp:spPr>
        <a:xfrm>
          <a:off x="6708534" y="3348603"/>
          <a:ext cx="1205356" cy="765401"/>
        </a:xfrm>
        <a:prstGeom prst="ellipse">
          <a:avLst/>
        </a:prstGeom>
        <a:solidFill>
          <a:schemeClr val="accent1">
            <a:alpha val="3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8A5F758-C5E8-4C22-84BF-87843ED36D10}">
      <dsp:nvSpPr>
        <dsp:cNvPr id="0" name=""/>
        <dsp:cNvSpPr/>
      </dsp:nvSpPr>
      <dsp:spPr>
        <a:xfrm>
          <a:off x="6842462" y="3475836"/>
          <a:ext cx="1205356" cy="765401"/>
        </a:xfrm>
        <a:prstGeom prst="ellipse">
          <a:avLst/>
        </a:prstGeom>
        <a:solidFill>
          <a:schemeClr val="lt1">
            <a:alpha val="90000"/>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THERAPEUTIC </a:t>
          </a:r>
          <a:endParaRPr lang="en-US" sz="1000" kern="1200" dirty="0"/>
        </a:p>
      </dsp:txBody>
      <dsp:txXfrm>
        <a:off x="7018982" y="3587926"/>
        <a:ext cx="852316" cy="541221"/>
      </dsp:txXfrm>
    </dsp:sp>
    <dsp:sp modelId="{6F3CECD2-8083-420B-BF19-6912FA335161}">
      <dsp:nvSpPr>
        <dsp:cNvPr id="0" name=""/>
        <dsp:cNvSpPr/>
      </dsp:nvSpPr>
      <dsp:spPr>
        <a:xfrm>
          <a:off x="8181747" y="1116685"/>
          <a:ext cx="1205356" cy="765401"/>
        </a:xfrm>
        <a:prstGeom prst="roundRect">
          <a:avLst>
            <a:gd name="adj" fmla="val 10000"/>
          </a:avLst>
        </a:prstGeom>
        <a:solidFill>
          <a:schemeClr val="accent1">
            <a:alpha val="7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4C17BA5-95E0-4256-9E13-AB73C5E8A44F}">
      <dsp:nvSpPr>
        <dsp:cNvPr id="0" name=""/>
        <dsp:cNvSpPr/>
      </dsp:nvSpPr>
      <dsp:spPr>
        <a:xfrm>
          <a:off x="8315676" y="1243917"/>
          <a:ext cx="1205356" cy="765401"/>
        </a:xfrm>
        <a:prstGeom prst="roundRect">
          <a:avLst>
            <a:gd name="adj" fmla="val 10000"/>
          </a:avLst>
        </a:prstGeom>
        <a:solidFill>
          <a:schemeClr val="lt1">
            <a:alpha val="90000"/>
            <a:hueOff val="0"/>
            <a:satOff val="0"/>
            <a:lumOff val="0"/>
            <a:alphaOff val="0"/>
          </a:schemeClr>
        </a:solid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a:t>USER INTERACTIVITY</a:t>
          </a:r>
        </a:p>
      </dsp:txBody>
      <dsp:txXfrm>
        <a:off x="8338094" y="1266335"/>
        <a:ext cx="1160520" cy="720565"/>
      </dsp:txXfrm>
    </dsp:sp>
    <dsp:sp modelId="{BFA11CC5-3B35-4FAD-A0B6-C5A921C6EA15}">
      <dsp:nvSpPr>
        <dsp:cNvPr id="0" name=""/>
        <dsp:cNvSpPr/>
      </dsp:nvSpPr>
      <dsp:spPr>
        <a:xfrm>
          <a:off x="8181747" y="2232644"/>
          <a:ext cx="1205356" cy="765401"/>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F36B03B-E708-4403-B1D7-44ED2BD3373F}">
      <dsp:nvSpPr>
        <dsp:cNvPr id="0" name=""/>
        <dsp:cNvSpPr/>
      </dsp:nvSpPr>
      <dsp:spPr>
        <a:xfrm>
          <a:off x="8315676" y="2359876"/>
          <a:ext cx="1205356" cy="765401"/>
        </a:xfrm>
        <a:prstGeom prst="ellipse">
          <a:avLst/>
        </a:prstGeom>
        <a:solidFill>
          <a:schemeClr val="lt1">
            <a:alpha val="90000"/>
            <a:hueOff val="0"/>
            <a:satOff val="0"/>
            <a:lumOff val="0"/>
            <a:alphaOff val="0"/>
          </a:schemeClr>
        </a:solidFill>
        <a:ln w="12700" cap="flat" cmpd="sng" algn="ctr">
          <a:solidFill>
            <a:schemeClr val="accent1">
              <a:tint val="7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a:t>ACTIVE</a:t>
          </a:r>
        </a:p>
      </dsp:txBody>
      <dsp:txXfrm>
        <a:off x="8492196" y="2471966"/>
        <a:ext cx="852316" cy="541221"/>
      </dsp:txXfrm>
    </dsp:sp>
    <dsp:sp modelId="{8FE9C462-4274-4900-B281-7F33AAEB9C9F}">
      <dsp:nvSpPr>
        <dsp:cNvPr id="0" name=""/>
        <dsp:cNvSpPr/>
      </dsp:nvSpPr>
      <dsp:spPr>
        <a:xfrm>
          <a:off x="8181747" y="3348603"/>
          <a:ext cx="1205356" cy="765401"/>
        </a:xfrm>
        <a:prstGeom prst="ellipse">
          <a:avLst/>
        </a:prstGeom>
        <a:solidFill>
          <a:schemeClr val="accent1">
            <a:alpha val="3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E7EF50C-0497-40FF-A29C-4AA17EF34F3B}">
      <dsp:nvSpPr>
        <dsp:cNvPr id="0" name=""/>
        <dsp:cNvSpPr/>
      </dsp:nvSpPr>
      <dsp:spPr>
        <a:xfrm>
          <a:off x="8315676" y="3475836"/>
          <a:ext cx="1205356" cy="765401"/>
        </a:xfrm>
        <a:prstGeom prst="ellipse">
          <a:avLst/>
        </a:prstGeom>
        <a:solidFill>
          <a:schemeClr val="lt1">
            <a:alpha val="90000"/>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PASSIVE</a:t>
          </a:r>
          <a:endParaRPr lang="en-US" sz="1000" kern="1200" dirty="0"/>
        </a:p>
      </dsp:txBody>
      <dsp:txXfrm>
        <a:off x="8492196" y="3587926"/>
        <a:ext cx="852316" cy="54122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318C61-0C44-4544-A884-9DCB35E84114}" type="datetimeFigureOut">
              <a:rPr lang="en-US" smtClean="0"/>
              <a:t>5/17/2017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963747-4828-4E2E-9C0B-3339851398CD}" type="slidenum">
              <a:rPr lang="en-US" smtClean="0"/>
              <a:t>‹#›</a:t>
            </a:fld>
            <a:endParaRPr lang="en-US"/>
          </a:p>
        </p:txBody>
      </p:sp>
    </p:spTree>
    <p:extLst>
      <p:ext uri="{BB962C8B-B14F-4D97-AF65-F5344CB8AC3E}">
        <p14:creationId xmlns:p14="http://schemas.microsoft.com/office/powerpoint/2010/main" val="14905890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8963747-4828-4E2E-9C0B-3339851398CD}" type="slidenum">
              <a:rPr lang="en-US" smtClean="0"/>
              <a:t>9</a:t>
            </a:fld>
            <a:endParaRPr lang="en-US"/>
          </a:p>
        </p:txBody>
      </p:sp>
    </p:spTree>
    <p:extLst>
      <p:ext uri="{BB962C8B-B14F-4D97-AF65-F5344CB8AC3E}">
        <p14:creationId xmlns:p14="http://schemas.microsoft.com/office/powerpoint/2010/main" val="4025739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0A650E0-B4DE-42E0-ABC8-18ADDACE8552}" type="datetimeFigureOut">
              <a:rPr lang="en-US" smtClean="0"/>
              <a:t>5/17/2017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5D49D2-3F8F-42EA-9312-C61A16BCAB22}" type="slidenum">
              <a:rPr lang="en-US" smtClean="0"/>
              <a:t>‹#›</a:t>
            </a:fld>
            <a:endParaRPr lang="en-US"/>
          </a:p>
        </p:txBody>
      </p:sp>
    </p:spTree>
    <p:extLst>
      <p:ext uri="{BB962C8B-B14F-4D97-AF65-F5344CB8AC3E}">
        <p14:creationId xmlns:p14="http://schemas.microsoft.com/office/powerpoint/2010/main" val="2233790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A650E0-B4DE-42E0-ABC8-18ADDACE8552}" type="datetimeFigureOut">
              <a:rPr lang="en-US" smtClean="0"/>
              <a:t>5/17/2017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5D49D2-3F8F-42EA-9312-C61A16BCAB22}" type="slidenum">
              <a:rPr lang="en-US" smtClean="0"/>
              <a:t>‹#›</a:t>
            </a:fld>
            <a:endParaRPr lang="en-US"/>
          </a:p>
        </p:txBody>
      </p:sp>
    </p:spTree>
    <p:extLst>
      <p:ext uri="{BB962C8B-B14F-4D97-AF65-F5344CB8AC3E}">
        <p14:creationId xmlns:p14="http://schemas.microsoft.com/office/powerpoint/2010/main" val="4272788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A650E0-B4DE-42E0-ABC8-18ADDACE8552}" type="datetimeFigureOut">
              <a:rPr lang="en-US" smtClean="0"/>
              <a:t>5/17/2017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5D49D2-3F8F-42EA-9312-C61A16BCAB22}" type="slidenum">
              <a:rPr lang="en-US" smtClean="0"/>
              <a:t>‹#›</a:t>
            </a:fld>
            <a:endParaRPr lang="en-US"/>
          </a:p>
        </p:txBody>
      </p:sp>
    </p:spTree>
    <p:extLst>
      <p:ext uri="{BB962C8B-B14F-4D97-AF65-F5344CB8AC3E}">
        <p14:creationId xmlns:p14="http://schemas.microsoft.com/office/powerpoint/2010/main" val="1441483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A650E0-B4DE-42E0-ABC8-18ADDACE8552}" type="datetimeFigureOut">
              <a:rPr lang="en-US" smtClean="0"/>
              <a:t>5/17/2017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5D49D2-3F8F-42EA-9312-C61A16BCAB22}" type="slidenum">
              <a:rPr lang="en-US" smtClean="0"/>
              <a:t>‹#›</a:t>
            </a:fld>
            <a:endParaRPr lang="en-US"/>
          </a:p>
        </p:txBody>
      </p:sp>
    </p:spTree>
    <p:extLst>
      <p:ext uri="{BB962C8B-B14F-4D97-AF65-F5344CB8AC3E}">
        <p14:creationId xmlns:p14="http://schemas.microsoft.com/office/powerpoint/2010/main" val="2186307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A650E0-B4DE-42E0-ABC8-18ADDACE8552}" type="datetimeFigureOut">
              <a:rPr lang="en-US" smtClean="0"/>
              <a:t>5/17/2017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5D49D2-3F8F-42EA-9312-C61A16BCAB22}" type="slidenum">
              <a:rPr lang="en-US" smtClean="0"/>
              <a:t>‹#›</a:t>
            </a:fld>
            <a:endParaRPr lang="en-US"/>
          </a:p>
        </p:txBody>
      </p:sp>
    </p:spTree>
    <p:extLst>
      <p:ext uri="{BB962C8B-B14F-4D97-AF65-F5344CB8AC3E}">
        <p14:creationId xmlns:p14="http://schemas.microsoft.com/office/powerpoint/2010/main" val="243590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0A650E0-B4DE-42E0-ABC8-18ADDACE8552}" type="datetimeFigureOut">
              <a:rPr lang="en-US" smtClean="0"/>
              <a:t>5/17/2017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5D49D2-3F8F-42EA-9312-C61A16BCAB22}" type="slidenum">
              <a:rPr lang="en-US" smtClean="0"/>
              <a:t>‹#›</a:t>
            </a:fld>
            <a:endParaRPr lang="en-US"/>
          </a:p>
        </p:txBody>
      </p:sp>
    </p:spTree>
    <p:extLst>
      <p:ext uri="{BB962C8B-B14F-4D97-AF65-F5344CB8AC3E}">
        <p14:creationId xmlns:p14="http://schemas.microsoft.com/office/powerpoint/2010/main" val="3296229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0A650E0-B4DE-42E0-ABC8-18ADDACE8552}" type="datetimeFigureOut">
              <a:rPr lang="en-US" smtClean="0"/>
              <a:t>5/17/2017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5D49D2-3F8F-42EA-9312-C61A16BCAB22}" type="slidenum">
              <a:rPr lang="en-US" smtClean="0"/>
              <a:t>‹#›</a:t>
            </a:fld>
            <a:endParaRPr lang="en-US"/>
          </a:p>
        </p:txBody>
      </p:sp>
    </p:spTree>
    <p:extLst>
      <p:ext uri="{BB962C8B-B14F-4D97-AF65-F5344CB8AC3E}">
        <p14:creationId xmlns:p14="http://schemas.microsoft.com/office/powerpoint/2010/main" val="2012836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0A650E0-B4DE-42E0-ABC8-18ADDACE8552}" type="datetimeFigureOut">
              <a:rPr lang="en-US" smtClean="0"/>
              <a:t>5/17/2017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5D49D2-3F8F-42EA-9312-C61A16BCAB22}" type="slidenum">
              <a:rPr lang="en-US" smtClean="0"/>
              <a:t>‹#›</a:t>
            </a:fld>
            <a:endParaRPr lang="en-US"/>
          </a:p>
        </p:txBody>
      </p:sp>
    </p:spTree>
    <p:extLst>
      <p:ext uri="{BB962C8B-B14F-4D97-AF65-F5344CB8AC3E}">
        <p14:creationId xmlns:p14="http://schemas.microsoft.com/office/powerpoint/2010/main" val="1351126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A650E0-B4DE-42E0-ABC8-18ADDACE8552}" type="datetimeFigureOut">
              <a:rPr lang="en-US" smtClean="0"/>
              <a:t>5/17/2017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5D49D2-3F8F-42EA-9312-C61A16BCAB22}" type="slidenum">
              <a:rPr lang="en-US" smtClean="0"/>
              <a:t>‹#›</a:t>
            </a:fld>
            <a:endParaRPr lang="en-US"/>
          </a:p>
        </p:txBody>
      </p:sp>
    </p:spTree>
    <p:extLst>
      <p:ext uri="{BB962C8B-B14F-4D97-AF65-F5344CB8AC3E}">
        <p14:creationId xmlns:p14="http://schemas.microsoft.com/office/powerpoint/2010/main" val="29614487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A650E0-B4DE-42E0-ABC8-18ADDACE8552}" type="datetimeFigureOut">
              <a:rPr lang="en-US" smtClean="0"/>
              <a:t>5/17/2017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5D49D2-3F8F-42EA-9312-C61A16BCAB22}" type="slidenum">
              <a:rPr lang="en-US" smtClean="0"/>
              <a:t>‹#›</a:t>
            </a:fld>
            <a:endParaRPr lang="en-US"/>
          </a:p>
        </p:txBody>
      </p:sp>
    </p:spTree>
    <p:extLst>
      <p:ext uri="{BB962C8B-B14F-4D97-AF65-F5344CB8AC3E}">
        <p14:creationId xmlns:p14="http://schemas.microsoft.com/office/powerpoint/2010/main" val="1263035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A650E0-B4DE-42E0-ABC8-18ADDACE8552}" type="datetimeFigureOut">
              <a:rPr lang="en-US" smtClean="0"/>
              <a:t>5/17/2017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5D49D2-3F8F-42EA-9312-C61A16BCAB22}" type="slidenum">
              <a:rPr lang="en-US" smtClean="0"/>
              <a:t>‹#›</a:t>
            </a:fld>
            <a:endParaRPr lang="en-US"/>
          </a:p>
        </p:txBody>
      </p:sp>
    </p:spTree>
    <p:extLst>
      <p:ext uri="{BB962C8B-B14F-4D97-AF65-F5344CB8AC3E}">
        <p14:creationId xmlns:p14="http://schemas.microsoft.com/office/powerpoint/2010/main" val="3582063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A650E0-B4DE-42E0-ABC8-18ADDACE8552}" type="datetimeFigureOut">
              <a:rPr lang="en-US" smtClean="0"/>
              <a:t>5/17/2017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5D49D2-3F8F-42EA-9312-C61A16BCAB22}" type="slidenum">
              <a:rPr lang="en-US" smtClean="0"/>
              <a:t>‹#›</a:t>
            </a:fld>
            <a:endParaRPr lang="en-US"/>
          </a:p>
        </p:txBody>
      </p:sp>
    </p:spTree>
    <p:extLst>
      <p:ext uri="{BB962C8B-B14F-4D97-AF65-F5344CB8AC3E}">
        <p14:creationId xmlns:p14="http://schemas.microsoft.com/office/powerpoint/2010/main" val="16734991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2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5" Type="http://schemas.openxmlformats.org/officeDocument/2006/relationships/chart" Target="../charts/chart7.xml"/><Relationship Id="rId4" Type="http://schemas.openxmlformats.org/officeDocument/2006/relationships/chart" Target="../charts/chart6.xml"/></Relationships>
</file>

<file path=ppt/slides/_rels/slide25.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www.openclinical.org/dss.html#wyatt1991"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50005" y="631065"/>
            <a:ext cx="10522039" cy="2878898"/>
          </a:xfrm>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en-US" sz="4000" dirty="0">
                <a:latin typeface="Times New Roman" panose="02020603050405020304" pitchFamily="18" charset="0"/>
                <a:cs typeface="Times New Roman" panose="02020603050405020304" pitchFamily="18" charset="0"/>
              </a:rPr>
              <a:t/>
            </a:r>
            <a:br>
              <a:rPr lang="en-US" sz="4000" dirty="0">
                <a:latin typeface="Times New Roman" panose="02020603050405020304" pitchFamily="18" charset="0"/>
                <a:cs typeface="Times New Roman" panose="02020603050405020304" pitchFamily="18" charset="0"/>
              </a:rPr>
            </a:br>
            <a:r>
              <a:rPr lang="en-US" sz="4000" dirty="0" smtClean="0">
                <a:latin typeface="Times New Roman" panose="02020603050405020304" pitchFamily="18" charset="0"/>
                <a:cs typeface="Times New Roman" panose="02020603050405020304" pitchFamily="18" charset="0"/>
              </a:rPr>
              <a:t>IMPORTANCE</a:t>
            </a:r>
            <a:r>
              <a:rPr lang="en-US" dirty="0" smtClean="0"/>
              <a:t> </a:t>
            </a:r>
            <a:r>
              <a:rPr lang="en-US" sz="4000" dirty="0" smtClean="0">
                <a:latin typeface="Times New Roman" panose="02020603050405020304" pitchFamily="18" charset="0"/>
                <a:cs typeface="Times New Roman" panose="02020603050405020304" pitchFamily="18" charset="0"/>
              </a:rPr>
              <a:t>OF </a:t>
            </a:r>
            <a:r>
              <a:rPr lang="en-US" sz="4000" dirty="0" smtClean="0">
                <a:latin typeface="Times New Roman" panose="02020603050405020304" pitchFamily="18" charset="0"/>
                <a:cs typeface="Times New Roman" panose="02020603050405020304" pitchFamily="18" charset="0"/>
              </a:rPr>
              <a:t>CDSS IN HEALTHCARE</a:t>
            </a:r>
            <a:r>
              <a:rPr lang="en-US" dirty="0"/>
              <a:t/>
            </a:r>
            <a:br>
              <a:rPr lang="en-US" dirty="0"/>
            </a:br>
            <a:endParaRPr lang="en-US" dirty="0"/>
          </a:p>
        </p:txBody>
      </p:sp>
      <p:sp>
        <p:nvSpPr>
          <p:cNvPr id="3" name="Subtitle 2"/>
          <p:cNvSpPr>
            <a:spLocks noGrp="1"/>
          </p:cNvSpPr>
          <p:nvPr>
            <p:ph type="subTitle" idx="1"/>
          </p:nvPr>
        </p:nvSpPr>
        <p:spPr>
          <a:xfrm>
            <a:off x="7495504" y="4675031"/>
            <a:ext cx="4443211" cy="1687131"/>
          </a:xfrm>
        </p:spPr>
        <p:txBody>
          <a:bodyPr>
            <a:normAutofit fontScale="92500"/>
          </a:bodyPr>
          <a:lstStyle/>
          <a:p>
            <a:r>
              <a:rPr lang="en-US" sz="3200" dirty="0" smtClean="0">
                <a:latin typeface="Times New Roman" panose="02020603050405020304" pitchFamily="18" charset="0"/>
                <a:cs typeface="Times New Roman" panose="02020603050405020304" pitchFamily="18" charset="0"/>
              </a:rPr>
              <a:t>Dalbeer Sahni</a:t>
            </a:r>
          </a:p>
          <a:p>
            <a:r>
              <a:rPr lang="en-US" sz="3200" dirty="0" smtClean="0">
                <a:latin typeface="Times New Roman" panose="02020603050405020304" pitchFamily="18" charset="0"/>
                <a:cs typeface="Times New Roman" panose="02020603050405020304" pitchFamily="18" charset="0"/>
              </a:rPr>
              <a:t>PG/15/027 (Health IT)</a:t>
            </a:r>
          </a:p>
          <a:p>
            <a:r>
              <a:rPr lang="en-US" sz="3200" dirty="0" smtClean="0">
                <a:latin typeface="Times New Roman" panose="02020603050405020304" pitchFamily="18" charset="0"/>
                <a:cs typeface="Times New Roman" panose="02020603050405020304" pitchFamily="18" charset="0"/>
              </a:rPr>
              <a:t>PGDHHM (Batch 2015-17)</a:t>
            </a:r>
          </a:p>
          <a:p>
            <a:endParaRPr lang="en-US" dirty="0"/>
          </a:p>
        </p:txBody>
      </p:sp>
    </p:spTree>
    <p:extLst>
      <p:ext uri="{BB962C8B-B14F-4D97-AF65-F5344CB8AC3E}">
        <p14:creationId xmlns:p14="http://schemas.microsoft.com/office/powerpoint/2010/main" val="38760716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Times New Roman" panose="02020603050405020304" pitchFamily="18" charset="0"/>
                <a:cs typeface="Times New Roman" panose="02020603050405020304" pitchFamily="18" charset="0"/>
              </a:rPr>
              <a:t>Various tools being used for CDSS </a:t>
            </a:r>
            <a:r>
              <a:rPr lang="en-US" sz="5400" b="1" dirty="0"/>
              <a:t/>
            </a:r>
            <a:br>
              <a:rPr lang="en-US" sz="5400" b="1" dirty="0"/>
            </a:br>
            <a:endParaRPr lang="en-US" dirty="0"/>
          </a:p>
        </p:txBody>
      </p:sp>
      <p:sp>
        <p:nvSpPr>
          <p:cNvPr id="3" name="Content Placeholder 2"/>
          <p:cNvSpPr>
            <a:spLocks noGrp="1"/>
          </p:cNvSpPr>
          <p:nvPr>
            <p:ph idx="1"/>
          </p:nvPr>
        </p:nvSpPr>
        <p:spPr>
          <a:xfrm>
            <a:off x="838200" y="1304365"/>
            <a:ext cx="10515600" cy="4872598"/>
          </a:xfrm>
        </p:spPr>
        <p:txBody>
          <a:bodyPr>
            <a:normAutofit fontScale="70000" lnSpcReduction="20000"/>
          </a:bodyPr>
          <a:lstStyle/>
          <a:p>
            <a:pPr lvl="0" algn="just" fontAlgn="base">
              <a:lnSpc>
                <a:spcPct val="120000"/>
              </a:lnSpc>
            </a:pPr>
            <a:r>
              <a:rPr lang="en-US" dirty="0" smtClean="0">
                <a:latin typeface="Times New Roman" panose="02020603050405020304" pitchFamily="18" charset="0"/>
                <a:cs typeface="Times New Roman" panose="02020603050405020304" pitchFamily="18" charset="0"/>
              </a:rPr>
              <a:t>Alerts </a:t>
            </a:r>
            <a:r>
              <a:rPr lang="en-US" dirty="0">
                <a:latin typeface="Times New Roman" panose="02020603050405020304" pitchFamily="18" charset="0"/>
                <a:cs typeface="Times New Roman" panose="02020603050405020304" pitchFamily="18" charset="0"/>
              </a:rPr>
              <a:t>and reminders to care providers and patients: An alert is generated when the input data offers some potential risk to the patient.</a:t>
            </a:r>
          </a:p>
          <a:p>
            <a:pPr lvl="0" algn="just" fontAlgn="base">
              <a:lnSpc>
                <a:spcPct val="120000"/>
              </a:lnSpc>
            </a:pPr>
            <a:r>
              <a:rPr lang="en-US" dirty="0">
                <a:latin typeface="Times New Roman" panose="02020603050405020304" pitchFamily="18" charset="0"/>
                <a:cs typeface="Times New Roman" panose="02020603050405020304" pitchFamily="18" charset="0"/>
              </a:rPr>
              <a:t>Clinical guidelines: Patient data is compared to system knowledge base (KB) when the healthcare provider is not very sure of the condition and not very familiar with it.</a:t>
            </a:r>
          </a:p>
          <a:p>
            <a:pPr lvl="0" algn="just" fontAlgn="base">
              <a:lnSpc>
                <a:spcPct val="120000"/>
              </a:lnSpc>
            </a:pPr>
            <a:r>
              <a:rPr lang="en-US" dirty="0">
                <a:latin typeface="Times New Roman" panose="02020603050405020304" pitchFamily="18" charset="0"/>
                <a:cs typeface="Times New Roman" panose="02020603050405020304" pitchFamily="18" charset="0"/>
              </a:rPr>
              <a:t>Condition-specific order sets for diagnostic support: Once the condition is known, specific order-sets to diagnose the condition and treat it. It may consist of drop down menus. </a:t>
            </a:r>
          </a:p>
          <a:p>
            <a:pPr lvl="0" algn="just" fontAlgn="base">
              <a:lnSpc>
                <a:spcPct val="120000"/>
              </a:lnSpc>
            </a:pPr>
            <a:r>
              <a:rPr lang="en-US" dirty="0">
                <a:latin typeface="Times New Roman" panose="02020603050405020304" pitchFamily="18" charset="0"/>
                <a:cs typeface="Times New Roman" panose="02020603050405020304" pitchFamily="18" charset="0"/>
              </a:rPr>
              <a:t>Focused patient data reports and summaries: Automated summary about the patient condition and treatment.</a:t>
            </a:r>
          </a:p>
          <a:p>
            <a:pPr lvl="0" algn="just" fontAlgn="base">
              <a:lnSpc>
                <a:spcPct val="120000"/>
              </a:lnSpc>
            </a:pPr>
            <a:r>
              <a:rPr lang="en-US" dirty="0">
                <a:latin typeface="Times New Roman" panose="02020603050405020304" pitchFamily="18" charset="0"/>
                <a:cs typeface="Times New Roman" panose="02020603050405020304" pitchFamily="18" charset="0"/>
              </a:rPr>
              <a:t>Documentation templates: Templates that contain patient information about specific attributes.</a:t>
            </a:r>
          </a:p>
          <a:p>
            <a:pPr lvl="0" algn="just" fontAlgn="base">
              <a:lnSpc>
                <a:spcPct val="120000"/>
              </a:lnSpc>
            </a:pPr>
            <a:r>
              <a:rPr lang="en-US" dirty="0">
                <a:latin typeface="Times New Roman" panose="02020603050405020304" pitchFamily="18" charset="0"/>
                <a:cs typeface="Times New Roman" panose="02020603050405020304" pitchFamily="18" charset="0"/>
              </a:rPr>
              <a:t>Contextually relevant reference information: Any information that’s important and need attention with respect to particular patient or condition is displayed via pop-ups.</a:t>
            </a:r>
          </a:p>
          <a:p>
            <a:pPr algn="just">
              <a:lnSpc>
                <a:spcPct val="120000"/>
              </a:lnSpc>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546605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anose="02020603050405020304" pitchFamily="18" charset="0"/>
                <a:cs typeface="Times New Roman" panose="02020603050405020304" pitchFamily="18" charset="0"/>
              </a:rPr>
              <a:t>COMPONENTS OF CDSS </a:t>
            </a:r>
            <a:endParaRPr lang="en-US" sz="4000" dirty="0">
              <a:latin typeface="Times New Roman" panose="02020603050405020304" pitchFamily="18" charset="0"/>
              <a:cs typeface="Times New Roman" panose="02020603050405020304" pitchFamily="18" charset="0"/>
            </a:endParaRPr>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08254" y="1825625"/>
            <a:ext cx="7775491" cy="4351338"/>
          </a:xfrm>
          <a:prstGeom prst="rect">
            <a:avLst/>
          </a:prstGeom>
          <a:noFill/>
          <a:ln>
            <a:noFill/>
          </a:ln>
        </p:spPr>
      </p:pic>
    </p:spTree>
    <p:extLst>
      <p:ext uri="{BB962C8B-B14F-4D97-AF65-F5344CB8AC3E}">
        <p14:creationId xmlns:p14="http://schemas.microsoft.com/office/powerpoint/2010/main" val="13148760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537360680"/>
              </p:ext>
            </p:extLst>
          </p:nvPr>
        </p:nvGraphicFramePr>
        <p:xfrm>
          <a:off x="167425" y="1043189"/>
          <a:ext cx="11809927" cy="53579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Box 1"/>
          <p:cNvSpPr txBox="1"/>
          <p:nvPr/>
        </p:nvSpPr>
        <p:spPr>
          <a:xfrm>
            <a:off x="386366" y="309094"/>
            <a:ext cx="9118242" cy="707886"/>
          </a:xfrm>
          <a:prstGeom prst="rect">
            <a:avLst/>
          </a:prstGeom>
          <a:noFill/>
        </p:spPr>
        <p:txBody>
          <a:bodyPr wrap="square" rtlCol="0">
            <a:spAutoFit/>
          </a:bodyPr>
          <a:lstStyle/>
          <a:p>
            <a:pPr algn="just"/>
            <a:r>
              <a:rPr lang="en-US" sz="4000" dirty="0" smtClean="0">
                <a:latin typeface="Times New Roman" panose="02020603050405020304" pitchFamily="18" charset="0"/>
                <a:cs typeface="Times New Roman" panose="02020603050405020304" pitchFamily="18" charset="0"/>
              </a:rPr>
              <a:t>CLASSIFICATION OF </a:t>
            </a:r>
            <a:r>
              <a:rPr lang="en-US" sz="4000" dirty="0" smtClean="0">
                <a:latin typeface="Times New Roman" panose="02020603050405020304" pitchFamily="18" charset="0"/>
                <a:cs typeface="Times New Roman" panose="02020603050405020304" pitchFamily="18" charset="0"/>
              </a:rPr>
              <a:t>CDSS</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30517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1"/>
            <a:ext cx="10515600" cy="1365160"/>
          </a:xfrm>
        </p:spPr>
        <p:txBody>
          <a:bodyPr>
            <a:normAutofit/>
          </a:bodyPr>
          <a:lstStyle/>
          <a:p>
            <a:pPr algn="just"/>
            <a:r>
              <a:rPr lang="en-US" sz="4000" dirty="0">
                <a:latin typeface="Times New Roman" panose="02020603050405020304" pitchFamily="18" charset="0"/>
                <a:cs typeface="Times New Roman" panose="02020603050405020304" pitchFamily="18" charset="0"/>
              </a:rPr>
              <a:t/>
            </a:r>
            <a:br>
              <a:rPr lang="en-US" sz="4000" dirty="0">
                <a:latin typeface="Times New Roman" panose="02020603050405020304" pitchFamily="18" charset="0"/>
                <a:cs typeface="Times New Roman" panose="02020603050405020304" pitchFamily="18" charset="0"/>
              </a:rPr>
            </a:br>
            <a:r>
              <a:rPr lang="en-US" sz="4000" b="1" dirty="0">
                <a:latin typeface="Times New Roman" panose="02020603050405020304" pitchFamily="18" charset="0"/>
                <a:cs typeface="Times New Roman" panose="02020603050405020304" pitchFamily="18" charset="0"/>
              </a:rPr>
              <a:t>The integrated CDSS Process (online) </a:t>
            </a:r>
            <a:endParaRPr lang="en-US" sz="4000" dirty="0">
              <a:latin typeface="Times New Roman" panose="02020603050405020304" pitchFamily="18" charset="0"/>
              <a:cs typeface="Times New Roman" panose="02020603050405020304" pitchFamily="18" charset="0"/>
            </a:endParaRPr>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bwMode="auto">
          <a:xfrm>
            <a:off x="1147293" y="1629849"/>
            <a:ext cx="9114943" cy="5167312"/>
          </a:xfrm>
          <a:prstGeom prst="rect">
            <a:avLst/>
          </a:prstGeom>
          <a:noFill/>
          <a:ln>
            <a:noFill/>
          </a:ln>
        </p:spPr>
      </p:pic>
    </p:spTree>
    <p:extLst>
      <p:ext uri="{BB962C8B-B14F-4D97-AF65-F5344CB8AC3E}">
        <p14:creationId xmlns:p14="http://schemas.microsoft.com/office/powerpoint/2010/main" val="833575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0624" y="201705"/>
            <a:ext cx="10515600" cy="6031669"/>
          </a:xfrm>
        </p:spPr>
        <p:txBody>
          <a:bodyPr>
            <a:normAutofit fontScale="77500" lnSpcReduction="20000"/>
          </a:bodyPr>
          <a:lstStyle/>
          <a:p>
            <a:pPr algn="just">
              <a:lnSpc>
                <a:spcPct val="120000"/>
              </a:lnSpc>
            </a:pPr>
            <a:endParaRPr lang="en-US" dirty="0">
              <a:latin typeface="Times New Roman" panose="02020603050405020304" pitchFamily="18" charset="0"/>
              <a:cs typeface="Times New Roman" panose="02020603050405020304" pitchFamily="18" charset="0"/>
            </a:endParaRPr>
          </a:p>
          <a:p>
            <a:pPr algn="just">
              <a:lnSpc>
                <a:spcPct val="120000"/>
              </a:lnSpc>
            </a:pPr>
            <a:r>
              <a:rPr lang="en-US" dirty="0">
                <a:latin typeface="Times New Roman" panose="02020603050405020304" pitchFamily="18" charset="0"/>
                <a:cs typeface="Times New Roman" panose="02020603050405020304" pitchFamily="18" charset="0"/>
              </a:rPr>
              <a:t>EMR is designed to store all patient data for “meaningful use” with structured codes and terms. The user interface is template based for easy and fast data </a:t>
            </a:r>
            <a:r>
              <a:rPr lang="en-US" dirty="0" smtClean="0">
                <a:latin typeface="Times New Roman" panose="02020603050405020304" pitchFamily="18" charset="0"/>
                <a:cs typeface="Times New Roman" panose="02020603050405020304" pitchFamily="18" charset="0"/>
              </a:rPr>
              <a:t>entries</a:t>
            </a:r>
          </a:p>
          <a:p>
            <a:pPr algn="just">
              <a:lnSpc>
                <a:spcPct val="120000"/>
              </a:lnSpc>
            </a:pPr>
            <a:r>
              <a:rPr lang="en-US" dirty="0" smtClean="0">
                <a:latin typeface="Times New Roman" panose="02020603050405020304" pitchFamily="18" charset="0"/>
                <a:cs typeface="Times New Roman" panose="02020603050405020304" pitchFamily="18" charset="0"/>
              </a:rPr>
              <a:t>Based </a:t>
            </a:r>
            <a:r>
              <a:rPr lang="en-US" dirty="0">
                <a:latin typeface="Times New Roman" panose="02020603050405020304" pitchFamily="18" charset="0"/>
                <a:cs typeface="Times New Roman" panose="02020603050405020304" pitchFamily="18" charset="0"/>
              </a:rPr>
              <a:t>on the reported chief complaint or symptoms the system offers a pre-defined process for the work up and the following clinical pathways (work flow manager). The work flows can be customized for all relevant clinical pathways</a:t>
            </a:r>
            <a:r>
              <a:rPr lang="en-US" dirty="0" smtClean="0">
                <a:latin typeface="Times New Roman" panose="02020603050405020304" pitchFamily="18" charset="0"/>
                <a:cs typeface="Times New Roman" panose="02020603050405020304" pitchFamily="18" charset="0"/>
              </a:rPr>
              <a:t>.</a:t>
            </a:r>
          </a:p>
          <a:p>
            <a:pPr algn="just">
              <a:lnSpc>
                <a:spcPct val="120000"/>
              </a:lnSpc>
            </a:pPr>
            <a:r>
              <a:rPr lang="en-US" dirty="0">
                <a:latin typeface="Times New Roman" panose="02020603050405020304" pitchFamily="18" charset="0"/>
                <a:cs typeface="Times New Roman" panose="02020603050405020304" pitchFamily="18" charset="0"/>
              </a:rPr>
              <a:t>The “Chart Compliance Monitor” reminds the physician or the clinical team if important and relevant information have not been entered. That ensures a compliant chart for the meaningful use of the clinical decision support system (CDSS</a:t>
            </a:r>
            <a:r>
              <a:rPr lang="en-US" dirty="0" smtClean="0">
                <a:latin typeface="Times New Roman" panose="02020603050405020304" pitchFamily="18" charset="0"/>
                <a:cs typeface="Times New Roman" panose="02020603050405020304" pitchFamily="18" charset="0"/>
              </a:rPr>
              <a:t>).</a:t>
            </a:r>
          </a:p>
          <a:p>
            <a:pPr algn="just">
              <a:lnSpc>
                <a:spcPct val="120000"/>
              </a:lnSpc>
            </a:pPr>
            <a:r>
              <a:rPr lang="en-US" dirty="0">
                <a:latin typeface="Times New Roman" panose="02020603050405020304" pitchFamily="18" charset="0"/>
                <a:cs typeface="Times New Roman" panose="02020603050405020304" pitchFamily="18" charset="0"/>
              </a:rPr>
              <a:t>The inference engine identifies cases which fulfill one or more CDSS profiles (patterns). The corresponding information from the knowledge data base (all kind of documents like publications, guidelines, reference images etc.) can be displayed for the support of the clinical decision process</a:t>
            </a:r>
            <a:r>
              <a:rPr lang="en-US" dirty="0" smtClean="0">
                <a:latin typeface="Times New Roman" panose="02020603050405020304" pitchFamily="18" charset="0"/>
                <a:cs typeface="Times New Roman" panose="02020603050405020304" pitchFamily="18" charset="0"/>
              </a:rPr>
              <a:t>.</a:t>
            </a:r>
          </a:p>
          <a:p>
            <a:pPr algn="just">
              <a:lnSpc>
                <a:spcPct val="120000"/>
              </a:lnSpc>
            </a:pPr>
            <a:r>
              <a:rPr lang="en-US" dirty="0">
                <a:latin typeface="Times New Roman" panose="02020603050405020304" pitchFamily="18" charset="0"/>
                <a:cs typeface="Times New Roman" panose="02020603050405020304" pitchFamily="18" charset="0"/>
              </a:rPr>
              <a:t>The physician can choose the preferred knowledge document (patient education, study results, reference images, clinical guidelines etc.)</a:t>
            </a:r>
          </a:p>
        </p:txBody>
      </p:sp>
    </p:spTree>
    <p:extLst>
      <p:ext uri="{BB962C8B-B14F-4D97-AF65-F5344CB8AC3E}">
        <p14:creationId xmlns:p14="http://schemas.microsoft.com/office/powerpoint/2010/main" val="17145630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anose="02020603050405020304" pitchFamily="18" charset="0"/>
                <a:cs typeface="Times New Roman" panose="02020603050405020304" pitchFamily="18" charset="0"/>
              </a:rPr>
              <a:t>Current CDSS market</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lnSpc>
                <a:spcPct val="100000"/>
              </a:lnSpc>
            </a:pPr>
            <a:r>
              <a:rPr lang="en-US" sz="2400" dirty="0">
                <a:latin typeface="Times New Roman" panose="02020603050405020304" pitchFamily="18" charset="0"/>
                <a:cs typeface="Times New Roman" panose="02020603050405020304" pitchFamily="18" charset="0"/>
              </a:rPr>
              <a:t>CDSS market in years 2016 accounted for USD 856.3 million, which is forecasted to increase at a CAGR of 12.2% and reach to 1519.2 million by year 2021. </a:t>
            </a:r>
            <a:endParaRPr lang="en-US" sz="2400" dirty="0">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76945441"/>
              </p:ext>
            </p:extLst>
          </p:nvPr>
        </p:nvGraphicFramePr>
        <p:xfrm>
          <a:off x="2366682" y="3565366"/>
          <a:ext cx="7490011" cy="1945621"/>
        </p:xfrm>
        <a:graphic>
          <a:graphicData uri="http://schemas.openxmlformats.org/drawingml/2006/table">
            <a:tbl>
              <a:tblPr firstRow="1" firstCol="1" bandRow="1">
                <a:tableStyleId>{B301B821-A1FF-4177-AEE7-76D212191A09}</a:tableStyleId>
              </a:tblPr>
              <a:tblGrid>
                <a:gridCol w="2187149"/>
                <a:gridCol w="2651431"/>
                <a:gridCol w="2651431"/>
              </a:tblGrid>
              <a:tr h="764587">
                <a:tc>
                  <a:txBody>
                    <a:bodyPr/>
                    <a:lstStyle/>
                    <a:p>
                      <a:pPr marL="0" marR="0" algn="just" fontAlgn="base">
                        <a:lnSpc>
                          <a:spcPct val="115000"/>
                        </a:lnSpc>
                        <a:spcBef>
                          <a:spcPts val="0"/>
                        </a:spcBef>
                        <a:spcAft>
                          <a:spcPts val="800"/>
                        </a:spcAft>
                      </a:pPr>
                      <a:r>
                        <a:rPr lang="en-US" sz="1800" dirty="0">
                          <a:effectLst/>
                        </a:rPr>
                        <a:t>Year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fontAlgn="base">
                        <a:lnSpc>
                          <a:spcPct val="115000"/>
                        </a:lnSpc>
                        <a:spcBef>
                          <a:spcPts val="0"/>
                        </a:spcBef>
                        <a:spcAft>
                          <a:spcPts val="800"/>
                        </a:spcAft>
                      </a:pPr>
                      <a:r>
                        <a:rPr lang="en-US" sz="1800" dirty="0">
                          <a:effectLst/>
                        </a:rPr>
                        <a:t>Electronic Health Record (EHR)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fontAlgn="base">
                        <a:lnSpc>
                          <a:spcPct val="115000"/>
                        </a:lnSpc>
                        <a:spcBef>
                          <a:spcPts val="0"/>
                        </a:spcBef>
                        <a:spcAft>
                          <a:spcPts val="800"/>
                        </a:spcAft>
                      </a:pPr>
                      <a:r>
                        <a:rPr lang="en-US" sz="1800">
                          <a:effectLst/>
                        </a:rPr>
                        <a:t>Clinical Decision Support System (CDSS)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04452">
                <a:tc>
                  <a:txBody>
                    <a:bodyPr/>
                    <a:lstStyle/>
                    <a:p>
                      <a:pPr marL="0" marR="0" algn="just" fontAlgn="base">
                        <a:lnSpc>
                          <a:spcPct val="115000"/>
                        </a:lnSpc>
                        <a:spcBef>
                          <a:spcPts val="0"/>
                        </a:spcBef>
                        <a:spcAft>
                          <a:spcPts val="800"/>
                        </a:spcAft>
                      </a:pPr>
                      <a:r>
                        <a:rPr lang="en-US" sz="1400" dirty="0">
                          <a:effectLst/>
                        </a:rPr>
                        <a:t>2016</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fontAlgn="base">
                        <a:lnSpc>
                          <a:spcPct val="115000"/>
                        </a:lnSpc>
                        <a:spcBef>
                          <a:spcPts val="0"/>
                        </a:spcBef>
                        <a:spcAft>
                          <a:spcPts val="800"/>
                        </a:spcAft>
                      </a:pPr>
                      <a:r>
                        <a:rPr lang="en-US" sz="1400" dirty="0">
                          <a:effectLst/>
                        </a:rPr>
                        <a:t>USD 134.25 billion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fontAlgn="base">
                        <a:lnSpc>
                          <a:spcPct val="115000"/>
                        </a:lnSpc>
                        <a:spcBef>
                          <a:spcPts val="0"/>
                        </a:spcBef>
                        <a:spcAft>
                          <a:spcPts val="800"/>
                        </a:spcAft>
                      </a:pPr>
                      <a:r>
                        <a:rPr lang="en-US" sz="1400">
                          <a:effectLst/>
                        </a:rPr>
                        <a:t>USD 856.3 million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76582">
                <a:tc>
                  <a:txBody>
                    <a:bodyPr/>
                    <a:lstStyle/>
                    <a:p>
                      <a:pPr marL="0" marR="0" algn="just" fontAlgn="base">
                        <a:lnSpc>
                          <a:spcPct val="115000"/>
                        </a:lnSpc>
                        <a:spcBef>
                          <a:spcPts val="0"/>
                        </a:spcBef>
                        <a:spcAft>
                          <a:spcPts val="800"/>
                        </a:spcAft>
                      </a:pPr>
                      <a:r>
                        <a:rPr lang="en-US" sz="1400">
                          <a:effectLst/>
                        </a:rPr>
                        <a:t>2021 (future forecast)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fontAlgn="base">
                        <a:lnSpc>
                          <a:spcPct val="115000"/>
                        </a:lnSpc>
                        <a:spcBef>
                          <a:spcPts val="0"/>
                        </a:spcBef>
                        <a:spcAft>
                          <a:spcPts val="800"/>
                        </a:spcAft>
                      </a:pPr>
                      <a:r>
                        <a:rPr lang="en-US" sz="1400" dirty="0">
                          <a:effectLst/>
                        </a:rPr>
                        <a:t>USD 280.25 billion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fontAlgn="base">
                        <a:lnSpc>
                          <a:spcPct val="115000"/>
                        </a:lnSpc>
                        <a:spcBef>
                          <a:spcPts val="0"/>
                        </a:spcBef>
                        <a:spcAft>
                          <a:spcPts val="800"/>
                        </a:spcAft>
                      </a:pPr>
                      <a:r>
                        <a:rPr lang="en-US" sz="1400" dirty="0">
                          <a:effectLst/>
                        </a:rPr>
                        <a:t>USD 1519.2 million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8611119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CDSS market analysis of year 2012-2018</a:t>
            </a:r>
            <a:r>
              <a:rPr lang="en-US" sz="4800" dirty="0">
                <a:latin typeface="Times New Roman" panose="02020603050405020304" pitchFamily="18" charset="0"/>
                <a:cs typeface="Times New Roman" panose="02020603050405020304" pitchFamily="18" charset="0"/>
              </a:rPr>
              <a:t/>
            </a:r>
            <a:br>
              <a:rPr lang="en-US" sz="48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129553"/>
            <a:ext cx="10515600" cy="5047410"/>
          </a:xfrm>
        </p:spPr>
        <p:txBody>
          <a:bodyPr/>
          <a:lstStyle/>
          <a:p>
            <a:pPr algn="just" fontAlgn="base">
              <a:lnSpc>
                <a:spcPct val="100000"/>
              </a:lnSpc>
            </a:pPr>
            <a:r>
              <a:rPr lang="en-US" sz="1800" dirty="0" smtClean="0">
                <a:latin typeface="Times New Roman" panose="02020603050405020304" pitchFamily="18" charset="0"/>
                <a:cs typeface="Times New Roman" panose="02020603050405020304" pitchFamily="18" charset="0"/>
              </a:rPr>
              <a:t>The </a:t>
            </a:r>
            <a:r>
              <a:rPr lang="en-US" sz="1800" dirty="0">
                <a:latin typeface="Times New Roman" panose="02020603050405020304" pitchFamily="18" charset="0"/>
                <a:cs typeface="Times New Roman" panose="02020603050405020304" pitchFamily="18" charset="0"/>
              </a:rPr>
              <a:t>global knowledge-based CDSS market in year 2012 was valued at USD 245 million. This market expected to reach USD 418 million by 2018, at CAGR of 9.6% </a:t>
            </a:r>
            <a:r>
              <a:rPr lang="en-US" sz="1800" dirty="0" smtClean="0">
                <a:latin typeface="Times New Roman" panose="02020603050405020304" pitchFamily="18" charset="0"/>
                <a:cs typeface="Times New Roman" panose="02020603050405020304" pitchFamily="18" charset="0"/>
              </a:rPr>
              <a:t>The </a:t>
            </a:r>
            <a:r>
              <a:rPr lang="en-US" sz="1800" dirty="0">
                <a:latin typeface="Times New Roman" panose="02020603050405020304" pitchFamily="18" charset="0"/>
                <a:cs typeface="Times New Roman" panose="02020603050405020304" pitchFamily="18" charset="0"/>
              </a:rPr>
              <a:t>global non-knowledge based CDSS market in year 2012 was valued at USD 23.0 million, and it has the expected growth of CAGR of 1.6% and reach USD 26.0 million by year 2018 </a:t>
            </a:r>
            <a:endParaRPr lang="en-US" sz="1800" dirty="0" smtClean="0">
              <a:latin typeface="Times New Roman" panose="02020603050405020304" pitchFamily="18" charset="0"/>
              <a:cs typeface="Times New Roman" panose="02020603050405020304" pitchFamily="18" charset="0"/>
            </a:endParaRPr>
          </a:p>
          <a:p>
            <a:pPr algn="just" fontAlgn="base">
              <a:lnSpc>
                <a:spcPct val="100000"/>
              </a:lnSpc>
            </a:pPr>
            <a:r>
              <a:rPr lang="en-US" sz="1600" dirty="0" smtClean="0">
                <a:latin typeface="Times New Roman" panose="02020603050405020304" pitchFamily="18" charset="0"/>
                <a:cs typeface="Times New Roman" panose="02020603050405020304" pitchFamily="18" charset="0"/>
              </a:rPr>
              <a:t>In </a:t>
            </a:r>
            <a:r>
              <a:rPr lang="en-US" sz="1600" dirty="0">
                <a:latin typeface="Times New Roman" panose="02020603050405020304" pitchFamily="18" charset="0"/>
                <a:cs typeface="Times New Roman" panose="02020603050405020304" pitchFamily="18" charset="0"/>
              </a:rPr>
              <a:t>Asia, knowledge-based CDSS market was valued at USD 19.9 million in year 2012, and is estimated to reach USD 31.6 million by year 2018, at CAGR of 8.5%. Non-knowledge based CDSS market accounted for USD 3 million in years 2012, and is expected to expand to USD 3.4 million by year </a:t>
            </a:r>
            <a:r>
              <a:rPr lang="en-US" sz="1600" dirty="0" smtClean="0">
                <a:latin typeface="Times New Roman" panose="02020603050405020304" pitchFamily="18" charset="0"/>
                <a:cs typeface="Times New Roman" panose="02020603050405020304" pitchFamily="18" charset="0"/>
              </a:rPr>
              <a:t>2018</a:t>
            </a:r>
            <a:r>
              <a:rPr lang="en-US" sz="1600" dirty="0">
                <a:latin typeface="Times New Roman" panose="02020603050405020304" pitchFamily="18" charset="0"/>
                <a:cs typeface="Times New Roman" panose="02020603050405020304" pitchFamily="18" charset="0"/>
              </a:rPr>
              <a:t>, at </a:t>
            </a:r>
            <a:r>
              <a:rPr lang="en-US" sz="1600" dirty="0" smtClean="0">
                <a:latin typeface="Times New Roman" panose="02020603050405020304" pitchFamily="18" charset="0"/>
                <a:cs typeface="Times New Roman" panose="02020603050405020304" pitchFamily="18" charset="0"/>
              </a:rPr>
              <a:t>CAGR </a:t>
            </a:r>
            <a:r>
              <a:rPr lang="en-US" sz="1600" dirty="0">
                <a:latin typeface="Times New Roman" panose="02020603050405020304" pitchFamily="18" charset="0"/>
                <a:cs typeface="Times New Roman" panose="02020603050405020304" pitchFamily="18" charset="0"/>
              </a:rPr>
              <a:t>of 2.4%. </a:t>
            </a:r>
            <a:endParaRPr lang="en-US" sz="1600" dirty="0" smtClean="0">
              <a:latin typeface="Times New Roman" panose="02020603050405020304" pitchFamily="18" charset="0"/>
              <a:cs typeface="Times New Roman" panose="02020603050405020304" pitchFamily="18" charset="0"/>
            </a:endParaRPr>
          </a:p>
          <a:p>
            <a:pPr marL="0" indent="0" fontAlgn="base">
              <a:buNone/>
            </a:pPr>
            <a:endParaRPr lang="en-US" sz="2400" dirty="0"/>
          </a:p>
        </p:txBody>
      </p:sp>
      <p:graphicFrame>
        <p:nvGraphicFramePr>
          <p:cNvPr id="4" name="Table 3"/>
          <p:cNvGraphicFramePr>
            <a:graphicFrameLocks noGrp="1"/>
          </p:cNvGraphicFramePr>
          <p:nvPr>
            <p:extLst>
              <p:ext uri="{D42A27DB-BD31-4B8C-83A1-F6EECF244321}">
                <p14:modId xmlns:p14="http://schemas.microsoft.com/office/powerpoint/2010/main" val="76380223"/>
              </p:ext>
            </p:extLst>
          </p:nvPr>
        </p:nvGraphicFramePr>
        <p:xfrm>
          <a:off x="2514600" y="3380804"/>
          <a:ext cx="7584140" cy="3103726"/>
        </p:xfrm>
        <a:graphic>
          <a:graphicData uri="http://schemas.openxmlformats.org/drawingml/2006/table">
            <a:tbl>
              <a:tblPr firstRow="1" firstCol="1" bandRow="1">
                <a:tableStyleId>{5C22544A-7EE6-4342-B048-85BDC9FD1C3A}</a:tableStyleId>
              </a:tblPr>
              <a:tblGrid>
                <a:gridCol w="1694329"/>
                <a:gridCol w="1557337"/>
                <a:gridCol w="1316388"/>
                <a:gridCol w="1508043"/>
                <a:gridCol w="1508043"/>
              </a:tblGrid>
              <a:tr h="406030">
                <a:tc>
                  <a:txBody>
                    <a:bodyPr/>
                    <a:lstStyle/>
                    <a:p>
                      <a:pPr marL="0" marR="0" algn="just" fontAlgn="base">
                        <a:lnSpc>
                          <a:spcPct val="115000"/>
                        </a:lnSpc>
                        <a:spcBef>
                          <a:spcPts val="0"/>
                        </a:spcBef>
                        <a:spcAft>
                          <a:spcPts val="800"/>
                        </a:spcAft>
                      </a:pPr>
                      <a:r>
                        <a:rPr lang="en-US" sz="1400" dirty="0">
                          <a:solidFill>
                            <a:schemeClr val="tx1"/>
                          </a:solidFill>
                          <a:effectLst/>
                        </a:rPr>
                        <a:t>Geography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fontAlgn="base">
                        <a:lnSpc>
                          <a:spcPct val="115000"/>
                        </a:lnSpc>
                        <a:spcBef>
                          <a:spcPts val="0"/>
                        </a:spcBef>
                        <a:spcAft>
                          <a:spcPts val="800"/>
                        </a:spcAft>
                      </a:pPr>
                      <a:r>
                        <a:rPr lang="en-US" sz="1400">
                          <a:solidFill>
                            <a:schemeClr val="tx1"/>
                          </a:solidFill>
                          <a:effectLst/>
                        </a:rPr>
                        <a:t>Knowledge based CDSS</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fontAlgn="base">
                        <a:lnSpc>
                          <a:spcPct val="115000"/>
                        </a:lnSpc>
                        <a:spcBef>
                          <a:spcPts val="0"/>
                        </a:spcBef>
                        <a:spcAft>
                          <a:spcPts val="800"/>
                        </a:spcAft>
                      </a:pPr>
                      <a:r>
                        <a:rPr lang="en-US" sz="1400" dirty="0">
                          <a:solidFill>
                            <a:schemeClr val="tx1"/>
                          </a:solidFill>
                          <a:effectLst/>
                        </a:rPr>
                        <a:t>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fontAlgn="base">
                        <a:lnSpc>
                          <a:spcPct val="115000"/>
                        </a:lnSpc>
                        <a:spcBef>
                          <a:spcPts val="0"/>
                        </a:spcBef>
                        <a:spcAft>
                          <a:spcPts val="800"/>
                        </a:spcAft>
                      </a:pPr>
                      <a:r>
                        <a:rPr lang="en-US" sz="1400">
                          <a:solidFill>
                            <a:schemeClr val="tx1"/>
                          </a:solidFill>
                          <a:effectLst/>
                        </a:rPr>
                        <a:t>Non-knowledge based CDSS</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fontAlgn="base">
                        <a:lnSpc>
                          <a:spcPct val="115000"/>
                        </a:lnSpc>
                        <a:spcBef>
                          <a:spcPts val="0"/>
                        </a:spcBef>
                        <a:spcAft>
                          <a:spcPts val="800"/>
                        </a:spcAft>
                      </a:pPr>
                      <a:r>
                        <a:rPr lang="en-US" sz="1400">
                          <a:solidFill>
                            <a:schemeClr val="tx1"/>
                          </a:solidFill>
                          <a:effectLst/>
                        </a:rPr>
                        <a:t> </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562131">
                <a:tc>
                  <a:txBody>
                    <a:bodyPr/>
                    <a:lstStyle/>
                    <a:p>
                      <a:pPr marL="0" marR="0" algn="just" fontAlgn="base">
                        <a:lnSpc>
                          <a:spcPct val="115000"/>
                        </a:lnSpc>
                        <a:spcBef>
                          <a:spcPts val="0"/>
                        </a:spcBef>
                        <a:spcAft>
                          <a:spcPts val="800"/>
                        </a:spcAft>
                      </a:pPr>
                      <a:r>
                        <a:rPr lang="en-US" sz="1400" dirty="0">
                          <a:solidFill>
                            <a:schemeClr val="tx1"/>
                          </a:solidFill>
                          <a:effectLst/>
                        </a:rPr>
                        <a:t>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fontAlgn="base">
                        <a:lnSpc>
                          <a:spcPct val="115000"/>
                        </a:lnSpc>
                        <a:spcBef>
                          <a:spcPts val="0"/>
                        </a:spcBef>
                        <a:spcAft>
                          <a:spcPts val="800"/>
                        </a:spcAft>
                      </a:pPr>
                      <a:r>
                        <a:rPr lang="en-US" sz="1400" dirty="0">
                          <a:solidFill>
                            <a:schemeClr val="tx1"/>
                          </a:solidFill>
                          <a:effectLst/>
                        </a:rPr>
                        <a:t>2012</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fontAlgn="base">
                        <a:lnSpc>
                          <a:spcPct val="115000"/>
                        </a:lnSpc>
                        <a:spcBef>
                          <a:spcPts val="0"/>
                        </a:spcBef>
                        <a:spcAft>
                          <a:spcPts val="800"/>
                        </a:spcAft>
                      </a:pPr>
                      <a:r>
                        <a:rPr lang="en-US" sz="1400">
                          <a:solidFill>
                            <a:schemeClr val="tx1"/>
                          </a:solidFill>
                          <a:effectLst/>
                        </a:rPr>
                        <a:t>2018 (future trends)</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fontAlgn="base">
                        <a:lnSpc>
                          <a:spcPct val="115000"/>
                        </a:lnSpc>
                        <a:spcBef>
                          <a:spcPts val="0"/>
                        </a:spcBef>
                        <a:spcAft>
                          <a:spcPts val="800"/>
                        </a:spcAft>
                      </a:pPr>
                      <a:r>
                        <a:rPr lang="en-US" sz="1400">
                          <a:solidFill>
                            <a:schemeClr val="tx1"/>
                          </a:solidFill>
                          <a:effectLst/>
                        </a:rPr>
                        <a:t>2012</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fontAlgn="base">
                        <a:lnSpc>
                          <a:spcPct val="115000"/>
                        </a:lnSpc>
                        <a:spcBef>
                          <a:spcPts val="0"/>
                        </a:spcBef>
                        <a:spcAft>
                          <a:spcPts val="800"/>
                        </a:spcAft>
                      </a:pPr>
                      <a:r>
                        <a:rPr lang="en-US" sz="1400">
                          <a:solidFill>
                            <a:schemeClr val="tx1"/>
                          </a:solidFill>
                          <a:effectLst/>
                        </a:rPr>
                        <a:t>2018 (future trends)</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491865">
                <a:tc>
                  <a:txBody>
                    <a:bodyPr/>
                    <a:lstStyle/>
                    <a:p>
                      <a:pPr marL="0" marR="0" algn="just" fontAlgn="base">
                        <a:lnSpc>
                          <a:spcPct val="115000"/>
                        </a:lnSpc>
                        <a:spcBef>
                          <a:spcPts val="0"/>
                        </a:spcBef>
                        <a:spcAft>
                          <a:spcPts val="800"/>
                        </a:spcAft>
                      </a:pPr>
                      <a:r>
                        <a:rPr lang="en-US" sz="1400">
                          <a:solidFill>
                            <a:schemeClr val="tx1"/>
                          </a:solidFill>
                          <a:effectLst/>
                        </a:rPr>
                        <a:t>Global</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fontAlgn="base">
                        <a:lnSpc>
                          <a:spcPct val="115000"/>
                        </a:lnSpc>
                        <a:spcBef>
                          <a:spcPts val="0"/>
                        </a:spcBef>
                        <a:spcAft>
                          <a:spcPts val="800"/>
                        </a:spcAft>
                      </a:pPr>
                      <a:r>
                        <a:rPr lang="en-US" sz="1400" dirty="0">
                          <a:solidFill>
                            <a:schemeClr val="tx1"/>
                          </a:solidFill>
                          <a:effectLst/>
                        </a:rPr>
                        <a:t>245</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fontAlgn="base">
                        <a:lnSpc>
                          <a:spcPct val="115000"/>
                        </a:lnSpc>
                        <a:spcBef>
                          <a:spcPts val="0"/>
                        </a:spcBef>
                        <a:spcAft>
                          <a:spcPts val="800"/>
                        </a:spcAft>
                      </a:pPr>
                      <a:r>
                        <a:rPr lang="en-US" sz="1400" dirty="0">
                          <a:solidFill>
                            <a:schemeClr val="tx1"/>
                          </a:solidFill>
                          <a:effectLst/>
                        </a:rPr>
                        <a:t>418</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fontAlgn="base">
                        <a:lnSpc>
                          <a:spcPct val="115000"/>
                        </a:lnSpc>
                        <a:spcBef>
                          <a:spcPts val="0"/>
                        </a:spcBef>
                        <a:spcAft>
                          <a:spcPts val="800"/>
                        </a:spcAft>
                      </a:pPr>
                      <a:r>
                        <a:rPr lang="en-US" sz="1400" dirty="0">
                          <a:solidFill>
                            <a:schemeClr val="tx1"/>
                          </a:solidFill>
                          <a:effectLst/>
                        </a:rPr>
                        <a:t>23</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fontAlgn="base">
                        <a:lnSpc>
                          <a:spcPct val="115000"/>
                        </a:lnSpc>
                        <a:spcBef>
                          <a:spcPts val="0"/>
                        </a:spcBef>
                        <a:spcAft>
                          <a:spcPts val="800"/>
                        </a:spcAft>
                      </a:pPr>
                      <a:r>
                        <a:rPr lang="en-US" sz="1400">
                          <a:solidFill>
                            <a:schemeClr val="tx1"/>
                          </a:solidFill>
                          <a:effectLst/>
                        </a:rPr>
                        <a:t>26</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562131">
                <a:tc>
                  <a:txBody>
                    <a:bodyPr/>
                    <a:lstStyle/>
                    <a:p>
                      <a:pPr marL="0" marR="0" algn="just" fontAlgn="base">
                        <a:lnSpc>
                          <a:spcPct val="115000"/>
                        </a:lnSpc>
                        <a:spcBef>
                          <a:spcPts val="0"/>
                        </a:spcBef>
                        <a:spcAft>
                          <a:spcPts val="800"/>
                        </a:spcAft>
                      </a:pPr>
                      <a:r>
                        <a:rPr lang="en-US" sz="1400">
                          <a:solidFill>
                            <a:schemeClr val="tx1"/>
                          </a:solidFill>
                          <a:effectLst/>
                        </a:rPr>
                        <a:t>North America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fontAlgn="base">
                        <a:lnSpc>
                          <a:spcPct val="115000"/>
                        </a:lnSpc>
                        <a:spcBef>
                          <a:spcPts val="0"/>
                        </a:spcBef>
                        <a:spcAft>
                          <a:spcPts val="800"/>
                        </a:spcAft>
                      </a:pPr>
                      <a:r>
                        <a:rPr lang="en-US" sz="1400">
                          <a:solidFill>
                            <a:schemeClr val="tx1"/>
                          </a:solidFill>
                          <a:effectLst/>
                        </a:rPr>
                        <a:t>176.8</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fontAlgn="base">
                        <a:lnSpc>
                          <a:spcPct val="115000"/>
                        </a:lnSpc>
                        <a:spcBef>
                          <a:spcPts val="0"/>
                        </a:spcBef>
                        <a:spcAft>
                          <a:spcPts val="800"/>
                        </a:spcAft>
                      </a:pPr>
                      <a:r>
                        <a:rPr lang="en-US" sz="1400">
                          <a:solidFill>
                            <a:schemeClr val="tx1"/>
                          </a:solidFill>
                          <a:effectLst/>
                        </a:rPr>
                        <a:t>283.2</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fontAlgn="base">
                        <a:lnSpc>
                          <a:spcPct val="115000"/>
                        </a:lnSpc>
                        <a:spcBef>
                          <a:spcPts val="0"/>
                        </a:spcBef>
                        <a:spcAft>
                          <a:spcPts val="800"/>
                        </a:spcAft>
                      </a:pPr>
                      <a:r>
                        <a:rPr lang="en-US" sz="1400" dirty="0">
                          <a:solidFill>
                            <a:schemeClr val="tx1"/>
                          </a:solidFill>
                          <a:effectLst/>
                        </a:rPr>
                        <a:t>17</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fontAlgn="base">
                        <a:lnSpc>
                          <a:spcPct val="115000"/>
                        </a:lnSpc>
                        <a:spcBef>
                          <a:spcPts val="0"/>
                        </a:spcBef>
                        <a:spcAft>
                          <a:spcPts val="800"/>
                        </a:spcAft>
                      </a:pPr>
                      <a:r>
                        <a:rPr lang="en-US" sz="1400" dirty="0">
                          <a:solidFill>
                            <a:schemeClr val="tx1"/>
                          </a:solidFill>
                          <a:effectLst/>
                        </a:rPr>
                        <a:t>20</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477398">
                <a:tc>
                  <a:txBody>
                    <a:bodyPr/>
                    <a:lstStyle/>
                    <a:p>
                      <a:pPr marL="0" marR="0" algn="just" fontAlgn="base">
                        <a:lnSpc>
                          <a:spcPct val="115000"/>
                        </a:lnSpc>
                        <a:spcBef>
                          <a:spcPts val="0"/>
                        </a:spcBef>
                        <a:spcAft>
                          <a:spcPts val="800"/>
                        </a:spcAft>
                      </a:pPr>
                      <a:r>
                        <a:rPr lang="en-US" sz="1400">
                          <a:solidFill>
                            <a:schemeClr val="tx1"/>
                          </a:solidFill>
                          <a:effectLst/>
                        </a:rPr>
                        <a:t>Europe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fontAlgn="base">
                        <a:lnSpc>
                          <a:spcPct val="115000"/>
                        </a:lnSpc>
                        <a:spcBef>
                          <a:spcPts val="0"/>
                        </a:spcBef>
                        <a:spcAft>
                          <a:spcPts val="800"/>
                        </a:spcAft>
                      </a:pPr>
                      <a:r>
                        <a:rPr lang="en-US" sz="1400">
                          <a:solidFill>
                            <a:schemeClr val="tx1"/>
                          </a:solidFill>
                          <a:effectLst/>
                        </a:rPr>
                        <a:t>36</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fontAlgn="base">
                        <a:lnSpc>
                          <a:spcPct val="115000"/>
                        </a:lnSpc>
                        <a:spcBef>
                          <a:spcPts val="0"/>
                        </a:spcBef>
                        <a:spcAft>
                          <a:spcPts val="800"/>
                        </a:spcAft>
                      </a:pPr>
                      <a:r>
                        <a:rPr lang="en-US" sz="1400">
                          <a:solidFill>
                            <a:schemeClr val="tx1"/>
                          </a:solidFill>
                          <a:effectLst/>
                        </a:rPr>
                        <a:t>56</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fontAlgn="base">
                        <a:lnSpc>
                          <a:spcPct val="115000"/>
                        </a:lnSpc>
                        <a:spcBef>
                          <a:spcPts val="0"/>
                        </a:spcBef>
                        <a:spcAft>
                          <a:spcPts val="800"/>
                        </a:spcAft>
                      </a:pPr>
                      <a:r>
                        <a:rPr lang="en-US" sz="1400" dirty="0">
                          <a:solidFill>
                            <a:schemeClr val="tx1"/>
                          </a:solidFill>
                          <a:effectLst/>
                        </a:rPr>
                        <a:t>3</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fontAlgn="base">
                        <a:lnSpc>
                          <a:spcPct val="115000"/>
                        </a:lnSpc>
                        <a:spcBef>
                          <a:spcPts val="0"/>
                        </a:spcBef>
                        <a:spcAft>
                          <a:spcPts val="800"/>
                        </a:spcAft>
                      </a:pPr>
                      <a:r>
                        <a:rPr lang="en-US" sz="1400" dirty="0">
                          <a:solidFill>
                            <a:schemeClr val="tx1"/>
                          </a:solidFill>
                          <a:effectLst/>
                        </a:rPr>
                        <a:t>3.4</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533887">
                <a:tc>
                  <a:txBody>
                    <a:bodyPr/>
                    <a:lstStyle/>
                    <a:p>
                      <a:pPr marL="0" marR="0" algn="just" fontAlgn="base">
                        <a:lnSpc>
                          <a:spcPct val="115000"/>
                        </a:lnSpc>
                        <a:spcBef>
                          <a:spcPts val="0"/>
                        </a:spcBef>
                        <a:spcAft>
                          <a:spcPts val="800"/>
                        </a:spcAft>
                      </a:pPr>
                      <a:r>
                        <a:rPr lang="en-US" sz="1400">
                          <a:solidFill>
                            <a:schemeClr val="tx1"/>
                          </a:solidFill>
                          <a:effectLst/>
                        </a:rPr>
                        <a:t>Asia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fontAlgn="base">
                        <a:lnSpc>
                          <a:spcPct val="115000"/>
                        </a:lnSpc>
                        <a:spcBef>
                          <a:spcPts val="0"/>
                        </a:spcBef>
                        <a:spcAft>
                          <a:spcPts val="800"/>
                        </a:spcAft>
                      </a:pPr>
                      <a:r>
                        <a:rPr lang="en-US" sz="1400">
                          <a:solidFill>
                            <a:schemeClr val="tx1"/>
                          </a:solidFill>
                          <a:effectLst/>
                        </a:rPr>
                        <a:t>19.9</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fontAlgn="base">
                        <a:lnSpc>
                          <a:spcPct val="115000"/>
                        </a:lnSpc>
                        <a:spcBef>
                          <a:spcPts val="0"/>
                        </a:spcBef>
                        <a:spcAft>
                          <a:spcPts val="800"/>
                        </a:spcAft>
                      </a:pPr>
                      <a:r>
                        <a:rPr lang="en-US" sz="1400">
                          <a:solidFill>
                            <a:schemeClr val="tx1"/>
                          </a:solidFill>
                          <a:effectLst/>
                        </a:rPr>
                        <a:t>31.6</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fontAlgn="base">
                        <a:lnSpc>
                          <a:spcPct val="115000"/>
                        </a:lnSpc>
                        <a:spcBef>
                          <a:spcPts val="0"/>
                        </a:spcBef>
                        <a:spcAft>
                          <a:spcPts val="800"/>
                        </a:spcAft>
                      </a:pPr>
                      <a:r>
                        <a:rPr lang="en-US" sz="1400">
                          <a:solidFill>
                            <a:schemeClr val="tx1"/>
                          </a:solidFill>
                          <a:effectLst/>
                        </a:rPr>
                        <a:t>3</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fontAlgn="base">
                        <a:lnSpc>
                          <a:spcPct val="115000"/>
                        </a:lnSpc>
                        <a:spcBef>
                          <a:spcPts val="0"/>
                        </a:spcBef>
                        <a:spcAft>
                          <a:spcPts val="800"/>
                        </a:spcAft>
                      </a:pPr>
                      <a:r>
                        <a:rPr lang="en-US" sz="1400" dirty="0">
                          <a:solidFill>
                            <a:schemeClr val="tx1"/>
                          </a:solidFill>
                          <a:effectLst/>
                        </a:rPr>
                        <a:t>3.4</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6619226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ctr">
              <a:buNone/>
            </a:pPr>
            <a:endParaRPr lang="en-US" b="1" dirty="0" smtClean="0">
              <a:latin typeface="Times New Roman" panose="02020603050405020304" pitchFamily="18" charset="0"/>
              <a:cs typeface="Times New Roman" panose="02020603050405020304" pitchFamily="18" charset="0"/>
            </a:endParaRPr>
          </a:p>
          <a:p>
            <a:pPr marL="0" indent="0" algn="ctr">
              <a:buNone/>
            </a:pPr>
            <a:endParaRPr lang="en-US" b="1" dirty="0">
              <a:latin typeface="Times New Roman" panose="02020603050405020304" pitchFamily="18" charset="0"/>
              <a:cs typeface="Times New Roman" panose="02020603050405020304" pitchFamily="18" charset="0"/>
            </a:endParaRPr>
          </a:p>
          <a:p>
            <a:pPr marL="0" indent="0" algn="ctr">
              <a:buNone/>
            </a:pPr>
            <a:r>
              <a:rPr lang="en-US" sz="3200" b="1" dirty="0" smtClean="0">
                <a:latin typeface="Times New Roman" panose="02020603050405020304" pitchFamily="18" charset="0"/>
                <a:cs typeface="Times New Roman" panose="02020603050405020304" pitchFamily="18" charset="0"/>
              </a:rPr>
              <a:t>PERCEPTION </a:t>
            </a:r>
            <a:r>
              <a:rPr lang="en-US" sz="3200" b="1" dirty="0">
                <a:latin typeface="Times New Roman" panose="02020603050405020304" pitchFamily="18" charset="0"/>
                <a:cs typeface="Times New Roman" panose="02020603050405020304" pitchFamily="18" charset="0"/>
              </a:rPr>
              <a:t>OF HEALTHCARE PROVIDERS TOWARDS CLINICAL DECISION SUPPORT SYSTEM IN INDIAN HEALTH CARE</a:t>
            </a:r>
            <a:endParaRPr lang="en-US" sz="3200" dirty="0">
              <a:latin typeface="Times New Roman" panose="02020603050405020304" pitchFamily="18" charset="0"/>
              <a:cs typeface="Times New Roman" panose="02020603050405020304" pitchFamily="18" charset="0"/>
            </a:endParaRPr>
          </a:p>
          <a:p>
            <a:pPr marL="914400" lvl="2" indent="0">
              <a:buNone/>
            </a:pP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lvl="1"/>
            <a:endParaRPr lang="en-US" sz="2800" dirty="0">
              <a:latin typeface="Times New Roman" panose="02020603050405020304" pitchFamily="18" charset="0"/>
              <a:cs typeface="Times New Roman" panose="02020603050405020304" pitchFamily="18" charset="0"/>
            </a:endParaRPr>
          </a:p>
          <a:p>
            <a:pPr lvl="1"/>
            <a:endParaRPr lang="en-US" sz="28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23189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anose="02020603050405020304" pitchFamily="18" charset="0"/>
                <a:cs typeface="Times New Roman" panose="02020603050405020304" pitchFamily="18" charset="0"/>
              </a:rPr>
              <a:t>Research question</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lgn="just">
              <a:lnSpc>
                <a:spcPct val="100000"/>
              </a:lnSpc>
            </a:pPr>
            <a:r>
              <a:rPr lang="en-US" sz="2400" dirty="0">
                <a:latin typeface="Times New Roman" panose="02020603050405020304" pitchFamily="18" charset="0"/>
                <a:cs typeface="Times New Roman" panose="02020603050405020304" pitchFamily="18" charset="0"/>
              </a:rPr>
              <a:t>The following research questions will be covered within the scope of this study:</a:t>
            </a:r>
          </a:p>
          <a:p>
            <a:pPr lvl="0" algn="just">
              <a:lnSpc>
                <a:spcPct val="100000"/>
              </a:lnSpc>
            </a:pPr>
            <a:r>
              <a:rPr lang="en-US" sz="2400" dirty="0">
                <a:latin typeface="Times New Roman" panose="02020603050405020304" pitchFamily="18" charset="0"/>
                <a:cs typeface="Times New Roman" panose="02020603050405020304" pitchFamily="18" charset="0"/>
              </a:rPr>
              <a:t>What is the current level of knowledge and usability of computers among Indian healthcare providers?</a:t>
            </a:r>
          </a:p>
          <a:p>
            <a:pPr lvl="0" algn="just">
              <a:lnSpc>
                <a:spcPct val="100000"/>
              </a:lnSpc>
            </a:pPr>
            <a:r>
              <a:rPr lang="en-US" sz="2400" dirty="0">
                <a:latin typeface="Times New Roman" panose="02020603050405020304" pitchFamily="18" charset="0"/>
                <a:cs typeface="Times New Roman" panose="02020603050405020304" pitchFamily="18" charset="0"/>
              </a:rPr>
              <a:t>What is their awareness level about latest health IT like CDSS (Clinical Decision Support System)?</a:t>
            </a:r>
          </a:p>
          <a:p>
            <a:pPr lvl="0" algn="just">
              <a:lnSpc>
                <a:spcPct val="100000"/>
              </a:lnSpc>
            </a:pPr>
            <a:r>
              <a:rPr lang="en-US" sz="2400" dirty="0">
                <a:latin typeface="Times New Roman" panose="02020603050405020304" pitchFamily="18" charset="0"/>
                <a:cs typeface="Times New Roman" panose="02020603050405020304" pitchFamily="18" charset="0"/>
              </a:rPr>
              <a:t> What is the perception of healthcare providers about CDSS with respect to various attributes like its use, reliability etc.?</a:t>
            </a:r>
          </a:p>
          <a:p>
            <a:pPr marL="0" indent="0" algn="just">
              <a:lnSpc>
                <a:spcPct val="100000"/>
              </a:lnSpc>
              <a:buNone/>
            </a:pPr>
            <a:endParaRPr lang="en-US" sz="24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6426363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Objective </a:t>
            </a:r>
            <a:r>
              <a:rPr lang="en-US" b="1" dirty="0"/>
              <a:t/>
            </a:r>
            <a:br>
              <a:rPr lang="en-US" b="1" dirty="0"/>
            </a:br>
            <a:endParaRPr lang="en-US" dirty="0"/>
          </a:p>
        </p:txBody>
      </p:sp>
      <p:sp>
        <p:nvSpPr>
          <p:cNvPr id="3" name="Content Placeholder 2"/>
          <p:cNvSpPr>
            <a:spLocks noGrp="1"/>
          </p:cNvSpPr>
          <p:nvPr>
            <p:ph idx="1"/>
          </p:nvPr>
        </p:nvSpPr>
        <p:spPr/>
        <p:txBody>
          <a:bodyPr/>
          <a:lstStyle/>
          <a:p>
            <a:pPr marL="0" indent="0">
              <a:buNone/>
            </a:pPr>
            <a:r>
              <a:rPr lang="en-US" sz="2400" dirty="0" smtClean="0">
                <a:latin typeface="Times New Roman" panose="02020603050405020304" pitchFamily="18" charset="0"/>
                <a:cs typeface="Times New Roman" panose="02020603050405020304" pitchFamily="18" charset="0"/>
              </a:rPr>
              <a:t>To </a:t>
            </a:r>
            <a:r>
              <a:rPr lang="en-US" sz="2400" dirty="0">
                <a:latin typeface="Times New Roman" panose="02020603050405020304" pitchFamily="18" charset="0"/>
                <a:cs typeface="Times New Roman" panose="02020603050405020304" pitchFamily="18" charset="0"/>
              </a:rPr>
              <a:t>know the perception about CDSS (Clinical Decision Support System) among healthcare </a:t>
            </a:r>
            <a:r>
              <a:rPr lang="en-US" sz="2400" dirty="0" smtClean="0">
                <a:latin typeface="Times New Roman" panose="02020603050405020304" pitchFamily="18" charset="0"/>
                <a:cs typeface="Times New Roman" panose="02020603050405020304" pitchFamily="18" charset="0"/>
              </a:rPr>
              <a:t>providers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7283585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smtClean="0">
                <a:latin typeface="Times New Roman" panose="02020603050405020304" pitchFamily="18" charset="0"/>
                <a:cs typeface="Times New Roman" panose="02020603050405020304" pitchFamily="18" charset="0"/>
              </a:rPr>
              <a:t>Eli India Pvt. Ltd.</a:t>
            </a:r>
            <a:endParaRPr lang="en-US" sz="32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403797"/>
            <a:ext cx="10515600" cy="4773166"/>
          </a:xfrm>
        </p:spPr>
        <p:txBody>
          <a:bodyPr>
            <a:normAutofit/>
          </a:bodyPr>
          <a:lstStyle/>
          <a:p>
            <a:r>
              <a:rPr lang="en-US" sz="2000" dirty="0" smtClean="0">
                <a:latin typeface="Times New Roman" panose="02020603050405020304" pitchFamily="18" charset="0"/>
                <a:cs typeface="Times New Roman" panose="02020603050405020304" pitchFamily="18" charset="0"/>
              </a:rPr>
              <a:t>About the Organization-</a:t>
            </a:r>
          </a:p>
          <a:p>
            <a:pPr lvl="1"/>
            <a:r>
              <a:rPr lang="en-US" sz="2000" dirty="0" smtClean="0">
                <a:latin typeface="Times New Roman" panose="02020603050405020304" pitchFamily="18" charset="0"/>
                <a:cs typeface="Times New Roman" panose="02020603050405020304" pitchFamily="18" charset="0"/>
              </a:rPr>
              <a:t>Eli </a:t>
            </a:r>
            <a:r>
              <a:rPr lang="en-US" sz="2000" dirty="0">
                <a:latin typeface="Times New Roman" panose="02020603050405020304" pitchFamily="18" charset="0"/>
                <a:cs typeface="Times New Roman" panose="02020603050405020304" pitchFamily="18" charset="0"/>
              </a:rPr>
              <a:t>India is part of ELI Global-a globally diversified information and financial services group founded in </a:t>
            </a:r>
            <a:r>
              <a:rPr lang="en-US" sz="2000" dirty="0" smtClean="0">
                <a:latin typeface="Times New Roman" panose="02020603050405020304" pitchFamily="18" charset="0"/>
                <a:cs typeface="Times New Roman" panose="02020603050405020304" pitchFamily="18" charset="0"/>
              </a:rPr>
              <a:t>1991. Eli </a:t>
            </a:r>
            <a:r>
              <a:rPr lang="en-US" sz="2000" dirty="0">
                <a:latin typeface="Times New Roman" panose="02020603050405020304" pitchFamily="18" charset="0"/>
                <a:cs typeface="Times New Roman" panose="02020603050405020304" pitchFamily="18" charset="0"/>
              </a:rPr>
              <a:t>started its India operations in </a:t>
            </a:r>
            <a:r>
              <a:rPr lang="en-US" sz="2000" dirty="0" smtClean="0">
                <a:latin typeface="Times New Roman" panose="02020603050405020304" pitchFamily="18" charset="0"/>
                <a:cs typeface="Times New Roman" panose="02020603050405020304" pitchFamily="18" charset="0"/>
              </a:rPr>
              <a:t>2007.</a:t>
            </a:r>
            <a:r>
              <a:rPr lang="en-US" sz="2000" dirty="0">
                <a:latin typeface="Times New Roman" panose="02020603050405020304" pitchFamily="18" charset="0"/>
                <a:cs typeface="Times New Roman" panose="02020603050405020304" pitchFamily="18" charset="0"/>
              </a:rPr>
              <a:t> Today ELI have more than 40 business units in diverse verticals across three continents</a:t>
            </a:r>
            <a:r>
              <a:rPr lang="en-US" sz="2000" dirty="0" smtClean="0">
                <a:latin typeface="Times New Roman" panose="02020603050405020304" pitchFamily="18" charset="0"/>
                <a:cs typeface="Times New Roman" panose="02020603050405020304" pitchFamily="18" charset="0"/>
              </a:rPr>
              <a:t>.</a:t>
            </a:r>
          </a:p>
          <a:p>
            <a:pPr lvl="1"/>
            <a:r>
              <a:rPr lang="en-US" sz="2000" dirty="0">
                <a:latin typeface="Times New Roman" panose="02020603050405020304" pitchFamily="18" charset="0"/>
                <a:cs typeface="Times New Roman" panose="02020603050405020304" pitchFamily="18" charset="0"/>
              </a:rPr>
              <a:t>C</a:t>
            </a:r>
            <a:r>
              <a:rPr lang="en-US" sz="2000" dirty="0" smtClean="0">
                <a:latin typeface="Times New Roman" panose="02020603050405020304" pitchFamily="18" charset="0"/>
                <a:cs typeface="Times New Roman" panose="02020603050405020304" pitchFamily="18" charset="0"/>
              </a:rPr>
              <a:t>urrent </a:t>
            </a:r>
            <a:r>
              <a:rPr lang="en-US" sz="2000" dirty="0">
                <a:latin typeface="Times New Roman" panose="02020603050405020304" pitchFamily="18" charset="0"/>
                <a:cs typeface="Times New Roman" panose="02020603050405020304" pitchFamily="18" charset="0"/>
              </a:rPr>
              <a:t>business spans across diverse verticals including </a:t>
            </a:r>
            <a:r>
              <a:rPr lang="en-US" sz="2000" dirty="0" smtClean="0">
                <a:latin typeface="Times New Roman" panose="02020603050405020304" pitchFamily="18" charset="0"/>
                <a:cs typeface="Times New Roman" panose="02020603050405020304" pitchFamily="18" charset="0"/>
              </a:rPr>
              <a:t>Healthcare</a:t>
            </a:r>
            <a:r>
              <a:rPr lang="en-US" sz="2000" dirty="0">
                <a:latin typeface="Times New Roman" panose="02020603050405020304" pitchFamily="18" charset="0"/>
                <a:cs typeface="Times New Roman" panose="02020603050405020304" pitchFamily="18" charset="0"/>
              </a:rPr>
              <a:t>, Market Research Reports, Collections &amp; Recovery, Certifications, Online Reputation Management, Collectibles, Insurance and Annuities, Media &amp; Publications and more</a:t>
            </a:r>
            <a:r>
              <a:rPr lang="en-US" sz="2000" dirty="0" smtClean="0">
                <a:latin typeface="Times New Roman" panose="02020603050405020304" pitchFamily="18" charset="0"/>
                <a:cs typeface="Times New Roman" panose="02020603050405020304" pitchFamily="18" charset="0"/>
              </a:rPr>
              <a:t>.</a:t>
            </a:r>
          </a:p>
          <a:p>
            <a:pPr lvl="1"/>
            <a:r>
              <a:rPr lang="en-US" sz="2000" dirty="0">
                <a:latin typeface="Times New Roman" panose="02020603050405020304" pitchFamily="18" charset="0"/>
                <a:cs typeface="Times New Roman" panose="02020603050405020304" pitchFamily="18" charset="0"/>
              </a:rPr>
              <a:t>ELI’s one of the business unit is MDoffice and they have Electronic Health Record (EHR),Practice Management, Revenue Cycle Management and Patient Engagement product which  empower and enables ophthalmologist practices to provide effective and integrated care delivery</a:t>
            </a:r>
            <a:r>
              <a:rPr lang="en-US" sz="2000"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5728947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1988" y="346448"/>
            <a:ext cx="10515600" cy="5946776"/>
          </a:xfrm>
        </p:spPr>
        <p:txBody>
          <a:bodyPr/>
          <a:lstStyle/>
          <a:p>
            <a:pPr algn="just"/>
            <a:r>
              <a:rPr lang="en-US" sz="2400" dirty="0">
                <a:latin typeface="Times New Roman" panose="02020603050405020304" pitchFamily="18" charset="0"/>
                <a:cs typeface="Times New Roman" panose="02020603050405020304" pitchFamily="18" charset="0"/>
              </a:rPr>
              <a:t>Study design: Descriptive, cross-sectional study.</a:t>
            </a:r>
          </a:p>
          <a:p>
            <a:pPr algn="just"/>
            <a:r>
              <a:rPr lang="en-US" sz="2400" dirty="0">
                <a:latin typeface="Times New Roman" panose="02020603050405020304" pitchFamily="18" charset="0"/>
                <a:cs typeface="Times New Roman" panose="02020603050405020304" pitchFamily="18" charset="0"/>
              </a:rPr>
              <a:t>Sample population: Physicians, Ophthalmologists, Health IT, administrative staff, staff, nurse, medical students.</a:t>
            </a:r>
          </a:p>
          <a:p>
            <a:pPr algn="just"/>
            <a:r>
              <a:rPr lang="en-US" sz="2400" dirty="0">
                <a:latin typeface="Times New Roman" panose="02020603050405020304" pitchFamily="18" charset="0"/>
                <a:cs typeface="Times New Roman" panose="02020603050405020304" pitchFamily="18" charset="0"/>
              </a:rPr>
              <a:t>Sampling method: Convenient sampling technique.</a:t>
            </a:r>
          </a:p>
          <a:p>
            <a:pPr algn="just"/>
            <a:r>
              <a:rPr lang="en-US" sz="2400" dirty="0">
                <a:latin typeface="Times New Roman" panose="02020603050405020304" pitchFamily="18" charset="0"/>
                <a:cs typeface="Times New Roman" panose="02020603050405020304" pitchFamily="18" charset="0"/>
              </a:rPr>
              <a:t>Study Duration: 3 months</a:t>
            </a:r>
          </a:p>
          <a:p>
            <a:pPr algn="just"/>
            <a:r>
              <a:rPr lang="en-US" sz="2400" dirty="0">
                <a:latin typeface="Times New Roman" panose="02020603050405020304" pitchFamily="18" charset="0"/>
                <a:cs typeface="Times New Roman" panose="02020603050405020304" pitchFamily="18" charset="0"/>
              </a:rPr>
              <a:t>Data source: Primary and secondary data.</a:t>
            </a:r>
          </a:p>
          <a:p>
            <a:pPr algn="just"/>
            <a:r>
              <a:rPr lang="en-US" sz="2400" dirty="0">
                <a:latin typeface="Times New Roman" panose="02020603050405020304" pitchFamily="18" charset="0"/>
                <a:cs typeface="Times New Roman" panose="02020603050405020304" pitchFamily="18" charset="0"/>
              </a:rPr>
              <a:t>Sample size: 97</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645559817"/>
              </p:ext>
            </p:extLst>
          </p:nvPr>
        </p:nvGraphicFramePr>
        <p:xfrm>
          <a:off x="2501154" y="4005983"/>
          <a:ext cx="6400911" cy="2139322"/>
        </p:xfrm>
        <a:graphic>
          <a:graphicData uri="http://schemas.openxmlformats.org/drawingml/2006/table">
            <a:tbl>
              <a:tblPr firstRow="1" firstCol="1" bandRow="1">
                <a:tableStyleId>{5C22544A-7EE6-4342-B048-85BDC9FD1C3A}</a:tableStyleId>
              </a:tblPr>
              <a:tblGrid>
                <a:gridCol w="2311803"/>
                <a:gridCol w="1351448"/>
                <a:gridCol w="1368830"/>
                <a:gridCol w="1368830"/>
              </a:tblGrid>
              <a:tr h="671224">
                <a:tc>
                  <a:txBody>
                    <a:bodyPr/>
                    <a:lstStyle/>
                    <a:p>
                      <a:pPr marL="0" marR="0" algn="just">
                        <a:lnSpc>
                          <a:spcPct val="150000"/>
                        </a:lnSpc>
                        <a:spcBef>
                          <a:spcPts val="0"/>
                        </a:spcBef>
                        <a:spcAft>
                          <a:spcPts val="0"/>
                        </a:spcAft>
                      </a:pPr>
                      <a:r>
                        <a:rPr lang="en-US" sz="1600" dirty="0">
                          <a:solidFill>
                            <a:schemeClr val="tx1"/>
                          </a:solidFill>
                          <a:effectLst/>
                        </a:rPr>
                        <a:t>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1600" dirty="0">
                          <a:solidFill>
                            <a:schemeClr val="tx1"/>
                          </a:solidFill>
                          <a:effectLst/>
                        </a:rPr>
                        <a:t>Male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1600">
                          <a:solidFill>
                            <a:schemeClr val="tx1"/>
                          </a:solidFill>
                          <a:effectLst/>
                        </a:rPr>
                        <a:t>Female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1600">
                          <a:solidFill>
                            <a:schemeClr val="tx1"/>
                          </a:solidFill>
                          <a:effectLst/>
                        </a:rPr>
                        <a:t> </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89366">
                <a:tc>
                  <a:txBody>
                    <a:bodyPr/>
                    <a:lstStyle/>
                    <a:p>
                      <a:pPr marL="0" marR="0" algn="just">
                        <a:lnSpc>
                          <a:spcPct val="150000"/>
                        </a:lnSpc>
                        <a:spcBef>
                          <a:spcPts val="0"/>
                        </a:spcBef>
                        <a:spcAft>
                          <a:spcPts val="0"/>
                        </a:spcAft>
                      </a:pPr>
                      <a:r>
                        <a:rPr lang="en-US" sz="1600" dirty="0">
                          <a:solidFill>
                            <a:schemeClr val="tx1"/>
                          </a:solidFill>
                          <a:effectLst/>
                        </a:rPr>
                        <a:t>Medical Staff</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1600" dirty="0">
                          <a:solidFill>
                            <a:schemeClr val="tx1"/>
                          </a:solidFill>
                          <a:effectLst/>
                        </a:rPr>
                        <a:t>26</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1600">
                          <a:solidFill>
                            <a:schemeClr val="tx1"/>
                          </a:solidFill>
                          <a:effectLst/>
                        </a:rPr>
                        <a:t>32</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1600">
                          <a:solidFill>
                            <a:schemeClr val="tx1"/>
                          </a:solidFill>
                          <a:effectLst/>
                        </a:rPr>
                        <a:t>58</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89366">
                <a:tc>
                  <a:txBody>
                    <a:bodyPr/>
                    <a:lstStyle/>
                    <a:p>
                      <a:pPr marL="0" marR="0" algn="just">
                        <a:lnSpc>
                          <a:spcPct val="150000"/>
                        </a:lnSpc>
                        <a:spcBef>
                          <a:spcPts val="0"/>
                        </a:spcBef>
                        <a:spcAft>
                          <a:spcPts val="0"/>
                        </a:spcAft>
                      </a:pPr>
                      <a:r>
                        <a:rPr lang="en-US" sz="1600" dirty="0">
                          <a:solidFill>
                            <a:schemeClr val="tx1"/>
                          </a:solidFill>
                          <a:effectLst/>
                        </a:rPr>
                        <a:t>Non-Medical Staff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50000"/>
                        </a:lnSpc>
                        <a:spcBef>
                          <a:spcPts val="0"/>
                        </a:spcBef>
                        <a:spcAft>
                          <a:spcPts val="0"/>
                        </a:spcAft>
                      </a:pPr>
                      <a:r>
                        <a:rPr lang="en-US" sz="1600" dirty="0">
                          <a:solidFill>
                            <a:schemeClr val="tx1"/>
                          </a:solidFill>
                          <a:effectLst/>
                        </a:rPr>
                        <a:t>18</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1600" dirty="0">
                          <a:solidFill>
                            <a:schemeClr val="tx1"/>
                          </a:solidFill>
                          <a:effectLst/>
                        </a:rPr>
                        <a:t>21</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1600">
                          <a:solidFill>
                            <a:schemeClr val="tx1"/>
                          </a:solidFill>
                          <a:effectLst/>
                        </a:rPr>
                        <a:t>39</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89366">
                <a:tc>
                  <a:txBody>
                    <a:bodyPr/>
                    <a:lstStyle/>
                    <a:p>
                      <a:pPr marL="0" marR="0" algn="just">
                        <a:lnSpc>
                          <a:spcPct val="150000"/>
                        </a:lnSpc>
                        <a:spcBef>
                          <a:spcPts val="0"/>
                        </a:spcBef>
                        <a:spcAft>
                          <a:spcPts val="0"/>
                        </a:spcAft>
                      </a:pPr>
                      <a:r>
                        <a:rPr lang="en-US" sz="1600">
                          <a:solidFill>
                            <a:schemeClr val="tx1"/>
                          </a:solidFill>
                          <a:effectLst/>
                        </a:rPr>
                        <a:t>Total </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1600" dirty="0">
                          <a:solidFill>
                            <a:schemeClr val="tx1"/>
                          </a:solidFill>
                          <a:effectLst/>
                        </a:rPr>
                        <a:t>44</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1600" dirty="0">
                          <a:solidFill>
                            <a:schemeClr val="tx1"/>
                          </a:solidFill>
                          <a:effectLst/>
                        </a:rPr>
                        <a:t>53</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en-US" sz="1600" dirty="0">
                          <a:solidFill>
                            <a:schemeClr val="tx1"/>
                          </a:solidFill>
                          <a:effectLst/>
                        </a:rPr>
                        <a:t>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41772466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50761"/>
            <a:ext cx="10515600" cy="5726202"/>
          </a:xfrm>
        </p:spPr>
        <p:txBody>
          <a:bodyPr>
            <a:normAutofit/>
          </a:bodyPr>
          <a:lstStyle/>
          <a:p>
            <a:pPr algn="just">
              <a:lnSpc>
                <a:spcPct val="100000"/>
              </a:lnSpc>
            </a:pPr>
            <a:r>
              <a:rPr lang="en-US" sz="2400" b="1" dirty="0">
                <a:latin typeface="Times New Roman" panose="02020603050405020304" pitchFamily="18" charset="0"/>
                <a:cs typeface="Times New Roman" panose="02020603050405020304" pitchFamily="18" charset="0"/>
              </a:rPr>
              <a:t>Place of study</a:t>
            </a:r>
            <a:r>
              <a:rPr lang="en-US" sz="2400" dirty="0">
                <a:latin typeface="Times New Roman" panose="02020603050405020304" pitchFamily="18" charset="0"/>
                <a:cs typeface="Times New Roman" panose="02020603050405020304" pitchFamily="18" charset="0"/>
              </a:rPr>
              <a:t>: Several hospitals in Delhi and NCR region were visited to collect the primary data. Also few more respondents from other organizations were involved. </a:t>
            </a:r>
            <a:endParaRPr lang="en-US" sz="2000" dirty="0">
              <a:latin typeface="Times New Roman" panose="02020603050405020304" pitchFamily="18" charset="0"/>
              <a:cs typeface="Times New Roman" panose="02020603050405020304" pitchFamily="18" charset="0"/>
            </a:endParaRPr>
          </a:p>
          <a:p>
            <a:pPr algn="just">
              <a:lnSpc>
                <a:spcPct val="100000"/>
              </a:lnSpc>
            </a:pPr>
            <a:r>
              <a:rPr lang="en-US" sz="2400" b="1" dirty="0">
                <a:latin typeface="Times New Roman" panose="02020603050405020304" pitchFamily="18" charset="0"/>
                <a:cs typeface="Times New Roman" panose="02020603050405020304" pitchFamily="18" charset="0"/>
              </a:rPr>
              <a:t>Tools to be used for data collection</a:t>
            </a:r>
            <a:r>
              <a:rPr lang="en-US" sz="2400" dirty="0">
                <a:latin typeface="Times New Roman" panose="02020603050405020304" pitchFamily="18" charset="0"/>
                <a:cs typeface="Times New Roman" panose="02020603050405020304" pitchFamily="18" charset="0"/>
              </a:rPr>
              <a:t>: Questionnaire will be filled in by the respondents. </a:t>
            </a:r>
            <a:endParaRPr lang="en-US" sz="2000" dirty="0">
              <a:latin typeface="Times New Roman" panose="02020603050405020304" pitchFamily="18" charset="0"/>
              <a:cs typeface="Times New Roman" panose="02020603050405020304" pitchFamily="18" charset="0"/>
            </a:endParaRPr>
          </a:p>
          <a:p>
            <a:pPr algn="just">
              <a:lnSpc>
                <a:spcPct val="100000"/>
              </a:lnSpc>
            </a:pPr>
            <a:r>
              <a:rPr lang="en-US" sz="2400" b="1" dirty="0">
                <a:latin typeface="Times New Roman" panose="02020603050405020304" pitchFamily="18" charset="0"/>
                <a:cs typeface="Times New Roman" panose="02020603050405020304" pitchFamily="18" charset="0"/>
              </a:rPr>
              <a:t>Ethical considerations: </a:t>
            </a:r>
            <a:r>
              <a:rPr lang="en-US" sz="2400" dirty="0">
                <a:latin typeface="Times New Roman" panose="02020603050405020304" pitchFamily="18" charset="0"/>
                <a:cs typeface="Times New Roman" panose="02020603050405020304" pitchFamily="18" charset="0"/>
              </a:rPr>
              <a:t>Before proceeding with the questionnaire consent of the respondent was taken. Confidentiality of the respondents will be </a:t>
            </a:r>
            <a:r>
              <a:rPr lang="en-US" sz="2400" dirty="0" smtClean="0">
                <a:latin typeface="Times New Roman" panose="02020603050405020304" pitchFamily="18" charset="0"/>
                <a:cs typeface="Times New Roman" panose="02020603050405020304" pitchFamily="18" charset="0"/>
              </a:rPr>
              <a:t>maintained.</a:t>
            </a:r>
          </a:p>
          <a:p>
            <a:pPr algn="just">
              <a:lnSpc>
                <a:spcPct val="100000"/>
              </a:lnSpc>
            </a:pPr>
            <a:r>
              <a:rPr lang="en-US" sz="2400" b="1" dirty="0" smtClean="0">
                <a:latin typeface="Times New Roman" panose="02020603050405020304" pitchFamily="18" charset="0"/>
                <a:cs typeface="Times New Roman" panose="02020603050405020304" pitchFamily="18" charset="0"/>
              </a:rPr>
              <a:t>Data </a:t>
            </a:r>
            <a:r>
              <a:rPr lang="en-US" sz="2400" b="1" dirty="0">
                <a:latin typeface="Times New Roman" panose="02020603050405020304" pitchFamily="18" charset="0"/>
                <a:cs typeface="Times New Roman" panose="02020603050405020304" pitchFamily="18" charset="0"/>
              </a:rPr>
              <a:t>analysis</a:t>
            </a:r>
          </a:p>
          <a:p>
            <a:pPr marL="0" indent="0" algn="just">
              <a:lnSpc>
                <a:spcPct val="100000"/>
              </a:lnSpc>
              <a:buNone/>
            </a:pPr>
            <a:r>
              <a:rPr lang="en-US" sz="2400" dirty="0" smtClean="0">
                <a:latin typeface="Times New Roman" panose="02020603050405020304" pitchFamily="18" charset="0"/>
                <a:cs typeface="Times New Roman" panose="02020603050405020304" pitchFamily="18" charset="0"/>
              </a:rPr>
              <a:t>  Data </a:t>
            </a:r>
            <a:r>
              <a:rPr lang="en-US" sz="2400" dirty="0">
                <a:latin typeface="Times New Roman" panose="02020603050405020304" pitchFamily="18" charset="0"/>
                <a:cs typeface="Times New Roman" panose="02020603050405020304" pitchFamily="18" charset="0"/>
              </a:rPr>
              <a:t>analysis was done using Microsoft Excel 2010.</a:t>
            </a:r>
            <a:endParaRPr lang="en-US" sz="2000" dirty="0">
              <a:latin typeface="Times New Roman" panose="02020603050405020304" pitchFamily="18" charset="0"/>
              <a:cs typeface="Times New Roman" panose="02020603050405020304" pitchFamily="18" charset="0"/>
            </a:endParaRPr>
          </a:p>
          <a:p>
            <a:endParaRPr lang="en-US" sz="2400" dirty="0"/>
          </a:p>
        </p:txBody>
      </p:sp>
    </p:spTree>
    <p:extLst>
      <p:ext uri="{BB962C8B-B14F-4D97-AF65-F5344CB8AC3E}">
        <p14:creationId xmlns:p14="http://schemas.microsoft.com/office/powerpoint/2010/main" val="33818635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Limitations of study</a:t>
            </a:r>
          </a:p>
        </p:txBody>
      </p:sp>
      <p:sp>
        <p:nvSpPr>
          <p:cNvPr id="3" name="Content Placeholder 2"/>
          <p:cNvSpPr>
            <a:spLocks noGrp="1"/>
          </p:cNvSpPr>
          <p:nvPr>
            <p:ph idx="1"/>
          </p:nvPr>
        </p:nvSpPr>
        <p:spPr>
          <a:xfrm>
            <a:off x="309094" y="1326524"/>
            <a:ext cx="11603864" cy="4850439"/>
          </a:xfrm>
        </p:spPr>
        <p:txBody>
          <a:bodyPr>
            <a:normAutofit/>
          </a:bodyPr>
          <a:lstStyle/>
          <a:p>
            <a:pPr marL="0" indent="0" algn="just">
              <a:lnSpc>
                <a:spcPct val="100000"/>
              </a:lnSpc>
              <a:buNone/>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total subjects of this study are being selected through convenient sampling, thus the result outcome of the study cannot be generalized to the entire population. However the study is expected to throw light on the perceptions of the healthcare providers in general that may me further utilized in planning for CDSS implementation and research in this area. </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31621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extLst>
              <p:ext uri="{D42A27DB-BD31-4B8C-83A1-F6EECF244321}">
                <p14:modId xmlns:p14="http://schemas.microsoft.com/office/powerpoint/2010/main" val="732655472"/>
              </p:ext>
            </p:extLst>
          </p:nvPr>
        </p:nvGraphicFramePr>
        <p:xfrm>
          <a:off x="445155" y="1983440"/>
          <a:ext cx="4524375" cy="241281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ontent Placeholder 5"/>
          <p:cNvGraphicFramePr>
            <a:graphicFrameLocks noGrp="1"/>
          </p:cNvGraphicFramePr>
          <p:nvPr>
            <p:ph idx="1"/>
            <p:extLst>
              <p:ext uri="{D42A27DB-BD31-4B8C-83A1-F6EECF244321}">
                <p14:modId xmlns:p14="http://schemas.microsoft.com/office/powerpoint/2010/main" val="3107053353"/>
              </p:ext>
            </p:extLst>
          </p:nvPr>
        </p:nvGraphicFramePr>
        <p:xfrm>
          <a:off x="7140388" y="1976717"/>
          <a:ext cx="3953435" cy="233213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p:cNvGraphicFramePr/>
          <p:nvPr>
            <p:extLst>
              <p:ext uri="{D42A27DB-BD31-4B8C-83A1-F6EECF244321}">
                <p14:modId xmlns:p14="http://schemas.microsoft.com/office/powerpoint/2010/main" val="874519002"/>
              </p:ext>
            </p:extLst>
          </p:nvPr>
        </p:nvGraphicFramePr>
        <p:xfrm>
          <a:off x="4452377" y="4483660"/>
          <a:ext cx="4524375" cy="2187575"/>
        </p:xfrm>
        <a:graphic>
          <a:graphicData uri="http://schemas.openxmlformats.org/drawingml/2006/chart">
            <c:chart xmlns:c="http://schemas.openxmlformats.org/drawingml/2006/chart" xmlns:r="http://schemas.openxmlformats.org/officeDocument/2006/relationships" r:id="rId4"/>
          </a:graphicData>
        </a:graphic>
      </p:graphicFrame>
      <p:sp>
        <p:nvSpPr>
          <p:cNvPr id="9" name="Rectangle 8"/>
          <p:cNvSpPr/>
          <p:nvPr/>
        </p:nvSpPr>
        <p:spPr>
          <a:xfrm>
            <a:off x="753035" y="443753"/>
            <a:ext cx="10448365" cy="108921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sz="2000" dirty="0" smtClean="0">
                <a:solidFill>
                  <a:schemeClr val="tx1"/>
                </a:solidFill>
                <a:latin typeface="Times New Roman" panose="02020603050405020304" pitchFamily="18" charset="0"/>
                <a:cs typeface="Times New Roman" panose="02020603050405020304" pitchFamily="18" charset="0"/>
              </a:rPr>
              <a:t>Majority of the respondent’s belonged to medical staff and were females.</a:t>
            </a:r>
          </a:p>
          <a:p>
            <a:pPr marL="285750" indent="-285750">
              <a:buFont typeface="Arial" panose="020B0604020202020204" pitchFamily="34" charset="0"/>
              <a:buChar char="•"/>
            </a:pPr>
            <a:r>
              <a:rPr lang="en-US" sz="2000" dirty="0" smtClean="0">
                <a:solidFill>
                  <a:schemeClr val="tx1"/>
                </a:solidFill>
                <a:latin typeface="Times New Roman" panose="02020603050405020304" pitchFamily="18" charset="0"/>
                <a:cs typeface="Times New Roman" panose="02020603050405020304" pitchFamily="18" charset="0"/>
              </a:rPr>
              <a:t>39% of the respondent’s were middle –aged</a:t>
            </a:r>
            <a:endParaRPr lang="en-US"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52563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anose="02020603050405020304" pitchFamily="18" charset="0"/>
                <a:cs typeface="Times New Roman" panose="02020603050405020304" pitchFamily="18" charset="0"/>
              </a:rPr>
              <a:t>Computer literacy</a:t>
            </a:r>
            <a:endParaRPr lang="en-US" sz="4000" dirty="0">
              <a:latin typeface="Times New Roman" panose="02020603050405020304" pitchFamily="18" charset="0"/>
              <a:cs typeface="Times New Roman" panose="02020603050405020304" pitchFamily="18" charset="0"/>
            </a:endParaRPr>
          </a:p>
        </p:txBody>
      </p:sp>
      <p:graphicFrame>
        <p:nvGraphicFramePr>
          <p:cNvPr id="4" name="Chart 3"/>
          <p:cNvGraphicFramePr/>
          <p:nvPr>
            <p:extLst>
              <p:ext uri="{D42A27DB-BD31-4B8C-83A1-F6EECF244321}">
                <p14:modId xmlns:p14="http://schemas.microsoft.com/office/powerpoint/2010/main" val="1374807662"/>
              </p:ext>
            </p:extLst>
          </p:nvPr>
        </p:nvGraphicFramePr>
        <p:xfrm>
          <a:off x="838200" y="1690688"/>
          <a:ext cx="4231341" cy="22493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ontent Placeholder 5"/>
          <p:cNvGraphicFramePr>
            <a:graphicFrameLocks noGrp="1"/>
          </p:cNvGraphicFramePr>
          <p:nvPr>
            <p:ph idx="1"/>
            <p:extLst>
              <p:ext uri="{D42A27DB-BD31-4B8C-83A1-F6EECF244321}">
                <p14:modId xmlns:p14="http://schemas.microsoft.com/office/powerpoint/2010/main" val="3366170114"/>
              </p:ext>
            </p:extLst>
          </p:nvPr>
        </p:nvGraphicFramePr>
        <p:xfrm>
          <a:off x="7212106" y="1690688"/>
          <a:ext cx="3980330" cy="22493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p:cNvGraphicFramePr/>
          <p:nvPr>
            <p:extLst>
              <p:ext uri="{D42A27DB-BD31-4B8C-83A1-F6EECF244321}">
                <p14:modId xmlns:p14="http://schemas.microsoft.com/office/powerpoint/2010/main" val="2859755667"/>
              </p:ext>
            </p:extLst>
          </p:nvPr>
        </p:nvGraphicFramePr>
        <p:xfrm>
          <a:off x="838200" y="4138295"/>
          <a:ext cx="4231341" cy="237008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Chart 7"/>
          <p:cNvGraphicFramePr/>
          <p:nvPr>
            <p:extLst>
              <p:ext uri="{D42A27DB-BD31-4B8C-83A1-F6EECF244321}">
                <p14:modId xmlns:p14="http://schemas.microsoft.com/office/powerpoint/2010/main" val="4104578678"/>
              </p:ext>
            </p:extLst>
          </p:nvPr>
        </p:nvGraphicFramePr>
        <p:xfrm>
          <a:off x="7212106" y="4138295"/>
          <a:ext cx="3980330" cy="2370081"/>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8908718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64431"/>
          </a:xfrm>
        </p:spPr>
        <p:txBody>
          <a:bodyPr>
            <a:normAutofit/>
          </a:bodyPr>
          <a:lstStyle/>
          <a:p>
            <a:r>
              <a:rPr lang="en-US" sz="4000" dirty="0" smtClean="0">
                <a:latin typeface="Times New Roman" panose="02020603050405020304" pitchFamily="18" charset="0"/>
                <a:cs typeface="Times New Roman" panose="02020603050405020304" pitchFamily="18" charset="0"/>
              </a:rPr>
              <a:t>Patient care</a:t>
            </a:r>
            <a:endParaRPr lang="en-US" sz="4000" dirty="0">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62267762"/>
              </p:ext>
            </p:extLst>
          </p:nvPr>
        </p:nvGraphicFramePr>
        <p:xfrm>
          <a:off x="838200" y="1591702"/>
          <a:ext cx="4244788" cy="432500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extLst>
              <p:ext uri="{D42A27DB-BD31-4B8C-83A1-F6EECF244321}">
                <p14:modId xmlns:p14="http://schemas.microsoft.com/office/powerpoint/2010/main" val="975967188"/>
              </p:ext>
            </p:extLst>
          </p:nvPr>
        </p:nvGraphicFramePr>
        <p:xfrm>
          <a:off x="6816725" y="1591702"/>
          <a:ext cx="4537075" cy="432500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5341437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sz="3200" b="1" dirty="0"/>
              <a:t> </a:t>
            </a:r>
            <a:r>
              <a:rPr lang="en-US" sz="3200" dirty="0"/>
              <a:t/>
            </a:r>
            <a:br>
              <a:rPr lang="en-US" sz="3200" dirty="0"/>
            </a:br>
            <a:r>
              <a:rPr lang="en-US" dirty="0">
                <a:latin typeface="Times New Roman" panose="02020603050405020304" pitchFamily="18" charset="0"/>
                <a:cs typeface="Times New Roman" panose="02020603050405020304" pitchFamily="18" charset="0"/>
              </a:rPr>
              <a:t>Awareness about HIS</a:t>
            </a:r>
            <a:r>
              <a:rPr lang="en-US" sz="3200" dirty="0"/>
              <a:t/>
            </a:r>
            <a:br>
              <a:rPr lang="en-US" sz="3200" dirty="0"/>
            </a:br>
            <a:endParaRPr lang="en-US" sz="3200" dirty="0">
              <a:latin typeface="+mn-lt"/>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735865009"/>
              </p:ext>
            </p:extLst>
          </p:nvPr>
        </p:nvGraphicFramePr>
        <p:xfrm>
          <a:off x="838200" y="2232212"/>
          <a:ext cx="4312024" cy="394475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p:nvPr>
            <p:extLst>
              <p:ext uri="{D42A27DB-BD31-4B8C-83A1-F6EECF244321}">
                <p14:modId xmlns:p14="http://schemas.microsoft.com/office/powerpoint/2010/main" val="2258592149"/>
              </p:ext>
            </p:extLst>
          </p:nvPr>
        </p:nvGraphicFramePr>
        <p:xfrm>
          <a:off x="6985186" y="2232212"/>
          <a:ext cx="4057650" cy="394475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2259567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Awareness about CDSS</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07466107"/>
              </p:ext>
            </p:extLst>
          </p:nvPr>
        </p:nvGraphicFramePr>
        <p:xfrm>
          <a:off x="838200" y="1690688"/>
          <a:ext cx="4177553" cy="402431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extLst>
              <p:ext uri="{D42A27DB-BD31-4B8C-83A1-F6EECF244321}">
                <p14:modId xmlns:p14="http://schemas.microsoft.com/office/powerpoint/2010/main" val="2463693115"/>
              </p:ext>
            </p:extLst>
          </p:nvPr>
        </p:nvGraphicFramePr>
        <p:xfrm>
          <a:off x="6984626" y="1690688"/>
          <a:ext cx="3924300" cy="40243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159325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Perception about use of CDSS in healthcare</a:t>
            </a:r>
            <a:br>
              <a:rPr lang="en-US" sz="4000" dirty="0">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658716849"/>
              </p:ext>
            </p:extLst>
          </p:nvPr>
        </p:nvGraphicFramePr>
        <p:xfrm>
          <a:off x="3267634" y="1825625"/>
          <a:ext cx="7382437"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9256683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Times New Roman" panose="02020603050405020304" pitchFamily="18" charset="0"/>
                <a:cs typeface="Times New Roman" panose="02020603050405020304" pitchFamily="18" charset="0"/>
              </a:rPr>
              <a:t>Respondents rating on level of helpfulness of CDSS</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58427872"/>
              </p:ext>
            </p:extLst>
          </p:nvPr>
        </p:nvGraphicFramePr>
        <p:xfrm>
          <a:off x="6508376" y="1922929"/>
          <a:ext cx="4666129" cy="381896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080566028"/>
              </p:ext>
            </p:extLst>
          </p:nvPr>
        </p:nvGraphicFramePr>
        <p:xfrm>
          <a:off x="995082" y="1922929"/>
          <a:ext cx="5029200" cy="3818966"/>
        </p:xfrm>
        <a:graphic>
          <a:graphicData uri="http://schemas.openxmlformats.org/drawingml/2006/table">
            <a:tbl>
              <a:tblPr firstRow="1" firstCol="1" bandRow="1">
                <a:tableStyleId>{5C22544A-7EE6-4342-B048-85BDC9FD1C3A}</a:tableStyleId>
              </a:tblPr>
              <a:tblGrid>
                <a:gridCol w="2339789"/>
                <a:gridCol w="753035"/>
                <a:gridCol w="954741"/>
                <a:gridCol w="981635"/>
              </a:tblGrid>
              <a:tr h="939537">
                <a:tc>
                  <a:txBody>
                    <a:bodyPr/>
                    <a:lstStyle/>
                    <a:p>
                      <a:pPr marL="0" marR="0" algn="just">
                        <a:lnSpc>
                          <a:spcPct val="150000"/>
                        </a:lnSpc>
                        <a:spcBef>
                          <a:spcPts val="0"/>
                        </a:spcBef>
                        <a:spcAft>
                          <a:spcPts val="0"/>
                        </a:spcAft>
                      </a:pPr>
                      <a:r>
                        <a:rPr lang="en-US" sz="1400" dirty="0">
                          <a:solidFill>
                            <a:schemeClr val="tx1"/>
                          </a:solidFill>
                          <a:effectLst/>
                        </a:rPr>
                        <a:t>Respondents rating on level of helpfulness of CDSS</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400" dirty="0">
                          <a:solidFill>
                            <a:schemeClr val="tx1"/>
                          </a:solidFill>
                          <a:effectLst/>
                        </a:rPr>
                        <a:t>Rating</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400">
                          <a:solidFill>
                            <a:schemeClr val="tx1"/>
                          </a:solidFill>
                          <a:effectLst/>
                        </a:rPr>
                        <a:t>Frequency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400">
                          <a:solidFill>
                            <a:schemeClr val="tx1"/>
                          </a:solidFill>
                          <a:effectLst/>
                        </a:rPr>
                        <a:t>Weight allocation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469769">
                <a:tc>
                  <a:txBody>
                    <a:bodyPr/>
                    <a:lstStyle/>
                    <a:p>
                      <a:pPr marL="0" marR="0" algn="just">
                        <a:lnSpc>
                          <a:spcPct val="150000"/>
                        </a:lnSpc>
                        <a:spcBef>
                          <a:spcPts val="0"/>
                        </a:spcBef>
                        <a:spcAft>
                          <a:spcPts val="0"/>
                        </a:spcAft>
                      </a:pPr>
                      <a:r>
                        <a:rPr lang="en-US" sz="1400" dirty="0">
                          <a:solidFill>
                            <a:schemeClr val="tx1"/>
                          </a:solidFill>
                          <a:effectLst/>
                        </a:rPr>
                        <a:t>Very helpful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400">
                          <a:solidFill>
                            <a:schemeClr val="tx1"/>
                          </a:solidFill>
                          <a:effectLst/>
                        </a:rPr>
                        <a:t>5</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400">
                          <a:solidFill>
                            <a:schemeClr val="tx1"/>
                          </a:solidFill>
                          <a:effectLst/>
                        </a:rPr>
                        <a:t>18</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400">
                          <a:solidFill>
                            <a:schemeClr val="tx1"/>
                          </a:solidFill>
                          <a:effectLst/>
                        </a:rPr>
                        <a:t>90</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530584">
                <a:tc>
                  <a:txBody>
                    <a:bodyPr/>
                    <a:lstStyle/>
                    <a:p>
                      <a:pPr marL="0" marR="0" algn="just">
                        <a:lnSpc>
                          <a:spcPct val="150000"/>
                        </a:lnSpc>
                        <a:spcBef>
                          <a:spcPts val="0"/>
                        </a:spcBef>
                        <a:spcAft>
                          <a:spcPts val="0"/>
                        </a:spcAft>
                      </a:pPr>
                      <a:r>
                        <a:rPr lang="en-US" sz="1400" dirty="0">
                          <a:solidFill>
                            <a:schemeClr val="tx1"/>
                          </a:solidFill>
                          <a:effectLst/>
                        </a:rPr>
                        <a:t>Helpful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400">
                          <a:solidFill>
                            <a:schemeClr val="tx1"/>
                          </a:solidFill>
                          <a:effectLst/>
                        </a:rPr>
                        <a:t>4</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400">
                          <a:solidFill>
                            <a:schemeClr val="tx1"/>
                          </a:solidFill>
                          <a:effectLst/>
                        </a:rPr>
                        <a:t>40</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400">
                          <a:solidFill>
                            <a:schemeClr val="tx1"/>
                          </a:solidFill>
                          <a:effectLst/>
                        </a:rPr>
                        <a:t>160</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469769">
                <a:tc>
                  <a:txBody>
                    <a:bodyPr/>
                    <a:lstStyle/>
                    <a:p>
                      <a:pPr marL="0" marR="0" algn="just">
                        <a:lnSpc>
                          <a:spcPct val="150000"/>
                        </a:lnSpc>
                        <a:spcBef>
                          <a:spcPts val="0"/>
                        </a:spcBef>
                        <a:spcAft>
                          <a:spcPts val="0"/>
                        </a:spcAft>
                      </a:pPr>
                      <a:r>
                        <a:rPr lang="en-US" sz="1400" dirty="0">
                          <a:solidFill>
                            <a:schemeClr val="tx1"/>
                          </a:solidFill>
                          <a:effectLst/>
                        </a:rPr>
                        <a:t>Doesn’t make any difference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400" dirty="0">
                          <a:solidFill>
                            <a:schemeClr val="tx1"/>
                          </a:solidFill>
                          <a:effectLst/>
                        </a:rPr>
                        <a:t>3</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400" dirty="0">
                          <a:solidFill>
                            <a:schemeClr val="tx1"/>
                          </a:solidFill>
                          <a:effectLst/>
                        </a:rPr>
                        <a:t>16</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400" dirty="0">
                          <a:solidFill>
                            <a:schemeClr val="tx1"/>
                          </a:solidFill>
                          <a:effectLst/>
                        </a:rPr>
                        <a:t>48</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469769">
                <a:tc>
                  <a:txBody>
                    <a:bodyPr/>
                    <a:lstStyle/>
                    <a:p>
                      <a:pPr marL="0" marR="0" algn="just">
                        <a:lnSpc>
                          <a:spcPct val="150000"/>
                        </a:lnSpc>
                        <a:spcBef>
                          <a:spcPts val="0"/>
                        </a:spcBef>
                        <a:spcAft>
                          <a:spcPts val="0"/>
                        </a:spcAft>
                      </a:pPr>
                      <a:r>
                        <a:rPr lang="en-US" sz="1400">
                          <a:solidFill>
                            <a:schemeClr val="tx1"/>
                          </a:solidFill>
                          <a:effectLst/>
                        </a:rPr>
                        <a:t>Not helpful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400">
                          <a:solidFill>
                            <a:schemeClr val="tx1"/>
                          </a:solidFill>
                          <a:effectLst/>
                        </a:rPr>
                        <a:t>2</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400">
                          <a:solidFill>
                            <a:schemeClr val="tx1"/>
                          </a:solidFill>
                          <a:effectLst/>
                        </a:rPr>
                        <a:t>10</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400" dirty="0">
                          <a:solidFill>
                            <a:schemeClr val="tx1"/>
                          </a:solidFill>
                          <a:effectLst/>
                        </a:rPr>
                        <a:t>20</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469769">
                <a:tc>
                  <a:txBody>
                    <a:bodyPr/>
                    <a:lstStyle/>
                    <a:p>
                      <a:pPr marL="0" marR="0" algn="just">
                        <a:lnSpc>
                          <a:spcPct val="150000"/>
                        </a:lnSpc>
                        <a:spcBef>
                          <a:spcPts val="0"/>
                        </a:spcBef>
                        <a:spcAft>
                          <a:spcPts val="0"/>
                        </a:spcAft>
                      </a:pPr>
                      <a:r>
                        <a:rPr lang="en-US" sz="1400">
                          <a:solidFill>
                            <a:schemeClr val="tx1"/>
                          </a:solidFill>
                          <a:effectLst/>
                        </a:rPr>
                        <a:t>Not at all helpful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400">
                          <a:solidFill>
                            <a:schemeClr val="tx1"/>
                          </a:solidFill>
                          <a:effectLst/>
                        </a:rPr>
                        <a:t>1</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400">
                          <a:solidFill>
                            <a:schemeClr val="tx1"/>
                          </a:solidFill>
                          <a:effectLst/>
                        </a:rPr>
                        <a:t>1</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400" dirty="0">
                          <a:solidFill>
                            <a:schemeClr val="tx1"/>
                          </a:solidFill>
                          <a:effectLst/>
                        </a:rPr>
                        <a:t>1</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469769">
                <a:tc>
                  <a:txBody>
                    <a:bodyPr/>
                    <a:lstStyle/>
                    <a:p>
                      <a:pPr marL="0" marR="0" algn="just">
                        <a:lnSpc>
                          <a:spcPct val="150000"/>
                        </a:lnSpc>
                        <a:spcBef>
                          <a:spcPts val="0"/>
                        </a:spcBef>
                        <a:spcAft>
                          <a:spcPts val="0"/>
                        </a:spcAft>
                      </a:pPr>
                      <a:r>
                        <a:rPr lang="en-US" sz="1400">
                          <a:solidFill>
                            <a:schemeClr val="tx1"/>
                          </a:solidFill>
                          <a:effectLst/>
                        </a:rPr>
                        <a:t>Unaware/ don't know</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400">
                          <a:solidFill>
                            <a:schemeClr val="tx1"/>
                          </a:solidFill>
                          <a:effectLst/>
                        </a:rPr>
                        <a:t>0</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400">
                          <a:solidFill>
                            <a:schemeClr val="tx1"/>
                          </a:solidFill>
                          <a:effectLst/>
                        </a:rPr>
                        <a:t>12</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400" dirty="0">
                          <a:solidFill>
                            <a:schemeClr val="tx1"/>
                          </a:solidFill>
                          <a:effectLst/>
                        </a:rPr>
                        <a:t>0</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8826446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40913"/>
            <a:ext cx="10515600" cy="5636050"/>
          </a:xfrm>
        </p:spPr>
        <p:txBody>
          <a:bodyPr>
            <a:normAutofit/>
          </a:bodyPr>
          <a:lstStyle/>
          <a:p>
            <a:r>
              <a:rPr lang="en-US" sz="2000" dirty="0">
                <a:latin typeface="Times New Roman" panose="02020603050405020304" pitchFamily="18" charset="0"/>
                <a:cs typeface="Times New Roman" panose="02020603050405020304" pitchFamily="18" charset="0"/>
              </a:rPr>
              <a:t>MD office's unified EMR and PM software will manage the flow of your patients from check-in to check-out smoothly.</a:t>
            </a:r>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MDoffice </a:t>
            </a:r>
            <a:r>
              <a:rPr lang="en-US" sz="2000" dirty="0">
                <a:latin typeface="Times New Roman" panose="02020603050405020304" pitchFamily="18" charset="0"/>
                <a:cs typeface="Times New Roman" panose="02020603050405020304" pitchFamily="18" charset="0"/>
              </a:rPr>
              <a:t>list of products:</a:t>
            </a:r>
          </a:p>
          <a:p>
            <a:pPr lvl="1"/>
            <a:r>
              <a:rPr lang="en-US" sz="2000" dirty="0">
                <a:latin typeface="Times New Roman" panose="02020603050405020304" pitchFamily="18" charset="0"/>
                <a:cs typeface="Times New Roman" panose="02020603050405020304" pitchFamily="18" charset="0"/>
              </a:rPr>
              <a:t>MDoffice D</a:t>
            </a:r>
            <a:r>
              <a:rPr lang="en-US" sz="2000" dirty="0" smtClean="0">
                <a:latin typeface="Times New Roman" panose="02020603050405020304" pitchFamily="18" charset="0"/>
                <a:cs typeface="Times New Roman" panose="02020603050405020304" pitchFamily="18" charset="0"/>
              </a:rPr>
              <a:t>esktop Version </a:t>
            </a:r>
            <a:r>
              <a:rPr lang="en-US" sz="2000" dirty="0">
                <a:latin typeface="Times New Roman" panose="02020603050405020304" pitchFamily="18" charset="0"/>
                <a:cs typeface="Times New Roman" panose="02020603050405020304" pitchFamily="18" charset="0"/>
              </a:rPr>
              <a:t>(</a:t>
            </a:r>
            <a:r>
              <a:rPr lang="en-US" sz="2000" dirty="0" smtClean="0">
                <a:latin typeface="Times New Roman" panose="02020603050405020304" pitchFamily="18" charset="0"/>
                <a:cs typeface="Times New Roman" panose="02020603050405020304" pitchFamily="18" charset="0"/>
              </a:rPr>
              <a:t>EMR+</a:t>
            </a:r>
            <a:r>
              <a:rPr lang="en-US" sz="2000" dirty="0">
                <a:latin typeface="Times New Roman" panose="02020603050405020304" pitchFamily="18" charset="0"/>
                <a:cs typeface="Times New Roman" panose="02020603050405020304" pitchFamily="18" charset="0"/>
              </a:rPr>
              <a:t>Practice Management</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lvl="1"/>
            <a:r>
              <a:rPr lang="en-US" sz="2000" dirty="0" smtClean="0">
                <a:latin typeface="Times New Roman" panose="02020603050405020304" pitchFamily="18" charset="0"/>
                <a:cs typeface="Times New Roman" panose="02020603050405020304" pitchFamily="18" charset="0"/>
              </a:rPr>
              <a:t>Cloud </a:t>
            </a:r>
            <a:r>
              <a:rPr lang="en-US" sz="2000" dirty="0">
                <a:latin typeface="Times New Roman" panose="02020603050405020304" pitchFamily="18" charset="0"/>
                <a:cs typeface="Times New Roman" panose="02020603050405020304" pitchFamily="18" charset="0"/>
              </a:rPr>
              <a:t>(</a:t>
            </a:r>
            <a:r>
              <a:rPr lang="en-US" sz="2000" dirty="0" smtClean="0">
                <a:latin typeface="Times New Roman" panose="02020603050405020304" pitchFamily="18" charset="0"/>
                <a:cs typeface="Times New Roman" panose="02020603050405020304" pitchFamily="18" charset="0"/>
              </a:rPr>
              <a:t>EMR+Practice Management)</a:t>
            </a:r>
            <a:endParaRPr lang="en-US" sz="2000" dirty="0">
              <a:latin typeface="Times New Roman" panose="02020603050405020304" pitchFamily="18" charset="0"/>
              <a:cs typeface="Times New Roman" panose="02020603050405020304" pitchFamily="18" charset="0"/>
            </a:endParaRPr>
          </a:p>
          <a:p>
            <a:pPr lvl="1"/>
            <a:r>
              <a:rPr lang="en-US" sz="2000" dirty="0" smtClean="0">
                <a:latin typeface="Times New Roman" panose="02020603050405020304" pitchFamily="18" charset="0"/>
                <a:cs typeface="Times New Roman" panose="02020603050405020304" pitchFamily="18" charset="0"/>
              </a:rPr>
              <a:t>Mobile </a:t>
            </a:r>
            <a:r>
              <a:rPr lang="en-US" sz="2000" dirty="0">
                <a:latin typeface="Times New Roman" panose="02020603050405020304" pitchFamily="18" charset="0"/>
                <a:cs typeface="Times New Roman" panose="02020603050405020304" pitchFamily="18" charset="0"/>
              </a:rPr>
              <a:t>(</a:t>
            </a:r>
            <a:r>
              <a:rPr lang="en-US" sz="2000" dirty="0" smtClean="0">
                <a:latin typeface="Times New Roman" panose="02020603050405020304" pitchFamily="18" charset="0"/>
                <a:cs typeface="Times New Roman" panose="02020603050405020304" pitchFamily="18" charset="0"/>
              </a:rPr>
              <a:t>EMR+Practice Management)</a:t>
            </a:r>
            <a:endParaRPr lang="en-US" sz="2000" dirty="0">
              <a:latin typeface="Times New Roman" panose="02020603050405020304" pitchFamily="18" charset="0"/>
              <a:cs typeface="Times New Roman" panose="02020603050405020304" pitchFamily="18" charset="0"/>
            </a:endParaRPr>
          </a:p>
          <a:p>
            <a:pPr lvl="1"/>
            <a:r>
              <a:rPr lang="en-US" sz="2000" dirty="0" smtClean="0">
                <a:latin typeface="Times New Roman" panose="02020603050405020304" pitchFamily="18" charset="0"/>
                <a:cs typeface="Times New Roman" panose="02020603050405020304" pitchFamily="18" charset="0"/>
              </a:rPr>
              <a:t>Patient Portal</a:t>
            </a:r>
            <a:endParaRPr lang="en-US" sz="2000" dirty="0">
              <a:latin typeface="Times New Roman" panose="02020603050405020304" pitchFamily="18" charset="0"/>
              <a:cs typeface="Times New Roman" panose="02020603050405020304" pitchFamily="18" charset="0"/>
            </a:endParaRPr>
          </a:p>
          <a:p>
            <a:pPr lvl="1"/>
            <a:r>
              <a:rPr lang="en-US" sz="2000" dirty="0" smtClean="0">
                <a:latin typeface="Times New Roman" panose="02020603050405020304" pitchFamily="18" charset="0"/>
                <a:cs typeface="Times New Roman" panose="02020603050405020304" pitchFamily="18" charset="0"/>
              </a:rPr>
              <a:t>E-Prescription</a:t>
            </a:r>
            <a:endParaRPr lang="en-US" sz="2000" dirty="0">
              <a:latin typeface="Times New Roman" panose="02020603050405020304" pitchFamily="18" charset="0"/>
              <a:cs typeface="Times New Roman" panose="02020603050405020304" pitchFamily="18" charset="0"/>
            </a:endParaRPr>
          </a:p>
          <a:p>
            <a:pPr lvl="1"/>
            <a:r>
              <a:rPr lang="en-US" sz="2000" dirty="0" smtClean="0">
                <a:latin typeface="Times New Roman" panose="02020603050405020304" pitchFamily="18" charset="0"/>
                <a:cs typeface="Times New Roman" panose="02020603050405020304" pitchFamily="18" charset="0"/>
              </a:rPr>
              <a:t>Ambulatory Surgical Care</a:t>
            </a:r>
            <a:endParaRPr lang="en-US" sz="2000" dirty="0">
              <a:latin typeface="Times New Roman" panose="02020603050405020304" pitchFamily="18" charset="0"/>
              <a:cs typeface="Times New Roman" panose="02020603050405020304" pitchFamily="18" charset="0"/>
            </a:endParaRPr>
          </a:p>
          <a:p>
            <a:pPr lvl="1"/>
            <a:r>
              <a:rPr lang="en-US" sz="2000" dirty="0" smtClean="0">
                <a:latin typeface="Times New Roman" panose="02020603050405020304" pitchFamily="18" charset="0"/>
                <a:cs typeface="Times New Roman" panose="02020603050405020304" pitchFamily="18" charset="0"/>
              </a:rPr>
              <a:t>Revenue Cycle Management</a:t>
            </a:r>
          </a:p>
          <a:p>
            <a:pPr marL="457200" lvl="1" indent="0">
              <a:buNone/>
            </a:pPr>
            <a:endParaRPr lang="en-US" sz="2000" dirty="0">
              <a:latin typeface="Times New Roman" panose="02020603050405020304" pitchFamily="18" charset="0"/>
              <a:cs typeface="Times New Roman" panose="02020603050405020304" pitchFamily="18" charset="0"/>
            </a:endParaRPr>
          </a:p>
        </p:txBody>
      </p:sp>
      <p:pic>
        <p:nvPicPr>
          <p:cNvPr id="4" name="Picture 3" descr="C:\Users\dishab\Downloads\Capture 1.PNG"/>
          <p:cNvPicPr/>
          <p:nvPr/>
        </p:nvPicPr>
        <p:blipFill>
          <a:blip r:embed="rId2">
            <a:extLst>
              <a:ext uri="{28A0092B-C50C-407E-A947-70E740481C1C}">
                <a14:useLocalDpi xmlns:a14="http://schemas.microsoft.com/office/drawing/2010/main" val="0"/>
              </a:ext>
            </a:extLst>
          </a:blip>
          <a:srcRect/>
          <a:stretch>
            <a:fillRect/>
          </a:stretch>
        </p:blipFill>
        <p:spPr bwMode="auto">
          <a:xfrm>
            <a:off x="5640946" y="3696237"/>
            <a:ext cx="6439436" cy="305873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73083842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Reliability rating about CDSS</a:t>
            </a:r>
            <a:r>
              <a:rPr lang="en-US" sz="4000" dirty="0">
                <a:latin typeface="Calibri" panose="020F0502020204030204" pitchFamily="34" charset="0"/>
                <a:ea typeface="Calibri" panose="020F0502020204030204" pitchFamily="34" charset="0"/>
                <a:cs typeface="Times New Roman" panose="02020603050405020304" pitchFamily="18" charset="0"/>
              </a:rPr>
              <a:t/>
            </a:r>
            <a:br>
              <a:rPr lang="en-US" sz="4000"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1544472362"/>
              </p:ext>
            </p:extLst>
          </p:nvPr>
        </p:nvGraphicFramePr>
        <p:xfrm>
          <a:off x="6629400" y="2353231"/>
          <a:ext cx="4303059" cy="332142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2140753857"/>
              </p:ext>
            </p:extLst>
          </p:nvPr>
        </p:nvGraphicFramePr>
        <p:xfrm>
          <a:off x="1008528" y="2353231"/>
          <a:ext cx="5244354" cy="3350816"/>
        </p:xfrm>
        <a:graphic>
          <a:graphicData uri="http://schemas.openxmlformats.org/drawingml/2006/table">
            <a:tbl>
              <a:tblPr firstRow="1" firstCol="1" bandRow="1">
                <a:tableStyleId>{5C22544A-7EE6-4342-B048-85BDC9FD1C3A}</a:tableStyleId>
              </a:tblPr>
              <a:tblGrid>
                <a:gridCol w="2191872"/>
                <a:gridCol w="833718"/>
                <a:gridCol w="1158735"/>
                <a:gridCol w="1060029"/>
              </a:tblGrid>
              <a:tr h="996427">
                <a:tc>
                  <a:txBody>
                    <a:bodyPr/>
                    <a:lstStyle/>
                    <a:p>
                      <a:pPr marL="0" marR="0" algn="just">
                        <a:lnSpc>
                          <a:spcPct val="150000"/>
                        </a:lnSpc>
                        <a:spcBef>
                          <a:spcPts val="0"/>
                        </a:spcBef>
                        <a:spcAft>
                          <a:spcPts val="0"/>
                        </a:spcAft>
                      </a:pPr>
                      <a:r>
                        <a:rPr lang="en-US" sz="1600" dirty="0">
                          <a:solidFill>
                            <a:schemeClr val="tx1"/>
                          </a:solidFill>
                          <a:effectLst/>
                        </a:rPr>
                        <a:t>Reliability rating about CDSS</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600">
                          <a:solidFill>
                            <a:schemeClr val="tx1"/>
                          </a:solidFill>
                          <a:effectLst/>
                        </a:rPr>
                        <a:t>Rating</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600">
                          <a:solidFill>
                            <a:schemeClr val="tx1"/>
                          </a:solidFill>
                          <a:effectLst/>
                        </a:rPr>
                        <a:t>Frequency</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600">
                          <a:solidFill>
                            <a:schemeClr val="tx1"/>
                          </a:solidFill>
                          <a:effectLst/>
                        </a:rPr>
                        <a:t>Weight allocation</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332143">
                <a:tc>
                  <a:txBody>
                    <a:bodyPr/>
                    <a:lstStyle/>
                    <a:p>
                      <a:pPr marL="0" marR="0" algn="just">
                        <a:lnSpc>
                          <a:spcPct val="150000"/>
                        </a:lnSpc>
                        <a:spcBef>
                          <a:spcPts val="0"/>
                        </a:spcBef>
                        <a:spcAft>
                          <a:spcPts val="0"/>
                        </a:spcAft>
                      </a:pPr>
                      <a:r>
                        <a:rPr lang="en-US" sz="1600" dirty="0">
                          <a:solidFill>
                            <a:schemeClr val="tx1"/>
                          </a:solidFill>
                          <a:effectLst/>
                        </a:rPr>
                        <a:t>CDSS is highly Reliable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600">
                          <a:solidFill>
                            <a:schemeClr val="tx1"/>
                          </a:solidFill>
                          <a:effectLst/>
                        </a:rPr>
                        <a:t>5</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600" dirty="0">
                          <a:solidFill>
                            <a:schemeClr val="tx1"/>
                          </a:solidFill>
                          <a:effectLst/>
                        </a:rPr>
                        <a:t>7</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600">
                          <a:solidFill>
                            <a:schemeClr val="tx1"/>
                          </a:solidFill>
                          <a:effectLst/>
                        </a:rPr>
                        <a:t>35</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332143">
                <a:tc>
                  <a:txBody>
                    <a:bodyPr/>
                    <a:lstStyle/>
                    <a:p>
                      <a:pPr marL="0" marR="0" algn="just">
                        <a:lnSpc>
                          <a:spcPct val="150000"/>
                        </a:lnSpc>
                        <a:spcBef>
                          <a:spcPts val="0"/>
                        </a:spcBef>
                        <a:spcAft>
                          <a:spcPts val="0"/>
                        </a:spcAft>
                      </a:pPr>
                      <a:r>
                        <a:rPr lang="en-US" sz="1600" dirty="0">
                          <a:solidFill>
                            <a:schemeClr val="tx1"/>
                          </a:solidFill>
                          <a:effectLst/>
                        </a:rPr>
                        <a:t>CDSS is reliable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600">
                          <a:solidFill>
                            <a:schemeClr val="tx1"/>
                          </a:solidFill>
                          <a:effectLst/>
                        </a:rPr>
                        <a:t>4</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600" dirty="0">
                          <a:solidFill>
                            <a:schemeClr val="tx1"/>
                          </a:solidFill>
                          <a:effectLst/>
                        </a:rPr>
                        <a:t>14</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600">
                          <a:solidFill>
                            <a:schemeClr val="tx1"/>
                          </a:solidFill>
                          <a:effectLst/>
                        </a:rPr>
                        <a:t>56</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664285">
                <a:tc>
                  <a:txBody>
                    <a:bodyPr/>
                    <a:lstStyle/>
                    <a:p>
                      <a:pPr marL="0" marR="0" algn="just">
                        <a:lnSpc>
                          <a:spcPct val="150000"/>
                        </a:lnSpc>
                        <a:spcBef>
                          <a:spcPts val="0"/>
                        </a:spcBef>
                        <a:spcAft>
                          <a:spcPts val="0"/>
                        </a:spcAft>
                      </a:pPr>
                      <a:r>
                        <a:rPr lang="en-US" sz="1600" dirty="0">
                          <a:solidFill>
                            <a:schemeClr val="tx1"/>
                          </a:solidFill>
                          <a:effectLst/>
                        </a:rPr>
                        <a:t>Both CDSS and Doctors are together reliable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600" dirty="0">
                          <a:solidFill>
                            <a:schemeClr val="tx1"/>
                          </a:solidFill>
                          <a:effectLst/>
                        </a:rPr>
                        <a:t>3</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600">
                          <a:solidFill>
                            <a:schemeClr val="tx1"/>
                          </a:solidFill>
                          <a:effectLst/>
                        </a:rPr>
                        <a:t>49</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600">
                          <a:solidFill>
                            <a:schemeClr val="tx1"/>
                          </a:solidFill>
                          <a:effectLst/>
                        </a:rPr>
                        <a:t>147</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332143">
                <a:tc>
                  <a:txBody>
                    <a:bodyPr/>
                    <a:lstStyle/>
                    <a:p>
                      <a:pPr marL="0" marR="0" algn="just">
                        <a:lnSpc>
                          <a:spcPct val="150000"/>
                        </a:lnSpc>
                        <a:spcBef>
                          <a:spcPts val="0"/>
                        </a:spcBef>
                        <a:spcAft>
                          <a:spcPts val="0"/>
                        </a:spcAft>
                      </a:pPr>
                      <a:r>
                        <a:rPr lang="en-US" sz="1600">
                          <a:solidFill>
                            <a:schemeClr val="tx1"/>
                          </a:solidFill>
                          <a:effectLst/>
                        </a:rPr>
                        <a:t>CDSS not very reliable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600">
                          <a:solidFill>
                            <a:schemeClr val="tx1"/>
                          </a:solidFill>
                          <a:effectLst/>
                        </a:rPr>
                        <a:t>2</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600" dirty="0">
                          <a:solidFill>
                            <a:schemeClr val="tx1"/>
                          </a:solidFill>
                          <a:effectLst/>
                        </a:rPr>
                        <a:t>10</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600">
                          <a:solidFill>
                            <a:schemeClr val="tx1"/>
                          </a:solidFill>
                          <a:effectLst/>
                        </a:rPr>
                        <a:t>20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332143">
                <a:tc>
                  <a:txBody>
                    <a:bodyPr/>
                    <a:lstStyle/>
                    <a:p>
                      <a:pPr marL="0" marR="0" algn="just">
                        <a:lnSpc>
                          <a:spcPct val="150000"/>
                        </a:lnSpc>
                        <a:spcBef>
                          <a:spcPts val="0"/>
                        </a:spcBef>
                        <a:spcAft>
                          <a:spcPts val="0"/>
                        </a:spcAft>
                      </a:pPr>
                      <a:r>
                        <a:rPr lang="en-US" sz="1600">
                          <a:solidFill>
                            <a:schemeClr val="tx1"/>
                          </a:solidFill>
                          <a:effectLst/>
                        </a:rPr>
                        <a:t>CDSS not at all reliable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600">
                          <a:solidFill>
                            <a:schemeClr val="tx1"/>
                          </a:solidFill>
                          <a:effectLst/>
                        </a:rPr>
                        <a:t>1</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600" dirty="0">
                          <a:solidFill>
                            <a:schemeClr val="tx1"/>
                          </a:solidFill>
                          <a:effectLst/>
                        </a:rPr>
                        <a:t>2</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600" dirty="0">
                          <a:solidFill>
                            <a:schemeClr val="tx1"/>
                          </a:solidFill>
                          <a:effectLst/>
                        </a:rPr>
                        <a:t>2</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332143">
                <a:tc>
                  <a:txBody>
                    <a:bodyPr/>
                    <a:lstStyle/>
                    <a:p>
                      <a:pPr marL="0" marR="0" algn="just">
                        <a:lnSpc>
                          <a:spcPct val="150000"/>
                        </a:lnSpc>
                        <a:spcBef>
                          <a:spcPts val="0"/>
                        </a:spcBef>
                        <a:spcAft>
                          <a:spcPts val="0"/>
                        </a:spcAft>
                      </a:pPr>
                      <a:r>
                        <a:rPr lang="en-US" sz="1600">
                          <a:solidFill>
                            <a:schemeClr val="tx1"/>
                          </a:solidFill>
                          <a:effectLst/>
                        </a:rPr>
                        <a:t>Unaware/ don't know</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600">
                          <a:solidFill>
                            <a:schemeClr val="tx1"/>
                          </a:solidFill>
                          <a:effectLst/>
                        </a:rPr>
                        <a:t>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600">
                          <a:solidFill>
                            <a:schemeClr val="tx1"/>
                          </a:solidFill>
                          <a:effectLst/>
                        </a:rPr>
                        <a:t>15</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600" dirty="0">
                          <a:solidFill>
                            <a:schemeClr val="tx1"/>
                          </a:solidFill>
                          <a:effectLst/>
                        </a:rPr>
                        <a:t>0</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161187627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Times New Roman" panose="02020603050405020304" pitchFamily="18" charset="0"/>
                <a:cs typeface="Times New Roman" panose="02020603050405020304" pitchFamily="18" charset="0"/>
              </a:rPr>
              <a:t>Response about CDSS </a:t>
            </a:r>
            <a:r>
              <a:rPr lang="en-US" sz="4000" dirty="0" smtClean="0">
                <a:latin typeface="Times New Roman" panose="02020603050405020304" pitchFamily="18" charset="0"/>
                <a:cs typeface="Times New Roman" panose="02020603050405020304" pitchFamily="18" charset="0"/>
              </a:rPr>
              <a:t>Acceptability</a:t>
            </a:r>
            <a:r>
              <a:rPr lang="en-US" sz="4000" dirty="0">
                <a:latin typeface="Calibri" panose="020F0502020204030204" pitchFamily="34" charset="0"/>
                <a:ea typeface="Calibri" panose="020F0502020204030204" pitchFamily="34" charset="0"/>
                <a:cs typeface="Times New Roman" panose="02020603050405020304" pitchFamily="18" charset="0"/>
              </a:rPr>
              <a:t/>
            </a:r>
            <a:br>
              <a:rPr lang="en-US" sz="4000"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87016909"/>
              </p:ext>
            </p:extLst>
          </p:nvPr>
        </p:nvGraphicFramePr>
        <p:xfrm>
          <a:off x="510987" y="2629693"/>
          <a:ext cx="4908177" cy="3520440"/>
        </p:xfrm>
        <a:graphic>
          <a:graphicData uri="http://schemas.openxmlformats.org/drawingml/2006/table">
            <a:tbl>
              <a:tblPr firstRow="1" firstCol="1" bandRow="1">
                <a:tableStyleId>{5C22544A-7EE6-4342-B048-85BDC9FD1C3A}</a:tableStyleId>
              </a:tblPr>
              <a:tblGrid>
                <a:gridCol w="2138471"/>
                <a:gridCol w="592588"/>
                <a:gridCol w="991940"/>
                <a:gridCol w="1185178"/>
              </a:tblGrid>
              <a:tr h="613906">
                <a:tc>
                  <a:txBody>
                    <a:bodyPr/>
                    <a:lstStyle/>
                    <a:p>
                      <a:pPr marL="0" marR="0" algn="just">
                        <a:lnSpc>
                          <a:spcPct val="150000"/>
                        </a:lnSpc>
                        <a:spcBef>
                          <a:spcPts val="0"/>
                        </a:spcBef>
                        <a:spcAft>
                          <a:spcPts val="0"/>
                        </a:spcAft>
                      </a:pPr>
                      <a:r>
                        <a:rPr lang="en-US" sz="1400" dirty="0">
                          <a:solidFill>
                            <a:schemeClr val="tx1"/>
                          </a:solidFill>
                          <a:effectLst/>
                        </a:rPr>
                        <a:t>Response about CDSS </a:t>
                      </a:r>
                      <a:r>
                        <a:rPr lang="en-US" sz="1400" dirty="0" smtClean="0">
                          <a:solidFill>
                            <a:schemeClr val="tx1"/>
                          </a:solidFill>
                          <a:effectLst/>
                        </a:rPr>
                        <a:t>acceptability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400">
                          <a:solidFill>
                            <a:schemeClr val="tx1"/>
                          </a:solidFill>
                          <a:effectLst/>
                        </a:rPr>
                        <a:t>Rating</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400">
                          <a:solidFill>
                            <a:schemeClr val="tx1"/>
                          </a:solidFill>
                          <a:effectLst/>
                        </a:rPr>
                        <a:t>Frequency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400">
                          <a:solidFill>
                            <a:schemeClr val="tx1"/>
                          </a:solidFill>
                          <a:effectLst/>
                        </a:rPr>
                        <a:t>weight allocation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306953">
                <a:tc>
                  <a:txBody>
                    <a:bodyPr/>
                    <a:lstStyle/>
                    <a:p>
                      <a:pPr marL="0" marR="0" algn="just">
                        <a:lnSpc>
                          <a:spcPct val="150000"/>
                        </a:lnSpc>
                        <a:spcBef>
                          <a:spcPts val="0"/>
                        </a:spcBef>
                        <a:spcAft>
                          <a:spcPts val="0"/>
                        </a:spcAft>
                      </a:pPr>
                      <a:r>
                        <a:rPr lang="en-US" sz="1400" dirty="0">
                          <a:solidFill>
                            <a:schemeClr val="tx1"/>
                          </a:solidFill>
                          <a:effectLst/>
                        </a:rPr>
                        <a:t>Guide healthcare providers</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400">
                          <a:solidFill>
                            <a:schemeClr val="tx1"/>
                          </a:solidFill>
                          <a:effectLst/>
                        </a:rPr>
                        <a:t>5</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400">
                          <a:solidFill>
                            <a:schemeClr val="tx1"/>
                          </a:solidFill>
                          <a:effectLst/>
                        </a:rPr>
                        <a:t>13</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400">
                          <a:solidFill>
                            <a:schemeClr val="tx1"/>
                          </a:solidFill>
                          <a:effectLst/>
                        </a:rPr>
                        <a:t>65</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613906">
                <a:tc>
                  <a:txBody>
                    <a:bodyPr/>
                    <a:lstStyle/>
                    <a:p>
                      <a:pPr marL="0" marR="0" algn="just">
                        <a:lnSpc>
                          <a:spcPct val="150000"/>
                        </a:lnSpc>
                        <a:spcBef>
                          <a:spcPts val="0"/>
                        </a:spcBef>
                        <a:spcAft>
                          <a:spcPts val="0"/>
                        </a:spcAft>
                      </a:pPr>
                      <a:r>
                        <a:rPr lang="en-US" sz="1400" dirty="0">
                          <a:solidFill>
                            <a:schemeClr val="tx1"/>
                          </a:solidFill>
                          <a:effectLst/>
                        </a:rPr>
                        <a:t>Correct Healthcare Providers when needed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400" dirty="0">
                          <a:solidFill>
                            <a:schemeClr val="tx1"/>
                          </a:solidFill>
                          <a:effectLst/>
                        </a:rPr>
                        <a:t>4</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400" dirty="0">
                          <a:solidFill>
                            <a:schemeClr val="tx1"/>
                          </a:solidFill>
                          <a:effectLst/>
                        </a:rPr>
                        <a:t>20</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400" dirty="0">
                          <a:solidFill>
                            <a:schemeClr val="tx1"/>
                          </a:solidFill>
                          <a:effectLst/>
                        </a:rPr>
                        <a:t>80</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306953">
                <a:tc>
                  <a:txBody>
                    <a:bodyPr/>
                    <a:lstStyle/>
                    <a:p>
                      <a:pPr marL="0" marR="0" algn="just">
                        <a:lnSpc>
                          <a:spcPct val="150000"/>
                        </a:lnSpc>
                        <a:spcBef>
                          <a:spcPts val="0"/>
                        </a:spcBef>
                        <a:spcAft>
                          <a:spcPts val="0"/>
                        </a:spcAft>
                      </a:pPr>
                      <a:r>
                        <a:rPr lang="en-US" sz="1400">
                          <a:solidFill>
                            <a:schemeClr val="tx1"/>
                          </a:solidFill>
                          <a:effectLst/>
                        </a:rPr>
                        <a:t>Suggest the treatment plan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400">
                          <a:solidFill>
                            <a:schemeClr val="tx1"/>
                          </a:solidFill>
                          <a:effectLst/>
                        </a:rPr>
                        <a:t>3</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400">
                          <a:solidFill>
                            <a:schemeClr val="tx1"/>
                          </a:solidFill>
                          <a:effectLst/>
                        </a:rPr>
                        <a:t>32</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400" dirty="0">
                          <a:solidFill>
                            <a:schemeClr val="tx1"/>
                          </a:solidFill>
                          <a:effectLst/>
                        </a:rPr>
                        <a:t>96</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306953">
                <a:tc>
                  <a:txBody>
                    <a:bodyPr/>
                    <a:lstStyle/>
                    <a:p>
                      <a:pPr marL="0" marR="0" algn="just">
                        <a:lnSpc>
                          <a:spcPct val="150000"/>
                        </a:lnSpc>
                        <a:spcBef>
                          <a:spcPts val="0"/>
                        </a:spcBef>
                        <a:spcAft>
                          <a:spcPts val="0"/>
                        </a:spcAft>
                      </a:pPr>
                      <a:r>
                        <a:rPr lang="en-US" sz="1400">
                          <a:solidFill>
                            <a:schemeClr val="tx1"/>
                          </a:solidFill>
                          <a:effectLst/>
                        </a:rPr>
                        <a:t>CDSS on-demand of caregiver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400">
                          <a:solidFill>
                            <a:schemeClr val="tx1"/>
                          </a:solidFill>
                          <a:effectLst/>
                        </a:rPr>
                        <a:t>2</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400">
                          <a:solidFill>
                            <a:schemeClr val="tx1"/>
                          </a:solidFill>
                          <a:effectLst/>
                        </a:rPr>
                        <a:t>13</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400" dirty="0">
                          <a:solidFill>
                            <a:schemeClr val="tx1"/>
                          </a:solidFill>
                          <a:effectLst/>
                        </a:rPr>
                        <a:t>26</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306953">
                <a:tc>
                  <a:txBody>
                    <a:bodyPr/>
                    <a:lstStyle/>
                    <a:p>
                      <a:pPr marL="0" marR="0" algn="just">
                        <a:lnSpc>
                          <a:spcPct val="150000"/>
                        </a:lnSpc>
                        <a:spcBef>
                          <a:spcPts val="0"/>
                        </a:spcBef>
                        <a:spcAft>
                          <a:spcPts val="0"/>
                        </a:spcAft>
                      </a:pPr>
                      <a:r>
                        <a:rPr lang="en-US" sz="1400">
                          <a:solidFill>
                            <a:schemeClr val="tx1"/>
                          </a:solidFill>
                          <a:effectLst/>
                        </a:rPr>
                        <a:t>CDSS is not required at all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400">
                          <a:solidFill>
                            <a:schemeClr val="tx1"/>
                          </a:solidFill>
                          <a:effectLst/>
                        </a:rPr>
                        <a:t>1</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400">
                          <a:solidFill>
                            <a:schemeClr val="tx1"/>
                          </a:solidFill>
                          <a:effectLst/>
                        </a:rPr>
                        <a:t>4</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400" dirty="0">
                          <a:solidFill>
                            <a:schemeClr val="tx1"/>
                          </a:solidFill>
                          <a:effectLst/>
                        </a:rPr>
                        <a:t>4</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306953">
                <a:tc>
                  <a:txBody>
                    <a:bodyPr/>
                    <a:lstStyle/>
                    <a:p>
                      <a:pPr marL="0" marR="0" algn="just">
                        <a:lnSpc>
                          <a:spcPct val="150000"/>
                        </a:lnSpc>
                        <a:spcBef>
                          <a:spcPts val="0"/>
                        </a:spcBef>
                        <a:spcAft>
                          <a:spcPts val="0"/>
                        </a:spcAft>
                      </a:pPr>
                      <a:r>
                        <a:rPr lang="en-US" sz="1400">
                          <a:solidFill>
                            <a:schemeClr val="tx1"/>
                          </a:solidFill>
                          <a:effectLst/>
                        </a:rPr>
                        <a:t>Unaware/ don't know</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400">
                          <a:solidFill>
                            <a:schemeClr val="tx1"/>
                          </a:solidFill>
                          <a:effectLst/>
                        </a:rPr>
                        <a:t>0</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400">
                          <a:solidFill>
                            <a:schemeClr val="tx1"/>
                          </a:solidFill>
                          <a:effectLst/>
                        </a:rPr>
                        <a:t>15</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400" dirty="0">
                          <a:solidFill>
                            <a:schemeClr val="tx1"/>
                          </a:solidFill>
                          <a:effectLst/>
                        </a:rPr>
                        <a:t>0</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bl>
          </a:graphicData>
        </a:graphic>
      </p:graphicFrame>
      <p:graphicFrame>
        <p:nvGraphicFramePr>
          <p:cNvPr id="5" name="Chart 4"/>
          <p:cNvGraphicFramePr/>
          <p:nvPr>
            <p:extLst>
              <p:ext uri="{D42A27DB-BD31-4B8C-83A1-F6EECF244321}">
                <p14:modId xmlns:p14="http://schemas.microsoft.com/office/powerpoint/2010/main" val="2199320450"/>
              </p:ext>
            </p:extLst>
          </p:nvPr>
        </p:nvGraphicFramePr>
        <p:xfrm>
          <a:off x="6831106" y="2629693"/>
          <a:ext cx="4289612" cy="352044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5912439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dirty="0" smtClean="0">
                <a:latin typeface="Times New Roman" panose="02020603050405020304" pitchFamily="18" charset="0"/>
                <a:cs typeface="Times New Roman" panose="02020603050405020304" pitchFamily="18" charset="0"/>
              </a:rPr>
              <a:t>Response about future of CDSS</a:t>
            </a:r>
            <a:endParaRPr lang="en-US" sz="4000" dirty="0">
              <a:latin typeface="Times New Roman" panose="02020603050405020304" pitchFamily="18" charset="0"/>
              <a:cs typeface="Times New Roman" panose="02020603050405020304" pitchFamily="18"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006654607"/>
              </p:ext>
            </p:extLst>
          </p:nvPr>
        </p:nvGraphicFramePr>
        <p:xfrm>
          <a:off x="1909482" y="1825625"/>
          <a:ext cx="6508377"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4693029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97193"/>
          </a:xfrm>
        </p:spPr>
        <p:txBody>
          <a:bodyPr>
            <a:normAutofit fontScale="90000"/>
          </a:bodyPr>
          <a:lstStyle/>
          <a:p>
            <a:r>
              <a:rPr lang="en-US" dirty="0">
                <a:latin typeface="Times New Roman" panose="02020603050405020304" pitchFamily="18" charset="0"/>
                <a:cs typeface="Times New Roman" panose="02020603050405020304" pitchFamily="18" charset="0"/>
              </a:rPr>
              <a:t>Need-Gap analysis</a:t>
            </a:r>
            <a:r>
              <a:rPr lang="en-US" dirty="0"/>
              <a:t/>
            </a:r>
            <a:br>
              <a:rPr lang="en-US" dirty="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0031085"/>
              </p:ext>
            </p:extLst>
          </p:nvPr>
        </p:nvGraphicFramePr>
        <p:xfrm>
          <a:off x="336181" y="1869140"/>
          <a:ext cx="5257799" cy="2964040"/>
        </p:xfrm>
        <a:graphic>
          <a:graphicData uri="http://schemas.openxmlformats.org/drawingml/2006/table">
            <a:tbl>
              <a:tblPr firstRow="1" firstCol="1" bandRow="1">
                <a:tableStyleId>{5C22544A-7EE6-4342-B048-85BDC9FD1C3A}</a:tableStyleId>
              </a:tblPr>
              <a:tblGrid>
                <a:gridCol w="1679001"/>
                <a:gridCol w="1279347"/>
                <a:gridCol w="1174822"/>
                <a:gridCol w="1124629"/>
              </a:tblGrid>
              <a:tr h="535270">
                <a:tc gridSpan="4">
                  <a:txBody>
                    <a:bodyPr/>
                    <a:lstStyle/>
                    <a:p>
                      <a:pPr marL="0" marR="0" algn="ctr">
                        <a:lnSpc>
                          <a:spcPct val="150000"/>
                        </a:lnSpc>
                        <a:spcBef>
                          <a:spcPts val="0"/>
                        </a:spcBef>
                        <a:spcAft>
                          <a:spcPts val="0"/>
                        </a:spcAft>
                      </a:pPr>
                      <a:r>
                        <a:rPr lang="en-US" sz="1800" dirty="0" smtClean="0">
                          <a:solidFill>
                            <a:schemeClr val="tx1"/>
                          </a:solidFill>
                          <a:effectLst/>
                        </a:rPr>
                        <a:t>Radar</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hMerge="1">
                  <a:txBody>
                    <a:bodyPr/>
                    <a:lstStyle/>
                    <a:p>
                      <a:endParaRPr lang="en-US"/>
                    </a:p>
                  </a:txBody>
                  <a:tcPr/>
                </a:tc>
                <a:tc hMerge="1">
                  <a:txBody>
                    <a:bodyPr/>
                    <a:lstStyle/>
                    <a:p>
                      <a:endParaRPr lang="en-US"/>
                    </a:p>
                  </a:txBody>
                  <a:tcPr/>
                </a:tc>
                <a:tc hMerge="1">
                  <a:txBody>
                    <a:bodyPr/>
                    <a:lstStyle/>
                    <a:p>
                      <a:endParaRPr lang="en-US"/>
                    </a:p>
                  </a:txBody>
                  <a:tcPr/>
                </a:tc>
              </a:tr>
              <a:tr h="535270">
                <a:tc>
                  <a:txBody>
                    <a:bodyPr/>
                    <a:lstStyle/>
                    <a:p>
                      <a:pPr marL="0" marR="0" algn="just">
                        <a:lnSpc>
                          <a:spcPct val="150000"/>
                        </a:lnSpc>
                        <a:spcBef>
                          <a:spcPts val="0"/>
                        </a:spcBef>
                        <a:spcAft>
                          <a:spcPts val="0"/>
                        </a:spcAft>
                      </a:pPr>
                      <a:r>
                        <a:rPr lang="en-US" sz="1800" dirty="0">
                          <a:solidFill>
                            <a:schemeClr val="tx1"/>
                          </a:solidFill>
                          <a:effectLst/>
                        </a:rPr>
                        <a:t> </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800" dirty="0">
                          <a:solidFill>
                            <a:schemeClr val="tx1"/>
                          </a:solidFill>
                          <a:effectLst/>
                        </a:rPr>
                        <a:t>Benchmark</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800">
                          <a:solidFill>
                            <a:schemeClr val="tx1"/>
                          </a:solidFill>
                          <a:effectLst/>
                        </a:rPr>
                        <a:t>Score</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800">
                          <a:solidFill>
                            <a:schemeClr val="tx1"/>
                          </a:solidFill>
                          <a:effectLst/>
                        </a:rPr>
                        <a:t>score %</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535270">
                <a:tc>
                  <a:txBody>
                    <a:bodyPr/>
                    <a:lstStyle/>
                    <a:p>
                      <a:pPr marL="0" marR="0" algn="just">
                        <a:lnSpc>
                          <a:spcPct val="150000"/>
                        </a:lnSpc>
                        <a:spcBef>
                          <a:spcPts val="0"/>
                        </a:spcBef>
                        <a:spcAft>
                          <a:spcPts val="0"/>
                        </a:spcAft>
                      </a:pPr>
                      <a:r>
                        <a:rPr lang="en-US" sz="1800" dirty="0">
                          <a:solidFill>
                            <a:schemeClr val="tx1"/>
                          </a:solidFill>
                          <a:effectLst/>
                        </a:rPr>
                        <a:t>Helpfulness</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800" dirty="0">
                          <a:solidFill>
                            <a:schemeClr val="tx1"/>
                          </a:solidFill>
                          <a:effectLst/>
                        </a:rPr>
                        <a:t>5</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800">
                          <a:solidFill>
                            <a:schemeClr val="tx1"/>
                          </a:solidFill>
                          <a:effectLst/>
                        </a:rPr>
                        <a:t>3.29</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800">
                          <a:solidFill>
                            <a:schemeClr val="tx1"/>
                          </a:solidFill>
                          <a:effectLst/>
                        </a:rPr>
                        <a:t>66%</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535270">
                <a:tc>
                  <a:txBody>
                    <a:bodyPr/>
                    <a:lstStyle/>
                    <a:p>
                      <a:pPr marL="0" marR="0" algn="just">
                        <a:lnSpc>
                          <a:spcPct val="150000"/>
                        </a:lnSpc>
                        <a:spcBef>
                          <a:spcPts val="0"/>
                        </a:spcBef>
                        <a:spcAft>
                          <a:spcPts val="0"/>
                        </a:spcAft>
                      </a:pPr>
                      <a:r>
                        <a:rPr lang="en-US" sz="1800">
                          <a:solidFill>
                            <a:schemeClr val="tx1"/>
                          </a:solidFill>
                          <a:effectLst/>
                        </a:rPr>
                        <a:t>Reliability</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800" dirty="0">
                          <a:solidFill>
                            <a:schemeClr val="tx1"/>
                          </a:solidFill>
                          <a:effectLst/>
                        </a:rPr>
                        <a:t>5</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800" dirty="0">
                          <a:solidFill>
                            <a:schemeClr val="tx1"/>
                          </a:solidFill>
                          <a:effectLst/>
                        </a:rPr>
                        <a:t>2.68</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800">
                          <a:solidFill>
                            <a:schemeClr val="tx1"/>
                          </a:solidFill>
                          <a:effectLst/>
                        </a:rPr>
                        <a:t>54%</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r h="535270">
                <a:tc>
                  <a:txBody>
                    <a:bodyPr/>
                    <a:lstStyle/>
                    <a:p>
                      <a:pPr marL="0" marR="0" algn="just">
                        <a:lnSpc>
                          <a:spcPct val="150000"/>
                        </a:lnSpc>
                        <a:spcBef>
                          <a:spcPts val="0"/>
                        </a:spcBef>
                        <a:spcAft>
                          <a:spcPts val="0"/>
                        </a:spcAft>
                      </a:pPr>
                      <a:r>
                        <a:rPr lang="en-US" sz="1800">
                          <a:solidFill>
                            <a:schemeClr val="tx1"/>
                          </a:solidFill>
                          <a:effectLst/>
                        </a:rPr>
                        <a:t>Acceptance level </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800">
                          <a:solidFill>
                            <a:schemeClr val="tx1"/>
                          </a:solidFill>
                          <a:effectLst/>
                        </a:rPr>
                        <a:t>5</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800" dirty="0">
                          <a:solidFill>
                            <a:schemeClr val="tx1"/>
                          </a:solidFill>
                          <a:effectLst/>
                        </a:rPr>
                        <a:t>2.79</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just">
                        <a:lnSpc>
                          <a:spcPct val="150000"/>
                        </a:lnSpc>
                        <a:spcBef>
                          <a:spcPts val="0"/>
                        </a:spcBef>
                        <a:spcAft>
                          <a:spcPts val="0"/>
                        </a:spcAft>
                      </a:pPr>
                      <a:r>
                        <a:rPr lang="en-US" sz="1800" dirty="0">
                          <a:solidFill>
                            <a:schemeClr val="tx1"/>
                          </a:solidFill>
                          <a:effectLst/>
                        </a:rPr>
                        <a:t>56%</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r>
            </a:tbl>
          </a:graphicData>
        </a:graphic>
      </p:graphicFrame>
      <p:graphicFrame>
        <p:nvGraphicFramePr>
          <p:cNvPr id="5" name="Chart 4"/>
          <p:cNvGraphicFramePr/>
          <p:nvPr>
            <p:extLst>
              <p:ext uri="{D42A27DB-BD31-4B8C-83A1-F6EECF244321}">
                <p14:modId xmlns:p14="http://schemas.microsoft.com/office/powerpoint/2010/main" val="3543875123"/>
              </p:ext>
            </p:extLst>
          </p:nvPr>
        </p:nvGraphicFramePr>
        <p:xfrm>
          <a:off x="6096000" y="1576668"/>
          <a:ext cx="4572000" cy="40005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7015193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latin typeface="Times New Roman" panose="02020603050405020304" pitchFamily="18" charset="0"/>
                <a:cs typeface="Times New Roman" panose="02020603050405020304" pitchFamily="18" charset="0"/>
              </a:rPr>
              <a:t>Discussion</a:t>
            </a:r>
            <a:r>
              <a:rPr lang="en-US" b="1" dirty="0"/>
              <a:t/>
            </a:r>
            <a:br>
              <a:rPr lang="en-US" b="1" dirty="0"/>
            </a:br>
            <a:endParaRPr lang="en-US" dirty="0"/>
          </a:p>
        </p:txBody>
      </p:sp>
      <p:sp>
        <p:nvSpPr>
          <p:cNvPr id="3" name="Content Placeholder 2"/>
          <p:cNvSpPr>
            <a:spLocks noGrp="1"/>
          </p:cNvSpPr>
          <p:nvPr>
            <p:ph idx="1"/>
          </p:nvPr>
        </p:nvSpPr>
        <p:spPr>
          <a:xfrm>
            <a:off x="838200" y="1143000"/>
            <a:ext cx="10515600" cy="5033963"/>
          </a:xfrm>
        </p:spPr>
        <p:txBody>
          <a:bodyPr>
            <a:normAutofit fontScale="40000" lnSpcReduction="20000"/>
          </a:bodyPr>
          <a:lstStyle/>
          <a:p>
            <a:pPr algn="just">
              <a:lnSpc>
                <a:spcPct val="120000"/>
              </a:lnSpc>
            </a:pPr>
            <a:r>
              <a:rPr lang="en-US" sz="4500" dirty="0" smtClean="0">
                <a:latin typeface="Times New Roman" panose="02020603050405020304" pitchFamily="18" charset="0"/>
                <a:cs typeface="Times New Roman" panose="02020603050405020304" pitchFamily="18" charset="0"/>
              </a:rPr>
              <a:t>Most of the respondents were medical staff ( 58 respondents) and </a:t>
            </a:r>
            <a:r>
              <a:rPr lang="en-US" sz="4500" dirty="0">
                <a:latin typeface="Times New Roman" panose="02020603050405020304" pitchFamily="18" charset="0"/>
                <a:cs typeface="Times New Roman" panose="02020603050405020304" pitchFamily="18" charset="0"/>
              </a:rPr>
              <a:t>t</a:t>
            </a:r>
            <a:r>
              <a:rPr lang="en-US" sz="4500" dirty="0" smtClean="0">
                <a:latin typeface="Times New Roman" panose="02020603050405020304" pitchFamily="18" charset="0"/>
                <a:cs typeface="Times New Roman" panose="02020603050405020304" pitchFamily="18" charset="0"/>
              </a:rPr>
              <a:t>he </a:t>
            </a:r>
            <a:r>
              <a:rPr lang="en-US" sz="4500" dirty="0">
                <a:latin typeface="Times New Roman" panose="02020603050405020304" pitchFamily="18" charset="0"/>
                <a:cs typeface="Times New Roman" panose="02020603050405020304" pitchFamily="18" charset="0"/>
              </a:rPr>
              <a:t>present study shows that the literacy and awareness regarding computer usability is significantly good among the health </a:t>
            </a:r>
            <a:r>
              <a:rPr lang="en-US" sz="4500" dirty="0" smtClean="0">
                <a:latin typeface="Times New Roman" panose="02020603050405020304" pitchFamily="18" charset="0"/>
                <a:cs typeface="Times New Roman" panose="02020603050405020304" pitchFamily="18" charset="0"/>
              </a:rPr>
              <a:t>workers(90% were using computers)</a:t>
            </a:r>
          </a:p>
          <a:p>
            <a:pPr algn="just">
              <a:lnSpc>
                <a:spcPct val="120000"/>
              </a:lnSpc>
            </a:pPr>
            <a:r>
              <a:rPr lang="en-US" sz="4500" dirty="0">
                <a:latin typeface="Times New Roman" panose="02020603050405020304" pitchFamily="18" charset="0"/>
                <a:cs typeface="Times New Roman" panose="02020603050405020304" pitchFamily="18" charset="0"/>
              </a:rPr>
              <a:t>The respondents’ awareness about HIS was 94%, and all those who had ever used HIS were 80%, thus showing the respondents awareness towards healthcare IT and its acceptance. Awareness level about HIS is quiet favorable among healthcare providers of India, most of them have also used it till date. But CDSS is still a new concept for many healthcare providers and still to be recognized in India</a:t>
            </a:r>
            <a:r>
              <a:rPr lang="en-US" sz="4500" dirty="0" smtClean="0">
                <a:latin typeface="Times New Roman" panose="02020603050405020304" pitchFamily="18" charset="0"/>
                <a:cs typeface="Times New Roman" panose="02020603050405020304" pitchFamily="18" charset="0"/>
              </a:rPr>
              <a:t>.</a:t>
            </a:r>
            <a:endParaRPr lang="en-US" sz="4500" dirty="0">
              <a:latin typeface="Times New Roman" panose="02020603050405020304" pitchFamily="18" charset="0"/>
              <a:cs typeface="Times New Roman" panose="02020603050405020304" pitchFamily="18" charset="0"/>
            </a:endParaRPr>
          </a:p>
          <a:p>
            <a:pPr algn="just">
              <a:lnSpc>
                <a:spcPct val="120000"/>
              </a:lnSpc>
            </a:pPr>
            <a:r>
              <a:rPr lang="en-US" sz="4500" dirty="0">
                <a:latin typeface="Times New Roman" panose="02020603050405020304" pitchFamily="18" charset="0"/>
                <a:cs typeface="Times New Roman" panose="02020603050405020304" pitchFamily="18" charset="0"/>
              </a:rPr>
              <a:t>Most frequent use about CDSS perceived by the respondents was that CDSS was used to assist physicians in treating patients by providing information (39 responses), which is true as also mentioned by </a:t>
            </a:r>
            <a:r>
              <a:rPr lang="en-US" sz="4500" dirty="0" smtClean="0">
                <a:latin typeface="Times New Roman" panose="02020603050405020304" pitchFamily="18" charset="0"/>
                <a:cs typeface="Times New Roman" panose="02020603050405020304" pitchFamily="18" charset="0"/>
              </a:rPr>
              <a:t>Wyatt </a:t>
            </a:r>
            <a:r>
              <a:rPr lang="en-US" sz="4500" dirty="0" err="1" smtClean="0">
                <a:latin typeface="Times New Roman" panose="02020603050405020304" pitchFamily="18" charset="0"/>
                <a:cs typeface="Times New Roman" panose="02020603050405020304" pitchFamily="18" charset="0"/>
              </a:rPr>
              <a:t>J,Spiegelhalter</a:t>
            </a:r>
            <a:r>
              <a:rPr lang="en-US" sz="4500" dirty="0" smtClean="0">
                <a:latin typeface="Times New Roman" panose="02020603050405020304" pitchFamily="18" charset="0"/>
                <a:cs typeface="Times New Roman" panose="02020603050405020304" pitchFamily="18" charset="0"/>
              </a:rPr>
              <a:t> D,1991</a:t>
            </a:r>
            <a:r>
              <a:rPr lang="en-US" sz="4500" dirty="0" smtClean="0">
                <a:latin typeface="Times New Roman" panose="02020603050405020304" pitchFamily="18" charset="0"/>
                <a:cs typeface="Times New Roman" panose="02020603050405020304" pitchFamily="18" charset="0"/>
                <a:hlinkClick r:id="rId2"/>
              </a:rPr>
              <a:t>,</a:t>
            </a:r>
            <a:r>
              <a:rPr lang="en-US" sz="4500" dirty="0" smtClean="0">
                <a:latin typeface="Times New Roman" panose="02020603050405020304" pitchFamily="18" charset="0"/>
                <a:cs typeface="Times New Roman" panose="02020603050405020304" pitchFamily="18" charset="0"/>
              </a:rPr>
              <a:t> </a:t>
            </a:r>
            <a:r>
              <a:rPr lang="en-US" sz="4500" dirty="0">
                <a:latin typeface="Times New Roman" panose="02020603050405020304" pitchFamily="18" charset="0"/>
                <a:cs typeface="Times New Roman" panose="02020603050405020304" pitchFamily="18" charset="0"/>
              </a:rPr>
              <a:t>that Clinical Decision Support Systems are "active knowledge systems which use two or more items of patient data to generate case-specific advice” </a:t>
            </a:r>
            <a:endParaRPr lang="en-US" sz="4500" dirty="0">
              <a:latin typeface="Times New Roman" panose="02020603050405020304" pitchFamily="18" charset="0"/>
              <a:cs typeface="Times New Roman" panose="02020603050405020304" pitchFamily="18" charset="0"/>
            </a:endParaRPr>
          </a:p>
          <a:p>
            <a:pPr algn="just">
              <a:lnSpc>
                <a:spcPct val="120000"/>
              </a:lnSpc>
            </a:pPr>
            <a:r>
              <a:rPr lang="en-US" sz="4500" dirty="0" smtClean="0">
                <a:latin typeface="Times New Roman" panose="02020603050405020304" pitchFamily="18" charset="0"/>
                <a:cs typeface="Times New Roman" panose="02020603050405020304" pitchFamily="18" charset="0"/>
              </a:rPr>
              <a:t>This  </a:t>
            </a:r>
            <a:r>
              <a:rPr lang="en-US" sz="4500" dirty="0">
                <a:latin typeface="Times New Roman" panose="02020603050405020304" pitchFamily="18" charset="0"/>
                <a:cs typeface="Times New Roman" panose="02020603050405020304" pitchFamily="18" charset="0"/>
              </a:rPr>
              <a:t>response was followed by the perception that CDSS was used for electronic data entry (31 responses), which is rather not true. Thus the above two statements shows that most of the respondents may confuse CDSS with other health IT systems. </a:t>
            </a:r>
            <a:endParaRPr lang="en-US" sz="4500" dirty="0" smtClean="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15512201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lnSpc>
                <a:spcPct val="100000"/>
              </a:lnSpc>
            </a:pPr>
            <a:r>
              <a:rPr lang="en-US" sz="2000" dirty="0">
                <a:latin typeface="Times New Roman" panose="02020603050405020304" pitchFamily="18" charset="0"/>
                <a:cs typeface="Times New Roman" panose="02020603050405020304" pitchFamily="18" charset="0"/>
              </a:rPr>
              <a:t>Most of the respondents i.e. 49 respondents believed that CDSS alone may not be as reliable and agreed on its reliable with doctors only</a:t>
            </a:r>
          </a:p>
          <a:p>
            <a:pPr algn="just">
              <a:lnSpc>
                <a:spcPct val="100000"/>
              </a:lnSpc>
            </a:pPr>
            <a:r>
              <a:rPr lang="en-US" sz="2000" dirty="0">
                <a:latin typeface="Times New Roman" panose="02020603050405020304" pitchFamily="18" charset="0"/>
                <a:cs typeface="Times New Roman" panose="02020603050405020304" pitchFamily="18" charset="0"/>
              </a:rPr>
              <a:t>Among all the methods of CDSS assistance to healthcare providers, maximum score rating was given its assistance via suggestion method, thus suggestion being the most favorable to for most healthcare providers. </a:t>
            </a:r>
          </a:p>
          <a:p>
            <a:pPr algn="just">
              <a:lnSpc>
                <a:spcPct val="100000"/>
              </a:lnSpc>
            </a:pPr>
            <a:r>
              <a:rPr lang="en-US" sz="2000" dirty="0">
                <a:latin typeface="Times New Roman" panose="02020603050405020304" pitchFamily="18" charset="0"/>
                <a:cs typeface="Times New Roman" panose="02020603050405020304" pitchFamily="18" charset="0"/>
              </a:rPr>
              <a:t>The need-gap analysis shows maximum gap in reliability of CDSS, followed by CDSS acceptance level and then least gap in CDSS helpfulness to healthcare providers, which are 2.32, 2.21 and 1.71 respectively. Thus more focus must be paid on reliability of the CDSS, followed by its acceptance level for assistance to healthcare providers</a:t>
            </a: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335123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latin typeface="Times New Roman" panose="02020603050405020304" pitchFamily="18" charset="0"/>
                <a:cs typeface="Times New Roman" panose="02020603050405020304" pitchFamily="18" charset="0"/>
              </a:rPr>
              <a:t>Recommendations</a:t>
            </a:r>
            <a:r>
              <a:rPr lang="en-US" sz="4800" b="1" dirty="0"/>
              <a:t/>
            </a:r>
            <a:br>
              <a:rPr lang="en-US" sz="4800" b="1" dirty="0"/>
            </a:br>
            <a:endParaRPr lang="en-US" dirty="0"/>
          </a:p>
        </p:txBody>
      </p:sp>
      <p:sp>
        <p:nvSpPr>
          <p:cNvPr id="3" name="Content Placeholder 2"/>
          <p:cNvSpPr>
            <a:spLocks noGrp="1"/>
          </p:cNvSpPr>
          <p:nvPr>
            <p:ph idx="1"/>
          </p:nvPr>
        </p:nvSpPr>
        <p:spPr>
          <a:xfrm>
            <a:off x="838200" y="1385047"/>
            <a:ext cx="10515600" cy="4791916"/>
          </a:xfrm>
        </p:spPr>
        <p:txBody>
          <a:bodyPr>
            <a:normAutofit/>
          </a:bodyPr>
          <a:lstStyle/>
          <a:p>
            <a:pPr marL="0" indent="0" algn="just">
              <a:lnSpc>
                <a:spcPct val="100000"/>
              </a:lnSpc>
              <a:buNone/>
            </a:pPr>
            <a:endParaRPr lang="en-US" sz="2600" dirty="0"/>
          </a:p>
          <a:p>
            <a:pPr lvl="0" algn="just">
              <a:lnSpc>
                <a:spcPct val="100000"/>
              </a:lnSpc>
            </a:pPr>
            <a:r>
              <a:rPr lang="en-US" sz="2200" dirty="0">
                <a:latin typeface="Times New Roman" panose="02020603050405020304" pitchFamily="18" charset="0"/>
                <a:cs typeface="Times New Roman" panose="02020603050405020304" pitchFamily="18" charset="0"/>
              </a:rPr>
              <a:t>Restructuring and redesigning of  existing Health IT infrastructure in hospital settings for a successful &amp; full- fledged implementation of Hospital Information System</a:t>
            </a:r>
            <a:endParaRPr lang="en-US" sz="1900" dirty="0">
              <a:latin typeface="Times New Roman" panose="02020603050405020304" pitchFamily="18" charset="0"/>
              <a:cs typeface="Times New Roman" panose="02020603050405020304" pitchFamily="18" charset="0"/>
            </a:endParaRPr>
          </a:p>
          <a:p>
            <a:pPr lvl="0" algn="just">
              <a:lnSpc>
                <a:spcPct val="100000"/>
              </a:lnSpc>
            </a:pPr>
            <a:r>
              <a:rPr lang="en-US" sz="2200" dirty="0">
                <a:latin typeface="Times New Roman" panose="02020603050405020304" pitchFamily="18" charset="0"/>
                <a:cs typeface="Times New Roman" panose="02020603050405020304" pitchFamily="18" charset="0"/>
              </a:rPr>
              <a:t>Developing an integrated HIS and CDSS model to provide consistent and reliable information</a:t>
            </a:r>
            <a:endParaRPr lang="en-US" sz="1900" dirty="0">
              <a:latin typeface="Times New Roman" panose="02020603050405020304" pitchFamily="18" charset="0"/>
              <a:cs typeface="Times New Roman" panose="02020603050405020304" pitchFamily="18" charset="0"/>
            </a:endParaRPr>
          </a:p>
          <a:p>
            <a:pPr lvl="0" algn="just">
              <a:lnSpc>
                <a:spcPct val="100000"/>
              </a:lnSpc>
            </a:pPr>
            <a:r>
              <a:rPr lang="en-US" sz="2200" dirty="0">
                <a:latin typeface="Times New Roman" panose="02020603050405020304" pitchFamily="18" charset="0"/>
                <a:cs typeface="Times New Roman" panose="02020603050405020304" pitchFamily="18" charset="0"/>
              </a:rPr>
              <a:t>Captured health data from several sources should be integrated and statistically analyzed to provide a much stronger evidence based decision support</a:t>
            </a:r>
            <a:endParaRPr lang="en-US" sz="1900" dirty="0">
              <a:latin typeface="Times New Roman" panose="02020603050405020304" pitchFamily="18" charset="0"/>
              <a:cs typeface="Times New Roman" panose="02020603050405020304" pitchFamily="18" charset="0"/>
            </a:endParaRPr>
          </a:p>
          <a:p>
            <a:pPr lvl="0" algn="just">
              <a:lnSpc>
                <a:spcPct val="100000"/>
              </a:lnSpc>
            </a:pPr>
            <a:r>
              <a:rPr lang="en-US" sz="2200" dirty="0">
                <a:latin typeface="Times New Roman" panose="02020603050405020304" pitchFamily="18" charset="0"/>
                <a:cs typeface="Times New Roman" panose="02020603050405020304" pitchFamily="18" charset="0"/>
              </a:rPr>
              <a:t>Continuous updating of clinical knowledge base to </a:t>
            </a:r>
            <a:r>
              <a:rPr lang="en-US" sz="2200" b="1" dirty="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Improve efficiency and </a:t>
            </a:r>
            <a:r>
              <a:rPr lang="en-US" sz="2200" dirty="0" smtClean="0">
                <a:latin typeface="Times New Roman" panose="02020603050405020304" pitchFamily="18" charset="0"/>
                <a:cs typeface="Times New Roman" panose="02020603050405020304" pitchFamily="18" charset="0"/>
              </a:rPr>
              <a:t>quality of care</a:t>
            </a:r>
          </a:p>
          <a:p>
            <a:pPr lvl="0" algn="just">
              <a:lnSpc>
                <a:spcPct val="100000"/>
              </a:lnSpc>
            </a:pPr>
            <a:r>
              <a:rPr lang="en-US" sz="2200" dirty="0" smtClean="0">
                <a:latin typeface="Times New Roman" panose="02020603050405020304" pitchFamily="18" charset="0"/>
                <a:cs typeface="Times New Roman" panose="02020603050405020304" pitchFamily="18" charset="0"/>
              </a:rPr>
              <a:t>Conducting </a:t>
            </a:r>
            <a:r>
              <a:rPr lang="en-US" sz="2200" dirty="0">
                <a:latin typeface="Times New Roman" panose="02020603050405020304" pitchFamily="18" charset="0"/>
                <a:cs typeface="Times New Roman" panose="02020603050405020304" pitchFamily="18" charset="0"/>
              </a:rPr>
              <a:t>training and skill development programs for enhancing the knowledge &amp; healthcare providers for use of HIS &amp; CDSS softwares</a:t>
            </a:r>
            <a:endParaRPr lang="en-US" sz="19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38929830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endParaRPr lang="en-US" sz="4000" dirty="0">
              <a:latin typeface="Times New Roman" panose="02020603050405020304" pitchFamily="18" charset="0"/>
              <a:cs typeface="Times New Roman" panose="02020603050405020304" pitchFamily="18" charset="0"/>
            </a:endParaRPr>
          </a:p>
        </p:txBody>
      </p:sp>
      <p:sp>
        <p:nvSpPr>
          <p:cNvPr id="4" name="Rectangle 3"/>
          <p:cNvSpPr/>
          <p:nvPr/>
        </p:nvSpPr>
        <p:spPr>
          <a:xfrm>
            <a:off x="3890941" y="2967335"/>
            <a:ext cx="4410118" cy="923330"/>
          </a:xfrm>
          <a:prstGeom prst="rect">
            <a:avLst/>
          </a:prstGeom>
          <a:noFill/>
        </p:spPr>
        <p:txBody>
          <a:bodyPr wrap="none" lIns="91440" tIns="45720" rIns="91440" bIns="45720">
            <a:spAutoFit/>
          </a:bodyPr>
          <a:lstStyle/>
          <a:p>
            <a:pPr algn="ctr"/>
            <a:r>
              <a:rPr lang="en-U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Times New Roman" panose="02020603050405020304" pitchFamily="18" charset="0"/>
                <a:cs typeface="Times New Roman" panose="02020603050405020304" pitchFamily="18" charset="0"/>
              </a:rPr>
              <a:t>THANK YOU</a:t>
            </a:r>
            <a:endParaRPr lang="en-U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29182016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83334"/>
            <a:ext cx="10515600" cy="6413679"/>
          </a:xfrm>
        </p:spPr>
        <p:txBody>
          <a:bodyPr>
            <a:normAutofit/>
          </a:bodyPr>
          <a:lstStyle/>
          <a:p>
            <a:r>
              <a:rPr lang="en-US" sz="2000" dirty="0">
                <a:latin typeface="Times New Roman" panose="02020603050405020304" pitchFamily="18" charset="0"/>
                <a:cs typeface="Times New Roman" panose="02020603050405020304" pitchFamily="18" charset="0"/>
              </a:rPr>
              <a:t>In the MDoffice Cloud application, all the data is maintained in multiple tabs called modules: </a:t>
            </a:r>
          </a:p>
          <a:p>
            <a:pPr lvl="1"/>
            <a:r>
              <a:rPr lang="en-US" sz="2000" dirty="0" smtClean="0">
                <a:latin typeface="Times New Roman" panose="02020603050405020304" pitchFamily="18" charset="0"/>
                <a:cs typeface="Times New Roman" panose="02020603050405020304" pitchFamily="18" charset="0"/>
              </a:rPr>
              <a:t>Ticklers-</a:t>
            </a:r>
            <a:r>
              <a:rPr lang="en-US" sz="2000" dirty="0">
                <a:latin typeface="Times New Roman" panose="02020603050405020304" pitchFamily="18" charset="0"/>
                <a:cs typeface="Times New Roman" panose="02020603050405020304" pitchFamily="18" charset="0"/>
              </a:rPr>
              <a:t>Ticklers act as an in-house communication tool for a practice with single or multiple locations. </a:t>
            </a:r>
          </a:p>
          <a:p>
            <a:pPr lvl="1"/>
            <a:r>
              <a:rPr lang="en-US" sz="2000" dirty="0" smtClean="0">
                <a:latin typeface="Times New Roman" panose="02020603050405020304" pitchFamily="18" charset="0"/>
                <a:cs typeface="Times New Roman" panose="02020603050405020304" pitchFamily="18" charset="0"/>
              </a:rPr>
              <a:t>Patients-</a:t>
            </a:r>
            <a:r>
              <a:rPr lang="en-US" sz="2000" dirty="0">
                <a:latin typeface="Times New Roman" panose="02020603050405020304" pitchFamily="18" charset="0"/>
                <a:cs typeface="Times New Roman" panose="02020603050405020304" pitchFamily="18" charset="0"/>
              </a:rPr>
              <a:t>You have to access the Registration module either to register a new patient or access an existing patient’s </a:t>
            </a:r>
            <a:r>
              <a:rPr lang="en-US" sz="2000" dirty="0" smtClean="0">
                <a:latin typeface="Times New Roman" panose="02020603050405020304" pitchFamily="18" charset="0"/>
                <a:cs typeface="Times New Roman" panose="02020603050405020304" pitchFamily="18" charset="0"/>
              </a:rPr>
              <a:t>details.</a:t>
            </a:r>
            <a:endParaRPr lang="en-US" sz="2000" dirty="0">
              <a:latin typeface="Times New Roman" panose="02020603050405020304" pitchFamily="18" charset="0"/>
              <a:cs typeface="Times New Roman" panose="02020603050405020304" pitchFamily="18" charset="0"/>
            </a:endParaRPr>
          </a:p>
          <a:p>
            <a:pPr lvl="1"/>
            <a:r>
              <a:rPr lang="en-US" sz="2000" dirty="0" smtClean="0">
                <a:latin typeface="Times New Roman" panose="02020603050405020304" pitchFamily="18" charset="0"/>
                <a:cs typeface="Times New Roman" panose="02020603050405020304" pitchFamily="18" charset="0"/>
              </a:rPr>
              <a:t>Schedules-</a:t>
            </a:r>
            <a:r>
              <a:rPr lang="en-US" sz="2000" dirty="0">
                <a:latin typeface="Times New Roman" panose="02020603050405020304" pitchFamily="18" charset="0"/>
                <a:cs typeface="Times New Roman" panose="02020603050405020304" pitchFamily="18" charset="0"/>
              </a:rPr>
              <a:t>You can check the encounters and appointment details of a patient from the Schedules </a:t>
            </a:r>
            <a:r>
              <a:rPr lang="en-US" sz="2000" dirty="0" smtClean="0">
                <a:latin typeface="Times New Roman" panose="02020603050405020304" pitchFamily="18" charset="0"/>
                <a:cs typeface="Times New Roman" panose="02020603050405020304" pitchFamily="18" charset="0"/>
              </a:rPr>
              <a:t>accordion.</a:t>
            </a:r>
            <a:endParaRPr lang="en-US" sz="2000" dirty="0">
              <a:latin typeface="Times New Roman" panose="02020603050405020304" pitchFamily="18" charset="0"/>
              <a:cs typeface="Times New Roman" panose="02020603050405020304" pitchFamily="18" charset="0"/>
            </a:endParaRPr>
          </a:p>
          <a:p>
            <a:pPr lvl="1"/>
            <a:r>
              <a:rPr lang="en-US" sz="2000" dirty="0" smtClean="0">
                <a:latin typeface="Times New Roman" panose="02020603050405020304" pitchFamily="18" charset="0"/>
                <a:cs typeface="Times New Roman" panose="02020603050405020304" pitchFamily="18" charset="0"/>
              </a:rPr>
              <a:t>Billing-</a:t>
            </a:r>
            <a:r>
              <a:rPr lang="en-US" sz="2000" dirty="0">
                <a:latin typeface="Times New Roman" panose="02020603050405020304" pitchFamily="18" charset="0"/>
                <a:cs typeface="Times New Roman" panose="02020603050405020304" pitchFamily="18" charset="0"/>
              </a:rPr>
              <a:t>The Billing module covers the complete cycle of validating claims, billing, and entering payments, posting collections and payments, and tracking </a:t>
            </a:r>
            <a:r>
              <a:rPr lang="en-US" sz="2000" dirty="0" smtClean="0">
                <a:latin typeface="Times New Roman" panose="02020603050405020304" pitchFamily="18" charset="0"/>
                <a:cs typeface="Times New Roman" panose="02020603050405020304" pitchFamily="18" charset="0"/>
              </a:rPr>
              <a:t>receivables.</a:t>
            </a:r>
            <a:endParaRPr lang="en-US" sz="2000" dirty="0">
              <a:latin typeface="Times New Roman" panose="02020603050405020304" pitchFamily="18" charset="0"/>
              <a:cs typeface="Times New Roman" panose="02020603050405020304" pitchFamily="18" charset="0"/>
            </a:endParaRPr>
          </a:p>
          <a:p>
            <a:pPr lvl="1"/>
            <a:r>
              <a:rPr lang="en-US" sz="2000" dirty="0" smtClean="0">
                <a:latin typeface="Times New Roman" panose="02020603050405020304" pitchFamily="18" charset="0"/>
                <a:cs typeface="Times New Roman" panose="02020603050405020304" pitchFamily="18" charset="0"/>
              </a:rPr>
              <a:t>Deposits-</a:t>
            </a:r>
            <a:r>
              <a:rPr lang="en-US" sz="2000" dirty="0">
                <a:latin typeface="Times New Roman" panose="02020603050405020304" pitchFamily="18" charset="0"/>
                <a:cs typeface="Times New Roman" panose="02020603050405020304" pitchFamily="18" charset="0"/>
              </a:rPr>
              <a:t>All money coming in from any source must be entered in the Deposit module as New Deposit and then applied (posted) to open (unpaid) claims</a:t>
            </a:r>
            <a:r>
              <a:rPr lang="en-US" sz="2000" dirty="0" smtClean="0">
                <a:latin typeface="Times New Roman" panose="02020603050405020304" pitchFamily="18" charset="0"/>
                <a:cs typeface="Times New Roman" panose="02020603050405020304" pitchFamily="18" charset="0"/>
              </a:rPr>
              <a:t>.</a:t>
            </a:r>
          </a:p>
          <a:p>
            <a:pPr marL="457200" lvl="1" indent="0">
              <a:buNone/>
            </a:pPr>
            <a:endParaRPr lang="en-US" sz="2000" dirty="0" smtClean="0">
              <a:latin typeface="Times New Roman" panose="02020603050405020304" pitchFamily="18" charset="0"/>
              <a:cs typeface="Times New Roman" panose="02020603050405020304" pitchFamily="18" charset="0"/>
            </a:endParaRPr>
          </a:p>
          <a:p>
            <a:pPr marL="457200" lvl="1" indent="0">
              <a:buNone/>
            </a:pPr>
            <a:endParaRPr lang="en-US" sz="2000" dirty="0" smtClean="0">
              <a:latin typeface="Times New Roman" panose="02020603050405020304" pitchFamily="18" charset="0"/>
              <a:cs typeface="Times New Roman" panose="02020603050405020304" pitchFamily="18" charset="0"/>
            </a:endParaRPr>
          </a:p>
        </p:txBody>
      </p:sp>
      <p:pic>
        <p:nvPicPr>
          <p:cNvPr id="5" name="Picture 4" descr="C:\Users\dishab\Downloads\mdoffice-emr-and-pm-4640-1-large.jpg"/>
          <p:cNvPicPr/>
          <p:nvPr/>
        </p:nvPicPr>
        <p:blipFill>
          <a:blip r:embed="rId2">
            <a:extLst>
              <a:ext uri="{28A0092B-C50C-407E-A947-70E740481C1C}">
                <a14:useLocalDpi xmlns:a14="http://schemas.microsoft.com/office/drawing/2010/main" val="0"/>
              </a:ext>
            </a:extLst>
          </a:blip>
          <a:srcRect/>
          <a:stretch>
            <a:fillRect/>
          </a:stretch>
        </p:blipFill>
        <p:spPr bwMode="auto">
          <a:xfrm>
            <a:off x="6375042" y="3799269"/>
            <a:ext cx="4978758" cy="289774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36085561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82580"/>
            <a:ext cx="10515600" cy="5494383"/>
          </a:xfrm>
        </p:spPr>
        <p:txBody>
          <a:bodyPr/>
          <a:lstStyle/>
          <a:p>
            <a:pPr marL="0" lvl="1" indent="0" algn="just">
              <a:lnSpc>
                <a:spcPct val="100000"/>
              </a:lnSpc>
              <a:spcBef>
                <a:spcPts val="1000"/>
              </a:spcBef>
              <a:buNone/>
            </a:pPr>
            <a:r>
              <a:rPr lang="en-US" sz="2000" dirty="0">
                <a:latin typeface="Times New Roman" panose="02020603050405020304" pitchFamily="18" charset="0"/>
                <a:cs typeface="Times New Roman" panose="02020603050405020304" pitchFamily="18" charset="0"/>
              </a:rPr>
              <a:t>The major learning gathered from this period are as </a:t>
            </a:r>
            <a:r>
              <a:rPr lang="en-US" sz="2000" dirty="0" smtClean="0">
                <a:latin typeface="Times New Roman" panose="02020603050405020304" pitchFamily="18" charset="0"/>
                <a:cs typeface="Times New Roman" panose="02020603050405020304" pitchFamily="18" charset="0"/>
              </a:rPr>
              <a:t>follows-</a:t>
            </a:r>
            <a:endParaRPr lang="en-US" sz="2000" dirty="0">
              <a:latin typeface="Times New Roman" panose="02020603050405020304" pitchFamily="18" charset="0"/>
              <a:cs typeface="Times New Roman" panose="02020603050405020304" pitchFamily="18" charset="0"/>
            </a:endParaRPr>
          </a:p>
          <a:p>
            <a:pPr marL="685800" lvl="2" algn="just">
              <a:lnSpc>
                <a:spcPct val="100000"/>
              </a:lnSpc>
              <a:spcBef>
                <a:spcPts val="1000"/>
              </a:spcBef>
            </a:pPr>
            <a:r>
              <a:rPr lang="en-US" dirty="0" smtClean="0">
                <a:latin typeface="Times New Roman" panose="02020603050405020304" pitchFamily="18" charset="0"/>
                <a:cs typeface="Times New Roman" panose="02020603050405020304" pitchFamily="18" charset="0"/>
              </a:rPr>
              <a:t>Hands-on </a:t>
            </a:r>
            <a:r>
              <a:rPr lang="en-US" dirty="0">
                <a:latin typeface="Times New Roman" panose="02020603050405020304" pitchFamily="18" charset="0"/>
                <a:cs typeface="Times New Roman" panose="02020603050405020304" pitchFamily="18" charset="0"/>
              </a:rPr>
              <a:t>experience on EMR </a:t>
            </a:r>
            <a:r>
              <a:rPr lang="en-US" dirty="0" smtClean="0">
                <a:latin typeface="Times New Roman" panose="02020603050405020304" pitchFamily="18" charset="0"/>
                <a:cs typeface="Times New Roman" panose="02020603050405020304" pitchFamily="18" charset="0"/>
              </a:rPr>
              <a:t>Software.</a:t>
            </a:r>
          </a:p>
          <a:p>
            <a:pPr marL="685800" lvl="2" algn="just">
              <a:lnSpc>
                <a:spcPct val="100000"/>
              </a:lnSpc>
              <a:spcBef>
                <a:spcPts val="1000"/>
              </a:spcBef>
            </a:pPr>
            <a:r>
              <a:rPr lang="en-US" dirty="0" smtClean="0">
                <a:latin typeface="Times New Roman" panose="02020603050405020304" pitchFamily="18" charset="0"/>
                <a:cs typeface="Times New Roman" panose="02020603050405020304" pitchFamily="18" charset="0"/>
              </a:rPr>
              <a:t>Insight </a:t>
            </a:r>
            <a:r>
              <a:rPr lang="en-US" dirty="0">
                <a:latin typeface="Times New Roman" panose="02020603050405020304" pitchFamily="18" charset="0"/>
                <a:cs typeface="Times New Roman" panose="02020603050405020304" pitchFamily="18" charset="0"/>
              </a:rPr>
              <a:t>over the different queries raised by the clients over the EMR </a:t>
            </a:r>
            <a:r>
              <a:rPr lang="en-US" dirty="0" smtClean="0">
                <a:latin typeface="Times New Roman" panose="02020603050405020304" pitchFamily="18" charset="0"/>
                <a:cs typeface="Times New Roman" panose="02020603050405020304" pitchFamily="18" charset="0"/>
              </a:rPr>
              <a:t>Software.</a:t>
            </a:r>
          </a:p>
          <a:p>
            <a:pPr marL="685800" lvl="2" algn="just">
              <a:lnSpc>
                <a:spcPct val="100000"/>
              </a:lnSpc>
              <a:spcBef>
                <a:spcPts val="1000"/>
              </a:spcBef>
            </a:pPr>
            <a:r>
              <a:rPr lang="en-US" dirty="0" smtClean="0">
                <a:latin typeface="Times New Roman" panose="02020603050405020304" pitchFamily="18" charset="0"/>
                <a:cs typeface="Times New Roman" panose="02020603050405020304" pitchFamily="18" charset="0"/>
              </a:rPr>
              <a:t>Market </a:t>
            </a:r>
            <a:r>
              <a:rPr lang="en-US" dirty="0">
                <a:latin typeface="Times New Roman" panose="02020603050405020304" pitchFamily="18" charset="0"/>
                <a:cs typeface="Times New Roman" panose="02020603050405020304" pitchFamily="18" charset="0"/>
              </a:rPr>
              <a:t>Research for Mergers &amp; Acquisitions </a:t>
            </a:r>
            <a:r>
              <a:rPr lang="en-US" dirty="0" smtClean="0">
                <a:latin typeface="Times New Roman" panose="02020603050405020304" pitchFamily="18" charset="0"/>
                <a:cs typeface="Times New Roman" panose="02020603050405020304" pitchFamily="18" charset="0"/>
              </a:rPr>
              <a:t>Activity.</a:t>
            </a:r>
          </a:p>
          <a:p>
            <a:pPr marL="685800" lvl="2" algn="just">
              <a:lnSpc>
                <a:spcPct val="100000"/>
              </a:lnSpc>
              <a:spcBef>
                <a:spcPts val="1000"/>
              </a:spcBef>
            </a:pPr>
            <a:r>
              <a:rPr lang="en-US" dirty="0" smtClean="0">
                <a:latin typeface="Times New Roman" panose="02020603050405020304" pitchFamily="18" charset="0"/>
                <a:cs typeface="Times New Roman" panose="02020603050405020304" pitchFamily="18" charset="0"/>
              </a:rPr>
              <a:t>Interaction </a:t>
            </a:r>
            <a:r>
              <a:rPr lang="en-US" dirty="0">
                <a:latin typeface="Times New Roman" panose="02020603050405020304" pitchFamily="18" charset="0"/>
                <a:cs typeface="Times New Roman" panose="02020603050405020304" pitchFamily="18" charset="0"/>
              </a:rPr>
              <a:t>with the various clients involved</a:t>
            </a:r>
            <a:r>
              <a:rPr lang="en-US" dirty="0" smtClean="0">
                <a:latin typeface="Times New Roman" panose="02020603050405020304" pitchFamily="18" charset="0"/>
                <a:cs typeface="Times New Roman" panose="02020603050405020304" pitchFamily="18" charset="0"/>
              </a:rPr>
              <a:t>.</a:t>
            </a:r>
          </a:p>
          <a:p>
            <a:pPr marL="685800" lvl="2" algn="just">
              <a:lnSpc>
                <a:spcPct val="100000"/>
              </a:lnSpc>
              <a:spcBef>
                <a:spcPts val="1000"/>
              </a:spcBef>
            </a:pPr>
            <a:r>
              <a:rPr lang="en-US" dirty="0" smtClean="0">
                <a:latin typeface="Times New Roman" panose="02020603050405020304" pitchFamily="18" charset="0"/>
                <a:cs typeface="Times New Roman" panose="02020603050405020304" pitchFamily="18" charset="0"/>
              </a:rPr>
              <a:t>Involvement in clinical pathway for documenting various ocular disease diagnosis and management </a:t>
            </a:r>
          </a:p>
          <a:p>
            <a:pPr marL="685800" lvl="2" algn="just">
              <a:lnSpc>
                <a:spcPct val="100000"/>
              </a:lnSpc>
              <a:spcBef>
                <a:spcPts val="1000"/>
              </a:spcBef>
            </a:pPr>
            <a:r>
              <a:rPr lang="en-US" dirty="0" smtClean="0">
                <a:latin typeface="Times New Roman" panose="02020603050405020304" pitchFamily="18" charset="0"/>
                <a:cs typeface="Times New Roman" panose="02020603050405020304" pitchFamily="18" charset="0"/>
              </a:rPr>
              <a:t>Secondary study on US ophthalmology statistics and role . of CDSS in Ophthalmology</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83484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425" y="1825625"/>
            <a:ext cx="11874321" cy="4351338"/>
          </a:xfrm>
        </p:spPr>
        <p:txBody>
          <a:bodyPr>
            <a:normAutofit/>
          </a:bodyPr>
          <a:lstStyle/>
          <a:p>
            <a:pPr marL="0" indent="0" algn="ctr">
              <a:buNone/>
            </a:pPr>
            <a:endParaRPr lang="en-US" sz="3200" dirty="0" smtClean="0">
              <a:latin typeface="Times New Roman" panose="02020603050405020304" pitchFamily="18" charset="0"/>
              <a:cs typeface="Times New Roman" panose="02020603050405020304" pitchFamily="18" charset="0"/>
            </a:endParaRPr>
          </a:p>
          <a:p>
            <a:pPr marL="0" indent="0" algn="ctr">
              <a:buNone/>
            </a:pPr>
            <a:endParaRPr lang="en-US" sz="3200" dirty="0">
              <a:latin typeface="Times New Roman" panose="02020603050405020304" pitchFamily="18" charset="0"/>
              <a:cs typeface="Times New Roman" panose="02020603050405020304" pitchFamily="18" charset="0"/>
            </a:endParaRPr>
          </a:p>
          <a:p>
            <a:pPr marL="0" indent="0" algn="ctr">
              <a:buNone/>
            </a:pPr>
            <a:r>
              <a:rPr lang="en-US" sz="4400" dirty="0">
                <a:latin typeface="Times New Roman" panose="02020603050405020304" pitchFamily="18" charset="0"/>
                <a:cs typeface="Times New Roman" panose="02020603050405020304" pitchFamily="18" charset="0"/>
              </a:rPr>
              <a:t>DISSERTATION REPORT</a:t>
            </a:r>
            <a:endParaRPr lang="en-US"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890677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latin typeface="Times New Roman" panose="02020603050405020304" pitchFamily="18" charset="0"/>
                <a:cs typeface="Times New Roman" panose="02020603050405020304" pitchFamily="18" charset="0"/>
              </a:rPr>
              <a:t>INTRODUCTION</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506828"/>
            <a:ext cx="10984606" cy="5351172"/>
          </a:xfrm>
        </p:spPr>
        <p:txBody>
          <a:bodyPr>
            <a:normAutofit/>
          </a:bodyPr>
          <a:lstStyle/>
          <a:p>
            <a:pPr algn="just">
              <a:lnSpc>
                <a:spcPct val="100000"/>
              </a:lnSpc>
            </a:pPr>
            <a:r>
              <a:rPr lang="en-US" sz="2000" dirty="0">
                <a:latin typeface="Times New Roman" panose="02020603050405020304" pitchFamily="18" charset="0"/>
                <a:cs typeface="Times New Roman" panose="02020603050405020304" pitchFamily="18" charset="0"/>
              </a:rPr>
              <a:t>Clinical Decision Support Systems are "active knowledge systems which use two or more items of patient data to generate case-specific advice</a:t>
            </a:r>
            <a:r>
              <a:rPr lang="en-US" sz="2000" dirty="0" smtClean="0">
                <a:latin typeface="Times New Roman" panose="02020603050405020304" pitchFamily="18" charset="0"/>
                <a:cs typeface="Times New Roman" panose="02020603050405020304" pitchFamily="18" charset="0"/>
              </a:rPr>
              <a:t>”[Wyatt J, SpiegelhalterD,1991].</a:t>
            </a:r>
          </a:p>
          <a:p>
            <a:pPr marL="0" indent="0" algn="just">
              <a:lnSpc>
                <a:spcPct val="100000"/>
              </a:lnSpc>
              <a:buNone/>
            </a:pPr>
            <a:endParaRPr lang="en-US" sz="2000" dirty="0">
              <a:latin typeface="Times New Roman" panose="02020603050405020304" pitchFamily="18" charset="0"/>
              <a:cs typeface="Times New Roman" panose="02020603050405020304" pitchFamily="18" charset="0"/>
            </a:endParaRPr>
          </a:p>
          <a:p>
            <a:pPr algn="just" fontAlgn="base">
              <a:lnSpc>
                <a:spcPct val="100000"/>
              </a:lnSpc>
            </a:pPr>
            <a:r>
              <a:rPr lang="en-US" sz="2000" dirty="0">
                <a:latin typeface="Times New Roman" panose="02020603050405020304" pitchFamily="18" charset="0"/>
                <a:cs typeface="Times New Roman" panose="02020603050405020304" pitchFamily="18" charset="0"/>
              </a:rPr>
              <a:t>Robert Hayward defines CDSS as, ‘CDSS link health observations with health knowledge to influence health choices by clinicians for improved health care.’ CDSS helps increasing the efficiency of health care, help reducing the human errors, and is a cost-effective and smart solution to healthcare industry</a:t>
            </a:r>
            <a:r>
              <a:rPr lang="en-US" sz="2000" dirty="0" smtClean="0">
                <a:latin typeface="Times New Roman" panose="02020603050405020304" pitchFamily="18" charset="0"/>
                <a:cs typeface="Times New Roman" panose="02020603050405020304" pitchFamily="18" charset="0"/>
              </a:rPr>
              <a:t>.</a:t>
            </a:r>
          </a:p>
          <a:p>
            <a:pPr marL="0" indent="0" algn="just" fontAlgn="base">
              <a:lnSpc>
                <a:spcPct val="100000"/>
              </a:lnSpc>
              <a:buNone/>
            </a:pPr>
            <a:endParaRPr lang="en-US" sz="2000" dirty="0">
              <a:latin typeface="Times New Roman" panose="02020603050405020304" pitchFamily="18" charset="0"/>
              <a:cs typeface="Times New Roman" panose="02020603050405020304" pitchFamily="18" charset="0"/>
            </a:endParaRPr>
          </a:p>
          <a:p>
            <a:pPr algn="just" fontAlgn="base">
              <a:lnSpc>
                <a:spcPct val="100000"/>
              </a:lnSpc>
            </a:pPr>
            <a:r>
              <a:rPr lang="en-US" sz="2000" dirty="0">
                <a:latin typeface="Times New Roman" panose="02020603050405020304" pitchFamily="18" charset="0"/>
                <a:cs typeface="Times New Roman" panose="02020603050405020304" pitchFamily="18" charset="0"/>
              </a:rPr>
              <a:t>CDSS is built upon the foundation of an electronic health record (EHR). CDSS includes functions like alerts, reminders, treatment focused order-sets, documentation templets, integration with clinical guidelines and protocols, patient reports and summaries, accurate and timely diagnosis, suggesting treatment available etc.</a:t>
            </a:r>
          </a:p>
          <a:p>
            <a:pPr algn="just">
              <a:lnSpc>
                <a:spcPct val="100000"/>
              </a:lnSpc>
            </a:pPr>
            <a:endParaRPr lang="en-US" sz="2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759639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a:latin typeface="Times New Roman" panose="02020603050405020304" pitchFamily="18" charset="0"/>
                <a:cs typeface="Times New Roman" panose="02020603050405020304" pitchFamily="18" charset="0"/>
              </a:rPr>
              <a:t/>
            </a:r>
            <a:br>
              <a:rPr lang="en-US" sz="4000" b="1"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The 5 CDSS benefits according to the US Government (Government </a:t>
            </a:r>
            <a:r>
              <a:rPr lang="en-US" sz="4000" dirty="0" smtClean="0">
                <a:latin typeface="Times New Roman" panose="02020603050405020304" pitchFamily="18" charset="0"/>
                <a:cs typeface="Times New Roman" panose="02020603050405020304" pitchFamily="18" charset="0"/>
              </a:rPr>
              <a:t>Health </a:t>
            </a:r>
            <a:r>
              <a:rPr lang="en-US" sz="4000" dirty="0">
                <a:latin typeface="Times New Roman" panose="02020603050405020304" pitchFamily="18" charset="0"/>
                <a:cs typeface="Times New Roman" panose="02020603050405020304" pitchFamily="18" charset="0"/>
              </a:rPr>
              <a:t>IT) </a:t>
            </a:r>
          </a:p>
        </p:txBody>
      </p:sp>
      <p:sp>
        <p:nvSpPr>
          <p:cNvPr id="3" name="Content Placeholder 2"/>
          <p:cNvSpPr>
            <a:spLocks noGrp="1"/>
          </p:cNvSpPr>
          <p:nvPr>
            <p:ph idx="1"/>
          </p:nvPr>
        </p:nvSpPr>
        <p:spPr/>
        <p:txBody>
          <a:bodyPr>
            <a:normAutofit/>
          </a:bodyPr>
          <a:lstStyle/>
          <a:p>
            <a:pPr marL="0" indent="0">
              <a:buNone/>
            </a:pPr>
            <a:endParaRPr lang="en-US" sz="2000" dirty="0"/>
          </a:p>
          <a:p>
            <a:pPr marL="457200" indent="-457200" algn="just">
              <a:buFont typeface="+mj-lt"/>
              <a:buAutoNum type="arabicPeriod"/>
            </a:pPr>
            <a:r>
              <a:rPr lang="en-US" sz="2000" dirty="0">
                <a:latin typeface="Times New Roman" panose="02020603050405020304" pitchFamily="18" charset="0"/>
                <a:cs typeface="Times New Roman" panose="02020603050405020304" pitchFamily="18" charset="0"/>
              </a:rPr>
              <a:t>Reduce the risk of medication errors </a:t>
            </a:r>
          </a:p>
          <a:p>
            <a:pPr marL="457200" indent="-457200" algn="just">
              <a:buFont typeface="+mj-lt"/>
              <a:buAutoNum type="arabicPeriod"/>
            </a:pPr>
            <a:r>
              <a:rPr lang="en-US" sz="2000" dirty="0">
                <a:latin typeface="Times New Roman" panose="02020603050405020304" pitchFamily="18" charset="0"/>
                <a:cs typeface="Times New Roman" panose="02020603050405020304" pitchFamily="18" charset="0"/>
              </a:rPr>
              <a:t>Reduce misdiagnosis </a:t>
            </a:r>
          </a:p>
          <a:p>
            <a:pPr marL="457200" indent="-457200" algn="just">
              <a:buFont typeface="+mj-lt"/>
              <a:buAutoNum type="arabicPeriod"/>
            </a:pPr>
            <a:r>
              <a:rPr lang="en-US" sz="2000" dirty="0">
                <a:latin typeface="Times New Roman" panose="02020603050405020304" pitchFamily="18" charset="0"/>
                <a:cs typeface="Times New Roman" panose="02020603050405020304" pitchFamily="18" charset="0"/>
              </a:rPr>
              <a:t>Provide </a:t>
            </a:r>
            <a:r>
              <a:rPr lang="en-US" sz="2000" dirty="0" smtClean="0">
                <a:latin typeface="Times New Roman" panose="02020603050405020304" pitchFamily="18" charset="0"/>
                <a:cs typeface="Times New Roman" panose="02020603050405020304" pitchFamily="18" charset="0"/>
              </a:rPr>
              <a:t>resistant </a:t>
            </a:r>
            <a:r>
              <a:rPr lang="en-US" sz="2000" dirty="0">
                <a:latin typeface="Times New Roman" panose="02020603050405020304" pitchFamily="18" charset="0"/>
                <a:cs typeface="Times New Roman" panose="02020603050405020304" pitchFamily="18" charset="0"/>
              </a:rPr>
              <a:t>and reliable information </a:t>
            </a:r>
          </a:p>
          <a:p>
            <a:pPr marL="457200" indent="-457200" algn="just">
              <a:buFont typeface="+mj-lt"/>
              <a:buAutoNum type="arabicPeriod"/>
            </a:pPr>
            <a:r>
              <a:rPr lang="en-US" sz="2000" dirty="0">
                <a:latin typeface="Times New Roman" panose="02020603050405020304" pitchFamily="18" charset="0"/>
                <a:cs typeface="Times New Roman" panose="02020603050405020304" pitchFamily="18" charset="0"/>
              </a:rPr>
              <a:t>Improve efficiency and patient throuput </a:t>
            </a:r>
          </a:p>
          <a:p>
            <a:pPr marL="457200" indent="-457200" algn="just">
              <a:buFont typeface="+mj-lt"/>
              <a:buAutoNum type="arabicPeriod"/>
            </a:pPr>
            <a:r>
              <a:rPr lang="en-US" sz="2000" dirty="0">
                <a:latin typeface="Times New Roman" panose="02020603050405020304" pitchFamily="18" charset="0"/>
                <a:cs typeface="Times New Roman" panose="02020603050405020304" pitchFamily="18" charset="0"/>
              </a:rPr>
              <a:t>Access all information in one place (EMR) </a:t>
            </a:r>
            <a:endParaRPr lang="en-US" sz="2000" dirty="0" smtClean="0">
              <a:latin typeface="Times New Roman" panose="02020603050405020304" pitchFamily="18" charset="0"/>
              <a:cs typeface="Times New Roman" panose="02020603050405020304" pitchFamily="18" charset="0"/>
            </a:endParaRPr>
          </a:p>
          <a:p>
            <a:pPr marL="457200" indent="-457200" algn="just">
              <a:buFont typeface="+mj-lt"/>
              <a:buAutoNum type="arabicPeriod"/>
            </a:pPr>
            <a:endParaRPr lang="en-US" sz="2000" dirty="0">
              <a:latin typeface="Times New Roman" panose="02020603050405020304" pitchFamily="18" charset="0"/>
              <a:cs typeface="Times New Roman" panose="02020603050405020304" pitchFamily="18" charset="0"/>
            </a:endParaRPr>
          </a:p>
          <a:p>
            <a:pPr marL="0" indent="0" algn="just">
              <a:buNone/>
            </a:pPr>
            <a:r>
              <a:rPr lang="en-US" sz="2000" dirty="0">
                <a:latin typeface="Times New Roman" panose="02020603050405020304" pitchFamily="18" charset="0"/>
                <a:cs typeface="Times New Roman" panose="02020603050405020304" pitchFamily="18" charset="0"/>
              </a:rPr>
              <a:t>(*Approx. 10-12% of the health care budgets could be saved with professional CDSS )</a:t>
            </a:r>
          </a:p>
          <a:p>
            <a:pPr marL="0" indent="0">
              <a:buNone/>
            </a:pPr>
            <a:endParaRPr lang="en-US" sz="2000" dirty="0"/>
          </a:p>
        </p:txBody>
      </p:sp>
    </p:spTree>
    <p:extLst>
      <p:ext uri="{BB962C8B-B14F-4D97-AF65-F5344CB8AC3E}">
        <p14:creationId xmlns:p14="http://schemas.microsoft.com/office/powerpoint/2010/main" val="24524111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1986" y="1468191"/>
            <a:ext cx="10515600" cy="4906851"/>
          </a:xfrm>
        </p:spPr>
        <p:txBody>
          <a:bodyPr>
            <a:noAutofit/>
          </a:bodyPr>
          <a:lstStyle/>
          <a:p>
            <a:pPr algn="just" fontAlgn="base">
              <a:lnSpc>
                <a:spcPct val="100000"/>
              </a:lnSpc>
            </a:pPr>
            <a:r>
              <a:rPr lang="en-US" sz="2400" dirty="0" smtClean="0">
                <a:latin typeface="Times New Roman" panose="02020603050405020304" pitchFamily="18" charset="0"/>
                <a:cs typeface="Times New Roman" panose="02020603050405020304" pitchFamily="18" charset="0"/>
              </a:rPr>
              <a:t>Preventive care</a:t>
            </a:r>
          </a:p>
          <a:p>
            <a:pPr algn="just" fontAlgn="base">
              <a:lnSpc>
                <a:spcPct val="100000"/>
              </a:lnSpc>
            </a:pPr>
            <a:r>
              <a:rPr lang="en-US" sz="2400" dirty="0" smtClean="0">
                <a:latin typeface="Times New Roman" panose="02020603050405020304" pitchFamily="18" charset="0"/>
                <a:cs typeface="Times New Roman" panose="02020603050405020304" pitchFamily="18" charset="0"/>
              </a:rPr>
              <a:t>Diagnostic care</a:t>
            </a:r>
          </a:p>
          <a:p>
            <a:pPr algn="just" fontAlgn="base">
              <a:lnSpc>
                <a:spcPct val="100000"/>
              </a:lnSpc>
            </a:pPr>
            <a:r>
              <a:rPr lang="en-US" sz="2400" dirty="0" smtClean="0">
                <a:latin typeface="Times New Roman" panose="02020603050405020304" pitchFamily="18" charset="0"/>
                <a:cs typeface="Times New Roman" panose="02020603050405020304" pitchFamily="18" charset="0"/>
              </a:rPr>
              <a:t>Planning </a:t>
            </a:r>
            <a:r>
              <a:rPr lang="en-US" sz="2400" dirty="0">
                <a:latin typeface="Times New Roman" panose="02020603050405020304" pitchFamily="18" charset="0"/>
                <a:cs typeface="Times New Roman" panose="02020603050405020304" pitchFamily="18" charset="0"/>
              </a:rPr>
              <a:t>or implementing treatment </a:t>
            </a:r>
          </a:p>
          <a:p>
            <a:pPr lvl="0" algn="just" fontAlgn="base">
              <a:lnSpc>
                <a:spcPct val="100000"/>
              </a:lnSpc>
            </a:pPr>
            <a:r>
              <a:rPr lang="en-US" sz="2400" dirty="0">
                <a:latin typeface="Times New Roman" panose="02020603050405020304" pitchFamily="18" charset="0"/>
                <a:cs typeface="Times New Roman" panose="02020603050405020304" pitchFamily="18" charset="0"/>
              </a:rPr>
              <a:t>Hospital, provider efficiency</a:t>
            </a:r>
          </a:p>
          <a:p>
            <a:pPr algn="just" fontAlgn="base">
              <a:lnSpc>
                <a:spcPct val="100000"/>
              </a:lnSpc>
            </a:pPr>
            <a:r>
              <a:rPr lang="en-US" sz="2400" dirty="0">
                <a:latin typeface="Times New Roman" panose="02020603050405020304" pitchFamily="18" charset="0"/>
                <a:cs typeface="Times New Roman" panose="02020603050405020304" pitchFamily="18" charset="0"/>
              </a:rPr>
              <a:t>Cost reductions and improved patient convenience</a:t>
            </a:r>
          </a:p>
          <a:p>
            <a:pPr algn="just" fontAlgn="base">
              <a:lnSpc>
                <a:spcPct val="100000"/>
              </a:lnSpc>
            </a:pPr>
            <a:r>
              <a:rPr lang="en-US" sz="2400" dirty="0">
                <a:latin typeface="Times New Roman" panose="02020603050405020304" pitchFamily="18" charset="0"/>
                <a:cs typeface="Times New Roman" panose="02020603050405020304" pitchFamily="18" charset="0"/>
              </a:rPr>
              <a:t>Surveillance and research purpose</a:t>
            </a:r>
          </a:p>
          <a:p>
            <a:pPr algn="just">
              <a:lnSpc>
                <a:spcPct val="100000"/>
              </a:lnSpc>
            </a:pPr>
            <a:endParaRPr lang="en-US" dirty="0">
              <a:latin typeface="Times New Roman" panose="02020603050405020304" pitchFamily="18" charset="0"/>
              <a:cs typeface="Times New Roman" panose="02020603050405020304" pitchFamily="18" charset="0"/>
            </a:endParaRPr>
          </a:p>
          <a:p>
            <a:pPr algn="just" fontAlgn="base">
              <a:lnSpc>
                <a:spcPct val="100000"/>
              </a:lnSpc>
            </a:pPr>
            <a:endParaRPr lang="en-US" sz="2000" dirty="0">
              <a:latin typeface="Times New Roman" panose="02020603050405020304" pitchFamily="18" charset="0"/>
              <a:cs typeface="Times New Roman" panose="02020603050405020304" pitchFamily="18" charset="0"/>
            </a:endParaRPr>
          </a:p>
          <a:p>
            <a:pPr algn="just" fontAlgn="base">
              <a:lnSpc>
                <a:spcPct val="100000"/>
              </a:lnSpc>
            </a:pPr>
            <a:endParaRPr lang="en-US" sz="2000" dirty="0">
              <a:latin typeface="Times New Roman" panose="02020603050405020304" pitchFamily="18" charset="0"/>
              <a:cs typeface="Times New Roman" panose="02020603050405020304" pitchFamily="18" charset="0"/>
            </a:endParaRPr>
          </a:p>
        </p:txBody>
      </p:sp>
      <p:sp>
        <p:nvSpPr>
          <p:cNvPr id="2" name="TextBox 1"/>
          <p:cNvSpPr txBox="1"/>
          <p:nvPr/>
        </p:nvSpPr>
        <p:spPr>
          <a:xfrm>
            <a:off x="541986" y="476519"/>
            <a:ext cx="5318975" cy="707886"/>
          </a:xfrm>
          <a:prstGeom prst="rect">
            <a:avLst/>
          </a:prstGeom>
          <a:noFill/>
        </p:spPr>
        <p:txBody>
          <a:bodyPr wrap="square" rtlCol="0">
            <a:spAutoFit/>
          </a:bodyPr>
          <a:lstStyle/>
          <a:p>
            <a:r>
              <a:rPr lang="en-US" sz="4000" dirty="0" smtClean="0">
                <a:latin typeface="Times New Roman" panose="02020603050405020304" pitchFamily="18" charset="0"/>
                <a:cs typeface="Times New Roman" panose="02020603050405020304" pitchFamily="18" charset="0"/>
              </a:rPr>
              <a:t>Applications Of  CDSS</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91348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1822</TotalTime>
  <Words>2113</Words>
  <Application>Microsoft Office PowerPoint</Application>
  <PresentationFormat>Widescreen</PresentationFormat>
  <Paragraphs>325</Paragraphs>
  <Slides>37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37</vt:i4>
      </vt:variant>
    </vt:vector>
  </HeadingPairs>
  <TitlesOfParts>
    <vt:vector size="42" baseType="lpstr">
      <vt:lpstr>Arial</vt:lpstr>
      <vt:lpstr>Calibri</vt:lpstr>
      <vt:lpstr>Calibri Light</vt:lpstr>
      <vt:lpstr>Times New Roman</vt:lpstr>
      <vt:lpstr>Office Theme</vt:lpstr>
      <vt:lpstr>    IMPORTANCE OF CDSS IN HEALTHCARE </vt:lpstr>
      <vt:lpstr>Eli India Pvt. Ltd.</vt:lpstr>
      <vt:lpstr>PowerPoint Presentation</vt:lpstr>
      <vt:lpstr>PowerPoint Presentation</vt:lpstr>
      <vt:lpstr>PowerPoint Presentation</vt:lpstr>
      <vt:lpstr>PowerPoint Presentation</vt:lpstr>
      <vt:lpstr>INTRODUCTION</vt:lpstr>
      <vt:lpstr> The 5 CDSS benefits according to the US Government (Government Health IT) </vt:lpstr>
      <vt:lpstr>PowerPoint Presentation</vt:lpstr>
      <vt:lpstr>Various tools being used for CDSS  </vt:lpstr>
      <vt:lpstr>COMPONENTS OF CDSS </vt:lpstr>
      <vt:lpstr>PowerPoint Presentation</vt:lpstr>
      <vt:lpstr> The integrated CDSS Process (online) </vt:lpstr>
      <vt:lpstr>PowerPoint Presentation</vt:lpstr>
      <vt:lpstr>Current CDSS market</vt:lpstr>
      <vt:lpstr>CDSS market analysis of year 2012-2018 </vt:lpstr>
      <vt:lpstr>PowerPoint Presentation</vt:lpstr>
      <vt:lpstr>Research question</vt:lpstr>
      <vt:lpstr>  Objective  </vt:lpstr>
      <vt:lpstr>PowerPoint Presentation</vt:lpstr>
      <vt:lpstr>PowerPoint Presentation</vt:lpstr>
      <vt:lpstr>Limitations of study</vt:lpstr>
      <vt:lpstr>PowerPoint Presentation</vt:lpstr>
      <vt:lpstr>Computer literacy</vt:lpstr>
      <vt:lpstr>Patient care</vt:lpstr>
      <vt:lpstr>  Awareness about HIS </vt:lpstr>
      <vt:lpstr>Awareness about CDSS </vt:lpstr>
      <vt:lpstr>Perception about use of CDSS in healthcare </vt:lpstr>
      <vt:lpstr>Respondents rating on level of helpfulness of CDSS </vt:lpstr>
      <vt:lpstr>Reliability rating about CDSS </vt:lpstr>
      <vt:lpstr>Response about CDSS Acceptability </vt:lpstr>
      <vt:lpstr>Response about future of CDSS</vt:lpstr>
      <vt:lpstr>Need-Gap analysis </vt:lpstr>
      <vt:lpstr>Discussion </vt:lpstr>
      <vt:lpstr>PowerPoint Presentation</vt:lpstr>
      <vt:lpstr>Recommendations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Ambulatory EMR Implementation Issues in Ophthalmology Care in US Health Care System</dc:title>
  <dc:creator>Disha Biala</dc:creator>
  <cp:lastModifiedBy>Dalbeer Sahni</cp:lastModifiedBy>
  <cp:revision>83</cp:revision>
  <dcterms:created xsi:type="dcterms:W3CDTF">2017-05-10T19:18:44Z</dcterms:created>
  <dcterms:modified xsi:type="dcterms:W3CDTF">2017-05-17T23:24:15Z</dcterms:modified>
</cp:coreProperties>
</file>