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notesMasterIdLst>
    <p:notesMasterId r:id="rId42"/>
  </p:notesMasterIdLst>
  <p:sldIdLst>
    <p:sldId id="286" r:id="rId2"/>
    <p:sldId id="287" r:id="rId3"/>
    <p:sldId id="285" r:id="rId4"/>
    <p:sldId id="257" r:id="rId5"/>
    <p:sldId id="258" r:id="rId6"/>
    <p:sldId id="259" r:id="rId7"/>
    <p:sldId id="260" r:id="rId8"/>
    <p:sldId id="261" r:id="rId9"/>
    <p:sldId id="262" r:id="rId10"/>
    <p:sldId id="288" r:id="rId11"/>
    <p:sldId id="289" r:id="rId12"/>
    <p:sldId id="264" r:id="rId13"/>
    <p:sldId id="295" r:id="rId14"/>
    <p:sldId id="296" r:id="rId15"/>
    <p:sldId id="297" r:id="rId16"/>
    <p:sldId id="292" r:id="rId17"/>
    <p:sldId id="263" r:id="rId18"/>
    <p:sldId id="265" r:id="rId19"/>
    <p:sldId id="293" r:id="rId20"/>
    <p:sldId id="266" r:id="rId21"/>
    <p:sldId id="290" r:id="rId22"/>
    <p:sldId id="268" r:id="rId23"/>
    <p:sldId id="269" r:id="rId24"/>
    <p:sldId id="271" r:id="rId25"/>
    <p:sldId id="294" r:id="rId26"/>
    <p:sldId id="272" r:id="rId27"/>
    <p:sldId id="273" r:id="rId28"/>
    <p:sldId id="274" r:id="rId29"/>
    <p:sldId id="275" r:id="rId30"/>
    <p:sldId id="276" r:id="rId31"/>
    <p:sldId id="277" r:id="rId32"/>
    <p:sldId id="298" r:id="rId33"/>
    <p:sldId id="299" r:id="rId34"/>
    <p:sldId id="300" r:id="rId35"/>
    <p:sldId id="278" r:id="rId36"/>
    <p:sldId id="291" r:id="rId37"/>
    <p:sldId id="280" r:id="rId38"/>
    <p:sldId id="281" r:id="rId39"/>
    <p:sldId id="282" r:id="rId40"/>
    <p:sldId id="301"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G:\analysis%20PHFI.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G:\analysis%20PHFI.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vineetkumar\Desktop\analysis%20PHFI.xlsx" TargetMode="External"/><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G:\analysis%20PHFI.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H:\analysis%20PHFI.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G:\analysis%20PHFI.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G:\analysis%20PHFI.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number</c:v>
                </c:pt>
              </c:strCache>
            </c:strRef>
          </c:tx>
          <c:spPr>
            <a:gradFill rotWithShape="1">
              <a:gsLst>
                <a:gs pos="0">
                  <a:schemeClr val="accent1">
                    <a:tint val="94000"/>
                    <a:satMod val="103000"/>
                    <a:lumMod val="102000"/>
                  </a:schemeClr>
                </a:gs>
                <a:gs pos="50000">
                  <a:schemeClr val="accent1">
                    <a:shade val="100000"/>
                    <a:satMod val="110000"/>
                    <a:lumMod val="100000"/>
                  </a:schemeClr>
                </a:gs>
                <a:gs pos="100000">
                  <a:schemeClr val="accent1">
                    <a:shade val="78000"/>
                    <a:satMod val="120000"/>
                    <a:lumMod val="99000"/>
                  </a:schemeClr>
                </a:gs>
              </a:gsLst>
              <a:lin ang="5400000" scaled="0"/>
            </a:gradFill>
            <a:ln>
              <a:noFill/>
            </a:ln>
            <a:effectLst>
              <a:outerShdw blurRad="57150" dist="19050" dir="5400000" algn="ctr"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strRef>
              <c:f>Sheet1!$A$2:$A$5</c:f>
              <c:strCache>
                <c:ptCount val="4"/>
                <c:pt idx="0">
                  <c:v>Category 1</c:v>
                </c:pt>
                <c:pt idx="1">
                  <c:v>Category 2</c:v>
                </c:pt>
                <c:pt idx="2">
                  <c:v>Category 3</c:v>
                </c:pt>
                <c:pt idx="3">
                  <c:v>total</c:v>
                </c:pt>
              </c:strCache>
            </c:strRef>
          </c:cat>
          <c:val>
            <c:numRef>
              <c:f>Sheet1!$B$2:$B$5</c:f>
              <c:numCache>
                <c:formatCode>General</c:formatCode>
                <c:ptCount val="4"/>
                <c:pt idx="0">
                  <c:v>34</c:v>
                </c:pt>
                <c:pt idx="1">
                  <c:v>76</c:v>
                </c:pt>
                <c:pt idx="2">
                  <c:v>0</c:v>
                </c:pt>
                <c:pt idx="3">
                  <c:v>100</c:v>
                </c:pt>
              </c:numCache>
            </c:numRef>
          </c:val>
        </c:ser>
        <c:ser>
          <c:idx val="1"/>
          <c:order val="1"/>
          <c:tx>
            <c:strRef>
              <c:f>Sheet1!$C$1</c:f>
              <c:strCache>
                <c:ptCount val="1"/>
                <c:pt idx="0">
                  <c:v>Column1</c:v>
                </c:pt>
              </c:strCache>
            </c:strRef>
          </c:tx>
          <c:spPr>
            <a:gradFill rotWithShape="1">
              <a:gsLst>
                <a:gs pos="0">
                  <a:schemeClr val="accent2">
                    <a:tint val="94000"/>
                    <a:satMod val="103000"/>
                    <a:lumMod val="102000"/>
                  </a:schemeClr>
                </a:gs>
                <a:gs pos="50000">
                  <a:schemeClr val="accent2">
                    <a:shade val="100000"/>
                    <a:satMod val="110000"/>
                    <a:lumMod val="100000"/>
                  </a:schemeClr>
                </a:gs>
                <a:gs pos="100000">
                  <a:schemeClr val="accent2">
                    <a:shade val="78000"/>
                    <a:satMod val="120000"/>
                    <a:lumMod val="99000"/>
                  </a:schemeClr>
                </a:gs>
              </a:gsLst>
              <a:lin ang="5400000" scaled="0"/>
            </a:gradFill>
            <a:ln>
              <a:noFill/>
            </a:ln>
            <a:effectLst>
              <a:outerShdw blurRad="57150" dist="19050" dir="5400000" algn="ctr"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Sheet1!$A$2:$A$5</c:f>
              <c:strCache>
                <c:ptCount val="4"/>
                <c:pt idx="0">
                  <c:v>Category 1</c:v>
                </c:pt>
                <c:pt idx="1">
                  <c:v>Category 2</c:v>
                </c:pt>
                <c:pt idx="2">
                  <c:v>Category 3</c:v>
                </c:pt>
                <c:pt idx="3">
                  <c:v>total</c:v>
                </c:pt>
              </c:strCache>
            </c:strRef>
          </c:cat>
          <c:val>
            <c:numRef>
              <c:f>Sheet1!$C$2:$C$5</c:f>
              <c:numCache>
                <c:formatCode>General</c:formatCode>
                <c:ptCount val="4"/>
              </c:numCache>
            </c:numRef>
          </c:val>
        </c:ser>
        <c:ser>
          <c:idx val="2"/>
          <c:order val="2"/>
          <c:tx>
            <c:strRef>
              <c:f>Sheet1!$D$1</c:f>
              <c:strCache>
                <c:ptCount val="1"/>
                <c:pt idx="0">
                  <c:v>Column2</c:v>
                </c:pt>
              </c:strCache>
            </c:strRef>
          </c:tx>
          <c:spPr>
            <a:gradFill rotWithShape="1">
              <a:gsLst>
                <a:gs pos="0">
                  <a:schemeClr val="accent3">
                    <a:tint val="94000"/>
                    <a:satMod val="103000"/>
                    <a:lumMod val="102000"/>
                  </a:schemeClr>
                </a:gs>
                <a:gs pos="50000">
                  <a:schemeClr val="accent3">
                    <a:shade val="100000"/>
                    <a:satMod val="110000"/>
                    <a:lumMod val="100000"/>
                  </a:schemeClr>
                </a:gs>
                <a:gs pos="100000">
                  <a:schemeClr val="accent3">
                    <a:shade val="78000"/>
                    <a:satMod val="120000"/>
                    <a:lumMod val="99000"/>
                  </a:schemeClr>
                </a:gs>
              </a:gsLst>
              <a:lin ang="5400000" scaled="0"/>
            </a:gradFill>
            <a:ln>
              <a:noFill/>
            </a:ln>
            <a:effectLst>
              <a:outerShdw blurRad="57150" dist="19050" dir="5400000" algn="ctr"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Sheet1!$A$2:$A$5</c:f>
              <c:strCache>
                <c:ptCount val="4"/>
                <c:pt idx="0">
                  <c:v>Category 1</c:v>
                </c:pt>
                <c:pt idx="1">
                  <c:v>Category 2</c:v>
                </c:pt>
                <c:pt idx="2">
                  <c:v>Category 3</c:v>
                </c:pt>
                <c:pt idx="3">
                  <c:v>total</c:v>
                </c:pt>
              </c:strCache>
            </c:strRef>
          </c:cat>
          <c:val>
            <c:numRef>
              <c:f>Sheet1!$D$2:$D$5</c:f>
              <c:numCache>
                <c:formatCode>General</c:formatCode>
                <c:ptCount val="4"/>
              </c:numCache>
            </c:numRef>
          </c:val>
        </c:ser>
        <c:dLbls>
          <c:showLegendKey val="0"/>
          <c:showVal val="1"/>
          <c:showCatName val="0"/>
          <c:showSerName val="0"/>
          <c:showPercent val="0"/>
          <c:showBubbleSize val="0"/>
        </c:dLbls>
        <c:gapWidth val="75"/>
        <c:axId val="1853218464"/>
        <c:axId val="1853227712"/>
      </c:barChart>
      <c:catAx>
        <c:axId val="1853218464"/>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853227712"/>
        <c:crosses val="autoZero"/>
        <c:auto val="1"/>
        <c:lblAlgn val="ctr"/>
        <c:lblOffset val="100"/>
        <c:noMultiLvlLbl val="0"/>
      </c:catAx>
      <c:valAx>
        <c:axId val="185322771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85321846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IN" sz="1800" b="1" i="0" u="none" strike="noStrike" baseline="0"/>
              <a:t>Milk consumption genderwise </a:t>
            </a:r>
            <a:endParaRPr lang="en-IN"/>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Sheet1!$A$60</c:f>
              <c:strCache>
                <c:ptCount val="1"/>
                <c:pt idx="0">
                  <c:v>Male</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Sheet1!$B$59:$D$59</c:f>
              <c:strCache>
                <c:ptCount val="3"/>
                <c:pt idx="0">
                  <c:v>Boiled</c:v>
                </c:pt>
                <c:pt idx="1">
                  <c:v>Mixed</c:v>
                </c:pt>
                <c:pt idx="2">
                  <c:v>Raw</c:v>
                </c:pt>
              </c:strCache>
            </c:strRef>
          </c:cat>
          <c:val>
            <c:numRef>
              <c:f>Sheet1!$B$60:$D$60</c:f>
              <c:numCache>
                <c:formatCode>General</c:formatCode>
                <c:ptCount val="3"/>
                <c:pt idx="0">
                  <c:v>14</c:v>
                </c:pt>
                <c:pt idx="1">
                  <c:v>61</c:v>
                </c:pt>
                <c:pt idx="2">
                  <c:v>8</c:v>
                </c:pt>
              </c:numCache>
            </c:numRef>
          </c:val>
        </c:ser>
        <c:ser>
          <c:idx val="1"/>
          <c:order val="1"/>
          <c:tx>
            <c:strRef>
              <c:f>Sheet1!$A$61</c:f>
              <c:strCache>
                <c:ptCount val="1"/>
                <c:pt idx="0">
                  <c:v>Female</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Sheet1!$B$59:$D$59</c:f>
              <c:strCache>
                <c:ptCount val="3"/>
                <c:pt idx="0">
                  <c:v>Boiled</c:v>
                </c:pt>
                <c:pt idx="1">
                  <c:v>Mixed</c:v>
                </c:pt>
                <c:pt idx="2">
                  <c:v>Raw</c:v>
                </c:pt>
              </c:strCache>
            </c:strRef>
          </c:cat>
          <c:val>
            <c:numRef>
              <c:f>Sheet1!$B$61:$D$61</c:f>
              <c:numCache>
                <c:formatCode>General</c:formatCode>
                <c:ptCount val="3"/>
                <c:pt idx="0">
                  <c:v>1</c:v>
                </c:pt>
                <c:pt idx="1">
                  <c:v>8</c:v>
                </c:pt>
                <c:pt idx="2">
                  <c:v>1</c:v>
                </c:pt>
              </c:numCache>
            </c:numRef>
          </c:val>
        </c:ser>
        <c:dLbls>
          <c:showLegendKey val="0"/>
          <c:showVal val="1"/>
          <c:showCatName val="0"/>
          <c:showSerName val="0"/>
          <c:showPercent val="0"/>
          <c:showBubbleSize val="0"/>
        </c:dLbls>
        <c:gapWidth val="150"/>
        <c:axId val="1847532192"/>
        <c:axId val="1847524032"/>
      </c:barChart>
      <c:catAx>
        <c:axId val="1847532192"/>
        <c:scaling>
          <c:orientation val="minMax"/>
        </c:scaling>
        <c:delete val="0"/>
        <c:axPos val="b"/>
        <c:numFmt formatCode="General" sourceLinked="0"/>
        <c:majorTickMark val="none"/>
        <c:minorTickMark val="none"/>
        <c:tickLblPos val="nextTo"/>
        <c:spPr>
          <a:noFill/>
          <a:ln w="6350" cap="flat" cmpd="sng" algn="in">
            <a:solidFill>
              <a:schemeClr val="tx1">
                <a:tint val="7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1847524032"/>
        <c:crosses val="autoZero"/>
        <c:auto val="1"/>
        <c:lblAlgn val="ctr"/>
        <c:lblOffset val="100"/>
        <c:noMultiLvlLbl val="0"/>
      </c:catAx>
      <c:valAx>
        <c:axId val="1847524032"/>
        <c:scaling>
          <c:orientation val="minMax"/>
        </c:scaling>
        <c:delete val="0"/>
        <c:axPos val="l"/>
        <c:numFmt formatCode="General" sourceLinked="1"/>
        <c:majorTickMark val="none"/>
        <c:minorTickMark val="none"/>
        <c:tickLblPos val="nextTo"/>
        <c:spPr>
          <a:noFill/>
          <a:ln w="6350" cap="flat" cmpd="sng" algn="in">
            <a:solidFill>
              <a:schemeClr val="tx1">
                <a:tint val="7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1847532192"/>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6350" cap="flat" cmpd="sng" algn="in">
      <a:noFill/>
      <a:prstDash val="solid"/>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IN" sz="1800" b="1" i="0" u="none" strike="noStrike" baseline="0"/>
              <a:t>Meat consumption genderwise </a:t>
            </a:r>
            <a:endParaRPr lang="en-IN"/>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barChart>
        <c:barDir val="col"/>
        <c:grouping val="clustered"/>
        <c:varyColors val="0"/>
        <c:dLbls>
          <c:showLegendKey val="0"/>
          <c:showVal val="1"/>
          <c:showCatName val="0"/>
          <c:showSerName val="0"/>
          <c:showPercent val="0"/>
          <c:showBubbleSize val="0"/>
        </c:dLbls>
        <c:gapWidth val="150"/>
        <c:axId val="1847529472"/>
        <c:axId val="1847528384"/>
      </c:barChart>
      <c:catAx>
        <c:axId val="1847529472"/>
        <c:scaling>
          <c:orientation val="minMax"/>
        </c:scaling>
        <c:delete val="0"/>
        <c:axPos val="b"/>
        <c:numFmt formatCode="General" sourceLinked="0"/>
        <c:majorTickMark val="none"/>
        <c:minorTickMark val="none"/>
        <c:tickLblPos val="nextTo"/>
        <c:spPr>
          <a:noFill/>
          <a:ln w="6350" cap="flat" cmpd="sng" algn="in">
            <a:solidFill>
              <a:schemeClr val="tx1">
                <a:tint val="7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1847528384"/>
        <c:crosses val="autoZero"/>
        <c:auto val="1"/>
        <c:lblAlgn val="ctr"/>
        <c:lblOffset val="100"/>
        <c:noMultiLvlLbl val="0"/>
      </c:catAx>
      <c:valAx>
        <c:axId val="1847528384"/>
        <c:scaling>
          <c:orientation val="minMax"/>
        </c:scaling>
        <c:delete val="0"/>
        <c:axPos val="l"/>
        <c:numFmt formatCode="General" sourceLinked="1"/>
        <c:majorTickMark val="none"/>
        <c:minorTickMark val="none"/>
        <c:tickLblPos val="nextTo"/>
        <c:spPr>
          <a:noFill/>
          <a:ln w="6350" cap="flat" cmpd="sng" algn="in">
            <a:solidFill>
              <a:schemeClr val="tx1">
                <a:tint val="7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1847529472"/>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6350" cap="flat" cmpd="sng" algn="in">
      <a:noFill/>
      <a:prstDash val="solid"/>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r>
              <a:rPr lang="en-IN" b="1">
                <a:solidFill>
                  <a:sysClr val="windowText" lastClr="000000"/>
                </a:solidFill>
              </a:rPr>
              <a:t>Meat consumption genderwise </a:t>
            </a:r>
            <a:endParaRPr lang="en-US" b="1">
              <a:solidFill>
                <a:sysClr val="windowText" lastClr="000000"/>
              </a:solidFill>
            </a:endParaRPr>
          </a:p>
        </c:rich>
      </c:tx>
      <c:layout/>
      <c:overlay val="0"/>
      <c:spPr>
        <a:noFill/>
        <a:ln>
          <a:noFill/>
        </a:ln>
        <a:effectLst/>
      </c:spPr>
      <c:txPr>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clustered"/>
        <c:varyColors val="0"/>
        <c:ser>
          <c:idx val="0"/>
          <c:order val="0"/>
          <c:tx>
            <c:strRef>
              <c:f>Sheet1!$D$25</c:f>
              <c:strCache>
                <c:ptCount val="1"/>
                <c:pt idx="0">
                  <c:v>Cooked </c:v>
                </c:pt>
              </c:strCache>
            </c:strRef>
          </c:tx>
          <c:spPr>
            <a:solidFill>
              <a:schemeClr val="accent6"/>
            </a:solidFill>
            <a:ln>
              <a:noFill/>
            </a:ln>
            <a:effectLst/>
          </c:spPr>
          <c:invertIfNegative val="0"/>
          <c:cat>
            <c:strRef>
              <c:f>Sheet1!$E$24:$F$24</c:f>
              <c:strCache>
                <c:ptCount val="2"/>
                <c:pt idx="0">
                  <c:v>Male</c:v>
                </c:pt>
                <c:pt idx="1">
                  <c:v>Female</c:v>
                </c:pt>
              </c:strCache>
            </c:strRef>
          </c:cat>
          <c:val>
            <c:numRef>
              <c:f>Sheet1!$E$25:$F$25</c:f>
              <c:numCache>
                <c:formatCode>General</c:formatCode>
                <c:ptCount val="2"/>
                <c:pt idx="0">
                  <c:v>15</c:v>
                </c:pt>
                <c:pt idx="1">
                  <c:v>0</c:v>
                </c:pt>
              </c:numCache>
            </c:numRef>
          </c:val>
        </c:ser>
        <c:ser>
          <c:idx val="1"/>
          <c:order val="1"/>
          <c:tx>
            <c:strRef>
              <c:f>Sheet1!$D$26</c:f>
              <c:strCache>
                <c:ptCount val="1"/>
                <c:pt idx="0">
                  <c:v>Mixed</c:v>
                </c:pt>
              </c:strCache>
            </c:strRef>
          </c:tx>
          <c:spPr>
            <a:solidFill>
              <a:schemeClr val="accent5"/>
            </a:solidFill>
            <a:ln>
              <a:noFill/>
            </a:ln>
            <a:effectLst/>
          </c:spPr>
          <c:invertIfNegative val="0"/>
          <c:cat>
            <c:strRef>
              <c:f>Sheet1!$E$24:$F$24</c:f>
              <c:strCache>
                <c:ptCount val="2"/>
                <c:pt idx="0">
                  <c:v>Male</c:v>
                </c:pt>
                <c:pt idx="1">
                  <c:v>Female</c:v>
                </c:pt>
              </c:strCache>
            </c:strRef>
          </c:cat>
          <c:val>
            <c:numRef>
              <c:f>Sheet1!$E$26:$F$26</c:f>
              <c:numCache>
                <c:formatCode>General</c:formatCode>
                <c:ptCount val="2"/>
                <c:pt idx="0">
                  <c:v>3</c:v>
                </c:pt>
                <c:pt idx="1">
                  <c:v>0</c:v>
                </c:pt>
              </c:numCache>
            </c:numRef>
          </c:val>
        </c:ser>
        <c:dLbls>
          <c:showLegendKey val="0"/>
          <c:showVal val="0"/>
          <c:showCatName val="0"/>
          <c:showSerName val="0"/>
          <c:showPercent val="0"/>
          <c:showBubbleSize val="0"/>
        </c:dLbls>
        <c:gapWidth val="219"/>
        <c:overlap val="-27"/>
        <c:axId val="1847523488"/>
        <c:axId val="1847519136"/>
      </c:barChart>
      <c:catAx>
        <c:axId val="18475234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47519136"/>
        <c:crosses val="autoZero"/>
        <c:auto val="1"/>
        <c:lblAlgn val="ctr"/>
        <c:lblOffset val="100"/>
        <c:noMultiLvlLbl val="0"/>
      </c:catAx>
      <c:valAx>
        <c:axId val="184751913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4752348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1800" b="1" i="0" u="none" strike="noStrike" kern="1200" baseline="0">
                <a:solidFill>
                  <a:schemeClr val="tx1"/>
                </a:solidFill>
                <a:latin typeface="+mn-lt"/>
                <a:ea typeface="+mn-ea"/>
                <a:cs typeface="+mn-cs"/>
              </a:defRPr>
            </a:pPr>
            <a:r>
              <a:rPr lang="en-IN" sz="1800" b="1" i="0" u="none" strike="noStrike" baseline="0"/>
              <a:t>Age wise distribution </a:t>
            </a:r>
            <a:endParaRPr lang="en-US" b="1"/>
          </a:p>
        </c:rich>
      </c:tx>
      <c:layout/>
      <c:overlay val="0"/>
      <c:spPr>
        <a:noFill/>
        <a:ln>
          <a:noFill/>
        </a:ln>
        <a:effectLst/>
      </c:spPr>
      <c:txPr>
        <a:bodyPr rot="0" spcFirstLastPara="1" vertOverflow="ellipsis" vert="horz" wrap="square" anchor="ctr" anchorCtr="1"/>
        <a:lstStyle/>
        <a:p>
          <a:pPr>
            <a:defRPr lang="en-US" sz="1800" b="1" i="0" u="none" strike="noStrike" kern="1200" baseline="0">
              <a:solidFill>
                <a:schemeClr val="tx1"/>
              </a:solidFill>
              <a:latin typeface="+mn-lt"/>
              <a:ea typeface="+mn-ea"/>
              <a:cs typeface="+mn-cs"/>
            </a:defRPr>
          </a:pPr>
          <a:endParaRPr lang="en-US"/>
        </a:p>
      </c:txPr>
    </c:title>
    <c:autoTitleDeleted val="0"/>
    <c:view3D>
      <c:rotX val="30"/>
      <c:rotY val="0"/>
      <c:rAngAx val="0"/>
    </c:view3D>
    <c:floor>
      <c:thickness val="0"/>
      <c:spPr>
        <a:noFill/>
        <a:ln w="6350" cap="flat" cmpd="sng" algn="in">
          <a:solidFill>
            <a:schemeClr val="tx1">
              <a:tint val="75000"/>
            </a:schemeClr>
          </a:solidFill>
          <a:prstDash val="solid"/>
          <a:round/>
        </a:ln>
        <a:effectLst/>
        <a:sp3d contourW="6350">
          <a:contourClr>
            <a:schemeClr val="tx1">
              <a:tint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0557989678793902E-2"/>
          <c:y val="0.22739246135899688"/>
          <c:w val="0.97974044682593053"/>
          <c:h val="0.6612241178186069"/>
        </c:manualLayout>
      </c:layout>
      <c:pie3DChart>
        <c:varyColors val="1"/>
        <c:ser>
          <c:idx val="0"/>
          <c:order val="0"/>
          <c:tx>
            <c:strRef>
              <c:f>Sheet1!$B$28</c:f>
              <c:strCache>
                <c:ptCount val="1"/>
                <c:pt idx="0">
                  <c:v>Percentage</c:v>
                </c:pt>
              </c:strCache>
            </c:strRef>
          </c:tx>
          <c:dPt>
            <c:idx val="0"/>
            <c:bubble3D val="0"/>
            <c:spPr>
              <a:solidFill>
                <a:schemeClr val="accent6"/>
              </a:solidFill>
              <a:ln>
                <a:noFill/>
              </a:ln>
              <a:effectLst/>
              <a:sp3d/>
            </c:spPr>
          </c:dPt>
          <c:dPt>
            <c:idx val="1"/>
            <c:bubble3D val="0"/>
            <c:spPr>
              <a:solidFill>
                <a:schemeClr val="accent5"/>
              </a:solidFill>
              <a:ln>
                <a:noFill/>
              </a:ln>
              <a:effectLst/>
              <a:sp3d/>
            </c:spPr>
          </c:dPt>
          <c:dPt>
            <c:idx val="2"/>
            <c:bubble3D val="0"/>
            <c:spPr>
              <a:solidFill>
                <a:schemeClr val="accent4"/>
              </a:solidFill>
              <a:ln>
                <a:noFill/>
              </a:ln>
              <a:effectLst/>
              <a:sp3d/>
            </c:spPr>
          </c:dPt>
          <c:dPt>
            <c:idx val="3"/>
            <c:bubble3D val="0"/>
            <c:spPr>
              <a:solidFill>
                <a:schemeClr val="accent6">
                  <a:lumMod val="60000"/>
                </a:schemeClr>
              </a:solidFill>
              <a:ln>
                <a:noFill/>
              </a:ln>
              <a:effectLst/>
              <a:sp3d/>
            </c:spPr>
          </c:dPt>
          <c:dPt>
            <c:idx val="4"/>
            <c:bubble3D val="0"/>
            <c:spPr>
              <a:solidFill>
                <a:schemeClr val="accent5">
                  <a:lumMod val="60000"/>
                </a:schemeClr>
              </a:solidFill>
              <a:ln>
                <a:noFill/>
              </a:ln>
              <a:effectLst/>
              <a:sp3d/>
            </c:spPr>
          </c:dPt>
          <c:dPt>
            <c:idx val="5"/>
            <c:bubble3D val="0"/>
            <c:spPr>
              <a:solidFill>
                <a:schemeClr val="accent4">
                  <a:lumMod val="60000"/>
                </a:schemeClr>
              </a:solidFill>
              <a:ln>
                <a:noFill/>
              </a:ln>
              <a:effectLst/>
              <a:sp3d/>
            </c:spPr>
          </c:dPt>
          <c:dPt>
            <c:idx val="6"/>
            <c:bubble3D val="0"/>
            <c:spPr>
              <a:solidFill>
                <a:schemeClr val="accent6">
                  <a:lumMod val="80000"/>
                  <a:lumOff val="20000"/>
                </a:schemeClr>
              </a:solidFill>
              <a:ln>
                <a:noFill/>
              </a:ln>
              <a:effectLst/>
              <a:sp3d/>
            </c:spPr>
          </c:dPt>
          <c:dLbls>
            <c:spPr>
              <a:noFill/>
              <a:ln>
                <a:noFill/>
              </a:ln>
              <a:effectLst/>
            </c:spPr>
            <c:txPr>
              <a:bodyPr rot="0" spcFirstLastPara="1" vertOverflow="ellipsis" vert="horz" wrap="square" anchor="ctr" anchorCtr="1"/>
              <a:lstStyle/>
              <a:p>
                <a:pPr>
                  <a:defRPr lang="en-US" sz="1000" b="0" i="0" u="none" strike="noStrike" kern="1200" baseline="0">
                    <a:solidFill>
                      <a:schemeClr val="tx1"/>
                    </a:solidFill>
                    <a:latin typeface="+mn-lt"/>
                    <a:ea typeface="+mn-ea"/>
                    <a:cs typeface="+mn-cs"/>
                  </a:defRPr>
                </a:pPr>
                <a:endParaRPr lang="en-US"/>
              </a:p>
            </c:txPr>
            <c:showLegendKey val="0"/>
            <c:showVal val="0"/>
            <c:showCatName val="0"/>
            <c:showSerName val="0"/>
            <c:showPercent val="1"/>
            <c:showBubbleSize val="0"/>
            <c:showLeaderLines val="0"/>
            <c:extLst>
              <c:ext xmlns:c15="http://schemas.microsoft.com/office/drawing/2012/chart" uri="{CE6537A1-D6FC-4f65-9D91-7224C49458BB}">
                <c15:layout/>
              </c:ext>
            </c:extLst>
          </c:dLbls>
          <c:cat>
            <c:strRef>
              <c:f>Sheet1!$A$29:$A$35</c:f>
              <c:strCache>
                <c:ptCount val="7"/>
                <c:pt idx="0">
                  <c:v>20-29</c:v>
                </c:pt>
                <c:pt idx="1">
                  <c:v>30-39</c:v>
                </c:pt>
                <c:pt idx="2">
                  <c:v>40-49</c:v>
                </c:pt>
                <c:pt idx="3">
                  <c:v>50-59</c:v>
                </c:pt>
                <c:pt idx="4">
                  <c:v>60-69</c:v>
                </c:pt>
                <c:pt idx="5">
                  <c:v>70-79</c:v>
                </c:pt>
                <c:pt idx="6">
                  <c:v>80-89</c:v>
                </c:pt>
              </c:strCache>
            </c:strRef>
          </c:cat>
          <c:val>
            <c:numRef>
              <c:f>Sheet1!$B$29:$B$35</c:f>
              <c:numCache>
                <c:formatCode>General</c:formatCode>
                <c:ptCount val="7"/>
                <c:pt idx="0">
                  <c:v>35</c:v>
                </c:pt>
                <c:pt idx="1">
                  <c:v>21</c:v>
                </c:pt>
                <c:pt idx="2">
                  <c:v>20</c:v>
                </c:pt>
                <c:pt idx="3">
                  <c:v>20</c:v>
                </c:pt>
                <c:pt idx="4">
                  <c:v>2</c:v>
                </c:pt>
                <c:pt idx="5">
                  <c:v>1</c:v>
                </c:pt>
                <c:pt idx="6">
                  <c:v>1</c:v>
                </c:pt>
              </c:numCache>
            </c:numRef>
          </c:val>
        </c:ser>
        <c:dLbls>
          <c:showLegendKey val="0"/>
          <c:showVal val="0"/>
          <c:showCatName val="0"/>
          <c:showSerName val="0"/>
          <c:showPercent val="1"/>
          <c:showBubbleSize val="0"/>
          <c:showLeaderLines val="0"/>
        </c:dLbls>
      </c:pie3DChart>
      <c:spPr>
        <a:noFill/>
        <a:ln>
          <a:noFill/>
        </a:ln>
        <a:effectLst/>
      </c:spPr>
    </c:plotArea>
    <c:legend>
      <c:legendPos val="t"/>
      <c:layout>
        <c:manualLayout>
          <c:xMode val="edge"/>
          <c:yMode val="edge"/>
          <c:x val="0.10788101487314086"/>
          <c:y val="0.90729184893554971"/>
          <c:w val="0.80090463692038616"/>
          <c:h val="8.3717191601050067E-2"/>
        </c:manualLayout>
      </c:layout>
      <c:overlay val="0"/>
      <c:spPr>
        <a:noFill/>
        <a:ln>
          <a:noFill/>
        </a:ln>
        <a:effectLst/>
      </c:spPr>
      <c:txPr>
        <a:bodyPr rot="0" spcFirstLastPara="1" vertOverflow="ellipsis" vert="horz" wrap="square" anchor="ctr" anchorCtr="1"/>
        <a:lstStyle/>
        <a:p>
          <a:pPr>
            <a:defRPr lang="en-US" sz="1000" b="0" i="0" u="none" strike="noStrike" kern="1200" baseline="0">
              <a:solidFill>
                <a:schemeClr val="tx1"/>
              </a:solidFill>
              <a:latin typeface="+mn-lt"/>
              <a:ea typeface="+mn-ea"/>
              <a:cs typeface="+mn-cs"/>
            </a:defRPr>
          </a:pPr>
          <a:endParaRPr lang="en-US"/>
        </a:p>
      </c:txPr>
    </c:legend>
    <c:plotVisOnly val="1"/>
    <c:dispBlanksAs val="zero"/>
    <c:showDLblsOverMax val="0"/>
  </c:chart>
  <c:spPr>
    <a:noFill/>
    <a:ln w="6350" cap="flat" cmpd="sng" algn="in">
      <a:noFill/>
      <a:prstDash val="soli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1800" b="1" i="0" u="none" strike="noStrike" kern="1200" baseline="0">
                <a:solidFill>
                  <a:schemeClr val="tx1"/>
                </a:solidFill>
                <a:latin typeface="+mn-lt"/>
                <a:ea typeface="+mn-ea"/>
                <a:cs typeface="+mn-cs"/>
              </a:defRPr>
            </a:pPr>
            <a:r>
              <a:rPr lang="en-US"/>
              <a:t>Socio-economic status</a:t>
            </a:r>
          </a:p>
        </c:rich>
      </c:tx>
      <c:layout/>
      <c:overlay val="0"/>
      <c:spPr>
        <a:noFill/>
        <a:ln>
          <a:noFill/>
        </a:ln>
        <a:effectLst/>
      </c:spPr>
      <c:txPr>
        <a:bodyPr rot="0" spcFirstLastPara="1" vertOverflow="ellipsis" vert="horz" wrap="square" anchor="ctr" anchorCtr="1"/>
        <a:lstStyle/>
        <a:p>
          <a:pPr>
            <a:defRPr lang="en-US" sz="1800" b="1" i="0" u="none" strike="noStrike" kern="120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lang="en-US" sz="1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UPPER</c:v>
                </c:pt>
                <c:pt idx="1">
                  <c:v>MIDDLE UPPER  MIDDLE</c:v>
                </c:pt>
                <c:pt idx="2">
                  <c:v>LOWER MIDDLE</c:v>
                </c:pt>
                <c:pt idx="3">
                  <c:v>LOWER UPPER MIDDLE</c:v>
                </c:pt>
                <c:pt idx="4">
                  <c:v>LOWER</c:v>
                </c:pt>
              </c:strCache>
            </c:strRef>
          </c:cat>
          <c:val>
            <c:numRef>
              <c:f>Sheet1!$B$2:$B$6</c:f>
              <c:numCache>
                <c:formatCode>0%</c:formatCode>
                <c:ptCount val="5"/>
                <c:pt idx="0">
                  <c:v>6.0000000000000032E-2</c:v>
                </c:pt>
                <c:pt idx="1">
                  <c:v>0.33000000000000052</c:v>
                </c:pt>
                <c:pt idx="2">
                  <c:v>0.46</c:v>
                </c:pt>
                <c:pt idx="3">
                  <c:v>0.15000000000000019</c:v>
                </c:pt>
                <c:pt idx="4">
                  <c:v>0</c:v>
                </c:pt>
              </c:numCache>
            </c:numRef>
          </c:val>
        </c:ser>
        <c:dLbls>
          <c:showLegendKey val="0"/>
          <c:showVal val="1"/>
          <c:showCatName val="0"/>
          <c:showSerName val="0"/>
          <c:showPercent val="0"/>
          <c:showBubbleSize val="0"/>
        </c:dLbls>
        <c:gapWidth val="150"/>
        <c:overlap val="-25"/>
        <c:axId val="1781892320"/>
        <c:axId val="1781892864"/>
      </c:barChart>
      <c:catAx>
        <c:axId val="1781892320"/>
        <c:scaling>
          <c:orientation val="minMax"/>
        </c:scaling>
        <c:delete val="0"/>
        <c:axPos val="b"/>
        <c:numFmt formatCode="General" sourceLinked="0"/>
        <c:majorTickMark val="none"/>
        <c:minorTickMark val="none"/>
        <c:tickLblPos val="nextTo"/>
        <c:spPr>
          <a:noFill/>
          <a:ln w="6350" cap="flat" cmpd="sng" algn="in">
            <a:solidFill>
              <a:schemeClr val="tx1">
                <a:tint val="75000"/>
              </a:schemeClr>
            </a:solidFill>
            <a:prstDash val="solid"/>
            <a:round/>
          </a:ln>
          <a:effectLst/>
        </c:spPr>
        <c:txPr>
          <a:bodyPr rot="-60000000" spcFirstLastPara="1" vertOverflow="ellipsis" vert="horz" wrap="square" anchor="ctr" anchorCtr="1"/>
          <a:lstStyle/>
          <a:p>
            <a:pPr>
              <a:defRPr lang="en-US" sz="1000" b="0" i="0" u="none" strike="noStrike" kern="1200" baseline="0">
                <a:solidFill>
                  <a:schemeClr val="tx1"/>
                </a:solidFill>
                <a:latin typeface="+mn-lt"/>
                <a:ea typeface="+mn-ea"/>
                <a:cs typeface="+mn-cs"/>
              </a:defRPr>
            </a:pPr>
            <a:endParaRPr lang="en-US"/>
          </a:p>
        </c:txPr>
        <c:crossAx val="1781892864"/>
        <c:crosses val="autoZero"/>
        <c:auto val="1"/>
        <c:lblAlgn val="ctr"/>
        <c:lblOffset val="100"/>
        <c:noMultiLvlLbl val="0"/>
      </c:catAx>
      <c:valAx>
        <c:axId val="1781892864"/>
        <c:scaling>
          <c:orientation val="minMax"/>
        </c:scaling>
        <c:delete val="1"/>
        <c:axPos val="l"/>
        <c:numFmt formatCode="0%" sourceLinked="1"/>
        <c:majorTickMark val="none"/>
        <c:minorTickMark val="none"/>
        <c:tickLblPos val="nextTo"/>
        <c:crossAx val="1781892320"/>
        <c:crosses val="autoZero"/>
        <c:crossBetween val="between"/>
      </c:valAx>
      <c:spPr>
        <a:noFill/>
        <a:ln>
          <a:noFill/>
        </a:ln>
        <a:effectLst/>
      </c:spPr>
    </c:plotArea>
    <c:plotVisOnly val="1"/>
    <c:dispBlanksAs val="gap"/>
    <c:showDLblsOverMax val="0"/>
  </c:chart>
  <c:spPr>
    <a:noFill/>
    <a:ln w="6350" cap="flat" cmpd="sng" algn="in">
      <a:noFill/>
      <a:prstDash val="soli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1800" b="1" i="0" u="none" strike="noStrike" kern="1200" baseline="0">
                <a:solidFill>
                  <a:schemeClr val="tx1"/>
                </a:solidFill>
                <a:latin typeface="+mn-lt"/>
                <a:ea typeface="+mn-ea"/>
                <a:cs typeface="+mn-cs"/>
              </a:defRPr>
            </a:pPr>
            <a:r>
              <a:rPr lang="en-US" sz="1800" b="1" i="0" baseline="0"/>
              <a:t>Awareness about TB &amp; zTB</a:t>
            </a:r>
            <a:endParaRPr lang="en-IN"/>
          </a:p>
        </c:rich>
      </c:tx>
      <c:layout/>
      <c:overlay val="0"/>
      <c:spPr>
        <a:noFill/>
        <a:ln>
          <a:noFill/>
        </a:ln>
        <a:effectLst/>
      </c:spPr>
      <c:txPr>
        <a:bodyPr rot="0" spcFirstLastPara="1" vertOverflow="ellipsis" vert="horz" wrap="square" anchor="ctr" anchorCtr="1"/>
        <a:lstStyle/>
        <a:p>
          <a:pPr>
            <a:defRPr lang="en-US" sz="1800" b="1" i="0" u="none" strike="noStrike" kern="1200" baseline="0">
              <a:solidFill>
                <a:schemeClr val="tx1"/>
              </a:solidFill>
              <a:latin typeface="+mn-lt"/>
              <a:ea typeface="+mn-ea"/>
              <a:cs typeface="+mn-cs"/>
            </a:defRPr>
          </a:pPr>
          <a:endParaRPr lang="en-US"/>
        </a:p>
      </c:txPr>
    </c:title>
    <c:autoTitleDeleted val="0"/>
    <c:plotArea>
      <c:layout/>
      <c:barChart>
        <c:barDir val="col"/>
        <c:grouping val="stacked"/>
        <c:varyColors val="0"/>
        <c:ser>
          <c:idx val="0"/>
          <c:order val="0"/>
          <c:tx>
            <c:strRef>
              <c:f>Sheet1!$A$38</c:f>
              <c:strCache>
                <c:ptCount val="1"/>
                <c:pt idx="0">
                  <c:v>Yes</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Sheet1!$B$37:$C$37</c:f>
              <c:strCache>
                <c:ptCount val="2"/>
                <c:pt idx="0">
                  <c:v>TB</c:v>
                </c:pt>
                <c:pt idx="1">
                  <c:v>zTB</c:v>
                </c:pt>
              </c:strCache>
            </c:strRef>
          </c:cat>
          <c:val>
            <c:numRef>
              <c:f>Sheet1!$B$38:$C$38</c:f>
              <c:numCache>
                <c:formatCode>General</c:formatCode>
                <c:ptCount val="2"/>
                <c:pt idx="0">
                  <c:v>74</c:v>
                </c:pt>
                <c:pt idx="1">
                  <c:v>4</c:v>
                </c:pt>
              </c:numCache>
            </c:numRef>
          </c:val>
        </c:ser>
        <c:ser>
          <c:idx val="1"/>
          <c:order val="1"/>
          <c:tx>
            <c:strRef>
              <c:f>Sheet1!$A$39</c:f>
              <c:strCache>
                <c:ptCount val="1"/>
                <c:pt idx="0">
                  <c:v>No</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Sheet1!$B$37:$C$37</c:f>
              <c:strCache>
                <c:ptCount val="2"/>
                <c:pt idx="0">
                  <c:v>TB</c:v>
                </c:pt>
                <c:pt idx="1">
                  <c:v>zTB</c:v>
                </c:pt>
              </c:strCache>
            </c:strRef>
          </c:cat>
          <c:val>
            <c:numRef>
              <c:f>Sheet1!$B$39:$C$39</c:f>
              <c:numCache>
                <c:formatCode>General</c:formatCode>
                <c:ptCount val="2"/>
                <c:pt idx="0">
                  <c:v>26</c:v>
                </c:pt>
                <c:pt idx="1">
                  <c:v>96</c:v>
                </c:pt>
              </c:numCache>
            </c:numRef>
          </c:val>
        </c:ser>
        <c:dLbls>
          <c:showLegendKey val="0"/>
          <c:showVal val="1"/>
          <c:showCatName val="0"/>
          <c:showSerName val="0"/>
          <c:showPercent val="0"/>
          <c:showBubbleSize val="0"/>
        </c:dLbls>
        <c:gapWidth val="55"/>
        <c:overlap val="100"/>
        <c:axId val="1781889600"/>
        <c:axId val="1781893408"/>
      </c:barChart>
      <c:catAx>
        <c:axId val="1781889600"/>
        <c:scaling>
          <c:orientation val="minMax"/>
        </c:scaling>
        <c:delete val="0"/>
        <c:axPos val="b"/>
        <c:numFmt formatCode="General" sourceLinked="0"/>
        <c:majorTickMark val="none"/>
        <c:minorTickMark val="none"/>
        <c:tickLblPos val="nextTo"/>
        <c:spPr>
          <a:noFill/>
          <a:ln w="6350" cap="flat" cmpd="sng" algn="in">
            <a:solidFill>
              <a:schemeClr val="tx1">
                <a:tint val="75000"/>
              </a:schemeClr>
            </a:solidFill>
            <a:prstDash val="solid"/>
            <a:round/>
          </a:ln>
          <a:effectLst/>
        </c:spPr>
        <c:txPr>
          <a:bodyPr rot="-60000000" spcFirstLastPara="1" vertOverflow="ellipsis" vert="horz" wrap="square" anchor="ctr" anchorCtr="1"/>
          <a:lstStyle/>
          <a:p>
            <a:pPr>
              <a:defRPr lang="en-US" sz="1000" b="0" i="0" u="none" strike="noStrike" kern="1200" baseline="0">
                <a:solidFill>
                  <a:schemeClr val="tx1"/>
                </a:solidFill>
                <a:latin typeface="+mn-lt"/>
                <a:ea typeface="+mn-ea"/>
                <a:cs typeface="+mn-cs"/>
              </a:defRPr>
            </a:pPr>
            <a:endParaRPr lang="en-US"/>
          </a:p>
        </c:txPr>
        <c:crossAx val="1781893408"/>
        <c:crosses val="autoZero"/>
        <c:auto val="1"/>
        <c:lblAlgn val="ctr"/>
        <c:lblOffset val="100"/>
        <c:noMultiLvlLbl val="0"/>
      </c:catAx>
      <c:valAx>
        <c:axId val="1781893408"/>
        <c:scaling>
          <c:orientation val="minMax"/>
        </c:scaling>
        <c:delete val="0"/>
        <c:axPos val="l"/>
        <c:numFmt formatCode="General" sourceLinked="1"/>
        <c:majorTickMark val="none"/>
        <c:minorTickMark val="none"/>
        <c:tickLblPos val="nextTo"/>
        <c:spPr>
          <a:noFill/>
          <a:ln w="6350" cap="flat" cmpd="sng" algn="in">
            <a:solidFill>
              <a:schemeClr val="tx1">
                <a:tint val="75000"/>
              </a:schemeClr>
            </a:solidFill>
            <a:prstDash val="solid"/>
            <a:round/>
          </a:ln>
          <a:effectLst/>
        </c:spPr>
        <c:txPr>
          <a:bodyPr rot="-60000000" spcFirstLastPara="1" vertOverflow="ellipsis" vert="horz" wrap="square" anchor="ctr" anchorCtr="1"/>
          <a:lstStyle/>
          <a:p>
            <a:pPr>
              <a:defRPr lang="en-US" sz="1000" b="0" i="0" u="none" strike="noStrike" kern="1200" baseline="0">
                <a:solidFill>
                  <a:schemeClr val="tx1"/>
                </a:solidFill>
                <a:latin typeface="+mn-lt"/>
                <a:ea typeface="+mn-ea"/>
                <a:cs typeface="+mn-cs"/>
              </a:defRPr>
            </a:pPr>
            <a:endParaRPr lang="en-US"/>
          </a:p>
        </c:txPr>
        <c:crossAx val="1781889600"/>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lang="en-US"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6350" cap="flat" cmpd="sng" algn="in">
      <a:noFill/>
      <a:prstDash val="soli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zTB knowledge in different age groups</a:t>
            </a:r>
          </a:p>
        </c:rich>
      </c:tx>
      <c:layout>
        <c:manualLayout>
          <c:xMode val="edge"/>
          <c:yMode val="edge"/>
          <c:x val="0.17791666666666689"/>
          <c:y val="3.7037037037037056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Sheet1!$B$41</c:f>
              <c:strCache>
                <c:ptCount val="1"/>
                <c:pt idx="0">
                  <c:v>Yes</c:v>
                </c:pt>
              </c:strCache>
            </c:strRef>
          </c:tx>
          <c:spPr>
            <a:solidFill>
              <a:schemeClr val="accent6"/>
            </a:solidFill>
            <a:ln>
              <a:noFill/>
            </a:ln>
            <a:effectLst/>
          </c:spPr>
          <c:invertIfNegative val="0"/>
          <c:cat>
            <c:strRef>
              <c:f>Sheet1!$A$42:$A$48</c:f>
              <c:strCache>
                <c:ptCount val="7"/>
                <c:pt idx="0">
                  <c:v>20-29</c:v>
                </c:pt>
                <c:pt idx="1">
                  <c:v>30-39</c:v>
                </c:pt>
                <c:pt idx="2">
                  <c:v>40-49</c:v>
                </c:pt>
                <c:pt idx="3">
                  <c:v>50-59</c:v>
                </c:pt>
                <c:pt idx="4">
                  <c:v>60-69</c:v>
                </c:pt>
                <c:pt idx="5">
                  <c:v>70-79</c:v>
                </c:pt>
                <c:pt idx="6">
                  <c:v>80-89</c:v>
                </c:pt>
              </c:strCache>
            </c:strRef>
          </c:cat>
          <c:val>
            <c:numRef>
              <c:f>Sheet1!$B$42:$B$48</c:f>
              <c:numCache>
                <c:formatCode>General</c:formatCode>
                <c:ptCount val="7"/>
                <c:pt idx="0">
                  <c:v>0</c:v>
                </c:pt>
                <c:pt idx="1">
                  <c:v>4</c:v>
                </c:pt>
                <c:pt idx="2">
                  <c:v>0</c:v>
                </c:pt>
                <c:pt idx="3">
                  <c:v>0</c:v>
                </c:pt>
                <c:pt idx="4">
                  <c:v>0</c:v>
                </c:pt>
                <c:pt idx="5">
                  <c:v>0</c:v>
                </c:pt>
                <c:pt idx="6">
                  <c:v>0</c:v>
                </c:pt>
              </c:numCache>
            </c:numRef>
          </c:val>
        </c:ser>
        <c:ser>
          <c:idx val="1"/>
          <c:order val="1"/>
          <c:tx>
            <c:strRef>
              <c:f>Sheet1!$C$41</c:f>
              <c:strCache>
                <c:ptCount val="1"/>
                <c:pt idx="0">
                  <c:v>No</c:v>
                </c:pt>
              </c:strCache>
            </c:strRef>
          </c:tx>
          <c:spPr>
            <a:solidFill>
              <a:schemeClr val="accent5"/>
            </a:solidFill>
            <a:ln>
              <a:noFill/>
            </a:ln>
            <a:effectLst/>
          </c:spPr>
          <c:invertIfNegative val="0"/>
          <c:cat>
            <c:strRef>
              <c:f>Sheet1!$A$42:$A$48</c:f>
              <c:strCache>
                <c:ptCount val="7"/>
                <c:pt idx="0">
                  <c:v>20-29</c:v>
                </c:pt>
                <c:pt idx="1">
                  <c:v>30-39</c:v>
                </c:pt>
                <c:pt idx="2">
                  <c:v>40-49</c:v>
                </c:pt>
                <c:pt idx="3">
                  <c:v>50-59</c:v>
                </c:pt>
                <c:pt idx="4">
                  <c:v>60-69</c:v>
                </c:pt>
                <c:pt idx="5">
                  <c:v>70-79</c:v>
                </c:pt>
                <c:pt idx="6">
                  <c:v>80-89</c:v>
                </c:pt>
              </c:strCache>
            </c:strRef>
          </c:cat>
          <c:val>
            <c:numRef>
              <c:f>Sheet1!$C$42:$C$48</c:f>
              <c:numCache>
                <c:formatCode>General</c:formatCode>
                <c:ptCount val="7"/>
                <c:pt idx="0">
                  <c:v>35</c:v>
                </c:pt>
                <c:pt idx="1">
                  <c:v>17</c:v>
                </c:pt>
                <c:pt idx="2">
                  <c:v>20</c:v>
                </c:pt>
                <c:pt idx="3">
                  <c:v>20</c:v>
                </c:pt>
                <c:pt idx="4">
                  <c:v>2</c:v>
                </c:pt>
                <c:pt idx="5">
                  <c:v>1</c:v>
                </c:pt>
                <c:pt idx="6">
                  <c:v>1</c:v>
                </c:pt>
              </c:numCache>
            </c:numRef>
          </c:val>
        </c:ser>
        <c:dLbls>
          <c:showLegendKey val="0"/>
          <c:showVal val="0"/>
          <c:showCatName val="0"/>
          <c:showSerName val="0"/>
          <c:showPercent val="0"/>
          <c:showBubbleSize val="0"/>
        </c:dLbls>
        <c:gapWidth val="150"/>
        <c:overlap val="100"/>
        <c:axId val="1781885792"/>
        <c:axId val="1781880896"/>
      </c:barChart>
      <c:catAx>
        <c:axId val="17818857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81880896"/>
        <c:crosses val="autoZero"/>
        <c:auto val="1"/>
        <c:lblAlgn val="ctr"/>
        <c:lblOffset val="100"/>
        <c:noMultiLvlLbl val="0"/>
      </c:catAx>
      <c:valAx>
        <c:axId val="178188089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8188579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1800" b="1" i="0" u="none" strike="noStrike" kern="1200" baseline="0">
                <a:solidFill>
                  <a:schemeClr val="tx1"/>
                </a:solidFill>
                <a:latin typeface="+mn-lt"/>
                <a:ea typeface="+mn-ea"/>
                <a:cs typeface="+mn-cs"/>
              </a:defRPr>
            </a:pPr>
            <a:r>
              <a:rPr lang="en-IN" dirty="0"/>
              <a:t>Knowledge about zTB</a:t>
            </a:r>
          </a:p>
        </c:rich>
      </c:tx>
      <c:layout/>
      <c:overlay val="0"/>
      <c:spPr>
        <a:noFill/>
        <a:ln>
          <a:noFill/>
        </a:ln>
        <a:effectLst/>
      </c:spPr>
      <c:txPr>
        <a:bodyPr rot="0" spcFirstLastPara="1" vertOverflow="ellipsis" vert="horz" wrap="square" anchor="ctr" anchorCtr="1"/>
        <a:lstStyle/>
        <a:p>
          <a:pPr>
            <a:defRPr lang="en-US" sz="1800" b="1" i="0" u="none" strike="noStrike" kern="1200" baseline="0">
              <a:solidFill>
                <a:schemeClr val="tx1"/>
              </a:solidFill>
              <a:latin typeface="+mn-lt"/>
              <a:ea typeface="+mn-ea"/>
              <a:cs typeface="+mn-cs"/>
            </a:defRPr>
          </a:pPr>
          <a:endParaRPr lang="en-US"/>
        </a:p>
      </c:txPr>
    </c:title>
    <c:autoTitleDeleted val="0"/>
    <c:plotArea>
      <c:layout>
        <c:manualLayout>
          <c:layoutTarget val="inner"/>
          <c:xMode val="edge"/>
          <c:yMode val="edge"/>
          <c:x val="9.5585075226561261E-2"/>
          <c:y val="0.13503557143529454"/>
          <c:w val="0.87610139010401478"/>
          <c:h val="0.67645751312335956"/>
        </c:manualLayout>
      </c:layout>
      <c:barChart>
        <c:barDir val="col"/>
        <c:grouping val="stacked"/>
        <c:varyColors val="0"/>
        <c:ser>
          <c:idx val="0"/>
          <c:order val="0"/>
          <c:tx>
            <c:strRef>
              <c:f>Sheet1!$A$51</c:f>
              <c:strCache>
                <c:ptCount val="1"/>
                <c:pt idx="0">
                  <c:v>yes</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Sheet1!$B$50:$C$50</c:f>
              <c:strCache>
                <c:ptCount val="2"/>
                <c:pt idx="0">
                  <c:v>Male</c:v>
                </c:pt>
                <c:pt idx="1">
                  <c:v>Female</c:v>
                </c:pt>
              </c:strCache>
            </c:strRef>
          </c:cat>
          <c:val>
            <c:numRef>
              <c:f>Sheet1!$B$51:$C$51</c:f>
              <c:numCache>
                <c:formatCode>General</c:formatCode>
                <c:ptCount val="2"/>
                <c:pt idx="0">
                  <c:v>4</c:v>
                </c:pt>
                <c:pt idx="1">
                  <c:v>0</c:v>
                </c:pt>
              </c:numCache>
            </c:numRef>
          </c:val>
        </c:ser>
        <c:ser>
          <c:idx val="1"/>
          <c:order val="1"/>
          <c:tx>
            <c:strRef>
              <c:f>Sheet1!$A$52</c:f>
              <c:strCache>
                <c:ptCount val="1"/>
                <c:pt idx="0">
                  <c:v>No</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Sheet1!$B$50:$C$50</c:f>
              <c:strCache>
                <c:ptCount val="2"/>
                <c:pt idx="0">
                  <c:v>Male</c:v>
                </c:pt>
                <c:pt idx="1">
                  <c:v>Female</c:v>
                </c:pt>
              </c:strCache>
            </c:strRef>
          </c:cat>
          <c:val>
            <c:numRef>
              <c:f>Sheet1!$B$52:$C$52</c:f>
              <c:numCache>
                <c:formatCode>General</c:formatCode>
                <c:ptCount val="2"/>
                <c:pt idx="0">
                  <c:v>85</c:v>
                </c:pt>
                <c:pt idx="1">
                  <c:v>11</c:v>
                </c:pt>
              </c:numCache>
            </c:numRef>
          </c:val>
        </c:ser>
        <c:dLbls>
          <c:showLegendKey val="0"/>
          <c:showVal val="1"/>
          <c:showCatName val="0"/>
          <c:showSerName val="0"/>
          <c:showPercent val="0"/>
          <c:showBubbleSize val="0"/>
        </c:dLbls>
        <c:gapWidth val="95"/>
        <c:overlap val="100"/>
        <c:axId val="1847534368"/>
        <c:axId val="1847520768"/>
      </c:barChart>
      <c:catAx>
        <c:axId val="1847534368"/>
        <c:scaling>
          <c:orientation val="minMax"/>
        </c:scaling>
        <c:delete val="0"/>
        <c:axPos val="b"/>
        <c:numFmt formatCode="General" sourceLinked="0"/>
        <c:majorTickMark val="none"/>
        <c:minorTickMark val="none"/>
        <c:tickLblPos val="nextTo"/>
        <c:spPr>
          <a:noFill/>
          <a:ln w="6350" cap="flat" cmpd="sng" algn="in">
            <a:solidFill>
              <a:schemeClr val="tx1">
                <a:tint val="75000"/>
              </a:schemeClr>
            </a:solidFill>
            <a:prstDash val="solid"/>
            <a:round/>
          </a:ln>
          <a:effectLst/>
        </c:spPr>
        <c:txPr>
          <a:bodyPr rot="-60000000" spcFirstLastPara="1" vertOverflow="ellipsis" vert="horz" wrap="square" anchor="ctr" anchorCtr="1"/>
          <a:lstStyle/>
          <a:p>
            <a:pPr>
              <a:defRPr lang="en-US" sz="1000" b="0" i="0" u="none" strike="noStrike" kern="1200" baseline="0">
                <a:solidFill>
                  <a:schemeClr val="tx1"/>
                </a:solidFill>
                <a:latin typeface="+mn-lt"/>
                <a:ea typeface="+mn-ea"/>
                <a:cs typeface="+mn-cs"/>
              </a:defRPr>
            </a:pPr>
            <a:endParaRPr lang="en-US"/>
          </a:p>
        </c:txPr>
        <c:crossAx val="1847520768"/>
        <c:crosses val="autoZero"/>
        <c:auto val="1"/>
        <c:lblAlgn val="ctr"/>
        <c:lblOffset val="100"/>
        <c:noMultiLvlLbl val="0"/>
      </c:catAx>
      <c:valAx>
        <c:axId val="1847520768"/>
        <c:scaling>
          <c:orientation val="minMax"/>
        </c:scaling>
        <c:delete val="0"/>
        <c:axPos val="l"/>
        <c:numFmt formatCode="General" sourceLinked="1"/>
        <c:majorTickMark val="none"/>
        <c:minorTickMark val="none"/>
        <c:tickLblPos val="nextTo"/>
        <c:spPr>
          <a:noFill/>
          <a:ln w="6350" cap="flat" cmpd="sng" algn="in">
            <a:solidFill>
              <a:schemeClr val="tx1">
                <a:tint val="75000"/>
              </a:schemeClr>
            </a:solidFill>
            <a:prstDash val="solid"/>
            <a:round/>
          </a:ln>
          <a:effectLst/>
        </c:spPr>
        <c:txPr>
          <a:bodyPr rot="-60000000" spcFirstLastPara="1" vertOverflow="ellipsis" vert="horz" wrap="square" anchor="ctr" anchorCtr="1"/>
          <a:lstStyle/>
          <a:p>
            <a:pPr>
              <a:defRPr lang="en-US" sz="1000" b="0" i="0" u="none" strike="noStrike" kern="1200" baseline="0">
                <a:solidFill>
                  <a:schemeClr val="tx1"/>
                </a:solidFill>
                <a:latin typeface="+mn-lt"/>
                <a:ea typeface="+mn-ea"/>
                <a:cs typeface="+mn-cs"/>
              </a:defRPr>
            </a:pPr>
            <a:endParaRPr lang="en-US"/>
          </a:p>
        </c:txPr>
        <c:crossAx val="1847534368"/>
        <c:crosses val="autoZero"/>
        <c:crossBetween val="between"/>
      </c:valAx>
      <c:spPr>
        <a:noFill/>
        <a:ln w="25400">
          <a:noFill/>
        </a:ln>
        <a:effectLst/>
      </c:spPr>
    </c:plotArea>
    <c:legend>
      <c:legendPos val="r"/>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6350" cap="flat" cmpd="sng" algn="in">
      <a:noFill/>
      <a:prstDash val="soli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Yes</c:v>
                </c:pt>
              </c:strCache>
            </c:strRef>
          </c:tx>
          <c:spPr>
            <a:gradFill rotWithShape="1">
              <a:gsLst>
                <a:gs pos="0">
                  <a:schemeClr val="accent6">
                    <a:tint val="94000"/>
                    <a:satMod val="103000"/>
                    <a:lumMod val="102000"/>
                  </a:schemeClr>
                </a:gs>
                <a:gs pos="50000">
                  <a:schemeClr val="accent6">
                    <a:shade val="100000"/>
                    <a:satMod val="110000"/>
                    <a:lumMod val="100000"/>
                  </a:schemeClr>
                </a:gs>
                <a:gs pos="100000">
                  <a:schemeClr val="accent6">
                    <a:shade val="78000"/>
                    <a:satMod val="120000"/>
                    <a:lumMod val="99000"/>
                  </a:schemeClr>
                </a:gs>
              </a:gsLst>
              <a:lin ang="5400000" scaled="0"/>
            </a:gra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Sheet1!$A$2:$A$5</c:f>
              <c:strCache>
                <c:ptCount val="4"/>
                <c:pt idx="0">
                  <c:v>Upper</c:v>
                </c:pt>
                <c:pt idx="1">
                  <c:v>Middle upper middle</c:v>
                </c:pt>
                <c:pt idx="2">
                  <c:v>Lower middle</c:v>
                </c:pt>
                <c:pt idx="3">
                  <c:v>Lower upper lower</c:v>
                </c:pt>
              </c:strCache>
            </c:strRef>
          </c:cat>
          <c:val>
            <c:numRef>
              <c:f>Sheet1!$B$2:$B$5</c:f>
              <c:numCache>
                <c:formatCode>General</c:formatCode>
                <c:ptCount val="4"/>
                <c:pt idx="0">
                  <c:v>1</c:v>
                </c:pt>
                <c:pt idx="1">
                  <c:v>3</c:v>
                </c:pt>
                <c:pt idx="2">
                  <c:v>0</c:v>
                </c:pt>
                <c:pt idx="3">
                  <c:v>0</c:v>
                </c:pt>
              </c:numCache>
            </c:numRef>
          </c:val>
        </c:ser>
        <c:ser>
          <c:idx val="1"/>
          <c:order val="1"/>
          <c:tx>
            <c:strRef>
              <c:f>Sheet1!$C$1</c:f>
              <c:strCache>
                <c:ptCount val="1"/>
                <c:pt idx="0">
                  <c:v>No</c:v>
                </c:pt>
              </c:strCache>
            </c:strRef>
          </c:tx>
          <c:spPr>
            <a:gradFill rotWithShape="1">
              <a:gsLst>
                <a:gs pos="0">
                  <a:schemeClr val="accent5">
                    <a:tint val="94000"/>
                    <a:satMod val="103000"/>
                    <a:lumMod val="102000"/>
                  </a:schemeClr>
                </a:gs>
                <a:gs pos="50000">
                  <a:schemeClr val="accent5">
                    <a:shade val="100000"/>
                    <a:satMod val="110000"/>
                    <a:lumMod val="100000"/>
                  </a:schemeClr>
                </a:gs>
                <a:gs pos="100000">
                  <a:schemeClr val="accent5">
                    <a:shade val="78000"/>
                    <a:satMod val="120000"/>
                    <a:lumMod val="99000"/>
                  </a:schemeClr>
                </a:gs>
              </a:gsLst>
              <a:lin ang="5400000" scaled="0"/>
            </a:gra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Sheet1!$A$2:$A$5</c:f>
              <c:strCache>
                <c:ptCount val="4"/>
                <c:pt idx="0">
                  <c:v>Upper</c:v>
                </c:pt>
                <c:pt idx="1">
                  <c:v>Middle upper middle</c:v>
                </c:pt>
                <c:pt idx="2">
                  <c:v>Lower middle</c:v>
                </c:pt>
                <c:pt idx="3">
                  <c:v>Lower upper lower</c:v>
                </c:pt>
              </c:strCache>
            </c:strRef>
          </c:cat>
          <c:val>
            <c:numRef>
              <c:f>Sheet1!$C$2:$C$5</c:f>
              <c:numCache>
                <c:formatCode>General</c:formatCode>
                <c:ptCount val="4"/>
                <c:pt idx="0">
                  <c:v>5</c:v>
                </c:pt>
                <c:pt idx="1">
                  <c:v>30</c:v>
                </c:pt>
                <c:pt idx="2">
                  <c:v>46</c:v>
                </c:pt>
                <c:pt idx="3">
                  <c:v>15</c:v>
                </c:pt>
              </c:numCache>
            </c:numRef>
          </c:val>
        </c:ser>
        <c:dLbls>
          <c:showLegendKey val="0"/>
          <c:showVal val="1"/>
          <c:showCatName val="0"/>
          <c:showSerName val="0"/>
          <c:showPercent val="0"/>
          <c:showBubbleSize val="0"/>
        </c:dLbls>
        <c:gapWidth val="100"/>
        <c:overlap val="-24"/>
        <c:axId val="1853223904"/>
        <c:axId val="1853222272"/>
      </c:barChart>
      <c:catAx>
        <c:axId val="1853223904"/>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853222272"/>
        <c:crosses val="autoZero"/>
        <c:auto val="1"/>
        <c:lblAlgn val="ctr"/>
        <c:lblOffset val="100"/>
        <c:noMultiLvlLbl val="0"/>
      </c:catAx>
      <c:valAx>
        <c:axId val="185322227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85322390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lang="en-US" sz="1800" b="1" i="0" u="none" strike="noStrike" kern="1200" baseline="0">
              <a:solidFill>
                <a:schemeClr val="tx1"/>
              </a:solidFill>
              <a:latin typeface="+mn-lt"/>
              <a:ea typeface="+mn-ea"/>
              <a:cs typeface="+mn-cs"/>
            </a:defRPr>
          </a:pPr>
          <a:endParaRPr lang="en-US"/>
        </a:p>
      </c:txPr>
    </c:title>
    <c:autoTitleDeleted val="0"/>
    <c:view3D>
      <c:rotX val="15"/>
      <c:rotY val="0"/>
      <c:rAngAx val="0"/>
    </c:view3D>
    <c:floor>
      <c:thickness val="0"/>
      <c:spPr>
        <a:noFill/>
        <a:ln w="6350" cap="flat" cmpd="sng" algn="in">
          <a:solidFill>
            <a:schemeClr val="tx1">
              <a:tint val="75000"/>
            </a:schemeClr>
          </a:solidFill>
          <a:prstDash val="solid"/>
          <a:round/>
        </a:ln>
        <a:effectLst/>
        <a:sp3d contourW="6350">
          <a:contourClr>
            <a:schemeClr val="tx1">
              <a:tint val="75000"/>
            </a:schemeClr>
          </a:contourClr>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'[analysis PHFI.xlsx]Sheet1'!$A$13</c:f>
              <c:strCache>
                <c:ptCount val="1"/>
                <c:pt idx="0">
                  <c:v>ANIMAL FARES</c:v>
                </c:pt>
              </c:strCache>
            </c:strRef>
          </c:tx>
          <c:dPt>
            <c:idx val="0"/>
            <c:bubble3D val="0"/>
            <c:spPr>
              <a:solidFill>
                <a:schemeClr val="accent6"/>
              </a:solidFill>
              <a:ln>
                <a:noFill/>
              </a:ln>
              <a:effectLst/>
              <a:sp3d/>
            </c:spPr>
          </c:dPt>
          <c:dPt>
            <c:idx val="1"/>
            <c:bubble3D val="0"/>
            <c:spPr>
              <a:solidFill>
                <a:schemeClr val="accent5"/>
              </a:solidFill>
              <a:ln>
                <a:noFill/>
              </a:ln>
              <a:effectLst/>
              <a:sp3d/>
            </c:spPr>
          </c:dPt>
          <c:dLbls>
            <c:spPr>
              <a:noFill/>
              <a:ln>
                <a:noFill/>
              </a:ln>
              <a:effectLst/>
            </c:spPr>
            <c:txPr>
              <a:bodyPr rot="0" spcFirstLastPara="1" vertOverflow="ellipsis" vert="horz" wrap="square" anchor="ctr" anchorCtr="1"/>
              <a:lstStyle/>
              <a:p>
                <a:pPr>
                  <a:defRPr lang="en-US" sz="1000" b="0" i="0" u="none" strike="noStrike" kern="1200" baseline="0">
                    <a:solidFill>
                      <a:schemeClr val="tx1"/>
                    </a:solidFill>
                    <a:latin typeface="+mn-lt"/>
                    <a:ea typeface="+mn-ea"/>
                    <a:cs typeface="+mn-cs"/>
                  </a:defRPr>
                </a:pPr>
                <a:endParaRPr lang="en-US"/>
              </a:p>
            </c:txPr>
            <c:showLegendKey val="0"/>
            <c:showVal val="0"/>
            <c:showCatName val="0"/>
            <c:showSerName val="0"/>
            <c:showPercent val="1"/>
            <c:showBubbleSize val="0"/>
            <c:showLeaderLines val="0"/>
            <c:extLst>
              <c:ext xmlns:c15="http://schemas.microsoft.com/office/drawing/2012/chart" uri="{CE6537A1-D6FC-4f65-9D91-7224C49458BB}">
                <c15:layout/>
              </c:ext>
            </c:extLst>
          </c:dLbls>
          <c:cat>
            <c:strRef>
              <c:f>'[analysis PHFI.xlsx]Sheet1'!$B$12:$C$12</c:f>
              <c:strCache>
                <c:ptCount val="2"/>
                <c:pt idx="0">
                  <c:v>YES</c:v>
                </c:pt>
                <c:pt idx="1">
                  <c:v>NO</c:v>
                </c:pt>
              </c:strCache>
            </c:strRef>
          </c:cat>
          <c:val>
            <c:numRef>
              <c:f>'[analysis PHFI.xlsx]Sheet1'!$B$13:$C$13</c:f>
              <c:numCache>
                <c:formatCode>General</c:formatCode>
                <c:ptCount val="2"/>
                <c:pt idx="0">
                  <c:v>6</c:v>
                </c:pt>
                <c:pt idx="1">
                  <c:v>94</c:v>
                </c:pt>
              </c:numCache>
            </c:numRef>
          </c:val>
        </c:ser>
        <c:dLbls>
          <c:showLegendKey val="0"/>
          <c:showVal val="0"/>
          <c:showCatName val="0"/>
          <c:showSerName val="0"/>
          <c:showPercent val="1"/>
          <c:showBubbleSize val="0"/>
          <c:showLeaderLines val="0"/>
        </c:dLbls>
      </c:pie3D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lang="en-US" sz="1000" b="0" i="0" u="none" strike="noStrike" kern="1200" baseline="0">
              <a:solidFill>
                <a:schemeClr val="tx1"/>
              </a:solidFill>
              <a:latin typeface="+mn-lt"/>
              <a:ea typeface="+mn-ea"/>
              <a:cs typeface="+mn-cs"/>
            </a:defRPr>
          </a:pPr>
          <a:endParaRPr lang="en-US"/>
        </a:p>
      </c:txPr>
    </c:legend>
    <c:plotVisOnly val="1"/>
    <c:dispBlanksAs val="zero"/>
    <c:showDLblsOverMax val="0"/>
  </c:chart>
  <c:spPr>
    <a:noFill/>
    <a:ln w="6350" cap="flat" cmpd="sng" algn="in">
      <a:noFill/>
      <a:prstDash val="solid"/>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1800" b="1" i="0" u="none" strike="noStrike" kern="1200" baseline="0">
                <a:solidFill>
                  <a:schemeClr val="tx1"/>
                </a:solidFill>
                <a:latin typeface="+mn-lt"/>
                <a:ea typeface="+mn-ea"/>
                <a:cs typeface="+mn-cs"/>
              </a:defRPr>
            </a:pPr>
            <a:r>
              <a:rPr lang="en-IN"/>
              <a:t>Milk</a:t>
            </a:r>
            <a:r>
              <a:rPr lang="en-IN" baseline="0"/>
              <a:t> consumption vs. Meat consumption</a:t>
            </a:r>
            <a:endParaRPr lang="en-IN"/>
          </a:p>
        </c:rich>
      </c:tx>
      <c:layout/>
      <c:overlay val="0"/>
      <c:spPr>
        <a:noFill/>
        <a:ln>
          <a:noFill/>
        </a:ln>
        <a:effectLst/>
      </c:spPr>
      <c:txPr>
        <a:bodyPr rot="0" spcFirstLastPara="1" vertOverflow="ellipsis" vert="horz" wrap="square" anchor="ctr" anchorCtr="1"/>
        <a:lstStyle/>
        <a:p>
          <a:pPr>
            <a:defRPr lang="en-US" sz="1800" b="1" i="0" u="none" strike="noStrike" kern="120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Sheet1!$A$55</c:f>
              <c:strCache>
                <c:ptCount val="1"/>
                <c:pt idx="0">
                  <c:v>Milk consumption</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lang="en-US" sz="1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Sheet1!$B$54:$D$54</c:f>
              <c:strCache>
                <c:ptCount val="3"/>
                <c:pt idx="0">
                  <c:v>Boiled/Cooked</c:v>
                </c:pt>
                <c:pt idx="1">
                  <c:v>Mixed</c:v>
                </c:pt>
                <c:pt idx="2">
                  <c:v>Raw</c:v>
                </c:pt>
              </c:strCache>
            </c:strRef>
          </c:cat>
          <c:val>
            <c:numRef>
              <c:f>Sheet1!$B$55:$D$55</c:f>
              <c:numCache>
                <c:formatCode>General</c:formatCode>
                <c:ptCount val="3"/>
                <c:pt idx="0">
                  <c:v>15</c:v>
                </c:pt>
                <c:pt idx="1">
                  <c:v>68</c:v>
                </c:pt>
                <c:pt idx="2">
                  <c:v>9</c:v>
                </c:pt>
              </c:numCache>
            </c:numRef>
          </c:val>
        </c:ser>
        <c:ser>
          <c:idx val="1"/>
          <c:order val="1"/>
          <c:tx>
            <c:strRef>
              <c:f>Sheet1!$A$56</c:f>
              <c:strCache>
                <c:ptCount val="1"/>
                <c:pt idx="0">
                  <c:v>Meat consumption</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lang="en-US" sz="1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Sheet1!$B$54:$D$54</c:f>
              <c:strCache>
                <c:ptCount val="3"/>
                <c:pt idx="0">
                  <c:v>Boiled/Cooked</c:v>
                </c:pt>
                <c:pt idx="1">
                  <c:v>Mixed</c:v>
                </c:pt>
                <c:pt idx="2">
                  <c:v>Raw</c:v>
                </c:pt>
              </c:strCache>
            </c:strRef>
          </c:cat>
          <c:val>
            <c:numRef>
              <c:f>Sheet1!$B$56:$D$56</c:f>
              <c:numCache>
                <c:formatCode>General</c:formatCode>
                <c:ptCount val="3"/>
                <c:pt idx="0">
                  <c:v>15</c:v>
                </c:pt>
                <c:pt idx="1">
                  <c:v>3</c:v>
                </c:pt>
                <c:pt idx="2">
                  <c:v>0</c:v>
                </c:pt>
              </c:numCache>
            </c:numRef>
          </c:val>
        </c:ser>
        <c:dLbls>
          <c:showLegendKey val="0"/>
          <c:showVal val="1"/>
          <c:showCatName val="0"/>
          <c:showSerName val="0"/>
          <c:showPercent val="0"/>
          <c:showBubbleSize val="0"/>
        </c:dLbls>
        <c:gapWidth val="150"/>
        <c:overlap val="-25"/>
        <c:axId val="1847520224"/>
        <c:axId val="1847521856"/>
      </c:barChart>
      <c:catAx>
        <c:axId val="1847520224"/>
        <c:scaling>
          <c:orientation val="minMax"/>
        </c:scaling>
        <c:delete val="0"/>
        <c:axPos val="b"/>
        <c:numFmt formatCode="General" sourceLinked="0"/>
        <c:majorTickMark val="none"/>
        <c:minorTickMark val="none"/>
        <c:tickLblPos val="nextTo"/>
        <c:spPr>
          <a:noFill/>
          <a:ln w="6350" cap="flat" cmpd="sng" algn="in">
            <a:solidFill>
              <a:schemeClr val="tx1">
                <a:tint val="75000"/>
              </a:schemeClr>
            </a:solidFill>
            <a:prstDash val="solid"/>
            <a:round/>
          </a:ln>
          <a:effectLst/>
        </c:spPr>
        <c:txPr>
          <a:bodyPr rot="-60000000" spcFirstLastPara="1" vertOverflow="ellipsis" vert="horz" wrap="square" anchor="ctr" anchorCtr="1"/>
          <a:lstStyle/>
          <a:p>
            <a:pPr>
              <a:defRPr lang="en-US" sz="1000" b="0" i="0" u="none" strike="noStrike" kern="1200" baseline="0">
                <a:solidFill>
                  <a:schemeClr val="tx1"/>
                </a:solidFill>
                <a:latin typeface="+mn-lt"/>
                <a:ea typeface="+mn-ea"/>
                <a:cs typeface="+mn-cs"/>
              </a:defRPr>
            </a:pPr>
            <a:endParaRPr lang="en-US"/>
          </a:p>
        </c:txPr>
        <c:crossAx val="1847521856"/>
        <c:crosses val="autoZero"/>
        <c:auto val="1"/>
        <c:lblAlgn val="ctr"/>
        <c:lblOffset val="100"/>
        <c:noMultiLvlLbl val="0"/>
      </c:catAx>
      <c:valAx>
        <c:axId val="1847521856"/>
        <c:scaling>
          <c:orientation val="minMax"/>
        </c:scaling>
        <c:delete val="1"/>
        <c:axPos val="l"/>
        <c:numFmt formatCode="General" sourceLinked="1"/>
        <c:majorTickMark val="out"/>
        <c:minorTickMark val="none"/>
        <c:tickLblPos val="nextTo"/>
        <c:crossAx val="1847520224"/>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lang="en-US"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6350" cap="flat" cmpd="sng" algn="in">
      <a:noFill/>
      <a:prstDash val="soli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charts/style10.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8.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9.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diagrams/_rels/data1.xml.rels><?xml version="1.0" encoding="UTF-8" standalone="yes"?>
<Relationships xmlns="http://schemas.openxmlformats.org/package/2006/relationships"><Relationship Id="rId1" Type="http://schemas.openxmlformats.org/officeDocument/2006/relationships/image" Target="../media/image1.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8BDCF6-2B53-4650-99D6-7ADD3ACE3221}"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9AD889F0-2E00-4CB2-8F3D-E423969EE1EF}">
      <dgm:prSet phldrT="[Text]" custT="1"/>
      <dgm:spPr/>
      <dgm:t>
        <a:bodyPr/>
        <a:lstStyle/>
        <a:p>
          <a:r>
            <a:rPr lang="en-IN" sz="3200" dirty="0" smtClean="0"/>
            <a:t>Modified Kuppuswamy Score</a:t>
          </a:r>
          <a:endParaRPr lang="en-US" sz="3200" dirty="0"/>
        </a:p>
      </dgm:t>
    </dgm:pt>
    <dgm:pt modelId="{A49F2468-076C-407C-900B-98812B0A1672}" type="parTrans" cxnId="{F5C82FA6-43BC-4B33-96D2-0ED9AAAFC798}">
      <dgm:prSet/>
      <dgm:spPr/>
      <dgm:t>
        <a:bodyPr/>
        <a:lstStyle/>
        <a:p>
          <a:endParaRPr lang="en-US"/>
        </a:p>
      </dgm:t>
    </dgm:pt>
    <dgm:pt modelId="{7DC2D952-C20A-4E28-890B-6900E7EC5E05}" type="sibTrans" cxnId="{F5C82FA6-43BC-4B33-96D2-0ED9AAAFC798}">
      <dgm:prSet/>
      <dgm:spPr/>
      <dgm:t>
        <a:bodyPr/>
        <a:lstStyle/>
        <a:p>
          <a:endParaRPr lang="en-US"/>
        </a:p>
      </dgm:t>
    </dgm:pt>
    <dgm:pt modelId="{EFE097CA-CF63-47F6-AD7B-0FC16CE58F39}">
      <dgm:prSet phldrT="[Text]" custT="1"/>
      <dgm:spPr/>
      <dgm:t>
        <a:bodyPr/>
        <a:lstStyle/>
        <a:p>
          <a:r>
            <a:rPr lang="en-IN" sz="2000" dirty="0" smtClean="0"/>
            <a:t>Upper (26 – 29)</a:t>
          </a:r>
          <a:endParaRPr lang="en-US" sz="2000" dirty="0"/>
        </a:p>
      </dgm:t>
    </dgm:pt>
    <dgm:pt modelId="{F305259B-A0B8-4D3F-9AC7-35C472F7FEFB}" type="parTrans" cxnId="{99632846-2005-4638-890F-CE50AEC3D241}">
      <dgm:prSet/>
      <dgm:spPr>
        <a:blipFill rotWithShape="0">
          <a:blip xmlns:r="http://schemas.openxmlformats.org/officeDocument/2006/relationships" r:embed="rId1"/>
          <a:stretch>
            <a:fillRect/>
          </a:stretch>
        </a:blipFill>
      </dgm:spPr>
      <dgm:t>
        <a:bodyPr/>
        <a:lstStyle/>
        <a:p>
          <a:endParaRPr lang="en-US"/>
        </a:p>
      </dgm:t>
    </dgm:pt>
    <dgm:pt modelId="{E7F2BE05-661F-4505-B89D-FC6139682DAF}" type="sibTrans" cxnId="{99632846-2005-4638-890F-CE50AEC3D241}">
      <dgm:prSet/>
      <dgm:spPr/>
      <dgm:t>
        <a:bodyPr/>
        <a:lstStyle/>
        <a:p>
          <a:endParaRPr lang="en-US"/>
        </a:p>
      </dgm:t>
    </dgm:pt>
    <dgm:pt modelId="{AC4C472D-069D-4D99-ABA9-C39659B592F3}">
      <dgm:prSet phldrT="[Text]"/>
      <dgm:spPr/>
      <dgm:t>
        <a:bodyPr/>
        <a:lstStyle/>
        <a:p>
          <a:r>
            <a:rPr lang="en-IN" dirty="0" smtClean="0"/>
            <a:t>Middle Upper Middle (16 – 25)</a:t>
          </a:r>
          <a:endParaRPr lang="en-US" dirty="0"/>
        </a:p>
      </dgm:t>
    </dgm:pt>
    <dgm:pt modelId="{60690137-ED20-4D10-8FE3-5040ED113DA6}" type="parTrans" cxnId="{F9605BC3-9DCC-42DF-9D29-82AE98CCF5DF}">
      <dgm:prSet/>
      <dgm:spPr/>
      <dgm:t>
        <a:bodyPr/>
        <a:lstStyle/>
        <a:p>
          <a:endParaRPr lang="en-US"/>
        </a:p>
      </dgm:t>
    </dgm:pt>
    <dgm:pt modelId="{866AF292-B86F-4467-86A1-9903479C274F}" type="sibTrans" cxnId="{F9605BC3-9DCC-42DF-9D29-82AE98CCF5DF}">
      <dgm:prSet/>
      <dgm:spPr/>
      <dgm:t>
        <a:bodyPr/>
        <a:lstStyle/>
        <a:p>
          <a:endParaRPr lang="en-US"/>
        </a:p>
      </dgm:t>
    </dgm:pt>
    <dgm:pt modelId="{14213B7B-CBEC-4D20-8034-F6E927B65173}">
      <dgm:prSet/>
      <dgm:spPr/>
      <dgm:t>
        <a:bodyPr/>
        <a:lstStyle/>
        <a:p>
          <a:r>
            <a:rPr lang="en-IN" dirty="0" smtClean="0"/>
            <a:t>Lower Middle (11 – 15)</a:t>
          </a:r>
          <a:endParaRPr lang="en-US" dirty="0"/>
        </a:p>
      </dgm:t>
    </dgm:pt>
    <dgm:pt modelId="{059971EA-11EC-4634-B562-04C2F55DAF01}" type="parTrans" cxnId="{175D535B-98B4-4D84-8FC1-FECDC0A6A336}">
      <dgm:prSet/>
      <dgm:spPr/>
      <dgm:t>
        <a:bodyPr/>
        <a:lstStyle/>
        <a:p>
          <a:endParaRPr lang="en-US"/>
        </a:p>
      </dgm:t>
    </dgm:pt>
    <dgm:pt modelId="{FE49BDEB-7918-4320-B56C-B002C27A0850}" type="sibTrans" cxnId="{175D535B-98B4-4D84-8FC1-FECDC0A6A336}">
      <dgm:prSet/>
      <dgm:spPr/>
      <dgm:t>
        <a:bodyPr/>
        <a:lstStyle/>
        <a:p>
          <a:endParaRPr lang="en-US"/>
        </a:p>
      </dgm:t>
    </dgm:pt>
    <dgm:pt modelId="{36897641-1CA9-4002-8741-D9EC36580C44}">
      <dgm:prSet/>
      <dgm:spPr/>
      <dgm:t>
        <a:bodyPr/>
        <a:lstStyle/>
        <a:p>
          <a:r>
            <a:rPr lang="en-IN" dirty="0" smtClean="0"/>
            <a:t>Lower Upper Lower (5 – 10)</a:t>
          </a:r>
          <a:endParaRPr lang="en-US" dirty="0"/>
        </a:p>
      </dgm:t>
    </dgm:pt>
    <dgm:pt modelId="{3C3871AE-BB47-42A6-B7A9-127843F43A3D}" type="parTrans" cxnId="{212295DE-62E6-4A0B-AA56-73E61C1655D8}">
      <dgm:prSet/>
      <dgm:spPr/>
      <dgm:t>
        <a:bodyPr/>
        <a:lstStyle/>
        <a:p>
          <a:endParaRPr lang="en-US"/>
        </a:p>
      </dgm:t>
    </dgm:pt>
    <dgm:pt modelId="{68001210-F34D-4467-894F-810F206A4848}" type="sibTrans" cxnId="{212295DE-62E6-4A0B-AA56-73E61C1655D8}">
      <dgm:prSet/>
      <dgm:spPr/>
      <dgm:t>
        <a:bodyPr/>
        <a:lstStyle/>
        <a:p>
          <a:endParaRPr lang="en-US"/>
        </a:p>
      </dgm:t>
    </dgm:pt>
    <dgm:pt modelId="{78B5A701-8B5E-419B-B94A-6E41CCBCA4EE}">
      <dgm:prSet/>
      <dgm:spPr/>
      <dgm:t>
        <a:bodyPr/>
        <a:lstStyle/>
        <a:p>
          <a:r>
            <a:rPr lang="en-IN" dirty="0" smtClean="0"/>
            <a:t>Lower (&lt; 5)</a:t>
          </a:r>
          <a:endParaRPr lang="en-US" dirty="0"/>
        </a:p>
      </dgm:t>
    </dgm:pt>
    <dgm:pt modelId="{8A9059A9-091D-4D9A-937E-D2084EB37E47}" type="parTrans" cxnId="{39E298D9-CF9D-4F24-8B06-A6FD746147CA}">
      <dgm:prSet/>
      <dgm:spPr/>
      <dgm:t>
        <a:bodyPr/>
        <a:lstStyle/>
        <a:p>
          <a:endParaRPr lang="en-US"/>
        </a:p>
      </dgm:t>
    </dgm:pt>
    <dgm:pt modelId="{CC3FC84D-ED52-430B-8B2E-AE72AB0BC7B0}" type="sibTrans" cxnId="{39E298D9-CF9D-4F24-8B06-A6FD746147CA}">
      <dgm:prSet/>
      <dgm:spPr/>
      <dgm:t>
        <a:bodyPr/>
        <a:lstStyle/>
        <a:p>
          <a:endParaRPr lang="en-US"/>
        </a:p>
      </dgm:t>
    </dgm:pt>
    <dgm:pt modelId="{57554F91-FD5A-4920-A218-20186D3E765E}" type="pres">
      <dgm:prSet presAssocID="{898BDCF6-2B53-4650-99D6-7ADD3ACE3221}" presName="diagram" presStyleCnt="0">
        <dgm:presLayoutVars>
          <dgm:chPref val="1"/>
          <dgm:dir/>
          <dgm:animOne val="branch"/>
          <dgm:animLvl val="lvl"/>
          <dgm:resizeHandles val="exact"/>
        </dgm:presLayoutVars>
      </dgm:prSet>
      <dgm:spPr/>
      <dgm:t>
        <a:bodyPr/>
        <a:lstStyle/>
        <a:p>
          <a:endParaRPr lang="en-US"/>
        </a:p>
      </dgm:t>
    </dgm:pt>
    <dgm:pt modelId="{42805BC0-75CF-49AC-B2D6-410CC910D809}" type="pres">
      <dgm:prSet presAssocID="{9AD889F0-2E00-4CB2-8F3D-E423969EE1EF}" presName="root1" presStyleCnt="0"/>
      <dgm:spPr/>
    </dgm:pt>
    <dgm:pt modelId="{EDB54FD6-EF97-4B8A-A394-478191A11161}" type="pres">
      <dgm:prSet presAssocID="{9AD889F0-2E00-4CB2-8F3D-E423969EE1EF}" presName="LevelOneTextNode" presStyleLbl="node0" presStyleIdx="0" presStyleCnt="4" custLinFactNeighborX="1125" custLinFactNeighborY="97569">
        <dgm:presLayoutVars>
          <dgm:chPref val="3"/>
        </dgm:presLayoutVars>
      </dgm:prSet>
      <dgm:spPr/>
      <dgm:t>
        <a:bodyPr/>
        <a:lstStyle/>
        <a:p>
          <a:endParaRPr lang="en-US"/>
        </a:p>
      </dgm:t>
    </dgm:pt>
    <dgm:pt modelId="{FB270AF0-09E3-491C-BADF-4D3192E14C4C}" type="pres">
      <dgm:prSet presAssocID="{9AD889F0-2E00-4CB2-8F3D-E423969EE1EF}" presName="level2hierChild" presStyleCnt="0"/>
      <dgm:spPr/>
    </dgm:pt>
    <dgm:pt modelId="{0E37CE29-EA08-47A9-96ED-B7D01359D3DA}" type="pres">
      <dgm:prSet presAssocID="{F305259B-A0B8-4D3F-9AC7-35C472F7FEFB}" presName="conn2-1" presStyleLbl="parChTrans1D2" presStyleIdx="0" presStyleCnt="2"/>
      <dgm:spPr/>
      <dgm:t>
        <a:bodyPr/>
        <a:lstStyle/>
        <a:p>
          <a:endParaRPr lang="en-US"/>
        </a:p>
      </dgm:t>
    </dgm:pt>
    <dgm:pt modelId="{C8F77B62-471C-4792-9EB1-6D9FE6123DA5}" type="pres">
      <dgm:prSet presAssocID="{F305259B-A0B8-4D3F-9AC7-35C472F7FEFB}" presName="connTx" presStyleLbl="parChTrans1D2" presStyleIdx="0" presStyleCnt="2"/>
      <dgm:spPr/>
      <dgm:t>
        <a:bodyPr/>
        <a:lstStyle/>
        <a:p>
          <a:endParaRPr lang="en-US"/>
        </a:p>
      </dgm:t>
    </dgm:pt>
    <dgm:pt modelId="{DC6E8C7A-DE10-45A5-A97B-C209BA3DFE37}" type="pres">
      <dgm:prSet presAssocID="{EFE097CA-CF63-47F6-AD7B-0FC16CE58F39}" presName="root2" presStyleCnt="0"/>
      <dgm:spPr/>
    </dgm:pt>
    <dgm:pt modelId="{384CFF90-DDD2-4D78-8FFE-E3C112815AA2}" type="pres">
      <dgm:prSet presAssocID="{EFE097CA-CF63-47F6-AD7B-0FC16CE58F39}" presName="LevelTwoTextNode" presStyleLbl="node2" presStyleIdx="0" presStyleCnt="2" custScaleY="48479">
        <dgm:presLayoutVars>
          <dgm:chPref val="3"/>
        </dgm:presLayoutVars>
      </dgm:prSet>
      <dgm:spPr/>
      <dgm:t>
        <a:bodyPr/>
        <a:lstStyle/>
        <a:p>
          <a:endParaRPr lang="en-US"/>
        </a:p>
      </dgm:t>
    </dgm:pt>
    <dgm:pt modelId="{A6B970E9-C042-47F6-8C54-D792FE94B3E6}" type="pres">
      <dgm:prSet presAssocID="{EFE097CA-CF63-47F6-AD7B-0FC16CE58F39}" presName="level3hierChild" presStyleCnt="0"/>
      <dgm:spPr/>
    </dgm:pt>
    <dgm:pt modelId="{0A73C120-BDE8-45D5-A8B3-5F43DF9BA0B1}" type="pres">
      <dgm:prSet presAssocID="{60690137-ED20-4D10-8FE3-5040ED113DA6}" presName="conn2-1" presStyleLbl="parChTrans1D2" presStyleIdx="1" presStyleCnt="2"/>
      <dgm:spPr/>
      <dgm:t>
        <a:bodyPr/>
        <a:lstStyle/>
        <a:p>
          <a:endParaRPr lang="en-US"/>
        </a:p>
      </dgm:t>
    </dgm:pt>
    <dgm:pt modelId="{5EFEFDB6-8D50-4D2F-8BEC-0033B6B2265C}" type="pres">
      <dgm:prSet presAssocID="{60690137-ED20-4D10-8FE3-5040ED113DA6}" presName="connTx" presStyleLbl="parChTrans1D2" presStyleIdx="1" presStyleCnt="2"/>
      <dgm:spPr/>
      <dgm:t>
        <a:bodyPr/>
        <a:lstStyle/>
        <a:p>
          <a:endParaRPr lang="en-US"/>
        </a:p>
      </dgm:t>
    </dgm:pt>
    <dgm:pt modelId="{3AF14BC2-1EA2-48A9-BD80-90133E19D2B6}" type="pres">
      <dgm:prSet presAssocID="{AC4C472D-069D-4D99-ABA9-C39659B592F3}" presName="root2" presStyleCnt="0"/>
      <dgm:spPr/>
    </dgm:pt>
    <dgm:pt modelId="{EB68E029-24BE-4123-A245-7B313A1C1184}" type="pres">
      <dgm:prSet presAssocID="{AC4C472D-069D-4D99-ABA9-C39659B592F3}" presName="LevelTwoTextNode" presStyleLbl="node2" presStyleIdx="1" presStyleCnt="2" custScaleY="48736">
        <dgm:presLayoutVars>
          <dgm:chPref val="3"/>
        </dgm:presLayoutVars>
      </dgm:prSet>
      <dgm:spPr/>
      <dgm:t>
        <a:bodyPr/>
        <a:lstStyle/>
        <a:p>
          <a:endParaRPr lang="en-US"/>
        </a:p>
      </dgm:t>
    </dgm:pt>
    <dgm:pt modelId="{DFB686BA-BB12-4C55-B6AE-AA8190EDA5BD}" type="pres">
      <dgm:prSet presAssocID="{AC4C472D-069D-4D99-ABA9-C39659B592F3}" presName="level3hierChild" presStyleCnt="0"/>
      <dgm:spPr/>
    </dgm:pt>
    <dgm:pt modelId="{580B2E6B-CF80-44F1-9450-273082AE05EA}" type="pres">
      <dgm:prSet presAssocID="{14213B7B-CBEC-4D20-8034-F6E927B65173}" presName="root1" presStyleCnt="0"/>
      <dgm:spPr/>
    </dgm:pt>
    <dgm:pt modelId="{77F105AB-B038-4750-81CC-5D823900FF37}" type="pres">
      <dgm:prSet presAssocID="{14213B7B-CBEC-4D20-8034-F6E927B65173}" presName="LevelOneTextNode" presStyleLbl="node0" presStyleIdx="1" presStyleCnt="4" custScaleY="44176" custLinFactX="40978" custLinFactNeighborX="100000" custLinFactNeighborY="6320">
        <dgm:presLayoutVars>
          <dgm:chPref val="3"/>
        </dgm:presLayoutVars>
      </dgm:prSet>
      <dgm:spPr/>
      <dgm:t>
        <a:bodyPr/>
        <a:lstStyle/>
        <a:p>
          <a:endParaRPr lang="en-US"/>
        </a:p>
      </dgm:t>
    </dgm:pt>
    <dgm:pt modelId="{BBEE6916-08A4-437C-8EA0-9A1ABCCB46EF}" type="pres">
      <dgm:prSet presAssocID="{14213B7B-CBEC-4D20-8034-F6E927B65173}" presName="level2hierChild" presStyleCnt="0"/>
      <dgm:spPr/>
    </dgm:pt>
    <dgm:pt modelId="{9A3CC9AD-2EE7-461A-8374-575E50B66617}" type="pres">
      <dgm:prSet presAssocID="{36897641-1CA9-4002-8741-D9EC36580C44}" presName="root1" presStyleCnt="0"/>
      <dgm:spPr/>
    </dgm:pt>
    <dgm:pt modelId="{436DC9B7-EFAF-4B51-8E71-C2B50514C0D6}" type="pres">
      <dgm:prSet presAssocID="{36897641-1CA9-4002-8741-D9EC36580C44}" presName="LevelOneTextNode" presStyleLbl="node0" presStyleIdx="2" presStyleCnt="4" custScaleY="44176" custLinFactX="40978" custLinFactNeighborX="100000" custLinFactNeighborY="6320">
        <dgm:presLayoutVars>
          <dgm:chPref val="3"/>
        </dgm:presLayoutVars>
      </dgm:prSet>
      <dgm:spPr/>
      <dgm:t>
        <a:bodyPr/>
        <a:lstStyle/>
        <a:p>
          <a:endParaRPr lang="en-US"/>
        </a:p>
      </dgm:t>
    </dgm:pt>
    <dgm:pt modelId="{FA5DF123-D104-4786-8D51-A9FEA8641915}" type="pres">
      <dgm:prSet presAssocID="{36897641-1CA9-4002-8741-D9EC36580C44}" presName="level2hierChild" presStyleCnt="0"/>
      <dgm:spPr/>
    </dgm:pt>
    <dgm:pt modelId="{C5269D6C-2009-4888-B22B-B0B0E9CC755E}" type="pres">
      <dgm:prSet presAssocID="{78B5A701-8B5E-419B-B94A-6E41CCBCA4EE}" presName="root1" presStyleCnt="0"/>
      <dgm:spPr/>
    </dgm:pt>
    <dgm:pt modelId="{3FD65667-9881-4681-A06C-9749EA5C1655}" type="pres">
      <dgm:prSet presAssocID="{78B5A701-8B5E-419B-B94A-6E41CCBCA4EE}" presName="LevelOneTextNode" presStyleLbl="node0" presStyleIdx="3" presStyleCnt="4" custScaleY="44176" custLinFactX="40978" custLinFactNeighborX="100000" custLinFactNeighborY="6320">
        <dgm:presLayoutVars>
          <dgm:chPref val="3"/>
        </dgm:presLayoutVars>
      </dgm:prSet>
      <dgm:spPr/>
      <dgm:t>
        <a:bodyPr/>
        <a:lstStyle/>
        <a:p>
          <a:endParaRPr lang="en-US"/>
        </a:p>
      </dgm:t>
    </dgm:pt>
    <dgm:pt modelId="{74324B7F-5B4A-4F90-85BE-A03F9BF99B8F}" type="pres">
      <dgm:prSet presAssocID="{78B5A701-8B5E-419B-B94A-6E41CCBCA4EE}" presName="level2hierChild" presStyleCnt="0"/>
      <dgm:spPr/>
    </dgm:pt>
  </dgm:ptLst>
  <dgm:cxnLst>
    <dgm:cxn modelId="{E7F335FD-0A14-4BEB-8362-1707B6292F8E}" type="presOf" srcId="{36897641-1CA9-4002-8741-D9EC36580C44}" destId="{436DC9B7-EFAF-4B51-8E71-C2B50514C0D6}" srcOrd="0" destOrd="0" presId="urn:microsoft.com/office/officeart/2005/8/layout/hierarchy2"/>
    <dgm:cxn modelId="{0BE6EC1E-CA81-4C9E-B5AF-88754761EB06}" type="presOf" srcId="{60690137-ED20-4D10-8FE3-5040ED113DA6}" destId="{0A73C120-BDE8-45D5-A8B3-5F43DF9BA0B1}" srcOrd="0" destOrd="0" presId="urn:microsoft.com/office/officeart/2005/8/layout/hierarchy2"/>
    <dgm:cxn modelId="{EB0B8C0E-A965-47CF-A78F-9A0D0B4434C5}" type="presOf" srcId="{898BDCF6-2B53-4650-99D6-7ADD3ACE3221}" destId="{57554F91-FD5A-4920-A218-20186D3E765E}" srcOrd="0" destOrd="0" presId="urn:microsoft.com/office/officeart/2005/8/layout/hierarchy2"/>
    <dgm:cxn modelId="{7EBB52D8-43AB-4B4F-9AED-52B1D236E18C}" type="presOf" srcId="{14213B7B-CBEC-4D20-8034-F6E927B65173}" destId="{77F105AB-B038-4750-81CC-5D823900FF37}" srcOrd="0" destOrd="0" presId="urn:microsoft.com/office/officeart/2005/8/layout/hierarchy2"/>
    <dgm:cxn modelId="{212295DE-62E6-4A0B-AA56-73E61C1655D8}" srcId="{898BDCF6-2B53-4650-99D6-7ADD3ACE3221}" destId="{36897641-1CA9-4002-8741-D9EC36580C44}" srcOrd="2" destOrd="0" parTransId="{3C3871AE-BB47-42A6-B7A9-127843F43A3D}" sibTransId="{68001210-F34D-4467-894F-810F206A4848}"/>
    <dgm:cxn modelId="{39E298D9-CF9D-4F24-8B06-A6FD746147CA}" srcId="{898BDCF6-2B53-4650-99D6-7ADD3ACE3221}" destId="{78B5A701-8B5E-419B-B94A-6E41CCBCA4EE}" srcOrd="3" destOrd="0" parTransId="{8A9059A9-091D-4D9A-937E-D2084EB37E47}" sibTransId="{CC3FC84D-ED52-430B-8B2E-AE72AB0BC7B0}"/>
    <dgm:cxn modelId="{99632846-2005-4638-890F-CE50AEC3D241}" srcId="{9AD889F0-2E00-4CB2-8F3D-E423969EE1EF}" destId="{EFE097CA-CF63-47F6-AD7B-0FC16CE58F39}" srcOrd="0" destOrd="0" parTransId="{F305259B-A0B8-4D3F-9AC7-35C472F7FEFB}" sibTransId="{E7F2BE05-661F-4505-B89D-FC6139682DAF}"/>
    <dgm:cxn modelId="{CF6B3A79-AE07-40B1-8D20-1E0F84660458}" type="presOf" srcId="{F305259B-A0B8-4D3F-9AC7-35C472F7FEFB}" destId="{C8F77B62-471C-4792-9EB1-6D9FE6123DA5}" srcOrd="1" destOrd="0" presId="urn:microsoft.com/office/officeart/2005/8/layout/hierarchy2"/>
    <dgm:cxn modelId="{175D535B-98B4-4D84-8FC1-FECDC0A6A336}" srcId="{898BDCF6-2B53-4650-99D6-7ADD3ACE3221}" destId="{14213B7B-CBEC-4D20-8034-F6E927B65173}" srcOrd="1" destOrd="0" parTransId="{059971EA-11EC-4634-B562-04C2F55DAF01}" sibTransId="{FE49BDEB-7918-4320-B56C-B002C27A0850}"/>
    <dgm:cxn modelId="{F5C82FA6-43BC-4B33-96D2-0ED9AAAFC798}" srcId="{898BDCF6-2B53-4650-99D6-7ADD3ACE3221}" destId="{9AD889F0-2E00-4CB2-8F3D-E423969EE1EF}" srcOrd="0" destOrd="0" parTransId="{A49F2468-076C-407C-900B-98812B0A1672}" sibTransId="{7DC2D952-C20A-4E28-890B-6900E7EC5E05}"/>
    <dgm:cxn modelId="{0D4A9507-450E-4351-98ED-24628A697F8A}" type="presOf" srcId="{EFE097CA-CF63-47F6-AD7B-0FC16CE58F39}" destId="{384CFF90-DDD2-4D78-8FFE-E3C112815AA2}" srcOrd="0" destOrd="0" presId="urn:microsoft.com/office/officeart/2005/8/layout/hierarchy2"/>
    <dgm:cxn modelId="{219ED0CF-2B9D-4B3A-AE97-171B0B32D157}" type="presOf" srcId="{AC4C472D-069D-4D99-ABA9-C39659B592F3}" destId="{EB68E029-24BE-4123-A245-7B313A1C1184}" srcOrd="0" destOrd="0" presId="urn:microsoft.com/office/officeart/2005/8/layout/hierarchy2"/>
    <dgm:cxn modelId="{7B574678-12B0-4E36-962F-695FECF4142A}" type="presOf" srcId="{F305259B-A0B8-4D3F-9AC7-35C472F7FEFB}" destId="{0E37CE29-EA08-47A9-96ED-B7D01359D3DA}" srcOrd="0" destOrd="0" presId="urn:microsoft.com/office/officeart/2005/8/layout/hierarchy2"/>
    <dgm:cxn modelId="{7AD11BE3-32B8-4A40-AC02-858BAAE881B0}" type="presOf" srcId="{60690137-ED20-4D10-8FE3-5040ED113DA6}" destId="{5EFEFDB6-8D50-4D2F-8BEC-0033B6B2265C}" srcOrd="1" destOrd="0" presId="urn:microsoft.com/office/officeart/2005/8/layout/hierarchy2"/>
    <dgm:cxn modelId="{42876E9D-87FF-467F-946B-DB384F823A74}" type="presOf" srcId="{9AD889F0-2E00-4CB2-8F3D-E423969EE1EF}" destId="{EDB54FD6-EF97-4B8A-A394-478191A11161}" srcOrd="0" destOrd="0" presId="urn:microsoft.com/office/officeart/2005/8/layout/hierarchy2"/>
    <dgm:cxn modelId="{F9605BC3-9DCC-42DF-9D29-82AE98CCF5DF}" srcId="{9AD889F0-2E00-4CB2-8F3D-E423969EE1EF}" destId="{AC4C472D-069D-4D99-ABA9-C39659B592F3}" srcOrd="1" destOrd="0" parTransId="{60690137-ED20-4D10-8FE3-5040ED113DA6}" sibTransId="{866AF292-B86F-4467-86A1-9903479C274F}"/>
    <dgm:cxn modelId="{215D08F9-62FD-4F29-9BBD-1C78FA9157B2}" type="presOf" srcId="{78B5A701-8B5E-419B-B94A-6E41CCBCA4EE}" destId="{3FD65667-9881-4681-A06C-9749EA5C1655}" srcOrd="0" destOrd="0" presId="urn:microsoft.com/office/officeart/2005/8/layout/hierarchy2"/>
    <dgm:cxn modelId="{8C0CD81E-4F61-4249-A1DF-54A13E6BAAD9}" type="presParOf" srcId="{57554F91-FD5A-4920-A218-20186D3E765E}" destId="{42805BC0-75CF-49AC-B2D6-410CC910D809}" srcOrd="0" destOrd="0" presId="urn:microsoft.com/office/officeart/2005/8/layout/hierarchy2"/>
    <dgm:cxn modelId="{2F07C3B1-3FDA-4F96-95E7-49D0D21C9250}" type="presParOf" srcId="{42805BC0-75CF-49AC-B2D6-410CC910D809}" destId="{EDB54FD6-EF97-4B8A-A394-478191A11161}" srcOrd="0" destOrd="0" presId="urn:microsoft.com/office/officeart/2005/8/layout/hierarchy2"/>
    <dgm:cxn modelId="{1272AA78-D5FF-4FCB-ACB2-7EB62F5CD7EE}" type="presParOf" srcId="{42805BC0-75CF-49AC-B2D6-410CC910D809}" destId="{FB270AF0-09E3-491C-BADF-4D3192E14C4C}" srcOrd="1" destOrd="0" presId="urn:microsoft.com/office/officeart/2005/8/layout/hierarchy2"/>
    <dgm:cxn modelId="{B5736702-F617-48DA-8F03-7F2D1065E6BF}" type="presParOf" srcId="{FB270AF0-09E3-491C-BADF-4D3192E14C4C}" destId="{0E37CE29-EA08-47A9-96ED-B7D01359D3DA}" srcOrd="0" destOrd="0" presId="urn:microsoft.com/office/officeart/2005/8/layout/hierarchy2"/>
    <dgm:cxn modelId="{59067BFE-00F6-4765-BED0-A7615ABBE6F4}" type="presParOf" srcId="{0E37CE29-EA08-47A9-96ED-B7D01359D3DA}" destId="{C8F77B62-471C-4792-9EB1-6D9FE6123DA5}" srcOrd="0" destOrd="0" presId="urn:microsoft.com/office/officeart/2005/8/layout/hierarchy2"/>
    <dgm:cxn modelId="{9AE33D77-6092-40AD-B6DF-BE4041BAD25C}" type="presParOf" srcId="{FB270AF0-09E3-491C-BADF-4D3192E14C4C}" destId="{DC6E8C7A-DE10-45A5-A97B-C209BA3DFE37}" srcOrd="1" destOrd="0" presId="urn:microsoft.com/office/officeart/2005/8/layout/hierarchy2"/>
    <dgm:cxn modelId="{4517D2EF-3011-414A-A464-DCE55653B113}" type="presParOf" srcId="{DC6E8C7A-DE10-45A5-A97B-C209BA3DFE37}" destId="{384CFF90-DDD2-4D78-8FFE-E3C112815AA2}" srcOrd="0" destOrd="0" presId="urn:microsoft.com/office/officeart/2005/8/layout/hierarchy2"/>
    <dgm:cxn modelId="{609EE7E5-1F76-483F-B684-4D995011DDB7}" type="presParOf" srcId="{DC6E8C7A-DE10-45A5-A97B-C209BA3DFE37}" destId="{A6B970E9-C042-47F6-8C54-D792FE94B3E6}" srcOrd="1" destOrd="0" presId="urn:microsoft.com/office/officeart/2005/8/layout/hierarchy2"/>
    <dgm:cxn modelId="{0AD3B57E-B504-4464-93C0-89B30C800EA5}" type="presParOf" srcId="{FB270AF0-09E3-491C-BADF-4D3192E14C4C}" destId="{0A73C120-BDE8-45D5-A8B3-5F43DF9BA0B1}" srcOrd="2" destOrd="0" presId="urn:microsoft.com/office/officeart/2005/8/layout/hierarchy2"/>
    <dgm:cxn modelId="{B523C7FA-FE02-4E82-AC39-817AA434847A}" type="presParOf" srcId="{0A73C120-BDE8-45D5-A8B3-5F43DF9BA0B1}" destId="{5EFEFDB6-8D50-4D2F-8BEC-0033B6B2265C}" srcOrd="0" destOrd="0" presId="urn:microsoft.com/office/officeart/2005/8/layout/hierarchy2"/>
    <dgm:cxn modelId="{FB3F1E85-46F2-46EE-8E35-A234A5CF8346}" type="presParOf" srcId="{FB270AF0-09E3-491C-BADF-4D3192E14C4C}" destId="{3AF14BC2-1EA2-48A9-BD80-90133E19D2B6}" srcOrd="3" destOrd="0" presId="urn:microsoft.com/office/officeart/2005/8/layout/hierarchy2"/>
    <dgm:cxn modelId="{C5EDFCFF-9427-40C9-AE15-B630D6596EFF}" type="presParOf" srcId="{3AF14BC2-1EA2-48A9-BD80-90133E19D2B6}" destId="{EB68E029-24BE-4123-A245-7B313A1C1184}" srcOrd="0" destOrd="0" presId="urn:microsoft.com/office/officeart/2005/8/layout/hierarchy2"/>
    <dgm:cxn modelId="{40245BEE-EC49-4366-9DF1-069647C874EE}" type="presParOf" srcId="{3AF14BC2-1EA2-48A9-BD80-90133E19D2B6}" destId="{DFB686BA-BB12-4C55-B6AE-AA8190EDA5BD}" srcOrd="1" destOrd="0" presId="urn:microsoft.com/office/officeart/2005/8/layout/hierarchy2"/>
    <dgm:cxn modelId="{77472709-0970-4425-AD3E-C70B21F43705}" type="presParOf" srcId="{57554F91-FD5A-4920-A218-20186D3E765E}" destId="{580B2E6B-CF80-44F1-9450-273082AE05EA}" srcOrd="1" destOrd="0" presId="urn:microsoft.com/office/officeart/2005/8/layout/hierarchy2"/>
    <dgm:cxn modelId="{E438D199-2668-4526-B75D-994E1F6228A7}" type="presParOf" srcId="{580B2E6B-CF80-44F1-9450-273082AE05EA}" destId="{77F105AB-B038-4750-81CC-5D823900FF37}" srcOrd="0" destOrd="0" presId="urn:microsoft.com/office/officeart/2005/8/layout/hierarchy2"/>
    <dgm:cxn modelId="{A902B179-1D97-4436-8BFB-F802812BA9CC}" type="presParOf" srcId="{580B2E6B-CF80-44F1-9450-273082AE05EA}" destId="{BBEE6916-08A4-437C-8EA0-9A1ABCCB46EF}" srcOrd="1" destOrd="0" presId="urn:microsoft.com/office/officeart/2005/8/layout/hierarchy2"/>
    <dgm:cxn modelId="{DD6AF756-4D97-48E5-B9B0-4743A70D62F7}" type="presParOf" srcId="{57554F91-FD5A-4920-A218-20186D3E765E}" destId="{9A3CC9AD-2EE7-461A-8374-575E50B66617}" srcOrd="2" destOrd="0" presId="urn:microsoft.com/office/officeart/2005/8/layout/hierarchy2"/>
    <dgm:cxn modelId="{741D6205-252A-44B1-B3DB-75045DCA8EC2}" type="presParOf" srcId="{9A3CC9AD-2EE7-461A-8374-575E50B66617}" destId="{436DC9B7-EFAF-4B51-8E71-C2B50514C0D6}" srcOrd="0" destOrd="0" presId="urn:microsoft.com/office/officeart/2005/8/layout/hierarchy2"/>
    <dgm:cxn modelId="{15CD69BB-EBB0-497A-B6BD-676D8A592B4C}" type="presParOf" srcId="{9A3CC9AD-2EE7-461A-8374-575E50B66617}" destId="{FA5DF123-D104-4786-8D51-A9FEA8641915}" srcOrd="1" destOrd="0" presId="urn:microsoft.com/office/officeart/2005/8/layout/hierarchy2"/>
    <dgm:cxn modelId="{2EB50386-657B-4352-BEB2-43F049BC5CB8}" type="presParOf" srcId="{57554F91-FD5A-4920-A218-20186D3E765E}" destId="{C5269D6C-2009-4888-B22B-B0B0E9CC755E}" srcOrd="3" destOrd="0" presId="urn:microsoft.com/office/officeart/2005/8/layout/hierarchy2"/>
    <dgm:cxn modelId="{F2785D2C-8F2E-4313-934E-233436D7551A}" type="presParOf" srcId="{C5269D6C-2009-4888-B22B-B0B0E9CC755E}" destId="{3FD65667-9881-4681-A06C-9749EA5C1655}" srcOrd="0" destOrd="0" presId="urn:microsoft.com/office/officeart/2005/8/layout/hierarchy2"/>
    <dgm:cxn modelId="{B6B34293-2009-4E0D-BA62-FE466F006270}" type="presParOf" srcId="{C5269D6C-2009-4888-B22B-B0B0E9CC755E}" destId="{74324B7F-5B4A-4F90-85BE-A03F9BF99B8F}"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B54FD6-EF97-4B8A-A394-478191A11161}">
      <dsp:nvSpPr>
        <dsp:cNvPr id="0" name=""/>
        <dsp:cNvSpPr/>
      </dsp:nvSpPr>
      <dsp:spPr>
        <a:xfrm>
          <a:off x="39441" y="2292334"/>
          <a:ext cx="2963540" cy="1481770"/>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IN" sz="3200" kern="1200" dirty="0" smtClean="0"/>
            <a:t>Modified Kuppuswamy Score</a:t>
          </a:r>
          <a:endParaRPr lang="en-US" sz="3200" kern="1200" dirty="0"/>
        </a:p>
      </dsp:txBody>
      <dsp:txXfrm>
        <a:off x="82841" y="2335734"/>
        <a:ext cx="2876740" cy="1394970"/>
      </dsp:txXfrm>
    </dsp:sp>
    <dsp:sp modelId="{0E37CE29-EA08-47A9-96ED-B7D01359D3DA}">
      <dsp:nvSpPr>
        <dsp:cNvPr id="0" name=""/>
        <dsp:cNvSpPr/>
      </dsp:nvSpPr>
      <dsp:spPr>
        <a:xfrm rot="18059540">
          <a:off x="2460332" y="2050905"/>
          <a:ext cx="2237374" cy="46669"/>
        </a:xfrm>
        <a:custGeom>
          <a:avLst/>
          <a:gdLst/>
          <a:ahLst/>
          <a:cxnLst/>
          <a:rect l="0" t="0" r="0" b="0"/>
          <a:pathLst>
            <a:path>
              <a:moveTo>
                <a:pt x="0" y="23334"/>
              </a:moveTo>
              <a:lnTo>
                <a:pt x="2237374" y="23334"/>
              </a:lnTo>
            </a:path>
          </a:pathLst>
        </a:cu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a:off x="3523085" y="2018305"/>
        <a:ext cx="111868" cy="111868"/>
      </dsp:txXfrm>
    </dsp:sp>
    <dsp:sp modelId="{384CFF90-DDD2-4D78-8FFE-E3C112815AA2}">
      <dsp:nvSpPr>
        <dsp:cNvPr id="0" name=""/>
        <dsp:cNvSpPr/>
      </dsp:nvSpPr>
      <dsp:spPr>
        <a:xfrm>
          <a:off x="4155058" y="756087"/>
          <a:ext cx="2963540" cy="718347"/>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IN" sz="2000" kern="1200" dirty="0" smtClean="0"/>
            <a:t>Upper (26 – 29)</a:t>
          </a:r>
          <a:endParaRPr lang="en-US" sz="2000" kern="1200" dirty="0"/>
        </a:p>
      </dsp:txBody>
      <dsp:txXfrm>
        <a:off x="4176098" y="777127"/>
        <a:ext cx="2921460" cy="676267"/>
      </dsp:txXfrm>
    </dsp:sp>
    <dsp:sp modelId="{0A73C120-BDE8-45D5-A8B3-5F43DF9BA0B1}">
      <dsp:nvSpPr>
        <dsp:cNvPr id="0" name=""/>
        <dsp:cNvSpPr/>
      </dsp:nvSpPr>
      <dsp:spPr>
        <a:xfrm rot="19184761">
          <a:off x="2824240" y="2522163"/>
          <a:ext cx="1509558" cy="46669"/>
        </a:xfrm>
        <a:custGeom>
          <a:avLst/>
          <a:gdLst/>
          <a:ahLst/>
          <a:cxnLst/>
          <a:rect l="0" t="0" r="0" b="0"/>
          <a:pathLst>
            <a:path>
              <a:moveTo>
                <a:pt x="0" y="23334"/>
              </a:moveTo>
              <a:lnTo>
                <a:pt x="1509558" y="23334"/>
              </a:lnTo>
            </a:path>
          </a:pathLst>
        </a:cu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541280" y="2507759"/>
        <a:ext cx="75477" cy="75477"/>
      </dsp:txXfrm>
    </dsp:sp>
    <dsp:sp modelId="{EB68E029-24BE-4123-A245-7B313A1C1184}">
      <dsp:nvSpPr>
        <dsp:cNvPr id="0" name=""/>
        <dsp:cNvSpPr/>
      </dsp:nvSpPr>
      <dsp:spPr>
        <a:xfrm>
          <a:off x="4155058" y="1696699"/>
          <a:ext cx="2963540" cy="722155"/>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IN" sz="2200" kern="1200" dirty="0" smtClean="0"/>
            <a:t>Middle Upper Middle (16 – 25)</a:t>
          </a:r>
          <a:endParaRPr lang="en-US" sz="2200" kern="1200" dirty="0"/>
        </a:p>
      </dsp:txBody>
      <dsp:txXfrm>
        <a:off x="4176209" y="1717850"/>
        <a:ext cx="2921238" cy="679853"/>
      </dsp:txXfrm>
    </dsp:sp>
    <dsp:sp modelId="{77F105AB-B038-4750-81CC-5D823900FF37}">
      <dsp:nvSpPr>
        <dsp:cNvPr id="0" name=""/>
        <dsp:cNvSpPr/>
      </dsp:nvSpPr>
      <dsp:spPr>
        <a:xfrm>
          <a:off x="4161159" y="2644269"/>
          <a:ext cx="2963540" cy="654586"/>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IN" sz="2200" kern="1200" dirty="0" smtClean="0"/>
            <a:t>Lower Middle (11 – 15)</a:t>
          </a:r>
          <a:endParaRPr lang="en-US" sz="2200" kern="1200" dirty="0"/>
        </a:p>
      </dsp:txBody>
      <dsp:txXfrm>
        <a:off x="4180331" y="2663441"/>
        <a:ext cx="2925196" cy="616242"/>
      </dsp:txXfrm>
    </dsp:sp>
    <dsp:sp modelId="{436DC9B7-EFAF-4B51-8E71-C2B50514C0D6}">
      <dsp:nvSpPr>
        <dsp:cNvPr id="0" name=""/>
        <dsp:cNvSpPr/>
      </dsp:nvSpPr>
      <dsp:spPr>
        <a:xfrm>
          <a:off x="4161159" y="3521121"/>
          <a:ext cx="2963540" cy="654586"/>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IN" sz="2200" kern="1200" dirty="0" smtClean="0"/>
            <a:t>Lower Upper Lower (5 – 10)</a:t>
          </a:r>
          <a:endParaRPr lang="en-US" sz="2200" kern="1200" dirty="0"/>
        </a:p>
      </dsp:txBody>
      <dsp:txXfrm>
        <a:off x="4180331" y="3540293"/>
        <a:ext cx="2925196" cy="616242"/>
      </dsp:txXfrm>
    </dsp:sp>
    <dsp:sp modelId="{3FD65667-9881-4681-A06C-9749EA5C1655}">
      <dsp:nvSpPr>
        <dsp:cNvPr id="0" name=""/>
        <dsp:cNvSpPr/>
      </dsp:nvSpPr>
      <dsp:spPr>
        <a:xfrm>
          <a:off x="4161159" y="4397974"/>
          <a:ext cx="2963540" cy="654586"/>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IN" sz="2200" kern="1200" dirty="0" smtClean="0"/>
            <a:t>Lower (&lt; 5)</a:t>
          </a:r>
          <a:endParaRPr lang="en-US" sz="2200" kern="1200" dirty="0"/>
        </a:p>
      </dsp:txBody>
      <dsp:txXfrm>
        <a:off x="4180331" y="4417146"/>
        <a:ext cx="2925196" cy="61624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6A1BE0-326D-48D1-BA3F-783BA3D3C736}" type="datetimeFigureOut">
              <a:rPr lang="en-US" smtClean="0"/>
              <a:pPr/>
              <a:t>05/16/2017</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9E6E14-CCDA-457A-9A6D-D5A3E5A6A9A1}" type="slidenum">
              <a:rPr lang="en-IN" smtClean="0"/>
              <a:pPr/>
              <a:t>‹#›</a:t>
            </a:fld>
            <a:endParaRPr lang="en-IN"/>
          </a:p>
        </p:txBody>
      </p:sp>
    </p:spTree>
    <p:extLst>
      <p:ext uri="{BB962C8B-B14F-4D97-AF65-F5344CB8AC3E}">
        <p14:creationId xmlns:p14="http://schemas.microsoft.com/office/powerpoint/2010/main" val="2245431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z="1200" b="1" kern="1200" dirty="0" smtClean="0">
                <a:solidFill>
                  <a:schemeClr val="tx1"/>
                </a:solidFill>
                <a:latin typeface="+mn-lt"/>
                <a:ea typeface="+mn-ea"/>
                <a:cs typeface="+mn-cs"/>
              </a:rPr>
              <a:t>Specific Objectives-</a:t>
            </a:r>
            <a:endParaRPr lang="en-IN" sz="1200" kern="1200" dirty="0" smtClean="0">
              <a:solidFill>
                <a:schemeClr val="tx1"/>
              </a:solidFill>
              <a:latin typeface="+mn-lt"/>
              <a:ea typeface="+mn-ea"/>
              <a:cs typeface="+mn-cs"/>
            </a:endParaRPr>
          </a:p>
          <a:p>
            <a:pPr lvl="0"/>
            <a:r>
              <a:rPr lang="en-IN" sz="1200" kern="1200" dirty="0" smtClean="0">
                <a:solidFill>
                  <a:schemeClr val="tx1"/>
                </a:solidFill>
                <a:latin typeface="+mn-lt"/>
                <a:ea typeface="+mn-ea"/>
                <a:cs typeface="+mn-cs"/>
              </a:rPr>
              <a:t>To record animal handling practices of cattle holders and their family members.</a:t>
            </a:r>
          </a:p>
          <a:p>
            <a:pPr lvl="0"/>
            <a:r>
              <a:rPr lang="en-IN" sz="1200" kern="1200" dirty="0" smtClean="0">
                <a:solidFill>
                  <a:schemeClr val="tx1"/>
                </a:solidFill>
                <a:latin typeface="+mn-lt"/>
                <a:ea typeface="+mn-ea"/>
                <a:cs typeface="+mn-cs"/>
              </a:rPr>
              <a:t>To enumerate practices that may lead to a greater risk of Zoonotic TB infections in cattle-holders.</a:t>
            </a:r>
          </a:p>
          <a:p>
            <a:pPr lvl="0"/>
            <a:r>
              <a:rPr lang="en-IN" sz="1200" kern="1200" dirty="0" smtClean="0">
                <a:solidFill>
                  <a:schemeClr val="tx1"/>
                </a:solidFill>
                <a:latin typeface="+mn-lt"/>
                <a:ea typeface="+mn-ea"/>
                <a:cs typeface="+mn-cs"/>
              </a:rPr>
              <a:t>To spread awareness about zTB and practices that may increase the risk of Zoonotic TB, amongst cattle holders and their families. </a:t>
            </a:r>
          </a:p>
          <a:p>
            <a:endParaRPr lang="en-IN" dirty="0"/>
          </a:p>
        </p:txBody>
      </p:sp>
      <p:sp>
        <p:nvSpPr>
          <p:cNvPr id="4" name="Slide Number Placeholder 3"/>
          <p:cNvSpPr>
            <a:spLocks noGrp="1"/>
          </p:cNvSpPr>
          <p:nvPr>
            <p:ph type="sldNum" sz="quarter" idx="10"/>
          </p:nvPr>
        </p:nvSpPr>
        <p:spPr/>
        <p:txBody>
          <a:bodyPr/>
          <a:lstStyle/>
          <a:p>
            <a:fld id="{5D9E6E14-CCDA-457A-9A6D-D5A3E5A6A9A1}" type="slidenum">
              <a:rPr lang="en-IN" smtClean="0"/>
              <a:pPr/>
              <a:t>7</a:t>
            </a:fld>
            <a:endParaRPr lang="en-IN"/>
          </a:p>
        </p:txBody>
      </p:sp>
    </p:spTree>
    <p:extLst>
      <p:ext uri="{BB962C8B-B14F-4D97-AF65-F5344CB8AC3E}">
        <p14:creationId xmlns:p14="http://schemas.microsoft.com/office/powerpoint/2010/main" val="1810823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43DACCED-B679-4016-951E-CC49C84F491B}" type="datetimeFigureOut">
              <a:rPr lang="en-US" smtClean="0"/>
              <a:pPr/>
              <a:t>05/16/2017</a:t>
            </a:fld>
            <a:endParaRPr lang="en-IN"/>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en-IN"/>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18C012F6-BFF1-4C88-83DA-AC8AFEFD380E}" type="slidenum">
              <a:rPr lang="en-IN" smtClean="0"/>
              <a:pPr/>
              <a:t>‹#›</a:t>
            </a:fld>
            <a:endParaRPr lang="en-IN"/>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06318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3DACCED-B679-4016-951E-CC49C84F491B}" type="datetimeFigureOut">
              <a:rPr lang="en-US" smtClean="0"/>
              <a:pPr/>
              <a:t>05/16/2017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C012F6-BFF1-4C88-83DA-AC8AFEFD380E}" type="slidenum">
              <a:rPr lang="en-IN" smtClean="0"/>
              <a:pPr/>
              <a:t>‹#›</a:t>
            </a:fld>
            <a:endParaRPr lang="en-IN"/>
          </a:p>
        </p:txBody>
      </p:sp>
    </p:spTree>
    <p:extLst>
      <p:ext uri="{BB962C8B-B14F-4D97-AF65-F5344CB8AC3E}">
        <p14:creationId xmlns:p14="http://schemas.microsoft.com/office/powerpoint/2010/main" val="3749547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3DACCED-B679-4016-951E-CC49C84F491B}" type="datetimeFigureOut">
              <a:rPr lang="en-US" smtClean="0"/>
              <a:pPr/>
              <a:t>05/16/2017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C012F6-BFF1-4C88-83DA-AC8AFEFD380E}" type="slidenum">
              <a:rPr lang="en-IN" smtClean="0"/>
              <a:pPr/>
              <a:t>‹#›</a:t>
            </a:fld>
            <a:endParaRPr lang="en-IN"/>
          </a:p>
        </p:txBody>
      </p:sp>
    </p:spTree>
    <p:extLst>
      <p:ext uri="{BB962C8B-B14F-4D97-AF65-F5344CB8AC3E}">
        <p14:creationId xmlns:p14="http://schemas.microsoft.com/office/powerpoint/2010/main" val="3803855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3DACCED-B679-4016-951E-CC49C84F491B}" type="datetimeFigureOut">
              <a:rPr lang="en-US" smtClean="0"/>
              <a:pPr/>
              <a:t>05/16/2017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C012F6-BFF1-4C88-83DA-AC8AFEFD380E}" type="slidenum">
              <a:rPr lang="en-IN" smtClean="0"/>
              <a:pPr/>
              <a:t>‹#›</a:t>
            </a:fld>
            <a:endParaRPr lang="en-IN"/>
          </a:p>
        </p:txBody>
      </p:sp>
    </p:spTree>
    <p:extLst>
      <p:ext uri="{BB962C8B-B14F-4D97-AF65-F5344CB8AC3E}">
        <p14:creationId xmlns:p14="http://schemas.microsoft.com/office/powerpoint/2010/main" val="1838358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43DACCED-B679-4016-951E-CC49C84F491B}" type="datetimeFigureOut">
              <a:rPr lang="en-US" smtClean="0"/>
              <a:pPr/>
              <a:t>05/16/2017</a:t>
            </a:fld>
            <a:endParaRPr lang="en-IN"/>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en-IN"/>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18C012F6-BFF1-4C88-83DA-AC8AFEFD380E}" type="slidenum">
              <a:rPr lang="en-IN" smtClean="0"/>
              <a:pPr/>
              <a:t>‹#›</a:t>
            </a:fld>
            <a:endParaRPr lang="en-IN"/>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71616427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3DACCED-B679-4016-951E-CC49C84F491B}" type="datetimeFigureOut">
              <a:rPr lang="en-US" smtClean="0"/>
              <a:pPr/>
              <a:t>05/16/2017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8C012F6-BFF1-4C88-83DA-AC8AFEFD380E}" type="slidenum">
              <a:rPr lang="en-IN" smtClean="0"/>
              <a:pPr/>
              <a:t>‹#›</a:t>
            </a:fld>
            <a:endParaRPr lang="en-IN"/>
          </a:p>
        </p:txBody>
      </p:sp>
    </p:spTree>
    <p:extLst>
      <p:ext uri="{BB962C8B-B14F-4D97-AF65-F5344CB8AC3E}">
        <p14:creationId xmlns:p14="http://schemas.microsoft.com/office/powerpoint/2010/main" val="252526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3DACCED-B679-4016-951E-CC49C84F491B}" type="datetimeFigureOut">
              <a:rPr lang="en-US" smtClean="0"/>
              <a:pPr/>
              <a:t>05/16/2017</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8C012F6-BFF1-4C88-83DA-AC8AFEFD380E}" type="slidenum">
              <a:rPr lang="en-IN" smtClean="0"/>
              <a:pPr/>
              <a:t>‹#›</a:t>
            </a:fld>
            <a:endParaRPr lang="en-IN"/>
          </a:p>
        </p:txBody>
      </p:sp>
    </p:spTree>
    <p:extLst>
      <p:ext uri="{BB962C8B-B14F-4D97-AF65-F5344CB8AC3E}">
        <p14:creationId xmlns:p14="http://schemas.microsoft.com/office/powerpoint/2010/main" val="1163787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3DACCED-B679-4016-951E-CC49C84F491B}" type="datetimeFigureOut">
              <a:rPr lang="en-US" smtClean="0"/>
              <a:pPr/>
              <a:t>05/16/2017</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8C012F6-BFF1-4C88-83DA-AC8AFEFD380E}" type="slidenum">
              <a:rPr lang="en-IN" smtClean="0"/>
              <a:pPr/>
              <a:t>‹#›</a:t>
            </a:fld>
            <a:endParaRPr lang="en-IN"/>
          </a:p>
        </p:txBody>
      </p:sp>
    </p:spTree>
    <p:extLst>
      <p:ext uri="{BB962C8B-B14F-4D97-AF65-F5344CB8AC3E}">
        <p14:creationId xmlns:p14="http://schemas.microsoft.com/office/powerpoint/2010/main" val="1905586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DACCED-B679-4016-951E-CC49C84F491B}" type="datetimeFigureOut">
              <a:rPr lang="en-US" smtClean="0"/>
              <a:pPr/>
              <a:t>05/16/2017</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8C012F6-BFF1-4C88-83DA-AC8AFEFD380E}" type="slidenum">
              <a:rPr lang="en-IN" smtClean="0"/>
              <a:pPr/>
              <a:t>‹#›</a:t>
            </a:fld>
            <a:endParaRPr lang="en-IN"/>
          </a:p>
        </p:txBody>
      </p:sp>
    </p:spTree>
    <p:extLst>
      <p:ext uri="{BB962C8B-B14F-4D97-AF65-F5344CB8AC3E}">
        <p14:creationId xmlns:p14="http://schemas.microsoft.com/office/powerpoint/2010/main" val="1610089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43DACCED-B679-4016-951E-CC49C84F491B}" type="datetimeFigureOut">
              <a:rPr lang="en-US" smtClean="0"/>
              <a:pPr/>
              <a:t>05/16/2017</a:t>
            </a:fld>
            <a:endParaRPr lang="en-IN"/>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IN"/>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18C012F6-BFF1-4C88-83DA-AC8AFEFD380E}" type="slidenum">
              <a:rPr lang="en-IN" smtClean="0"/>
              <a:pPr/>
              <a:t>‹#›</a:t>
            </a:fld>
            <a:endParaRPr lang="en-IN"/>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379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43DACCED-B679-4016-951E-CC49C84F491B}" type="datetimeFigureOut">
              <a:rPr lang="en-US" smtClean="0"/>
              <a:pPr/>
              <a:t>05/16/2017</a:t>
            </a:fld>
            <a:endParaRPr lang="en-IN"/>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IN"/>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18C012F6-BFF1-4C88-83DA-AC8AFEFD380E}" type="slidenum">
              <a:rPr lang="en-IN" smtClean="0"/>
              <a:pPr/>
              <a:t>‹#›</a:t>
            </a:fld>
            <a:endParaRPr lang="en-IN"/>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93074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43DACCED-B679-4016-951E-CC49C84F491B}" type="datetimeFigureOut">
              <a:rPr lang="en-US" smtClean="0"/>
              <a:pPr/>
              <a:t>05/16/2017</a:t>
            </a:fld>
            <a:endParaRPr lang="en-IN"/>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en-IN"/>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18C012F6-BFF1-4C88-83DA-AC8AFEFD380E}" type="slidenum">
              <a:rPr lang="en-IN" smtClean="0"/>
              <a:pPr/>
              <a:t>‹#›</a:t>
            </a:fld>
            <a:endParaRPr lang="en-IN"/>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36462989"/>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4" orient="horz" pos="1368">
          <p15:clr>
            <a:srgbClr val="F26B43"/>
          </p15:clr>
        </p15:guide>
        <p15:guide id="5"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5184">
          <p15:clr>
            <a:srgbClr val="F26B43"/>
          </p15:clr>
        </p15:guide>
        <p15:guide id="10" pos="702">
          <p15:clr>
            <a:srgbClr val="F26B43"/>
          </p15:clr>
        </p15:guide>
        <p15:guide id="11" pos="6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11872" y="1066800"/>
            <a:ext cx="6270922" cy="1905000"/>
          </a:xfrm>
        </p:spPr>
        <p:txBody>
          <a:bodyPr/>
          <a:lstStyle/>
          <a:p>
            <a:pPr marL="0" indent="0"/>
            <a:r>
              <a:rPr lang="en-IN" sz="2400" b="1" dirty="0"/>
              <a:t>Practices that are potential risks to an increase in zoonotic tuberculosis- a cross sectional study on cattle holders in peri urban area of </a:t>
            </a:r>
            <a:r>
              <a:rPr lang="en-IN" sz="2400" b="1" dirty="0" err="1" smtClean="0"/>
              <a:t>Sonepat</a:t>
            </a:r>
            <a:endParaRPr lang="en-US" sz="2400" b="1" dirty="0"/>
          </a:p>
        </p:txBody>
      </p:sp>
      <p:sp>
        <p:nvSpPr>
          <p:cNvPr id="3" name="Subtitle 2"/>
          <p:cNvSpPr>
            <a:spLocks noGrp="1"/>
          </p:cNvSpPr>
          <p:nvPr>
            <p:ph type="subTitle" idx="1"/>
          </p:nvPr>
        </p:nvSpPr>
        <p:spPr>
          <a:xfrm>
            <a:off x="838200" y="2971800"/>
            <a:ext cx="7467600" cy="2819400"/>
          </a:xfrm>
        </p:spPr>
        <p:txBody>
          <a:bodyPr>
            <a:normAutofit fontScale="92500" lnSpcReduction="10000"/>
          </a:bodyPr>
          <a:lstStyle/>
          <a:p>
            <a:r>
              <a:rPr lang="en-IN" dirty="0" smtClean="0"/>
              <a:t>Presented By-</a:t>
            </a:r>
          </a:p>
          <a:p>
            <a:r>
              <a:rPr lang="en-IN" dirty="0" err="1" smtClean="0"/>
              <a:t>Dr.</a:t>
            </a:r>
            <a:r>
              <a:rPr lang="en-IN" dirty="0" smtClean="0"/>
              <a:t> </a:t>
            </a:r>
            <a:r>
              <a:rPr lang="en-IN" dirty="0" err="1"/>
              <a:t>S</a:t>
            </a:r>
            <a:r>
              <a:rPr lang="en-IN" dirty="0" err="1" smtClean="0"/>
              <a:t>onam</a:t>
            </a:r>
            <a:endParaRPr lang="en-IN" dirty="0" smtClean="0"/>
          </a:p>
          <a:p>
            <a:r>
              <a:rPr lang="en-IN" dirty="0" smtClean="0"/>
              <a:t>PG/15/075</a:t>
            </a:r>
          </a:p>
          <a:p>
            <a:endParaRPr lang="en-IN" dirty="0"/>
          </a:p>
          <a:p>
            <a:endParaRPr lang="en-IN" dirty="0" smtClean="0"/>
          </a:p>
          <a:p>
            <a:r>
              <a:rPr lang="en-US" u="sng" dirty="0"/>
              <a:t>Mentors</a:t>
            </a:r>
            <a:endParaRPr lang="en-US" dirty="0"/>
          </a:p>
          <a:p>
            <a:r>
              <a:rPr lang="en-US" dirty="0"/>
              <a:t>Dr. Sanjiv Kumar</a:t>
            </a:r>
          </a:p>
          <a:p>
            <a:r>
              <a:rPr lang="en-US" dirty="0"/>
              <a:t>Director, IIHMR</a:t>
            </a:r>
          </a:p>
          <a:p>
            <a:pPr algn="just"/>
            <a:r>
              <a:rPr lang="en-US" dirty="0"/>
              <a:t>Dr. Dhananjay Srivastava				Dr. Divya Aggarwal </a:t>
            </a:r>
          </a:p>
          <a:p>
            <a:pPr algn="just"/>
            <a:r>
              <a:rPr lang="en-US" dirty="0"/>
              <a:t>Associate professor, IIHMR			Assistant professor, IIHMR</a:t>
            </a:r>
          </a:p>
          <a:p>
            <a:endParaRPr lang="en-US" dirty="0"/>
          </a:p>
        </p:txBody>
      </p:sp>
    </p:spTree>
    <p:extLst>
      <p:ext uri="{BB962C8B-B14F-4D97-AF65-F5344CB8AC3E}">
        <p14:creationId xmlns:p14="http://schemas.microsoft.com/office/powerpoint/2010/main" val="3789368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3733800"/>
          </a:xfrm>
        </p:spPr>
        <p:txBody>
          <a:bodyPr>
            <a:normAutofit/>
          </a:bodyPr>
          <a:lstStyle/>
          <a:p>
            <a:pPr algn="ctr"/>
            <a:r>
              <a:rPr lang="en-IN" sz="6000" b="1" dirty="0" smtClean="0"/>
              <a:t/>
            </a:r>
            <a:br>
              <a:rPr lang="en-IN" sz="6000" b="1" dirty="0" smtClean="0"/>
            </a:br>
            <a:r>
              <a:rPr lang="en-IN" sz="6000" b="1" dirty="0"/>
              <a:t/>
            </a:r>
            <a:br>
              <a:rPr lang="en-IN" sz="6000" b="1" dirty="0"/>
            </a:br>
            <a:r>
              <a:rPr lang="en-IN" sz="6000" b="1" dirty="0" smtClean="0"/>
              <a:t/>
            </a:r>
            <a:br>
              <a:rPr lang="en-IN" sz="6000" b="1" dirty="0" smtClean="0"/>
            </a:br>
            <a:r>
              <a:rPr lang="en-IN" sz="6000" b="1" dirty="0" smtClean="0"/>
              <a:t>Categorization</a:t>
            </a:r>
            <a:endParaRPr lang="en-US" sz="6000" b="1" dirty="0"/>
          </a:p>
        </p:txBody>
      </p:sp>
    </p:spTree>
    <p:extLst>
      <p:ext uri="{BB962C8B-B14F-4D97-AF65-F5344CB8AC3E}">
        <p14:creationId xmlns:p14="http://schemas.microsoft.com/office/powerpoint/2010/main" val="4276897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982049336"/>
              </p:ext>
            </p:extLst>
          </p:nvPr>
        </p:nvGraphicFramePr>
        <p:xfrm>
          <a:off x="1028700" y="609600"/>
          <a:ext cx="7124700" cy="571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Connector 5"/>
          <p:cNvCxnSpPr/>
          <p:nvPr/>
        </p:nvCxnSpPr>
        <p:spPr>
          <a:xfrm>
            <a:off x="4038600" y="3581400"/>
            <a:ext cx="1219200"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a:off x="4038600" y="3581400"/>
            <a:ext cx="1219200" cy="7620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038600" y="3581400"/>
            <a:ext cx="1219200" cy="1676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91797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Data analysis</a:t>
            </a:r>
            <a:endParaRPr lang="en-IN" dirty="0"/>
          </a:p>
        </p:txBody>
      </p:sp>
      <p:sp>
        <p:nvSpPr>
          <p:cNvPr id="3" name="Content Placeholder 2"/>
          <p:cNvSpPr>
            <a:spLocks noGrp="1"/>
          </p:cNvSpPr>
          <p:nvPr>
            <p:ph idx="1"/>
          </p:nvPr>
        </p:nvSpPr>
        <p:spPr/>
        <p:txBody>
          <a:bodyPr/>
          <a:lstStyle/>
          <a:p>
            <a:r>
              <a:rPr lang="en-IN" dirty="0" smtClean="0"/>
              <a:t>Categories- Demographic</a:t>
            </a:r>
          </a:p>
          <a:p>
            <a:pPr marL="0" indent="0">
              <a:buNone/>
            </a:pPr>
            <a:r>
              <a:rPr lang="en-IN" dirty="0"/>
              <a:t> </a:t>
            </a:r>
            <a:r>
              <a:rPr lang="en-IN" dirty="0" smtClean="0"/>
              <a:t>                         Knowledge</a:t>
            </a:r>
          </a:p>
          <a:p>
            <a:pPr marL="0" indent="0">
              <a:buNone/>
            </a:pPr>
            <a:r>
              <a:rPr lang="en-IN" dirty="0"/>
              <a:t> </a:t>
            </a:r>
            <a:r>
              <a:rPr lang="en-IN" dirty="0" smtClean="0"/>
              <a:t>                         Potential risk factors</a:t>
            </a:r>
          </a:p>
          <a:p>
            <a:pPr marL="0" indent="0">
              <a:buNone/>
            </a:pPr>
            <a:endParaRPr lang="en-IN" dirty="0" smtClean="0"/>
          </a:p>
          <a:p>
            <a:r>
              <a:rPr lang="en-IN" dirty="0" smtClean="0"/>
              <a:t>SPSS</a:t>
            </a:r>
          </a:p>
          <a:p>
            <a:r>
              <a:rPr lang="en-IN" dirty="0" smtClean="0"/>
              <a:t>Frequencies, compare means, cross tabulation was done to analyse the data.</a:t>
            </a:r>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Risk scale-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1616113"/>
              </p:ext>
            </p:extLst>
          </p:nvPr>
        </p:nvGraphicFramePr>
        <p:xfrm>
          <a:off x="1028700" y="1600200"/>
          <a:ext cx="7581900" cy="4800603"/>
        </p:xfrm>
        <a:graphic>
          <a:graphicData uri="http://schemas.openxmlformats.org/drawingml/2006/table">
            <a:tbl>
              <a:tblPr firstRow="1" firstCol="1" bandRow="1">
                <a:tableStyleId>{793D81CF-94F2-401A-BA57-92F5A7B2D0C5}</a:tableStyleId>
              </a:tblPr>
              <a:tblGrid>
                <a:gridCol w="3875120"/>
                <a:gridCol w="1829806"/>
                <a:gridCol w="1876974"/>
              </a:tblGrid>
              <a:tr h="526363">
                <a:tc>
                  <a:txBody>
                    <a:bodyPr/>
                    <a:lstStyle/>
                    <a:p>
                      <a:pPr marL="0" marR="0" algn="just">
                        <a:lnSpc>
                          <a:spcPct val="150000"/>
                        </a:lnSpc>
                        <a:spcBef>
                          <a:spcPts val="0"/>
                        </a:spcBef>
                        <a:spcAft>
                          <a:spcPts val="0"/>
                        </a:spcAft>
                        <a:tabLst>
                          <a:tab pos="1752600" algn="l"/>
                        </a:tabLst>
                      </a:pPr>
                      <a:r>
                        <a:rPr lang="en-IN" sz="1200" dirty="0">
                          <a:effectLst/>
                        </a:rPr>
                        <a:t>Potential risk factor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tabLst>
                          <a:tab pos="1752600" algn="l"/>
                        </a:tabLst>
                      </a:pPr>
                      <a:r>
                        <a:rPr lang="en-IN" sz="1200">
                          <a:effectLst/>
                        </a:rPr>
                        <a:t>Minimum score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tabLst>
                          <a:tab pos="1752600" algn="l"/>
                        </a:tabLst>
                      </a:pPr>
                      <a:r>
                        <a:rPr lang="en-IN" sz="1200">
                          <a:effectLst/>
                        </a:rPr>
                        <a:t>Maximum score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6363">
                <a:tc>
                  <a:txBody>
                    <a:bodyPr/>
                    <a:lstStyle/>
                    <a:p>
                      <a:pPr marL="0" marR="0" algn="just">
                        <a:lnSpc>
                          <a:spcPct val="150000"/>
                        </a:lnSpc>
                        <a:spcBef>
                          <a:spcPts val="0"/>
                        </a:spcBef>
                        <a:spcAft>
                          <a:spcPts val="0"/>
                        </a:spcAft>
                        <a:tabLst>
                          <a:tab pos="1752600" algn="l"/>
                        </a:tabLst>
                      </a:pPr>
                      <a:r>
                        <a:rPr lang="en-IN" sz="1200" dirty="0">
                          <a:effectLst/>
                        </a:rPr>
                        <a:t>Highest level of education attained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tabLst>
                          <a:tab pos="1752600" algn="l"/>
                        </a:tabLst>
                      </a:pPr>
                      <a:r>
                        <a:rPr lang="en-IN" sz="1200">
                          <a:effectLst/>
                        </a:rPr>
                        <a:t>0 (None)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tabLst>
                          <a:tab pos="1752600" algn="l"/>
                        </a:tabLst>
                      </a:pPr>
                      <a:r>
                        <a:rPr lang="en-IN" sz="1200">
                          <a:effectLst/>
                        </a:rPr>
                        <a:t>3 (Tertiary)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6363">
                <a:tc>
                  <a:txBody>
                    <a:bodyPr/>
                    <a:lstStyle/>
                    <a:p>
                      <a:pPr marL="0" marR="0" algn="just">
                        <a:lnSpc>
                          <a:spcPct val="150000"/>
                        </a:lnSpc>
                        <a:spcBef>
                          <a:spcPts val="0"/>
                        </a:spcBef>
                        <a:spcAft>
                          <a:spcPts val="0"/>
                        </a:spcAft>
                        <a:tabLst>
                          <a:tab pos="1752600" algn="l"/>
                        </a:tabLst>
                      </a:pPr>
                      <a:r>
                        <a:rPr lang="en-IN" sz="1200" dirty="0">
                          <a:effectLst/>
                        </a:rPr>
                        <a:t>Socio-economic status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tabLst>
                          <a:tab pos="1752600" algn="l"/>
                        </a:tabLst>
                      </a:pPr>
                      <a:r>
                        <a:rPr lang="en-IN" sz="1200">
                          <a:effectLst/>
                        </a:rPr>
                        <a:t>1 (Upper class)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tabLst>
                          <a:tab pos="1752600" algn="l"/>
                        </a:tabLst>
                      </a:pPr>
                      <a:r>
                        <a:rPr lang="en-IN" sz="1200">
                          <a:effectLst/>
                        </a:rPr>
                        <a:t>5 (Lower class)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6363">
                <a:tc>
                  <a:txBody>
                    <a:bodyPr/>
                    <a:lstStyle/>
                    <a:p>
                      <a:pPr marL="0" marR="0" algn="just">
                        <a:lnSpc>
                          <a:spcPct val="150000"/>
                        </a:lnSpc>
                        <a:spcBef>
                          <a:spcPts val="0"/>
                        </a:spcBef>
                        <a:spcAft>
                          <a:spcPts val="0"/>
                        </a:spcAft>
                        <a:tabLst>
                          <a:tab pos="1752600" algn="l"/>
                        </a:tabLst>
                      </a:pPr>
                      <a:r>
                        <a:rPr lang="en-IN" sz="1200" dirty="0">
                          <a:effectLst/>
                        </a:rPr>
                        <a:t>Grazing system in practice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tabLst>
                          <a:tab pos="1752600" algn="l"/>
                        </a:tabLst>
                      </a:pPr>
                      <a:r>
                        <a:rPr lang="en-IN" sz="1200">
                          <a:effectLst/>
                        </a:rPr>
                        <a:t>1 (VRH)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tabLst>
                          <a:tab pos="1752600" algn="l"/>
                        </a:tabLst>
                      </a:pPr>
                      <a:r>
                        <a:rPr lang="en-IN" sz="1200">
                          <a:effectLst/>
                        </a:rPr>
                        <a:t>3 (IS)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6363">
                <a:tc>
                  <a:txBody>
                    <a:bodyPr/>
                    <a:lstStyle/>
                    <a:p>
                      <a:pPr marL="0" marR="0" algn="just">
                        <a:lnSpc>
                          <a:spcPct val="150000"/>
                        </a:lnSpc>
                        <a:spcBef>
                          <a:spcPts val="0"/>
                        </a:spcBef>
                        <a:spcAft>
                          <a:spcPts val="0"/>
                        </a:spcAft>
                        <a:tabLst>
                          <a:tab pos="1752600" algn="l"/>
                        </a:tabLst>
                      </a:pPr>
                      <a:r>
                        <a:rPr lang="en-IN" sz="1200" dirty="0">
                          <a:effectLst/>
                        </a:rPr>
                        <a:t>Attending animal fares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tabLst>
                          <a:tab pos="1752600" algn="l"/>
                        </a:tabLst>
                      </a:pPr>
                      <a:r>
                        <a:rPr lang="en-IN" sz="1200">
                          <a:effectLst/>
                        </a:rPr>
                        <a:t>0 (No)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tabLst>
                          <a:tab pos="1752600" algn="l"/>
                        </a:tabLst>
                      </a:pPr>
                      <a:r>
                        <a:rPr lang="en-IN" sz="1200">
                          <a:effectLst/>
                        </a:rPr>
                        <a:t>1 (Yes)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6062">
                <a:tc>
                  <a:txBody>
                    <a:bodyPr/>
                    <a:lstStyle/>
                    <a:p>
                      <a:pPr marL="0" marR="0" algn="just">
                        <a:lnSpc>
                          <a:spcPct val="150000"/>
                        </a:lnSpc>
                        <a:spcBef>
                          <a:spcPts val="0"/>
                        </a:spcBef>
                        <a:spcAft>
                          <a:spcPts val="0"/>
                        </a:spcAft>
                        <a:tabLst>
                          <a:tab pos="1752600" algn="l"/>
                        </a:tabLst>
                      </a:pPr>
                      <a:r>
                        <a:rPr lang="en-IN" sz="1200" dirty="0">
                          <a:effectLst/>
                        </a:rPr>
                        <a:t>Treatment given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tabLst>
                          <a:tab pos="1752600" algn="l"/>
                        </a:tabLst>
                      </a:pPr>
                      <a:r>
                        <a:rPr lang="en-IN" sz="1200" dirty="0">
                          <a:effectLst/>
                        </a:rPr>
                        <a:t>1 (meeting vet.)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tabLst>
                          <a:tab pos="1752600" algn="l"/>
                        </a:tabLst>
                      </a:pPr>
                      <a:r>
                        <a:rPr lang="en-IN" sz="1200" dirty="0">
                          <a:effectLst/>
                        </a:rPr>
                        <a:t>3 (self-administered)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6363">
                <a:tc>
                  <a:txBody>
                    <a:bodyPr/>
                    <a:lstStyle/>
                    <a:p>
                      <a:pPr marL="0" marR="0" algn="just">
                        <a:lnSpc>
                          <a:spcPct val="150000"/>
                        </a:lnSpc>
                        <a:spcBef>
                          <a:spcPts val="0"/>
                        </a:spcBef>
                        <a:spcAft>
                          <a:spcPts val="0"/>
                        </a:spcAft>
                        <a:tabLst>
                          <a:tab pos="1752600" algn="l"/>
                        </a:tabLst>
                      </a:pPr>
                      <a:r>
                        <a:rPr lang="en-IN" sz="1200">
                          <a:effectLst/>
                        </a:rPr>
                        <a:t>Type of milk consumed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tabLst>
                          <a:tab pos="1752600" algn="l"/>
                        </a:tabLst>
                      </a:pPr>
                      <a:r>
                        <a:rPr lang="en-IN" sz="1200">
                          <a:effectLst/>
                        </a:rPr>
                        <a:t>1 (Boiled)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tabLst>
                          <a:tab pos="1752600" algn="l"/>
                        </a:tabLst>
                      </a:pPr>
                      <a:r>
                        <a:rPr lang="en-IN" sz="1200" dirty="0">
                          <a:effectLst/>
                        </a:rPr>
                        <a:t>3 (Raw)</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6363">
                <a:tc>
                  <a:txBody>
                    <a:bodyPr/>
                    <a:lstStyle/>
                    <a:p>
                      <a:pPr marL="0" marR="0" algn="just">
                        <a:lnSpc>
                          <a:spcPct val="150000"/>
                        </a:lnSpc>
                        <a:spcBef>
                          <a:spcPts val="0"/>
                        </a:spcBef>
                        <a:spcAft>
                          <a:spcPts val="0"/>
                        </a:spcAft>
                        <a:tabLst>
                          <a:tab pos="1752600" algn="l"/>
                        </a:tabLst>
                      </a:pPr>
                      <a:r>
                        <a:rPr lang="en-IN" sz="1200">
                          <a:effectLst/>
                        </a:rPr>
                        <a:t>Type of meat consumed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tabLst>
                          <a:tab pos="1752600" algn="l"/>
                        </a:tabLst>
                      </a:pPr>
                      <a:r>
                        <a:rPr lang="en-IN" sz="1200">
                          <a:effectLst/>
                        </a:rPr>
                        <a:t>1 (Cooked)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tabLst>
                          <a:tab pos="1752600" algn="l"/>
                        </a:tabLst>
                      </a:pPr>
                      <a:r>
                        <a:rPr lang="en-IN" sz="1200" dirty="0">
                          <a:effectLst/>
                        </a:rPr>
                        <a:t>2 (Mixed)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762211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Mean score-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3073854"/>
              </p:ext>
            </p:extLst>
          </p:nvPr>
        </p:nvGraphicFramePr>
        <p:xfrm>
          <a:off x="1597342" y="1981200"/>
          <a:ext cx="6327458" cy="4267200"/>
        </p:xfrm>
        <a:graphic>
          <a:graphicData uri="http://schemas.openxmlformats.org/drawingml/2006/table">
            <a:tbl>
              <a:tblPr firstRow="1" firstCol="1" bandRow="1">
                <a:tableStyleId>{793D81CF-94F2-401A-BA57-92F5A7B2D0C5}</a:tableStyleId>
              </a:tblPr>
              <a:tblGrid>
                <a:gridCol w="3163398"/>
                <a:gridCol w="3164060"/>
              </a:tblGrid>
              <a:tr h="853440">
                <a:tc gridSpan="2">
                  <a:txBody>
                    <a:bodyPr/>
                    <a:lstStyle/>
                    <a:p>
                      <a:pPr marL="0" marR="0" algn="ctr">
                        <a:lnSpc>
                          <a:spcPct val="150000"/>
                        </a:lnSpc>
                        <a:spcBef>
                          <a:spcPts val="0"/>
                        </a:spcBef>
                        <a:spcAft>
                          <a:spcPts val="0"/>
                        </a:spcAft>
                      </a:pPr>
                      <a:r>
                        <a:rPr lang="en-IN" sz="1800" dirty="0">
                          <a:effectLst/>
                        </a:rPr>
                        <a:t>Descriptive analysis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r>
              <a:tr h="853440">
                <a:tc>
                  <a:txBody>
                    <a:bodyPr/>
                    <a:lstStyle/>
                    <a:p>
                      <a:pPr marL="0" marR="0" algn="just">
                        <a:lnSpc>
                          <a:spcPct val="150000"/>
                        </a:lnSpc>
                        <a:spcBef>
                          <a:spcPts val="0"/>
                        </a:spcBef>
                        <a:spcAft>
                          <a:spcPts val="0"/>
                        </a:spcAft>
                      </a:pPr>
                      <a:r>
                        <a:rPr lang="en-IN" sz="1800" dirty="0" err="1">
                          <a:effectLst/>
                        </a:rPr>
                        <a:t>Maximun</a:t>
                      </a:r>
                      <a:r>
                        <a:rPr lang="en-IN" sz="1800" dirty="0">
                          <a:effectLst/>
                        </a:rPr>
                        <a:t> score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IN" sz="1800" dirty="0" smtClean="0">
                          <a:effectLst/>
                        </a:rPr>
                        <a:t>12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53440">
                <a:tc>
                  <a:txBody>
                    <a:bodyPr/>
                    <a:lstStyle/>
                    <a:p>
                      <a:pPr marL="0" marR="0" algn="just">
                        <a:lnSpc>
                          <a:spcPct val="150000"/>
                        </a:lnSpc>
                        <a:spcBef>
                          <a:spcPts val="0"/>
                        </a:spcBef>
                        <a:spcAft>
                          <a:spcPts val="0"/>
                        </a:spcAft>
                      </a:pPr>
                      <a:r>
                        <a:rPr lang="en-IN" sz="1800">
                          <a:effectLst/>
                        </a:rPr>
                        <a:t>Minimum score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IN" sz="1800" dirty="0">
                          <a:effectLst/>
                        </a:rPr>
                        <a:t>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53440">
                <a:tc>
                  <a:txBody>
                    <a:bodyPr/>
                    <a:lstStyle/>
                    <a:p>
                      <a:pPr marL="0" marR="0" algn="just">
                        <a:lnSpc>
                          <a:spcPct val="150000"/>
                        </a:lnSpc>
                        <a:spcBef>
                          <a:spcPts val="0"/>
                        </a:spcBef>
                        <a:spcAft>
                          <a:spcPts val="0"/>
                        </a:spcAft>
                      </a:pPr>
                      <a:r>
                        <a:rPr lang="en-IN" sz="1800">
                          <a:effectLst/>
                        </a:rPr>
                        <a:t>Mean score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IN" sz="1800" dirty="0" smtClean="0">
                          <a:effectLst/>
                          <a:latin typeface="+mn-lt"/>
                          <a:ea typeface="+mn-ea"/>
                          <a:cs typeface="+mn-cs"/>
                        </a:rPr>
                        <a:t>9.41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53440">
                <a:tc>
                  <a:txBody>
                    <a:bodyPr/>
                    <a:lstStyle/>
                    <a:p>
                      <a:pPr marL="0" marR="0" algn="just">
                        <a:lnSpc>
                          <a:spcPct val="150000"/>
                        </a:lnSpc>
                        <a:spcBef>
                          <a:spcPts val="0"/>
                        </a:spcBef>
                        <a:spcAft>
                          <a:spcPts val="0"/>
                        </a:spcAft>
                      </a:pPr>
                      <a:r>
                        <a:rPr lang="en-IN" sz="1800">
                          <a:effectLst/>
                        </a:rPr>
                        <a:t>Standard deviation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IN" sz="1800" dirty="0" smtClean="0">
                          <a:effectLst/>
                          <a:latin typeface="+mn-lt"/>
                          <a:ea typeface="+mn-ea"/>
                          <a:cs typeface="+mn-cs"/>
                        </a:rPr>
                        <a:t>1.43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19475675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Classification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02831447"/>
              </p:ext>
            </p:extLst>
          </p:nvPr>
        </p:nvGraphicFramePr>
        <p:xfrm>
          <a:off x="1028700" y="2171700"/>
          <a:ext cx="2628900" cy="4000500"/>
        </p:xfrm>
        <a:graphic>
          <a:graphicData uri="http://schemas.openxmlformats.org/drawingml/2006/table">
            <a:tbl>
              <a:tblPr firstRow="1" firstCol="1" bandRow="1">
                <a:tableStyleId>{793D81CF-94F2-401A-BA57-92F5A7B2D0C5}</a:tableStyleId>
              </a:tblPr>
              <a:tblGrid>
                <a:gridCol w="1300972"/>
                <a:gridCol w="1327928"/>
              </a:tblGrid>
              <a:tr h="1000125">
                <a:tc>
                  <a:txBody>
                    <a:bodyPr/>
                    <a:lstStyle/>
                    <a:p>
                      <a:pPr marL="0" marR="0" algn="just">
                        <a:lnSpc>
                          <a:spcPct val="150000"/>
                        </a:lnSpc>
                        <a:spcBef>
                          <a:spcPts val="0"/>
                        </a:spcBef>
                        <a:spcAft>
                          <a:spcPts val="0"/>
                        </a:spcAft>
                        <a:tabLst>
                          <a:tab pos="1752600" algn="l"/>
                        </a:tabLst>
                      </a:pPr>
                      <a:r>
                        <a:rPr lang="en-IN" sz="2000" dirty="0">
                          <a:effectLst/>
                        </a:rPr>
                        <a:t>Category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tabLst>
                          <a:tab pos="1752600" algn="l"/>
                        </a:tabLst>
                      </a:pPr>
                      <a:r>
                        <a:rPr lang="en-IN" sz="2000" dirty="0">
                          <a:effectLst/>
                        </a:rPr>
                        <a:t>Percentage range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00125">
                <a:tc>
                  <a:txBody>
                    <a:bodyPr/>
                    <a:lstStyle/>
                    <a:p>
                      <a:pPr marL="0" marR="0" algn="just">
                        <a:lnSpc>
                          <a:spcPct val="150000"/>
                        </a:lnSpc>
                        <a:spcBef>
                          <a:spcPts val="0"/>
                        </a:spcBef>
                        <a:spcAft>
                          <a:spcPts val="0"/>
                        </a:spcAft>
                        <a:tabLst>
                          <a:tab pos="1752600" algn="l"/>
                        </a:tabLst>
                      </a:pPr>
                      <a:r>
                        <a:rPr lang="en-IN" sz="1200">
                          <a:effectLst/>
                        </a:rPr>
                        <a:t>Category 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tabLst>
                          <a:tab pos="1752600" algn="l"/>
                        </a:tabLst>
                      </a:pPr>
                      <a:r>
                        <a:rPr lang="en-IN" sz="1200" dirty="0">
                          <a:effectLst/>
                        </a:rPr>
                        <a:t>0%-50%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00125">
                <a:tc>
                  <a:txBody>
                    <a:bodyPr/>
                    <a:lstStyle/>
                    <a:p>
                      <a:pPr marL="0" marR="0" algn="just">
                        <a:lnSpc>
                          <a:spcPct val="150000"/>
                        </a:lnSpc>
                        <a:spcBef>
                          <a:spcPts val="0"/>
                        </a:spcBef>
                        <a:spcAft>
                          <a:spcPts val="0"/>
                        </a:spcAft>
                        <a:tabLst>
                          <a:tab pos="1752600" algn="l"/>
                        </a:tabLst>
                      </a:pPr>
                      <a:r>
                        <a:rPr lang="en-IN" sz="1200">
                          <a:effectLst/>
                        </a:rPr>
                        <a:t>Category II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tabLst>
                          <a:tab pos="1752600" algn="l"/>
                        </a:tabLst>
                      </a:pPr>
                      <a:r>
                        <a:rPr lang="en-IN" sz="1200">
                          <a:effectLst/>
                        </a:rPr>
                        <a:t>50.01%-75%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00125">
                <a:tc>
                  <a:txBody>
                    <a:bodyPr/>
                    <a:lstStyle/>
                    <a:p>
                      <a:pPr marL="0" marR="0" algn="just">
                        <a:lnSpc>
                          <a:spcPct val="150000"/>
                        </a:lnSpc>
                        <a:spcBef>
                          <a:spcPts val="0"/>
                        </a:spcBef>
                        <a:spcAft>
                          <a:spcPts val="0"/>
                        </a:spcAft>
                        <a:tabLst>
                          <a:tab pos="1752600" algn="l"/>
                        </a:tabLst>
                      </a:pPr>
                      <a:r>
                        <a:rPr lang="en-IN" sz="1200">
                          <a:effectLst/>
                        </a:rPr>
                        <a:t>Category III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tabLst>
                          <a:tab pos="1752600" algn="l"/>
                        </a:tabLst>
                      </a:pPr>
                      <a:r>
                        <a:rPr lang="en-IN" sz="1200" dirty="0">
                          <a:effectLst/>
                        </a:rPr>
                        <a:t>75.01%- 100%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6" name="Chart 5"/>
          <p:cNvGraphicFramePr/>
          <p:nvPr>
            <p:extLst>
              <p:ext uri="{D42A27DB-BD31-4B8C-83A1-F6EECF244321}">
                <p14:modId xmlns:p14="http://schemas.microsoft.com/office/powerpoint/2010/main" val="3741267035"/>
              </p:ext>
            </p:extLst>
          </p:nvPr>
        </p:nvGraphicFramePr>
        <p:xfrm>
          <a:off x="3810000" y="2171700"/>
          <a:ext cx="5105400" cy="40005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273466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566916"/>
            <a:ext cx="7200900" cy="1485900"/>
          </a:xfrm>
        </p:spPr>
        <p:txBody>
          <a:bodyPr/>
          <a:lstStyle/>
          <a:p>
            <a:r>
              <a:rPr lang="en-IN" dirty="0" smtClean="0"/>
              <a:t>Demographic analysis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2631042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97576135"/>
              </p:ext>
            </p:extLst>
          </p:nvPr>
        </p:nvGraphicFramePr>
        <p:xfrm>
          <a:off x="1028700" y="685800"/>
          <a:ext cx="7200900" cy="5181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734247053"/>
              </p:ext>
            </p:extLst>
          </p:nvPr>
        </p:nvGraphicFramePr>
        <p:xfrm>
          <a:off x="1028700" y="990600"/>
          <a:ext cx="72009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124200"/>
            <a:ext cx="7200900" cy="1485900"/>
          </a:xfrm>
        </p:spPr>
        <p:txBody>
          <a:bodyPr/>
          <a:lstStyle/>
          <a:p>
            <a:r>
              <a:rPr lang="en-IN" dirty="0" smtClean="0"/>
              <a:t>Knowledge analysis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3345227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8700" y="533400"/>
            <a:ext cx="7200900" cy="5943600"/>
          </a:xfrm>
        </p:spPr>
        <p:txBody>
          <a:bodyPr>
            <a:normAutofit/>
          </a:bodyPr>
          <a:lstStyle/>
          <a:p>
            <a:pPr marL="0" indent="0" algn="ctr">
              <a:buNone/>
            </a:pPr>
            <a:r>
              <a:rPr lang="en-US" sz="3200" dirty="0" smtClean="0"/>
              <a:t>This study was supported by</a:t>
            </a:r>
          </a:p>
          <a:p>
            <a:pPr marL="0" indent="0" algn="ctr">
              <a:buNone/>
            </a:pPr>
            <a:endParaRPr lang="en-US" sz="3200" dirty="0"/>
          </a:p>
          <a:p>
            <a:pPr marL="0" indent="0" algn="ctr">
              <a:buNone/>
            </a:pPr>
            <a:r>
              <a:rPr lang="en-US" sz="3200" dirty="0" smtClean="0"/>
              <a:t>PHFI</a:t>
            </a:r>
          </a:p>
          <a:p>
            <a:pPr marL="0" indent="0" algn="ctr">
              <a:buNone/>
            </a:pPr>
            <a:r>
              <a:rPr lang="en-US" sz="3200" dirty="0" smtClean="0"/>
              <a:t>&amp;</a:t>
            </a:r>
          </a:p>
          <a:p>
            <a:pPr marL="0" indent="0" algn="ctr">
              <a:buNone/>
            </a:pPr>
            <a:r>
              <a:rPr lang="en-US" sz="3200" dirty="0" smtClean="0"/>
              <a:t>ILRI</a:t>
            </a:r>
          </a:p>
          <a:p>
            <a:pPr marL="0" indent="0" algn="ctr">
              <a:buNone/>
            </a:pPr>
            <a:endParaRPr lang="en-US" sz="3200" dirty="0"/>
          </a:p>
          <a:p>
            <a:pPr marL="0" indent="0" algn="ctr">
              <a:buNone/>
            </a:pPr>
            <a:r>
              <a:rPr lang="en-US" sz="3200" dirty="0" smtClean="0"/>
              <a:t>Under the programme</a:t>
            </a:r>
          </a:p>
          <a:p>
            <a:pPr marL="0" indent="0" algn="ctr">
              <a:buNone/>
            </a:pPr>
            <a:r>
              <a:rPr lang="en-US" sz="3200" dirty="0" smtClean="0"/>
              <a:t>Roadmap to combat zoonoses in India</a:t>
            </a:r>
          </a:p>
          <a:p>
            <a:pPr marL="0" indent="0" algn="ctr">
              <a:buNone/>
            </a:pPr>
            <a:endParaRPr lang="en-US" sz="3200" dirty="0"/>
          </a:p>
          <a:p>
            <a:pPr marL="0" indent="0" algn="ctr">
              <a:buNone/>
            </a:pPr>
            <a:endParaRPr lang="en-US" sz="3200" dirty="0"/>
          </a:p>
          <a:p>
            <a:pPr marL="0" indent="0" algn="ctr">
              <a:buNone/>
            </a:pPr>
            <a:endParaRPr lang="en-US" sz="3200" dirty="0"/>
          </a:p>
          <a:p>
            <a:pPr marL="0" indent="0" algn="ctr">
              <a:buNone/>
            </a:pPr>
            <a:endParaRPr lang="en-US" sz="3200" dirty="0"/>
          </a:p>
          <a:p>
            <a:pPr marL="0" indent="0" algn="ctr">
              <a:buNone/>
            </a:pPr>
            <a:endParaRPr lang="en-US" sz="3200" dirty="0"/>
          </a:p>
          <a:p>
            <a:pPr marL="0" indent="0" algn="ctr">
              <a:buNone/>
            </a:pPr>
            <a:endParaRPr lang="en-US" sz="3200" dirty="0"/>
          </a:p>
          <a:p>
            <a:pPr marL="0" indent="0" algn="ctr">
              <a:buNone/>
            </a:pPr>
            <a:endParaRPr lang="en-US" sz="3200" dirty="0"/>
          </a:p>
          <a:p>
            <a:pPr marL="0" indent="0" algn="ctr">
              <a:buNone/>
            </a:pPr>
            <a:endParaRPr lang="en-US" sz="3200" dirty="0"/>
          </a:p>
          <a:p>
            <a:pPr marL="0" indent="0" algn="ctr">
              <a:buNone/>
            </a:pPr>
            <a:endParaRPr lang="en-US" sz="3200" dirty="0"/>
          </a:p>
          <a:p>
            <a:pPr marL="0" indent="0" algn="ctr">
              <a:buNone/>
            </a:pPr>
            <a:endParaRPr lang="en-US" sz="3200" dirty="0"/>
          </a:p>
          <a:p>
            <a:pPr marL="0" indent="0" algn="ctr">
              <a:buNone/>
            </a:pPr>
            <a:endParaRPr lang="en-US" sz="3200" dirty="0"/>
          </a:p>
          <a:p>
            <a:pPr marL="0" indent="0" algn="ctr">
              <a:buNone/>
            </a:pPr>
            <a:endParaRPr lang="en-US" sz="3200" dirty="0"/>
          </a:p>
          <a:p>
            <a:pPr marL="0" indent="0" algn="ctr">
              <a:buNone/>
            </a:pPr>
            <a:endParaRPr lang="en-US" sz="3200" dirty="0"/>
          </a:p>
          <a:p>
            <a:pPr marL="0" indent="0" algn="ctr">
              <a:buNone/>
            </a:pPr>
            <a:endParaRPr lang="en-US" sz="3200" dirty="0"/>
          </a:p>
          <a:p>
            <a:pPr marL="0" indent="0" algn="ctr">
              <a:buNone/>
            </a:pPr>
            <a:endParaRPr lang="en-US" sz="3200" dirty="0"/>
          </a:p>
        </p:txBody>
      </p:sp>
    </p:spTree>
    <p:extLst>
      <p:ext uri="{BB962C8B-B14F-4D97-AF65-F5344CB8AC3E}">
        <p14:creationId xmlns:p14="http://schemas.microsoft.com/office/powerpoint/2010/main" val="6841520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Knowledge of TB and zTB</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95083608"/>
              </p:ext>
            </p:extLst>
          </p:nvPr>
        </p:nvGraphicFramePr>
        <p:xfrm>
          <a:off x="1028700" y="2286000"/>
          <a:ext cx="7200900" cy="3581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971800"/>
            <a:ext cx="7200900" cy="1485900"/>
          </a:xfrm>
        </p:spPr>
        <p:txBody>
          <a:bodyPr>
            <a:normAutofit/>
          </a:bodyPr>
          <a:lstStyle/>
          <a:p>
            <a:pPr algn="ctr"/>
            <a:r>
              <a:rPr lang="en-IN" sz="6000" dirty="0" smtClean="0"/>
              <a:t>zTB knowledge</a:t>
            </a:r>
            <a:endParaRPr lang="en-US" sz="6000" dirty="0"/>
          </a:p>
        </p:txBody>
      </p:sp>
    </p:spTree>
    <p:extLst>
      <p:ext uri="{BB962C8B-B14F-4D97-AF65-F5344CB8AC3E}">
        <p14:creationId xmlns:p14="http://schemas.microsoft.com/office/powerpoint/2010/main" val="27536513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In different </a:t>
            </a:r>
            <a:r>
              <a:rPr lang="en-IN" dirty="0"/>
              <a:t>age groups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39405578"/>
              </p:ext>
            </p:extLst>
          </p:nvPr>
        </p:nvGraphicFramePr>
        <p:xfrm>
          <a:off x="1028700" y="1752600"/>
          <a:ext cx="72009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Gender-wise knowledge</a:t>
            </a:r>
            <a:endParaRPr lang="en-IN"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84064347"/>
              </p:ext>
            </p:extLst>
          </p:nvPr>
        </p:nvGraphicFramePr>
        <p:xfrm>
          <a:off x="1028700" y="2286000"/>
          <a:ext cx="7200900" cy="4114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505700" cy="1485900"/>
          </a:xfrm>
        </p:spPr>
        <p:txBody>
          <a:bodyPr>
            <a:normAutofit/>
          </a:bodyPr>
          <a:lstStyle/>
          <a:p>
            <a:r>
              <a:rPr lang="en-IN" sz="4000" dirty="0" smtClean="0"/>
              <a:t>In different socio-economic </a:t>
            </a:r>
            <a:r>
              <a:rPr lang="en-IN" sz="4000" dirty="0"/>
              <a:t>class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10128866"/>
              </p:ext>
            </p:extLst>
          </p:nvPr>
        </p:nvGraphicFramePr>
        <p:xfrm>
          <a:off x="1028700" y="2286000"/>
          <a:ext cx="7200900" cy="3581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971800"/>
            <a:ext cx="7200900" cy="1485900"/>
          </a:xfrm>
        </p:spPr>
        <p:txBody>
          <a:bodyPr/>
          <a:lstStyle/>
          <a:p>
            <a:r>
              <a:rPr lang="en-IN" dirty="0" smtClean="0"/>
              <a:t>Potential risk factors analysis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8726114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Frequency to attend animal fares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07511796"/>
              </p:ext>
            </p:extLst>
          </p:nvPr>
        </p:nvGraphicFramePr>
        <p:xfrm>
          <a:off x="1028700" y="2286000"/>
          <a:ext cx="7200900" cy="3581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Dietary practices-</a:t>
            </a:r>
            <a:r>
              <a:rPr lang="en-IN" dirty="0"/>
              <a:t/>
            </a:r>
            <a:br>
              <a:rPr lang="en-IN" dirty="0"/>
            </a:b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45870760"/>
              </p:ext>
            </p:extLst>
          </p:nvPr>
        </p:nvGraphicFramePr>
        <p:xfrm>
          <a:off x="1028700" y="1752600"/>
          <a:ext cx="72009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Milk consumption in different age groups </a:t>
            </a:r>
            <a:r>
              <a:rPr lang="en-IN" dirty="0"/>
              <a:t/>
            </a:r>
            <a:br>
              <a:rPr lang="en-IN" dirty="0"/>
            </a:b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79581695"/>
              </p:ext>
            </p:extLst>
          </p:nvPr>
        </p:nvGraphicFramePr>
        <p:xfrm>
          <a:off x="992306" y="1981201"/>
          <a:ext cx="7542096" cy="4781227"/>
        </p:xfrm>
        <a:graphic>
          <a:graphicData uri="http://schemas.openxmlformats.org/drawingml/2006/table">
            <a:tbl>
              <a:tblPr firstRow="1" bandRow="1">
                <a:tableStyleId>{073A0DAA-6AF3-43AB-8588-CEC1D06C72B9}</a:tableStyleId>
              </a:tblPr>
              <a:tblGrid>
                <a:gridCol w="3351094"/>
                <a:gridCol w="1447800"/>
                <a:gridCol w="1371600"/>
                <a:gridCol w="1371602"/>
              </a:tblGrid>
              <a:tr h="1123627">
                <a:tc>
                  <a:txBody>
                    <a:bodyPr/>
                    <a:lstStyle/>
                    <a:p>
                      <a:pPr algn="just">
                        <a:lnSpc>
                          <a:spcPct val="150000"/>
                        </a:lnSpc>
                        <a:spcAft>
                          <a:spcPts val="0"/>
                        </a:spcAft>
                      </a:pPr>
                      <a:r>
                        <a:rPr lang="en-IN" sz="2000" dirty="0"/>
                        <a:t>Milk consumption type</a:t>
                      </a:r>
                      <a:endParaRPr lang="en-IN" sz="2000" dirty="0">
                        <a:latin typeface="Calibri"/>
                        <a:ea typeface="Calibri"/>
                        <a:cs typeface="Times New Roman"/>
                      </a:endParaRPr>
                    </a:p>
                  </a:txBody>
                  <a:tcPr marL="60007" marR="60007" marT="0" marB="0"/>
                </a:tc>
                <a:tc>
                  <a:txBody>
                    <a:bodyPr/>
                    <a:lstStyle/>
                    <a:p>
                      <a:pPr algn="ctr">
                        <a:lnSpc>
                          <a:spcPct val="150000"/>
                        </a:lnSpc>
                        <a:spcAft>
                          <a:spcPts val="0"/>
                        </a:spcAft>
                      </a:pPr>
                      <a:r>
                        <a:rPr lang="en-IN" sz="2000" dirty="0"/>
                        <a:t>Boiled</a:t>
                      </a:r>
                      <a:endParaRPr lang="en-IN" sz="2000" dirty="0">
                        <a:latin typeface="Calibri"/>
                        <a:ea typeface="Calibri"/>
                        <a:cs typeface="Times New Roman"/>
                      </a:endParaRPr>
                    </a:p>
                  </a:txBody>
                  <a:tcPr marL="60007" marR="60007" marT="0" marB="0"/>
                </a:tc>
                <a:tc>
                  <a:txBody>
                    <a:bodyPr/>
                    <a:lstStyle/>
                    <a:p>
                      <a:pPr algn="ctr">
                        <a:lnSpc>
                          <a:spcPct val="150000"/>
                        </a:lnSpc>
                        <a:spcAft>
                          <a:spcPts val="0"/>
                        </a:spcAft>
                      </a:pPr>
                      <a:r>
                        <a:rPr lang="en-IN" sz="2000"/>
                        <a:t>Mixed</a:t>
                      </a:r>
                      <a:endParaRPr lang="en-IN" sz="2000">
                        <a:latin typeface="Calibri"/>
                        <a:ea typeface="Calibri"/>
                        <a:cs typeface="Times New Roman"/>
                      </a:endParaRPr>
                    </a:p>
                  </a:txBody>
                  <a:tcPr marL="60007" marR="60007" marT="0" marB="0"/>
                </a:tc>
                <a:tc>
                  <a:txBody>
                    <a:bodyPr/>
                    <a:lstStyle/>
                    <a:p>
                      <a:pPr algn="ctr">
                        <a:lnSpc>
                          <a:spcPct val="150000"/>
                        </a:lnSpc>
                        <a:spcAft>
                          <a:spcPts val="0"/>
                        </a:spcAft>
                      </a:pPr>
                      <a:r>
                        <a:rPr lang="en-IN" sz="2000"/>
                        <a:t>Raw</a:t>
                      </a:r>
                      <a:endParaRPr lang="en-IN" sz="2000">
                        <a:latin typeface="Calibri"/>
                        <a:ea typeface="Calibri"/>
                        <a:cs typeface="Times New Roman"/>
                      </a:endParaRPr>
                    </a:p>
                  </a:txBody>
                  <a:tcPr marL="60007" marR="60007" marT="0" marB="0"/>
                </a:tc>
              </a:tr>
              <a:tr h="411997">
                <a:tc>
                  <a:txBody>
                    <a:bodyPr/>
                    <a:lstStyle/>
                    <a:p>
                      <a:pPr algn="just">
                        <a:lnSpc>
                          <a:spcPct val="150000"/>
                        </a:lnSpc>
                        <a:spcAft>
                          <a:spcPts val="0"/>
                        </a:spcAft>
                      </a:pPr>
                      <a:r>
                        <a:rPr lang="en-IN" sz="2000" dirty="0"/>
                        <a:t>20-29</a:t>
                      </a:r>
                      <a:endParaRPr lang="en-IN" sz="2000" dirty="0">
                        <a:latin typeface="Calibri"/>
                        <a:ea typeface="Calibri"/>
                        <a:cs typeface="Times New Roman"/>
                      </a:endParaRPr>
                    </a:p>
                  </a:txBody>
                  <a:tcPr marL="60007" marR="60007" marT="0" marB="0"/>
                </a:tc>
                <a:tc>
                  <a:txBody>
                    <a:bodyPr/>
                    <a:lstStyle/>
                    <a:p>
                      <a:pPr algn="ctr">
                        <a:lnSpc>
                          <a:spcPct val="150000"/>
                        </a:lnSpc>
                        <a:spcAft>
                          <a:spcPts val="0"/>
                        </a:spcAft>
                      </a:pPr>
                      <a:r>
                        <a:rPr lang="en-IN" sz="2000" dirty="0"/>
                        <a:t>3</a:t>
                      </a:r>
                      <a:endParaRPr lang="en-IN" sz="2000" dirty="0">
                        <a:latin typeface="Calibri"/>
                        <a:ea typeface="Calibri"/>
                        <a:cs typeface="Times New Roman"/>
                      </a:endParaRPr>
                    </a:p>
                  </a:txBody>
                  <a:tcPr marL="60007" marR="60007" marT="0" marB="0"/>
                </a:tc>
                <a:tc>
                  <a:txBody>
                    <a:bodyPr/>
                    <a:lstStyle/>
                    <a:p>
                      <a:pPr algn="ctr">
                        <a:lnSpc>
                          <a:spcPct val="150000"/>
                        </a:lnSpc>
                        <a:spcAft>
                          <a:spcPts val="0"/>
                        </a:spcAft>
                      </a:pPr>
                      <a:r>
                        <a:rPr lang="en-IN" sz="2000"/>
                        <a:t>26</a:t>
                      </a:r>
                      <a:endParaRPr lang="en-IN" sz="2000">
                        <a:latin typeface="Calibri"/>
                        <a:ea typeface="Calibri"/>
                        <a:cs typeface="Times New Roman"/>
                      </a:endParaRPr>
                    </a:p>
                  </a:txBody>
                  <a:tcPr marL="60007" marR="60007" marT="0" marB="0"/>
                </a:tc>
                <a:tc>
                  <a:txBody>
                    <a:bodyPr/>
                    <a:lstStyle/>
                    <a:p>
                      <a:pPr algn="ctr">
                        <a:lnSpc>
                          <a:spcPct val="150000"/>
                        </a:lnSpc>
                        <a:spcAft>
                          <a:spcPts val="0"/>
                        </a:spcAft>
                      </a:pPr>
                      <a:r>
                        <a:rPr lang="en-IN" sz="2000"/>
                        <a:t>4</a:t>
                      </a:r>
                      <a:endParaRPr lang="en-IN" sz="2000">
                        <a:latin typeface="Calibri"/>
                        <a:ea typeface="Calibri"/>
                        <a:cs typeface="Times New Roman"/>
                      </a:endParaRPr>
                    </a:p>
                  </a:txBody>
                  <a:tcPr marL="60007" marR="60007" marT="0" marB="0"/>
                </a:tc>
              </a:tr>
              <a:tr h="411997">
                <a:tc>
                  <a:txBody>
                    <a:bodyPr/>
                    <a:lstStyle/>
                    <a:p>
                      <a:pPr algn="just">
                        <a:lnSpc>
                          <a:spcPct val="150000"/>
                        </a:lnSpc>
                        <a:spcAft>
                          <a:spcPts val="0"/>
                        </a:spcAft>
                      </a:pPr>
                      <a:r>
                        <a:rPr lang="en-IN" sz="2000" dirty="0"/>
                        <a:t>30-39</a:t>
                      </a:r>
                      <a:endParaRPr lang="en-IN" sz="2000" dirty="0">
                        <a:latin typeface="Calibri"/>
                        <a:ea typeface="Calibri"/>
                        <a:cs typeface="Times New Roman"/>
                      </a:endParaRPr>
                    </a:p>
                  </a:txBody>
                  <a:tcPr marL="60007" marR="60007" marT="0" marB="0"/>
                </a:tc>
                <a:tc>
                  <a:txBody>
                    <a:bodyPr/>
                    <a:lstStyle/>
                    <a:p>
                      <a:pPr algn="ctr">
                        <a:lnSpc>
                          <a:spcPct val="150000"/>
                        </a:lnSpc>
                        <a:spcAft>
                          <a:spcPts val="0"/>
                        </a:spcAft>
                      </a:pPr>
                      <a:r>
                        <a:rPr lang="en-IN" sz="2000"/>
                        <a:t>2</a:t>
                      </a:r>
                      <a:endParaRPr lang="en-IN" sz="2000">
                        <a:latin typeface="Calibri"/>
                        <a:ea typeface="Calibri"/>
                        <a:cs typeface="Times New Roman"/>
                      </a:endParaRPr>
                    </a:p>
                  </a:txBody>
                  <a:tcPr marL="60007" marR="60007" marT="0" marB="0"/>
                </a:tc>
                <a:tc>
                  <a:txBody>
                    <a:bodyPr/>
                    <a:lstStyle/>
                    <a:p>
                      <a:pPr algn="ctr">
                        <a:lnSpc>
                          <a:spcPct val="150000"/>
                        </a:lnSpc>
                        <a:spcAft>
                          <a:spcPts val="0"/>
                        </a:spcAft>
                      </a:pPr>
                      <a:r>
                        <a:rPr lang="en-IN" sz="2000"/>
                        <a:t>16</a:t>
                      </a:r>
                      <a:endParaRPr lang="en-IN" sz="2000">
                        <a:latin typeface="Calibri"/>
                        <a:ea typeface="Calibri"/>
                        <a:cs typeface="Times New Roman"/>
                      </a:endParaRPr>
                    </a:p>
                  </a:txBody>
                  <a:tcPr marL="60007" marR="60007" marT="0" marB="0"/>
                </a:tc>
                <a:tc>
                  <a:txBody>
                    <a:bodyPr/>
                    <a:lstStyle/>
                    <a:p>
                      <a:pPr algn="ctr">
                        <a:lnSpc>
                          <a:spcPct val="150000"/>
                        </a:lnSpc>
                        <a:spcAft>
                          <a:spcPts val="0"/>
                        </a:spcAft>
                      </a:pPr>
                      <a:r>
                        <a:rPr lang="en-IN" sz="2000"/>
                        <a:t>2</a:t>
                      </a:r>
                      <a:endParaRPr lang="en-IN" sz="2000">
                        <a:latin typeface="Calibri"/>
                        <a:ea typeface="Calibri"/>
                        <a:cs typeface="Times New Roman"/>
                      </a:endParaRPr>
                    </a:p>
                  </a:txBody>
                  <a:tcPr marL="60007" marR="60007" marT="0" marB="0"/>
                </a:tc>
              </a:tr>
              <a:tr h="411997">
                <a:tc>
                  <a:txBody>
                    <a:bodyPr/>
                    <a:lstStyle/>
                    <a:p>
                      <a:pPr algn="just">
                        <a:lnSpc>
                          <a:spcPct val="150000"/>
                        </a:lnSpc>
                        <a:spcAft>
                          <a:spcPts val="0"/>
                        </a:spcAft>
                      </a:pPr>
                      <a:r>
                        <a:rPr lang="en-IN" sz="2000" dirty="0"/>
                        <a:t>40-49</a:t>
                      </a:r>
                      <a:endParaRPr lang="en-IN" sz="2000" dirty="0">
                        <a:latin typeface="Calibri"/>
                        <a:ea typeface="Calibri"/>
                        <a:cs typeface="Times New Roman"/>
                      </a:endParaRPr>
                    </a:p>
                  </a:txBody>
                  <a:tcPr marL="60007" marR="60007" marT="0" marB="0"/>
                </a:tc>
                <a:tc>
                  <a:txBody>
                    <a:bodyPr/>
                    <a:lstStyle/>
                    <a:p>
                      <a:pPr algn="ctr">
                        <a:lnSpc>
                          <a:spcPct val="150000"/>
                        </a:lnSpc>
                        <a:spcAft>
                          <a:spcPts val="0"/>
                        </a:spcAft>
                      </a:pPr>
                      <a:r>
                        <a:rPr lang="en-IN" sz="2000"/>
                        <a:t>7</a:t>
                      </a:r>
                      <a:endParaRPr lang="en-IN" sz="2000">
                        <a:latin typeface="Calibri"/>
                        <a:ea typeface="Calibri"/>
                        <a:cs typeface="Times New Roman"/>
                      </a:endParaRPr>
                    </a:p>
                  </a:txBody>
                  <a:tcPr marL="60007" marR="60007" marT="0" marB="0"/>
                </a:tc>
                <a:tc>
                  <a:txBody>
                    <a:bodyPr/>
                    <a:lstStyle/>
                    <a:p>
                      <a:pPr algn="ctr">
                        <a:lnSpc>
                          <a:spcPct val="150000"/>
                        </a:lnSpc>
                        <a:spcAft>
                          <a:spcPts val="0"/>
                        </a:spcAft>
                      </a:pPr>
                      <a:r>
                        <a:rPr lang="en-IN" sz="2000"/>
                        <a:t>12</a:t>
                      </a:r>
                      <a:endParaRPr lang="en-IN" sz="2000">
                        <a:latin typeface="Calibri"/>
                        <a:ea typeface="Calibri"/>
                        <a:cs typeface="Times New Roman"/>
                      </a:endParaRPr>
                    </a:p>
                  </a:txBody>
                  <a:tcPr marL="60007" marR="60007" marT="0" marB="0"/>
                </a:tc>
                <a:tc>
                  <a:txBody>
                    <a:bodyPr/>
                    <a:lstStyle/>
                    <a:p>
                      <a:pPr algn="ctr">
                        <a:lnSpc>
                          <a:spcPct val="150000"/>
                        </a:lnSpc>
                        <a:spcAft>
                          <a:spcPts val="0"/>
                        </a:spcAft>
                      </a:pPr>
                      <a:r>
                        <a:rPr lang="en-IN" sz="2000"/>
                        <a:t>0</a:t>
                      </a:r>
                      <a:endParaRPr lang="en-IN" sz="2000">
                        <a:latin typeface="Calibri"/>
                        <a:ea typeface="Calibri"/>
                        <a:cs typeface="Times New Roman"/>
                      </a:endParaRPr>
                    </a:p>
                  </a:txBody>
                  <a:tcPr marL="60007" marR="60007" marT="0" marB="0"/>
                </a:tc>
              </a:tr>
              <a:tr h="411997">
                <a:tc>
                  <a:txBody>
                    <a:bodyPr/>
                    <a:lstStyle/>
                    <a:p>
                      <a:pPr algn="just">
                        <a:lnSpc>
                          <a:spcPct val="150000"/>
                        </a:lnSpc>
                        <a:spcAft>
                          <a:spcPts val="0"/>
                        </a:spcAft>
                      </a:pPr>
                      <a:r>
                        <a:rPr lang="en-IN" sz="2000"/>
                        <a:t>50-59</a:t>
                      </a:r>
                      <a:endParaRPr lang="en-IN" sz="2000">
                        <a:latin typeface="Calibri"/>
                        <a:ea typeface="Calibri"/>
                        <a:cs typeface="Times New Roman"/>
                      </a:endParaRPr>
                    </a:p>
                  </a:txBody>
                  <a:tcPr marL="60007" marR="60007" marT="0" marB="0"/>
                </a:tc>
                <a:tc>
                  <a:txBody>
                    <a:bodyPr/>
                    <a:lstStyle/>
                    <a:p>
                      <a:pPr algn="ctr">
                        <a:lnSpc>
                          <a:spcPct val="150000"/>
                        </a:lnSpc>
                        <a:spcAft>
                          <a:spcPts val="0"/>
                        </a:spcAft>
                      </a:pPr>
                      <a:r>
                        <a:rPr lang="en-IN" sz="2000" dirty="0"/>
                        <a:t>3</a:t>
                      </a:r>
                      <a:endParaRPr lang="en-IN" sz="2000" dirty="0">
                        <a:latin typeface="Calibri"/>
                        <a:ea typeface="Calibri"/>
                        <a:cs typeface="Times New Roman"/>
                      </a:endParaRPr>
                    </a:p>
                  </a:txBody>
                  <a:tcPr marL="60007" marR="60007" marT="0" marB="0"/>
                </a:tc>
                <a:tc>
                  <a:txBody>
                    <a:bodyPr/>
                    <a:lstStyle/>
                    <a:p>
                      <a:pPr algn="ctr">
                        <a:lnSpc>
                          <a:spcPct val="150000"/>
                        </a:lnSpc>
                        <a:spcAft>
                          <a:spcPts val="0"/>
                        </a:spcAft>
                      </a:pPr>
                      <a:r>
                        <a:rPr lang="en-IN" sz="2000"/>
                        <a:t>14</a:t>
                      </a:r>
                      <a:endParaRPr lang="en-IN" sz="2000">
                        <a:latin typeface="Calibri"/>
                        <a:ea typeface="Calibri"/>
                        <a:cs typeface="Times New Roman"/>
                      </a:endParaRPr>
                    </a:p>
                  </a:txBody>
                  <a:tcPr marL="60007" marR="60007" marT="0" marB="0"/>
                </a:tc>
                <a:tc>
                  <a:txBody>
                    <a:bodyPr/>
                    <a:lstStyle/>
                    <a:p>
                      <a:pPr algn="ctr">
                        <a:lnSpc>
                          <a:spcPct val="150000"/>
                        </a:lnSpc>
                        <a:spcAft>
                          <a:spcPts val="0"/>
                        </a:spcAft>
                      </a:pPr>
                      <a:r>
                        <a:rPr lang="en-IN" sz="2000"/>
                        <a:t>2</a:t>
                      </a:r>
                      <a:endParaRPr lang="en-IN" sz="2000">
                        <a:latin typeface="Calibri"/>
                        <a:ea typeface="Calibri"/>
                        <a:cs typeface="Times New Roman"/>
                      </a:endParaRPr>
                    </a:p>
                  </a:txBody>
                  <a:tcPr marL="60007" marR="60007" marT="0" marB="0"/>
                </a:tc>
              </a:tr>
              <a:tr h="411997">
                <a:tc>
                  <a:txBody>
                    <a:bodyPr/>
                    <a:lstStyle/>
                    <a:p>
                      <a:pPr algn="just">
                        <a:lnSpc>
                          <a:spcPct val="150000"/>
                        </a:lnSpc>
                        <a:spcAft>
                          <a:spcPts val="0"/>
                        </a:spcAft>
                      </a:pPr>
                      <a:r>
                        <a:rPr lang="en-IN" sz="2000"/>
                        <a:t>60-69</a:t>
                      </a:r>
                      <a:endParaRPr lang="en-IN" sz="2000">
                        <a:latin typeface="Calibri"/>
                        <a:ea typeface="Calibri"/>
                        <a:cs typeface="Times New Roman"/>
                      </a:endParaRPr>
                    </a:p>
                  </a:txBody>
                  <a:tcPr marL="60007" marR="60007" marT="0" marB="0"/>
                </a:tc>
                <a:tc>
                  <a:txBody>
                    <a:bodyPr/>
                    <a:lstStyle/>
                    <a:p>
                      <a:pPr algn="ctr">
                        <a:lnSpc>
                          <a:spcPct val="150000"/>
                        </a:lnSpc>
                        <a:spcAft>
                          <a:spcPts val="0"/>
                        </a:spcAft>
                      </a:pPr>
                      <a:r>
                        <a:rPr lang="en-IN" sz="2000" dirty="0"/>
                        <a:t>0</a:t>
                      </a:r>
                      <a:endParaRPr lang="en-IN" sz="2000" dirty="0">
                        <a:latin typeface="Calibri"/>
                        <a:ea typeface="Calibri"/>
                        <a:cs typeface="Times New Roman"/>
                      </a:endParaRPr>
                    </a:p>
                  </a:txBody>
                  <a:tcPr marL="60007" marR="60007" marT="0" marB="0"/>
                </a:tc>
                <a:tc>
                  <a:txBody>
                    <a:bodyPr/>
                    <a:lstStyle/>
                    <a:p>
                      <a:pPr algn="ctr">
                        <a:lnSpc>
                          <a:spcPct val="150000"/>
                        </a:lnSpc>
                        <a:spcAft>
                          <a:spcPts val="0"/>
                        </a:spcAft>
                      </a:pPr>
                      <a:r>
                        <a:rPr lang="en-IN" sz="2000"/>
                        <a:t>0</a:t>
                      </a:r>
                      <a:endParaRPr lang="en-IN" sz="2000">
                        <a:latin typeface="Calibri"/>
                        <a:ea typeface="Calibri"/>
                        <a:cs typeface="Times New Roman"/>
                      </a:endParaRPr>
                    </a:p>
                  </a:txBody>
                  <a:tcPr marL="60007" marR="60007" marT="0" marB="0"/>
                </a:tc>
                <a:tc>
                  <a:txBody>
                    <a:bodyPr/>
                    <a:lstStyle/>
                    <a:p>
                      <a:pPr algn="ctr">
                        <a:lnSpc>
                          <a:spcPct val="150000"/>
                        </a:lnSpc>
                        <a:spcAft>
                          <a:spcPts val="0"/>
                        </a:spcAft>
                      </a:pPr>
                      <a:r>
                        <a:rPr lang="en-IN" sz="2000"/>
                        <a:t>0</a:t>
                      </a:r>
                      <a:endParaRPr lang="en-IN" sz="2000">
                        <a:latin typeface="Calibri"/>
                        <a:ea typeface="Calibri"/>
                        <a:cs typeface="Times New Roman"/>
                      </a:endParaRPr>
                    </a:p>
                  </a:txBody>
                  <a:tcPr marL="60007" marR="60007" marT="0" marB="0"/>
                </a:tc>
              </a:tr>
              <a:tr h="411997">
                <a:tc>
                  <a:txBody>
                    <a:bodyPr/>
                    <a:lstStyle/>
                    <a:p>
                      <a:pPr algn="just">
                        <a:lnSpc>
                          <a:spcPct val="150000"/>
                        </a:lnSpc>
                        <a:spcAft>
                          <a:spcPts val="0"/>
                        </a:spcAft>
                      </a:pPr>
                      <a:r>
                        <a:rPr lang="en-IN" sz="2000"/>
                        <a:t>70-79</a:t>
                      </a:r>
                      <a:endParaRPr lang="en-IN" sz="2000">
                        <a:latin typeface="Calibri"/>
                        <a:ea typeface="Calibri"/>
                        <a:cs typeface="Times New Roman"/>
                      </a:endParaRPr>
                    </a:p>
                  </a:txBody>
                  <a:tcPr marL="60007" marR="60007" marT="0" marB="0"/>
                </a:tc>
                <a:tc>
                  <a:txBody>
                    <a:bodyPr/>
                    <a:lstStyle/>
                    <a:p>
                      <a:pPr algn="ctr">
                        <a:lnSpc>
                          <a:spcPct val="150000"/>
                        </a:lnSpc>
                        <a:spcAft>
                          <a:spcPts val="0"/>
                        </a:spcAft>
                      </a:pPr>
                      <a:r>
                        <a:rPr lang="en-IN" sz="2000"/>
                        <a:t>0</a:t>
                      </a:r>
                      <a:endParaRPr lang="en-IN" sz="2000">
                        <a:latin typeface="Calibri"/>
                        <a:ea typeface="Calibri"/>
                        <a:cs typeface="Times New Roman"/>
                      </a:endParaRPr>
                    </a:p>
                  </a:txBody>
                  <a:tcPr marL="60007" marR="60007" marT="0" marB="0"/>
                </a:tc>
                <a:tc>
                  <a:txBody>
                    <a:bodyPr/>
                    <a:lstStyle/>
                    <a:p>
                      <a:pPr algn="ctr">
                        <a:lnSpc>
                          <a:spcPct val="150000"/>
                        </a:lnSpc>
                        <a:spcAft>
                          <a:spcPts val="0"/>
                        </a:spcAft>
                      </a:pPr>
                      <a:r>
                        <a:rPr lang="en-IN" sz="2000" dirty="0"/>
                        <a:t>0</a:t>
                      </a:r>
                      <a:endParaRPr lang="en-IN" sz="2000" dirty="0">
                        <a:latin typeface="Calibri"/>
                        <a:ea typeface="Calibri"/>
                        <a:cs typeface="Times New Roman"/>
                      </a:endParaRPr>
                    </a:p>
                  </a:txBody>
                  <a:tcPr marL="60007" marR="60007" marT="0" marB="0"/>
                </a:tc>
                <a:tc>
                  <a:txBody>
                    <a:bodyPr/>
                    <a:lstStyle/>
                    <a:p>
                      <a:pPr algn="ctr">
                        <a:lnSpc>
                          <a:spcPct val="150000"/>
                        </a:lnSpc>
                        <a:spcAft>
                          <a:spcPts val="0"/>
                        </a:spcAft>
                      </a:pPr>
                      <a:r>
                        <a:rPr lang="en-IN" sz="2000"/>
                        <a:t>1</a:t>
                      </a:r>
                      <a:endParaRPr lang="en-IN" sz="2000">
                        <a:latin typeface="Calibri"/>
                        <a:ea typeface="Calibri"/>
                        <a:cs typeface="Times New Roman"/>
                      </a:endParaRPr>
                    </a:p>
                  </a:txBody>
                  <a:tcPr marL="60007" marR="60007" marT="0" marB="0"/>
                </a:tc>
              </a:tr>
              <a:tr h="411997">
                <a:tc>
                  <a:txBody>
                    <a:bodyPr/>
                    <a:lstStyle/>
                    <a:p>
                      <a:pPr algn="just">
                        <a:lnSpc>
                          <a:spcPct val="150000"/>
                        </a:lnSpc>
                        <a:spcAft>
                          <a:spcPts val="0"/>
                        </a:spcAft>
                      </a:pPr>
                      <a:r>
                        <a:rPr lang="en-IN" sz="2000"/>
                        <a:t>80-89</a:t>
                      </a:r>
                      <a:endParaRPr lang="en-IN" sz="2000">
                        <a:latin typeface="Calibri"/>
                        <a:ea typeface="Calibri"/>
                        <a:cs typeface="Times New Roman"/>
                      </a:endParaRPr>
                    </a:p>
                  </a:txBody>
                  <a:tcPr marL="60007" marR="60007" marT="0" marB="0"/>
                </a:tc>
                <a:tc>
                  <a:txBody>
                    <a:bodyPr/>
                    <a:lstStyle/>
                    <a:p>
                      <a:pPr algn="ctr">
                        <a:lnSpc>
                          <a:spcPct val="150000"/>
                        </a:lnSpc>
                        <a:spcAft>
                          <a:spcPts val="0"/>
                        </a:spcAft>
                      </a:pPr>
                      <a:r>
                        <a:rPr lang="en-IN" sz="2000"/>
                        <a:t>0</a:t>
                      </a:r>
                      <a:endParaRPr lang="en-IN" sz="2000">
                        <a:latin typeface="Calibri"/>
                        <a:ea typeface="Calibri"/>
                        <a:cs typeface="Times New Roman"/>
                      </a:endParaRPr>
                    </a:p>
                  </a:txBody>
                  <a:tcPr marL="60007" marR="60007" marT="0" marB="0"/>
                </a:tc>
                <a:tc>
                  <a:txBody>
                    <a:bodyPr/>
                    <a:lstStyle/>
                    <a:p>
                      <a:pPr algn="ctr">
                        <a:lnSpc>
                          <a:spcPct val="150000"/>
                        </a:lnSpc>
                        <a:spcAft>
                          <a:spcPts val="0"/>
                        </a:spcAft>
                      </a:pPr>
                      <a:r>
                        <a:rPr lang="en-IN" sz="2000" dirty="0"/>
                        <a:t>1</a:t>
                      </a:r>
                      <a:endParaRPr lang="en-IN" sz="2000" dirty="0">
                        <a:latin typeface="Calibri"/>
                        <a:ea typeface="Calibri"/>
                        <a:cs typeface="Times New Roman"/>
                      </a:endParaRPr>
                    </a:p>
                  </a:txBody>
                  <a:tcPr marL="60007" marR="60007" marT="0" marB="0"/>
                </a:tc>
                <a:tc>
                  <a:txBody>
                    <a:bodyPr/>
                    <a:lstStyle/>
                    <a:p>
                      <a:pPr algn="ctr">
                        <a:lnSpc>
                          <a:spcPct val="150000"/>
                        </a:lnSpc>
                        <a:spcAft>
                          <a:spcPts val="0"/>
                        </a:spcAft>
                      </a:pPr>
                      <a:r>
                        <a:rPr lang="en-IN" sz="2000"/>
                        <a:t>0</a:t>
                      </a:r>
                      <a:endParaRPr lang="en-IN" sz="2000">
                        <a:latin typeface="Calibri"/>
                        <a:ea typeface="Calibri"/>
                        <a:cs typeface="Times New Roman"/>
                      </a:endParaRPr>
                    </a:p>
                  </a:txBody>
                  <a:tcPr marL="60007" marR="60007" marT="0" marB="0"/>
                </a:tc>
              </a:tr>
              <a:tr h="411997">
                <a:tc>
                  <a:txBody>
                    <a:bodyPr/>
                    <a:lstStyle/>
                    <a:p>
                      <a:pPr algn="just">
                        <a:lnSpc>
                          <a:spcPct val="150000"/>
                        </a:lnSpc>
                        <a:spcAft>
                          <a:spcPts val="0"/>
                        </a:spcAft>
                      </a:pPr>
                      <a:r>
                        <a:rPr lang="en-IN" sz="2000"/>
                        <a:t>Total</a:t>
                      </a:r>
                      <a:endParaRPr lang="en-IN" sz="2000">
                        <a:latin typeface="Calibri"/>
                        <a:ea typeface="Calibri"/>
                        <a:cs typeface="Times New Roman"/>
                      </a:endParaRPr>
                    </a:p>
                  </a:txBody>
                  <a:tcPr marL="60007" marR="60007" marT="0" marB="0"/>
                </a:tc>
                <a:tc>
                  <a:txBody>
                    <a:bodyPr/>
                    <a:lstStyle/>
                    <a:p>
                      <a:pPr algn="ctr">
                        <a:lnSpc>
                          <a:spcPct val="150000"/>
                        </a:lnSpc>
                        <a:spcAft>
                          <a:spcPts val="0"/>
                        </a:spcAft>
                      </a:pPr>
                      <a:r>
                        <a:rPr lang="en-IN" sz="2000"/>
                        <a:t>15</a:t>
                      </a:r>
                      <a:endParaRPr lang="en-IN" sz="2000">
                        <a:latin typeface="Calibri"/>
                        <a:ea typeface="Calibri"/>
                        <a:cs typeface="Times New Roman"/>
                      </a:endParaRPr>
                    </a:p>
                  </a:txBody>
                  <a:tcPr marL="60007" marR="60007" marT="0" marB="0"/>
                </a:tc>
                <a:tc>
                  <a:txBody>
                    <a:bodyPr/>
                    <a:lstStyle/>
                    <a:p>
                      <a:pPr algn="ctr">
                        <a:lnSpc>
                          <a:spcPct val="150000"/>
                        </a:lnSpc>
                        <a:spcAft>
                          <a:spcPts val="0"/>
                        </a:spcAft>
                      </a:pPr>
                      <a:r>
                        <a:rPr lang="en-IN" sz="2000" dirty="0"/>
                        <a:t>69</a:t>
                      </a:r>
                      <a:endParaRPr lang="en-IN" sz="2000" dirty="0">
                        <a:latin typeface="Calibri"/>
                        <a:ea typeface="Calibri"/>
                        <a:cs typeface="Times New Roman"/>
                      </a:endParaRPr>
                    </a:p>
                  </a:txBody>
                  <a:tcPr marL="60007" marR="60007" marT="0" marB="0"/>
                </a:tc>
                <a:tc>
                  <a:txBody>
                    <a:bodyPr/>
                    <a:lstStyle/>
                    <a:p>
                      <a:pPr algn="ctr">
                        <a:lnSpc>
                          <a:spcPct val="150000"/>
                        </a:lnSpc>
                        <a:spcAft>
                          <a:spcPts val="0"/>
                        </a:spcAft>
                      </a:pPr>
                      <a:r>
                        <a:rPr lang="en-IN" sz="2000" dirty="0"/>
                        <a:t>9</a:t>
                      </a:r>
                      <a:endParaRPr lang="en-IN" sz="2000" dirty="0">
                        <a:latin typeface="Calibri"/>
                        <a:ea typeface="Calibri"/>
                        <a:cs typeface="Times New Roman"/>
                      </a:endParaRPr>
                    </a:p>
                  </a:txBody>
                  <a:tcPr marL="60007" marR="60007" marT="0" marB="0"/>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Milk consumption </a:t>
            </a:r>
            <a:r>
              <a:rPr lang="en-IN" b="1" dirty="0" smtClean="0"/>
              <a:t>gender-wise </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23993261"/>
              </p:ext>
            </p:extLst>
          </p:nvPr>
        </p:nvGraphicFramePr>
        <p:xfrm>
          <a:off x="1028700" y="2286000"/>
          <a:ext cx="7200900" cy="3581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Index </a:t>
            </a:r>
            <a:endParaRPr lang="en-US" dirty="0"/>
          </a:p>
        </p:txBody>
      </p:sp>
      <p:sp>
        <p:nvSpPr>
          <p:cNvPr id="3" name="Content Placeholder 2"/>
          <p:cNvSpPr>
            <a:spLocks noGrp="1"/>
          </p:cNvSpPr>
          <p:nvPr>
            <p:ph idx="1"/>
          </p:nvPr>
        </p:nvSpPr>
        <p:spPr/>
        <p:txBody>
          <a:bodyPr>
            <a:normAutofit fontScale="70000" lnSpcReduction="20000"/>
          </a:bodyPr>
          <a:lstStyle/>
          <a:p>
            <a:r>
              <a:rPr lang="en-IN" dirty="0" smtClean="0"/>
              <a:t>Overview</a:t>
            </a:r>
          </a:p>
          <a:p>
            <a:r>
              <a:rPr lang="en-IN" dirty="0" smtClean="0"/>
              <a:t>Introduction</a:t>
            </a:r>
          </a:p>
          <a:p>
            <a:r>
              <a:rPr lang="en-IN" dirty="0" smtClean="0"/>
              <a:t>Zoonotic tuberculosis</a:t>
            </a:r>
          </a:p>
          <a:p>
            <a:r>
              <a:rPr lang="en-IN" dirty="0" smtClean="0"/>
              <a:t> Research question</a:t>
            </a:r>
          </a:p>
          <a:p>
            <a:r>
              <a:rPr lang="en-IN" dirty="0" smtClean="0"/>
              <a:t>Objectives</a:t>
            </a:r>
          </a:p>
          <a:p>
            <a:r>
              <a:rPr lang="en-IN" dirty="0" smtClean="0"/>
              <a:t>Methodology</a:t>
            </a:r>
          </a:p>
          <a:p>
            <a:r>
              <a:rPr lang="en-IN" dirty="0" smtClean="0"/>
              <a:t>Data analysis</a:t>
            </a:r>
          </a:p>
          <a:p>
            <a:r>
              <a:rPr lang="en-IN" dirty="0" smtClean="0"/>
              <a:t>Results</a:t>
            </a:r>
          </a:p>
          <a:p>
            <a:r>
              <a:rPr lang="en-IN" dirty="0" smtClean="0"/>
              <a:t>Conclusion</a:t>
            </a:r>
          </a:p>
          <a:p>
            <a:r>
              <a:rPr lang="en-IN" dirty="0" smtClean="0"/>
              <a:t>Recommendations</a:t>
            </a:r>
          </a:p>
          <a:p>
            <a:r>
              <a:rPr lang="en-IN" dirty="0" smtClean="0"/>
              <a:t>Limitations</a:t>
            </a:r>
          </a:p>
          <a:p>
            <a:pPr marL="0" indent="0">
              <a:buNone/>
            </a:pPr>
            <a:endParaRPr lang="en-IN" dirty="0" smtClean="0"/>
          </a:p>
          <a:p>
            <a:endParaRPr lang="en-IN" dirty="0" smtClean="0"/>
          </a:p>
          <a:p>
            <a:endParaRPr lang="en-US" dirty="0"/>
          </a:p>
        </p:txBody>
      </p:sp>
    </p:spTree>
    <p:extLst>
      <p:ext uri="{BB962C8B-B14F-4D97-AF65-F5344CB8AC3E}">
        <p14:creationId xmlns:p14="http://schemas.microsoft.com/office/powerpoint/2010/main" val="36434932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t>Meat consumption </a:t>
            </a:r>
            <a:r>
              <a:rPr lang="en-IN" b="1" dirty="0" smtClean="0"/>
              <a:t>gender-wise </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96122447"/>
              </p:ext>
            </p:extLst>
          </p:nvPr>
        </p:nvGraphicFramePr>
        <p:xfrm>
          <a:off x="1028700" y="2286000"/>
          <a:ext cx="7200900" cy="3581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p:nvPr>
            <p:extLst>
              <p:ext uri="{D42A27DB-BD31-4B8C-83A1-F6EECF244321}">
                <p14:modId xmlns:p14="http://schemas.microsoft.com/office/powerpoint/2010/main" val="2120493843"/>
              </p:ext>
            </p:extLst>
          </p:nvPr>
        </p:nvGraphicFramePr>
        <p:xfrm>
          <a:off x="1580832" y="2057400"/>
          <a:ext cx="6648768" cy="3810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In </a:t>
            </a:r>
            <a:r>
              <a:rPr lang="en-IN" b="1" dirty="0"/>
              <a:t>different age groups </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94707897"/>
              </p:ext>
            </p:extLst>
          </p:nvPr>
        </p:nvGraphicFramePr>
        <p:xfrm>
          <a:off x="838200" y="1905000"/>
          <a:ext cx="7848600" cy="4343401"/>
        </p:xfrm>
        <a:graphic>
          <a:graphicData uri="http://schemas.openxmlformats.org/drawingml/2006/table">
            <a:tbl>
              <a:tblPr firstRow="1" bandRow="1">
                <a:tableStyleId>{073A0DAA-6AF3-43AB-8588-CEC1D06C72B9}</a:tableStyleId>
              </a:tblPr>
              <a:tblGrid>
                <a:gridCol w="3072996"/>
                <a:gridCol w="2408564"/>
                <a:gridCol w="2367040"/>
              </a:tblGrid>
              <a:tr h="487571">
                <a:tc>
                  <a:txBody>
                    <a:bodyPr/>
                    <a:lstStyle/>
                    <a:p>
                      <a:pPr algn="just">
                        <a:lnSpc>
                          <a:spcPct val="150000"/>
                        </a:lnSpc>
                        <a:spcAft>
                          <a:spcPts val="0"/>
                        </a:spcAft>
                      </a:pPr>
                      <a:r>
                        <a:rPr lang="en-IN" sz="2000" dirty="0"/>
                        <a:t>Meat consumption type</a:t>
                      </a:r>
                      <a:endParaRPr lang="en-IN" sz="2000" dirty="0">
                        <a:latin typeface="Calibri"/>
                        <a:ea typeface="Calibri"/>
                        <a:cs typeface="Times New Roman"/>
                      </a:endParaRPr>
                    </a:p>
                  </a:txBody>
                  <a:tcPr marL="60007" marR="60007" marT="0" marB="0"/>
                </a:tc>
                <a:tc>
                  <a:txBody>
                    <a:bodyPr/>
                    <a:lstStyle/>
                    <a:p>
                      <a:pPr algn="ctr">
                        <a:lnSpc>
                          <a:spcPct val="150000"/>
                        </a:lnSpc>
                        <a:spcAft>
                          <a:spcPts val="0"/>
                        </a:spcAft>
                      </a:pPr>
                      <a:r>
                        <a:rPr lang="en-IN" sz="2000"/>
                        <a:t>Cooked</a:t>
                      </a:r>
                      <a:endParaRPr lang="en-IN" sz="2000">
                        <a:latin typeface="Calibri"/>
                        <a:ea typeface="Calibri"/>
                        <a:cs typeface="Times New Roman"/>
                      </a:endParaRPr>
                    </a:p>
                  </a:txBody>
                  <a:tcPr marL="60007" marR="60007" marT="0" marB="0"/>
                </a:tc>
                <a:tc>
                  <a:txBody>
                    <a:bodyPr/>
                    <a:lstStyle/>
                    <a:p>
                      <a:pPr algn="ctr">
                        <a:lnSpc>
                          <a:spcPct val="150000"/>
                        </a:lnSpc>
                        <a:spcAft>
                          <a:spcPts val="0"/>
                        </a:spcAft>
                      </a:pPr>
                      <a:r>
                        <a:rPr lang="en-IN" sz="2000" dirty="0"/>
                        <a:t>Mixed</a:t>
                      </a:r>
                      <a:endParaRPr lang="en-IN" sz="2000" dirty="0">
                        <a:latin typeface="Calibri"/>
                        <a:ea typeface="Calibri"/>
                        <a:cs typeface="Times New Roman"/>
                      </a:endParaRPr>
                    </a:p>
                  </a:txBody>
                  <a:tcPr marL="60007" marR="60007" marT="0" marB="0"/>
                </a:tc>
              </a:tr>
              <a:tr h="487571">
                <a:tc>
                  <a:txBody>
                    <a:bodyPr/>
                    <a:lstStyle/>
                    <a:p>
                      <a:pPr algn="just">
                        <a:lnSpc>
                          <a:spcPct val="150000"/>
                        </a:lnSpc>
                        <a:spcAft>
                          <a:spcPts val="0"/>
                        </a:spcAft>
                      </a:pPr>
                      <a:r>
                        <a:rPr lang="en-IN" sz="2000" dirty="0"/>
                        <a:t>20-29</a:t>
                      </a:r>
                      <a:endParaRPr lang="en-IN" sz="2000" dirty="0">
                        <a:latin typeface="Calibri"/>
                        <a:ea typeface="Calibri"/>
                        <a:cs typeface="Times New Roman"/>
                      </a:endParaRPr>
                    </a:p>
                  </a:txBody>
                  <a:tcPr marL="60007" marR="60007" marT="0" marB="0"/>
                </a:tc>
                <a:tc>
                  <a:txBody>
                    <a:bodyPr/>
                    <a:lstStyle/>
                    <a:p>
                      <a:pPr algn="ctr">
                        <a:lnSpc>
                          <a:spcPct val="150000"/>
                        </a:lnSpc>
                        <a:spcAft>
                          <a:spcPts val="0"/>
                        </a:spcAft>
                      </a:pPr>
                      <a:r>
                        <a:rPr lang="en-IN" sz="2000"/>
                        <a:t>12</a:t>
                      </a:r>
                      <a:endParaRPr lang="en-IN" sz="2000">
                        <a:latin typeface="Calibri"/>
                        <a:ea typeface="Calibri"/>
                        <a:cs typeface="Times New Roman"/>
                      </a:endParaRPr>
                    </a:p>
                  </a:txBody>
                  <a:tcPr marL="60007" marR="60007" marT="0" marB="0"/>
                </a:tc>
                <a:tc>
                  <a:txBody>
                    <a:bodyPr/>
                    <a:lstStyle/>
                    <a:p>
                      <a:pPr algn="ctr">
                        <a:lnSpc>
                          <a:spcPct val="150000"/>
                        </a:lnSpc>
                        <a:spcAft>
                          <a:spcPts val="0"/>
                        </a:spcAft>
                      </a:pPr>
                      <a:r>
                        <a:rPr lang="en-IN" sz="2000"/>
                        <a:t>3</a:t>
                      </a:r>
                      <a:endParaRPr lang="en-IN" sz="2000">
                        <a:latin typeface="Calibri"/>
                        <a:ea typeface="Calibri"/>
                        <a:cs typeface="Times New Roman"/>
                      </a:endParaRPr>
                    </a:p>
                  </a:txBody>
                  <a:tcPr marL="60007" marR="60007" marT="0" marB="0"/>
                </a:tc>
              </a:tr>
              <a:tr h="487571">
                <a:tc>
                  <a:txBody>
                    <a:bodyPr/>
                    <a:lstStyle/>
                    <a:p>
                      <a:pPr algn="just">
                        <a:lnSpc>
                          <a:spcPct val="150000"/>
                        </a:lnSpc>
                        <a:spcAft>
                          <a:spcPts val="0"/>
                        </a:spcAft>
                      </a:pPr>
                      <a:r>
                        <a:rPr lang="en-IN" sz="2000" dirty="0"/>
                        <a:t>30-39</a:t>
                      </a:r>
                      <a:endParaRPr lang="en-IN" sz="2000" dirty="0">
                        <a:latin typeface="Calibri"/>
                        <a:ea typeface="Calibri"/>
                        <a:cs typeface="Times New Roman"/>
                      </a:endParaRPr>
                    </a:p>
                  </a:txBody>
                  <a:tcPr marL="60007" marR="60007" marT="0" marB="0"/>
                </a:tc>
                <a:tc>
                  <a:txBody>
                    <a:bodyPr/>
                    <a:lstStyle/>
                    <a:p>
                      <a:pPr algn="ctr">
                        <a:lnSpc>
                          <a:spcPct val="150000"/>
                        </a:lnSpc>
                        <a:spcAft>
                          <a:spcPts val="0"/>
                        </a:spcAft>
                      </a:pPr>
                      <a:r>
                        <a:rPr lang="en-IN" sz="2000"/>
                        <a:t>3</a:t>
                      </a:r>
                      <a:endParaRPr lang="en-IN" sz="2000">
                        <a:latin typeface="Calibri"/>
                        <a:ea typeface="Calibri"/>
                        <a:cs typeface="Times New Roman"/>
                      </a:endParaRPr>
                    </a:p>
                  </a:txBody>
                  <a:tcPr marL="60007" marR="60007" marT="0" marB="0"/>
                </a:tc>
                <a:tc>
                  <a:txBody>
                    <a:bodyPr/>
                    <a:lstStyle/>
                    <a:p>
                      <a:pPr algn="ctr">
                        <a:lnSpc>
                          <a:spcPct val="150000"/>
                        </a:lnSpc>
                        <a:spcAft>
                          <a:spcPts val="0"/>
                        </a:spcAft>
                      </a:pPr>
                      <a:r>
                        <a:rPr lang="en-IN" sz="2000"/>
                        <a:t>0</a:t>
                      </a:r>
                      <a:endParaRPr lang="en-IN" sz="2000">
                        <a:latin typeface="Calibri"/>
                        <a:ea typeface="Calibri"/>
                        <a:cs typeface="Times New Roman"/>
                      </a:endParaRPr>
                    </a:p>
                  </a:txBody>
                  <a:tcPr marL="60007" marR="60007" marT="0" marB="0"/>
                </a:tc>
              </a:tr>
              <a:tr h="487571">
                <a:tc>
                  <a:txBody>
                    <a:bodyPr/>
                    <a:lstStyle/>
                    <a:p>
                      <a:pPr algn="just">
                        <a:lnSpc>
                          <a:spcPct val="150000"/>
                        </a:lnSpc>
                        <a:spcAft>
                          <a:spcPts val="0"/>
                        </a:spcAft>
                      </a:pPr>
                      <a:r>
                        <a:rPr lang="en-IN" sz="2000"/>
                        <a:t>40-49</a:t>
                      </a:r>
                      <a:endParaRPr lang="en-IN" sz="2000">
                        <a:latin typeface="Calibri"/>
                        <a:ea typeface="Calibri"/>
                        <a:cs typeface="Times New Roman"/>
                      </a:endParaRPr>
                    </a:p>
                  </a:txBody>
                  <a:tcPr marL="60007" marR="60007" marT="0" marB="0"/>
                </a:tc>
                <a:tc>
                  <a:txBody>
                    <a:bodyPr/>
                    <a:lstStyle/>
                    <a:p>
                      <a:pPr algn="ctr">
                        <a:lnSpc>
                          <a:spcPct val="150000"/>
                        </a:lnSpc>
                        <a:spcAft>
                          <a:spcPts val="0"/>
                        </a:spcAft>
                      </a:pPr>
                      <a:r>
                        <a:rPr lang="en-IN" sz="2000" dirty="0"/>
                        <a:t>0</a:t>
                      </a:r>
                      <a:endParaRPr lang="en-IN" sz="2000" dirty="0">
                        <a:latin typeface="Calibri"/>
                        <a:ea typeface="Calibri"/>
                        <a:cs typeface="Times New Roman"/>
                      </a:endParaRPr>
                    </a:p>
                  </a:txBody>
                  <a:tcPr marL="60007" marR="60007" marT="0" marB="0"/>
                </a:tc>
                <a:tc>
                  <a:txBody>
                    <a:bodyPr/>
                    <a:lstStyle/>
                    <a:p>
                      <a:pPr algn="ctr">
                        <a:lnSpc>
                          <a:spcPct val="150000"/>
                        </a:lnSpc>
                        <a:spcAft>
                          <a:spcPts val="0"/>
                        </a:spcAft>
                      </a:pPr>
                      <a:r>
                        <a:rPr lang="en-IN" sz="2000" dirty="0"/>
                        <a:t>0</a:t>
                      </a:r>
                      <a:endParaRPr lang="en-IN" sz="2000" dirty="0">
                        <a:latin typeface="Calibri"/>
                        <a:ea typeface="Calibri"/>
                        <a:cs typeface="Times New Roman"/>
                      </a:endParaRPr>
                    </a:p>
                  </a:txBody>
                  <a:tcPr marL="60007" marR="60007" marT="0" marB="0"/>
                </a:tc>
              </a:tr>
              <a:tr h="487571">
                <a:tc>
                  <a:txBody>
                    <a:bodyPr/>
                    <a:lstStyle/>
                    <a:p>
                      <a:pPr algn="just">
                        <a:lnSpc>
                          <a:spcPct val="150000"/>
                        </a:lnSpc>
                        <a:spcAft>
                          <a:spcPts val="0"/>
                        </a:spcAft>
                      </a:pPr>
                      <a:r>
                        <a:rPr lang="en-IN" sz="2000"/>
                        <a:t>50-59</a:t>
                      </a:r>
                      <a:endParaRPr lang="en-IN" sz="2000">
                        <a:latin typeface="Calibri"/>
                        <a:ea typeface="Calibri"/>
                        <a:cs typeface="Times New Roman"/>
                      </a:endParaRPr>
                    </a:p>
                  </a:txBody>
                  <a:tcPr marL="60007" marR="60007" marT="0" marB="0"/>
                </a:tc>
                <a:tc>
                  <a:txBody>
                    <a:bodyPr/>
                    <a:lstStyle/>
                    <a:p>
                      <a:pPr algn="ctr">
                        <a:lnSpc>
                          <a:spcPct val="150000"/>
                        </a:lnSpc>
                        <a:spcAft>
                          <a:spcPts val="0"/>
                        </a:spcAft>
                      </a:pPr>
                      <a:r>
                        <a:rPr lang="en-IN" sz="2000" dirty="0"/>
                        <a:t>0</a:t>
                      </a:r>
                      <a:endParaRPr lang="en-IN" sz="2000" dirty="0">
                        <a:latin typeface="Calibri"/>
                        <a:ea typeface="Calibri"/>
                        <a:cs typeface="Times New Roman"/>
                      </a:endParaRPr>
                    </a:p>
                  </a:txBody>
                  <a:tcPr marL="60007" marR="60007" marT="0" marB="0"/>
                </a:tc>
                <a:tc>
                  <a:txBody>
                    <a:bodyPr/>
                    <a:lstStyle/>
                    <a:p>
                      <a:pPr algn="ctr">
                        <a:lnSpc>
                          <a:spcPct val="150000"/>
                        </a:lnSpc>
                        <a:spcAft>
                          <a:spcPts val="0"/>
                        </a:spcAft>
                      </a:pPr>
                      <a:r>
                        <a:rPr lang="en-IN" sz="2000"/>
                        <a:t>0</a:t>
                      </a:r>
                      <a:endParaRPr lang="en-IN" sz="2000">
                        <a:latin typeface="Calibri"/>
                        <a:ea typeface="Calibri"/>
                        <a:cs typeface="Times New Roman"/>
                      </a:endParaRPr>
                    </a:p>
                  </a:txBody>
                  <a:tcPr marL="60007" marR="60007" marT="0" marB="0"/>
                </a:tc>
              </a:tr>
              <a:tr h="487571">
                <a:tc>
                  <a:txBody>
                    <a:bodyPr/>
                    <a:lstStyle/>
                    <a:p>
                      <a:pPr algn="just">
                        <a:lnSpc>
                          <a:spcPct val="150000"/>
                        </a:lnSpc>
                        <a:spcAft>
                          <a:spcPts val="0"/>
                        </a:spcAft>
                      </a:pPr>
                      <a:r>
                        <a:rPr lang="en-IN" sz="2000"/>
                        <a:t>60-69</a:t>
                      </a:r>
                      <a:endParaRPr lang="en-IN" sz="2000">
                        <a:latin typeface="Calibri"/>
                        <a:ea typeface="Calibri"/>
                        <a:cs typeface="Times New Roman"/>
                      </a:endParaRPr>
                    </a:p>
                  </a:txBody>
                  <a:tcPr marL="60007" marR="60007" marT="0" marB="0"/>
                </a:tc>
                <a:tc>
                  <a:txBody>
                    <a:bodyPr/>
                    <a:lstStyle/>
                    <a:p>
                      <a:pPr algn="ctr">
                        <a:lnSpc>
                          <a:spcPct val="150000"/>
                        </a:lnSpc>
                        <a:spcAft>
                          <a:spcPts val="0"/>
                        </a:spcAft>
                      </a:pPr>
                      <a:r>
                        <a:rPr lang="en-IN" sz="2000" dirty="0"/>
                        <a:t>0</a:t>
                      </a:r>
                      <a:endParaRPr lang="en-IN" sz="2000" dirty="0">
                        <a:latin typeface="Calibri"/>
                        <a:ea typeface="Calibri"/>
                        <a:cs typeface="Times New Roman"/>
                      </a:endParaRPr>
                    </a:p>
                  </a:txBody>
                  <a:tcPr marL="60007" marR="60007" marT="0" marB="0"/>
                </a:tc>
                <a:tc>
                  <a:txBody>
                    <a:bodyPr/>
                    <a:lstStyle/>
                    <a:p>
                      <a:pPr algn="ctr">
                        <a:lnSpc>
                          <a:spcPct val="150000"/>
                        </a:lnSpc>
                        <a:spcAft>
                          <a:spcPts val="0"/>
                        </a:spcAft>
                      </a:pPr>
                      <a:r>
                        <a:rPr lang="en-IN" sz="2000" dirty="0"/>
                        <a:t>0</a:t>
                      </a:r>
                      <a:endParaRPr lang="en-IN" sz="2000" dirty="0">
                        <a:latin typeface="Calibri"/>
                        <a:ea typeface="Calibri"/>
                        <a:cs typeface="Times New Roman"/>
                      </a:endParaRPr>
                    </a:p>
                  </a:txBody>
                  <a:tcPr marL="60007" marR="60007" marT="0" marB="0"/>
                </a:tc>
              </a:tr>
              <a:tr h="487571">
                <a:tc>
                  <a:txBody>
                    <a:bodyPr/>
                    <a:lstStyle/>
                    <a:p>
                      <a:pPr algn="just">
                        <a:lnSpc>
                          <a:spcPct val="150000"/>
                        </a:lnSpc>
                        <a:spcAft>
                          <a:spcPts val="0"/>
                        </a:spcAft>
                      </a:pPr>
                      <a:r>
                        <a:rPr lang="en-IN" sz="2000"/>
                        <a:t>70-79</a:t>
                      </a:r>
                      <a:endParaRPr lang="en-IN" sz="2000">
                        <a:latin typeface="Calibri"/>
                        <a:ea typeface="Calibri"/>
                        <a:cs typeface="Times New Roman"/>
                      </a:endParaRPr>
                    </a:p>
                  </a:txBody>
                  <a:tcPr marL="60007" marR="60007" marT="0" marB="0"/>
                </a:tc>
                <a:tc>
                  <a:txBody>
                    <a:bodyPr/>
                    <a:lstStyle/>
                    <a:p>
                      <a:pPr algn="ctr">
                        <a:lnSpc>
                          <a:spcPct val="150000"/>
                        </a:lnSpc>
                        <a:spcAft>
                          <a:spcPts val="0"/>
                        </a:spcAft>
                      </a:pPr>
                      <a:r>
                        <a:rPr lang="en-IN" sz="2000"/>
                        <a:t>0</a:t>
                      </a:r>
                      <a:endParaRPr lang="en-IN" sz="2000">
                        <a:latin typeface="Calibri"/>
                        <a:ea typeface="Calibri"/>
                        <a:cs typeface="Times New Roman"/>
                      </a:endParaRPr>
                    </a:p>
                  </a:txBody>
                  <a:tcPr marL="60007" marR="60007" marT="0" marB="0"/>
                </a:tc>
                <a:tc>
                  <a:txBody>
                    <a:bodyPr/>
                    <a:lstStyle/>
                    <a:p>
                      <a:pPr algn="ctr">
                        <a:lnSpc>
                          <a:spcPct val="150000"/>
                        </a:lnSpc>
                        <a:spcAft>
                          <a:spcPts val="0"/>
                        </a:spcAft>
                      </a:pPr>
                      <a:r>
                        <a:rPr lang="en-IN" sz="2000" dirty="0"/>
                        <a:t>0</a:t>
                      </a:r>
                      <a:endParaRPr lang="en-IN" sz="2000" dirty="0">
                        <a:latin typeface="Calibri"/>
                        <a:ea typeface="Calibri"/>
                        <a:cs typeface="Times New Roman"/>
                      </a:endParaRPr>
                    </a:p>
                  </a:txBody>
                  <a:tcPr marL="60007" marR="60007" marT="0" marB="0"/>
                </a:tc>
              </a:tr>
              <a:tr h="487571">
                <a:tc>
                  <a:txBody>
                    <a:bodyPr/>
                    <a:lstStyle/>
                    <a:p>
                      <a:pPr algn="just">
                        <a:lnSpc>
                          <a:spcPct val="150000"/>
                        </a:lnSpc>
                        <a:spcAft>
                          <a:spcPts val="0"/>
                        </a:spcAft>
                      </a:pPr>
                      <a:r>
                        <a:rPr lang="en-IN" sz="2000"/>
                        <a:t>80-89</a:t>
                      </a:r>
                      <a:endParaRPr lang="en-IN" sz="2000">
                        <a:latin typeface="Calibri"/>
                        <a:ea typeface="Calibri"/>
                        <a:cs typeface="Times New Roman"/>
                      </a:endParaRPr>
                    </a:p>
                  </a:txBody>
                  <a:tcPr marL="60007" marR="60007" marT="0" marB="0"/>
                </a:tc>
                <a:tc>
                  <a:txBody>
                    <a:bodyPr/>
                    <a:lstStyle/>
                    <a:p>
                      <a:pPr algn="ctr">
                        <a:lnSpc>
                          <a:spcPct val="150000"/>
                        </a:lnSpc>
                        <a:spcAft>
                          <a:spcPts val="0"/>
                        </a:spcAft>
                      </a:pPr>
                      <a:r>
                        <a:rPr lang="en-IN" sz="2000"/>
                        <a:t>0</a:t>
                      </a:r>
                      <a:endParaRPr lang="en-IN" sz="2000">
                        <a:latin typeface="Calibri"/>
                        <a:ea typeface="Calibri"/>
                        <a:cs typeface="Times New Roman"/>
                      </a:endParaRPr>
                    </a:p>
                  </a:txBody>
                  <a:tcPr marL="60007" marR="60007" marT="0" marB="0"/>
                </a:tc>
                <a:tc>
                  <a:txBody>
                    <a:bodyPr/>
                    <a:lstStyle/>
                    <a:p>
                      <a:pPr algn="ctr">
                        <a:lnSpc>
                          <a:spcPct val="150000"/>
                        </a:lnSpc>
                        <a:spcAft>
                          <a:spcPts val="0"/>
                        </a:spcAft>
                      </a:pPr>
                      <a:r>
                        <a:rPr lang="en-IN" sz="2000" dirty="0"/>
                        <a:t>0</a:t>
                      </a:r>
                      <a:endParaRPr lang="en-IN" sz="2000" dirty="0">
                        <a:latin typeface="Calibri"/>
                        <a:ea typeface="Calibri"/>
                        <a:cs typeface="Times New Roman"/>
                      </a:endParaRPr>
                    </a:p>
                  </a:txBody>
                  <a:tcPr marL="60007" marR="60007" marT="0" marB="0"/>
                </a:tc>
              </a:tr>
              <a:tr h="442833">
                <a:tc>
                  <a:txBody>
                    <a:bodyPr/>
                    <a:lstStyle/>
                    <a:p>
                      <a:pPr algn="just">
                        <a:lnSpc>
                          <a:spcPct val="107000"/>
                        </a:lnSpc>
                        <a:spcAft>
                          <a:spcPts val="0"/>
                        </a:spcAft>
                      </a:pPr>
                      <a:r>
                        <a:rPr lang="en-IN" sz="2000"/>
                        <a:t>Total</a:t>
                      </a:r>
                      <a:endParaRPr lang="en-IN" sz="2000">
                        <a:latin typeface="Calibri"/>
                        <a:ea typeface="Calibri"/>
                        <a:cs typeface="Times New Roman"/>
                      </a:endParaRPr>
                    </a:p>
                  </a:txBody>
                  <a:tcPr marL="60007" marR="60007" marT="0" marB="0"/>
                </a:tc>
                <a:tc>
                  <a:txBody>
                    <a:bodyPr/>
                    <a:lstStyle/>
                    <a:p>
                      <a:pPr algn="ctr">
                        <a:lnSpc>
                          <a:spcPct val="107000"/>
                        </a:lnSpc>
                        <a:spcAft>
                          <a:spcPts val="0"/>
                        </a:spcAft>
                      </a:pPr>
                      <a:r>
                        <a:rPr lang="en-IN" sz="2000"/>
                        <a:t>15</a:t>
                      </a:r>
                      <a:endParaRPr lang="en-IN" sz="2000">
                        <a:latin typeface="Calibri"/>
                        <a:ea typeface="Calibri"/>
                        <a:cs typeface="Times New Roman"/>
                      </a:endParaRPr>
                    </a:p>
                  </a:txBody>
                  <a:tcPr marL="60007" marR="60007" marT="0" marB="0"/>
                </a:tc>
                <a:tc>
                  <a:txBody>
                    <a:bodyPr/>
                    <a:lstStyle/>
                    <a:p>
                      <a:pPr algn="ctr">
                        <a:lnSpc>
                          <a:spcPct val="107000"/>
                        </a:lnSpc>
                        <a:spcAft>
                          <a:spcPts val="0"/>
                        </a:spcAft>
                      </a:pPr>
                      <a:r>
                        <a:rPr lang="en-IN" sz="2000" dirty="0"/>
                        <a:t>3</a:t>
                      </a:r>
                      <a:endParaRPr lang="en-IN" sz="2000" dirty="0">
                        <a:latin typeface="Calibri"/>
                        <a:ea typeface="Calibri"/>
                        <a:cs typeface="Times New Roman"/>
                      </a:endParaRPr>
                    </a:p>
                  </a:txBody>
                  <a:tcPr marL="60007" marR="60007" marT="0" marB="0"/>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Compare means - Gender</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71250778"/>
              </p:ext>
            </p:extLst>
          </p:nvPr>
        </p:nvGraphicFramePr>
        <p:xfrm>
          <a:off x="990600" y="1905000"/>
          <a:ext cx="6651937" cy="4267200"/>
        </p:xfrm>
        <a:graphic>
          <a:graphicData uri="http://schemas.openxmlformats.org/drawingml/2006/table">
            <a:tbl>
              <a:tblPr firstRow="1" firstCol="1" bandRow="1">
                <a:tableStyleId>{793D81CF-94F2-401A-BA57-92F5A7B2D0C5}</a:tableStyleId>
              </a:tblPr>
              <a:tblGrid>
                <a:gridCol w="2100555"/>
                <a:gridCol w="2439248"/>
                <a:gridCol w="2112134"/>
              </a:tblGrid>
              <a:tr h="999389">
                <a:tc>
                  <a:txBody>
                    <a:bodyPr/>
                    <a:lstStyle/>
                    <a:p>
                      <a:pPr marL="0" marR="0">
                        <a:lnSpc>
                          <a:spcPct val="107000"/>
                        </a:lnSpc>
                        <a:spcBef>
                          <a:spcPts val="0"/>
                        </a:spcBef>
                        <a:spcAft>
                          <a:spcPts val="0"/>
                        </a:spcAft>
                      </a:pPr>
                      <a:r>
                        <a:rPr lang="en-IN" sz="2000" dirty="0">
                          <a:effectLst/>
                        </a:rPr>
                        <a:t>Gender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IN" sz="2000" dirty="0">
                          <a:effectLst/>
                        </a:rPr>
                        <a:t>Mean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IN" sz="2000">
                          <a:effectLst/>
                        </a:rPr>
                        <a:t>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53471">
                <a:tc>
                  <a:txBody>
                    <a:bodyPr/>
                    <a:lstStyle/>
                    <a:p>
                      <a:pPr marL="0" marR="0">
                        <a:lnSpc>
                          <a:spcPct val="107000"/>
                        </a:lnSpc>
                        <a:spcBef>
                          <a:spcPts val="0"/>
                        </a:spcBef>
                        <a:spcAft>
                          <a:spcPts val="0"/>
                        </a:spcAft>
                      </a:pPr>
                      <a:r>
                        <a:rPr lang="en-IN" sz="1200" dirty="0">
                          <a:effectLst/>
                        </a:rPr>
                        <a:t>Male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IN" sz="1200" dirty="0" smtClean="0">
                          <a:effectLst/>
                          <a:latin typeface="+mn-lt"/>
                          <a:ea typeface="+mn-ea"/>
                          <a:cs typeface="+mn-cs"/>
                        </a:rPr>
                        <a:t>9.50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IN" sz="1200" dirty="0" smtClean="0">
                          <a:effectLst/>
                        </a:rPr>
                        <a:t>89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34210">
                <a:tc>
                  <a:txBody>
                    <a:bodyPr/>
                    <a:lstStyle/>
                    <a:p>
                      <a:pPr marL="0" marR="0">
                        <a:lnSpc>
                          <a:spcPct val="107000"/>
                        </a:lnSpc>
                        <a:spcBef>
                          <a:spcPts val="0"/>
                        </a:spcBef>
                        <a:spcAft>
                          <a:spcPts val="0"/>
                        </a:spcAft>
                      </a:pPr>
                      <a:r>
                        <a:rPr lang="en-IN" sz="1200">
                          <a:effectLst/>
                        </a:rPr>
                        <a:t>Female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IN" sz="1200" dirty="0" smtClean="0">
                          <a:effectLst/>
                          <a:latin typeface="+mn-lt"/>
                          <a:ea typeface="+mn-ea"/>
                          <a:cs typeface="+mn-cs"/>
                        </a:rPr>
                        <a:t>8.63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IN" sz="1200" dirty="0" smtClean="0">
                          <a:effectLst/>
                        </a:rPr>
                        <a:t>11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80130">
                <a:tc>
                  <a:txBody>
                    <a:bodyPr/>
                    <a:lstStyle/>
                    <a:p>
                      <a:pPr marL="0" marR="0">
                        <a:lnSpc>
                          <a:spcPct val="107000"/>
                        </a:lnSpc>
                        <a:spcBef>
                          <a:spcPts val="0"/>
                        </a:spcBef>
                        <a:spcAft>
                          <a:spcPts val="0"/>
                        </a:spcAft>
                      </a:pPr>
                      <a:r>
                        <a:rPr lang="en-IN" sz="1200">
                          <a:effectLst/>
                        </a:rPr>
                        <a:t>Total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IN" sz="1200" dirty="0" smtClean="0">
                          <a:effectLst/>
                          <a:latin typeface="+mn-lt"/>
                          <a:ea typeface="+mn-ea"/>
                          <a:cs typeface="+mn-cs"/>
                        </a:rPr>
                        <a:t>9.41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IN" sz="1200" dirty="0" smtClean="0">
                          <a:effectLst/>
                          <a:latin typeface="+mn-lt"/>
                          <a:ea typeface="+mn-ea"/>
                          <a:cs typeface="+mn-cs"/>
                        </a:rPr>
                        <a:t>100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0412082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Socio-economic level-</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65392946"/>
              </p:ext>
            </p:extLst>
          </p:nvPr>
        </p:nvGraphicFramePr>
        <p:xfrm>
          <a:off x="1028700" y="2171700"/>
          <a:ext cx="7353300" cy="3467100"/>
        </p:xfrm>
        <a:graphic>
          <a:graphicData uri="http://schemas.openxmlformats.org/drawingml/2006/table">
            <a:tbl>
              <a:tblPr>
                <a:tableStyleId>{5940675A-B579-460E-94D1-54222C63F5DA}</a:tableStyleId>
              </a:tblPr>
              <a:tblGrid>
                <a:gridCol w="4441431"/>
                <a:gridCol w="1710069"/>
                <a:gridCol w="1201800"/>
              </a:tblGrid>
              <a:tr h="577850">
                <a:tc>
                  <a:txBody>
                    <a:bodyPr/>
                    <a:lstStyle/>
                    <a:p>
                      <a:pPr marL="38100" marR="38100">
                        <a:lnSpc>
                          <a:spcPts val="1600"/>
                        </a:lnSpc>
                        <a:spcBef>
                          <a:spcPts val="0"/>
                        </a:spcBef>
                        <a:spcAft>
                          <a:spcPts val="0"/>
                        </a:spcAft>
                      </a:pPr>
                      <a:r>
                        <a:rPr lang="en-US" sz="1200" b="1" dirty="0">
                          <a:solidFill>
                            <a:schemeClr val="bg1"/>
                          </a:solidFill>
                          <a:effectLst/>
                        </a:rPr>
                        <a:t>Modified </a:t>
                      </a:r>
                      <a:r>
                        <a:rPr lang="en-US" sz="1200" b="1" dirty="0" err="1">
                          <a:solidFill>
                            <a:schemeClr val="bg1"/>
                          </a:solidFill>
                          <a:effectLst/>
                        </a:rPr>
                        <a:t>kuppuswami</a:t>
                      </a:r>
                      <a:r>
                        <a:rPr lang="en-US" sz="1200" b="1" dirty="0">
                          <a:solidFill>
                            <a:schemeClr val="bg1"/>
                          </a:solidFill>
                          <a:effectLst/>
                        </a:rPr>
                        <a:t> </a:t>
                      </a:r>
                      <a:r>
                        <a:rPr lang="en-US" sz="1200" b="1" dirty="0" err="1">
                          <a:solidFill>
                            <a:schemeClr val="bg1"/>
                          </a:solidFill>
                          <a:effectLst/>
                        </a:rPr>
                        <a:t>soco</a:t>
                      </a:r>
                      <a:r>
                        <a:rPr lang="en-US" sz="1200" b="1" dirty="0">
                          <a:solidFill>
                            <a:schemeClr val="bg1"/>
                          </a:solidFill>
                          <a:effectLst/>
                        </a:rPr>
                        <a:t>-economic scale</a:t>
                      </a:r>
                      <a:endParaRPr lang="en-US"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tx1"/>
                    </a:solidFill>
                  </a:tcPr>
                </a:tc>
                <a:tc>
                  <a:txBody>
                    <a:bodyPr/>
                    <a:lstStyle/>
                    <a:p>
                      <a:pPr marL="38100" marR="38100" algn="ctr">
                        <a:lnSpc>
                          <a:spcPts val="1600"/>
                        </a:lnSpc>
                        <a:spcBef>
                          <a:spcPts val="0"/>
                        </a:spcBef>
                        <a:spcAft>
                          <a:spcPts val="0"/>
                        </a:spcAft>
                      </a:pPr>
                      <a:r>
                        <a:rPr lang="en-US" sz="1200" b="1">
                          <a:solidFill>
                            <a:schemeClr val="bg1"/>
                          </a:solidFill>
                          <a:effectLst/>
                        </a:rPr>
                        <a:t>Mean</a:t>
                      </a:r>
                      <a:endParaRPr lang="en-US" sz="11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tx1"/>
                    </a:solidFill>
                  </a:tcPr>
                </a:tc>
                <a:tc>
                  <a:txBody>
                    <a:bodyPr/>
                    <a:lstStyle/>
                    <a:p>
                      <a:pPr marL="38100" marR="38100" algn="ctr">
                        <a:lnSpc>
                          <a:spcPts val="1600"/>
                        </a:lnSpc>
                        <a:spcBef>
                          <a:spcPts val="0"/>
                        </a:spcBef>
                        <a:spcAft>
                          <a:spcPts val="0"/>
                        </a:spcAft>
                      </a:pPr>
                      <a:r>
                        <a:rPr lang="en-US" sz="1200" b="1">
                          <a:solidFill>
                            <a:schemeClr val="bg1"/>
                          </a:solidFill>
                          <a:effectLst/>
                        </a:rPr>
                        <a:t>N</a:t>
                      </a:r>
                      <a:endParaRPr lang="en-US" sz="11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tx1"/>
                    </a:solidFill>
                  </a:tcPr>
                </a:tc>
              </a:tr>
              <a:tr h="577850">
                <a:tc>
                  <a:txBody>
                    <a:bodyPr/>
                    <a:lstStyle/>
                    <a:p>
                      <a:pPr marL="38100" marR="38100">
                        <a:lnSpc>
                          <a:spcPts val="1600"/>
                        </a:lnSpc>
                        <a:spcBef>
                          <a:spcPts val="0"/>
                        </a:spcBef>
                        <a:spcAft>
                          <a:spcPts val="0"/>
                        </a:spcAft>
                      </a:pPr>
                      <a:r>
                        <a:rPr lang="en-US" sz="1200">
                          <a:effectLst/>
                        </a:rPr>
                        <a:t>upper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ctr">
                        <a:lnSpc>
                          <a:spcPts val="1600"/>
                        </a:lnSpc>
                        <a:spcBef>
                          <a:spcPts val="0"/>
                        </a:spcBef>
                        <a:spcAft>
                          <a:spcPts val="0"/>
                        </a:spcAft>
                      </a:pPr>
                      <a:r>
                        <a:rPr lang="en-US" sz="1200" dirty="0" smtClean="0">
                          <a:effectLst/>
                          <a:latin typeface="+mn-lt"/>
                          <a:ea typeface="+mn-ea"/>
                          <a:cs typeface="+mn-cs"/>
                        </a:rPr>
                        <a:t>7.83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ctr">
                        <a:lnSpc>
                          <a:spcPts val="1600"/>
                        </a:lnSpc>
                        <a:spcBef>
                          <a:spcPts val="0"/>
                        </a:spcBef>
                        <a:spcAft>
                          <a:spcPts val="0"/>
                        </a:spcAft>
                      </a:pPr>
                      <a:r>
                        <a:rPr lang="en-US" sz="1200">
                          <a:effectLst/>
                        </a:rPr>
                        <a:t>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577850">
                <a:tc>
                  <a:txBody>
                    <a:bodyPr/>
                    <a:lstStyle/>
                    <a:p>
                      <a:pPr marL="38100" marR="38100">
                        <a:lnSpc>
                          <a:spcPts val="1600"/>
                        </a:lnSpc>
                        <a:spcBef>
                          <a:spcPts val="0"/>
                        </a:spcBef>
                        <a:spcAft>
                          <a:spcPts val="0"/>
                        </a:spcAft>
                      </a:pPr>
                      <a:r>
                        <a:rPr lang="en-US" sz="1200">
                          <a:effectLst/>
                        </a:rPr>
                        <a:t>middle upper middle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tc>
                  <a:txBody>
                    <a:bodyPr/>
                    <a:lstStyle/>
                    <a:p>
                      <a:pPr marL="38100" marR="38100" algn="ctr">
                        <a:lnSpc>
                          <a:spcPts val="1600"/>
                        </a:lnSpc>
                        <a:spcBef>
                          <a:spcPts val="0"/>
                        </a:spcBef>
                        <a:spcAft>
                          <a:spcPts val="0"/>
                        </a:spcAft>
                      </a:pPr>
                      <a:r>
                        <a:rPr lang="en-US" sz="1200" dirty="0" smtClean="0">
                          <a:effectLst/>
                          <a:latin typeface="+mn-lt"/>
                          <a:ea typeface="+mn-ea"/>
                          <a:cs typeface="+mn-cs"/>
                        </a:rPr>
                        <a:t>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tc>
                  <a:txBody>
                    <a:bodyPr/>
                    <a:lstStyle/>
                    <a:p>
                      <a:pPr marL="38100" marR="38100" algn="ctr">
                        <a:lnSpc>
                          <a:spcPts val="1600"/>
                        </a:lnSpc>
                        <a:spcBef>
                          <a:spcPts val="0"/>
                        </a:spcBef>
                        <a:spcAft>
                          <a:spcPts val="0"/>
                        </a:spcAft>
                      </a:pPr>
                      <a:r>
                        <a:rPr lang="en-US" sz="1200" dirty="0" smtClean="0">
                          <a:effectLst/>
                        </a:rPr>
                        <a:t>33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tr>
              <a:tr h="577850">
                <a:tc>
                  <a:txBody>
                    <a:bodyPr/>
                    <a:lstStyle/>
                    <a:p>
                      <a:pPr marL="38100" marR="38100">
                        <a:lnSpc>
                          <a:spcPts val="1600"/>
                        </a:lnSpc>
                        <a:spcBef>
                          <a:spcPts val="0"/>
                        </a:spcBef>
                        <a:spcAft>
                          <a:spcPts val="0"/>
                        </a:spcAft>
                      </a:pPr>
                      <a:r>
                        <a:rPr lang="en-US" sz="1200">
                          <a:effectLst/>
                        </a:rPr>
                        <a:t>lower middle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ctr">
                        <a:lnSpc>
                          <a:spcPts val="1600"/>
                        </a:lnSpc>
                        <a:spcBef>
                          <a:spcPts val="0"/>
                        </a:spcBef>
                        <a:spcAft>
                          <a:spcPts val="0"/>
                        </a:spcAft>
                      </a:pPr>
                      <a:r>
                        <a:rPr lang="en-US" sz="1200" dirty="0" smtClean="0">
                          <a:effectLst/>
                          <a:latin typeface="+mn-lt"/>
                          <a:ea typeface="+mn-ea"/>
                          <a:cs typeface="+mn-cs"/>
                        </a:rPr>
                        <a:t>9.8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ctr">
                        <a:lnSpc>
                          <a:spcPts val="1600"/>
                        </a:lnSpc>
                        <a:spcBef>
                          <a:spcPts val="0"/>
                        </a:spcBef>
                        <a:spcAft>
                          <a:spcPts val="0"/>
                        </a:spcAft>
                      </a:pPr>
                      <a:r>
                        <a:rPr lang="en-US" sz="1200" dirty="0" smtClean="0">
                          <a:effectLst/>
                          <a:latin typeface="+mn-lt"/>
                          <a:ea typeface="+mn-ea"/>
                          <a:cs typeface="+mn-cs"/>
                        </a:rPr>
                        <a:t>46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577850">
                <a:tc>
                  <a:txBody>
                    <a:bodyPr/>
                    <a:lstStyle/>
                    <a:p>
                      <a:pPr marL="38100" marR="38100">
                        <a:lnSpc>
                          <a:spcPts val="1600"/>
                        </a:lnSpc>
                        <a:spcBef>
                          <a:spcPts val="0"/>
                        </a:spcBef>
                        <a:spcAft>
                          <a:spcPts val="0"/>
                        </a:spcAft>
                      </a:pPr>
                      <a:r>
                        <a:rPr lang="en-US" sz="1200">
                          <a:effectLst/>
                        </a:rPr>
                        <a:t>lower upper lower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tc>
                  <a:txBody>
                    <a:bodyPr/>
                    <a:lstStyle/>
                    <a:p>
                      <a:pPr marL="38100" marR="38100" algn="ctr">
                        <a:lnSpc>
                          <a:spcPts val="1600"/>
                        </a:lnSpc>
                        <a:spcBef>
                          <a:spcPts val="0"/>
                        </a:spcBef>
                        <a:spcAft>
                          <a:spcPts val="0"/>
                        </a:spcAft>
                      </a:pPr>
                      <a:r>
                        <a:rPr lang="en-US" sz="1200" dirty="0" smtClean="0">
                          <a:effectLst/>
                          <a:latin typeface="+mn-lt"/>
                          <a:ea typeface="+mn-ea"/>
                          <a:cs typeface="+mn-cs"/>
                        </a:rPr>
                        <a:t>9.6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tc>
                  <a:txBody>
                    <a:bodyPr/>
                    <a:lstStyle/>
                    <a:p>
                      <a:pPr marL="38100" marR="38100" algn="ctr">
                        <a:lnSpc>
                          <a:spcPts val="1600"/>
                        </a:lnSpc>
                        <a:spcBef>
                          <a:spcPts val="0"/>
                        </a:spcBef>
                        <a:spcAft>
                          <a:spcPts val="0"/>
                        </a:spcAft>
                      </a:pPr>
                      <a:r>
                        <a:rPr lang="en-US" sz="1100" dirty="0" smtClean="0">
                          <a:effectLst/>
                          <a:latin typeface="Calibri" panose="020F0502020204030204" pitchFamily="34" charset="0"/>
                          <a:ea typeface="Calibri" panose="020F0502020204030204" pitchFamily="34" charset="0"/>
                          <a:cs typeface="Times New Roman" panose="02020603050405020304" pitchFamily="18" charset="0"/>
                        </a:rPr>
                        <a:t>15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tr>
              <a:tr h="577850">
                <a:tc>
                  <a:txBody>
                    <a:bodyPr/>
                    <a:lstStyle/>
                    <a:p>
                      <a:pPr marL="38100" marR="38100">
                        <a:lnSpc>
                          <a:spcPts val="1600"/>
                        </a:lnSpc>
                        <a:spcBef>
                          <a:spcPts val="0"/>
                        </a:spcBef>
                        <a:spcAft>
                          <a:spcPts val="0"/>
                        </a:spcAft>
                      </a:pPr>
                      <a:r>
                        <a:rPr lang="en-US" sz="1200">
                          <a:effectLst/>
                        </a:rPr>
                        <a:t>Total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ctr">
                        <a:lnSpc>
                          <a:spcPts val="1600"/>
                        </a:lnSpc>
                        <a:spcBef>
                          <a:spcPts val="0"/>
                        </a:spcBef>
                        <a:spcAft>
                          <a:spcPts val="0"/>
                        </a:spcAft>
                      </a:pPr>
                      <a:r>
                        <a:rPr lang="en-US" sz="1200" dirty="0" smtClean="0">
                          <a:effectLst/>
                          <a:latin typeface="+mn-lt"/>
                          <a:ea typeface="+mn-ea"/>
                          <a:cs typeface="+mn-cs"/>
                        </a:rPr>
                        <a:t>9.41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38100" marR="38100" algn="ctr">
                        <a:lnSpc>
                          <a:spcPts val="1600"/>
                        </a:lnSpc>
                        <a:spcBef>
                          <a:spcPts val="0"/>
                        </a:spcBef>
                        <a:spcAft>
                          <a:spcPts val="0"/>
                        </a:spcAft>
                      </a:pPr>
                      <a:r>
                        <a:rPr lang="en-US" sz="1200" dirty="0" smtClean="0">
                          <a:effectLst/>
                          <a:latin typeface="+mn-lt"/>
                          <a:ea typeface="+mn-ea"/>
                          <a:cs typeface="+mn-cs"/>
                        </a:rPr>
                        <a:t>100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bl>
          </a:graphicData>
        </a:graphic>
      </p:graphicFrame>
    </p:spTree>
    <p:extLst>
      <p:ext uri="{BB962C8B-B14F-4D97-AF65-F5344CB8AC3E}">
        <p14:creationId xmlns:p14="http://schemas.microsoft.com/office/powerpoint/2010/main" val="38917140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Education level-</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30202087"/>
              </p:ext>
            </p:extLst>
          </p:nvPr>
        </p:nvGraphicFramePr>
        <p:xfrm>
          <a:off x="1028699" y="2171702"/>
          <a:ext cx="5954592" cy="4076696"/>
        </p:xfrm>
        <a:graphic>
          <a:graphicData uri="http://schemas.openxmlformats.org/drawingml/2006/table">
            <a:tbl>
              <a:tblPr>
                <a:tableStyleId>{5C22544A-7EE6-4342-B048-85BDC9FD1C3A}</a:tableStyleId>
              </a:tblPr>
              <a:tblGrid>
                <a:gridCol w="3808168"/>
                <a:gridCol w="1315550"/>
                <a:gridCol w="830874"/>
              </a:tblGrid>
              <a:tr h="1189931">
                <a:tc>
                  <a:txBody>
                    <a:bodyPr/>
                    <a:lstStyle/>
                    <a:p>
                      <a:pPr marL="38100" marR="38100">
                        <a:lnSpc>
                          <a:spcPts val="1600"/>
                        </a:lnSpc>
                        <a:spcBef>
                          <a:spcPts val="0"/>
                        </a:spcBef>
                        <a:spcAft>
                          <a:spcPts val="0"/>
                        </a:spcAft>
                      </a:pPr>
                      <a:r>
                        <a:rPr lang="en-US" sz="1200" b="1" dirty="0">
                          <a:solidFill>
                            <a:schemeClr val="bg1"/>
                          </a:solidFill>
                          <a:effectLst/>
                        </a:rPr>
                        <a:t>What is the highest level of education attained by the head of the respondent?</a:t>
                      </a:r>
                      <a:endParaRPr lang="en-US"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marL="38100" marR="38100" algn="ctr">
                        <a:lnSpc>
                          <a:spcPts val="1600"/>
                        </a:lnSpc>
                        <a:spcBef>
                          <a:spcPts val="0"/>
                        </a:spcBef>
                        <a:spcAft>
                          <a:spcPts val="0"/>
                        </a:spcAft>
                      </a:pPr>
                      <a:r>
                        <a:rPr lang="en-US" sz="1200" b="1">
                          <a:solidFill>
                            <a:schemeClr val="bg1"/>
                          </a:solidFill>
                          <a:effectLst/>
                        </a:rPr>
                        <a:t>Mean</a:t>
                      </a:r>
                      <a:endParaRPr lang="en-US" sz="11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marL="38100" marR="38100" algn="ctr">
                        <a:lnSpc>
                          <a:spcPts val="1600"/>
                        </a:lnSpc>
                        <a:spcBef>
                          <a:spcPts val="0"/>
                        </a:spcBef>
                        <a:spcAft>
                          <a:spcPts val="0"/>
                        </a:spcAft>
                      </a:pPr>
                      <a:r>
                        <a:rPr lang="en-US" sz="1200" b="1">
                          <a:solidFill>
                            <a:schemeClr val="bg1"/>
                          </a:solidFill>
                          <a:effectLst/>
                        </a:rPr>
                        <a:t>N</a:t>
                      </a:r>
                      <a:endParaRPr lang="en-US" sz="11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r>
              <a:tr h="577353">
                <a:tc>
                  <a:txBody>
                    <a:bodyPr/>
                    <a:lstStyle/>
                    <a:p>
                      <a:pPr marL="38100" marR="38100">
                        <a:lnSpc>
                          <a:spcPts val="1600"/>
                        </a:lnSpc>
                        <a:spcBef>
                          <a:spcPts val="0"/>
                        </a:spcBef>
                        <a:spcAft>
                          <a:spcPts val="0"/>
                        </a:spcAft>
                      </a:pPr>
                      <a:r>
                        <a:rPr lang="en-US" sz="1200">
                          <a:effectLst/>
                        </a:rPr>
                        <a:t>none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US" sz="1200" dirty="0" smtClean="0">
                          <a:effectLst/>
                          <a:latin typeface="+mn-lt"/>
                          <a:ea typeface="+mn-ea"/>
                          <a:cs typeface="+mn-cs"/>
                        </a:rPr>
                        <a:t>7.1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US" sz="1200" dirty="0" smtClean="0">
                          <a:effectLst/>
                          <a:latin typeface="+mn-lt"/>
                          <a:ea typeface="+mn-ea"/>
                          <a:cs typeface="+mn-cs"/>
                        </a:rPr>
                        <a:t>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7353">
                <a:tc>
                  <a:txBody>
                    <a:bodyPr/>
                    <a:lstStyle/>
                    <a:p>
                      <a:pPr marL="38100" marR="38100">
                        <a:lnSpc>
                          <a:spcPts val="1600"/>
                        </a:lnSpc>
                        <a:spcBef>
                          <a:spcPts val="0"/>
                        </a:spcBef>
                        <a:spcAft>
                          <a:spcPts val="0"/>
                        </a:spcAft>
                      </a:pPr>
                      <a:r>
                        <a:rPr lang="en-US" sz="1200" dirty="0">
                          <a:effectLst/>
                        </a:rPr>
                        <a:t>primary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8100" marR="38100" algn="ctr">
                        <a:lnSpc>
                          <a:spcPts val="1600"/>
                        </a:lnSpc>
                        <a:spcBef>
                          <a:spcPts val="0"/>
                        </a:spcBef>
                        <a:spcAft>
                          <a:spcPts val="0"/>
                        </a:spcAft>
                      </a:pPr>
                      <a:r>
                        <a:rPr lang="en-US" sz="1200" dirty="0" smtClean="0">
                          <a:effectLst/>
                          <a:latin typeface="+mn-lt"/>
                          <a:ea typeface="+mn-ea"/>
                          <a:cs typeface="+mn-cs"/>
                        </a:rPr>
                        <a:t>8.53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8100" marR="38100" algn="ctr">
                        <a:lnSpc>
                          <a:spcPts val="1600"/>
                        </a:lnSpc>
                        <a:spcBef>
                          <a:spcPts val="0"/>
                        </a:spcBef>
                        <a:spcAft>
                          <a:spcPts val="0"/>
                        </a:spcAft>
                      </a:pPr>
                      <a:r>
                        <a:rPr lang="en-US" sz="1200" dirty="0" smtClean="0">
                          <a:effectLst/>
                        </a:rPr>
                        <a:t>13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77353">
                <a:tc>
                  <a:txBody>
                    <a:bodyPr/>
                    <a:lstStyle/>
                    <a:p>
                      <a:pPr marL="38100" marR="38100">
                        <a:lnSpc>
                          <a:spcPts val="1600"/>
                        </a:lnSpc>
                        <a:spcBef>
                          <a:spcPts val="0"/>
                        </a:spcBef>
                        <a:spcAft>
                          <a:spcPts val="0"/>
                        </a:spcAft>
                      </a:pPr>
                      <a:r>
                        <a:rPr lang="en-US" sz="1200">
                          <a:effectLst/>
                        </a:rPr>
                        <a:t>secondary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US" sz="1200" dirty="0" smtClean="0">
                          <a:effectLst/>
                          <a:latin typeface="+mn-lt"/>
                          <a:ea typeface="+mn-ea"/>
                          <a:cs typeface="+mn-cs"/>
                        </a:rPr>
                        <a:t>9.61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US" sz="1200" dirty="0" smtClean="0">
                          <a:effectLst/>
                          <a:latin typeface="+mn-lt"/>
                          <a:ea typeface="+mn-ea"/>
                          <a:cs typeface="+mn-cs"/>
                        </a:rPr>
                        <a:t>52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7353">
                <a:tc>
                  <a:txBody>
                    <a:bodyPr/>
                    <a:lstStyle/>
                    <a:p>
                      <a:pPr marL="38100" marR="38100">
                        <a:lnSpc>
                          <a:spcPts val="1600"/>
                        </a:lnSpc>
                        <a:spcBef>
                          <a:spcPts val="0"/>
                        </a:spcBef>
                        <a:spcAft>
                          <a:spcPts val="0"/>
                        </a:spcAft>
                      </a:pPr>
                      <a:r>
                        <a:rPr lang="en-US" sz="1200">
                          <a:effectLst/>
                        </a:rPr>
                        <a:t>tertiary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8100" marR="38100" algn="ctr">
                        <a:lnSpc>
                          <a:spcPts val="1600"/>
                        </a:lnSpc>
                        <a:spcBef>
                          <a:spcPts val="0"/>
                        </a:spcBef>
                        <a:spcAft>
                          <a:spcPts val="0"/>
                        </a:spcAft>
                      </a:pPr>
                      <a:r>
                        <a:rPr lang="en-US" sz="1200" dirty="0" smtClean="0">
                          <a:effectLst/>
                        </a:rPr>
                        <a:t>10.45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8100" marR="38100" algn="ctr">
                        <a:lnSpc>
                          <a:spcPts val="1600"/>
                        </a:lnSpc>
                        <a:spcBef>
                          <a:spcPts val="0"/>
                        </a:spcBef>
                        <a:spcAft>
                          <a:spcPts val="0"/>
                        </a:spcAft>
                      </a:pPr>
                      <a:r>
                        <a:rPr lang="en-US" sz="1200" dirty="0" smtClean="0">
                          <a:effectLst/>
                          <a:latin typeface="+mn-lt"/>
                          <a:ea typeface="+mn-ea"/>
                          <a:cs typeface="+mn-cs"/>
                        </a:rPr>
                        <a:t>24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77353">
                <a:tc>
                  <a:txBody>
                    <a:bodyPr/>
                    <a:lstStyle/>
                    <a:p>
                      <a:pPr marL="38100" marR="38100">
                        <a:lnSpc>
                          <a:spcPts val="1600"/>
                        </a:lnSpc>
                        <a:spcBef>
                          <a:spcPts val="0"/>
                        </a:spcBef>
                        <a:spcAft>
                          <a:spcPts val="0"/>
                        </a:spcAft>
                      </a:pPr>
                      <a:r>
                        <a:rPr lang="en-US" sz="1200">
                          <a:effectLst/>
                        </a:rPr>
                        <a:t>Total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US" sz="1200" dirty="0" smtClean="0">
                          <a:effectLst/>
                          <a:latin typeface="+mn-lt"/>
                          <a:ea typeface="+mn-ea"/>
                          <a:cs typeface="+mn-cs"/>
                        </a:rPr>
                        <a:t>9.41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US" sz="1200" dirty="0" smtClean="0">
                          <a:effectLst/>
                          <a:latin typeface="+mn-lt"/>
                          <a:ea typeface="+mn-ea"/>
                          <a:cs typeface="+mn-cs"/>
                        </a:rPr>
                        <a:t>100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5354514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RESULTS</a:t>
            </a:r>
            <a:endParaRPr lang="en-IN" dirty="0"/>
          </a:p>
        </p:txBody>
      </p:sp>
      <p:sp>
        <p:nvSpPr>
          <p:cNvPr id="3" name="Content Placeholder 2"/>
          <p:cNvSpPr>
            <a:spLocks noGrp="1"/>
          </p:cNvSpPr>
          <p:nvPr>
            <p:ph idx="1"/>
          </p:nvPr>
        </p:nvSpPr>
        <p:spPr/>
        <p:txBody>
          <a:bodyPr>
            <a:normAutofit/>
          </a:bodyPr>
          <a:lstStyle/>
          <a:p>
            <a:pPr lvl="0" algn="just"/>
            <a:r>
              <a:rPr lang="en-IN" dirty="0" smtClean="0"/>
              <a:t>4</a:t>
            </a:r>
            <a:r>
              <a:rPr lang="en-IN" dirty="0"/>
              <a:t>% of the participants have heard about </a:t>
            </a:r>
            <a:r>
              <a:rPr lang="en-IN" dirty="0" smtClean="0"/>
              <a:t>zTB-</a:t>
            </a:r>
          </a:p>
          <a:p>
            <a:pPr lvl="0" algn="just">
              <a:buFont typeface="Wingdings" panose="05000000000000000000" pitchFamily="2" charset="2"/>
              <a:buChar char="Ø"/>
            </a:pPr>
            <a:r>
              <a:rPr lang="en-IN" dirty="0" smtClean="0"/>
              <a:t>Were males</a:t>
            </a:r>
          </a:p>
          <a:p>
            <a:pPr algn="just">
              <a:buFont typeface="Wingdings" panose="05000000000000000000" pitchFamily="2" charset="2"/>
              <a:buChar char="Ø"/>
            </a:pPr>
            <a:r>
              <a:rPr lang="en-IN" dirty="0" smtClean="0"/>
              <a:t>Belongs to </a:t>
            </a:r>
            <a:r>
              <a:rPr lang="en-IN" dirty="0"/>
              <a:t>upper, middle upper middle class. </a:t>
            </a:r>
          </a:p>
          <a:p>
            <a:pPr lvl="0" algn="just">
              <a:buFont typeface="Wingdings" panose="05000000000000000000" pitchFamily="2" charset="2"/>
              <a:buChar char="Ø"/>
            </a:pPr>
            <a:r>
              <a:rPr lang="en-IN" dirty="0" smtClean="0"/>
              <a:t>Have attained secondary </a:t>
            </a:r>
            <a:r>
              <a:rPr lang="en-IN" dirty="0"/>
              <a:t>and tertiary level of </a:t>
            </a:r>
            <a:r>
              <a:rPr lang="en-IN" dirty="0" smtClean="0"/>
              <a:t>education </a:t>
            </a:r>
            <a:endParaRPr lang="en-IN" dirty="0"/>
          </a:p>
          <a:p>
            <a:pPr lvl="0" algn="just">
              <a:buFont typeface="Wingdings" panose="05000000000000000000" pitchFamily="2" charset="2"/>
              <a:buChar char="Ø"/>
            </a:pPr>
            <a:r>
              <a:rPr lang="en-IN" dirty="0" smtClean="0"/>
              <a:t>Age </a:t>
            </a:r>
            <a:r>
              <a:rPr lang="en-IN" dirty="0"/>
              <a:t>group between 30-39 </a:t>
            </a:r>
            <a:r>
              <a:rPr lang="en-IN" dirty="0" smtClean="0"/>
              <a:t>years</a:t>
            </a:r>
          </a:p>
          <a:p>
            <a:pPr lvl="0" algn="just"/>
            <a:endParaRPr lang="en-IN" dirty="0"/>
          </a:p>
          <a:p>
            <a:pPr lvl="0" algn="just"/>
            <a:r>
              <a:rPr lang="en-IN" dirty="0"/>
              <a:t>6% of the population attended animal </a:t>
            </a:r>
            <a:r>
              <a:rPr lang="en-IN" dirty="0" smtClean="0"/>
              <a:t>fairs.</a:t>
            </a:r>
            <a:endParaRPr lang="en-IN" dirty="0"/>
          </a:p>
          <a:p>
            <a:pPr algn="just"/>
            <a:endParaRPr lang="en-IN"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762000"/>
          </a:xfrm>
        </p:spPr>
        <p:txBody>
          <a:bodyPr/>
          <a:lstStyle/>
          <a:p>
            <a:r>
              <a:rPr lang="en-IN" dirty="0"/>
              <a:t>C</a:t>
            </a:r>
            <a:r>
              <a:rPr lang="en-IN" dirty="0" smtClean="0"/>
              <a:t>onsumption Pattern-</a:t>
            </a:r>
            <a:endParaRPr lang="en-US" dirty="0"/>
          </a:p>
        </p:txBody>
      </p:sp>
      <p:sp>
        <p:nvSpPr>
          <p:cNvPr id="5" name="Text Placeholder 4"/>
          <p:cNvSpPr>
            <a:spLocks noGrp="1"/>
          </p:cNvSpPr>
          <p:nvPr>
            <p:ph type="body" idx="1"/>
          </p:nvPr>
        </p:nvSpPr>
        <p:spPr>
          <a:xfrm>
            <a:off x="1028700" y="1676400"/>
            <a:ext cx="3335840" cy="673354"/>
          </a:xfrm>
        </p:spPr>
        <p:txBody>
          <a:bodyPr/>
          <a:lstStyle/>
          <a:p>
            <a:pPr algn="ctr"/>
            <a:r>
              <a:rPr lang="en-IN" b="1" u="sng" dirty="0" smtClean="0"/>
              <a:t>Milk</a:t>
            </a:r>
            <a:endParaRPr lang="en-US" b="1" u="sng" dirty="0"/>
          </a:p>
        </p:txBody>
      </p:sp>
      <p:sp>
        <p:nvSpPr>
          <p:cNvPr id="3" name="Content Placeholder 2"/>
          <p:cNvSpPr>
            <a:spLocks noGrp="1"/>
          </p:cNvSpPr>
          <p:nvPr>
            <p:ph sz="half" idx="2"/>
          </p:nvPr>
        </p:nvSpPr>
        <p:spPr>
          <a:xfrm>
            <a:off x="1028700" y="2819400"/>
            <a:ext cx="3335839" cy="3517647"/>
          </a:xfrm>
        </p:spPr>
        <p:txBody>
          <a:bodyPr>
            <a:normAutofit fontScale="92500" lnSpcReduction="10000"/>
          </a:bodyPr>
          <a:lstStyle/>
          <a:p>
            <a:r>
              <a:rPr lang="en-IN" b="1" dirty="0" smtClean="0"/>
              <a:t>Boiled – 15% (40-49 </a:t>
            </a:r>
            <a:r>
              <a:rPr lang="en-IN" b="1" dirty="0" err="1" smtClean="0"/>
              <a:t>yrs</a:t>
            </a:r>
            <a:r>
              <a:rPr lang="en-IN" b="1" dirty="0" smtClean="0"/>
              <a:t>)</a:t>
            </a:r>
          </a:p>
          <a:p>
            <a:pPr marL="0" indent="0">
              <a:buNone/>
            </a:pPr>
            <a:r>
              <a:rPr lang="en-IN" dirty="0" smtClean="0"/>
              <a:t>14% - males</a:t>
            </a:r>
          </a:p>
          <a:p>
            <a:pPr marL="0" indent="0">
              <a:buNone/>
            </a:pPr>
            <a:r>
              <a:rPr lang="en-IN" dirty="0" smtClean="0"/>
              <a:t>1</a:t>
            </a:r>
            <a:r>
              <a:rPr lang="en-US" dirty="0" smtClean="0"/>
              <a:t> % - females</a:t>
            </a:r>
          </a:p>
          <a:p>
            <a:r>
              <a:rPr lang="en-IN" b="1" dirty="0" smtClean="0"/>
              <a:t>Mixed – 68% (20-39 </a:t>
            </a:r>
            <a:r>
              <a:rPr lang="en-IN" b="1" dirty="0" err="1" smtClean="0"/>
              <a:t>yrs</a:t>
            </a:r>
            <a:r>
              <a:rPr lang="en-IN" b="1" dirty="0" smtClean="0"/>
              <a:t>)</a:t>
            </a:r>
          </a:p>
          <a:p>
            <a:pPr marL="0" indent="0">
              <a:buNone/>
            </a:pPr>
            <a:r>
              <a:rPr lang="en-IN" dirty="0" smtClean="0"/>
              <a:t>61</a:t>
            </a:r>
            <a:r>
              <a:rPr lang="en-IN" dirty="0"/>
              <a:t>% </a:t>
            </a:r>
            <a:r>
              <a:rPr lang="en-IN" dirty="0" smtClean="0"/>
              <a:t>- males</a:t>
            </a:r>
          </a:p>
          <a:p>
            <a:pPr marL="0" indent="0">
              <a:buNone/>
            </a:pPr>
            <a:r>
              <a:rPr lang="en-IN" dirty="0" smtClean="0"/>
              <a:t>8</a:t>
            </a:r>
            <a:r>
              <a:rPr lang="en-IN" dirty="0"/>
              <a:t>% </a:t>
            </a:r>
            <a:r>
              <a:rPr lang="en-IN" dirty="0" smtClean="0"/>
              <a:t>- females</a:t>
            </a:r>
          </a:p>
          <a:p>
            <a:r>
              <a:rPr lang="en-IN" b="1" dirty="0" smtClean="0"/>
              <a:t>Raw – 9% (30-39 </a:t>
            </a:r>
            <a:r>
              <a:rPr lang="en-IN" b="1" dirty="0" err="1" smtClean="0"/>
              <a:t>yrs</a:t>
            </a:r>
            <a:r>
              <a:rPr lang="en-IN" b="1" dirty="0" smtClean="0"/>
              <a:t>)</a:t>
            </a:r>
          </a:p>
          <a:p>
            <a:pPr marL="0" indent="0">
              <a:buNone/>
            </a:pPr>
            <a:r>
              <a:rPr lang="en-IN" dirty="0" smtClean="0"/>
              <a:t>8 </a:t>
            </a:r>
            <a:r>
              <a:rPr lang="en-IN" dirty="0"/>
              <a:t>% </a:t>
            </a:r>
            <a:r>
              <a:rPr lang="en-IN" dirty="0" smtClean="0"/>
              <a:t>- males</a:t>
            </a:r>
          </a:p>
          <a:p>
            <a:pPr marL="0" indent="0">
              <a:buNone/>
            </a:pPr>
            <a:r>
              <a:rPr lang="en-IN" dirty="0" smtClean="0"/>
              <a:t>1</a:t>
            </a:r>
            <a:r>
              <a:rPr lang="en-IN" dirty="0"/>
              <a:t>% </a:t>
            </a:r>
            <a:r>
              <a:rPr lang="en-IN" dirty="0" smtClean="0"/>
              <a:t>- females</a:t>
            </a:r>
          </a:p>
        </p:txBody>
      </p:sp>
      <p:sp>
        <p:nvSpPr>
          <p:cNvPr id="6" name="Text Placeholder 5"/>
          <p:cNvSpPr>
            <a:spLocks noGrp="1"/>
          </p:cNvSpPr>
          <p:nvPr>
            <p:ph type="body" sz="quarter" idx="3"/>
          </p:nvPr>
        </p:nvSpPr>
        <p:spPr>
          <a:xfrm>
            <a:off x="4893760" y="1676400"/>
            <a:ext cx="3335840" cy="673354"/>
          </a:xfrm>
        </p:spPr>
        <p:txBody>
          <a:bodyPr/>
          <a:lstStyle/>
          <a:p>
            <a:pPr algn="ctr"/>
            <a:r>
              <a:rPr lang="en-IN" b="1" u="sng" dirty="0" smtClean="0"/>
              <a:t>Meat</a:t>
            </a:r>
            <a:endParaRPr lang="en-US" b="1" u="sng" dirty="0"/>
          </a:p>
        </p:txBody>
      </p:sp>
      <p:sp>
        <p:nvSpPr>
          <p:cNvPr id="7" name="Content Placeholder 6"/>
          <p:cNvSpPr>
            <a:spLocks noGrp="1"/>
          </p:cNvSpPr>
          <p:nvPr>
            <p:ph sz="quarter" idx="4"/>
          </p:nvPr>
        </p:nvSpPr>
        <p:spPr>
          <a:xfrm>
            <a:off x="4915369" y="2808091"/>
            <a:ext cx="3335840" cy="3517647"/>
          </a:xfrm>
        </p:spPr>
        <p:txBody>
          <a:bodyPr>
            <a:normAutofit/>
          </a:bodyPr>
          <a:lstStyle/>
          <a:p>
            <a:r>
              <a:rPr lang="en-IN" sz="1800" b="1" dirty="0" smtClean="0"/>
              <a:t>Cooked </a:t>
            </a:r>
            <a:r>
              <a:rPr lang="en-IN" sz="1800" b="1" dirty="0"/>
              <a:t>– 15</a:t>
            </a:r>
            <a:r>
              <a:rPr lang="en-IN" sz="1800" b="1" dirty="0" smtClean="0"/>
              <a:t>% (20-39 </a:t>
            </a:r>
            <a:r>
              <a:rPr lang="en-IN" sz="1800" b="1" dirty="0" err="1" smtClean="0"/>
              <a:t>yrs</a:t>
            </a:r>
            <a:r>
              <a:rPr lang="en-IN" sz="1800" b="1" dirty="0" smtClean="0"/>
              <a:t>) </a:t>
            </a:r>
            <a:endParaRPr lang="en-IN" sz="1800" b="1" dirty="0"/>
          </a:p>
          <a:p>
            <a:pPr marL="0" indent="0">
              <a:buNone/>
            </a:pPr>
            <a:r>
              <a:rPr lang="en-IN" sz="1800" dirty="0" smtClean="0"/>
              <a:t>15% </a:t>
            </a:r>
            <a:r>
              <a:rPr lang="en-IN" sz="1800" dirty="0"/>
              <a:t>- </a:t>
            </a:r>
            <a:r>
              <a:rPr lang="en-IN" sz="1800" dirty="0" smtClean="0"/>
              <a:t>males</a:t>
            </a:r>
          </a:p>
          <a:p>
            <a:pPr marL="0" indent="0">
              <a:buNone/>
            </a:pPr>
            <a:endParaRPr lang="en-US" sz="1800" dirty="0"/>
          </a:p>
          <a:p>
            <a:r>
              <a:rPr lang="en-IN" sz="1800" b="1" dirty="0"/>
              <a:t>Mixed – 3</a:t>
            </a:r>
            <a:r>
              <a:rPr lang="en-IN" sz="1800" b="1" dirty="0" smtClean="0"/>
              <a:t>% (20-29 </a:t>
            </a:r>
            <a:r>
              <a:rPr lang="en-IN" sz="1800" b="1" dirty="0" err="1" smtClean="0"/>
              <a:t>yrs</a:t>
            </a:r>
            <a:r>
              <a:rPr lang="en-IN" sz="1800" b="1" dirty="0" smtClean="0"/>
              <a:t>)</a:t>
            </a:r>
            <a:endParaRPr lang="en-IN" sz="1800" b="1" dirty="0"/>
          </a:p>
          <a:p>
            <a:pPr marL="0" indent="0">
              <a:buNone/>
            </a:pPr>
            <a:r>
              <a:rPr lang="en-IN" sz="1800" dirty="0" smtClean="0"/>
              <a:t>3% </a:t>
            </a:r>
            <a:r>
              <a:rPr lang="en-IN" sz="1800" dirty="0"/>
              <a:t>- males</a:t>
            </a:r>
          </a:p>
          <a:p>
            <a:pPr marL="0" indent="0">
              <a:buNone/>
            </a:pPr>
            <a:endParaRPr lang="en-US" sz="1800" dirty="0"/>
          </a:p>
        </p:txBody>
      </p:sp>
    </p:spTree>
    <p:extLst>
      <p:ext uri="{BB962C8B-B14F-4D97-AF65-F5344CB8AC3E}">
        <p14:creationId xmlns:p14="http://schemas.microsoft.com/office/powerpoint/2010/main" val="260477161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CONCLUSION</a:t>
            </a:r>
            <a:endParaRPr lang="en-IN" dirty="0"/>
          </a:p>
        </p:txBody>
      </p:sp>
      <p:sp>
        <p:nvSpPr>
          <p:cNvPr id="3" name="Content Placeholder 2"/>
          <p:cNvSpPr>
            <a:spLocks noGrp="1"/>
          </p:cNvSpPr>
          <p:nvPr>
            <p:ph idx="1"/>
          </p:nvPr>
        </p:nvSpPr>
        <p:spPr/>
        <p:txBody>
          <a:bodyPr>
            <a:normAutofit/>
          </a:bodyPr>
          <a:lstStyle/>
          <a:p>
            <a:r>
              <a:rPr lang="en-US" dirty="0"/>
              <a:t>The study concludes that practices such as attending animal fares, grazing systems, location of watering points, contact of animals with other animals during grazing or watering, treating animals on their own when they fall sick are contributing factors to increase the risk of </a:t>
            </a:r>
            <a:r>
              <a:rPr lang="en-US" dirty="0" err="1"/>
              <a:t>zTB</a:t>
            </a:r>
            <a:r>
              <a:rPr lang="en-US" dirty="0"/>
              <a:t>. </a:t>
            </a:r>
            <a:endParaRPr lang="en-US" dirty="0" smtClean="0"/>
          </a:p>
          <a:p>
            <a:r>
              <a:rPr lang="en-US" dirty="0" smtClean="0"/>
              <a:t>Dietary </a:t>
            </a:r>
            <a:r>
              <a:rPr lang="en-US" dirty="0"/>
              <a:t>practices such as consumption of raw milk and meat are also contributing to risk of </a:t>
            </a:r>
            <a:r>
              <a:rPr lang="en-US" dirty="0" err="1"/>
              <a:t>zTB</a:t>
            </a:r>
            <a:r>
              <a:rPr lang="en-US" dirty="0"/>
              <a:t> among the community. </a:t>
            </a:r>
            <a:endParaRPr lang="en-US" dirty="0" smtClean="0"/>
          </a:p>
          <a:p>
            <a:r>
              <a:rPr lang="en-US" dirty="0" smtClean="0"/>
              <a:t>The </a:t>
            </a:r>
            <a:r>
              <a:rPr lang="en-US" dirty="0"/>
              <a:t>males from community of age group 20-29 years and 30-39 years are majorly exposed risk because of their dietary habits.</a:t>
            </a:r>
            <a:endParaRPr lang="en-IN" dirty="0"/>
          </a:p>
          <a:p>
            <a:endParaRPr lang="en-IN"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RECOMMENDATIONS</a:t>
            </a:r>
            <a:endParaRPr lang="en-IN" dirty="0"/>
          </a:p>
        </p:txBody>
      </p:sp>
      <p:sp>
        <p:nvSpPr>
          <p:cNvPr id="3" name="Content Placeholder 2"/>
          <p:cNvSpPr>
            <a:spLocks noGrp="1"/>
          </p:cNvSpPr>
          <p:nvPr>
            <p:ph idx="1"/>
          </p:nvPr>
        </p:nvSpPr>
        <p:spPr/>
        <p:txBody>
          <a:bodyPr/>
          <a:lstStyle/>
          <a:p>
            <a:pPr lvl="0"/>
            <a:r>
              <a:rPr lang="en-IN" dirty="0" smtClean="0"/>
              <a:t>Awareness </a:t>
            </a:r>
            <a:r>
              <a:rPr lang="en-IN" dirty="0"/>
              <a:t>among community about the zTB and its severity through IEC material.</a:t>
            </a:r>
          </a:p>
          <a:p>
            <a:pPr lvl="0"/>
            <a:r>
              <a:rPr lang="en-IN" dirty="0" smtClean="0"/>
              <a:t>Awareness </a:t>
            </a:r>
            <a:r>
              <a:rPr lang="en-IN" dirty="0"/>
              <a:t>campaigns to increase the awareness about the potential risk factors.</a:t>
            </a:r>
          </a:p>
          <a:p>
            <a:r>
              <a:rPr lang="en-IN" dirty="0"/>
              <a:t>Targeting particular age group and gender for awareness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LIMITATIONS</a:t>
            </a:r>
            <a:endParaRPr lang="en-IN" dirty="0"/>
          </a:p>
        </p:txBody>
      </p:sp>
      <p:sp>
        <p:nvSpPr>
          <p:cNvPr id="3" name="Content Placeholder 2"/>
          <p:cNvSpPr>
            <a:spLocks noGrp="1"/>
          </p:cNvSpPr>
          <p:nvPr>
            <p:ph idx="1"/>
          </p:nvPr>
        </p:nvSpPr>
        <p:spPr/>
        <p:txBody>
          <a:bodyPr/>
          <a:lstStyle/>
          <a:p>
            <a:pPr lvl="0"/>
            <a:r>
              <a:rPr lang="en-US" dirty="0"/>
              <a:t>This study was conducted on the selected cattle holders residing in the villages in peri-urban area of Sonipat district  which is a Hindu community hence the results cannot be generalized on Muslim community.</a:t>
            </a:r>
            <a:endParaRPr lang="en-IN" dirty="0"/>
          </a:p>
          <a:p>
            <a:pPr lvl="0"/>
            <a:r>
              <a:rPr lang="en-US" dirty="0"/>
              <a:t>Language </a:t>
            </a:r>
            <a:r>
              <a:rPr lang="en-US" dirty="0" smtClean="0"/>
              <a:t>barrier</a:t>
            </a:r>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Introduction</a:t>
            </a:r>
            <a:endParaRPr lang="en-IN" dirty="0"/>
          </a:p>
        </p:txBody>
      </p:sp>
      <p:sp>
        <p:nvSpPr>
          <p:cNvPr id="3" name="Content Placeholder 2"/>
          <p:cNvSpPr>
            <a:spLocks noGrp="1"/>
          </p:cNvSpPr>
          <p:nvPr>
            <p:ph idx="1"/>
          </p:nvPr>
        </p:nvSpPr>
        <p:spPr/>
        <p:txBody>
          <a:bodyPr/>
          <a:lstStyle/>
          <a:p>
            <a:pPr>
              <a:buNone/>
            </a:pPr>
            <a:r>
              <a:rPr lang="en-IN" b="1" dirty="0"/>
              <a:t>P</a:t>
            </a:r>
            <a:r>
              <a:rPr lang="en-IN" b="1" dirty="0" smtClean="0"/>
              <a:t>eri-urban area- </a:t>
            </a:r>
          </a:p>
          <a:p>
            <a:r>
              <a:rPr lang="en-IN" dirty="0" smtClean="0"/>
              <a:t>Transition </a:t>
            </a:r>
            <a:r>
              <a:rPr lang="en-IN" dirty="0"/>
              <a:t>or interaction </a:t>
            </a:r>
            <a:r>
              <a:rPr lang="en-IN" dirty="0" smtClean="0"/>
              <a:t>zone</a:t>
            </a:r>
          </a:p>
          <a:p>
            <a:r>
              <a:rPr lang="en-IN" dirty="0" smtClean="0"/>
              <a:t> Urban and </a:t>
            </a:r>
            <a:r>
              <a:rPr lang="en-IN" dirty="0"/>
              <a:t>rural activities are </a:t>
            </a:r>
            <a:r>
              <a:rPr lang="en-IN" dirty="0" smtClean="0"/>
              <a:t>juxtaposed</a:t>
            </a:r>
          </a:p>
          <a:p>
            <a:r>
              <a:rPr lang="en-IN" dirty="0" smtClean="0"/>
              <a:t>Landscape </a:t>
            </a:r>
            <a:r>
              <a:rPr lang="en-IN" dirty="0"/>
              <a:t>features are subject to rapid modifications, inducing by human </a:t>
            </a:r>
            <a:r>
              <a:rPr lang="en-IN" dirty="0" smtClean="0"/>
              <a:t>activities.</a:t>
            </a:r>
            <a:endParaRPr lang="en-IN"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1324" y="2967335"/>
            <a:ext cx="6101350" cy="1569660"/>
          </a:xfrm>
          <a:prstGeom prst="rect">
            <a:avLst/>
          </a:prstGeom>
          <a:noFill/>
        </p:spPr>
        <p:txBody>
          <a:bodyPr wrap="none" lIns="91440" tIns="45720" rIns="91440" bIns="45720">
            <a:spAutoFit/>
          </a:bodyPr>
          <a:lstStyle/>
          <a:p>
            <a:pPr algn="ctr"/>
            <a:r>
              <a:rPr lang="en-IN" sz="96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THANK</a:t>
            </a:r>
            <a:r>
              <a:rPr lang="en-IN"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en-IN" sz="96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YOU</a:t>
            </a:r>
            <a:endParaRPr lang="en-US" sz="96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305085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Zoonotic Tuberculosis</a:t>
            </a:r>
            <a:endParaRPr lang="en-IN" dirty="0"/>
          </a:p>
        </p:txBody>
      </p:sp>
      <p:sp>
        <p:nvSpPr>
          <p:cNvPr id="3" name="Content Placeholder 2"/>
          <p:cNvSpPr>
            <a:spLocks noGrp="1"/>
          </p:cNvSpPr>
          <p:nvPr>
            <p:ph idx="1"/>
          </p:nvPr>
        </p:nvSpPr>
        <p:spPr/>
        <p:txBody>
          <a:bodyPr>
            <a:normAutofit/>
          </a:bodyPr>
          <a:lstStyle/>
          <a:p>
            <a:pPr>
              <a:buNone/>
            </a:pPr>
            <a:r>
              <a:rPr lang="en-IN" b="1" dirty="0" smtClean="0"/>
              <a:t>Causative agents-</a:t>
            </a:r>
            <a:r>
              <a:rPr lang="en-IN" dirty="0"/>
              <a:t> </a:t>
            </a:r>
            <a:endParaRPr lang="en-IN" dirty="0" smtClean="0"/>
          </a:p>
          <a:p>
            <a:r>
              <a:rPr lang="en-IN" i="1" dirty="0" smtClean="0"/>
              <a:t>Mycobacterium </a:t>
            </a:r>
            <a:r>
              <a:rPr lang="en-IN" i="1" dirty="0" err="1"/>
              <a:t>bovis</a:t>
            </a:r>
            <a:r>
              <a:rPr lang="en-IN" dirty="0"/>
              <a:t> </a:t>
            </a:r>
            <a:r>
              <a:rPr lang="en-IN" i="1" dirty="0" smtClean="0"/>
              <a:t> </a:t>
            </a:r>
          </a:p>
          <a:p>
            <a:r>
              <a:rPr lang="en-IN" i="1" dirty="0" smtClean="0"/>
              <a:t>Mycobacterium </a:t>
            </a:r>
            <a:r>
              <a:rPr lang="en-IN" i="1" dirty="0" err="1" smtClean="0"/>
              <a:t>caprae</a:t>
            </a:r>
            <a:endParaRPr lang="en-IN" i="1" dirty="0" smtClean="0"/>
          </a:p>
          <a:p>
            <a:pPr>
              <a:buNone/>
            </a:pPr>
            <a:r>
              <a:rPr lang="en-IN" b="1" dirty="0" smtClean="0"/>
              <a:t>Transmission to human-</a:t>
            </a:r>
          </a:p>
          <a:p>
            <a:r>
              <a:rPr lang="en-IN" dirty="0" smtClean="0"/>
              <a:t>Consuming raw, infected cow-milk</a:t>
            </a:r>
          </a:p>
          <a:p>
            <a:r>
              <a:rPr lang="en-IN" dirty="0"/>
              <a:t>R</a:t>
            </a:r>
            <a:r>
              <a:rPr lang="en-IN" dirty="0" smtClean="0"/>
              <a:t>aw meat</a:t>
            </a:r>
          </a:p>
          <a:p>
            <a:r>
              <a:rPr lang="en-IN" dirty="0" smtClean="0"/>
              <a:t>Aerosol droplets</a:t>
            </a:r>
          </a:p>
          <a:p>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Research Question</a:t>
            </a:r>
            <a:endParaRPr lang="en-IN" dirty="0"/>
          </a:p>
        </p:txBody>
      </p:sp>
      <p:sp>
        <p:nvSpPr>
          <p:cNvPr id="3" name="Content Placeholder 2"/>
          <p:cNvSpPr>
            <a:spLocks noGrp="1"/>
          </p:cNvSpPr>
          <p:nvPr>
            <p:ph idx="1"/>
          </p:nvPr>
        </p:nvSpPr>
        <p:spPr/>
        <p:txBody>
          <a:bodyPr/>
          <a:lstStyle/>
          <a:p>
            <a:r>
              <a:rPr lang="en-IN" dirty="0"/>
              <a:t>To assess the association of practices potentially increasing risk of zoonotic TB among cattle holders in peri-urban area of </a:t>
            </a:r>
            <a:r>
              <a:rPr lang="en-IN" dirty="0" smtClean="0"/>
              <a:t>Sonepat </a:t>
            </a:r>
            <a:r>
              <a:rPr lang="en-IN" dirty="0"/>
              <a:t>district.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Objectives</a:t>
            </a:r>
            <a:endParaRPr lang="en-IN" dirty="0"/>
          </a:p>
        </p:txBody>
      </p:sp>
      <p:sp>
        <p:nvSpPr>
          <p:cNvPr id="3" name="Content Placeholder 2"/>
          <p:cNvSpPr>
            <a:spLocks noGrp="1"/>
          </p:cNvSpPr>
          <p:nvPr>
            <p:ph idx="1"/>
          </p:nvPr>
        </p:nvSpPr>
        <p:spPr>
          <a:xfrm>
            <a:off x="762000" y="2057400"/>
            <a:ext cx="7924800" cy="4267200"/>
          </a:xfrm>
        </p:spPr>
        <p:txBody>
          <a:bodyPr>
            <a:normAutofit/>
          </a:bodyPr>
          <a:lstStyle/>
          <a:p>
            <a:pPr>
              <a:buNone/>
            </a:pPr>
            <a:r>
              <a:rPr lang="en-IN" b="1" dirty="0"/>
              <a:t>General Objective-</a:t>
            </a:r>
            <a:r>
              <a:rPr lang="en-IN" dirty="0"/>
              <a:t> </a:t>
            </a:r>
            <a:endParaRPr lang="en-IN" dirty="0" smtClean="0"/>
          </a:p>
          <a:p>
            <a:r>
              <a:rPr lang="en-IN" dirty="0" smtClean="0"/>
              <a:t>To </a:t>
            </a:r>
            <a:r>
              <a:rPr lang="en-IN" dirty="0"/>
              <a:t>assess the association of practices potentially increasing risk of zoonotic TB among cattle holders in peri-urban area of </a:t>
            </a:r>
            <a:r>
              <a:rPr lang="en-IN" dirty="0" smtClean="0"/>
              <a:t>Sonepat </a:t>
            </a:r>
            <a:r>
              <a:rPr lang="en-IN" dirty="0"/>
              <a:t>district</a:t>
            </a:r>
            <a:r>
              <a:rPr lang="en-IN" dirty="0" smtClean="0"/>
              <a:t>.</a:t>
            </a:r>
          </a:p>
          <a:p>
            <a:pPr>
              <a:buNone/>
            </a:pPr>
            <a:endParaRPr lang="en-IN" dirty="0" smtClean="0"/>
          </a:p>
          <a:p>
            <a:pPr>
              <a:buNone/>
            </a:pPr>
            <a:r>
              <a:rPr lang="en-IN" b="1" dirty="0"/>
              <a:t>Specific Objectives-</a:t>
            </a:r>
            <a:endParaRPr lang="en-IN" dirty="0"/>
          </a:p>
          <a:p>
            <a:pPr lvl="0"/>
            <a:r>
              <a:rPr lang="en-IN" dirty="0"/>
              <a:t>To record animal handling practices of cattle holders and their family members.</a:t>
            </a:r>
          </a:p>
          <a:p>
            <a:pPr lvl="0"/>
            <a:r>
              <a:rPr lang="en-IN" dirty="0"/>
              <a:t>To enumerate practices that may lead to a greater risk of Zoonotic TB infections in cattle-holders</a:t>
            </a:r>
            <a:r>
              <a:rPr lang="en-IN" dirty="0" smtClean="0"/>
              <a:t>.</a:t>
            </a:r>
          </a:p>
          <a:p>
            <a:pPr lvl="0"/>
            <a:r>
              <a:rPr lang="en-IN" dirty="0" smtClean="0"/>
              <a:t>Risk scale development.</a:t>
            </a:r>
            <a:endParaRPr lang="en-IN" dirty="0"/>
          </a:p>
          <a:p>
            <a:pPr>
              <a:buNone/>
            </a:pPr>
            <a:endParaRPr lang="en-IN" dirty="0"/>
          </a:p>
          <a:p>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Methodology</a:t>
            </a:r>
            <a:endParaRPr lang="en-IN" dirty="0"/>
          </a:p>
        </p:txBody>
      </p:sp>
      <p:sp>
        <p:nvSpPr>
          <p:cNvPr id="3" name="Content Placeholder 2"/>
          <p:cNvSpPr>
            <a:spLocks noGrp="1"/>
          </p:cNvSpPr>
          <p:nvPr>
            <p:ph idx="1"/>
          </p:nvPr>
        </p:nvSpPr>
        <p:spPr>
          <a:xfrm>
            <a:off x="1028700" y="1524000"/>
            <a:ext cx="7200900" cy="4724400"/>
          </a:xfrm>
        </p:spPr>
        <p:txBody>
          <a:bodyPr>
            <a:normAutofit/>
          </a:bodyPr>
          <a:lstStyle/>
          <a:p>
            <a:r>
              <a:rPr lang="en-IN" b="1" dirty="0" smtClean="0"/>
              <a:t>Study area- </a:t>
            </a:r>
            <a:r>
              <a:rPr lang="en-IN" dirty="0" smtClean="0"/>
              <a:t>Peri-urban area of Sonepat</a:t>
            </a:r>
          </a:p>
          <a:p>
            <a:r>
              <a:rPr lang="en-IN" b="1" dirty="0" smtClean="0"/>
              <a:t>Design- </a:t>
            </a:r>
            <a:r>
              <a:rPr lang="en-IN" dirty="0"/>
              <a:t>A descriptive </a:t>
            </a:r>
            <a:r>
              <a:rPr lang="en-IN" dirty="0" smtClean="0"/>
              <a:t>cross-sectional study</a:t>
            </a:r>
          </a:p>
          <a:p>
            <a:r>
              <a:rPr lang="en-IN" b="1" dirty="0"/>
              <a:t>Study population -</a:t>
            </a:r>
            <a:r>
              <a:rPr lang="en-IN" dirty="0"/>
              <a:t> cattle holders in the peri-urban area </a:t>
            </a:r>
            <a:r>
              <a:rPr lang="en-IN" dirty="0" smtClean="0"/>
              <a:t>of Sonepat</a:t>
            </a:r>
            <a:endParaRPr lang="en-IN" dirty="0"/>
          </a:p>
          <a:p>
            <a:r>
              <a:rPr lang="en-IN" b="1" dirty="0"/>
              <a:t>Sample frame</a:t>
            </a:r>
            <a:r>
              <a:rPr lang="en-IN" dirty="0"/>
              <a:t> - Head of Household/spouse/those who are handling cattle at home for the maximum time. </a:t>
            </a:r>
          </a:p>
          <a:p>
            <a:r>
              <a:rPr lang="en-IN" b="1" dirty="0"/>
              <a:t>Sampling technique -</a:t>
            </a:r>
            <a:r>
              <a:rPr lang="en-IN" dirty="0"/>
              <a:t> snow-ball sampling will be used in this study for selection of the households from which the </a:t>
            </a:r>
            <a:r>
              <a:rPr lang="en-IN" dirty="0" smtClean="0"/>
              <a:t>person who spends maximum time with cattle </a:t>
            </a:r>
            <a:r>
              <a:rPr lang="en-IN" dirty="0"/>
              <a:t>will be interviewed. </a:t>
            </a:r>
          </a:p>
          <a:p>
            <a:r>
              <a:rPr lang="en-IN" b="1" dirty="0"/>
              <a:t>Study units</a:t>
            </a:r>
            <a:r>
              <a:rPr lang="en-IN" dirty="0"/>
              <a:t> </a:t>
            </a:r>
            <a:r>
              <a:rPr lang="en-IN" dirty="0" smtClean="0"/>
              <a:t>– 100 households</a:t>
            </a:r>
          </a:p>
          <a:p>
            <a:r>
              <a:rPr lang="en-IN" b="1" dirty="0" smtClean="0"/>
              <a:t>Instrument- </a:t>
            </a:r>
            <a:r>
              <a:rPr lang="en-IN" dirty="0" smtClean="0"/>
              <a:t>a structured questionnaire</a:t>
            </a:r>
            <a:endParaRPr lang="en-IN" dirty="0"/>
          </a:p>
          <a:p>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581900" cy="1485900"/>
          </a:xfrm>
        </p:spPr>
        <p:txBody>
          <a:bodyPr/>
          <a:lstStyle/>
          <a:p>
            <a:r>
              <a:rPr lang="en-IN" b="1" dirty="0"/>
              <a:t>Inclusion and exclusion criteria</a:t>
            </a:r>
            <a:r>
              <a:rPr lang="en-IN" dirty="0"/>
              <a:t>-</a:t>
            </a:r>
          </a:p>
        </p:txBody>
      </p:sp>
      <p:sp>
        <p:nvSpPr>
          <p:cNvPr id="3" name="Content Placeholder 2"/>
          <p:cNvSpPr>
            <a:spLocks noGrp="1"/>
          </p:cNvSpPr>
          <p:nvPr>
            <p:ph idx="1"/>
          </p:nvPr>
        </p:nvSpPr>
        <p:spPr/>
        <p:txBody>
          <a:bodyPr>
            <a:normAutofit lnSpcReduction="10000"/>
          </a:bodyPr>
          <a:lstStyle/>
          <a:p>
            <a:pPr marL="0" indent="0">
              <a:buNone/>
            </a:pPr>
            <a:r>
              <a:rPr lang="en-IN" sz="2400" b="1" dirty="0" smtClean="0"/>
              <a:t>Inclusion criteria-</a:t>
            </a:r>
          </a:p>
          <a:p>
            <a:r>
              <a:rPr lang="en-IN" dirty="0" err="1" smtClean="0"/>
              <a:t>HoH</a:t>
            </a:r>
            <a:r>
              <a:rPr lang="en-IN" dirty="0" smtClean="0"/>
              <a:t>/Spouse</a:t>
            </a:r>
            <a:endParaRPr lang="en-IN" dirty="0"/>
          </a:p>
          <a:p>
            <a:r>
              <a:rPr lang="en-IN" dirty="0" smtClean="0"/>
              <a:t>Member </a:t>
            </a:r>
            <a:r>
              <a:rPr lang="en-IN" dirty="0"/>
              <a:t>who are handling cattle at the home for the maximum time will be included in the study </a:t>
            </a:r>
            <a:endParaRPr lang="en-IN" dirty="0" smtClean="0"/>
          </a:p>
          <a:p>
            <a:r>
              <a:rPr lang="en-IN" dirty="0" smtClean="0"/>
              <a:t>1 person/HH </a:t>
            </a:r>
          </a:p>
          <a:p>
            <a:pPr marL="0" indent="0">
              <a:buNone/>
            </a:pPr>
            <a:endParaRPr lang="en-IN" dirty="0" smtClean="0"/>
          </a:p>
          <a:p>
            <a:pPr marL="0" indent="0">
              <a:buNone/>
            </a:pPr>
            <a:r>
              <a:rPr lang="en-IN" b="1" dirty="0" smtClean="0"/>
              <a:t>Exclusion criteria-</a:t>
            </a:r>
          </a:p>
          <a:p>
            <a:r>
              <a:rPr lang="en-IN" dirty="0" smtClean="0"/>
              <a:t>Elderly </a:t>
            </a:r>
            <a:r>
              <a:rPr lang="en-IN" dirty="0"/>
              <a:t>members and children those are not involved in cattle practices will be excluded from the study</a:t>
            </a:r>
            <a:r>
              <a:rPr lang="en-IN" dirty="0" smtClean="0"/>
              <a:t>.</a:t>
            </a:r>
          </a:p>
          <a:p>
            <a:pPr marL="0" indent="0">
              <a:buNone/>
            </a:pPr>
            <a:endParaRPr lang="en-I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Crop</Template>
  <TotalTime>408</TotalTime>
  <Words>1078</Words>
  <Application>Microsoft Office PowerPoint</Application>
  <PresentationFormat>On-screen Show (4:3)</PresentationFormat>
  <Paragraphs>322</Paragraphs>
  <Slides>40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Calibri</vt:lpstr>
      <vt:lpstr>Franklin Gothic Book</vt:lpstr>
      <vt:lpstr>Times New Roman</vt:lpstr>
      <vt:lpstr>Wingdings</vt:lpstr>
      <vt:lpstr>Crop</vt:lpstr>
      <vt:lpstr>Practices that are potential risks to an increase in zoonotic tuberculosis- a cross sectional study on cattle holders in peri urban area of Sonepat</vt:lpstr>
      <vt:lpstr>PowerPoint Presentation</vt:lpstr>
      <vt:lpstr>Index </vt:lpstr>
      <vt:lpstr>Introduction</vt:lpstr>
      <vt:lpstr>Zoonotic Tuberculosis</vt:lpstr>
      <vt:lpstr>Research Question</vt:lpstr>
      <vt:lpstr>Objectives</vt:lpstr>
      <vt:lpstr>Methodology</vt:lpstr>
      <vt:lpstr>Inclusion and exclusion criteria-</vt:lpstr>
      <vt:lpstr>   Categorization</vt:lpstr>
      <vt:lpstr>PowerPoint Presentation</vt:lpstr>
      <vt:lpstr>Data analysis</vt:lpstr>
      <vt:lpstr>Risk scale-</vt:lpstr>
      <vt:lpstr>Mean score-</vt:lpstr>
      <vt:lpstr>Classification</vt:lpstr>
      <vt:lpstr>Demographic analysis</vt:lpstr>
      <vt:lpstr>PowerPoint Presentation</vt:lpstr>
      <vt:lpstr>PowerPoint Presentation</vt:lpstr>
      <vt:lpstr>Knowledge analysis</vt:lpstr>
      <vt:lpstr>Knowledge of TB and zTB</vt:lpstr>
      <vt:lpstr>zTB knowledge</vt:lpstr>
      <vt:lpstr>In different age groups</vt:lpstr>
      <vt:lpstr>Gender-wise knowledge</vt:lpstr>
      <vt:lpstr>In different socio-economic class</vt:lpstr>
      <vt:lpstr>Potential risk factors analysis</vt:lpstr>
      <vt:lpstr>Frequency to attend animal fares</vt:lpstr>
      <vt:lpstr>Dietary practices- </vt:lpstr>
      <vt:lpstr>Milk consumption in different age groups  </vt:lpstr>
      <vt:lpstr>Milk consumption gender-wise </vt:lpstr>
      <vt:lpstr>Meat consumption gender-wise </vt:lpstr>
      <vt:lpstr>In different age groups </vt:lpstr>
      <vt:lpstr>Compare means - Gender</vt:lpstr>
      <vt:lpstr>Socio-economic level-</vt:lpstr>
      <vt:lpstr>Education level-</vt:lpstr>
      <vt:lpstr>RESULTS</vt:lpstr>
      <vt:lpstr>Consumption Pattern-</vt:lpstr>
      <vt:lpstr>CONCLUSION</vt:lpstr>
      <vt:lpstr>RECOMMENDATIONS</vt:lpstr>
      <vt:lpstr>LIMITATIONS</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Practices that are Potential Risks to an increase in Zoonotic Tuberculosis – a cross-sectional study amongst cattle holders in peri-urban Sonepat </dc:title>
  <dc:creator>Akash Jindal</dc:creator>
  <cp:lastModifiedBy>Vineet Kumar - IT</cp:lastModifiedBy>
  <cp:revision>111</cp:revision>
  <dcterms:created xsi:type="dcterms:W3CDTF">2017-05-12T06:19:14Z</dcterms:created>
  <dcterms:modified xsi:type="dcterms:W3CDTF">2017-05-16T07:16:19Z</dcterms:modified>
</cp:coreProperties>
</file>