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4"/>
  </p:handoutMasterIdLst>
  <p:sldIdLst>
    <p:sldId id="256" r:id="rId2"/>
    <p:sldId id="257" r:id="rId3"/>
    <p:sldId id="258" r:id="rId4"/>
    <p:sldId id="280" r:id="rId5"/>
    <p:sldId id="281" r:id="rId6"/>
    <p:sldId id="282" r:id="rId7"/>
    <p:sldId id="283" r:id="rId8"/>
    <p:sldId id="284" r:id="rId9"/>
    <p:sldId id="287" r:id="rId10"/>
    <p:sldId id="285" r:id="rId11"/>
    <p:sldId id="259" r:id="rId12"/>
    <p:sldId id="260" r:id="rId13"/>
    <p:sldId id="261" r:id="rId14"/>
    <p:sldId id="262" r:id="rId15"/>
    <p:sldId id="263" r:id="rId16"/>
    <p:sldId id="264" r:id="rId17"/>
    <p:sldId id="265" r:id="rId18"/>
    <p:sldId id="266" r:id="rId19"/>
    <p:sldId id="267" r:id="rId20"/>
    <p:sldId id="268" r:id="rId21"/>
    <p:sldId id="269" r:id="rId22"/>
    <p:sldId id="273" r:id="rId23"/>
    <p:sldId id="270" r:id="rId24"/>
    <p:sldId id="271" r:id="rId25"/>
    <p:sldId id="272" r:id="rId26"/>
    <p:sldId id="274" r:id="rId27"/>
    <p:sldId id="275" r:id="rId28"/>
    <p:sldId id="276" r:id="rId29"/>
    <p:sldId id="277" r:id="rId30"/>
    <p:sldId id="279" r:id="rId31"/>
    <p:sldId id="278" r:id="rId32"/>
    <p:sldId id="286" r:id="rId3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717" autoAdjust="0"/>
  </p:normalViewPr>
  <p:slideViewPr>
    <p:cSldViewPr>
      <p:cViewPr varScale="1">
        <p:scale>
          <a:sx n="103" d="100"/>
          <a:sy n="103" d="100"/>
        </p:scale>
        <p:origin x="-20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746F240-2350-4E66-B0A1-E2FE3D1BD9EE}" type="datetimeFigureOut">
              <a:rPr lang="en-US" smtClean="0"/>
              <a:pPr/>
              <a:t>5/15/2017</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DCC9BC96-984C-4E49-9952-B1E4072F227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EC736A-2A6B-49C7-9AB3-23C14E5B9FE3}"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6F88D-3039-423F-B31F-1F527CF21B6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C736A-2A6B-49C7-9AB3-23C14E5B9FE3}"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6F88D-3039-423F-B31F-1F527CF21B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C736A-2A6B-49C7-9AB3-23C14E5B9FE3}"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6F88D-3039-423F-B31F-1F527CF21B6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C736A-2A6B-49C7-9AB3-23C14E5B9FE3}"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6F88D-3039-423F-B31F-1F527CF21B6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EC736A-2A6B-49C7-9AB3-23C14E5B9FE3}"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6F88D-3039-423F-B31F-1F527CF21B6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EC736A-2A6B-49C7-9AB3-23C14E5B9FE3}" type="datetimeFigureOut">
              <a:rPr lang="en-US" smtClean="0"/>
              <a:pPr/>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D6F88D-3039-423F-B31F-1F527CF21B6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EC736A-2A6B-49C7-9AB3-23C14E5B9FE3}" type="datetimeFigureOut">
              <a:rPr lang="en-US" smtClean="0"/>
              <a:pPr/>
              <a:t>5/15/2017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D6F88D-3039-423F-B31F-1F527CF21B6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C736A-2A6B-49C7-9AB3-23C14E5B9FE3}" type="datetimeFigureOut">
              <a:rPr lang="en-US" smtClean="0"/>
              <a:pPr/>
              <a:t>5/15/2017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D6F88D-3039-423F-B31F-1F527CF21B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C736A-2A6B-49C7-9AB3-23C14E5B9FE3}" type="datetimeFigureOut">
              <a:rPr lang="en-US" smtClean="0"/>
              <a:pPr/>
              <a:t>5/15/2017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D6F88D-3039-423F-B31F-1F527CF21B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EC736A-2A6B-49C7-9AB3-23C14E5B9FE3}" type="datetimeFigureOut">
              <a:rPr lang="en-US" smtClean="0"/>
              <a:pPr/>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D6F88D-3039-423F-B31F-1F527CF21B6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EC736A-2A6B-49C7-9AB3-23C14E5B9FE3}" type="datetimeFigureOut">
              <a:rPr lang="en-US" smtClean="0"/>
              <a:pPr/>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D6F88D-3039-423F-B31F-1F527CF21B6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C736A-2A6B-49C7-9AB3-23C14E5B9FE3}" type="datetimeFigureOut">
              <a:rPr lang="en-US" smtClean="0"/>
              <a:pPr/>
              <a:t>5/15/2017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D6F88D-3039-423F-B31F-1F527CF21B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8382000" cy="2914650"/>
          </a:xfrm>
        </p:spPr>
        <p:txBody>
          <a:bodyPr>
            <a:normAutofit/>
          </a:bodyPr>
          <a:lstStyle/>
          <a:p>
            <a:r>
              <a:rPr lang="en-US" sz="3000" b="1" u="sng" dirty="0" smtClean="0">
                <a:solidFill>
                  <a:srgbClr val="FF0000"/>
                </a:solidFill>
              </a:rPr>
              <a:t>Baseline Assessment of Quality Assurance in Health Care Services  of  CGHS Wellness Center(36-A), </a:t>
            </a:r>
            <a:r>
              <a:rPr lang="en-US" sz="3000" b="1" u="sng" dirty="0" err="1" smtClean="0">
                <a:solidFill>
                  <a:srgbClr val="FF0000"/>
                </a:solidFill>
              </a:rPr>
              <a:t>Dwarka</a:t>
            </a:r>
            <a:r>
              <a:rPr lang="en-US" sz="3000" b="1" u="sng" dirty="0" smtClean="0">
                <a:solidFill>
                  <a:srgbClr val="FF0000"/>
                </a:solidFill>
              </a:rPr>
              <a:t>,  New Delhi</a:t>
            </a:r>
            <a:r>
              <a:rPr lang="en-US" sz="3200" dirty="0" smtClean="0"/>
              <a:t/>
            </a:r>
            <a:br>
              <a:rPr lang="en-US" sz="3200" dirty="0" smtClean="0"/>
            </a:br>
            <a:r>
              <a:rPr lang="en-US" sz="3200" b="1" dirty="0" smtClean="0"/>
              <a:t> </a:t>
            </a:r>
            <a:r>
              <a:rPr lang="en-US" dirty="0" smtClean="0"/>
              <a:t/>
            </a:r>
            <a:br>
              <a:rPr lang="en-US" dirty="0" smtClean="0"/>
            </a:br>
            <a:endParaRPr lang="en-US" dirty="0"/>
          </a:p>
        </p:txBody>
      </p:sp>
      <p:sp>
        <p:nvSpPr>
          <p:cNvPr id="3" name="Subtitle 2"/>
          <p:cNvSpPr>
            <a:spLocks noGrp="1"/>
          </p:cNvSpPr>
          <p:nvPr>
            <p:ph type="subTitle" idx="1"/>
          </p:nvPr>
        </p:nvSpPr>
        <p:spPr>
          <a:xfrm>
            <a:off x="1524000" y="2667000"/>
            <a:ext cx="6781800" cy="4191000"/>
          </a:xfrm>
        </p:spPr>
        <p:txBody>
          <a:bodyPr>
            <a:normAutofit fontScale="92500" lnSpcReduction="20000"/>
          </a:bodyPr>
          <a:lstStyle/>
          <a:p>
            <a:r>
              <a:rPr lang="en-US" sz="2200" dirty="0" smtClean="0">
                <a:solidFill>
                  <a:schemeClr val="tx1"/>
                </a:solidFill>
              </a:rPr>
              <a:t>A Dissertation Defense </a:t>
            </a:r>
          </a:p>
          <a:p>
            <a:r>
              <a:rPr lang="en-US" sz="2200" dirty="0" smtClean="0">
                <a:solidFill>
                  <a:schemeClr val="tx1"/>
                </a:solidFill>
              </a:rPr>
              <a:t>by </a:t>
            </a:r>
          </a:p>
          <a:p>
            <a:r>
              <a:rPr lang="en-US" sz="2200" b="1" dirty="0" smtClean="0">
                <a:solidFill>
                  <a:schemeClr val="tx1"/>
                </a:solidFill>
              </a:rPr>
              <a:t>Col Rajeev Sharma</a:t>
            </a:r>
          </a:p>
          <a:p>
            <a:r>
              <a:rPr lang="en-US" sz="2200" dirty="0" smtClean="0">
                <a:solidFill>
                  <a:schemeClr val="tx1"/>
                </a:solidFill>
              </a:rPr>
              <a:t>(Enroll No. </a:t>
            </a:r>
            <a:r>
              <a:rPr lang="en-IN" sz="2200" dirty="0" smtClean="0">
                <a:solidFill>
                  <a:schemeClr val="tx1"/>
                </a:solidFill>
              </a:rPr>
              <a:t>PGDHM/15-17/064)</a:t>
            </a:r>
            <a:endParaRPr lang="en-US" sz="2200" dirty="0" smtClean="0">
              <a:solidFill>
                <a:schemeClr val="tx1"/>
              </a:solidFill>
            </a:endParaRPr>
          </a:p>
          <a:p>
            <a:r>
              <a:rPr lang="en-US" sz="2200" dirty="0" smtClean="0">
                <a:solidFill>
                  <a:schemeClr val="tx1"/>
                </a:solidFill>
              </a:rPr>
              <a:t>on</a:t>
            </a:r>
          </a:p>
          <a:p>
            <a:r>
              <a:rPr lang="en-US" sz="2200" dirty="0" smtClean="0">
                <a:solidFill>
                  <a:schemeClr val="tx1"/>
                </a:solidFill>
              </a:rPr>
              <a:t>15 May 2017</a:t>
            </a:r>
            <a:endParaRPr lang="en-US" sz="2200" dirty="0" smtClean="0"/>
          </a:p>
          <a:p>
            <a:r>
              <a:rPr lang="en-US" sz="2200" dirty="0" smtClean="0">
                <a:solidFill>
                  <a:schemeClr val="tx1"/>
                </a:solidFill>
              </a:rPr>
              <a:t>Dissertation Guide :  </a:t>
            </a:r>
            <a:r>
              <a:rPr lang="en-IN" sz="2200" dirty="0" smtClean="0">
                <a:solidFill>
                  <a:schemeClr val="tx1"/>
                </a:solidFill>
              </a:rPr>
              <a:t>Prof. Dr. AK </a:t>
            </a:r>
            <a:r>
              <a:rPr lang="en-IN" sz="2200" dirty="0" err="1" smtClean="0">
                <a:solidFill>
                  <a:schemeClr val="tx1"/>
                </a:solidFill>
              </a:rPr>
              <a:t>Khokhar</a:t>
            </a:r>
            <a:endParaRPr lang="en-IN" sz="2200" dirty="0" smtClean="0">
              <a:solidFill>
                <a:schemeClr val="tx1"/>
              </a:solidFill>
            </a:endParaRPr>
          </a:p>
          <a:p>
            <a:endParaRPr lang="en-IN" sz="2000" dirty="0" smtClean="0"/>
          </a:p>
          <a:p>
            <a:endParaRPr lang="en-IN" sz="2000" dirty="0" smtClean="0"/>
          </a:p>
          <a:p>
            <a:endParaRPr lang="en-IN" sz="2000" dirty="0" smtClean="0"/>
          </a:p>
          <a:p>
            <a:r>
              <a:rPr lang="en-US" sz="2000" b="1" dirty="0" smtClean="0">
                <a:solidFill>
                  <a:schemeClr val="tx1"/>
                </a:solidFill>
              </a:rPr>
              <a:t>     International Institute of Health Management Research</a:t>
            </a:r>
          </a:p>
          <a:p>
            <a:r>
              <a:rPr lang="en-US" sz="2000" b="1" dirty="0" smtClean="0">
                <a:solidFill>
                  <a:schemeClr val="tx1"/>
                </a:solidFill>
              </a:rPr>
              <a:t> New Delhi</a:t>
            </a:r>
          </a:p>
          <a:p>
            <a:r>
              <a:rPr lang="en-US" sz="2000" b="1" dirty="0" smtClean="0"/>
              <a:t>                                                                    </a:t>
            </a:r>
            <a:endParaRPr lang="en-US" sz="2000" dirty="0" smtClean="0"/>
          </a:p>
          <a:p>
            <a:endParaRPr lang="en-US" sz="2000" dirty="0"/>
          </a:p>
        </p:txBody>
      </p:sp>
      <p:pic>
        <p:nvPicPr>
          <p:cNvPr id="4" name="Picture 3"/>
          <p:cNvPicPr/>
          <p:nvPr/>
        </p:nvPicPr>
        <p:blipFill>
          <a:blip r:embed="rId2"/>
          <a:srcRect/>
          <a:stretch>
            <a:fillRect/>
          </a:stretch>
        </p:blipFill>
        <p:spPr bwMode="auto">
          <a:xfrm>
            <a:off x="87630" y="5562600"/>
            <a:ext cx="181737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smtClean="0">
                <a:solidFill>
                  <a:srgbClr val="FF0000"/>
                </a:solidFill>
              </a:rPr>
              <a:t>Monthly Contributions for availing CGHS facility</a:t>
            </a:r>
            <a:endParaRPr lang="en-US" sz="3200" u="sng" dirty="0">
              <a:solidFill>
                <a:srgbClr val="FF0000"/>
              </a:solidFill>
            </a:endParaRPr>
          </a:p>
        </p:txBody>
      </p:sp>
      <p:graphicFrame>
        <p:nvGraphicFramePr>
          <p:cNvPr id="4" name="Content Placeholder 3"/>
          <p:cNvGraphicFramePr>
            <a:graphicFrameLocks noGrp="1"/>
          </p:cNvGraphicFramePr>
          <p:nvPr>
            <p:ph idx="1"/>
          </p:nvPr>
        </p:nvGraphicFramePr>
        <p:xfrm>
          <a:off x="457200" y="1600200"/>
          <a:ext cx="8229600" cy="4693920"/>
        </p:xfrm>
        <a:graphic>
          <a:graphicData uri="http://schemas.openxmlformats.org/drawingml/2006/table">
            <a:tbl>
              <a:tblPr firstRow="1" bandRow="1">
                <a:tableStyleId>{5C22544A-7EE6-4342-B048-85BDC9FD1C3A}</a:tableStyleId>
              </a:tblPr>
              <a:tblGrid>
                <a:gridCol w="1600200"/>
                <a:gridCol w="4648200"/>
                <a:gridCol w="1981200"/>
              </a:tblGrid>
              <a:tr h="838200">
                <a:tc>
                  <a:txBody>
                    <a:bodyPr/>
                    <a:lstStyle/>
                    <a:p>
                      <a:pPr marL="0" marR="0" algn="ctr">
                        <a:lnSpc>
                          <a:spcPct val="200000"/>
                        </a:lnSpc>
                        <a:spcBef>
                          <a:spcPts val="0"/>
                        </a:spcBef>
                        <a:spcAft>
                          <a:spcPts val="1200"/>
                        </a:spcAft>
                      </a:pPr>
                      <a:r>
                        <a:rPr lang="en-US" sz="2000" b="1" dirty="0" err="1">
                          <a:latin typeface="Times New Roman"/>
                          <a:ea typeface="Calibri"/>
                          <a:cs typeface="Times New Roman"/>
                        </a:rPr>
                        <a:t>S.No</a:t>
                      </a:r>
                      <a:endParaRPr lang="en-US" sz="2000" dirty="0">
                        <a:latin typeface="Calibri"/>
                        <a:ea typeface="Calibri"/>
                        <a:cs typeface="Times New Roman"/>
                      </a:endParaRPr>
                    </a:p>
                  </a:txBody>
                  <a:tcPr marL="60960" marR="60960" marT="60960" marB="60960" anchor="ctr"/>
                </a:tc>
                <a:tc>
                  <a:txBody>
                    <a:bodyPr/>
                    <a:lstStyle/>
                    <a:p>
                      <a:pPr marL="0" marR="0" algn="just">
                        <a:lnSpc>
                          <a:spcPct val="200000"/>
                        </a:lnSpc>
                        <a:spcBef>
                          <a:spcPts val="0"/>
                        </a:spcBef>
                        <a:spcAft>
                          <a:spcPts val="1200"/>
                        </a:spcAft>
                      </a:pPr>
                      <a:r>
                        <a:rPr lang="en-US" sz="2000" b="1" dirty="0">
                          <a:latin typeface="Times New Roman"/>
                          <a:ea typeface="Calibri"/>
                          <a:cs typeface="Times New Roman"/>
                        </a:rPr>
                        <a:t>Corresponding level in  Pay Matrix as per 7th CPC</a:t>
                      </a:r>
                      <a:endParaRPr lang="en-US" sz="2000" dirty="0">
                        <a:latin typeface="Calibri"/>
                        <a:ea typeface="Calibri"/>
                        <a:cs typeface="Times New Roman"/>
                      </a:endParaRPr>
                    </a:p>
                  </a:txBody>
                  <a:tcPr marL="60960" marR="60960" marT="60960" marB="60960" anchor="ctr"/>
                </a:tc>
                <a:tc>
                  <a:txBody>
                    <a:bodyPr/>
                    <a:lstStyle/>
                    <a:p>
                      <a:pPr marL="0" marR="0" algn="just">
                        <a:lnSpc>
                          <a:spcPct val="200000"/>
                        </a:lnSpc>
                        <a:spcBef>
                          <a:spcPts val="0"/>
                        </a:spcBef>
                        <a:spcAft>
                          <a:spcPts val="1200"/>
                        </a:spcAft>
                      </a:pPr>
                      <a:r>
                        <a:rPr lang="en-US" sz="2000" b="1" dirty="0">
                          <a:latin typeface="Times New Roman"/>
                          <a:ea typeface="Calibri"/>
                          <a:cs typeface="Times New Roman"/>
                        </a:rPr>
                        <a:t>Contribution (Rs. Per month</a:t>
                      </a:r>
                      <a:r>
                        <a:rPr lang="en-US" sz="2000" b="1" cap="all" dirty="0">
                          <a:latin typeface="Times New Roman"/>
                          <a:ea typeface="Calibri"/>
                          <a:cs typeface="Times New Roman"/>
                        </a:rPr>
                        <a:t>)</a:t>
                      </a:r>
                      <a:endParaRPr lang="en-US" sz="2000" dirty="0">
                        <a:latin typeface="Calibri"/>
                        <a:ea typeface="Calibri"/>
                        <a:cs typeface="Times New Roman"/>
                      </a:endParaRPr>
                    </a:p>
                  </a:txBody>
                  <a:tcPr marL="60960" marR="60960" marT="60960" marB="60960" anchor="ctr"/>
                </a:tc>
              </a:tr>
              <a:tr h="838200">
                <a:tc>
                  <a:txBody>
                    <a:bodyPr/>
                    <a:lstStyle/>
                    <a:p>
                      <a:pPr marL="0" marR="0" algn="ctr">
                        <a:lnSpc>
                          <a:spcPct val="200000"/>
                        </a:lnSpc>
                        <a:spcBef>
                          <a:spcPts val="0"/>
                        </a:spcBef>
                        <a:spcAft>
                          <a:spcPts val="1200"/>
                        </a:spcAft>
                      </a:pPr>
                      <a:r>
                        <a:rPr lang="en-US" sz="2000" dirty="0">
                          <a:latin typeface="Times New Roman"/>
                          <a:ea typeface="Calibri"/>
                          <a:cs typeface="Times New Roman"/>
                        </a:rPr>
                        <a:t>1</a:t>
                      </a:r>
                      <a:endParaRPr lang="en-US" sz="2000" dirty="0">
                        <a:latin typeface="Calibri"/>
                        <a:ea typeface="Calibri"/>
                        <a:cs typeface="Times New Roman"/>
                      </a:endParaRPr>
                    </a:p>
                  </a:txBody>
                  <a:tcPr marL="60960" marR="60960" marT="60960" marB="60960"/>
                </a:tc>
                <a:tc>
                  <a:txBody>
                    <a:bodyPr/>
                    <a:lstStyle/>
                    <a:p>
                      <a:pPr marL="0" marR="0" algn="just">
                        <a:lnSpc>
                          <a:spcPct val="200000"/>
                        </a:lnSpc>
                        <a:spcBef>
                          <a:spcPts val="0"/>
                        </a:spcBef>
                        <a:spcAft>
                          <a:spcPts val="1200"/>
                        </a:spcAft>
                      </a:pPr>
                      <a:r>
                        <a:rPr lang="en-US" sz="2000" dirty="0">
                          <a:latin typeface="Times New Roman"/>
                          <a:ea typeface="Calibri"/>
                          <a:cs typeface="Times New Roman"/>
                        </a:rPr>
                        <a:t>Level: 1 to 5</a:t>
                      </a:r>
                      <a:endParaRPr lang="en-US" sz="2000" dirty="0">
                        <a:latin typeface="Calibri"/>
                        <a:ea typeface="Calibri"/>
                        <a:cs typeface="Times New Roman"/>
                      </a:endParaRPr>
                    </a:p>
                  </a:txBody>
                  <a:tcPr marL="60960" marR="60960" marT="60960" marB="60960"/>
                </a:tc>
                <a:tc>
                  <a:txBody>
                    <a:bodyPr/>
                    <a:lstStyle/>
                    <a:p>
                      <a:pPr marL="0" marR="0" algn="ctr">
                        <a:lnSpc>
                          <a:spcPct val="200000"/>
                        </a:lnSpc>
                        <a:spcBef>
                          <a:spcPts val="0"/>
                        </a:spcBef>
                        <a:spcAft>
                          <a:spcPts val="1200"/>
                        </a:spcAft>
                      </a:pPr>
                      <a:r>
                        <a:rPr lang="en-US" sz="2000" dirty="0">
                          <a:latin typeface="Times New Roman"/>
                          <a:ea typeface="Calibri"/>
                          <a:cs typeface="Times New Roman"/>
                        </a:rPr>
                        <a:t>250</a:t>
                      </a:r>
                      <a:endParaRPr lang="en-US" sz="2000" dirty="0">
                        <a:latin typeface="Calibri"/>
                        <a:ea typeface="Calibri"/>
                        <a:cs typeface="Times New Roman"/>
                      </a:endParaRPr>
                    </a:p>
                  </a:txBody>
                  <a:tcPr marL="60960" marR="60960" marT="60960" marB="60960"/>
                </a:tc>
              </a:tr>
              <a:tr h="838200">
                <a:tc>
                  <a:txBody>
                    <a:bodyPr/>
                    <a:lstStyle/>
                    <a:p>
                      <a:pPr marL="0" marR="0" algn="ctr">
                        <a:lnSpc>
                          <a:spcPct val="200000"/>
                        </a:lnSpc>
                        <a:spcBef>
                          <a:spcPts val="0"/>
                        </a:spcBef>
                        <a:spcAft>
                          <a:spcPts val="1200"/>
                        </a:spcAft>
                      </a:pPr>
                      <a:r>
                        <a:rPr lang="en-US" sz="2000" dirty="0">
                          <a:latin typeface="Times New Roman"/>
                          <a:ea typeface="Calibri"/>
                          <a:cs typeface="Times New Roman"/>
                        </a:rPr>
                        <a:t>2</a:t>
                      </a:r>
                      <a:endParaRPr lang="en-US" sz="2000" dirty="0">
                        <a:latin typeface="Calibri"/>
                        <a:ea typeface="Calibri"/>
                        <a:cs typeface="Times New Roman"/>
                      </a:endParaRPr>
                    </a:p>
                  </a:txBody>
                  <a:tcPr marL="60960" marR="60960" marT="60960" marB="60960"/>
                </a:tc>
                <a:tc>
                  <a:txBody>
                    <a:bodyPr/>
                    <a:lstStyle/>
                    <a:p>
                      <a:pPr marL="0" marR="0" algn="just">
                        <a:lnSpc>
                          <a:spcPct val="200000"/>
                        </a:lnSpc>
                        <a:spcBef>
                          <a:spcPts val="0"/>
                        </a:spcBef>
                        <a:spcAft>
                          <a:spcPts val="1200"/>
                        </a:spcAft>
                      </a:pPr>
                      <a:r>
                        <a:rPr lang="en-US" sz="2000" dirty="0">
                          <a:latin typeface="Times New Roman"/>
                          <a:ea typeface="Calibri"/>
                          <a:cs typeface="Times New Roman"/>
                        </a:rPr>
                        <a:t>Level: 6</a:t>
                      </a:r>
                      <a:endParaRPr lang="en-US" sz="2000" dirty="0">
                        <a:latin typeface="Calibri"/>
                        <a:ea typeface="Calibri"/>
                        <a:cs typeface="Times New Roman"/>
                      </a:endParaRPr>
                    </a:p>
                  </a:txBody>
                  <a:tcPr marL="60960" marR="60960" marT="60960" marB="60960"/>
                </a:tc>
                <a:tc>
                  <a:txBody>
                    <a:bodyPr/>
                    <a:lstStyle/>
                    <a:p>
                      <a:pPr marL="0" marR="0" algn="ctr">
                        <a:lnSpc>
                          <a:spcPct val="200000"/>
                        </a:lnSpc>
                        <a:spcBef>
                          <a:spcPts val="0"/>
                        </a:spcBef>
                        <a:spcAft>
                          <a:spcPts val="1200"/>
                        </a:spcAft>
                      </a:pPr>
                      <a:r>
                        <a:rPr lang="en-US" sz="2000" dirty="0">
                          <a:latin typeface="Times New Roman"/>
                          <a:ea typeface="Calibri"/>
                          <a:cs typeface="Times New Roman"/>
                        </a:rPr>
                        <a:t>450</a:t>
                      </a:r>
                      <a:endParaRPr lang="en-US" sz="2000" dirty="0">
                        <a:latin typeface="Calibri"/>
                        <a:ea typeface="Calibri"/>
                        <a:cs typeface="Times New Roman"/>
                      </a:endParaRPr>
                    </a:p>
                  </a:txBody>
                  <a:tcPr marL="60960" marR="60960" marT="60960" marB="60960"/>
                </a:tc>
              </a:tr>
              <a:tr h="838200">
                <a:tc>
                  <a:txBody>
                    <a:bodyPr/>
                    <a:lstStyle/>
                    <a:p>
                      <a:pPr marL="0" marR="0" algn="ctr">
                        <a:lnSpc>
                          <a:spcPct val="200000"/>
                        </a:lnSpc>
                        <a:spcBef>
                          <a:spcPts val="0"/>
                        </a:spcBef>
                        <a:spcAft>
                          <a:spcPts val="1200"/>
                        </a:spcAft>
                      </a:pPr>
                      <a:r>
                        <a:rPr lang="en-US" sz="2000" dirty="0">
                          <a:latin typeface="Times New Roman"/>
                          <a:ea typeface="Calibri"/>
                          <a:cs typeface="Times New Roman"/>
                        </a:rPr>
                        <a:t>3</a:t>
                      </a:r>
                      <a:endParaRPr lang="en-US" sz="2000" dirty="0">
                        <a:latin typeface="Calibri"/>
                        <a:ea typeface="Calibri"/>
                        <a:cs typeface="Times New Roman"/>
                      </a:endParaRPr>
                    </a:p>
                  </a:txBody>
                  <a:tcPr marL="60960" marR="60960" marT="60960" marB="60960"/>
                </a:tc>
                <a:tc>
                  <a:txBody>
                    <a:bodyPr/>
                    <a:lstStyle/>
                    <a:p>
                      <a:pPr marL="0" marR="0" algn="just">
                        <a:lnSpc>
                          <a:spcPct val="200000"/>
                        </a:lnSpc>
                        <a:spcBef>
                          <a:spcPts val="0"/>
                        </a:spcBef>
                        <a:spcAft>
                          <a:spcPts val="1200"/>
                        </a:spcAft>
                      </a:pPr>
                      <a:r>
                        <a:rPr lang="en-US" sz="2000" dirty="0">
                          <a:latin typeface="Times New Roman"/>
                          <a:ea typeface="Calibri"/>
                          <a:cs typeface="Times New Roman"/>
                        </a:rPr>
                        <a:t>Level: 7 to 11</a:t>
                      </a:r>
                      <a:endParaRPr lang="en-US" sz="2000" dirty="0">
                        <a:latin typeface="Calibri"/>
                        <a:ea typeface="Calibri"/>
                        <a:cs typeface="Times New Roman"/>
                      </a:endParaRPr>
                    </a:p>
                  </a:txBody>
                  <a:tcPr marL="60960" marR="60960" marT="60960" marB="60960"/>
                </a:tc>
                <a:tc>
                  <a:txBody>
                    <a:bodyPr/>
                    <a:lstStyle/>
                    <a:p>
                      <a:pPr marL="0" marR="0" algn="ctr">
                        <a:lnSpc>
                          <a:spcPct val="200000"/>
                        </a:lnSpc>
                        <a:spcBef>
                          <a:spcPts val="0"/>
                        </a:spcBef>
                        <a:spcAft>
                          <a:spcPts val="1200"/>
                        </a:spcAft>
                      </a:pPr>
                      <a:r>
                        <a:rPr lang="en-US" sz="2000" dirty="0">
                          <a:latin typeface="Times New Roman"/>
                          <a:ea typeface="Calibri"/>
                          <a:cs typeface="Times New Roman"/>
                        </a:rPr>
                        <a:t>650</a:t>
                      </a:r>
                      <a:endParaRPr lang="en-US" sz="2000" dirty="0">
                        <a:latin typeface="Calibri"/>
                        <a:ea typeface="Calibri"/>
                        <a:cs typeface="Times New Roman"/>
                      </a:endParaRPr>
                    </a:p>
                  </a:txBody>
                  <a:tcPr marL="60960" marR="60960" marT="60960" marB="60960"/>
                </a:tc>
              </a:tr>
              <a:tr h="838200">
                <a:tc>
                  <a:txBody>
                    <a:bodyPr/>
                    <a:lstStyle/>
                    <a:p>
                      <a:pPr marL="0" marR="0" algn="ctr">
                        <a:lnSpc>
                          <a:spcPct val="200000"/>
                        </a:lnSpc>
                        <a:spcBef>
                          <a:spcPts val="0"/>
                        </a:spcBef>
                        <a:spcAft>
                          <a:spcPts val="1200"/>
                        </a:spcAft>
                      </a:pPr>
                      <a:r>
                        <a:rPr lang="en-US" sz="2000" dirty="0">
                          <a:latin typeface="Times New Roman"/>
                          <a:ea typeface="Calibri"/>
                          <a:cs typeface="Times New Roman"/>
                        </a:rPr>
                        <a:t>4</a:t>
                      </a:r>
                      <a:endParaRPr lang="en-US" sz="2000" dirty="0">
                        <a:latin typeface="Calibri"/>
                        <a:ea typeface="Calibri"/>
                        <a:cs typeface="Times New Roman"/>
                      </a:endParaRPr>
                    </a:p>
                  </a:txBody>
                  <a:tcPr marL="60960" marR="60960" marT="60960" marB="60960"/>
                </a:tc>
                <a:tc>
                  <a:txBody>
                    <a:bodyPr/>
                    <a:lstStyle/>
                    <a:p>
                      <a:pPr marL="0" marR="0" algn="just">
                        <a:lnSpc>
                          <a:spcPct val="200000"/>
                        </a:lnSpc>
                        <a:spcBef>
                          <a:spcPts val="0"/>
                        </a:spcBef>
                        <a:spcAft>
                          <a:spcPts val="1200"/>
                        </a:spcAft>
                      </a:pPr>
                      <a:r>
                        <a:rPr lang="en-US" sz="2000">
                          <a:latin typeface="Times New Roman"/>
                          <a:ea typeface="Calibri"/>
                          <a:cs typeface="Times New Roman"/>
                        </a:rPr>
                        <a:t>Level: 12 &amp; above</a:t>
                      </a:r>
                      <a:endParaRPr lang="en-US" sz="2000">
                        <a:latin typeface="Calibri"/>
                        <a:ea typeface="Calibri"/>
                        <a:cs typeface="Times New Roman"/>
                      </a:endParaRPr>
                    </a:p>
                  </a:txBody>
                  <a:tcPr marL="60960" marR="60960" marT="60960" marB="60960"/>
                </a:tc>
                <a:tc>
                  <a:txBody>
                    <a:bodyPr/>
                    <a:lstStyle/>
                    <a:p>
                      <a:pPr marL="0" marR="0" algn="ctr">
                        <a:lnSpc>
                          <a:spcPct val="200000"/>
                        </a:lnSpc>
                        <a:spcBef>
                          <a:spcPts val="0"/>
                        </a:spcBef>
                        <a:spcAft>
                          <a:spcPts val="1200"/>
                        </a:spcAft>
                      </a:pPr>
                      <a:r>
                        <a:rPr lang="en-US" sz="2000" dirty="0">
                          <a:latin typeface="Times New Roman"/>
                          <a:ea typeface="Calibri"/>
                          <a:cs typeface="Times New Roman"/>
                        </a:rPr>
                        <a:t>1000</a:t>
                      </a:r>
                      <a:endParaRPr lang="en-US" sz="2000" dirty="0">
                        <a:latin typeface="Calibri"/>
                        <a:ea typeface="Calibri"/>
                        <a:cs typeface="Times New Roman"/>
                      </a:endParaRPr>
                    </a:p>
                  </a:txBody>
                  <a:tcPr marL="60960" marR="60960" marT="60960" marB="60960"/>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0000"/>
                </a:solidFill>
              </a:rPr>
              <a:t>Introduction</a:t>
            </a:r>
            <a:endParaRPr lang="en-US" b="1" u="sng" dirty="0">
              <a:solidFill>
                <a:srgbClr val="FF0000"/>
              </a:solidFill>
            </a:endParaRPr>
          </a:p>
        </p:txBody>
      </p:sp>
      <p:sp>
        <p:nvSpPr>
          <p:cNvPr id="3" name="Content Placeholder 2"/>
          <p:cNvSpPr>
            <a:spLocks noGrp="1"/>
          </p:cNvSpPr>
          <p:nvPr>
            <p:ph idx="1"/>
          </p:nvPr>
        </p:nvSpPr>
        <p:spPr/>
        <p:txBody>
          <a:bodyPr>
            <a:normAutofit/>
          </a:bodyPr>
          <a:lstStyle/>
          <a:p>
            <a:pPr algn="just"/>
            <a:r>
              <a:rPr lang="en-US" b="1" dirty="0" smtClean="0"/>
              <a:t>‘Quality’</a:t>
            </a:r>
            <a:r>
              <a:rPr lang="en-US" dirty="0" smtClean="0"/>
              <a:t> is the core and most important aspect of services being rendered at any health facility. Ensuring quality of the services will result in improved patient/client level outcomes at the facility. </a:t>
            </a:r>
          </a:p>
          <a:p>
            <a:pPr algn="just"/>
            <a:r>
              <a:rPr lang="en-US" dirty="0" smtClean="0"/>
              <a:t>Quality in Health System has two components: </a:t>
            </a:r>
          </a:p>
          <a:p>
            <a:pPr algn="just">
              <a:buNone/>
            </a:pPr>
            <a:r>
              <a:rPr lang="en-US" dirty="0" smtClean="0"/>
              <a:t>    1. Technical Quality</a:t>
            </a:r>
          </a:p>
          <a:p>
            <a:pPr algn="just">
              <a:buNone/>
            </a:pPr>
            <a:r>
              <a:rPr lang="en-US" dirty="0" smtClean="0"/>
              <a:t>    2. Service Quality</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sz="3600" b="1" dirty="0" smtClean="0">
                <a:solidFill>
                  <a:srgbClr val="0070C0"/>
                </a:solidFill>
              </a:rPr>
              <a:t>WHO</a:t>
            </a:r>
            <a:r>
              <a:rPr lang="en-US" sz="3600" dirty="0" smtClean="0">
                <a:solidFill>
                  <a:srgbClr val="0070C0"/>
                </a:solidFill>
              </a:rPr>
              <a:t> defines Quality of Healthcare services in following six subsets:</a:t>
            </a:r>
            <a:endParaRPr lang="en-US" sz="3600" dirty="0">
              <a:solidFill>
                <a:srgbClr val="0070C0"/>
              </a:solidFill>
            </a:endParaRPr>
          </a:p>
        </p:txBody>
      </p:sp>
      <p:sp>
        <p:nvSpPr>
          <p:cNvPr id="3" name="Content Placeholder 2"/>
          <p:cNvSpPr>
            <a:spLocks noGrp="1"/>
          </p:cNvSpPr>
          <p:nvPr>
            <p:ph idx="1"/>
          </p:nvPr>
        </p:nvSpPr>
        <p:spPr>
          <a:xfrm>
            <a:off x="457200" y="2103437"/>
            <a:ext cx="8229600" cy="4525963"/>
          </a:xfrm>
        </p:spPr>
        <p:txBody>
          <a:bodyPr/>
          <a:lstStyle/>
          <a:p>
            <a:r>
              <a:rPr lang="en-US" dirty="0" smtClean="0"/>
              <a:t>Patient-</a:t>
            </a:r>
            <a:r>
              <a:rPr lang="en-US" dirty="0" err="1" smtClean="0"/>
              <a:t>Centred</a:t>
            </a:r>
            <a:endParaRPr lang="en-US" dirty="0" smtClean="0"/>
          </a:p>
          <a:p>
            <a:r>
              <a:rPr lang="en-US" dirty="0" smtClean="0"/>
              <a:t>Equitable</a:t>
            </a:r>
          </a:p>
          <a:p>
            <a:r>
              <a:rPr lang="en-US" dirty="0" smtClean="0"/>
              <a:t>Accessible</a:t>
            </a:r>
          </a:p>
          <a:p>
            <a:r>
              <a:rPr lang="en-US" dirty="0" smtClean="0"/>
              <a:t> Effective</a:t>
            </a:r>
          </a:p>
          <a:p>
            <a:r>
              <a:rPr lang="en-US" dirty="0" smtClean="0"/>
              <a:t>Safe</a:t>
            </a:r>
          </a:p>
          <a:p>
            <a:r>
              <a:rPr lang="en-US" dirty="0" smtClean="0"/>
              <a:t>Efficient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0000"/>
                </a:solidFill>
              </a:rPr>
              <a:t>Quality Assurance (QA)</a:t>
            </a:r>
            <a:endParaRPr lang="en-US" u="sng" dirty="0">
              <a:solidFill>
                <a:srgbClr val="FF0000"/>
              </a:solidFill>
            </a:endParaRPr>
          </a:p>
        </p:txBody>
      </p:sp>
      <p:sp>
        <p:nvSpPr>
          <p:cNvPr id="3" name="Content Placeholder 2"/>
          <p:cNvSpPr>
            <a:spLocks noGrp="1"/>
          </p:cNvSpPr>
          <p:nvPr>
            <p:ph idx="1"/>
          </p:nvPr>
        </p:nvSpPr>
        <p:spPr/>
        <p:txBody>
          <a:bodyPr>
            <a:normAutofit lnSpcReduction="10000"/>
          </a:bodyPr>
          <a:lstStyle/>
          <a:p>
            <a:pPr algn="just"/>
            <a:r>
              <a:rPr lang="en-US" dirty="0" smtClean="0"/>
              <a:t>Quality Assurance (QA) is cyclical process which needs to be continuously monitored against defined standards and measurable elements. </a:t>
            </a:r>
          </a:p>
          <a:p>
            <a:pPr algn="just"/>
            <a:r>
              <a:rPr lang="en-US" dirty="0" smtClean="0"/>
              <a:t>Regular assessment of health facilities by their own staff and ‘action planning’ for traversing the observed gaps is the only way in having a viable quality assurance </a:t>
            </a:r>
            <a:r>
              <a:rPr lang="en-US" dirty="0" err="1" smtClean="0"/>
              <a:t>programme</a:t>
            </a:r>
            <a:r>
              <a:rPr lang="en-US" dirty="0" smtClean="0"/>
              <a:t> in Public Health.</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0000"/>
                </a:solidFill>
              </a:rPr>
              <a:t>Quality Assurance (QA)</a:t>
            </a:r>
            <a:endParaRPr lang="en-US" u="sng" dirty="0">
              <a:solidFill>
                <a:srgbClr val="FF0000"/>
              </a:solidFill>
            </a:endParaRPr>
          </a:p>
        </p:txBody>
      </p:sp>
      <p:sp>
        <p:nvSpPr>
          <p:cNvPr id="3" name="Content Placeholder 2"/>
          <p:cNvSpPr>
            <a:spLocks noGrp="1"/>
          </p:cNvSpPr>
          <p:nvPr>
            <p:ph idx="1"/>
          </p:nvPr>
        </p:nvSpPr>
        <p:spPr>
          <a:xfrm>
            <a:off x="457200" y="1371600"/>
            <a:ext cx="8382000" cy="5181600"/>
          </a:xfrm>
        </p:spPr>
        <p:txBody>
          <a:bodyPr>
            <a:normAutofit/>
          </a:bodyPr>
          <a:lstStyle/>
          <a:p>
            <a:pPr algn="just"/>
            <a:r>
              <a:rPr lang="en-US" sz="2800" b="1" dirty="0" smtClean="0"/>
              <a:t>Benefits to the Clients: </a:t>
            </a:r>
            <a:r>
              <a:rPr lang="en-US" sz="2800" dirty="0" smtClean="0"/>
              <a:t>Good health outcomes;  Client satisfaction;  Value for money;  Less frustration. </a:t>
            </a:r>
            <a:endParaRPr lang="en-US" sz="2800" b="1" dirty="0" smtClean="0"/>
          </a:p>
          <a:p>
            <a:pPr algn="just"/>
            <a:r>
              <a:rPr lang="en-US" sz="2800" b="1" dirty="0" smtClean="0"/>
              <a:t>Benefits to Health Providers: </a:t>
            </a:r>
            <a:r>
              <a:rPr lang="en-US" sz="2800" dirty="0" smtClean="0"/>
              <a:t> Health staff become more satisfied with their work;  Health workers understand patients better;  Information flow among staff is improved;  Health staff who perform well are rewarded.</a:t>
            </a:r>
            <a:endParaRPr lang="en-US" sz="2800" b="1" dirty="0" smtClean="0"/>
          </a:p>
          <a:p>
            <a:pPr lvl="0" algn="just"/>
            <a:r>
              <a:rPr lang="en-US" sz="2800" b="1" dirty="0" smtClean="0"/>
              <a:t>Benefits to the Health Institution:</a:t>
            </a:r>
            <a:r>
              <a:rPr lang="en-US" sz="2800" dirty="0" smtClean="0"/>
              <a:t> :-  Patients become more satisfied with the services;  More patients may use our services;  The environment will become clean and beautiful;  The facility will have a good reputation.</a:t>
            </a:r>
          </a:p>
          <a:p>
            <a:pPr algn="just"/>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0000"/>
                </a:solidFill>
              </a:rPr>
              <a:t>Cost of Poor Quality</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algn="just"/>
            <a:r>
              <a:rPr lang="en-US" b="1" dirty="0" smtClean="0"/>
              <a:t>Costs of poor quality that are obvious to us include: </a:t>
            </a:r>
            <a:r>
              <a:rPr lang="en-US" dirty="0" smtClean="0"/>
              <a:t>Wrong diagnosis; Wrong treatment;  Repeated visits to the OPD;  Prolonged illness;  Death. </a:t>
            </a:r>
            <a:endParaRPr lang="en-US" b="1" dirty="0" smtClean="0"/>
          </a:p>
          <a:p>
            <a:pPr lvl="0" algn="just"/>
            <a:r>
              <a:rPr lang="en-US" b="1" dirty="0" smtClean="0"/>
              <a:t>Costs that are hidden include: </a:t>
            </a:r>
            <a:r>
              <a:rPr lang="en-US" dirty="0" smtClean="0"/>
              <a:t>Wasted time to both patient and health worker; Unnecessary treatment, wasted drugs;  Patients not complying to treatment; Unnecessary laboratory tests, wasted reagents; Frustrated patients;  Low staff morale.</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rPr>
              <a:t>Relevance of the Study</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457200" y="1371600"/>
            <a:ext cx="8229600" cy="4525963"/>
          </a:xfrm>
        </p:spPr>
        <p:txBody>
          <a:bodyPr>
            <a:normAutofit fontScale="85000" lnSpcReduction="20000"/>
          </a:bodyPr>
          <a:lstStyle/>
          <a:p>
            <a:pPr algn="just"/>
            <a:r>
              <a:rPr lang="en-US" b="1" i="1" dirty="0" smtClean="0"/>
              <a:t> </a:t>
            </a:r>
            <a:r>
              <a:rPr lang="en-US" i="1" dirty="0" smtClean="0"/>
              <a:t>In medical profession, there is no scope for error as any error means all the difference between life and death, relief and disability, and cure and morbidity.</a:t>
            </a:r>
          </a:p>
          <a:p>
            <a:pPr algn="just">
              <a:buNone/>
            </a:pPr>
            <a:endParaRPr lang="en-US" i="1" dirty="0" smtClean="0"/>
          </a:p>
          <a:p>
            <a:pPr algn="just"/>
            <a:r>
              <a:rPr lang="en-US" dirty="0" smtClean="0"/>
              <a:t>In most cases the fault is in systems, communication and processes highlighting the importance of quality in Healthcare.</a:t>
            </a:r>
          </a:p>
          <a:p>
            <a:pPr algn="just">
              <a:buNone/>
            </a:pPr>
            <a:endParaRPr lang="en-US" dirty="0" smtClean="0"/>
          </a:p>
          <a:p>
            <a:pPr algn="just"/>
            <a:r>
              <a:rPr lang="en-US" dirty="0" smtClean="0"/>
              <a:t>In order to monitor the quality of care and achieve  quality assurance,  there is a need to measure the quality of services being  rendered against pre determined norms or standards of performance.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rPr>
              <a:t>Relevance of the Study</a:t>
            </a:r>
            <a:r>
              <a:rPr lang="en-US" dirty="0" smtClean="0">
                <a:solidFill>
                  <a:srgbClr val="FF0000"/>
                </a:solidFill>
              </a:rPr>
              <a:t/>
            </a:r>
            <a:br>
              <a:rPr lang="en-US" dirty="0" smtClean="0">
                <a:solidFill>
                  <a:srgbClr val="FF0000"/>
                </a:solidFill>
              </a:rPr>
            </a:br>
            <a:endParaRPr lang="en-US" dirty="0"/>
          </a:p>
        </p:txBody>
      </p:sp>
      <p:sp>
        <p:nvSpPr>
          <p:cNvPr id="3" name="Content Placeholder 2"/>
          <p:cNvSpPr>
            <a:spLocks noGrp="1"/>
          </p:cNvSpPr>
          <p:nvPr>
            <p:ph idx="1"/>
          </p:nvPr>
        </p:nvSpPr>
        <p:spPr>
          <a:xfrm>
            <a:off x="457200" y="1371600"/>
            <a:ext cx="8229600" cy="4525963"/>
          </a:xfrm>
        </p:spPr>
        <p:txBody>
          <a:bodyPr/>
          <a:lstStyle/>
          <a:p>
            <a:pPr algn="just"/>
            <a:r>
              <a:rPr lang="en-US" dirty="0" smtClean="0"/>
              <a:t>In this study of the theoretical and empirical work on </a:t>
            </a:r>
            <a:r>
              <a:rPr lang="en-US" i="1" dirty="0" smtClean="0"/>
              <a:t>base line assessment of  Quality Assurance in CGHS Wellness </a:t>
            </a:r>
            <a:r>
              <a:rPr lang="en-US" i="1" dirty="0" err="1" smtClean="0"/>
              <a:t>Centres</a:t>
            </a:r>
            <a:r>
              <a:rPr lang="en-US" i="1" dirty="0" smtClean="0"/>
              <a:t> </a:t>
            </a:r>
            <a:r>
              <a:rPr lang="en-US" dirty="0" smtClean="0"/>
              <a:t>with the help of  available guidelines taken from </a:t>
            </a:r>
            <a:r>
              <a:rPr lang="en-US" b="1" dirty="0" smtClean="0"/>
              <a:t>NABH Standards for Wellness </a:t>
            </a:r>
            <a:r>
              <a:rPr lang="en-US" b="1" dirty="0" err="1" smtClean="0"/>
              <a:t>Centres</a:t>
            </a:r>
            <a:r>
              <a:rPr lang="en-US" dirty="0" smtClean="0"/>
              <a:t> through  self assessment tool kit modified for our </a:t>
            </a:r>
            <a:r>
              <a:rPr lang="en-US" dirty="0" err="1" smtClean="0"/>
              <a:t>organisation</a:t>
            </a:r>
            <a:r>
              <a:rPr lang="en-US" dirty="0" smtClean="0"/>
              <a:t> to bring out hitherto unknown gaps in the quality of care in achieving </a:t>
            </a:r>
            <a:r>
              <a:rPr lang="en-US" b="1" dirty="0" smtClean="0"/>
              <a:t>Quality Assurance.</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rPr>
              <a:t>Review of Literature</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457200" y="1143000"/>
            <a:ext cx="8229600" cy="5410200"/>
          </a:xfrm>
        </p:spPr>
        <p:txBody>
          <a:bodyPr>
            <a:normAutofit fontScale="77500" lnSpcReduction="20000"/>
          </a:bodyPr>
          <a:lstStyle/>
          <a:p>
            <a:pPr algn="just">
              <a:buNone/>
            </a:pPr>
            <a:r>
              <a:rPr lang="en-US" sz="3600" dirty="0" smtClean="0"/>
              <a:t>    Quality Assurance encourages health workers to examine the services they provide, assess their own work and come out with what they can do with the limited resources to improve the quality of care</a:t>
            </a:r>
            <a:r>
              <a:rPr lang="en-US" sz="3600" b="1" dirty="0" smtClean="0"/>
              <a:t>.</a:t>
            </a:r>
          </a:p>
          <a:p>
            <a:pPr algn="just">
              <a:buNone/>
            </a:pPr>
            <a:endParaRPr lang="en-US" sz="3600" b="1" i="1" dirty="0" smtClean="0"/>
          </a:p>
          <a:p>
            <a:pPr algn="just">
              <a:buNone/>
            </a:pPr>
            <a:r>
              <a:rPr lang="en-US" sz="4000" b="1" dirty="0" smtClean="0"/>
              <a:t>   The Review of Literatures is Classified Under Following Headings:</a:t>
            </a:r>
            <a:endParaRPr lang="en-US" sz="4000" dirty="0" smtClean="0"/>
          </a:p>
          <a:p>
            <a:pPr lvl="0" algn="just"/>
            <a:r>
              <a:rPr lang="en-US" sz="3600" dirty="0" smtClean="0"/>
              <a:t>Literatures related to Concept of quality in health care and quality assurance.</a:t>
            </a:r>
          </a:p>
          <a:p>
            <a:pPr lvl="0" algn="just"/>
            <a:r>
              <a:rPr lang="en-US" sz="3600" dirty="0" smtClean="0"/>
              <a:t>Literatures related to Measurement of Quality of Care.</a:t>
            </a:r>
          </a:p>
          <a:p>
            <a:pPr lvl="0" algn="just"/>
            <a:r>
              <a:rPr lang="en-US" sz="3600" dirty="0" smtClean="0"/>
              <a:t>Literatures related to Determinants of Quality Assurance.</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u="sng" dirty="0" smtClean="0">
                <a:solidFill>
                  <a:srgbClr val="FF0000"/>
                </a:solidFill>
              </a:rPr>
              <a:t>Statement of the Problem</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lgn="just">
              <a:buNone/>
            </a:pPr>
            <a:r>
              <a:rPr lang="en-IN" dirty="0" smtClean="0"/>
              <a:t>“To study and carry out</a:t>
            </a:r>
            <a:r>
              <a:rPr lang="en-US" dirty="0" smtClean="0"/>
              <a:t> Baseline Assessment of Quality Assurance in Health Care Services  of  CGHS Wellness Center (36-A), </a:t>
            </a:r>
            <a:r>
              <a:rPr lang="en-US" dirty="0" err="1" smtClean="0"/>
              <a:t>Dwarka</a:t>
            </a:r>
            <a:r>
              <a:rPr lang="en-US" dirty="0" smtClean="0"/>
              <a:t>, New Delhi, which can make public health services more responsive to people's needs and expectations.”</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Acknowledgement</a:t>
            </a:r>
            <a:endParaRPr lang="en-US" u="sng" dirty="0">
              <a:solidFill>
                <a:srgbClr val="FF0000"/>
              </a:solidFill>
            </a:endParaRPr>
          </a:p>
        </p:txBody>
      </p:sp>
      <p:sp>
        <p:nvSpPr>
          <p:cNvPr id="3" name="Content Placeholder 2"/>
          <p:cNvSpPr>
            <a:spLocks noGrp="1"/>
          </p:cNvSpPr>
          <p:nvPr>
            <p:ph idx="1"/>
          </p:nvPr>
        </p:nvSpPr>
        <p:spPr/>
        <p:txBody>
          <a:bodyPr>
            <a:normAutofit/>
          </a:bodyPr>
          <a:lstStyle/>
          <a:p>
            <a:pPr algn="just">
              <a:buNone/>
            </a:pPr>
            <a:r>
              <a:rPr lang="en-IN" sz="2800" dirty="0" smtClean="0"/>
              <a:t>I place on record my deep sense of gratitude and appreciation for the valuable guidance, constructive comments and constant encouragement provided by:</a:t>
            </a:r>
          </a:p>
          <a:p>
            <a:pPr algn="just">
              <a:buNone/>
            </a:pPr>
            <a:r>
              <a:rPr lang="en-IN" sz="2800" dirty="0" smtClean="0"/>
              <a:t>     </a:t>
            </a:r>
            <a:r>
              <a:rPr lang="en-IN" sz="2000" dirty="0" smtClean="0"/>
              <a:t>Prof. Dr. A.K. </a:t>
            </a:r>
            <a:r>
              <a:rPr lang="en-IN" sz="2000" dirty="0" err="1" smtClean="0"/>
              <a:t>Khokhar</a:t>
            </a:r>
            <a:r>
              <a:rPr lang="en-IN" sz="2000" dirty="0" smtClean="0"/>
              <a:t>,  research guide</a:t>
            </a:r>
          </a:p>
          <a:p>
            <a:pPr algn="just">
              <a:buNone/>
            </a:pPr>
            <a:r>
              <a:rPr lang="en-IN" sz="2000" dirty="0" smtClean="0"/>
              <a:t>       Dr. D.C. </a:t>
            </a:r>
            <a:r>
              <a:rPr lang="en-IN" sz="2000" dirty="0" err="1" smtClean="0"/>
              <a:t>Deuri</a:t>
            </a:r>
            <a:r>
              <a:rPr lang="en-IN" sz="2000" dirty="0" smtClean="0"/>
              <a:t>,  Sr. CMO I/C,  CGHS Wellness </a:t>
            </a:r>
            <a:r>
              <a:rPr lang="en-IN" sz="2000" dirty="0" err="1" smtClean="0"/>
              <a:t>Center</a:t>
            </a:r>
            <a:r>
              <a:rPr lang="en-IN" sz="2000" dirty="0" smtClean="0"/>
              <a:t>  </a:t>
            </a:r>
            <a:r>
              <a:rPr lang="en-IN" sz="2000" dirty="0" err="1" smtClean="0"/>
              <a:t>Dwarka</a:t>
            </a:r>
            <a:endParaRPr lang="en-IN" sz="2000" dirty="0" smtClean="0"/>
          </a:p>
          <a:p>
            <a:pPr algn="just">
              <a:buNone/>
            </a:pPr>
            <a:r>
              <a:rPr lang="en-IN" sz="2000" dirty="0" smtClean="0"/>
              <a:t>       </a:t>
            </a:r>
            <a:r>
              <a:rPr lang="en-US" sz="2000" dirty="0" smtClean="0"/>
              <a:t>Dr. A.K. </a:t>
            </a:r>
            <a:r>
              <a:rPr lang="en-US" sz="2000" dirty="0" err="1" smtClean="0"/>
              <a:t>Agarwal</a:t>
            </a:r>
            <a:r>
              <a:rPr lang="en-US" sz="2000" dirty="0" smtClean="0"/>
              <a:t>, Dean </a:t>
            </a:r>
            <a:r>
              <a:rPr lang="en-US" sz="2000" dirty="0" smtClean="0"/>
              <a:t>Academics and Student </a:t>
            </a:r>
            <a:r>
              <a:rPr lang="en-US" sz="2000" dirty="0" smtClean="0"/>
              <a:t>Affairs </a:t>
            </a:r>
            <a:r>
              <a:rPr lang="en-US" sz="2000" dirty="0" smtClean="0"/>
              <a:t>IIHMR</a:t>
            </a:r>
          </a:p>
          <a:p>
            <a:pPr algn="just">
              <a:buNone/>
            </a:pPr>
            <a:r>
              <a:rPr lang="en-IN" sz="2000" dirty="0" smtClean="0"/>
              <a:t>       Dr. D.C. Joshi, Director CGHS,  Ministry of Health &amp; Family Welfare, </a:t>
            </a:r>
          </a:p>
          <a:p>
            <a:pPr algn="just">
              <a:buNone/>
            </a:pPr>
            <a:r>
              <a:rPr lang="en-US" sz="2000" dirty="0" smtClean="0"/>
              <a:t>       Dr. B .S. Singh, Faculty IIHMR </a:t>
            </a:r>
            <a:endParaRPr lang="en-IN" sz="2000" dirty="0" smtClean="0"/>
          </a:p>
          <a:p>
            <a:pPr algn="just">
              <a:buNone/>
            </a:pPr>
            <a:r>
              <a:rPr lang="en-IN" sz="2000" dirty="0" smtClean="0"/>
              <a:t>     </a:t>
            </a:r>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u="sng" dirty="0" smtClean="0">
                <a:solidFill>
                  <a:srgbClr val="FF0000"/>
                </a:solidFill>
              </a:rPr>
              <a:t>Objectives of the Study</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r>
              <a:rPr lang="en-IN" dirty="0" smtClean="0"/>
              <a:t>1. 	To study the existing guidelines, procedure and  provision of facilities ensuring Quality of Service  for  patients at CGHS Wellness Centre  </a:t>
            </a:r>
            <a:r>
              <a:rPr lang="en-IN" dirty="0" err="1" smtClean="0"/>
              <a:t>Dwarka</a:t>
            </a:r>
            <a:r>
              <a:rPr lang="en-IN" dirty="0" smtClean="0"/>
              <a:t> (36A), New Delhi.</a:t>
            </a:r>
            <a:endParaRPr lang="en-US" dirty="0" smtClean="0"/>
          </a:p>
          <a:p>
            <a:r>
              <a:rPr lang="en-IN" dirty="0" smtClean="0"/>
              <a:t>2. 	To assess</a:t>
            </a:r>
            <a:r>
              <a:rPr lang="en-US" dirty="0" smtClean="0"/>
              <a:t> and bring out hitherto unknown gaps in the quality of care in achieving Quality Assurance.</a:t>
            </a:r>
          </a:p>
          <a:p>
            <a:r>
              <a:rPr lang="en-IN" dirty="0" smtClean="0"/>
              <a:t> 3. 	To suggest measures for improvement in </a:t>
            </a:r>
            <a:r>
              <a:rPr lang="en-US" dirty="0" smtClean="0"/>
              <a:t>achieving Quality Assurance</a:t>
            </a:r>
            <a:r>
              <a:rPr lang="en-IN" dirty="0" smtClean="0"/>
              <a:t>.</a:t>
            </a:r>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0000"/>
                </a:solidFill>
              </a:rPr>
              <a:t>Materials and Methods</a:t>
            </a:r>
            <a:endParaRPr lang="en-US" dirty="0">
              <a:solidFill>
                <a:srgbClr val="FF0000"/>
              </a:solidFill>
            </a:endParaRPr>
          </a:p>
        </p:txBody>
      </p:sp>
      <p:sp>
        <p:nvSpPr>
          <p:cNvPr id="3" name="Content Placeholder 2"/>
          <p:cNvSpPr>
            <a:spLocks noGrp="1"/>
          </p:cNvSpPr>
          <p:nvPr>
            <p:ph idx="1"/>
          </p:nvPr>
        </p:nvSpPr>
        <p:spPr>
          <a:xfrm>
            <a:off x="457200" y="1447800"/>
            <a:ext cx="8229600" cy="4953000"/>
          </a:xfrm>
        </p:spPr>
        <p:txBody>
          <a:bodyPr>
            <a:normAutofit fontScale="70000" lnSpcReduction="20000"/>
          </a:bodyPr>
          <a:lstStyle/>
          <a:p>
            <a:pPr algn="just"/>
            <a:r>
              <a:rPr lang="en-US" b="1" u="sng" dirty="0" smtClean="0"/>
              <a:t>SETTING</a:t>
            </a:r>
            <a:r>
              <a:rPr lang="en-US" dirty="0" smtClean="0"/>
              <a:t>: The study will be conducted in CGHS Wellness Centre </a:t>
            </a:r>
            <a:r>
              <a:rPr lang="en-US" dirty="0" err="1" smtClean="0"/>
              <a:t>Dwarka</a:t>
            </a:r>
            <a:r>
              <a:rPr lang="en-US" dirty="0" smtClean="0"/>
              <a:t>(36A), New Delhi.</a:t>
            </a:r>
          </a:p>
          <a:p>
            <a:pPr>
              <a:buNone/>
            </a:pPr>
            <a:endParaRPr lang="en-US" dirty="0" smtClean="0"/>
          </a:p>
          <a:p>
            <a:pPr algn="just"/>
            <a:r>
              <a:rPr lang="en-US" b="1" u="sng" dirty="0" smtClean="0"/>
              <a:t>SOURCE OF DATA</a:t>
            </a:r>
            <a:r>
              <a:rPr lang="en-US" b="1" dirty="0" smtClean="0"/>
              <a:t>:</a:t>
            </a:r>
            <a:r>
              <a:rPr lang="en-US" dirty="0" smtClean="0"/>
              <a:t> Responses of CGHS Patient , Healthcare  professionals and records, SOPs/ policy documents of CGHS Wellness Centre </a:t>
            </a:r>
            <a:r>
              <a:rPr lang="en-US" dirty="0" err="1" smtClean="0"/>
              <a:t>Dwarka</a:t>
            </a:r>
            <a:r>
              <a:rPr lang="en-US" dirty="0" smtClean="0"/>
              <a:t>(36A), New Delhi.</a:t>
            </a:r>
          </a:p>
          <a:p>
            <a:pPr>
              <a:buNone/>
            </a:pPr>
            <a:endParaRPr lang="en-US" dirty="0" smtClean="0"/>
          </a:p>
          <a:p>
            <a:r>
              <a:rPr lang="en-US" b="1" u="sng" dirty="0" smtClean="0"/>
              <a:t>Data Collection Method</a:t>
            </a:r>
            <a:r>
              <a:rPr lang="en-US" b="1" dirty="0" smtClean="0"/>
              <a:t>:  </a:t>
            </a:r>
            <a:r>
              <a:rPr lang="en-US" dirty="0" smtClean="0"/>
              <a:t>Questionnaire, SOPs/Policy documents</a:t>
            </a:r>
          </a:p>
          <a:p>
            <a:pPr>
              <a:buNone/>
            </a:pPr>
            <a:endParaRPr lang="en-US" dirty="0" smtClean="0"/>
          </a:p>
          <a:p>
            <a:r>
              <a:rPr lang="en-US" b="1" u="sng" dirty="0" smtClean="0"/>
              <a:t>Tool</a:t>
            </a:r>
            <a:r>
              <a:rPr lang="en-US" b="1" dirty="0" smtClean="0"/>
              <a:t>  </a:t>
            </a:r>
            <a:r>
              <a:rPr lang="en-US" dirty="0" smtClean="0"/>
              <a:t>:  Structured questionnaire</a:t>
            </a:r>
          </a:p>
          <a:p>
            <a:endParaRPr lang="en-US" dirty="0" smtClean="0"/>
          </a:p>
          <a:p>
            <a:r>
              <a:rPr lang="en-US" b="1" u="sng" dirty="0" smtClean="0"/>
              <a:t>RESEARCH  DESIGN</a:t>
            </a:r>
            <a:r>
              <a:rPr lang="en-US" b="1" dirty="0" smtClean="0"/>
              <a:t> :  </a:t>
            </a:r>
            <a:r>
              <a:rPr lang="en-US" dirty="0" smtClean="0"/>
              <a:t> The questionnaire will contain two parts.</a:t>
            </a:r>
            <a:endParaRPr lang="en-US" b="1" dirty="0" smtClean="0"/>
          </a:p>
          <a:p>
            <a:pPr>
              <a:buNone/>
            </a:pPr>
            <a:r>
              <a:rPr lang="en-US" b="1" dirty="0" smtClean="0"/>
              <a:t>            Part I          Patient Centered Standards</a:t>
            </a:r>
            <a:r>
              <a:rPr lang="en-US" dirty="0" smtClean="0"/>
              <a:t> </a:t>
            </a:r>
          </a:p>
          <a:p>
            <a:pPr>
              <a:buNone/>
            </a:pPr>
            <a:r>
              <a:rPr lang="en-US" b="1" dirty="0" smtClean="0"/>
              <a:t>            Part II</a:t>
            </a:r>
            <a:r>
              <a:rPr lang="en-US" dirty="0" smtClean="0"/>
              <a:t>	   </a:t>
            </a:r>
            <a:r>
              <a:rPr lang="en-US" b="1" dirty="0" err="1" smtClean="0"/>
              <a:t>Organisation</a:t>
            </a:r>
            <a:r>
              <a:rPr lang="en-US" b="1" dirty="0" smtClean="0"/>
              <a:t> Centered Standards</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rPr>
              <a:t>NABH Standards for Wellness </a:t>
            </a:r>
            <a:r>
              <a:rPr lang="en-US" b="1" u="sng" dirty="0" err="1" smtClean="0">
                <a:solidFill>
                  <a:srgbClr val="FF0000"/>
                </a:solidFill>
              </a:rPr>
              <a:t>Centres</a:t>
            </a:r>
            <a:endParaRPr lang="en-US" b="1" u="sng" dirty="0">
              <a:solidFill>
                <a:srgbClr val="FF0000"/>
              </a:solidFill>
            </a:endParaRPr>
          </a:p>
        </p:txBody>
      </p:sp>
      <p:sp>
        <p:nvSpPr>
          <p:cNvPr id="3" name="Content Placeholder 2"/>
          <p:cNvSpPr>
            <a:spLocks noGrp="1"/>
          </p:cNvSpPr>
          <p:nvPr>
            <p:ph idx="1"/>
          </p:nvPr>
        </p:nvSpPr>
        <p:spPr>
          <a:xfrm>
            <a:off x="457200" y="1219200"/>
            <a:ext cx="8229600" cy="5334000"/>
          </a:xfrm>
        </p:spPr>
        <p:txBody>
          <a:bodyPr>
            <a:normAutofit fontScale="92500" lnSpcReduction="10000"/>
          </a:bodyPr>
          <a:lstStyle/>
          <a:p>
            <a:pPr algn="just">
              <a:buNone/>
            </a:pPr>
            <a:r>
              <a:rPr lang="en-US" sz="2000" dirty="0" smtClean="0"/>
              <a:t>       NABH Standards has ten chapters incorporating 84 standards and 396 objective elements. Ten chapters are broadly divided into two categories. These chapters are :-</a:t>
            </a:r>
          </a:p>
          <a:p>
            <a:pPr>
              <a:buNone/>
            </a:pPr>
            <a:r>
              <a:rPr lang="en-US" sz="2000" b="1" dirty="0" smtClean="0"/>
              <a:t>Patient Centered Standards</a:t>
            </a:r>
            <a:endParaRPr lang="en-US" sz="2000" dirty="0" smtClean="0"/>
          </a:p>
          <a:p>
            <a:pPr lvl="0"/>
            <a:r>
              <a:rPr lang="en-US" sz="2000" dirty="0" smtClean="0"/>
              <a:t>Access and Planning of Services (APS)</a:t>
            </a:r>
          </a:p>
          <a:p>
            <a:pPr lvl="0"/>
            <a:r>
              <a:rPr lang="en-US" sz="2000" dirty="0" smtClean="0"/>
              <a:t>Customer Rights and Education (CRE)</a:t>
            </a:r>
          </a:p>
          <a:p>
            <a:pPr lvl="0"/>
            <a:r>
              <a:rPr lang="en-US" sz="2000" dirty="0" smtClean="0"/>
              <a:t>Care of Customers (COC)</a:t>
            </a:r>
          </a:p>
          <a:p>
            <a:pPr lvl="0"/>
            <a:r>
              <a:rPr lang="en-US" sz="2000" dirty="0" smtClean="0"/>
              <a:t>Management of Medication, Consumables and Equipments (including Instruments) (MOMCEI)</a:t>
            </a:r>
          </a:p>
          <a:p>
            <a:pPr lvl="0"/>
            <a:r>
              <a:rPr lang="en-US" sz="2000" dirty="0" smtClean="0"/>
              <a:t>Infection Control (IC)</a:t>
            </a:r>
          </a:p>
          <a:p>
            <a:pPr>
              <a:buNone/>
            </a:pPr>
            <a:endParaRPr lang="en-US" sz="2000" dirty="0" smtClean="0"/>
          </a:p>
          <a:p>
            <a:pPr>
              <a:buNone/>
            </a:pPr>
            <a:r>
              <a:rPr lang="en-US" sz="2000" b="1" dirty="0" err="1" smtClean="0"/>
              <a:t>Organisation</a:t>
            </a:r>
            <a:r>
              <a:rPr lang="en-US" sz="2000" b="1" dirty="0" smtClean="0"/>
              <a:t> Centered Standards</a:t>
            </a:r>
            <a:endParaRPr lang="en-US" sz="2000" dirty="0" smtClean="0"/>
          </a:p>
          <a:p>
            <a:pPr lvl="0"/>
            <a:r>
              <a:rPr lang="en-US" sz="2000" dirty="0" smtClean="0"/>
              <a:t>Continual Quality Improvement (CQI)</a:t>
            </a:r>
          </a:p>
          <a:p>
            <a:pPr lvl="0"/>
            <a:r>
              <a:rPr lang="en-US" sz="2000" dirty="0" smtClean="0"/>
              <a:t>Responsibilities of Management (ROM)</a:t>
            </a:r>
          </a:p>
          <a:p>
            <a:pPr lvl="0"/>
            <a:r>
              <a:rPr lang="en-US" sz="2000" dirty="0" smtClean="0"/>
              <a:t>Facility Management and Safety(FMS)</a:t>
            </a:r>
          </a:p>
          <a:p>
            <a:pPr lvl="0"/>
            <a:r>
              <a:rPr lang="en-US" sz="2000" dirty="0" smtClean="0"/>
              <a:t>Human Resource Management (HRM)</a:t>
            </a:r>
          </a:p>
          <a:p>
            <a:pPr lvl="0"/>
            <a:r>
              <a:rPr lang="en-US" sz="2000" dirty="0" smtClean="0"/>
              <a:t>Information Management System (IMS)</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rPr>
              <a:t>Assessment Method</a:t>
            </a:r>
            <a:r>
              <a:rPr lang="en-US" dirty="0" smtClean="0">
                <a:solidFill>
                  <a:srgbClr val="FF0000"/>
                </a:solidFill>
              </a:rPr>
              <a:t> </a:t>
            </a:r>
            <a:r>
              <a:rPr lang="en-US" dirty="0" smtClean="0"/>
              <a:t/>
            </a:r>
            <a:br>
              <a:rPr lang="en-US" dirty="0" smtClean="0"/>
            </a:br>
            <a:endParaRPr lang="en-US" dirty="0"/>
          </a:p>
        </p:txBody>
      </p:sp>
      <p:sp>
        <p:nvSpPr>
          <p:cNvPr id="3" name="Content Placeholder 2"/>
          <p:cNvSpPr>
            <a:spLocks noGrp="1"/>
          </p:cNvSpPr>
          <p:nvPr>
            <p:ph idx="1"/>
          </p:nvPr>
        </p:nvSpPr>
        <p:spPr>
          <a:xfrm>
            <a:off x="457200" y="1066800"/>
            <a:ext cx="8229600" cy="5410200"/>
          </a:xfrm>
        </p:spPr>
        <p:txBody>
          <a:bodyPr>
            <a:normAutofit fontScale="77500" lnSpcReduction="20000"/>
          </a:bodyPr>
          <a:lstStyle/>
          <a:p>
            <a:pPr>
              <a:buNone/>
            </a:pPr>
            <a:r>
              <a:rPr lang="en-US" sz="3400" b="1" dirty="0" smtClean="0"/>
              <a:t>The assessment activities incl</a:t>
            </a:r>
            <a:r>
              <a:rPr lang="en-US" b="1" dirty="0" smtClean="0"/>
              <a:t>ude</a:t>
            </a:r>
            <a:r>
              <a:rPr lang="en-US" dirty="0" smtClean="0"/>
              <a:t>: - </a:t>
            </a:r>
          </a:p>
          <a:p>
            <a:pPr lvl="0" algn="just"/>
            <a:r>
              <a:rPr lang="en-US" sz="3400" dirty="0" smtClean="0"/>
              <a:t>Orientation to the organization.</a:t>
            </a:r>
          </a:p>
          <a:p>
            <a:pPr lvl="0" algn="just"/>
            <a:r>
              <a:rPr lang="en-US" sz="3400" dirty="0" smtClean="0"/>
              <a:t>Document review .</a:t>
            </a:r>
          </a:p>
          <a:p>
            <a:pPr lvl="0" algn="just"/>
            <a:r>
              <a:rPr lang="en-US" sz="3400" dirty="0" smtClean="0"/>
              <a:t> Functional interview.</a:t>
            </a:r>
          </a:p>
          <a:p>
            <a:pPr lvl="0" algn="just"/>
            <a:r>
              <a:rPr lang="en-US" sz="3400" dirty="0" smtClean="0"/>
              <a:t>Leadership interview. </a:t>
            </a:r>
          </a:p>
          <a:p>
            <a:pPr lvl="0" algn="just"/>
            <a:r>
              <a:rPr lang="en-US" sz="3400" dirty="0" smtClean="0"/>
              <a:t>Infection control interview. </a:t>
            </a:r>
          </a:p>
          <a:p>
            <a:pPr lvl="0" algn="just"/>
            <a:r>
              <a:rPr lang="en-US" sz="3400" dirty="0" smtClean="0"/>
              <a:t>Management of information/ patient records interview. </a:t>
            </a:r>
          </a:p>
          <a:p>
            <a:pPr lvl="0" algn="just"/>
            <a:r>
              <a:rPr lang="en-US" sz="3400" dirty="0" smtClean="0"/>
              <a:t> Staff qualification and education interview. </a:t>
            </a:r>
          </a:p>
          <a:p>
            <a:pPr lvl="0" algn="just"/>
            <a:r>
              <a:rPr lang="en-US" sz="3400" dirty="0" smtClean="0"/>
              <a:t>Visit to patient care areas and department.</a:t>
            </a:r>
          </a:p>
          <a:p>
            <a:pPr lvl="0" algn="just"/>
            <a:r>
              <a:rPr lang="en-US" sz="3400" dirty="0" smtClean="0"/>
              <a:t> Evaluate the process for patient care. </a:t>
            </a:r>
          </a:p>
          <a:p>
            <a:pPr lvl="0" algn="just"/>
            <a:r>
              <a:rPr lang="en-US" sz="3400" dirty="0" smtClean="0"/>
              <a:t> Facility tour - Special interview/ issue resolution.</a:t>
            </a:r>
          </a:p>
          <a:p>
            <a:pPr>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 </a:t>
            </a:r>
            <a:br>
              <a:rPr lang="en-US" dirty="0" smtClean="0"/>
            </a:br>
            <a:r>
              <a:rPr lang="en-US" b="1" u="sng" dirty="0" smtClean="0">
                <a:solidFill>
                  <a:srgbClr val="FF0000"/>
                </a:solidFill>
              </a:rPr>
              <a:t>Assessment &amp; Evaluation criteria</a:t>
            </a:r>
            <a:r>
              <a:rPr lang="en-US" u="sng" dirty="0" smtClean="0">
                <a:solidFill>
                  <a:srgbClr val="FF0000"/>
                </a:solidFill>
              </a:rPr>
              <a:t> </a:t>
            </a:r>
            <a:endParaRPr lang="en-US" u="sng" dirty="0">
              <a:solidFill>
                <a:srgbClr val="FF0000"/>
              </a:solidFill>
            </a:endParaRPr>
          </a:p>
        </p:txBody>
      </p:sp>
      <p:sp>
        <p:nvSpPr>
          <p:cNvPr id="3" name="Content Placeholder 2"/>
          <p:cNvSpPr>
            <a:spLocks noGrp="1"/>
          </p:cNvSpPr>
          <p:nvPr>
            <p:ph idx="1"/>
          </p:nvPr>
        </p:nvSpPr>
        <p:spPr>
          <a:xfrm>
            <a:off x="457200" y="1219200"/>
            <a:ext cx="8229600" cy="5181600"/>
          </a:xfrm>
        </p:spPr>
        <p:txBody>
          <a:bodyPr>
            <a:normAutofit fontScale="85000" lnSpcReduction="10000"/>
          </a:bodyPr>
          <a:lstStyle/>
          <a:p>
            <a:pPr>
              <a:buNone/>
            </a:pPr>
            <a:r>
              <a:rPr lang="en-US" sz="1600" dirty="0" smtClean="0"/>
              <a:t>    </a:t>
            </a:r>
            <a:r>
              <a:rPr lang="en-US" sz="2600" b="1" dirty="0" smtClean="0"/>
              <a:t>Assessment criteria  </a:t>
            </a:r>
            <a:r>
              <a:rPr lang="en-US" sz="2600" dirty="0" smtClean="0"/>
              <a:t>is based on the scoring on a scale of 0, 5 and 10 as per the following details. </a:t>
            </a:r>
          </a:p>
          <a:p>
            <a:pPr lvl="0"/>
            <a:r>
              <a:rPr lang="en-US" sz="2600" dirty="0" smtClean="0"/>
              <a:t>Compliance to the requirement : 10 </a:t>
            </a:r>
          </a:p>
          <a:p>
            <a:pPr lvl="0"/>
            <a:r>
              <a:rPr lang="en-US" sz="2600" dirty="0" smtClean="0"/>
              <a:t>Partial compliance to the requirement : 5 (if any of the sample is found to be non compliance out of total samples selected) </a:t>
            </a:r>
          </a:p>
          <a:p>
            <a:pPr lvl="0"/>
            <a:r>
              <a:rPr lang="en-US" sz="2600" dirty="0" smtClean="0"/>
              <a:t>Non-compliance to the requirement : 0 </a:t>
            </a:r>
          </a:p>
          <a:p>
            <a:pPr lvl="0"/>
            <a:r>
              <a:rPr lang="en-US" sz="2600" dirty="0" smtClean="0"/>
              <a:t>Not Applicable : NA </a:t>
            </a:r>
          </a:p>
          <a:p>
            <a:pPr lvl="0"/>
            <a:endParaRPr lang="en-US" sz="2600" dirty="0" smtClean="0"/>
          </a:p>
          <a:p>
            <a:pPr>
              <a:buNone/>
            </a:pPr>
            <a:r>
              <a:rPr lang="en-US" sz="2600" b="1" dirty="0" smtClean="0"/>
              <a:t>  Evaluation criteria</a:t>
            </a:r>
            <a:r>
              <a:rPr lang="en-US" sz="2600" dirty="0" smtClean="0"/>
              <a:t>: </a:t>
            </a:r>
          </a:p>
          <a:p>
            <a:pPr lvl="0"/>
            <a:r>
              <a:rPr lang="en-US" sz="2600" dirty="0" smtClean="0"/>
              <a:t> No individual standard should have more than one zero to qualify.   (no zero is accepted in the regulatory/legal requirements) </a:t>
            </a:r>
          </a:p>
          <a:p>
            <a:pPr lvl="0"/>
            <a:r>
              <a:rPr lang="en-US" sz="2600" dirty="0" smtClean="0"/>
              <a:t> The average score for individual standard must not be less than 5. </a:t>
            </a:r>
          </a:p>
          <a:p>
            <a:pPr lvl="0"/>
            <a:r>
              <a:rPr lang="en-US" sz="2600" dirty="0" smtClean="0"/>
              <a:t> The average score for individual chapter must not be less than 7. </a:t>
            </a:r>
          </a:p>
          <a:p>
            <a:pPr lvl="0"/>
            <a:r>
              <a:rPr lang="en-US" sz="2600" dirty="0" smtClean="0"/>
              <a:t> The overall average score for all standards must exceed 7 </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981200"/>
          </a:xfrm>
        </p:spPr>
        <p:txBody>
          <a:bodyPr>
            <a:normAutofit/>
          </a:bodyPr>
          <a:lstStyle/>
          <a:p>
            <a:r>
              <a:rPr lang="en-IN" sz="3600" b="1" u="sng" dirty="0" smtClean="0">
                <a:solidFill>
                  <a:srgbClr val="FF0000"/>
                </a:solidFill>
              </a:rPr>
              <a:t>Observations and Results</a:t>
            </a:r>
            <a:r>
              <a:rPr lang="en-US" dirty="0" smtClean="0"/>
              <a:t/>
            </a:r>
            <a:br>
              <a:rPr lang="en-US" dirty="0" smtClean="0"/>
            </a:br>
            <a:r>
              <a:rPr lang="en-IN" b="1" dirty="0" smtClean="0"/>
              <a:t> </a:t>
            </a:r>
            <a:r>
              <a:rPr lang="en-IN" sz="2000" b="1" u="sng" dirty="0" smtClean="0"/>
              <a:t>Patient </a:t>
            </a:r>
            <a:r>
              <a:rPr lang="en-IN" sz="2000" b="1" u="sng" dirty="0" err="1" smtClean="0"/>
              <a:t>Centered</a:t>
            </a:r>
            <a:r>
              <a:rPr lang="en-IN" sz="2000" b="1" u="sng" dirty="0" smtClean="0"/>
              <a:t> Standards</a:t>
            </a:r>
            <a:r>
              <a:rPr lang="en-IN" sz="2000" b="1" dirty="0" smtClean="0"/>
              <a:t> :- </a:t>
            </a:r>
            <a:r>
              <a:rPr lang="en-IN" sz="2000" dirty="0" smtClean="0"/>
              <a:t> Five chapters covering 51 standards were analysed through structured questionnaire using the defined guidelines. </a:t>
            </a:r>
            <a:endParaRPr lang="en-US" sz="2000" dirty="0"/>
          </a:p>
        </p:txBody>
      </p:sp>
      <p:pic>
        <p:nvPicPr>
          <p:cNvPr id="23554" name="Picture 2"/>
          <p:cNvPicPr>
            <a:picLocks noGrp="1" noChangeAspect="1" noChangeArrowheads="1"/>
          </p:cNvPicPr>
          <p:nvPr>
            <p:ph idx="1"/>
          </p:nvPr>
        </p:nvPicPr>
        <p:blipFill>
          <a:blip r:embed="rId2"/>
          <a:srcRect/>
          <a:stretch>
            <a:fillRect/>
          </a:stretch>
        </p:blipFill>
        <p:spPr bwMode="auto">
          <a:xfrm>
            <a:off x="914400" y="2362200"/>
            <a:ext cx="7162800" cy="426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19200"/>
          </a:xfrm>
        </p:spPr>
        <p:txBody>
          <a:bodyPr>
            <a:normAutofit/>
          </a:bodyPr>
          <a:lstStyle/>
          <a:p>
            <a:r>
              <a:rPr lang="en-IN" sz="2200" b="1" u="sng" dirty="0" smtClean="0"/>
              <a:t>Organisation </a:t>
            </a:r>
            <a:r>
              <a:rPr lang="en-IN" sz="2200" b="1" u="sng" dirty="0" err="1" smtClean="0"/>
              <a:t>Centered</a:t>
            </a:r>
            <a:r>
              <a:rPr lang="en-IN" sz="2200" b="1" u="sng" dirty="0" smtClean="0"/>
              <a:t> Standards</a:t>
            </a:r>
            <a:r>
              <a:rPr lang="en-IN" sz="2200" b="1" dirty="0" smtClean="0"/>
              <a:t> </a:t>
            </a:r>
            <a:r>
              <a:rPr lang="en-IN" sz="2000" b="1" dirty="0" smtClean="0"/>
              <a:t>:-</a:t>
            </a:r>
            <a:r>
              <a:rPr lang="en-IN" sz="2000" dirty="0" smtClean="0"/>
              <a:t>   Five chapters covering33 standards were analysed through structured questionnaire using the defined guidelines. </a:t>
            </a:r>
            <a:r>
              <a:rPr lang="en-US" sz="2000" dirty="0" smtClean="0"/>
              <a:t/>
            </a:r>
            <a:br>
              <a:rPr lang="en-US" sz="2000" dirty="0" smtClean="0"/>
            </a:br>
            <a:endParaRPr lang="en-US" sz="2000" dirty="0"/>
          </a:p>
        </p:txBody>
      </p:sp>
      <p:pic>
        <p:nvPicPr>
          <p:cNvPr id="24578" name="Picture 2"/>
          <p:cNvPicPr>
            <a:picLocks noGrp="1" noChangeAspect="1" noChangeArrowheads="1"/>
          </p:cNvPicPr>
          <p:nvPr>
            <p:ph idx="1"/>
          </p:nvPr>
        </p:nvPicPr>
        <p:blipFill>
          <a:blip r:embed="rId2"/>
          <a:srcRect/>
          <a:stretch>
            <a:fillRect/>
          </a:stretch>
        </p:blipFill>
        <p:spPr bwMode="auto">
          <a:xfrm>
            <a:off x="685800" y="1371600"/>
            <a:ext cx="7772400" cy="52347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Autofit/>
          </a:bodyPr>
          <a:lstStyle/>
          <a:p>
            <a:pPr algn="l"/>
            <a:r>
              <a:rPr lang="en-US" sz="2000" b="1" u="sng" dirty="0" smtClean="0"/>
              <a:t>Overall Standards </a:t>
            </a:r>
            <a:r>
              <a:rPr lang="en-US" sz="2000" b="1" dirty="0" smtClean="0"/>
              <a:t> :-</a:t>
            </a:r>
            <a:r>
              <a:rPr lang="en-US" sz="2000" dirty="0" smtClean="0"/>
              <a:t>  To arrive at the overall standards we have taken in to the account all ten chapters and 84 standards as per the evaluation criteria listed above. </a:t>
            </a:r>
            <a:br>
              <a:rPr lang="en-US" sz="2000" dirty="0" smtClean="0"/>
            </a:br>
            <a:endParaRPr lang="en-US" sz="2000" dirty="0"/>
          </a:p>
        </p:txBody>
      </p:sp>
      <p:pic>
        <p:nvPicPr>
          <p:cNvPr id="25603" name="Picture 3"/>
          <p:cNvPicPr>
            <a:picLocks noGrp="1" noChangeAspect="1" noChangeArrowheads="1"/>
          </p:cNvPicPr>
          <p:nvPr>
            <p:ph idx="1"/>
          </p:nvPr>
        </p:nvPicPr>
        <p:blipFill>
          <a:blip r:embed="rId2"/>
          <a:srcRect/>
          <a:stretch>
            <a:fillRect/>
          </a:stretch>
        </p:blipFill>
        <p:spPr bwMode="auto">
          <a:xfrm>
            <a:off x="533400" y="1295399"/>
            <a:ext cx="8305800" cy="53109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u="sng" dirty="0" smtClean="0">
                <a:solidFill>
                  <a:srgbClr val="FF0000"/>
                </a:solidFill>
              </a:rPr>
              <a:t>Observations and Results</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smtClean="0"/>
              <a:t>The general view is a favorable one as the over all score is 8.17 which is higher than the minimum average desired score of 7.</a:t>
            </a:r>
          </a:p>
          <a:p>
            <a:pPr algn="just"/>
            <a:r>
              <a:rPr lang="en-US" dirty="0" smtClean="0"/>
              <a:t> However, the average score of the individual chapter like Care of Customers (COC) , Infection Control (IC)  and Continual Quality Improvement (CQI) is less than 7.</a:t>
            </a:r>
          </a:p>
          <a:p>
            <a:pPr algn="just"/>
            <a:r>
              <a:rPr lang="en-US" dirty="0" smtClean="0"/>
              <a:t> Hence, does not meet the condition for the accreditation to achieve the Quality Assurance. </a:t>
            </a:r>
          </a:p>
          <a:p>
            <a:pPr algn="just"/>
            <a:r>
              <a:rPr lang="en-US" dirty="0" smtClean="0"/>
              <a:t>Overall impression about the wellness centre is that the management requires to have more vigil in the matter of cleanliness and patient satisfaction, infection control and continual quality improvement which are major quality indicators in Quality Assurance.</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rPr>
              <a:t>Measures for Improvement</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457200" y="1066800"/>
            <a:ext cx="8229600" cy="5562600"/>
          </a:xfrm>
        </p:spPr>
        <p:txBody>
          <a:bodyPr>
            <a:normAutofit fontScale="77500" lnSpcReduction="20000"/>
          </a:bodyPr>
          <a:lstStyle/>
          <a:p>
            <a:pPr lvl="0" algn="just"/>
            <a:r>
              <a:rPr lang="en-US" sz="3400" dirty="0" smtClean="0"/>
              <a:t>Maintain SOPs and related policies. To be assessable to complete staff.</a:t>
            </a:r>
          </a:p>
          <a:p>
            <a:pPr lvl="0" algn="just"/>
            <a:r>
              <a:rPr lang="en-US" sz="3400" dirty="0" smtClean="0"/>
              <a:t>Improved, legible and bilingual signage at necessary locations.</a:t>
            </a:r>
          </a:p>
          <a:p>
            <a:pPr lvl="0" algn="just"/>
            <a:r>
              <a:rPr lang="en-US" sz="3400" dirty="0" smtClean="0"/>
              <a:t> Online Registration using the web facility.</a:t>
            </a:r>
          </a:p>
          <a:p>
            <a:pPr lvl="0" algn="just"/>
            <a:r>
              <a:rPr lang="en-US" sz="3400" dirty="0" smtClean="0"/>
              <a:t>Use of  Infrared Gun for card reader for ease of time saving. </a:t>
            </a:r>
          </a:p>
          <a:p>
            <a:pPr lvl="0" algn="just"/>
            <a:r>
              <a:rPr lang="en-US" sz="3400" dirty="0" smtClean="0"/>
              <a:t>Out sourcing of housekeeping.</a:t>
            </a:r>
          </a:p>
          <a:p>
            <a:pPr lvl="0" algn="just"/>
            <a:r>
              <a:rPr lang="en-US" sz="3400" dirty="0" smtClean="0"/>
              <a:t>Afternoon OPDs to reduce waiting time.</a:t>
            </a:r>
          </a:p>
          <a:p>
            <a:pPr lvl="0" algn="just"/>
            <a:r>
              <a:rPr lang="en-US" sz="3400" dirty="0" smtClean="0"/>
              <a:t> Air controlled waiting area, designated parking area and Canteen facility for patients.</a:t>
            </a:r>
          </a:p>
          <a:p>
            <a:pPr lvl="0" algn="just"/>
            <a:r>
              <a:rPr lang="en-US" sz="3400" dirty="0" smtClean="0"/>
              <a:t>Soft Skills cadre for Staff and Nurses.</a:t>
            </a:r>
          </a:p>
          <a:p>
            <a:pPr lvl="0" algn="just"/>
            <a:r>
              <a:rPr lang="en-US" sz="3400" dirty="0" smtClean="0"/>
              <a:t>Introduce </a:t>
            </a:r>
            <a:r>
              <a:rPr lang="en-IN" sz="3400" dirty="0" smtClean="0"/>
              <a:t>Feedback mechanism.</a:t>
            </a:r>
          </a:p>
          <a:p>
            <a:pPr lvl="0" algn="just"/>
            <a:r>
              <a:rPr lang="en-IN" sz="3400" dirty="0" smtClean="0"/>
              <a:t>CME for the staff.</a:t>
            </a:r>
            <a:endParaRPr lang="en-US" sz="3400"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Overview</a:t>
            </a:r>
            <a:endParaRPr lang="en-US" u="sng" dirty="0">
              <a:solidFill>
                <a:srgbClr val="FF0000"/>
              </a:solidFill>
            </a:endParaRPr>
          </a:p>
        </p:txBody>
      </p:sp>
      <p:sp>
        <p:nvSpPr>
          <p:cNvPr id="3" name="Content Placeholder 2"/>
          <p:cNvSpPr>
            <a:spLocks noGrp="1"/>
          </p:cNvSpPr>
          <p:nvPr>
            <p:ph idx="1"/>
          </p:nvPr>
        </p:nvSpPr>
        <p:spPr>
          <a:xfrm>
            <a:off x="457200" y="1371600"/>
            <a:ext cx="8229600" cy="5334000"/>
          </a:xfrm>
        </p:spPr>
        <p:txBody>
          <a:bodyPr>
            <a:normAutofit fontScale="92500" lnSpcReduction="20000"/>
          </a:bodyPr>
          <a:lstStyle/>
          <a:p>
            <a:r>
              <a:rPr lang="en-US" dirty="0" smtClean="0"/>
              <a:t>Background Information</a:t>
            </a:r>
          </a:p>
          <a:p>
            <a:r>
              <a:rPr lang="en-US" dirty="0" smtClean="0"/>
              <a:t>Introduction</a:t>
            </a:r>
          </a:p>
          <a:p>
            <a:r>
              <a:rPr lang="en-US" dirty="0" smtClean="0"/>
              <a:t>Relevance of the Study</a:t>
            </a:r>
          </a:p>
          <a:p>
            <a:r>
              <a:rPr lang="en-US" dirty="0" smtClean="0"/>
              <a:t>Literature Review</a:t>
            </a:r>
          </a:p>
          <a:p>
            <a:r>
              <a:rPr lang="en-US" dirty="0" smtClean="0"/>
              <a:t>Statement of the Problem</a:t>
            </a:r>
          </a:p>
          <a:p>
            <a:r>
              <a:rPr lang="en-US" dirty="0" smtClean="0"/>
              <a:t>Objectives of the Study</a:t>
            </a:r>
          </a:p>
          <a:p>
            <a:r>
              <a:rPr lang="en-US" dirty="0" smtClean="0"/>
              <a:t>Methodology</a:t>
            </a:r>
          </a:p>
          <a:p>
            <a:r>
              <a:rPr lang="en-US" dirty="0" smtClean="0"/>
              <a:t>Observation and Result</a:t>
            </a:r>
          </a:p>
          <a:p>
            <a:r>
              <a:rPr lang="en-US" dirty="0" smtClean="0"/>
              <a:t>Measures for Improvement </a:t>
            </a:r>
          </a:p>
          <a:p>
            <a:r>
              <a:rPr lang="en-US" dirty="0" smtClean="0"/>
              <a:t>Limitations of the Study</a:t>
            </a:r>
          </a:p>
          <a:p>
            <a:r>
              <a:rPr lang="en-US" dirty="0" smtClean="0"/>
              <a:t>Conclusion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0000"/>
                </a:solidFill>
              </a:rPr>
              <a:t>Limitations of the Study</a:t>
            </a:r>
            <a:endParaRPr lang="en-US" b="1" u="sng" dirty="0">
              <a:solidFill>
                <a:srgbClr val="FF0000"/>
              </a:solidFill>
            </a:endParaRPr>
          </a:p>
        </p:txBody>
      </p:sp>
      <p:sp>
        <p:nvSpPr>
          <p:cNvPr id="3" name="Content Placeholder 2"/>
          <p:cNvSpPr>
            <a:spLocks noGrp="1"/>
          </p:cNvSpPr>
          <p:nvPr>
            <p:ph idx="1"/>
          </p:nvPr>
        </p:nvSpPr>
        <p:spPr/>
        <p:txBody>
          <a:bodyPr/>
          <a:lstStyle/>
          <a:p>
            <a:r>
              <a:rPr lang="en-US" dirty="0" smtClean="0"/>
              <a:t>Limited to only single Wellness Centre.</a:t>
            </a:r>
          </a:p>
          <a:p>
            <a:r>
              <a:rPr lang="en-US" dirty="0" smtClean="0"/>
              <a:t>Limited time period and human recourse.</a:t>
            </a:r>
          </a:p>
          <a:p>
            <a:r>
              <a:rPr lang="en-US" dirty="0" smtClean="0"/>
              <a:t>Lack of </a:t>
            </a:r>
            <a:r>
              <a:rPr lang="en-US" dirty="0" err="1" smtClean="0"/>
              <a:t>organised</a:t>
            </a:r>
            <a:r>
              <a:rPr lang="en-US" dirty="0" smtClean="0"/>
              <a:t> data in terms of policies and SOPs.</a:t>
            </a:r>
          </a:p>
          <a:p>
            <a:r>
              <a:rPr lang="en-US" dirty="0" smtClean="0"/>
              <a:t>No </a:t>
            </a:r>
            <a:r>
              <a:rPr lang="en-US" dirty="0" err="1" smtClean="0"/>
              <a:t>organisation</a:t>
            </a:r>
            <a:r>
              <a:rPr lang="en-US" dirty="0" smtClean="0"/>
              <a:t>(CGHS specific) pre-defined standards for quality assurance.</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b="1" u="sng" dirty="0" smtClean="0">
                <a:solidFill>
                  <a:srgbClr val="FF0000"/>
                </a:solidFill>
              </a:rPr>
              <a:t>Conclusion</a:t>
            </a:r>
            <a:br>
              <a:rPr lang="en-US" b="1" u="sng" dirty="0" smtClean="0">
                <a:solidFill>
                  <a:srgbClr val="FF0000"/>
                </a:solidFill>
              </a:rPr>
            </a:br>
            <a:endParaRPr lang="en-US" b="1" u="sng"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algn="just"/>
            <a:r>
              <a:rPr lang="en-US" dirty="0" smtClean="0"/>
              <a:t>CGHS has ensured that the quality of service is delivered to all their card holder beneficiaries through the out sourced hospitals, laboratories which have to be NABH/NABL accredited.  </a:t>
            </a:r>
          </a:p>
          <a:p>
            <a:pPr algn="just"/>
            <a:r>
              <a:rPr lang="en-US" dirty="0" smtClean="0"/>
              <a:t>However,  the same is not the case when it comes to the CGHS Wellness Centers/ Poly Clinics. </a:t>
            </a:r>
          </a:p>
          <a:p>
            <a:pPr algn="just"/>
            <a:r>
              <a:rPr lang="en-US" dirty="0" smtClean="0"/>
              <a:t> This study will aid in guiding and focus  attention towards ensuring the quality of service to achieve the Quality Assurance in health care at CGHS wellness centers.</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normAutofit/>
          </a:bodyPr>
          <a:lstStyle/>
          <a:p>
            <a:r>
              <a:rPr lang="en-US" sz="6000" b="1" dirty="0" smtClean="0">
                <a:solidFill>
                  <a:srgbClr val="FF0000"/>
                </a:solidFill>
              </a:rPr>
              <a:t>Thank You</a:t>
            </a:r>
            <a:endParaRPr lang="en-US" sz="6000" b="1"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u="sng" dirty="0" smtClean="0">
                <a:solidFill>
                  <a:srgbClr val="FF0000"/>
                </a:solidFill>
              </a:rPr>
              <a:t>CGHS Wellness Center(36-A), </a:t>
            </a:r>
            <a:r>
              <a:rPr lang="en-US" sz="2800" b="1" u="sng" dirty="0" err="1" smtClean="0">
                <a:solidFill>
                  <a:srgbClr val="FF0000"/>
                </a:solidFill>
              </a:rPr>
              <a:t>Dwarka</a:t>
            </a:r>
            <a:r>
              <a:rPr lang="en-US" sz="2800" b="1" u="sng" dirty="0" smtClean="0">
                <a:solidFill>
                  <a:srgbClr val="FF0000"/>
                </a:solidFill>
              </a:rPr>
              <a:t>, New Delhi</a:t>
            </a:r>
            <a:endParaRPr lang="en-US" sz="2800" dirty="0">
              <a:solidFill>
                <a:srgbClr val="FF0000"/>
              </a:solidFill>
            </a:endParaRPr>
          </a:p>
        </p:txBody>
      </p:sp>
      <p:pic>
        <p:nvPicPr>
          <p:cNvPr id="4" name="Content Placeholder 3" descr="C:\Users\RAJEEV\Desktop\CGHS\20170501_122316.jpg"/>
          <p:cNvPicPr>
            <a:picLocks noGrp="1"/>
          </p:cNvPicPr>
          <p:nvPr>
            <p:ph idx="1"/>
          </p:nvPr>
        </p:nvPicPr>
        <p:blipFill>
          <a:blip r:embed="rId2" cstate="print"/>
          <a:srcRect/>
          <a:stretch>
            <a:fillRect/>
          </a:stretch>
        </p:blipFill>
        <p:spPr bwMode="auto">
          <a:xfrm>
            <a:off x="1066800" y="1295400"/>
            <a:ext cx="7238999" cy="45462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u="sng" dirty="0" smtClean="0">
                <a:solidFill>
                  <a:srgbClr val="FF0000"/>
                </a:solidFill>
              </a:rPr>
              <a:t>CGHS Wellness Center(36-A), </a:t>
            </a:r>
            <a:r>
              <a:rPr lang="en-US" sz="3000" b="1" u="sng" dirty="0" err="1" smtClean="0">
                <a:solidFill>
                  <a:srgbClr val="FF0000"/>
                </a:solidFill>
              </a:rPr>
              <a:t>Dwarka</a:t>
            </a:r>
            <a:r>
              <a:rPr lang="en-US" sz="3000" b="1" u="sng" dirty="0" smtClean="0">
                <a:solidFill>
                  <a:srgbClr val="FF0000"/>
                </a:solidFill>
              </a:rPr>
              <a:t>, New Delhi</a:t>
            </a:r>
            <a:endParaRPr lang="en-US" sz="3000" dirty="0"/>
          </a:p>
        </p:txBody>
      </p:sp>
      <p:sp>
        <p:nvSpPr>
          <p:cNvPr id="3" name="Content Placeholder 2"/>
          <p:cNvSpPr>
            <a:spLocks noGrp="1"/>
          </p:cNvSpPr>
          <p:nvPr>
            <p:ph idx="1"/>
          </p:nvPr>
        </p:nvSpPr>
        <p:spPr>
          <a:xfrm>
            <a:off x="457200" y="1295400"/>
            <a:ext cx="8229600" cy="5181600"/>
          </a:xfrm>
        </p:spPr>
        <p:txBody>
          <a:bodyPr>
            <a:normAutofit/>
          </a:bodyPr>
          <a:lstStyle/>
          <a:p>
            <a:pPr algn="just"/>
            <a:r>
              <a:rPr lang="en-US" sz="2000" b="1" dirty="0" smtClean="0"/>
              <a:t>Wellness center</a:t>
            </a:r>
            <a:r>
              <a:rPr lang="en-US" sz="2000" dirty="0" smtClean="0"/>
              <a:t> is an healthcare facility that provides scientifically proven physical interventions with repeatable positive outcomes for improvement or maintenance of physical form, enhancement of functions or improvement of health  for achieving the state of wellness of an individual. </a:t>
            </a:r>
          </a:p>
          <a:p>
            <a:pPr algn="just"/>
            <a:r>
              <a:rPr lang="en-US" sz="2000" dirty="0" smtClean="0"/>
              <a:t>CGHS wellness centre </a:t>
            </a:r>
            <a:r>
              <a:rPr lang="en-US" sz="2000" dirty="0" err="1" smtClean="0"/>
              <a:t>Dwarka</a:t>
            </a:r>
            <a:r>
              <a:rPr lang="en-US" sz="2000" dirty="0" smtClean="0"/>
              <a:t> (No 36A) is situated in a Government accommodation near </a:t>
            </a:r>
            <a:r>
              <a:rPr lang="en-US" sz="2000" dirty="0" err="1" smtClean="0"/>
              <a:t>Palam</a:t>
            </a:r>
            <a:r>
              <a:rPr lang="en-US" sz="2000" dirty="0" smtClean="0"/>
              <a:t> flyover in </a:t>
            </a:r>
            <a:r>
              <a:rPr lang="en-US" sz="2000" dirty="0" err="1" smtClean="0"/>
              <a:t>Dwarka</a:t>
            </a:r>
            <a:r>
              <a:rPr lang="en-US" sz="2000" dirty="0" smtClean="0"/>
              <a:t>, New Delhi.</a:t>
            </a:r>
          </a:p>
          <a:p>
            <a:pPr algn="just"/>
            <a:r>
              <a:rPr lang="en-US" sz="2000" dirty="0" smtClean="0"/>
              <a:t>This wellness center has come into existence in 25 May 2009.</a:t>
            </a:r>
          </a:p>
          <a:p>
            <a:pPr algn="just"/>
            <a:r>
              <a:rPr lang="en-US" sz="2000" dirty="0" smtClean="0"/>
              <a:t> Population coverage  is almost 55000-60000 people.</a:t>
            </a:r>
          </a:p>
          <a:p>
            <a:pPr algn="just"/>
            <a:r>
              <a:rPr lang="en-US" sz="2000" dirty="0" smtClean="0"/>
              <a:t> Outreach area is covered  by this CGHS Wellness Centre — </a:t>
            </a:r>
            <a:r>
              <a:rPr lang="en-US" sz="2000" dirty="0" err="1" smtClean="0"/>
              <a:t>Dwarka</a:t>
            </a:r>
            <a:r>
              <a:rPr lang="en-US" sz="2000" dirty="0" smtClean="0"/>
              <a:t> Sectors 1 to 23, Raja </a:t>
            </a:r>
            <a:r>
              <a:rPr lang="en-US" sz="2000" dirty="0" err="1" smtClean="0"/>
              <a:t>Puri</a:t>
            </a:r>
            <a:r>
              <a:rPr lang="en-US" sz="2000" dirty="0" smtClean="0"/>
              <a:t>, </a:t>
            </a:r>
            <a:r>
              <a:rPr lang="en-US" sz="2000" dirty="0" err="1" smtClean="0"/>
              <a:t>Binda</a:t>
            </a:r>
            <a:r>
              <a:rPr lang="en-US" sz="2000" dirty="0" smtClean="0"/>
              <a:t> </a:t>
            </a:r>
            <a:r>
              <a:rPr lang="en-US" sz="2000" dirty="0" err="1" smtClean="0"/>
              <a:t>Pur</a:t>
            </a:r>
            <a:r>
              <a:rPr lang="en-US" sz="2000" dirty="0" smtClean="0"/>
              <a:t>, </a:t>
            </a:r>
            <a:r>
              <a:rPr lang="en-US" sz="2000" dirty="0" err="1" smtClean="0"/>
              <a:t>Madhu</a:t>
            </a:r>
            <a:r>
              <a:rPr lang="en-US" sz="2000" dirty="0" smtClean="0"/>
              <a:t> </a:t>
            </a:r>
            <a:r>
              <a:rPr lang="en-US" sz="2000" dirty="0" err="1" smtClean="0"/>
              <a:t>Vihar</a:t>
            </a:r>
            <a:r>
              <a:rPr lang="en-US" sz="2000" dirty="0" smtClean="0"/>
              <a:t>, </a:t>
            </a:r>
            <a:r>
              <a:rPr lang="en-US" sz="2000" dirty="0" err="1" smtClean="0"/>
              <a:t>Pochan</a:t>
            </a:r>
            <a:r>
              <a:rPr lang="en-US" sz="2000" dirty="0" smtClean="0"/>
              <a:t> </a:t>
            </a:r>
            <a:r>
              <a:rPr lang="en-US" sz="2000" dirty="0" err="1" smtClean="0"/>
              <a:t>Pur</a:t>
            </a:r>
            <a:r>
              <a:rPr lang="en-US" sz="2000" dirty="0" smtClean="0"/>
              <a:t>, </a:t>
            </a:r>
            <a:r>
              <a:rPr lang="en-US" sz="2000" dirty="0" err="1" smtClean="0"/>
              <a:t>Ambh</a:t>
            </a:r>
            <a:r>
              <a:rPr lang="en-US" sz="2000" dirty="0" smtClean="0"/>
              <a:t> </a:t>
            </a:r>
            <a:r>
              <a:rPr lang="en-US" sz="2000" dirty="0" err="1" smtClean="0"/>
              <a:t>Rahi</a:t>
            </a:r>
            <a:r>
              <a:rPr lang="en-US" sz="2000" dirty="0" smtClean="0"/>
              <a:t>, </a:t>
            </a:r>
            <a:r>
              <a:rPr lang="en-US" sz="2000" dirty="0" err="1" smtClean="0"/>
              <a:t>Bamdoli</a:t>
            </a:r>
            <a:r>
              <a:rPr lang="en-US" sz="2000" dirty="0" smtClean="0"/>
              <a:t>, </a:t>
            </a:r>
            <a:r>
              <a:rPr lang="en-US" sz="2000" dirty="0" err="1" smtClean="0"/>
              <a:t>Bharthal</a:t>
            </a:r>
            <a:r>
              <a:rPr lang="en-US" sz="2000" dirty="0" smtClean="0"/>
              <a:t>, </a:t>
            </a:r>
            <a:r>
              <a:rPr lang="en-US" sz="2000" dirty="0" err="1" smtClean="0"/>
              <a:t>Kakrola</a:t>
            </a:r>
            <a:r>
              <a:rPr lang="en-US" sz="2000" dirty="0" smtClean="0"/>
              <a:t>, Bharat </a:t>
            </a:r>
            <a:r>
              <a:rPr lang="en-US" sz="2000" dirty="0" err="1" smtClean="0"/>
              <a:t>Vihar</a:t>
            </a:r>
            <a:r>
              <a:rPr lang="en-US" sz="2000" dirty="0" smtClean="0"/>
              <a:t>, </a:t>
            </a:r>
            <a:r>
              <a:rPr lang="en-US" sz="2000" dirty="0" err="1" smtClean="0"/>
              <a:t>Dwarka</a:t>
            </a:r>
            <a:r>
              <a:rPr lang="en-US" sz="2000" dirty="0" smtClean="0"/>
              <a:t> </a:t>
            </a:r>
            <a:r>
              <a:rPr lang="en-US" sz="2000" dirty="0" err="1" smtClean="0"/>
              <a:t>Mor</a:t>
            </a:r>
            <a:r>
              <a:rPr lang="en-US" sz="2000" dirty="0" smtClean="0"/>
              <a:t>, </a:t>
            </a:r>
            <a:r>
              <a:rPr lang="en-US" sz="2000" dirty="0" err="1" smtClean="0"/>
              <a:t>Shyam</a:t>
            </a:r>
            <a:r>
              <a:rPr lang="en-US" sz="2000" dirty="0" smtClean="0"/>
              <a:t> </a:t>
            </a:r>
            <a:r>
              <a:rPr lang="en-US" sz="2000" dirty="0" err="1" smtClean="0"/>
              <a:t>Vihar</a:t>
            </a:r>
            <a:r>
              <a:rPr lang="en-US" sz="2000" dirty="0" smtClean="0"/>
              <a:t> and </a:t>
            </a:r>
            <a:r>
              <a:rPr lang="en-US" sz="2000" dirty="0" err="1" smtClean="0"/>
              <a:t>Matiyala</a:t>
            </a:r>
            <a:r>
              <a:rPr lang="en-US" sz="2000" dirty="0" smtClean="0"/>
              <a:t> Village.</a:t>
            </a:r>
          </a:p>
          <a:p>
            <a:pPr algn="just"/>
            <a:r>
              <a:rPr lang="en-US" sz="2000" dirty="0" smtClean="0"/>
              <a:t>Functional for from 7.30 am to 2.00 pm in the morning daily on all working days except Sundays and holidays.</a:t>
            </a: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rPr>
              <a:t>THE TEAM</a:t>
            </a:r>
            <a:r>
              <a:rPr lang="en-US" dirty="0" smtClean="0">
                <a:solidFill>
                  <a:srgbClr val="FF0000"/>
                </a:solidFill>
              </a:rPr>
              <a:t/>
            </a:r>
            <a:br>
              <a:rPr lang="en-US" dirty="0" smtClean="0">
                <a:solidFill>
                  <a:srgbClr val="FF0000"/>
                </a:solidFill>
              </a:rPr>
            </a:br>
            <a:endParaRPr lang="en-US" dirty="0">
              <a:solidFill>
                <a:srgbClr val="FF0000"/>
              </a:solidFill>
            </a:endParaRPr>
          </a:p>
        </p:txBody>
      </p:sp>
      <p:pic>
        <p:nvPicPr>
          <p:cNvPr id="4" name="Content Placeholder 3" descr="C:\Users\RAJEEV\Desktop\CGHS\IMG-20170509-WA0028.jpg"/>
          <p:cNvPicPr>
            <a:picLocks noGrp="1"/>
          </p:cNvPicPr>
          <p:nvPr>
            <p:ph idx="1"/>
          </p:nvPr>
        </p:nvPicPr>
        <p:blipFill>
          <a:blip r:embed="rId2"/>
          <a:srcRect/>
          <a:stretch>
            <a:fillRect/>
          </a:stretch>
        </p:blipFill>
        <p:spPr bwMode="auto">
          <a:xfrm>
            <a:off x="737259" y="1143000"/>
            <a:ext cx="7669482" cy="4983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524000"/>
          </a:xfrm>
        </p:spPr>
        <p:txBody>
          <a:bodyPr>
            <a:normAutofit fontScale="90000"/>
          </a:bodyPr>
          <a:lstStyle/>
          <a:p>
            <a:r>
              <a:rPr lang="en-US" sz="3600" b="1" u="sng" dirty="0" smtClean="0">
                <a:solidFill>
                  <a:srgbClr val="FF0000"/>
                </a:solidFill>
              </a:rPr>
              <a:t>Team in Action at  Wellness Centre</a:t>
            </a:r>
            <a:r>
              <a:rPr lang="en-US" sz="3600" dirty="0" smtClean="0">
                <a:solidFill>
                  <a:srgbClr val="FF0000"/>
                </a:solidFill>
              </a:rPr>
              <a:t/>
            </a:r>
            <a:br>
              <a:rPr lang="en-US" sz="3600" dirty="0" smtClean="0">
                <a:solidFill>
                  <a:srgbClr val="FF0000"/>
                </a:solidFill>
              </a:rPr>
            </a:br>
            <a:r>
              <a:rPr lang="en-US" sz="3600" b="1" dirty="0" smtClean="0">
                <a:solidFill>
                  <a:srgbClr val="FF0000"/>
                </a:solidFill>
              </a:rPr>
              <a:t> </a:t>
            </a:r>
            <a:r>
              <a:rPr lang="en-US" dirty="0" smtClean="0"/>
              <a:t/>
            </a:r>
            <a:br>
              <a:rPr lang="en-US" dirty="0" smtClean="0"/>
            </a:br>
            <a:endParaRPr lang="en-US" dirty="0"/>
          </a:p>
        </p:txBody>
      </p:sp>
      <p:pic>
        <p:nvPicPr>
          <p:cNvPr id="4" name="Content Placeholder 3" descr="C:\Users\RAJEEV\Desktop\CGHS\20170502_122513.jpg"/>
          <p:cNvPicPr>
            <a:picLocks noGrp="1"/>
          </p:cNvPicPr>
          <p:nvPr>
            <p:ph idx="1"/>
          </p:nvPr>
        </p:nvPicPr>
        <p:blipFill>
          <a:blip r:embed="rId2" cstate="print"/>
          <a:srcRect/>
          <a:stretch>
            <a:fillRect/>
          </a:stretch>
        </p:blipFill>
        <p:spPr bwMode="auto">
          <a:xfrm>
            <a:off x="437804" y="1524000"/>
            <a:ext cx="2610196" cy="1957647"/>
          </a:xfrm>
          <a:prstGeom prst="rect">
            <a:avLst/>
          </a:prstGeom>
          <a:noFill/>
          <a:ln w="9525">
            <a:noFill/>
            <a:miter lim="800000"/>
            <a:headEnd/>
            <a:tailEnd/>
          </a:ln>
        </p:spPr>
      </p:pic>
      <p:pic>
        <p:nvPicPr>
          <p:cNvPr id="5" name="Picture 4" descr="C:\Users\RAJEEV\Desktop\CGHS\20170501_103716.jpg"/>
          <p:cNvPicPr/>
          <p:nvPr/>
        </p:nvPicPr>
        <p:blipFill>
          <a:blip r:embed="rId3" cstate="print"/>
          <a:srcRect/>
          <a:stretch>
            <a:fillRect/>
          </a:stretch>
        </p:blipFill>
        <p:spPr bwMode="auto">
          <a:xfrm>
            <a:off x="457200" y="4038600"/>
            <a:ext cx="2609850" cy="1901727"/>
          </a:xfrm>
          <a:prstGeom prst="rect">
            <a:avLst/>
          </a:prstGeom>
          <a:noFill/>
          <a:ln w="9525">
            <a:noFill/>
            <a:miter lim="800000"/>
            <a:headEnd/>
            <a:tailEnd/>
          </a:ln>
        </p:spPr>
      </p:pic>
      <p:pic>
        <p:nvPicPr>
          <p:cNvPr id="6" name="Picture 5" descr="C:\Users\RAJEEV\Desktop\CGHS\20170501_110409.jpg"/>
          <p:cNvPicPr/>
          <p:nvPr/>
        </p:nvPicPr>
        <p:blipFill>
          <a:blip r:embed="rId4" cstate="print"/>
          <a:srcRect/>
          <a:stretch>
            <a:fillRect/>
          </a:stretch>
        </p:blipFill>
        <p:spPr bwMode="auto">
          <a:xfrm>
            <a:off x="6096000" y="1524000"/>
            <a:ext cx="2616199" cy="1962150"/>
          </a:xfrm>
          <a:prstGeom prst="rect">
            <a:avLst/>
          </a:prstGeom>
          <a:noFill/>
          <a:ln w="9525">
            <a:noFill/>
            <a:miter lim="800000"/>
            <a:headEnd/>
            <a:tailEnd/>
          </a:ln>
        </p:spPr>
      </p:pic>
      <p:pic>
        <p:nvPicPr>
          <p:cNvPr id="7" name="Picture 6" descr="C:\Users\RAJEEV\Desktop\CGHS\20170501_114949.jpg"/>
          <p:cNvPicPr/>
          <p:nvPr/>
        </p:nvPicPr>
        <p:blipFill>
          <a:blip r:embed="rId5" cstate="print"/>
          <a:srcRect/>
          <a:stretch>
            <a:fillRect/>
          </a:stretch>
        </p:blipFill>
        <p:spPr bwMode="auto">
          <a:xfrm>
            <a:off x="3276600" y="1524000"/>
            <a:ext cx="2609850" cy="1957388"/>
          </a:xfrm>
          <a:prstGeom prst="rect">
            <a:avLst/>
          </a:prstGeom>
          <a:noFill/>
          <a:ln w="9525">
            <a:noFill/>
            <a:miter lim="800000"/>
            <a:headEnd/>
            <a:tailEnd/>
          </a:ln>
        </p:spPr>
      </p:pic>
      <p:pic>
        <p:nvPicPr>
          <p:cNvPr id="8" name="Picture 7" descr="C:\Users\RAJEEV\Desktop\CGHS\20170501_105528.jpg"/>
          <p:cNvPicPr/>
          <p:nvPr/>
        </p:nvPicPr>
        <p:blipFill>
          <a:blip r:embed="rId6" cstate="print"/>
          <a:srcRect/>
          <a:stretch>
            <a:fillRect/>
          </a:stretch>
        </p:blipFill>
        <p:spPr bwMode="auto">
          <a:xfrm>
            <a:off x="6019800" y="3962400"/>
            <a:ext cx="2724150" cy="1905000"/>
          </a:xfrm>
          <a:prstGeom prst="rect">
            <a:avLst/>
          </a:prstGeom>
          <a:noFill/>
          <a:ln w="9525">
            <a:noFill/>
            <a:miter lim="800000"/>
            <a:headEnd/>
            <a:tailEnd/>
          </a:ln>
        </p:spPr>
      </p:pic>
      <p:pic>
        <p:nvPicPr>
          <p:cNvPr id="9" name="Picture 8" descr="C:\Users\RAJEEV\Desktop\CGHS\20170501_104208.jpg"/>
          <p:cNvPicPr/>
          <p:nvPr/>
        </p:nvPicPr>
        <p:blipFill>
          <a:blip r:embed="rId7" cstate="print"/>
          <a:srcRect/>
          <a:stretch>
            <a:fillRect/>
          </a:stretch>
        </p:blipFill>
        <p:spPr bwMode="auto">
          <a:xfrm>
            <a:off x="3200400" y="4038600"/>
            <a:ext cx="2638425" cy="18907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u="sng" dirty="0" smtClean="0">
                <a:solidFill>
                  <a:srgbClr val="FF0000"/>
                </a:solidFill>
              </a:rPr>
              <a:t>Central Government Health Scheme(CGHS) In India</a:t>
            </a:r>
            <a:r>
              <a:rPr lang="en-US" sz="2800" dirty="0" smtClean="0">
                <a:solidFill>
                  <a:srgbClr val="FF0000"/>
                </a:solidFill>
              </a:rPr>
              <a:t/>
            </a:r>
            <a:br>
              <a:rPr lang="en-US" sz="2800" dirty="0" smtClean="0">
                <a:solidFill>
                  <a:srgbClr val="FF0000"/>
                </a:solidFill>
              </a:rPr>
            </a:br>
            <a:endParaRPr lang="en-US" sz="2800" dirty="0">
              <a:solidFill>
                <a:srgbClr val="FF0000"/>
              </a:solidFill>
            </a:endParaRPr>
          </a:p>
        </p:txBody>
      </p:sp>
      <p:sp>
        <p:nvSpPr>
          <p:cNvPr id="3" name="Content Placeholder 2"/>
          <p:cNvSpPr>
            <a:spLocks noGrp="1"/>
          </p:cNvSpPr>
          <p:nvPr>
            <p:ph idx="1"/>
          </p:nvPr>
        </p:nvSpPr>
        <p:spPr>
          <a:xfrm>
            <a:off x="457200" y="1143000"/>
            <a:ext cx="8229600" cy="5486400"/>
          </a:xfrm>
        </p:spPr>
        <p:txBody>
          <a:bodyPr>
            <a:normAutofit fontScale="55000" lnSpcReduction="20000"/>
          </a:bodyPr>
          <a:lstStyle/>
          <a:p>
            <a:pPr algn="just"/>
            <a:r>
              <a:rPr lang="en-US" dirty="0" smtClean="0"/>
              <a:t>Central Government Health Scheme (CGHS) is a health scheme mainly for serving/retired Central Government employees and their families. </a:t>
            </a:r>
          </a:p>
          <a:p>
            <a:pPr algn="just">
              <a:buNone/>
            </a:pPr>
            <a:endParaRPr lang="en-US" dirty="0" smtClean="0"/>
          </a:p>
          <a:p>
            <a:pPr algn="just"/>
            <a:r>
              <a:rPr lang="en-US" dirty="0" smtClean="0"/>
              <a:t>Provides  comprehensive health care to the CGHS Beneficiaries in India. </a:t>
            </a:r>
          </a:p>
          <a:p>
            <a:pPr algn="just">
              <a:buNone/>
            </a:pPr>
            <a:endParaRPr lang="en-US" dirty="0" smtClean="0"/>
          </a:p>
          <a:p>
            <a:pPr algn="just"/>
            <a:r>
              <a:rPr lang="en-US" dirty="0" smtClean="0"/>
              <a:t>The scheme was started in 1954 in Delhi.</a:t>
            </a:r>
          </a:p>
          <a:p>
            <a:pPr algn="just">
              <a:buNone/>
            </a:pPr>
            <a:endParaRPr lang="en-US" dirty="0" smtClean="0"/>
          </a:p>
          <a:p>
            <a:pPr algn="just"/>
            <a:r>
              <a:rPr lang="en-US" dirty="0" smtClean="0"/>
              <a:t>The medical facilities are provided through Wellness </a:t>
            </a:r>
            <a:r>
              <a:rPr lang="en-US" dirty="0" err="1" smtClean="0"/>
              <a:t>Centres</a:t>
            </a:r>
            <a:r>
              <a:rPr lang="en-US" dirty="0" smtClean="0"/>
              <a:t>(previously  referred to as  CGHS Dispensaries) /polyclinics under  Allopathic, </a:t>
            </a:r>
            <a:r>
              <a:rPr lang="en-US" dirty="0" err="1" smtClean="0"/>
              <a:t>Ayurveda</a:t>
            </a:r>
            <a:r>
              <a:rPr lang="en-US" dirty="0" smtClean="0"/>
              <a:t>, Yoga,  </a:t>
            </a:r>
            <a:r>
              <a:rPr lang="en-US" dirty="0" err="1" smtClean="0"/>
              <a:t>Unani</a:t>
            </a:r>
            <a:r>
              <a:rPr lang="en-US" dirty="0" smtClean="0"/>
              <a:t>, </a:t>
            </a:r>
            <a:r>
              <a:rPr lang="en-US" dirty="0" err="1" smtClean="0"/>
              <a:t>Sidha</a:t>
            </a:r>
            <a:r>
              <a:rPr lang="en-US" dirty="0" smtClean="0"/>
              <a:t> and  Homeopathic systems of medicines.</a:t>
            </a:r>
          </a:p>
          <a:p>
            <a:pPr algn="just">
              <a:buNone/>
            </a:pPr>
            <a:endParaRPr lang="en-US" dirty="0" smtClean="0"/>
          </a:p>
          <a:p>
            <a:pPr algn="just"/>
            <a:r>
              <a:rPr lang="en-US" dirty="0" smtClean="0"/>
              <a:t>CGHS has following establishments across the country:-</a:t>
            </a:r>
          </a:p>
          <a:p>
            <a:pPr algn="just">
              <a:buNone/>
            </a:pPr>
            <a:endParaRPr lang="en-US" dirty="0" smtClean="0"/>
          </a:p>
          <a:p>
            <a:pPr lvl="0" algn="just"/>
            <a:r>
              <a:rPr lang="en-GB" dirty="0" smtClean="0"/>
              <a:t>276 Allopathic Wellness Centres,  </a:t>
            </a:r>
            <a:endParaRPr lang="en-US" dirty="0" smtClean="0"/>
          </a:p>
          <a:p>
            <a:pPr lvl="0" algn="just"/>
            <a:r>
              <a:rPr lang="en-GB" dirty="0" smtClean="0"/>
              <a:t>19  Polyclinics, </a:t>
            </a:r>
            <a:endParaRPr lang="en-US" dirty="0" smtClean="0"/>
          </a:p>
          <a:p>
            <a:pPr lvl="0" algn="just"/>
            <a:r>
              <a:rPr lang="en-GB" dirty="0" smtClean="0"/>
              <a:t>85  </a:t>
            </a:r>
            <a:r>
              <a:rPr lang="en-GB" dirty="0" err="1" smtClean="0"/>
              <a:t>Ayush</a:t>
            </a:r>
            <a:r>
              <a:rPr lang="en-GB" dirty="0" smtClean="0"/>
              <a:t> dispensary/  units   </a:t>
            </a:r>
            <a:endParaRPr lang="en-US" dirty="0" smtClean="0"/>
          </a:p>
          <a:p>
            <a:pPr lvl="0" algn="just"/>
            <a:r>
              <a:rPr lang="en-GB" dirty="0" smtClean="0"/>
              <a:t>03 Yoga Centres</a:t>
            </a:r>
            <a:endParaRPr lang="en-US" dirty="0" smtClean="0"/>
          </a:p>
          <a:p>
            <a:pPr lvl="0" algn="just"/>
            <a:r>
              <a:rPr lang="en-GB" dirty="0" smtClean="0"/>
              <a:t>73 Laboratories </a:t>
            </a:r>
            <a:endParaRPr lang="en-US" dirty="0" smtClean="0"/>
          </a:p>
          <a:p>
            <a:pPr lvl="0" algn="just"/>
            <a:r>
              <a:rPr lang="en-GB" dirty="0" smtClean="0"/>
              <a:t>74 Dental Units and</a:t>
            </a:r>
            <a:endParaRPr lang="en-US" dirty="0" smtClean="0"/>
          </a:p>
          <a:p>
            <a:pPr lvl="0" algn="just"/>
            <a:r>
              <a:rPr lang="en-GB" dirty="0" smtClean="0"/>
              <a:t>04 Hospitals</a:t>
            </a:r>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304800" y="152400"/>
            <a:ext cx="8610600"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john perki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john perkins</Template>
  <TotalTime>698</TotalTime>
  <Words>1634</Words>
  <Application>Microsoft Office PowerPoint</Application>
  <PresentationFormat>On-screen Show (4:3)</PresentationFormat>
  <Paragraphs>202</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john perkins</vt:lpstr>
      <vt:lpstr>Baseline Assessment of Quality Assurance in Health Care Services  of  CGHS Wellness Center(36-A), Dwarka,  New Delhi   </vt:lpstr>
      <vt:lpstr>Acknowledgement</vt:lpstr>
      <vt:lpstr>Overview</vt:lpstr>
      <vt:lpstr>CGHS Wellness Center(36-A), Dwarka, New Delhi</vt:lpstr>
      <vt:lpstr>CGHS Wellness Center(36-A), Dwarka, New Delhi</vt:lpstr>
      <vt:lpstr>THE TEAM </vt:lpstr>
      <vt:lpstr>Team in Action at  Wellness Centre   </vt:lpstr>
      <vt:lpstr>Central Government Health Scheme(CGHS) In India </vt:lpstr>
      <vt:lpstr>Slide 9</vt:lpstr>
      <vt:lpstr>Monthly Contributions for availing CGHS facility</vt:lpstr>
      <vt:lpstr>Introduction</vt:lpstr>
      <vt:lpstr> WHO defines Quality of Healthcare services in following six subsets:</vt:lpstr>
      <vt:lpstr>Quality Assurance (QA)</vt:lpstr>
      <vt:lpstr>Quality Assurance (QA)</vt:lpstr>
      <vt:lpstr>Cost of Poor Quality</vt:lpstr>
      <vt:lpstr>Relevance of the Study </vt:lpstr>
      <vt:lpstr>Relevance of the Study </vt:lpstr>
      <vt:lpstr>Review of Literature </vt:lpstr>
      <vt:lpstr>Statement of the Problem </vt:lpstr>
      <vt:lpstr>Objectives of the Study </vt:lpstr>
      <vt:lpstr>Materials and Methods</vt:lpstr>
      <vt:lpstr>NABH Standards for Wellness Centres</vt:lpstr>
      <vt:lpstr>Assessment Method  </vt:lpstr>
      <vt:lpstr>  Assessment &amp; Evaluation criteria </vt:lpstr>
      <vt:lpstr>Observations and Results  Patient Centered Standards :-  Five chapters covering 51 standards were analysed through structured questionnaire using the defined guidelines. </vt:lpstr>
      <vt:lpstr>Organisation Centered Standards :-   Five chapters covering33 standards were analysed through structured questionnaire using the defined guidelines.  </vt:lpstr>
      <vt:lpstr>Overall Standards  :-  To arrive at the overall standards we have taken in to the account all ten chapters and 84 standards as per the evaluation criteria listed above.  </vt:lpstr>
      <vt:lpstr>Observations and Results</vt:lpstr>
      <vt:lpstr>Measures for Improvement </vt:lpstr>
      <vt:lpstr>Limitations of the Study</vt:lpstr>
      <vt:lpstr>Conclusion </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Baseline Assessment of Quality Assurance in Health Care Services  of  CGHS Wellness Center(36-A), Dwarka, New Delhi   </dc:title>
  <dc:creator>RAJEEV</dc:creator>
  <cp:lastModifiedBy>RAJEEV</cp:lastModifiedBy>
  <cp:revision>50</cp:revision>
  <dcterms:created xsi:type="dcterms:W3CDTF">2017-05-14T08:19:37Z</dcterms:created>
  <dcterms:modified xsi:type="dcterms:W3CDTF">2017-05-15T04:17:20Z</dcterms:modified>
</cp:coreProperties>
</file>