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5/17/2017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latin typeface="Time NEW ROMAN "/>
              </a:rPr>
              <a:t>DIGITAL PRESCRIPTION</a:t>
            </a:r>
            <a:endParaRPr lang="en-US" b="1" dirty="0">
              <a:latin typeface="Time NEW ROMAN "/>
            </a:endParaRPr>
          </a:p>
        </p:txBody>
      </p:sp>
      <p:sp>
        <p:nvSpPr>
          <p:cNvPr id="3" name="Subtitle 2"/>
          <p:cNvSpPr>
            <a:spLocks noGrp="1"/>
          </p:cNvSpPr>
          <p:nvPr>
            <p:ph type="subTitle" idx="1"/>
          </p:nvPr>
        </p:nvSpPr>
        <p:spPr/>
        <p:txBody>
          <a:bodyPr>
            <a:normAutofit lnSpcReduction="10000"/>
          </a:bodyPr>
          <a:lstStyle/>
          <a:p>
            <a:r>
              <a:rPr lang="en-US" b="1" dirty="0" smtClean="0"/>
              <a:t>PRSENTED BY:</a:t>
            </a:r>
          </a:p>
          <a:p>
            <a:r>
              <a:rPr lang="en-US" dirty="0" smtClean="0"/>
              <a:t>Dr. </a:t>
            </a:r>
            <a:r>
              <a:rPr lang="en-US" dirty="0" err="1" smtClean="0"/>
              <a:t>Yashika</a:t>
            </a:r>
            <a:r>
              <a:rPr lang="en-US" dirty="0" smtClean="0"/>
              <a:t> Sharma </a:t>
            </a:r>
          </a:p>
          <a:p>
            <a:r>
              <a:rPr lang="en-US" b="1" dirty="0" smtClean="0"/>
              <a:t>UNDER THE GUIDANCE OF</a:t>
            </a:r>
            <a:r>
              <a:rPr lang="en-US" dirty="0" smtClean="0"/>
              <a:t>:</a:t>
            </a:r>
          </a:p>
          <a:p>
            <a:r>
              <a:rPr lang="en-US" dirty="0" smtClean="0"/>
              <a:t>Ms. </a:t>
            </a:r>
            <a:r>
              <a:rPr lang="en-US" dirty="0" err="1" smtClean="0"/>
              <a:t>Kirti</a:t>
            </a:r>
            <a:r>
              <a:rPr lang="en-US" dirty="0" smtClean="0"/>
              <a:t> </a:t>
            </a:r>
            <a:r>
              <a:rPr lang="en-US" dirty="0" err="1" smtClean="0"/>
              <a:t>Udayai</a:t>
            </a:r>
            <a:r>
              <a:rPr lang="en-US" dirty="0" smtClean="0"/>
              <a:t> </a:t>
            </a:r>
            <a:endParaRPr lang="en-US" dirty="0"/>
          </a:p>
        </p:txBody>
      </p:sp>
    </p:spTree>
    <p:extLst>
      <p:ext uri="{BB962C8B-B14F-4D97-AF65-F5344CB8AC3E}">
        <p14:creationId xmlns:p14="http://schemas.microsoft.com/office/powerpoint/2010/main" val="1732734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FOR PHYSICIANS </a:t>
            </a:r>
          </a:p>
          <a:p>
            <a:pPr>
              <a:buFont typeface="Wingdings" pitchFamily="2" charset="2"/>
              <a:buChar char="Ø"/>
            </a:pPr>
            <a:r>
              <a:rPr lang="en-US" dirty="0" smtClean="0"/>
              <a:t>Clickable easy to use E-prescription: SMART PRESCRIPTION </a:t>
            </a:r>
          </a:p>
          <a:p>
            <a:pPr marL="0" indent="0">
              <a:buNone/>
            </a:pPr>
            <a:endParaRPr lang="en-US" dirty="0" smtClean="0"/>
          </a:p>
          <a:p>
            <a:pPr>
              <a:buFont typeface="Wingdings" pitchFamily="2" charset="2"/>
              <a:buChar char="Ø"/>
            </a:pPr>
            <a:r>
              <a:rPr lang="en-US" dirty="0" smtClean="0"/>
              <a:t>Proper sequence of the events:</a:t>
            </a:r>
          </a:p>
          <a:p>
            <a:pPr>
              <a:buFont typeface="Courier New" pitchFamily="49" charset="0"/>
              <a:buChar char="o"/>
            </a:pPr>
            <a:r>
              <a:rPr lang="en-US" dirty="0" smtClean="0"/>
              <a:t>Chief complaints </a:t>
            </a:r>
          </a:p>
          <a:p>
            <a:pPr>
              <a:buFont typeface="Courier New" pitchFamily="49" charset="0"/>
              <a:buChar char="o"/>
            </a:pPr>
            <a:r>
              <a:rPr lang="en-US" dirty="0" smtClean="0"/>
              <a:t>Symptoms </a:t>
            </a:r>
          </a:p>
          <a:p>
            <a:pPr>
              <a:buFont typeface="Courier New" pitchFamily="49" charset="0"/>
              <a:buChar char="o"/>
            </a:pPr>
            <a:r>
              <a:rPr lang="en-US" dirty="0" smtClean="0"/>
              <a:t>Investigations </a:t>
            </a:r>
          </a:p>
          <a:p>
            <a:pPr>
              <a:buFont typeface="Courier New" pitchFamily="49" charset="0"/>
              <a:buChar char="o"/>
            </a:pPr>
            <a:r>
              <a:rPr lang="en-US" dirty="0" smtClean="0"/>
              <a:t>Diagnosis </a:t>
            </a:r>
          </a:p>
          <a:p>
            <a:pPr marL="0" indent="0">
              <a:buNone/>
            </a:pPr>
            <a:endParaRPr lang="en-US" dirty="0"/>
          </a:p>
        </p:txBody>
      </p:sp>
    </p:spTree>
    <p:extLst>
      <p:ext uri="{BB962C8B-B14F-4D97-AF65-F5344CB8AC3E}">
        <p14:creationId xmlns:p14="http://schemas.microsoft.com/office/powerpoint/2010/main" val="1112492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FOR PARENTS </a:t>
            </a:r>
          </a:p>
          <a:p>
            <a:r>
              <a:rPr lang="en-US" dirty="0" smtClean="0"/>
              <a:t>Child Development Milestones </a:t>
            </a:r>
          </a:p>
          <a:p>
            <a:endParaRPr lang="en-US" dirty="0" smtClean="0"/>
          </a:p>
          <a:p>
            <a:r>
              <a:rPr lang="en-US" dirty="0" smtClean="0"/>
              <a:t>Diet Tips </a:t>
            </a:r>
          </a:p>
          <a:p>
            <a:endParaRPr lang="en-US" dirty="0" smtClean="0"/>
          </a:p>
          <a:p>
            <a:r>
              <a:rPr lang="en-US" dirty="0" smtClean="0"/>
              <a:t>Tooth Shedding And Eruption Pattern </a:t>
            </a:r>
            <a:endParaRPr lang="en-US" dirty="0"/>
          </a:p>
        </p:txBody>
      </p:sp>
    </p:spTree>
    <p:extLst>
      <p:ext uri="{BB962C8B-B14F-4D97-AF65-F5344CB8AC3E}">
        <p14:creationId xmlns:p14="http://schemas.microsoft.com/office/powerpoint/2010/main" val="4261876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IMPLEMENTATION: SMART PRESCRIPTION </a:t>
            </a:r>
            <a:endParaRPr lang="en-US" dirty="0"/>
          </a:p>
        </p:txBody>
      </p:sp>
      <p:sp>
        <p:nvSpPr>
          <p:cNvPr id="3" name="Content Placeholder 2"/>
          <p:cNvSpPr>
            <a:spLocks noGrp="1"/>
          </p:cNvSpPr>
          <p:nvPr>
            <p:ph idx="1"/>
          </p:nvPr>
        </p:nvSpPr>
        <p:spPr/>
        <p:txBody>
          <a:bodyPr>
            <a:normAutofit lnSpcReduction="10000"/>
          </a:bodyPr>
          <a:lstStyle/>
          <a:p>
            <a:pPr lvl="0"/>
            <a:r>
              <a:rPr lang="en-US" b="1" dirty="0"/>
              <a:t>Chief Complaint</a:t>
            </a:r>
            <a:r>
              <a:rPr lang="en-US" dirty="0"/>
              <a:t>: One click accessibility to the chief complaints with auto-populated list of complaints based on old records</a:t>
            </a:r>
            <a:r>
              <a:rPr lang="en-US" dirty="0" smtClean="0"/>
              <a:t>.</a:t>
            </a:r>
          </a:p>
          <a:p>
            <a:pPr marL="0" lvl="0" indent="0">
              <a:buNone/>
            </a:pPr>
            <a:endParaRPr lang="en-US" dirty="0"/>
          </a:p>
          <a:p>
            <a:pPr lvl="0"/>
            <a:r>
              <a:rPr lang="en-US" dirty="0"/>
              <a:t>“Quick search” by just clicking the first alphabet of the condition</a:t>
            </a:r>
            <a:r>
              <a:rPr lang="en-US" dirty="0" smtClean="0"/>
              <a:t>.</a:t>
            </a:r>
          </a:p>
          <a:p>
            <a:pPr lvl="0"/>
            <a:endParaRPr lang="en-US" dirty="0"/>
          </a:p>
          <a:p>
            <a:pPr lvl="0"/>
            <a:r>
              <a:rPr lang="en-US" dirty="0"/>
              <a:t>Easy to “add” new conditions</a:t>
            </a:r>
            <a:r>
              <a:rPr lang="en-US" dirty="0" smtClean="0"/>
              <a:t>.</a:t>
            </a:r>
          </a:p>
          <a:p>
            <a:pPr marL="0" lvl="0" indent="0">
              <a:buNone/>
            </a:pPr>
            <a:endParaRPr lang="en-US" dirty="0"/>
          </a:p>
          <a:p>
            <a:pPr lvl="0"/>
            <a:r>
              <a:rPr lang="en-US" dirty="0"/>
              <a:t>Easy to incorporate durations and severity of the condition by just “one click”.</a:t>
            </a:r>
          </a:p>
          <a:p>
            <a:pPr marL="0" indent="0">
              <a:buNone/>
            </a:pPr>
            <a:r>
              <a:rPr lang="en-US" dirty="0"/>
              <a:t> </a:t>
            </a:r>
          </a:p>
          <a:p>
            <a:endParaRPr lang="en-US" dirty="0"/>
          </a:p>
        </p:txBody>
      </p:sp>
    </p:spTree>
    <p:extLst>
      <p:ext uri="{BB962C8B-B14F-4D97-AF65-F5344CB8AC3E}">
        <p14:creationId xmlns:p14="http://schemas.microsoft.com/office/powerpoint/2010/main" val="1479885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Users\Oxyent\Desktop\ICHR Screens\Screen 1.jpg"/>
          <p:cNvPicPr>
            <a:picLocks noGrp="1"/>
          </p:cNvPicPr>
          <p:nvPr>
            <p:ph idx="1"/>
          </p:nvPr>
        </p:nvPicPr>
        <p:blipFill rotWithShape="1">
          <a:blip r:embed="rId2" cstate="print">
            <a:extLst>
              <a:ext uri="{28A0092B-C50C-407E-A947-70E740481C1C}">
                <a14:useLocalDpi xmlns:a14="http://schemas.microsoft.com/office/drawing/2010/main" val="0"/>
              </a:ext>
            </a:extLst>
          </a:blip>
          <a:stretch/>
        </p:blipFill>
        <p:spPr bwMode="auto">
          <a:xfrm>
            <a:off x="381000" y="609600"/>
            <a:ext cx="8381999" cy="57150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19482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Clinical Examination and Diagnosis</a:t>
            </a:r>
            <a:r>
              <a:rPr lang="en-US" dirty="0"/>
              <a:t>: Based on “chief complaint”, </a:t>
            </a:r>
            <a:r>
              <a:rPr lang="en-US" dirty="0" err="1"/>
              <a:t>iCHR’s</a:t>
            </a:r>
            <a:r>
              <a:rPr lang="en-US" dirty="0"/>
              <a:t> Smart Prescription auto-populate the associated examinations and provisional diagnosis.</a:t>
            </a:r>
          </a:p>
          <a:p>
            <a:endParaRPr lang="en-US" dirty="0"/>
          </a:p>
        </p:txBody>
      </p:sp>
    </p:spTree>
    <p:extLst>
      <p:ext uri="{BB962C8B-B14F-4D97-AF65-F5344CB8AC3E}">
        <p14:creationId xmlns:p14="http://schemas.microsoft.com/office/powerpoint/2010/main" val="1823269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Users\Oxyent\Desktop\ICHR Screens\screen 3.jpg"/>
          <p:cNvPicPr>
            <a:picLocks noGrp="1"/>
          </p:cNvPicPr>
          <p:nvPr>
            <p:ph idx="1"/>
          </p:nvPr>
        </p:nvPicPr>
        <p:blipFill rotWithShape="1">
          <a:blip r:embed="rId2" cstate="print">
            <a:extLst>
              <a:ext uri="{28A0092B-C50C-407E-A947-70E740481C1C}">
                <a14:useLocalDpi xmlns:a14="http://schemas.microsoft.com/office/drawing/2010/main" val="0"/>
              </a:ext>
            </a:extLst>
          </a:blip>
          <a:stretch/>
        </p:blipFill>
        <p:spPr bwMode="auto">
          <a:xfrm>
            <a:off x="457200" y="609600"/>
            <a:ext cx="8229600" cy="58674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68885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t> </a:t>
            </a:r>
          </a:p>
          <a:p>
            <a:pPr lvl="0"/>
            <a:r>
              <a:rPr lang="en-US" b="1" dirty="0"/>
              <a:t>Medication and Drug Allergy</a:t>
            </a:r>
            <a:r>
              <a:rPr lang="en-US" dirty="0"/>
              <a:t>: Based on previously prescribed drugs, it auto-populates medication options for the physicians</a:t>
            </a:r>
            <a:r>
              <a:rPr lang="en-US" dirty="0" smtClean="0"/>
              <a:t>.</a:t>
            </a:r>
          </a:p>
          <a:p>
            <a:pPr marL="0" lvl="0" indent="0">
              <a:buNone/>
            </a:pPr>
            <a:endParaRPr lang="en-US" dirty="0"/>
          </a:p>
          <a:p>
            <a:r>
              <a:rPr lang="en-US" dirty="0"/>
              <a:t>On the same screen we provide timings, duration, frequency, and quantity to be clicked by the physicians as per the guidelines.</a:t>
            </a:r>
          </a:p>
          <a:p>
            <a:endParaRPr lang="en-US" dirty="0"/>
          </a:p>
        </p:txBody>
      </p:sp>
    </p:spTree>
    <p:extLst>
      <p:ext uri="{BB962C8B-B14F-4D97-AF65-F5344CB8AC3E}">
        <p14:creationId xmlns:p14="http://schemas.microsoft.com/office/powerpoint/2010/main" val="216758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Users\Oxyent\Desktop\ICHR Screens\screen 4.jpg"/>
          <p:cNvPicPr>
            <a:picLocks noGrp="1"/>
          </p:cNvPicPr>
          <p:nvPr>
            <p:ph idx="1"/>
          </p:nvPr>
        </p:nvPicPr>
        <p:blipFill rotWithShape="1">
          <a:blip r:embed="rId2">
            <a:extLst>
              <a:ext uri="{28A0092B-C50C-407E-A947-70E740481C1C}">
                <a14:useLocalDpi xmlns:a14="http://schemas.microsoft.com/office/drawing/2010/main" val="0"/>
              </a:ext>
            </a:extLst>
          </a:blip>
          <a:stretch/>
        </p:blipFill>
        <p:spPr bwMode="auto">
          <a:xfrm>
            <a:off x="457200" y="685800"/>
            <a:ext cx="8229600" cy="566624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35955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Investigation and Instructions</a:t>
            </a:r>
            <a:r>
              <a:rPr lang="en-US" dirty="0"/>
              <a:t>: Auto – population of investigations and instructions based on diagnosis</a:t>
            </a:r>
          </a:p>
          <a:p>
            <a:endParaRPr lang="en-US" dirty="0"/>
          </a:p>
        </p:txBody>
      </p:sp>
    </p:spTree>
    <p:extLst>
      <p:ext uri="{BB962C8B-B14F-4D97-AF65-F5344CB8AC3E}">
        <p14:creationId xmlns:p14="http://schemas.microsoft.com/office/powerpoint/2010/main" val="3674771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Users\Oxyent\Desktop\screen 10.jpg"/>
          <p:cNvPicPr>
            <a:picLocks noGrp="1"/>
          </p:cNvPicPr>
          <p:nvPr>
            <p:ph idx="1"/>
          </p:nvPr>
        </p:nvPicPr>
        <p:blipFill rotWithShape="1">
          <a:blip r:embed="rId2">
            <a:extLst>
              <a:ext uri="{28A0092B-C50C-407E-A947-70E740481C1C}">
                <a14:useLocalDpi xmlns:a14="http://schemas.microsoft.com/office/drawing/2010/main" val="0"/>
              </a:ext>
            </a:extLst>
          </a:blip>
          <a:srcRect t="11440" b="11242"/>
          <a:stretch/>
        </p:blipFill>
        <p:spPr bwMode="auto">
          <a:xfrm>
            <a:off x="457200" y="457200"/>
            <a:ext cx="8229600" cy="57912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65987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PROFILE </a:t>
            </a:r>
            <a:endParaRPr lang="en-US" dirty="0"/>
          </a:p>
        </p:txBody>
      </p:sp>
      <p:sp>
        <p:nvSpPr>
          <p:cNvPr id="3" name="Content Placeholder 2"/>
          <p:cNvSpPr>
            <a:spLocks noGrp="1"/>
          </p:cNvSpPr>
          <p:nvPr>
            <p:ph idx="1"/>
          </p:nvPr>
        </p:nvSpPr>
        <p:spPr/>
        <p:txBody>
          <a:bodyPr/>
          <a:lstStyle/>
          <a:p>
            <a:r>
              <a:rPr lang="en-US" dirty="0" err="1" smtClean="0"/>
              <a:t>Oxyent</a:t>
            </a:r>
            <a:r>
              <a:rPr lang="en-US" dirty="0" smtClean="0"/>
              <a:t> is an ISO 9001:2008 and DSIR recognized company based in Delhi, India </a:t>
            </a:r>
          </a:p>
          <a:p>
            <a:r>
              <a:rPr lang="en-US" dirty="0" err="1" smtClean="0"/>
              <a:t>Oxyent</a:t>
            </a:r>
            <a:r>
              <a:rPr lang="en-US" dirty="0" smtClean="0"/>
              <a:t> is state of art technology with focus on analytics, </a:t>
            </a:r>
            <a:r>
              <a:rPr lang="en-US" dirty="0" err="1" smtClean="0"/>
              <a:t>IoT</a:t>
            </a:r>
            <a:r>
              <a:rPr lang="en-US" dirty="0" smtClean="0"/>
              <a:t>, and cloud computing; with immense experience in product and service domain. </a:t>
            </a:r>
          </a:p>
          <a:p>
            <a:endParaRPr lang="en-US"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762000" y="3962400"/>
            <a:ext cx="7543800" cy="2590800"/>
          </a:xfrm>
          <a:prstGeom prst="rect">
            <a:avLst/>
          </a:prstGeom>
        </p:spPr>
      </p:pic>
    </p:spTree>
    <p:extLst>
      <p:ext uri="{BB962C8B-B14F-4D97-AF65-F5344CB8AC3E}">
        <p14:creationId xmlns:p14="http://schemas.microsoft.com/office/powerpoint/2010/main" val="3099203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Save and Preview</a:t>
            </a:r>
            <a:r>
              <a:rPr lang="en-US" dirty="0"/>
              <a:t>: One click on the button saves the prescription in proper sequence and easy to read format. </a:t>
            </a:r>
            <a:endParaRPr lang="en-US" dirty="0" smtClean="0"/>
          </a:p>
          <a:p>
            <a:pPr lvl="0"/>
            <a:endParaRPr lang="en-US" dirty="0"/>
          </a:p>
          <a:p>
            <a:pPr lvl="0"/>
            <a:r>
              <a:rPr lang="en-US" dirty="0" smtClean="0"/>
              <a:t>Physicians </a:t>
            </a:r>
            <a:r>
              <a:rPr lang="en-US" dirty="0"/>
              <a:t>can either give the print of the prescription to the patients or parents can access the same on their app.</a:t>
            </a:r>
          </a:p>
          <a:p>
            <a:pPr marL="0" indent="0">
              <a:buNone/>
            </a:pPr>
            <a:endParaRPr lang="en-US" dirty="0"/>
          </a:p>
          <a:p>
            <a:endParaRPr lang="en-US" dirty="0"/>
          </a:p>
        </p:txBody>
      </p:sp>
    </p:spTree>
    <p:extLst>
      <p:ext uri="{BB962C8B-B14F-4D97-AF65-F5344CB8AC3E}">
        <p14:creationId xmlns:p14="http://schemas.microsoft.com/office/powerpoint/2010/main" val="3553563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Users\Oxyent\Desktop\ICHR Screens\screen 7.jpg"/>
          <p:cNvPicPr>
            <a:picLocks noGrp="1"/>
          </p:cNvPicPr>
          <p:nvPr>
            <p:ph idx="1"/>
          </p:nvPr>
        </p:nvPicPr>
        <p:blipFill rotWithShape="1">
          <a:blip r:embed="rId2">
            <a:extLst>
              <a:ext uri="{28A0092B-C50C-407E-A947-70E740481C1C}">
                <a14:useLocalDpi xmlns:a14="http://schemas.microsoft.com/office/drawing/2010/main" val="0"/>
              </a:ext>
            </a:extLst>
          </a:blip>
          <a:srcRect t="8676" b="8110"/>
          <a:stretch/>
        </p:blipFill>
        <p:spPr bwMode="auto">
          <a:xfrm>
            <a:off x="304800" y="457200"/>
            <a:ext cx="8382000" cy="594359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94549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dirty="0"/>
              <a:t>Advances in technology and scientific understanding of disease process are presenting new opportunities to improve health through individualized approach referred to as personalized </a:t>
            </a:r>
            <a:r>
              <a:rPr lang="en-US" dirty="0" smtClean="0"/>
              <a:t>medicines</a:t>
            </a:r>
          </a:p>
          <a:p>
            <a:r>
              <a:rPr lang="en-US" dirty="0"/>
              <a:t>A key cornerstone to this potential approach is the knowledge by effective use of electronic medical records. E-prescription is very important part of electronic clinical decision support system. Thus, in coming years electronic health records will create new opportunities for scientists and clinicians to improve quality and effectiveness of health care industry</a:t>
            </a:r>
            <a:endParaRPr lang="en-US" dirty="0"/>
          </a:p>
        </p:txBody>
      </p:sp>
    </p:spTree>
    <p:extLst>
      <p:ext uri="{BB962C8B-B14F-4D97-AF65-F5344CB8AC3E}">
        <p14:creationId xmlns:p14="http://schemas.microsoft.com/office/powerpoint/2010/main" val="1473202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marL="0" indent="0" algn="ctr">
              <a:buNone/>
            </a:pPr>
            <a:endParaRPr lang="en-US" sz="6000" b="1" dirty="0" smtClean="0">
              <a:solidFill>
                <a:srgbClr val="FFC000"/>
              </a:solidFill>
              <a:effectLst>
                <a:outerShdw blurRad="38100" dist="38100" dir="2700000" algn="tl">
                  <a:srgbClr val="000000">
                    <a:alpha val="43137"/>
                  </a:srgbClr>
                </a:outerShdw>
              </a:effectLst>
            </a:endParaRPr>
          </a:p>
          <a:p>
            <a:pPr marL="0" indent="0" algn="ctr">
              <a:buNone/>
            </a:pPr>
            <a:r>
              <a:rPr lang="en-US" sz="6000" b="1" dirty="0" smtClean="0">
                <a:solidFill>
                  <a:srgbClr val="FFC000"/>
                </a:solidFill>
                <a:effectLst>
                  <a:outerShdw blurRad="38100" dist="38100" dir="2700000" algn="tl">
                    <a:srgbClr val="000000">
                      <a:alpha val="43137"/>
                    </a:srgbClr>
                  </a:outerShdw>
                </a:effectLst>
              </a:rPr>
              <a:t>THANK YOU!!</a:t>
            </a:r>
            <a:endParaRPr lang="en-US" sz="6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69133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Integrated Child Health Record (</a:t>
            </a:r>
            <a:r>
              <a:rPr lang="en-US" dirty="0" err="1" smtClean="0"/>
              <a:t>iCHR</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pPr algn="just"/>
            <a:r>
              <a:rPr lang="en-US" dirty="0" err="1"/>
              <a:t>Oxyent</a:t>
            </a:r>
            <a:r>
              <a:rPr lang="en-US" dirty="0"/>
              <a:t> Medical launched Integrated Child Health Record (</a:t>
            </a:r>
            <a:r>
              <a:rPr lang="en-US" dirty="0" err="1"/>
              <a:t>iCHR</a:t>
            </a:r>
            <a:r>
              <a:rPr lang="en-US" dirty="0"/>
              <a:t>) in November 2015 as- India’s 1</a:t>
            </a:r>
            <a:r>
              <a:rPr lang="en-US" baseline="30000" dirty="0"/>
              <a:t>st</a:t>
            </a:r>
            <a:r>
              <a:rPr lang="en-US" dirty="0"/>
              <a:t> Hospital linked Integrated Child Health Record </a:t>
            </a:r>
          </a:p>
          <a:p>
            <a:pPr algn="just"/>
            <a:endParaRPr lang="en-US" dirty="0"/>
          </a:p>
          <a:p>
            <a:pPr algn="just"/>
            <a:r>
              <a:rPr lang="en-US" dirty="0"/>
              <a:t>This project deals specifically for the pediatrics department tracking growth and vaccination</a:t>
            </a:r>
          </a:p>
          <a:p>
            <a:pPr marL="0" indent="0" algn="just">
              <a:buNone/>
            </a:pPr>
            <a:endParaRPr lang="en-US" dirty="0"/>
          </a:p>
          <a:p>
            <a:pPr algn="just"/>
            <a:r>
              <a:rPr lang="en-US" dirty="0" err="1"/>
              <a:t>iCHR</a:t>
            </a:r>
            <a:r>
              <a:rPr lang="en-US" dirty="0"/>
              <a:t> is up and running currently in Fortis La Femme, </a:t>
            </a:r>
            <a:r>
              <a:rPr lang="en-US" dirty="0" err="1"/>
              <a:t>Jaypee</a:t>
            </a:r>
            <a:r>
              <a:rPr lang="en-US" dirty="0"/>
              <a:t> Hospital, </a:t>
            </a:r>
            <a:r>
              <a:rPr lang="en-US" dirty="0" err="1"/>
              <a:t>Paras</a:t>
            </a:r>
            <a:r>
              <a:rPr lang="en-US" dirty="0"/>
              <a:t> Hospital, </a:t>
            </a:r>
            <a:r>
              <a:rPr lang="en-US" dirty="0" err="1"/>
              <a:t>Bhagat</a:t>
            </a:r>
            <a:r>
              <a:rPr lang="en-US" dirty="0"/>
              <a:t> Chandra Hospital&amp; Alchemist </a:t>
            </a:r>
            <a:r>
              <a:rPr lang="en-US" dirty="0" smtClean="0"/>
              <a:t>Hospital, Fortis </a:t>
            </a:r>
            <a:r>
              <a:rPr lang="en-US" dirty="0" err="1" smtClean="0"/>
              <a:t>Vasant</a:t>
            </a:r>
            <a:r>
              <a:rPr lang="en-US" dirty="0" smtClean="0"/>
              <a:t> </a:t>
            </a:r>
            <a:r>
              <a:rPr lang="en-US" dirty="0" err="1" smtClean="0"/>
              <a:t>Kunj</a:t>
            </a:r>
            <a:r>
              <a:rPr lang="en-US" dirty="0" smtClean="0"/>
              <a:t>.</a:t>
            </a:r>
          </a:p>
          <a:p>
            <a:pPr marL="0" indent="0" algn="just">
              <a:buNone/>
            </a:pPr>
            <a:endParaRPr lang="en-US" dirty="0" smtClean="0"/>
          </a:p>
          <a:p>
            <a:pPr algn="just"/>
            <a:r>
              <a:rPr lang="en-US" dirty="0" smtClean="0"/>
              <a:t>Many private clinics </a:t>
            </a:r>
            <a:endParaRPr lang="en-US" dirty="0"/>
          </a:p>
        </p:txBody>
      </p:sp>
    </p:spTree>
    <p:extLst>
      <p:ext uri="{BB962C8B-B14F-4D97-AF65-F5344CB8AC3E}">
        <p14:creationId xmlns:p14="http://schemas.microsoft.com/office/powerpoint/2010/main" val="500166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Internship </a:t>
            </a:r>
            <a:endParaRPr lang="en-US" dirty="0"/>
          </a:p>
        </p:txBody>
      </p:sp>
      <p:sp>
        <p:nvSpPr>
          <p:cNvPr id="3" name="Content Placeholder 2"/>
          <p:cNvSpPr>
            <a:spLocks noGrp="1"/>
          </p:cNvSpPr>
          <p:nvPr>
            <p:ph idx="1"/>
          </p:nvPr>
        </p:nvSpPr>
        <p:spPr/>
        <p:txBody>
          <a:bodyPr>
            <a:normAutofit/>
          </a:bodyPr>
          <a:lstStyle/>
          <a:p>
            <a:r>
              <a:rPr lang="en-US" dirty="0" smtClean="0"/>
              <a:t>The internship period was from 20</a:t>
            </a:r>
            <a:r>
              <a:rPr lang="en-US" baseline="30000" dirty="0" smtClean="0"/>
              <a:t>th</a:t>
            </a:r>
            <a:r>
              <a:rPr lang="en-US" dirty="0" smtClean="0"/>
              <a:t> january,2017 to 1</a:t>
            </a:r>
            <a:r>
              <a:rPr lang="en-US" baseline="30000" dirty="0" smtClean="0"/>
              <a:t>st</a:t>
            </a:r>
            <a:r>
              <a:rPr lang="en-US" dirty="0" smtClean="0"/>
              <a:t> may,2017</a:t>
            </a:r>
          </a:p>
          <a:p>
            <a:r>
              <a:rPr lang="en-US" dirty="0" smtClean="0"/>
              <a:t>I worked as Business Analyst </a:t>
            </a:r>
          </a:p>
          <a:p>
            <a:r>
              <a:rPr lang="en-US" dirty="0" smtClean="0"/>
              <a:t>Key responsibilities:</a:t>
            </a:r>
          </a:p>
          <a:p>
            <a:pPr>
              <a:buFont typeface="Wingdings" pitchFamily="2" charset="2"/>
              <a:buChar char="Ø"/>
            </a:pPr>
            <a:r>
              <a:rPr lang="en-US" dirty="0"/>
              <a:t> </a:t>
            </a:r>
            <a:r>
              <a:rPr lang="en-US" dirty="0" smtClean="0"/>
              <a:t>Product Development </a:t>
            </a:r>
          </a:p>
          <a:p>
            <a:pPr>
              <a:buFont typeface="Wingdings" pitchFamily="2" charset="2"/>
              <a:buChar char="Ø"/>
            </a:pPr>
            <a:r>
              <a:rPr lang="en-US" dirty="0" smtClean="0"/>
              <a:t>Market Research </a:t>
            </a:r>
          </a:p>
          <a:p>
            <a:pPr>
              <a:buFont typeface="Wingdings" pitchFamily="2" charset="2"/>
              <a:buChar char="Ø"/>
            </a:pPr>
            <a:r>
              <a:rPr lang="en-US" dirty="0" smtClean="0"/>
              <a:t>Documentation </a:t>
            </a:r>
          </a:p>
          <a:p>
            <a:pPr>
              <a:buFont typeface="Wingdings" pitchFamily="2" charset="2"/>
              <a:buChar char="Ø"/>
            </a:pPr>
            <a:r>
              <a:rPr lang="en-US" dirty="0" smtClean="0"/>
              <a:t>Design Specification According To User Requirements </a:t>
            </a:r>
          </a:p>
          <a:p>
            <a:pPr>
              <a:buFont typeface="Wingdings" pitchFamily="2" charset="2"/>
              <a:buChar char="Ø"/>
            </a:pPr>
            <a:r>
              <a:rPr lang="en-US" dirty="0" smtClean="0"/>
              <a:t>Creating Project Plan And Execution </a:t>
            </a:r>
          </a:p>
          <a:p>
            <a:pPr>
              <a:buFont typeface="Wingdings" pitchFamily="2" charset="2"/>
              <a:buChar char="Ø"/>
            </a:pPr>
            <a:r>
              <a:rPr lang="en-US" dirty="0" smtClean="0"/>
              <a:t>Doctor And Nurses Training </a:t>
            </a:r>
            <a:endParaRPr lang="en-US" dirty="0"/>
          </a:p>
        </p:txBody>
      </p:sp>
    </p:spTree>
    <p:extLst>
      <p:ext uri="{BB962C8B-B14F-4D97-AF65-F5344CB8AC3E}">
        <p14:creationId xmlns:p14="http://schemas.microsoft.com/office/powerpoint/2010/main" val="72399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Gant Chart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70112909"/>
              </p:ext>
            </p:extLst>
          </p:nvPr>
        </p:nvGraphicFramePr>
        <p:xfrm>
          <a:off x="833435" y="1600196"/>
          <a:ext cx="7853361" cy="4619110"/>
        </p:xfrm>
        <a:graphic>
          <a:graphicData uri="http://schemas.openxmlformats.org/drawingml/2006/table">
            <a:tbl>
              <a:tblPr>
                <a:tableStyleId>{5C22544A-7EE6-4342-B048-85BDC9FD1C3A}</a:tableStyleId>
              </a:tblPr>
              <a:tblGrid>
                <a:gridCol w="561581"/>
                <a:gridCol w="561581"/>
                <a:gridCol w="552808"/>
                <a:gridCol w="561581"/>
                <a:gridCol w="561581"/>
                <a:gridCol w="561581"/>
                <a:gridCol w="561581"/>
                <a:gridCol w="561581"/>
                <a:gridCol w="561581"/>
                <a:gridCol w="561581"/>
                <a:gridCol w="561581"/>
                <a:gridCol w="561581"/>
                <a:gridCol w="561581"/>
                <a:gridCol w="561581"/>
              </a:tblGrid>
              <a:tr h="394855">
                <a:tc>
                  <a:txBody>
                    <a:bodyPr/>
                    <a:lstStyle/>
                    <a:p>
                      <a:pPr algn="l" fontAlgn="b"/>
                      <a:endParaRPr lang="en-US" sz="1100" b="0" i="0" u="none" strike="noStrike" dirty="0">
                        <a:solidFill>
                          <a:srgbClr val="000000"/>
                        </a:solidFill>
                        <a:effectLst/>
                        <a:latin typeface="Calibri"/>
                      </a:endParaRPr>
                    </a:p>
                  </a:txBody>
                  <a:tcPr marL="0" marR="0" marT="0" marB="0"/>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r>
              <a:tr h="394855">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ctr" fontAlgn="b"/>
                      <a:r>
                        <a:rPr lang="en-US" sz="1100" u="none" strike="noStrike" dirty="0">
                          <a:effectLst/>
                        </a:rPr>
                        <a:t>Jan</a:t>
                      </a:r>
                      <a:endParaRPr lang="en-US" sz="1100" b="0" i="0" u="none" strike="noStrike" dirty="0">
                        <a:solidFill>
                          <a:srgbClr val="000000"/>
                        </a:solidFill>
                        <a:effectLst/>
                        <a:latin typeface="Calibri"/>
                      </a:endParaRPr>
                    </a:p>
                  </a:txBody>
                  <a:tcPr marL="0" marR="0" marT="0" marB="0" anchor="b"/>
                </a:tc>
                <a:tc>
                  <a:txBody>
                    <a:bodyPr/>
                    <a:lstStyle/>
                    <a:p>
                      <a:pPr algn="ctr" fontAlgn="b"/>
                      <a:r>
                        <a:rPr lang="en-US" sz="1100" u="none" strike="noStrike">
                          <a:effectLst/>
                        </a:rPr>
                        <a:t>Feb</a:t>
                      </a:r>
                      <a:endParaRPr lang="en-US" sz="1100" b="0" i="0" u="none" strike="noStrike">
                        <a:solidFill>
                          <a:srgbClr val="000000"/>
                        </a:solidFill>
                        <a:effectLst/>
                        <a:latin typeface="Calibri"/>
                      </a:endParaRPr>
                    </a:p>
                  </a:txBody>
                  <a:tcPr marL="0" marR="0" marT="0" marB="0" anchor="b"/>
                </a:tc>
                <a:tc>
                  <a:txBody>
                    <a:bodyPr/>
                    <a:lstStyle/>
                    <a:p>
                      <a:pPr algn="ctr" fontAlgn="b"/>
                      <a:endParaRPr lang="en-US" sz="1100" b="0" i="0" u="none" strike="noStrike" dirty="0">
                        <a:solidFill>
                          <a:srgbClr val="000000"/>
                        </a:solidFill>
                        <a:effectLst/>
                        <a:latin typeface="Calibri"/>
                      </a:endParaRPr>
                    </a:p>
                  </a:txBody>
                  <a:tcPr marL="0" marR="0" marT="0" marB="0" anchor="b"/>
                </a:tc>
                <a:tc>
                  <a:txBody>
                    <a:bodyPr/>
                    <a:lstStyle/>
                    <a:p>
                      <a:pPr algn="ctr" fontAlgn="b"/>
                      <a:r>
                        <a:rPr lang="en-US" sz="1100" b="0" i="0" u="none" strike="noStrike" dirty="0" smtClean="0">
                          <a:solidFill>
                            <a:srgbClr val="000000"/>
                          </a:solidFill>
                          <a:effectLst/>
                          <a:latin typeface="Calibri"/>
                        </a:rPr>
                        <a:t>March</a:t>
                      </a:r>
                      <a:endParaRPr lang="en-US" sz="1100" b="0" i="0" u="none" strike="noStrike" dirty="0">
                        <a:solidFill>
                          <a:srgbClr val="000000"/>
                        </a:solidFill>
                        <a:effectLst/>
                        <a:latin typeface="Calibri"/>
                      </a:endParaRPr>
                    </a:p>
                  </a:txBody>
                  <a:tcPr marL="0" marR="0" marT="0" marB="0" anchor="b"/>
                </a:tc>
                <a:tc>
                  <a:txBody>
                    <a:bodyPr/>
                    <a:lstStyle/>
                    <a:p>
                      <a:pPr algn="ctr" fontAlgn="b"/>
                      <a:endParaRPr lang="en-US" sz="1100" b="0" i="0" u="none" strike="noStrike">
                        <a:solidFill>
                          <a:srgbClr val="000000"/>
                        </a:solidFill>
                        <a:effectLst/>
                        <a:latin typeface="Calibri"/>
                      </a:endParaRPr>
                    </a:p>
                  </a:txBody>
                  <a:tcPr marL="0" marR="0" marT="0" marB="0" anchor="b"/>
                </a:tc>
                <a:tc>
                  <a:txBody>
                    <a:bodyPr/>
                    <a:lstStyle/>
                    <a:p>
                      <a:pPr algn="ctr" fontAlgn="b"/>
                      <a:r>
                        <a:rPr lang="en-US" sz="1100" b="0" i="0" u="none" strike="noStrike" dirty="0" smtClean="0">
                          <a:solidFill>
                            <a:srgbClr val="000000"/>
                          </a:solidFill>
                          <a:effectLst/>
                          <a:latin typeface="Calibri"/>
                        </a:rPr>
                        <a:t>April</a:t>
                      </a:r>
                      <a:endParaRPr lang="en-US" sz="1100" b="0" i="0" u="none" strike="noStrike" dirty="0">
                        <a:solidFill>
                          <a:srgbClr val="000000"/>
                        </a:solidFill>
                        <a:effectLst/>
                        <a:latin typeface="Calibri"/>
                      </a:endParaRPr>
                    </a:p>
                  </a:txBody>
                  <a:tcPr marL="0" marR="0" marT="0" marB="0" anchor="b"/>
                </a:tc>
                <a:tc>
                  <a:txBody>
                    <a:bodyPr/>
                    <a:lstStyle/>
                    <a:p>
                      <a:pPr algn="ctr" fontAlgn="b"/>
                      <a:endParaRPr lang="en-US" sz="1100" b="0" i="0" u="none" strike="noStrike">
                        <a:solidFill>
                          <a:srgbClr val="000000"/>
                        </a:solidFill>
                        <a:effectLst/>
                        <a:latin typeface="Calibri"/>
                      </a:endParaRPr>
                    </a:p>
                  </a:txBody>
                  <a:tcPr marL="0" marR="0" marT="0" marB="0" anchor="b"/>
                </a:tc>
                <a:tc>
                  <a:txBody>
                    <a:bodyPr/>
                    <a:lstStyle/>
                    <a:p>
                      <a:pPr algn="ctr" fontAlgn="b"/>
                      <a:r>
                        <a:rPr lang="en-US" sz="1100" b="0" i="0" u="none" strike="noStrike" dirty="0" smtClean="0">
                          <a:solidFill>
                            <a:srgbClr val="000000"/>
                          </a:solidFill>
                          <a:effectLst/>
                          <a:latin typeface="Calibri"/>
                        </a:rPr>
                        <a:t>May</a:t>
                      </a:r>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r>
              <a:tr h="394855">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r" fontAlgn="b"/>
                      <a:r>
                        <a:rPr lang="en-US" sz="1100" u="none" strike="noStrike">
                          <a:effectLst/>
                        </a:rPr>
                        <a:t>20-Jan</a:t>
                      </a:r>
                      <a:endParaRPr lang="en-US" sz="1100" b="0" i="0" u="none" strike="noStrike">
                        <a:solidFill>
                          <a:srgbClr val="000000"/>
                        </a:solidFill>
                        <a:effectLst/>
                        <a:latin typeface="Calibri"/>
                      </a:endParaRPr>
                    </a:p>
                  </a:txBody>
                  <a:tcPr marL="0" marR="0" marT="0" marB="0" anchor="b"/>
                </a:tc>
                <a:tc>
                  <a:txBody>
                    <a:bodyPr/>
                    <a:lstStyle/>
                    <a:p>
                      <a:pPr algn="r" fontAlgn="b"/>
                      <a:r>
                        <a:rPr lang="en-US" sz="1100" u="none" strike="noStrike">
                          <a:effectLst/>
                        </a:rPr>
                        <a:t>1-Feb</a:t>
                      </a:r>
                      <a:endParaRPr lang="en-US" sz="1100" b="0" i="0" u="none" strike="noStrike">
                        <a:solidFill>
                          <a:srgbClr val="000000"/>
                        </a:solidFill>
                        <a:effectLst/>
                        <a:latin typeface="Calibri"/>
                      </a:endParaRPr>
                    </a:p>
                  </a:txBody>
                  <a:tcPr marL="0" marR="0" marT="0" marB="0" anchor="b"/>
                </a:tc>
                <a:tc>
                  <a:txBody>
                    <a:bodyPr/>
                    <a:lstStyle/>
                    <a:p>
                      <a:pPr algn="r" fontAlgn="b"/>
                      <a:r>
                        <a:rPr lang="en-US" sz="1100" u="none" strike="noStrike">
                          <a:effectLst/>
                        </a:rPr>
                        <a:t>15-Feb</a:t>
                      </a:r>
                      <a:endParaRPr lang="en-US" sz="1100" b="0" i="0" u="none" strike="noStrike">
                        <a:solidFill>
                          <a:srgbClr val="000000"/>
                        </a:solidFill>
                        <a:effectLst/>
                        <a:latin typeface="Calibri"/>
                      </a:endParaRPr>
                    </a:p>
                  </a:txBody>
                  <a:tcPr marL="0" marR="0" marT="0" marB="0" anchor="b"/>
                </a:tc>
                <a:tc>
                  <a:txBody>
                    <a:bodyPr/>
                    <a:lstStyle/>
                    <a:p>
                      <a:pPr algn="r" fontAlgn="b"/>
                      <a:r>
                        <a:rPr lang="en-US" sz="1100" u="none" strike="noStrike">
                          <a:effectLst/>
                        </a:rPr>
                        <a:t>1-Mar</a:t>
                      </a:r>
                      <a:endParaRPr lang="en-US" sz="1100" b="0" i="0" u="none" strike="noStrike">
                        <a:solidFill>
                          <a:srgbClr val="000000"/>
                        </a:solidFill>
                        <a:effectLst/>
                        <a:latin typeface="Calibri"/>
                      </a:endParaRPr>
                    </a:p>
                  </a:txBody>
                  <a:tcPr marL="0" marR="0" marT="0" marB="0" anchor="b"/>
                </a:tc>
                <a:tc>
                  <a:txBody>
                    <a:bodyPr/>
                    <a:lstStyle/>
                    <a:p>
                      <a:pPr algn="r" fontAlgn="b"/>
                      <a:r>
                        <a:rPr lang="en-US" sz="1100" u="none" strike="noStrike">
                          <a:effectLst/>
                        </a:rPr>
                        <a:t>15-Mar</a:t>
                      </a:r>
                      <a:endParaRPr lang="en-US" sz="1100" b="0" i="0" u="none" strike="noStrike">
                        <a:solidFill>
                          <a:srgbClr val="000000"/>
                        </a:solidFill>
                        <a:effectLst/>
                        <a:latin typeface="Calibri"/>
                      </a:endParaRPr>
                    </a:p>
                  </a:txBody>
                  <a:tcPr marL="0" marR="0" marT="0" marB="0" anchor="b"/>
                </a:tc>
                <a:tc>
                  <a:txBody>
                    <a:bodyPr/>
                    <a:lstStyle/>
                    <a:p>
                      <a:pPr algn="r" fontAlgn="b"/>
                      <a:r>
                        <a:rPr lang="en-US" sz="1100" u="none" strike="noStrike">
                          <a:effectLst/>
                        </a:rPr>
                        <a:t>1-Apr</a:t>
                      </a:r>
                      <a:endParaRPr lang="en-US" sz="1100" b="0" i="0" u="none" strike="noStrike">
                        <a:solidFill>
                          <a:srgbClr val="000000"/>
                        </a:solidFill>
                        <a:effectLst/>
                        <a:latin typeface="Calibri"/>
                      </a:endParaRPr>
                    </a:p>
                  </a:txBody>
                  <a:tcPr marL="0" marR="0" marT="0" marB="0" anchor="b"/>
                </a:tc>
                <a:tc>
                  <a:txBody>
                    <a:bodyPr/>
                    <a:lstStyle/>
                    <a:p>
                      <a:pPr algn="r" fontAlgn="b"/>
                      <a:r>
                        <a:rPr lang="en-US" sz="1100" u="none" strike="noStrike">
                          <a:effectLst/>
                        </a:rPr>
                        <a:t>15-Apr</a:t>
                      </a:r>
                      <a:endParaRPr lang="en-US" sz="1100" b="0" i="0" u="none" strike="noStrike">
                        <a:solidFill>
                          <a:srgbClr val="000000"/>
                        </a:solidFill>
                        <a:effectLst/>
                        <a:latin typeface="Calibri"/>
                      </a:endParaRPr>
                    </a:p>
                  </a:txBody>
                  <a:tcPr marL="0" marR="0" marT="0" marB="0" anchor="b"/>
                </a:tc>
                <a:tc>
                  <a:txBody>
                    <a:bodyPr/>
                    <a:lstStyle/>
                    <a:p>
                      <a:pPr algn="r" fontAlgn="b"/>
                      <a:r>
                        <a:rPr lang="en-US" sz="1100" u="none" strike="noStrike">
                          <a:effectLst/>
                        </a:rPr>
                        <a:t>1-May</a:t>
                      </a:r>
                      <a:endParaRPr lang="en-US" sz="1100" b="0" i="0" u="none" strike="noStrike">
                        <a:solidFill>
                          <a:srgbClr val="000000"/>
                        </a:solidFill>
                        <a:effectLst/>
                        <a:latin typeface="Calibri"/>
                      </a:endParaRPr>
                    </a:p>
                  </a:txBody>
                  <a:tcPr marL="0" marR="0" marT="0" marB="0" anchor="b"/>
                </a:tc>
                <a:tc>
                  <a:txBody>
                    <a:bodyPr/>
                    <a:lstStyle/>
                    <a:p>
                      <a:pPr algn="r" fontAlgn="b"/>
                      <a:r>
                        <a:rPr lang="en-US" sz="1100" u="none" strike="noStrike">
                          <a:effectLst/>
                        </a:rPr>
                        <a:t>15-May</a:t>
                      </a:r>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r>
              <a:tr h="394855">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r>
              <a:tr h="394855">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dirty="0" smtClean="0">
                        <a:solidFill>
                          <a:srgbClr val="000000"/>
                        </a:solidFill>
                        <a:effectLst/>
                        <a:latin typeface="Calibri"/>
                      </a:endParaRPr>
                    </a:p>
                    <a:p>
                      <a:pPr algn="l" fontAlgn="b"/>
                      <a:endParaRPr lang="en-US" sz="1100" b="0" i="0" u="none" strike="noStrike" dirty="0" smtClean="0">
                        <a:solidFill>
                          <a:srgbClr val="000000"/>
                        </a:solidFill>
                        <a:effectLst/>
                        <a:latin typeface="Calibri"/>
                      </a:endParaRPr>
                    </a:p>
                    <a:p>
                      <a:pPr algn="l" fontAlgn="b"/>
                      <a:endParaRPr lang="en-US" sz="1100" b="0" i="0" u="none" strike="noStrike" dirty="0" smtClean="0">
                        <a:solidFill>
                          <a:srgbClr val="000000"/>
                        </a:solidFill>
                        <a:effectLst/>
                        <a:latin typeface="Calibri"/>
                      </a:endParaRPr>
                    </a:p>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r>
              <a:tr h="394855">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gridSpan="6">
                  <a:txBody>
                    <a:bodyPr/>
                    <a:lstStyle/>
                    <a:p>
                      <a:pPr algn="l" fontAlgn="b"/>
                      <a:r>
                        <a:rPr lang="en-US" sz="1100" u="none" strike="noStrike" dirty="0" smtClean="0">
                          <a:effectLst/>
                        </a:rPr>
                        <a:t>                Writing </a:t>
                      </a:r>
                      <a:r>
                        <a:rPr lang="en-US" sz="1100" u="none" strike="noStrike" dirty="0">
                          <a:effectLst/>
                        </a:rPr>
                        <a:t>BLOGS and Articles about </a:t>
                      </a:r>
                      <a:r>
                        <a:rPr lang="en-US" sz="1100" u="none" strike="noStrike" dirty="0" err="1">
                          <a:effectLst/>
                        </a:rPr>
                        <a:t>i</a:t>
                      </a:r>
                      <a:r>
                        <a:rPr lang="en-US" sz="1000" u="none" strike="noStrike" dirty="0" err="1">
                          <a:effectLst/>
                        </a:rPr>
                        <a:t>CHR</a:t>
                      </a:r>
                      <a:r>
                        <a:rPr lang="en-US" sz="1100" u="none" strike="noStrike" dirty="0">
                          <a:effectLst/>
                        </a:rPr>
                        <a:t>: Smart </a:t>
                      </a:r>
                      <a:r>
                        <a:rPr lang="en-US" sz="1100" u="none" strike="noStrike" dirty="0" smtClean="0">
                          <a:effectLst/>
                        </a:rPr>
                        <a:t> </a:t>
                      </a:r>
                      <a:endParaRPr lang="en-US" sz="1100" b="0" i="0" u="none" strike="noStrike" dirty="0">
                        <a:solidFill>
                          <a:srgbClr val="000000"/>
                        </a:solidFill>
                        <a:effectLst/>
                        <a:latin typeface="Calibri"/>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r>
              <a:tr h="394855">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gridSpan="6">
                  <a:txBody>
                    <a:bodyPr/>
                    <a:lstStyle/>
                    <a:p>
                      <a:pPr algn="l" fontAlgn="b"/>
                      <a:r>
                        <a:rPr lang="en-US" sz="1100" u="none" strike="noStrike">
                          <a:effectLst/>
                        </a:rPr>
                        <a:t>1 Week Hand-On Doctors Training at Fortis Vasant Kunj</a:t>
                      </a:r>
                      <a:endParaRPr lang="en-US" sz="1100" b="0" i="0" u="none" strike="noStrike">
                        <a:solidFill>
                          <a:srgbClr val="000000"/>
                        </a:solidFill>
                        <a:effectLst/>
                        <a:latin typeface="Calibri"/>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r>
              <a:tr h="394855">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gridSpan="5">
                  <a:txBody>
                    <a:bodyPr/>
                    <a:lstStyle/>
                    <a:p>
                      <a:pPr algn="l" fontAlgn="b"/>
                      <a:r>
                        <a:rPr lang="en-US" sz="1100" u="none" strike="noStrike">
                          <a:effectLst/>
                        </a:rPr>
                        <a:t>Feedback of products from all the clients </a:t>
                      </a:r>
                      <a:endParaRPr lang="en-US" sz="1100" b="0" i="0" u="none" strike="noStrike">
                        <a:solidFill>
                          <a:srgbClr val="000000"/>
                        </a:solidFill>
                        <a:effectLst/>
                        <a:latin typeface="Calibri"/>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r>
              <a:tr h="394855">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gridSpan="5">
                  <a:txBody>
                    <a:bodyPr/>
                    <a:lstStyle/>
                    <a:p>
                      <a:pPr algn="l" fontAlgn="b"/>
                      <a:r>
                        <a:rPr lang="en-US" sz="1100" u="none" strike="noStrike" dirty="0" smtClean="0">
                          <a:effectLst/>
                        </a:rPr>
                        <a:t>    Implementation </a:t>
                      </a:r>
                      <a:r>
                        <a:rPr lang="en-US" sz="1100" u="none" strike="noStrike" dirty="0">
                          <a:effectLst/>
                        </a:rPr>
                        <a:t>of ICHR SMART PRESCRIPTION </a:t>
                      </a:r>
                      <a:endParaRPr lang="en-US" sz="1100" b="0" i="0" u="none" strike="noStrike" dirty="0">
                        <a:solidFill>
                          <a:srgbClr val="000000"/>
                        </a:solidFill>
                        <a:effectLst/>
                        <a:latin typeface="Calibri"/>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0" marR="0" marT="0" marB="0" anchor="b"/>
                </a:tc>
              </a:tr>
              <a:tr h="394855">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gridSpan="4">
                  <a:txBody>
                    <a:bodyPr/>
                    <a:lstStyle/>
                    <a:p>
                      <a:pPr algn="l" fontAlgn="b"/>
                      <a:r>
                        <a:rPr lang="en-US" sz="1100" u="none" strike="noStrike" dirty="0" smtClean="0">
                          <a:effectLst/>
                        </a:rPr>
                        <a:t>Training </a:t>
                      </a:r>
                      <a:r>
                        <a:rPr lang="en-US" sz="1100" u="none" strike="noStrike" dirty="0">
                          <a:effectLst/>
                        </a:rPr>
                        <a:t>of the doctors and Nurses</a:t>
                      </a:r>
                      <a:endParaRPr lang="en-US" sz="1100" b="0" i="0" u="none" strike="noStrike" dirty="0">
                        <a:solidFill>
                          <a:srgbClr val="000000"/>
                        </a:solidFill>
                        <a:effectLst/>
                        <a:latin typeface="Calibri"/>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r>
              <a:tr h="394855">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r>
            </a:tbl>
          </a:graphicData>
        </a:graphic>
      </p:graphicFrame>
      <p:sp>
        <p:nvSpPr>
          <p:cNvPr id="5" name="TextBox 1"/>
          <p:cNvSpPr txBox="1"/>
          <p:nvPr/>
        </p:nvSpPr>
        <p:spPr>
          <a:xfrm>
            <a:off x="3505199" y="3421063"/>
            <a:ext cx="3057525" cy="193675"/>
          </a:xfrm>
          <a:prstGeom prst="rect">
            <a:avLst/>
          </a:prstGeom>
          <a:solidFill>
            <a:schemeClr val="lt1"/>
          </a:solidFill>
          <a:ln w="9525" cmpd="sng">
            <a:solidFill>
              <a:schemeClr val="bg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100" dirty="0"/>
              <a:t>Understanding of the workplace</a:t>
            </a:r>
            <a:r>
              <a:rPr lang="en-US" sz="1100" baseline="0" dirty="0"/>
              <a:t> and </a:t>
            </a:r>
            <a:r>
              <a:rPr lang="en-US" sz="1100" baseline="0" dirty="0" smtClean="0"/>
              <a:t>project </a:t>
            </a:r>
            <a:r>
              <a:rPr lang="en-US" sz="1100" baseline="0" dirty="0"/>
              <a:t>view</a:t>
            </a:r>
            <a:endParaRPr lang="en-US" sz="1100" dirty="0"/>
          </a:p>
        </p:txBody>
      </p:sp>
      <p:sp>
        <p:nvSpPr>
          <p:cNvPr id="6" name="Rectangle 5"/>
          <p:cNvSpPr/>
          <p:nvPr/>
        </p:nvSpPr>
        <p:spPr>
          <a:xfrm>
            <a:off x="1943100" y="3443288"/>
            <a:ext cx="628650" cy="171450"/>
          </a:xfrm>
          <a:prstGeom prst="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7" name="Rectangle 6"/>
          <p:cNvSpPr/>
          <p:nvPr/>
        </p:nvSpPr>
        <p:spPr>
          <a:xfrm>
            <a:off x="2314574" y="3896020"/>
            <a:ext cx="1190625" cy="209550"/>
          </a:xfrm>
          <a:prstGeom prst="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8" name="Rectangle 7"/>
          <p:cNvSpPr/>
          <p:nvPr/>
        </p:nvSpPr>
        <p:spPr>
          <a:xfrm>
            <a:off x="4419600" y="5257800"/>
            <a:ext cx="904875" cy="161925"/>
          </a:xfrm>
          <a:prstGeom prst="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9" name="Rectangle 8"/>
          <p:cNvSpPr/>
          <p:nvPr/>
        </p:nvSpPr>
        <p:spPr>
          <a:xfrm>
            <a:off x="3331845" y="4384675"/>
            <a:ext cx="838200" cy="209550"/>
          </a:xfrm>
          <a:prstGeom prst="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0" name="Isosceles Triangle 9"/>
          <p:cNvSpPr/>
          <p:nvPr/>
        </p:nvSpPr>
        <p:spPr>
          <a:xfrm>
            <a:off x="1876425" y="3024164"/>
            <a:ext cx="133350" cy="171450"/>
          </a:xfrm>
          <a:prstGeom prst="triangle">
            <a:avLst/>
          </a:prstGeom>
          <a:ln/>
        </p:spPr>
        <p:style>
          <a:lnRef idx="1">
            <a:schemeClr val="accent2"/>
          </a:lnRef>
          <a:fillRef idx="2">
            <a:schemeClr val="accent2"/>
          </a:fillRef>
          <a:effectRef idx="1">
            <a:schemeClr val="accent2"/>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11" name="Isosceles Triangle 10"/>
          <p:cNvSpPr/>
          <p:nvPr/>
        </p:nvSpPr>
        <p:spPr>
          <a:xfrm>
            <a:off x="2436788" y="2986992"/>
            <a:ext cx="133350" cy="171450"/>
          </a:xfrm>
          <a:prstGeom prst="triangle">
            <a:avLst/>
          </a:prstGeom>
          <a:ln/>
        </p:spPr>
        <p:style>
          <a:lnRef idx="1">
            <a:schemeClr val="accent2"/>
          </a:lnRef>
          <a:fillRef idx="2">
            <a:schemeClr val="accent2"/>
          </a:fillRef>
          <a:effectRef idx="1">
            <a:schemeClr val="accent2"/>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12" name="Isosceles Triangle 11"/>
          <p:cNvSpPr/>
          <p:nvPr/>
        </p:nvSpPr>
        <p:spPr>
          <a:xfrm>
            <a:off x="2921098" y="2984109"/>
            <a:ext cx="133350" cy="185518"/>
          </a:xfrm>
          <a:prstGeom prst="triangle">
            <a:avLst/>
          </a:prstGeom>
          <a:ln/>
        </p:spPr>
        <p:style>
          <a:lnRef idx="1">
            <a:schemeClr val="accent2"/>
          </a:lnRef>
          <a:fillRef idx="2">
            <a:schemeClr val="accent2"/>
          </a:fillRef>
          <a:effectRef idx="1">
            <a:schemeClr val="accent2"/>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13" name="Isosceles Triangle 12"/>
          <p:cNvSpPr/>
          <p:nvPr/>
        </p:nvSpPr>
        <p:spPr>
          <a:xfrm>
            <a:off x="4114800" y="2984744"/>
            <a:ext cx="133350" cy="171450"/>
          </a:xfrm>
          <a:prstGeom prst="triangle">
            <a:avLst/>
          </a:prstGeom>
          <a:ln/>
        </p:spPr>
        <p:style>
          <a:lnRef idx="1">
            <a:schemeClr val="accent2"/>
          </a:lnRef>
          <a:fillRef idx="2">
            <a:schemeClr val="accent2"/>
          </a:fillRef>
          <a:effectRef idx="1">
            <a:schemeClr val="accent2"/>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14" name="Isosceles Triangle 13"/>
          <p:cNvSpPr/>
          <p:nvPr/>
        </p:nvSpPr>
        <p:spPr>
          <a:xfrm>
            <a:off x="4648200" y="2998177"/>
            <a:ext cx="133350" cy="171450"/>
          </a:xfrm>
          <a:prstGeom prst="triangle">
            <a:avLst/>
          </a:prstGeom>
          <a:ln/>
        </p:spPr>
        <p:style>
          <a:lnRef idx="1">
            <a:schemeClr val="accent2"/>
          </a:lnRef>
          <a:fillRef idx="2">
            <a:schemeClr val="accent2"/>
          </a:fillRef>
          <a:effectRef idx="1">
            <a:schemeClr val="accent2"/>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15" name="Isosceles Triangle 14"/>
          <p:cNvSpPr/>
          <p:nvPr/>
        </p:nvSpPr>
        <p:spPr>
          <a:xfrm>
            <a:off x="5257800" y="2998177"/>
            <a:ext cx="133350" cy="171450"/>
          </a:xfrm>
          <a:prstGeom prst="triangle">
            <a:avLst/>
          </a:prstGeom>
          <a:ln/>
        </p:spPr>
        <p:style>
          <a:lnRef idx="1">
            <a:schemeClr val="accent2"/>
          </a:lnRef>
          <a:fillRef idx="2">
            <a:schemeClr val="accent2"/>
          </a:fillRef>
          <a:effectRef idx="1">
            <a:schemeClr val="accent2"/>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16" name="Isosceles Triangle 15"/>
          <p:cNvSpPr/>
          <p:nvPr/>
        </p:nvSpPr>
        <p:spPr>
          <a:xfrm>
            <a:off x="5791200" y="3022405"/>
            <a:ext cx="133350" cy="171450"/>
          </a:xfrm>
          <a:prstGeom prst="triangle">
            <a:avLst/>
          </a:prstGeom>
          <a:ln/>
        </p:spPr>
        <p:style>
          <a:lnRef idx="1">
            <a:schemeClr val="accent2"/>
          </a:lnRef>
          <a:fillRef idx="2">
            <a:schemeClr val="accent2"/>
          </a:fillRef>
          <a:effectRef idx="1">
            <a:schemeClr val="accent2"/>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17" name="Isosceles Triangle 16"/>
          <p:cNvSpPr/>
          <p:nvPr/>
        </p:nvSpPr>
        <p:spPr>
          <a:xfrm>
            <a:off x="6374570" y="2985233"/>
            <a:ext cx="133350" cy="171450"/>
          </a:xfrm>
          <a:prstGeom prst="triangle">
            <a:avLst/>
          </a:prstGeom>
          <a:ln/>
        </p:spPr>
        <p:style>
          <a:lnRef idx="1">
            <a:schemeClr val="accent2"/>
          </a:lnRef>
          <a:fillRef idx="2">
            <a:schemeClr val="accent2"/>
          </a:fillRef>
          <a:effectRef idx="1">
            <a:schemeClr val="accent2"/>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18" name="Isosceles Triangle 17"/>
          <p:cNvSpPr/>
          <p:nvPr/>
        </p:nvSpPr>
        <p:spPr>
          <a:xfrm>
            <a:off x="3521759" y="2998177"/>
            <a:ext cx="133350" cy="171450"/>
          </a:xfrm>
          <a:prstGeom prst="triangle">
            <a:avLst/>
          </a:prstGeom>
          <a:ln/>
        </p:spPr>
        <p:style>
          <a:lnRef idx="1">
            <a:schemeClr val="accent2"/>
          </a:lnRef>
          <a:fillRef idx="2">
            <a:schemeClr val="accent2"/>
          </a:fillRef>
          <a:effectRef idx="1">
            <a:schemeClr val="accent2"/>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19" name="Rectangle 18"/>
          <p:cNvSpPr/>
          <p:nvPr/>
        </p:nvSpPr>
        <p:spPr>
          <a:xfrm>
            <a:off x="4114800" y="4765675"/>
            <a:ext cx="590550" cy="209550"/>
          </a:xfrm>
          <a:prstGeom prst="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20" name="Rectangle 19"/>
          <p:cNvSpPr/>
          <p:nvPr/>
        </p:nvSpPr>
        <p:spPr>
          <a:xfrm>
            <a:off x="5324475" y="5566483"/>
            <a:ext cx="1050095" cy="219075"/>
          </a:xfrm>
          <a:prstGeom prst="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Tree>
    <p:extLst>
      <p:ext uri="{BB962C8B-B14F-4D97-AF65-F5344CB8AC3E}">
        <p14:creationId xmlns:p14="http://schemas.microsoft.com/office/powerpoint/2010/main" val="2986657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a:t>
            </a:r>
            <a:endParaRPr lang="en-US" dirty="0"/>
          </a:p>
        </p:txBody>
      </p:sp>
      <p:sp>
        <p:nvSpPr>
          <p:cNvPr id="3" name="Content Placeholder 2"/>
          <p:cNvSpPr>
            <a:spLocks noGrp="1"/>
          </p:cNvSpPr>
          <p:nvPr>
            <p:ph idx="1"/>
          </p:nvPr>
        </p:nvSpPr>
        <p:spPr/>
        <p:txBody>
          <a:bodyPr>
            <a:normAutofit/>
          </a:bodyPr>
          <a:lstStyle/>
          <a:p>
            <a:r>
              <a:rPr lang="en-US" b="1" dirty="0" smtClean="0"/>
              <a:t>GENERAL OBJECTIVE</a:t>
            </a:r>
            <a:r>
              <a:rPr lang="en-US" dirty="0" smtClean="0"/>
              <a:t>: To study the knowledge, attitude, and adoption toward electronic prescription among physicians </a:t>
            </a:r>
          </a:p>
          <a:p>
            <a:r>
              <a:rPr lang="en-US" b="1" dirty="0" smtClean="0"/>
              <a:t>SPECIFIC OBJECTIVE: </a:t>
            </a:r>
          </a:p>
          <a:p>
            <a:pPr>
              <a:buFont typeface="Wingdings" pitchFamily="2" charset="2"/>
              <a:buChar char="Ø"/>
            </a:pPr>
            <a:r>
              <a:rPr lang="en-US" dirty="0" smtClean="0"/>
              <a:t>Advancing company’s sales effort </a:t>
            </a:r>
          </a:p>
          <a:p>
            <a:pPr>
              <a:buFont typeface="Wingdings" pitchFamily="2" charset="2"/>
              <a:buChar char="Ø"/>
            </a:pPr>
            <a:r>
              <a:rPr lang="en-US" dirty="0" smtClean="0"/>
              <a:t>To increase </a:t>
            </a:r>
            <a:r>
              <a:rPr lang="en-US" dirty="0" err="1" smtClean="0"/>
              <a:t>iCHR</a:t>
            </a:r>
            <a:r>
              <a:rPr lang="en-US" dirty="0" smtClean="0"/>
              <a:t> retention among parents </a:t>
            </a:r>
          </a:p>
          <a:p>
            <a:pPr>
              <a:buFont typeface="Wingdings" pitchFamily="2" charset="2"/>
              <a:buChar char="Ø"/>
            </a:pPr>
            <a:r>
              <a:rPr lang="en-US" dirty="0" smtClean="0"/>
              <a:t>To know problem faced by users and to identify its solution </a:t>
            </a:r>
          </a:p>
          <a:p>
            <a:pPr>
              <a:buFont typeface="Wingdings" pitchFamily="2" charset="2"/>
              <a:buChar char="Ø"/>
            </a:pPr>
            <a:r>
              <a:rPr lang="en-US" dirty="0" smtClean="0"/>
              <a:t>Defining, analyzing, and documenting requirements </a:t>
            </a:r>
          </a:p>
          <a:p>
            <a:pPr>
              <a:buFont typeface="Wingdings" pitchFamily="2" charset="2"/>
              <a:buChar char="Ø"/>
            </a:pPr>
            <a:r>
              <a:rPr lang="en-US" dirty="0" smtClean="0"/>
              <a:t>Developing technical solution to business problem </a:t>
            </a:r>
            <a:endParaRPr lang="en-US" dirty="0"/>
          </a:p>
        </p:txBody>
      </p:sp>
    </p:spTree>
    <p:extLst>
      <p:ext uri="{BB962C8B-B14F-4D97-AF65-F5344CB8AC3E}">
        <p14:creationId xmlns:p14="http://schemas.microsoft.com/office/powerpoint/2010/main" val="3972335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a:t>
            </a:r>
            <a:endParaRPr lang="en-US" dirty="0"/>
          </a:p>
        </p:txBody>
      </p:sp>
      <p:sp>
        <p:nvSpPr>
          <p:cNvPr id="3" name="Content Placeholder 2"/>
          <p:cNvSpPr>
            <a:spLocks noGrp="1"/>
          </p:cNvSpPr>
          <p:nvPr>
            <p:ph idx="1"/>
          </p:nvPr>
        </p:nvSpPr>
        <p:spPr/>
        <p:txBody>
          <a:bodyPr/>
          <a:lstStyle/>
          <a:p>
            <a:r>
              <a:rPr lang="en-US" dirty="0" smtClean="0"/>
              <a:t>Study is qualitative in nature </a:t>
            </a:r>
          </a:p>
          <a:p>
            <a:r>
              <a:rPr lang="en-US" dirty="0" smtClean="0"/>
              <a:t>Primary data gathering by direct interview to parents and physicians </a:t>
            </a:r>
            <a:endParaRPr lang="en-US" dirty="0"/>
          </a:p>
        </p:txBody>
      </p:sp>
    </p:spTree>
    <p:extLst>
      <p:ext uri="{BB962C8B-B14F-4D97-AF65-F5344CB8AC3E}">
        <p14:creationId xmlns:p14="http://schemas.microsoft.com/office/powerpoint/2010/main" val="2502604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DESIGN </a:t>
            </a:r>
            <a:endParaRPr lang="en-US" dirty="0"/>
          </a:p>
        </p:txBody>
      </p:sp>
      <p:sp>
        <p:nvSpPr>
          <p:cNvPr id="3" name="Content Placeholder 2"/>
          <p:cNvSpPr>
            <a:spLocks noGrp="1"/>
          </p:cNvSpPr>
          <p:nvPr>
            <p:ph idx="1"/>
          </p:nvPr>
        </p:nvSpPr>
        <p:spPr/>
        <p:txBody>
          <a:bodyPr/>
          <a:lstStyle/>
          <a:p>
            <a:r>
              <a:rPr lang="en-US" b="1" dirty="0" smtClean="0"/>
              <a:t>Sample Unit</a:t>
            </a:r>
            <a:r>
              <a:rPr lang="en-US" dirty="0" smtClean="0"/>
              <a:t>: Current Clients Of ICHR </a:t>
            </a:r>
          </a:p>
          <a:p>
            <a:endParaRPr lang="en-US" dirty="0" smtClean="0"/>
          </a:p>
          <a:p>
            <a:r>
              <a:rPr lang="en-US" b="1" dirty="0" smtClean="0"/>
              <a:t>Sample Size</a:t>
            </a:r>
            <a:r>
              <a:rPr lang="en-US" dirty="0" smtClean="0"/>
              <a:t>: 50 Physicians From Our Clientele </a:t>
            </a:r>
          </a:p>
          <a:p>
            <a:endParaRPr lang="en-US" dirty="0" smtClean="0"/>
          </a:p>
          <a:p>
            <a:r>
              <a:rPr lang="en-US" b="1" dirty="0" smtClean="0"/>
              <a:t>Technique</a:t>
            </a:r>
            <a:r>
              <a:rPr lang="en-US" dirty="0" smtClean="0"/>
              <a:t> : Simple Random Sampling </a:t>
            </a:r>
          </a:p>
          <a:p>
            <a:endParaRPr lang="en-US" dirty="0" smtClean="0"/>
          </a:p>
          <a:p>
            <a:r>
              <a:rPr lang="en-US" b="1" dirty="0" smtClean="0"/>
              <a:t>Sample Area</a:t>
            </a:r>
            <a:r>
              <a:rPr lang="en-US" dirty="0" smtClean="0"/>
              <a:t>: Delhi, NCR </a:t>
            </a:r>
          </a:p>
          <a:p>
            <a:pPr marL="0" indent="0">
              <a:buNone/>
            </a:pPr>
            <a:endParaRPr lang="en-US" dirty="0" smtClean="0"/>
          </a:p>
          <a:p>
            <a:r>
              <a:rPr lang="en-US" b="1" dirty="0" smtClean="0"/>
              <a:t>Data Collection Tool</a:t>
            </a:r>
            <a:r>
              <a:rPr lang="en-US" dirty="0" smtClean="0"/>
              <a:t>: Direct Interviews </a:t>
            </a:r>
            <a:endParaRPr lang="en-US" dirty="0"/>
          </a:p>
        </p:txBody>
      </p:sp>
    </p:spTree>
    <p:extLst>
      <p:ext uri="{BB962C8B-B14F-4D97-AF65-F5344CB8AC3E}">
        <p14:creationId xmlns:p14="http://schemas.microsoft.com/office/powerpoint/2010/main" val="361396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t>
            </a:r>
            <a:endParaRPr lang="en-US" dirty="0"/>
          </a:p>
        </p:txBody>
      </p:sp>
      <p:sp>
        <p:nvSpPr>
          <p:cNvPr id="3" name="Content Placeholder 2"/>
          <p:cNvSpPr>
            <a:spLocks noGrp="1"/>
          </p:cNvSpPr>
          <p:nvPr>
            <p:ph idx="1"/>
          </p:nvPr>
        </p:nvSpPr>
        <p:spPr/>
        <p:txBody>
          <a:bodyPr>
            <a:normAutofit/>
          </a:bodyPr>
          <a:lstStyle/>
          <a:p>
            <a:r>
              <a:rPr lang="en-US" dirty="0" err="1" smtClean="0"/>
              <a:t>iCHR</a:t>
            </a:r>
            <a:r>
              <a:rPr lang="en-US" dirty="0" smtClean="0"/>
              <a:t> prescriptions require lot of typing </a:t>
            </a:r>
          </a:p>
          <a:p>
            <a:endParaRPr lang="en-US" dirty="0" smtClean="0"/>
          </a:p>
          <a:p>
            <a:r>
              <a:rPr lang="en-US" dirty="0" smtClean="0"/>
              <a:t>Competitors provide prescriptions with easy to use click buttons. Example: DOCON </a:t>
            </a:r>
          </a:p>
          <a:p>
            <a:endParaRPr lang="en-US" dirty="0" smtClean="0"/>
          </a:p>
          <a:p>
            <a:r>
              <a:rPr lang="en-US" dirty="0" smtClean="0"/>
              <a:t>Prescriptions are not in proper format and sequence </a:t>
            </a:r>
          </a:p>
          <a:p>
            <a:endParaRPr lang="en-US" dirty="0" smtClean="0"/>
          </a:p>
          <a:p>
            <a:r>
              <a:rPr lang="en-US" dirty="0" smtClean="0"/>
              <a:t>Parents with children above 1 year of age found no features beneficial for them </a:t>
            </a:r>
          </a:p>
          <a:p>
            <a:endParaRPr lang="en-US" dirty="0" smtClean="0"/>
          </a:p>
          <a:p>
            <a:r>
              <a:rPr lang="en-US" dirty="0" smtClean="0"/>
              <a:t>Many physicians are not computer friendly </a:t>
            </a:r>
            <a:endParaRPr lang="en-US" dirty="0"/>
          </a:p>
        </p:txBody>
      </p:sp>
    </p:spTree>
    <p:extLst>
      <p:ext uri="{BB962C8B-B14F-4D97-AF65-F5344CB8AC3E}">
        <p14:creationId xmlns:p14="http://schemas.microsoft.com/office/powerpoint/2010/main" val="739833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56</TotalTime>
  <Words>642</Words>
  <Application>Microsoft Office PowerPoint</Application>
  <PresentationFormat>On-screen Show (4:3)</PresentationFormat>
  <Paragraphs>118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Clarity</vt:lpstr>
      <vt:lpstr>DIGITAL PRESCRIPTION</vt:lpstr>
      <vt:lpstr>ORGANIZATION PROFILE </vt:lpstr>
      <vt:lpstr>Integrated Child Health Record (iCHR)</vt:lpstr>
      <vt:lpstr>Internship </vt:lpstr>
      <vt:lpstr>Gant Chart </vt:lpstr>
      <vt:lpstr>OBJECTIVE </vt:lpstr>
      <vt:lpstr>METHODOLOGY </vt:lpstr>
      <vt:lpstr>SAMPLE DESIGN </vt:lpstr>
      <vt:lpstr>RESULTS </vt:lpstr>
      <vt:lpstr>Recommendations </vt:lpstr>
      <vt:lpstr>PowerPoint Presentation</vt:lpstr>
      <vt:lpstr>IMPLEMENTATION: SMART PRESCRIPTION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PRESCRIPTION</dc:title>
  <dc:creator>dell</dc:creator>
  <cp:lastModifiedBy>dell</cp:lastModifiedBy>
  <cp:revision>7</cp:revision>
  <dcterms:created xsi:type="dcterms:W3CDTF">2006-08-16T00:00:00Z</dcterms:created>
  <dcterms:modified xsi:type="dcterms:W3CDTF">2017-05-17T15:54:50Z</dcterms:modified>
</cp:coreProperties>
</file>