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7" r:id="rId3"/>
    <p:sldId id="269" r:id="rId4"/>
    <p:sldId id="270" r:id="rId5"/>
    <p:sldId id="264" r:id="rId6"/>
    <p:sldId id="268" r:id="rId7"/>
    <p:sldId id="259" r:id="rId8"/>
    <p:sldId id="261" r:id="rId9"/>
    <p:sldId id="271" r:id="rId10"/>
    <p:sldId id="276" r:id="rId11"/>
    <p:sldId id="286" r:id="rId12"/>
    <p:sldId id="289" r:id="rId13"/>
    <p:sldId id="288" r:id="rId14"/>
    <p:sldId id="290" r:id="rId15"/>
    <p:sldId id="291" r:id="rId16"/>
    <p:sldId id="292" r:id="rId17"/>
    <p:sldId id="293" r:id="rId18"/>
    <p:sldId id="294" r:id="rId19"/>
    <p:sldId id="295" r:id="rId20"/>
    <p:sldId id="296" r:id="rId21"/>
    <p:sldId id="297" r:id="rId22"/>
    <p:sldId id="298" r:id="rId23"/>
    <p:sldId id="299" r:id="rId24"/>
    <p:sldId id="26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7097" autoAdjust="0"/>
  </p:normalViewPr>
  <p:slideViewPr>
    <p:cSldViewPr>
      <p:cViewPr varScale="1">
        <p:scale>
          <a:sx n="79" d="100"/>
          <a:sy n="79" d="100"/>
        </p:scale>
        <p:origin x="-1302" y="-90"/>
      </p:cViewPr>
      <p:guideLst>
        <p:guide orient="horz" pos="2160"/>
        <p:guide pos="2880"/>
      </p:guideLst>
    </p:cSldViewPr>
  </p:slideViewPr>
  <p:notesTextViewPr>
    <p:cViewPr>
      <p:scale>
        <a:sx n="75" d="100"/>
        <a:sy n="75"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2759BF-A67C-44BD-916E-057F9DDE9B71}" type="datetimeFigureOut">
              <a:rPr lang="en-IN" smtClean="0"/>
              <a:pPr/>
              <a:t>15-05-2017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B5CF84-0EC8-44F1-8916-9ACC7FDF580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dirty="0" smtClean="0"/>
              <a:t>In today’s connected world, a coordinated public health approach is needed to protect both people and animals from diseases. One Health is this coordinated approach, as it recognizes that the health of people is connected to the health of animals and our environment.</a:t>
            </a:r>
          </a:p>
          <a:p>
            <a:pPr>
              <a:buNone/>
            </a:pPr>
            <a:endParaRPr lang="en-IN" sz="1200" dirty="0" smtClean="0"/>
          </a:p>
          <a:p>
            <a:r>
              <a:rPr lang="en-IN" sz="1200" dirty="0" smtClean="0"/>
              <a:t>A One Health approach is needed to better understand certain diseases, such as rabies, </a:t>
            </a:r>
            <a:r>
              <a:rPr lang="en-IN" sz="1200" i="1" dirty="0" smtClean="0"/>
              <a:t>Salmonella</a:t>
            </a:r>
            <a:r>
              <a:rPr lang="en-IN" sz="1200" dirty="0" smtClean="0"/>
              <a:t>, West Nile virus fever, Q fever, and other </a:t>
            </a:r>
            <a:r>
              <a:rPr lang="en-IN" sz="1200" dirty="0" err="1" smtClean="0"/>
              <a:t>zoonotic</a:t>
            </a:r>
            <a:r>
              <a:rPr lang="en-IN" sz="1200" dirty="0" smtClean="0"/>
              <a:t> diseases that are spread between people and animals. </a:t>
            </a:r>
          </a:p>
          <a:p>
            <a:endParaRPr lang="en-IN" dirty="0" smtClean="0"/>
          </a:p>
          <a:p>
            <a:endParaRPr lang="en-IN" dirty="0"/>
          </a:p>
        </p:txBody>
      </p:sp>
      <p:sp>
        <p:nvSpPr>
          <p:cNvPr id="4" name="Slide Number Placeholder 3"/>
          <p:cNvSpPr>
            <a:spLocks noGrp="1"/>
          </p:cNvSpPr>
          <p:nvPr>
            <p:ph type="sldNum" sz="quarter" idx="10"/>
          </p:nvPr>
        </p:nvSpPr>
        <p:spPr/>
        <p:txBody>
          <a:bodyPr/>
          <a:lstStyle/>
          <a:p>
            <a:fld id="{09B5CF84-0EC8-44F1-8916-9ACC7FDF580D}" type="slidenum">
              <a:rPr lang="en-IN" smtClean="0"/>
              <a:pPr/>
              <a:t>3</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IN" sz="1200" dirty="0" smtClean="0"/>
              <a:t>The provision of a safe supply of milk is of great importance for public health,</a:t>
            </a:r>
          </a:p>
          <a:p>
            <a:pPr>
              <a:buNone/>
            </a:pPr>
            <a:r>
              <a:rPr lang="en-IN" sz="1200" dirty="0" smtClean="0"/>
              <a:t>with the following objectives: </a:t>
            </a:r>
          </a:p>
          <a:p>
            <a:r>
              <a:rPr lang="en-IN" sz="1200" dirty="0" smtClean="0"/>
              <a:t>The improvement of nutritional status of infants, children and mothers. </a:t>
            </a:r>
          </a:p>
          <a:p>
            <a:r>
              <a:rPr lang="en-IN" sz="1200" dirty="0" smtClean="0"/>
              <a:t>The prevention of disease or physical defects arising from malnutrition.</a:t>
            </a:r>
          </a:p>
          <a:p>
            <a:r>
              <a:rPr lang="en-IN" sz="1200" dirty="0" smtClean="0"/>
              <a:t>The prevention of communicable, </a:t>
            </a:r>
            <a:r>
              <a:rPr lang="en-IN" sz="1200" dirty="0" err="1" smtClean="0"/>
              <a:t>zoonotic</a:t>
            </a:r>
            <a:r>
              <a:rPr lang="en-IN" sz="1200" dirty="0" smtClean="0"/>
              <a:t> disease transmission. </a:t>
            </a:r>
          </a:p>
          <a:p>
            <a:r>
              <a:rPr lang="en-IN" sz="1200" dirty="0" smtClean="0"/>
              <a:t>The control of milk adulteration.</a:t>
            </a:r>
          </a:p>
          <a:p>
            <a:pPr>
              <a:buNone/>
            </a:pPr>
            <a:endParaRPr lang="en-IN" sz="1200" dirty="0" smtClean="0"/>
          </a:p>
          <a:p>
            <a:pPr>
              <a:buNone/>
            </a:pPr>
            <a:r>
              <a:rPr lang="en-IN" sz="1200" dirty="0" smtClean="0"/>
              <a:t>It should be noted that urban and </a:t>
            </a:r>
            <a:r>
              <a:rPr lang="en-IN" sz="1200" dirty="0" err="1" smtClean="0"/>
              <a:t>peri</a:t>
            </a:r>
            <a:r>
              <a:rPr lang="en-IN" sz="1200" dirty="0" smtClean="0"/>
              <a:t> - urban agriculture also carries public</a:t>
            </a:r>
          </a:p>
          <a:p>
            <a:pPr>
              <a:buNone/>
            </a:pPr>
            <a:r>
              <a:rPr lang="en-IN" sz="1200" dirty="0" smtClean="0"/>
              <a:t>health risks; examples of risks include transmission of </a:t>
            </a:r>
            <a:r>
              <a:rPr lang="en-IN" sz="1200" dirty="0" err="1" smtClean="0"/>
              <a:t>Zoonotic</a:t>
            </a:r>
            <a:r>
              <a:rPr lang="en-IN" sz="1200" dirty="0" smtClean="0"/>
              <a:t> Diseases Milk</a:t>
            </a:r>
          </a:p>
          <a:p>
            <a:pPr>
              <a:buNone/>
            </a:pPr>
            <a:r>
              <a:rPr lang="en-IN" sz="1200" dirty="0" smtClean="0"/>
              <a:t>borne health risks under different production and marketing situations is</a:t>
            </a:r>
          </a:p>
          <a:p>
            <a:pPr>
              <a:buNone/>
            </a:pPr>
            <a:r>
              <a:rPr lang="en-IN" sz="1200" dirty="0" smtClean="0"/>
              <a:t>an important step to address food safety concerns.</a:t>
            </a:r>
          </a:p>
          <a:p>
            <a:pPr>
              <a:buNone/>
            </a:pPr>
            <a:endParaRPr lang="en-IN" sz="1200" dirty="0" smtClean="0"/>
          </a:p>
          <a:p>
            <a:pPr>
              <a:buNone/>
            </a:pPr>
            <a:r>
              <a:rPr lang="en-IN" sz="1200" dirty="0" smtClean="0"/>
              <a:t>Informal milk marketing is of public health concern in most developing</a:t>
            </a:r>
          </a:p>
          <a:p>
            <a:pPr>
              <a:buNone/>
            </a:pPr>
            <a:r>
              <a:rPr lang="en-IN" sz="1200" dirty="0" smtClean="0"/>
              <a:t>countries because it is facing hygiene and safety problems in all areas of food</a:t>
            </a:r>
          </a:p>
          <a:p>
            <a:pPr>
              <a:buNone/>
            </a:pPr>
            <a:r>
              <a:rPr lang="en-IN" sz="1200" dirty="0" smtClean="0"/>
              <a:t>production and retailing (Solution Exchange, 2008).</a:t>
            </a:r>
          </a:p>
          <a:p>
            <a:endParaRPr lang="en-IN" dirty="0"/>
          </a:p>
        </p:txBody>
      </p:sp>
      <p:sp>
        <p:nvSpPr>
          <p:cNvPr id="4" name="Slide Number Placeholder 3"/>
          <p:cNvSpPr>
            <a:spLocks noGrp="1"/>
          </p:cNvSpPr>
          <p:nvPr>
            <p:ph type="sldNum" sz="quarter" idx="10"/>
          </p:nvPr>
        </p:nvSpPr>
        <p:spPr/>
        <p:txBody>
          <a:bodyPr/>
          <a:lstStyle/>
          <a:p>
            <a:fld id="{09B5CF84-0EC8-44F1-8916-9ACC7FDF580D}" type="slidenum">
              <a:rPr lang="en-IN" smtClean="0"/>
              <a:pPr/>
              <a:t>4</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9B5CF84-0EC8-44F1-8916-9ACC7FDF580D}" type="slidenum">
              <a:rPr lang="en-IN" smtClean="0"/>
              <a:pPr/>
              <a:t>8</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9B5CF84-0EC8-44F1-8916-9ACC7FDF580D}" type="slidenum">
              <a:rPr lang="en-IN" smtClean="0"/>
              <a:pPr/>
              <a:t>9</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9B5CF84-0EC8-44F1-8916-9ACC7FDF580D}" type="slidenum">
              <a:rPr lang="en-IN" smtClean="0"/>
              <a:pPr/>
              <a:t>16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4174E-DCEA-49B3-900D-F5D90FAF60B8}" type="datetimeFigureOut">
              <a:rPr lang="en-IN" smtClean="0"/>
              <a:pPr/>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EBB5B6-6912-47CA-A889-AF48F691F7D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4174E-DCEA-49B3-900D-F5D90FAF60B8}" type="datetimeFigureOut">
              <a:rPr lang="en-IN" smtClean="0"/>
              <a:pPr/>
              <a:t>15-05-2017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BB5B6-6912-47CA-A889-AF48F691F7D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784976" cy="6264696"/>
          </a:xfrm>
          <a:noFill/>
          <a:ln>
            <a:solidFill>
              <a:schemeClr val="tx1"/>
            </a:solidFill>
          </a:ln>
        </p:spPr>
        <p:txBody>
          <a:bodyPr anchor="t">
            <a:normAutofit/>
          </a:bodyPr>
          <a:lstStyle/>
          <a:p>
            <a:r>
              <a:rPr lang="en-IN" dirty="0" smtClean="0"/>
              <a:t/>
            </a:r>
            <a:br>
              <a:rPr lang="en-IN" dirty="0" smtClean="0"/>
            </a:br>
            <a:r>
              <a:rPr lang="en-IN" dirty="0" smtClean="0">
                <a:latin typeface="Times New Roman" pitchFamily="18" charset="0"/>
                <a:cs typeface="Times New Roman" pitchFamily="18" charset="0"/>
              </a:rPr>
              <a:t>Evaluation of Milk Hygiene Practices among Small Dairy Farms</a:t>
            </a:r>
            <a:endParaRPr lang="en-IN" dirty="0">
              <a:latin typeface="Times New Roman" pitchFamily="18" charset="0"/>
              <a:cs typeface="Times New Roman" pitchFamily="18" charset="0"/>
            </a:endParaRPr>
          </a:p>
        </p:txBody>
      </p:sp>
      <p:sp>
        <p:nvSpPr>
          <p:cNvPr id="3" name="Subtitle 2"/>
          <p:cNvSpPr>
            <a:spLocks noGrp="1"/>
          </p:cNvSpPr>
          <p:nvPr>
            <p:ph type="subTitle" idx="1"/>
          </p:nvPr>
        </p:nvSpPr>
        <p:spPr>
          <a:xfrm>
            <a:off x="3059832" y="2492896"/>
            <a:ext cx="2728392" cy="936104"/>
          </a:xfrm>
        </p:spPr>
        <p:txBody>
          <a:bodyPr>
            <a:normAutofit/>
          </a:bodyPr>
          <a:lstStyle/>
          <a:p>
            <a:r>
              <a:rPr lang="en-IN" sz="2000" dirty="0" smtClean="0"/>
              <a:t>Presented by</a:t>
            </a:r>
          </a:p>
          <a:p>
            <a:r>
              <a:rPr lang="en-IN" sz="2000" dirty="0" smtClean="0"/>
              <a:t>Akshita </a:t>
            </a:r>
            <a:r>
              <a:rPr lang="en-IN" sz="2000" dirty="0"/>
              <a:t>S</a:t>
            </a:r>
            <a:r>
              <a:rPr lang="en-IN" sz="2000" dirty="0" smtClean="0"/>
              <a:t>ingh</a:t>
            </a:r>
            <a:endParaRPr lang="en-IN" sz="2000" dirty="0"/>
          </a:p>
        </p:txBody>
      </p:sp>
      <p:sp>
        <p:nvSpPr>
          <p:cNvPr id="4" name="TextBox 3"/>
          <p:cNvSpPr txBox="1"/>
          <p:nvPr/>
        </p:nvSpPr>
        <p:spPr>
          <a:xfrm>
            <a:off x="683568" y="5085184"/>
            <a:ext cx="2808312" cy="1015663"/>
          </a:xfrm>
          <a:prstGeom prst="rect">
            <a:avLst/>
          </a:prstGeom>
          <a:noFill/>
        </p:spPr>
        <p:txBody>
          <a:bodyPr wrap="square" rtlCol="0">
            <a:spAutoFit/>
          </a:bodyPr>
          <a:lstStyle/>
          <a:p>
            <a:pPr algn="ctr"/>
            <a:r>
              <a:rPr lang="en-IN" sz="2000" dirty="0" smtClean="0"/>
              <a:t>Dr. </a:t>
            </a:r>
            <a:r>
              <a:rPr lang="en-IN" sz="2000" dirty="0" err="1" smtClean="0"/>
              <a:t>Dhananjay</a:t>
            </a:r>
            <a:r>
              <a:rPr lang="en-IN" sz="2000" dirty="0" smtClean="0"/>
              <a:t> </a:t>
            </a:r>
            <a:r>
              <a:rPr lang="en-IN" sz="2000" dirty="0" err="1" smtClean="0"/>
              <a:t>Srivastava</a:t>
            </a:r>
            <a:endParaRPr lang="en-IN" sz="2000" dirty="0" smtClean="0"/>
          </a:p>
          <a:p>
            <a:pPr algn="ctr"/>
            <a:r>
              <a:rPr lang="en-IN" sz="2000" dirty="0" smtClean="0"/>
              <a:t>(Associate Professor) IIHMR</a:t>
            </a:r>
            <a:endParaRPr lang="en-IN" sz="2000" dirty="0"/>
          </a:p>
        </p:txBody>
      </p:sp>
      <p:sp>
        <p:nvSpPr>
          <p:cNvPr id="5" name="TextBox 4"/>
          <p:cNvSpPr txBox="1"/>
          <p:nvPr/>
        </p:nvSpPr>
        <p:spPr>
          <a:xfrm>
            <a:off x="5652120" y="5085184"/>
            <a:ext cx="2808312" cy="1015663"/>
          </a:xfrm>
          <a:prstGeom prst="rect">
            <a:avLst/>
          </a:prstGeom>
          <a:noFill/>
        </p:spPr>
        <p:txBody>
          <a:bodyPr wrap="square" rtlCol="0">
            <a:spAutoFit/>
          </a:bodyPr>
          <a:lstStyle/>
          <a:p>
            <a:pPr algn="ctr"/>
            <a:r>
              <a:rPr lang="en-IN" sz="2000" dirty="0" smtClean="0"/>
              <a:t>Ms. </a:t>
            </a:r>
            <a:r>
              <a:rPr lang="en-IN" sz="2000" dirty="0" err="1" smtClean="0"/>
              <a:t>Divya</a:t>
            </a:r>
            <a:r>
              <a:rPr lang="en-IN" sz="2000" dirty="0" smtClean="0"/>
              <a:t> </a:t>
            </a:r>
            <a:r>
              <a:rPr lang="en-IN" sz="2000" dirty="0" err="1" smtClean="0"/>
              <a:t>Aggarwal</a:t>
            </a:r>
            <a:endParaRPr lang="en-IN" sz="2000" dirty="0" smtClean="0"/>
          </a:p>
          <a:p>
            <a:pPr algn="ctr"/>
            <a:r>
              <a:rPr lang="en-IN" sz="2000" dirty="0" smtClean="0"/>
              <a:t>(Assistant Professor) IIHMR</a:t>
            </a:r>
            <a:endParaRPr lang="en-IN" sz="2000" dirty="0"/>
          </a:p>
        </p:txBody>
      </p:sp>
      <p:sp>
        <p:nvSpPr>
          <p:cNvPr id="6" name="TextBox 5"/>
          <p:cNvSpPr txBox="1"/>
          <p:nvPr/>
        </p:nvSpPr>
        <p:spPr>
          <a:xfrm>
            <a:off x="3563888" y="4005064"/>
            <a:ext cx="2088232" cy="1015663"/>
          </a:xfrm>
          <a:prstGeom prst="rect">
            <a:avLst/>
          </a:prstGeom>
          <a:noFill/>
        </p:spPr>
        <p:txBody>
          <a:bodyPr wrap="square" rtlCol="0">
            <a:spAutoFit/>
          </a:bodyPr>
          <a:lstStyle/>
          <a:p>
            <a:pPr algn="ctr"/>
            <a:r>
              <a:rPr lang="en-IN" sz="2000" dirty="0" smtClean="0"/>
              <a:t>Dr. </a:t>
            </a:r>
            <a:r>
              <a:rPr lang="en-IN" sz="2000" dirty="0" err="1" smtClean="0"/>
              <a:t>Sanjiv</a:t>
            </a:r>
            <a:r>
              <a:rPr lang="en-IN" sz="2000" dirty="0" smtClean="0"/>
              <a:t> Kumar</a:t>
            </a:r>
          </a:p>
          <a:p>
            <a:pPr algn="ctr"/>
            <a:r>
              <a:rPr lang="en-IN" sz="2000" dirty="0" smtClean="0"/>
              <a:t>(Director)</a:t>
            </a:r>
          </a:p>
          <a:p>
            <a:pPr algn="ctr"/>
            <a:r>
              <a:rPr lang="en-IN" sz="2000" dirty="0" smtClean="0"/>
              <a:t>IIHMR</a:t>
            </a:r>
            <a:endParaRPr lang="en-IN"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08520" y="5157192"/>
            <a:ext cx="8999984" cy="12464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Statistical analysis tool </a:t>
            </a:r>
            <a:r>
              <a:rPr kumimoji="0" lang="en-US" sz="2400" b="1" i="0" u="none" strike="noStrike" cap="none" normalizeH="0" baseline="0" dirty="0" smtClean="0">
                <a:ln>
                  <a:noFill/>
                </a:ln>
                <a:solidFill>
                  <a:schemeClr val="tx1"/>
                </a:solidFill>
                <a:effectLst/>
                <a:latin typeface="Calibri"/>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tabLst/>
            </a:pP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the purpose of Data analysis Descriptive statistics (Frequency, percentage, average) and correlation analysis was used.</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2555776" y="188640"/>
            <a:ext cx="4392488" cy="830997"/>
          </a:xfrm>
          <a:prstGeom prst="rect">
            <a:avLst/>
          </a:prstGeom>
          <a:noFill/>
        </p:spPr>
        <p:txBody>
          <a:bodyPr wrap="square" rtlCol="0">
            <a:spAutoFit/>
          </a:bodyPr>
          <a:lstStyle/>
          <a:p>
            <a:pPr algn="ctr"/>
            <a:r>
              <a:rPr lang="en-IN" sz="2400" dirty="0" smtClean="0"/>
              <a:t>Analysis Criteria of Somatic Cells count</a:t>
            </a:r>
            <a:endParaRPr lang="en-IN" sz="2400" dirty="0"/>
          </a:p>
        </p:txBody>
      </p:sp>
      <p:graphicFrame>
        <p:nvGraphicFramePr>
          <p:cNvPr id="5" name="Table 4"/>
          <p:cNvGraphicFramePr>
            <a:graphicFrameLocks noGrp="1"/>
          </p:cNvGraphicFramePr>
          <p:nvPr/>
        </p:nvGraphicFramePr>
        <p:xfrm>
          <a:off x="1259632" y="1052736"/>
          <a:ext cx="6768752" cy="4073015"/>
        </p:xfrm>
        <a:graphic>
          <a:graphicData uri="http://schemas.openxmlformats.org/drawingml/2006/table">
            <a:tbl>
              <a:tblPr/>
              <a:tblGrid>
                <a:gridCol w="649146"/>
                <a:gridCol w="2159166"/>
                <a:gridCol w="3960440"/>
              </a:tblGrid>
              <a:tr h="300068">
                <a:tc>
                  <a:txBody>
                    <a:bodyPr/>
                    <a:lstStyle/>
                    <a:p>
                      <a:pPr algn="ctr">
                        <a:lnSpc>
                          <a:spcPct val="150000"/>
                        </a:lnSpc>
                        <a:spcAft>
                          <a:spcPts val="0"/>
                        </a:spcAft>
                      </a:pPr>
                      <a:r>
                        <a:rPr lang="en-IN" sz="1600" dirty="0" err="1">
                          <a:latin typeface="Times New Roman"/>
                          <a:ea typeface="Calibri"/>
                          <a:cs typeface="Times New Roman"/>
                        </a:rPr>
                        <a:t>S.No</a:t>
                      </a:r>
                      <a:r>
                        <a:rPr lang="en-IN" sz="1600" dirty="0">
                          <a:latin typeface="Times New Roman"/>
                          <a:ea typeface="Calibri"/>
                          <a:cs typeface="Times New Roman"/>
                        </a:rPr>
                        <a:t>.</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600">
                          <a:latin typeface="Times New Roman"/>
                          <a:ea typeface="Calibri"/>
                          <a:cs typeface="Times New Roman"/>
                        </a:rPr>
                        <a:t>Results</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600" dirty="0">
                          <a:latin typeface="Times New Roman"/>
                          <a:ea typeface="Calibri"/>
                          <a:cs typeface="Times New Roman"/>
                        </a:rPr>
                        <a:t>Criteria</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071">
                <a:tc>
                  <a:txBody>
                    <a:bodyPr/>
                    <a:lstStyle/>
                    <a:p>
                      <a:pPr algn="ctr">
                        <a:lnSpc>
                          <a:spcPct val="150000"/>
                        </a:lnSpc>
                        <a:spcAft>
                          <a:spcPts val="0"/>
                        </a:spcAft>
                      </a:pPr>
                      <a:r>
                        <a:rPr lang="en-IN" sz="1600" dirty="0">
                          <a:latin typeface="Times New Roman"/>
                          <a:ea typeface="Calibri"/>
                          <a:cs typeface="Times New Roman"/>
                        </a:rPr>
                        <a:t>1.</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dirty="0">
                          <a:latin typeface="Times New Roman"/>
                          <a:ea typeface="Calibri"/>
                          <a:cs typeface="Times New Roman"/>
                        </a:rPr>
                        <a:t>CMT (–) – (0-200,000)</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dirty="0">
                          <a:latin typeface="Times New Roman"/>
                          <a:ea typeface="Calibri"/>
                          <a:cs typeface="Times New Roman"/>
                        </a:rPr>
                        <a:t>Liquid mixture without gel</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071">
                <a:tc>
                  <a:txBody>
                    <a:bodyPr/>
                    <a:lstStyle/>
                    <a:p>
                      <a:pPr algn="ctr">
                        <a:lnSpc>
                          <a:spcPct val="150000"/>
                        </a:lnSpc>
                        <a:spcAft>
                          <a:spcPts val="0"/>
                        </a:spcAft>
                      </a:pPr>
                      <a:r>
                        <a:rPr lang="en-IN" sz="1600" dirty="0">
                          <a:latin typeface="Times New Roman"/>
                          <a:ea typeface="Calibri"/>
                          <a:cs typeface="Times New Roman"/>
                        </a:rPr>
                        <a:t>2.</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a:latin typeface="Times New Roman"/>
                          <a:ea typeface="Calibri"/>
                          <a:cs typeface="Times New Roman"/>
                        </a:rPr>
                        <a:t>CMT 0 – (&gt;200,000-500,000)</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600" dirty="0">
                          <a:latin typeface="Times New Roman"/>
                          <a:ea typeface="Times New Roman"/>
                          <a:cs typeface="Times New Roman"/>
                        </a:rPr>
                        <a:t>Light gel visible by transparencies, Will disappear after 10 seconds</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071">
                <a:tc>
                  <a:txBody>
                    <a:bodyPr/>
                    <a:lstStyle/>
                    <a:p>
                      <a:pPr algn="ctr">
                        <a:lnSpc>
                          <a:spcPct val="150000"/>
                        </a:lnSpc>
                        <a:spcAft>
                          <a:spcPts val="0"/>
                        </a:spcAft>
                      </a:pPr>
                      <a:r>
                        <a:rPr lang="en-IN" sz="1600" dirty="0">
                          <a:latin typeface="Times New Roman"/>
                          <a:ea typeface="Calibri"/>
                          <a:cs typeface="Times New Roman"/>
                        </a:rPr>
                        <a:t>3.</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a:latin typeface="Times New Roman"/>
                          <a:ea typeface="Calibri"/>
                          <a:cs typeface="Times New Roman"/>
                        </a:rPr>
                        <a:t>CMT 1 – (500,000 – 10,00,000)</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a:latin typeface="Times New Roman"/>
                          <a:ea typeface="Calibri"/>
                          <a:cs typeface="Times New Roman"/>
                        </a:rPr>
                        <a:t>Visible light gel by transparencies, persistent</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073">
                <a:tc>
                  <a:txBody>
                    <a:bodyPr/>
                    <a:lstStyle/>
                    <a:p>
                      <a:pPr algn="ctr">
                        <a:lnSpc>
                          <a:spcPct val="150000"/>
                        </a:lnSpc>
                        <a:spcAft>
                          <a:spcPts val="0"/>
                        </a:spcAft>
                      </a:pPr>
                      <a:r>
                        <a:rPr lang="en-IN" sz="1600" dirty="0">
                          <a:latin typeface="Times New Roman"/>
                          <a:ea typeface="Calibri"/>
                          <a:cs typeface="Times New Roman"/>
                        </a:rPr>
                        <a:t>4.</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a:latin typeface="Times New Roman"/>
                          <a:ea typeface="Calibri"/>
                          <a:cs typeface="Times New Roman"/>
                        </a:rPr>
                        <a:t>CMT 2 – (1,000,000 – 5,000,000)</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600" dirty="0">
                          <a:latin typeface="Times New Roman"/>
                          <a:ea typeface="Times New Roman"/>
                          <a:cs typeface="Times New Roman"/>
                        </a:rPr>
                        <a:t>Visible gel Adhesion to the cup – vacuous filament</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071">
                <a:tc>
                  <a:txBody>
                    <a:bodyPr/>
                    <a:lstStyle/>
                    <a:p>
                      <a:pPr algn="ctr">
                        <a:lnSpc>
                          <a:spcPct val="150000"/>
                        </a:lnSpc>
                        <a:spcAft>
                          <a:spcPts val="0"/>
                        </a:spcAft>
                      </a:pPr>
                      <a:r>
                        <a:rPr lang="en-IN" sz="1600" dirty="0">
                          <a:latin typeface="Times New Roman"/>
                          <a:ea typeface="Calibri"/>
                          <a:cs typeface="Times New Roman"/>
                        </a:rPr>
                        <a:t>5.</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a:latin typeface="Times New Roman"/>
                          <a:ea typeface="Calibri"/>
                          <a:cs typeface="Times New Roman"/>
                        </a:rPr>
                        <a:t>CMT 3 – (&gt;5,000,000)</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IN" sz="1600" dirty="0">
                          <a:latin typeface="Times New Roman"/>
                          <a:ea typeface="Calibri"/>
                          <a:cs typeface="Times New Roman"/>
                        </a:rPr>
                        <a:t>Strong gel like the egg white</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1520" y="874920"/>
          <a:ext cx="8676457" cy="5429861"/>
        </p:xfrm>
        <a:graphic>
          <a:graphicData uri="http://schemas.openxmlformats.org/drawingml/2006/table">
            <a:tbl>
              <a:tblPr/>
              <a:tblGrid>
                <a:gridCol w="1187624"/>
                <a:gridCol w="1548680"/>
                <a:gridCol w="4362132"/>
                <a:gridCol w="1578021"/>
              </a:tblGrid>
              <a:tr h="1028510">
                <a:tc>
                  <a:txBody>
                    <a:bodyPr/>
                    <a:lstStyle/>
                    <a:p>
                      <a:pPr marL="457200">
                        <a:lnSpc>
                          <a:spcPct val="150000"/>
                        </a:lnSpc>
                        <a:spcAft>
                          <a:spcPts val="0"/>
                        </a:spcAft>
                      </a:pPr>
                      <a:r>
                        <a:rPr lang="en-IN" sz="1600" dirty="0" err="1" smtClean="0">
                          <a:latin typeface="Times New Roman"/>
                          <a:ea typeface="Calibri"/>
                          <a:cs typeface="Times New Roman"/>
                        </a:rPr>
                        <a:t>S.No</a:t>
                      </a:r>
                      <a:r>
                        <a:rPr lang="en-IN" sz="1600" dirty="0" smtClean="0">
                          <a:latin typeface="Times New Roman"/>
                          <a:ea typeface="Calibri"/>
                          <a:cs typeface="Times New Roman"/>
                        </a:rPr>
                        <a:t>.</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Sample</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Sampling technique</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Sample Size</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6594">
                <a:tc>
                  <a:txBody>
                    <a:bodyPr/>
                    <a:lstStyle/>
                    <a:p>
                      <a:pPr marL="457200">
                        <a:lnSpc>
                          <a:spcPct val="150000"/>
                        </a:lnSpc>
                        <a:spcAft>
                          <a:spcPts val="0"/>
                        </a:spcAft>
                      </a:pPr>
                      <a:r>
                        <a:rPr lang="en-IN" sz="1600">
                          <a:latin typeface="Times New Roman"/>
                          <a:ea typeface="Calibri"/>
                          <a:cs typeface="Times New Roman"/>
                        </a:rPr>
                        <a:t>1</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smtClean="0">
                          <a:latin typeface="Times New Roman"/>
                          <a:ea typeface="Calibri"/>
                          <a:cs typeface="Times New Roman"/>
                        </a:rPr>
                        <a:t>Supplier</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Multistage snowball sampling was used to identify the supplier which was involved in distribution system.</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30</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7729">
                <a:tc>
                  <a:txBody>
                    <a:bodyPr/>
                    <a:lstStyle/>
                    <a:p>
                      <a:pPr marL="457200">
                        <a:lnSpc>
                          <a:spcPct val="150000"/>
                        </a:lnSpc>
                        <a:spcAft>
                          <a:spcPts val="0"/>
                        </a:spcAft>
                      </a:pPr>
                      <a:r>
                        <a:rPr lang="en-IN" sz="1600">
                          <a:latin typeface="Times New Roman"/>
                          <a:ea typeface="Calibri"/>
                          <a:cs typeface="Times New Roman"/>
                        </a:rPr>
                        <a:t>2</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Distributers</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Snow ball sampling was used to identify distributers from their respective suppliers.</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10</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6594">
                <a:tc>
                  <a:txBody>
                    <a:bodyPr/>
                    <a:lstStyle/>
                    <a:p>
                      <a:pPr marL="457200">
                        <a:lnSpc>
                          <a:spcPct val="150000"/>
                        </a:lnSpc>
                        <a:spcAft>
                          <a:spcPts val="0"/>
                        </a:spcAft>
                      </a:pPr>
                      <a:r>
                        <a:rPr lang="en-IN" sz="1600">
                          <a:latin typeface="Times New Roman"/>
                          <a:ea typeface="Calibri"/>
                          <a:cs typeface="Times New Roman"/>
                        </a:rPr>
                        <a:t>3</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Consumers</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Snow ball sampling was used to identify consumers from their suppliers and distributors.</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40</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5271">
                <a:tc>
                  <a:txBody>
                    <a:bodyPr/>
                    <a:lstStyle/>
                    <a:p>
                      <a:pPr marL="457200">
                        <a:lnSpc>
                          <a:spcPct val="150000"/>
                        </a:lnSpc>
                        <a:spcAft>
                          <a:spcPts val="0"/>
                        </a:spcAft>
                      </a:pPr>
                      <a:r>
                        <a:rPr lang="en-IN" sz="1600">
                          <a:latin typeface="Times New Roman"/>
                          <a:ea typeface="Calibri"/>
                          <a:cs typeface="Times New Roman"/>
                        </a:rPr>
                        <a:t>4</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a:latin typeface="Times New Roman"/>
                          <a:ea typeface="Calibri"/>
                          <a:cs typeface="Times New Roman"/>
                        </a:rPr>
                        <a:t>Milking Animals(cow’s and buffalos)</a:t>
                      </a:r>
                      <a:endParaRPr lang="en-IN" sz="160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From every small dairy farms one cow and one buffalo was selected randomly and it was found that few dairy was not having any buffalos for testing of mastitis.</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IN" sz="1600" dirty="0">
                          <a:latin typeface="Times New Roman"/>
                          <a:ea typeface="Calibri"/>
                          <a:cs typeface="Times New Roman"/>
                        </a:rPr>
                        <a:t>Cows – 30</a:t>
                      </a:r>
                      <a:endParaRPr lang="en-IN" sz="1600" dirty="0">
                        <a:latin typeface="Calibri"/>
                        <a:ea typeface="Calibri"/>
                        <a:cs typeface="Times New Roman"/>
                      </a:endParaRPr>
                    </a:p>
                    <a:p>
                      <a:pPr marL="457200">
                        <a:lnSpc>
                          <a:spcPct val="150000"/>
                        </a:lnSpc>
                        <a:spcAft>
                          <a:spcPts val="0"/>
                        </a:spcAft>
                      </a:pPr>
                      <a:r>
                        <a:rPr lang="en-IN" sz="1600" dirty="0">
                          <a:latin typeface="Times New Roman"/>
                          <a:ea typeface="Calibri"/>
                          <a:cs typeface="Times New Roman"/>
                        </a:rPr>
                        <a:t>Buffalos – 28</a:t>
                      </a:r>
                      <a:endParaRPr lang="en-IN"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275856" y="260648"/>
            <a:ext cx="2520280" cy="461665"/>
          </a:xfrm>
          <a:prstGeom prst="rect">
            <a:avLst/>
          </a:prstGeom>
        </p:spPr>
        <p:txBody>
          <a:bodyPr wrap="square">
            <a:spAutoFit/>
          </a:bodyPr>
          <a:lstStyle/>
          <a:p>
            <a:pPr algn="ctr"/>
            <a:r>
              <a:rPr lang="en-IN" sz="2400" dirty="0" smtClean="0"/>
              <a:t>Sampling Design</a:t>
            </a:r>
            <a:endParaRPr lang="en-I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260648"/>
            <a:ext cx="8603870" cy="1323439"/>
          </a:xfrm>
          <a:prstGeom prst="rect">
            <a:avLst/>
          </a:prstGeom>
        </p:spPr>
        <p:txBody>
          <a:bodyPr wrap="square">
            <a:spAutoFit/>
          </a:bodyPr>
          <a:lstStyle/>
          <a:p>
            <a:pPr algn="ctr"/>
            <a:r>
              <a:rPr lang="en-IN" sz="4000" b="1" u="sng" dirty="0" smtClean="0">
                <a:latin typeface="Times New Roman" pitchFamily="18" charset="0"/>
                <a:cs typeface="Times New Roman" pitchFamily="18" charset="0"/>
              </a:rPr>
              <a:t>DATA ANALYSIS AND INTERPRETATION </a:t>
            </a:r>
            <a:endParaRPr lang="en-IN" sz="4000" b="1" u="sng" dirty="0">
              <a:latin typeface="Times New Roman" pitchFamily="18" charset="0"/>
              <a:cs typeface="Times New Roman" pitchFamily="18" charset="0"/>
            </a:endParaRPr>
          </a:p>
        </p:txBody>
      </p:sp>
      <p:sp>
        <p:nvSpPr>
          <p:cNvPr id="1025" name="Rectangle 1"/>
          <p:cNvSpPr>
            <a:spLocks noChangeArrowheads="1"/>
          </p:cNvSpPr>
          <p:nvPr/>
        </p:nvSpPr>
        <p:spPr bwMode="auto">
          <a:xfrm>
            <a:off x="395536" y="1729353"/>
            <a:ext cx="369043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Identified Distribution System </a:t>
            </a:r>
            <a:r>
              <a:rPr kumimoji="0" lang="en-US" sz="2000" b="1" i="0" u="sng"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47" name="Picture 23" descr="C:\Users\Atul Singh\Desktop\Capture.PNG"/>
          <p:cNvPicPr>
            <a:picLocks noChangeAspect="1" noChangeArrowheads="1"/>
          </p:cNvPicPr>
          <p:nvPr/>
        </p:nvPicPr>
        <p:blipFill>
          <a:blip r:embed="rId2" cstate="print"/>
          <a:srcRect/>
          <a:stretch>
            <a:fillRect/>
          </a:stretch>
        </p:blipFill>
        <p:spPr bwMode="auto">
          <a:xfrm>
            <a:off x="2195736" y="2348879"/>
            <a:ext cx="5112568" cy="438746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9552" y="579457"/>
            <a:ext cx="386355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 of hygiene practices </a:t>
            </a:r>
            <a:r>
              <a:rPr kumimoji="0" lang="en-US" sz="20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1547664" y="1916832"/>
          <a:ext cx="6095999" cy="1767553"/>
        </p:xfrm>
        <a:graphic>
          <a:graphicData uri="http://schemas.openxmlformats.org/drawingml/2006/table">
            <a:tbl>
              <a:tblPr/>
              <a:tblGrid>
                <a:gridCol w="981715"/>
                <a:gridCol w="1008932"/>
                <a:gridCol w="986778"/>
                <a:gridCol w="1060834"/>
                <a:gridCol w="917786"/>
                <a:gridCol w="1139954"/>
              </a:tblGrid>
              <a:tr h="419270">
                <a:tc gridSpan="3">
                  <a:txBody>
                    <a:bodyPr/>
                    <a:lstStyle/>
                    <a:p>
                      <a:pPr algn="ctr">
                        <a:lnSpc>
                          <a:spcPct val="115000"/>
                        </a:lnSpc>
                        <a:spcAft>
                          <a:spcPts val="0"/>
                        </a:spcAft>
                      </a:pPr>
                      <a:r>
                        <a:rPr lang="en-IN" sz="1200" b="1" dirty="0">
                          <a:latin typeface="Times New Roman"/>
                          <a:ea typeface="Times New Roman"/>
                          <a:cs typeface="Times New Roman"/>
                        </a:rPr>
                        <a:t>WASHING OF UDDER BEFORE </a:t>
                      </a:r>
                      <a:r>
                        <a:rPr lang="en-IN" sz="1200" b="1" dirty="0" smtClean="0">
                          <a:latin typeface="Times New Roman"/>
                          <a:ea typeface="Times New Roman"/>
                          <a:cs typeface="Times New Roman"/>
                        </a:rPr>
                        <a:t>MILKING</a:t>
                      </a:r>
                      <a:endParaRPr lang="en-IN" sz="1100" dirty="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3">
                  <a:txBody>
                    <a:bodyPr/>
                    <a:lstStyle/>
                    <a:p>
                      <a:pPr algn="ctr">
                        <a:lnSpc>
                          <a:spcPct val="115000"/>
                        </a:lnSpc>
                        <a:spcAft>
                          <a:spcPts val="0"/>
                        </a:spcAft>
                      </a:pPr>
                      <a:r>
                        <a:rPr lang="en-IN" sz="1200" b="1">
                          <a:latin typeface="Times New Roman"/>
                          <a:ea typeface="Times New Roman"/>
                          <a:cs typeface="Times New Roman"/>
                        </a:rPr>
                        <a:t>CLEANING OF MILKING ANIMAL UDDER</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326605">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dirty="0">
                          <a:latin typeface="Times New Roman"/>
                          <a:ea typeface="Calibri"/>
                          <a:cs typeface="Times New Roman"/>
                        </a:rPr>
                        <a:t>Responses </a:t>
                      </a:r>
                      <a:endParaRPr lang="en-IN" sz="1100" dirty="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326605">
                <a:tc>
                  <a:txBody>
                    <a:bodyPr/>
                    <a:lstStyle/>
                    <a:p>
                      <a:pPr>
                        <a:lnSpc>
                          <a:spcPct val="115000"/>
                        </a:lnSpc>
                        <a:spcAft>
                          <a:spcPts val="0"/>
                        </a:spcAft>
                      </a:pPr>
                      <a:r>
                        <a:rPr lang="en-IN" sz="1200" b="1">
                          <a:latin typeface="Times New Roman"/>
                          <a:ea typeface="Times New Roman"/>
                          <a:cs typeface="Times New Roman"/>
                        </a:rPr>
                        <a:t>Yes</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24</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80</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b="1">
                          <a:latin typeface="Times New Roman"/>
                          <a:ea typeface="Calibri"/>
                          <a:cs typeface="Times New Roman"/>
                        </a:rPr>
                        <a:t>Clean </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7</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23.3</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340530">
                <a:tc>
                  <a:txBody>
                    <a:bodyPr/>
                    <a:lstStyle/>
                    <a:p>
                      <a:pPr>
                        <a:lnSpc>
                          <a:spcPct val="115000"/>
                        </a:lnSpc>
                        <a:spcAft>
                          <a:spcPts val="0"/>
                        </a:spcAft>
                      </a:pPr>
                      <a:r>
                        <a:rPr lang="en-IN" sz="1200" b="1">
                          <a:latin typeface="Times New Roman"/>
                          <a:ea typeface="Times New Roman"/>
                          <a:cs typeface="Times New Roman"/>
                        </a:rPr>
                        <a:t>No</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6</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20</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Dirty</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23</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76.7</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353189">
                <a:tc>
                  <a:txBody>
                    <a:bodyPr/>
                    <a:lstStyle/>
                    <a:p>
                      <a:pPr>
                        <a:lnSpc>
                          <a:spcPct val="115000"/>
                        </a:lnSpc>
                        <a:spcAft>
                          <a:spcPts val="0"/>
                        </a:spcAft>
                      </a:pPr>
                      <a:r>
                        <a:rPr lang="en-IN" sz="1200" b="1">
                          <a:latin typeface="Times New Roman"/>
                          <a:ea typeface="Times New Roman"/>
                          <a:cs typeface="Times New Roman"/>
                        </a:rPr>
                        <a:t>Total</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100</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b="1">
                          <a:latin typeface="Times New Roman"/>
                          <a:ea typeface="Calibri"/>
                          <a:cs typeface="Times New Roman"/>
                        </a:rPr>
                        <a:t>Total</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100</a:t>
                      </a:r>
                      <a:endParaRPr lang="en-IN" sz="1100" dirty="0">
                        <a:latin typeface="Calibri"/>
                        <a:ea typeface="Calibri"/>
                        <a:cs typeface="Times New Roman"/>
                      </a:endParaRPr>
                    </a:p>
                  </a:txBody>
                  <a:tcPr marL="68359" marR="68359"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2050" name="Rectangle 2"/>
          <p:cNvSpPr>
            <a:spLocks noChangeArrowheads="1"/>
          </p:cNvSpPr>
          <p:nvPr/>
        </p:nvSpPr>
        <p:spPr bwMode="auto">
          <a:xfrm>
            <a:off x="1714078" y="1340768"/>
            <a:ext cx="2643188" cy="4517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Supplier response regarding washing of udder before milking.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4703911" y="1340768"/>
            <a:ext cx="2892425" cy="4517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Observation regarding cleaning of udder.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467544" y="4194954"/>
            <a:ext cx="8136904" cy="1477328"/>
          </a:xfrm>
          <a:prstGeom prst="rect">
            <a:avLst/>
          </a:prstGeom>
        </p:spPr>
        <p:txBody>
          <a:bodyPr wrap="square">
            <a:spAutoFit/>
          </a:bodyPr>
          <a:lstStyle/>
          <a:p>
            <a:pPr algn="just"/>
            <a:r>
              <a:rPr lang="en-IN" dirty="0" smtClean="0">
                <a:latin typeface="Times New Roman" pitchFamily="18" charset="0"/>
                <a:cs typeface="Times New Roman" pitchFamily="18" charset="0"/>
              </a:rPr>
              <a:t>Inference – As per the result mentioned above it clears that there was a huge difference between suppliers response and researchers observation regarding practice of washing of udder before milking. Out of 30 suppliers 24(80%) reported that they washed udder before milking where as the researcher observation was a bit different where it was found that only 7(23.3%) of them washed udder before milking.</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47664" y="1124744"/>
          <a:ext cx="2808312" cy="1875409"/>
        </p:xfrm>
        <a:graphic>
          <a:graphicData uri="http://schemas.openxmlformats.org/drawingml/2006/table">
            <a:tbl>
              <a:tblPr/>
              <a:tblGrid>
                <a:gridCol w="950848"/>
                <a:gridCol w="900430"/>
                <a:gridCol w="957034"/>
              </a:tblGrid>
              <a:tr h="0">
                <a:tc gridSpan="3">
                  <a:txBody>
                    <a:bodyPr/>
                    <a:lstStyle/>
                    <a:p>
                      <a:pPr algn="ctr">
                        <a:lnSpc>
                          <a:spcPct val="115000"/>
                        </a:lnSpc>
                        <a:spcAft>
                          <a:spcPts val="0"/>
                        </a:spcAft>
                      </a:pPr>
                      <a:r>
                        <a:rPr lang="en-IN" sz="1200" dirty="0">
                          <a:latin typeface="Times New Roman"/>
                          <a:ea typeface="Times New Roman"/>
                          <a:cs typeface="Times New Roman"/>
                        </a:rPr>
                        <a:t>WASHING OF UTENSIL WITH HOT WATER</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415925">
                <a:tc>
                  <a:txBody>
                    <a:bodyPr/>
                    <a:lstStyle/>
                    <a:p>
                      <a:pP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dirty="0">
                          <a:latin typeface="Times New Roman"/>
                          <a:ea typeface="Calibri"/>
                          <a:cs typeface="Times New Roman"/>
                        </a:rPr>
                        <a:t>Percent</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339090">
                <a:tc>
                  <a:txBody>
                    <a:bodyPr/>
                    <a:lstStyle/>
                    <a:p>
                      <a:pPr>
                        <a:lnSpc>
                          <a:spcPct val="115000"/>
                        </a:lnSpc>
                        <a:spcAft>
                          <a:spcPts val="0"/>
                        </a:spcAft>
                      </a:pPr>
                      <a:r>
                        <a:rPr lang="en-IN" sz="1200" b="1">
                          <a:latin typeface="Times New Roman"/>
                          <a:ea typeface="Times New Roman"/>
                          <a:cs typeface="Times New Roman"/>
                        </a:rPr>
                        <a:t>Yes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360680">
                <a:tc>
                  <a:txBody>
                    <a:bodyPr/>
                    <a:lstStyle/>
                    <a:p>
                      <a:pPr>
                        <a:lnSpc>
                          <a:spcPct val="115000"/>
                        </a:lnSpc>
                        <a:spcAft>
                          <a:spcPts val="0"/>
                        </a:spcAft>
                      </a:pPr>
                      <a:r>
                        <a:rPr lang="en-IN" sz="1200" b="1">
                          <a:latin typeface="Times New Roman"/>
                          <a:ea typeface="Times New Roman"/>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28</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93.3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339090">
                <a:tc>
                  <a:txBody>
                    <a:bodyPr/>
                    <a:lstStyle/>
                    <a:p>
                      <a:pPr>
                        <a:lnSpc>
                          <a:spcPct val="115000"/>
                        </a:lnSpc>
                        <a:spcAft>
                          <a:spcPts val="0"/>
                        </a:spcAft>
                      </a:pPr>
                      <a:r>
                        <a:rPr lang="en-IN" sz="1200" b="1">
                          <a:latin typeface="Times New Roman"/>
                          <a:ea typeface="Times New Roman"/>
                          <a:cs typeface="Times New Roman"/>
                        </a:rPr>
                        <a:t>Total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100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32769" name="Rectangle 1"/>
          <p:cNvSpPr>
            <a:spLocks noChangeArrowheads="1"/>
          </p:cNvSpPr>
          <p:nvPr/>
        </p:nvSpPr>
        <p:spPr bwMode="auto">
          <a:xfrm>
            <a:off x="1672530" y="620688"/>
            <a:ext cx="2611438" cy="4508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 Percent of farms washing utensil with hot water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3" descr="C:\Users\Atul Singh\Desktop\Capture.PNG"/>
          <p:cNvPicPr/>
          <p:nvPr/>
        </p:nvPicPr>
        <p:blipFill>
          <a:blip r:embed="rId2" cstate="print"/>
          <a:srcRect/>
          <a:stretch>
            <a:fillRect/>
          </a:stretch>
        </p:blipFill>
        <p:spPr bwMode="auto">
          <a:xfrm>
            <a:off x="4716016" y="620688"/>
            <a:ext cx="2808312" cy="1872208"/>
          </a:xfrm>
          <a:prstGeom prst="rect">
            <a:avLst/>
          </a:prstGeom>
          <a:noFill/>
          <a:ln w="9525">
            <a:noFill/>
            <a:miter lim="800000"/>
            <a:headEnd/>
            <a:tailEnd/>
          </a:ln>
        </p:spPr>
      </p:pic>
      <p:sp>
        <p:nvSpPr>
          <p:cNvPr id="32770" name="Rectangle 2"/>
          <p:cNvSpPr>
            <a:spLocks noChangeArrowheads="1"/>
          </p:cNvSpPr>
          <p:nvPr/>
        </p:nvSpPr>
        <p:spPr bwMode="auto">
          <a:xfrm>
            <a:off x="4993729" y="2564904"/>
            <a:ext cx="2314575" cy="511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Percent of farms washing utensil with hot water.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1" name="Rectangle 3"/>
          <p:cNvSpPr>
            <a:spLocks noChangeArrowheads="1"/>
          </p:cNvSpPr>
          <p:nvPr/>
        </p:nvSpPr>
        <p:spPr bwMode="auto">
          <a:xfrm>
            <a:off x="805505" y="3254207"/>
            <a:ext cx="746524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per the results only 6.7 % is washing their milking utensil with hot water.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4718720" y="3972545"/>
            <a:ext cx="2444750" cy="536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Observation regarding clean water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2051720" y="3972545"/>
            <a:ext cx="2444750" cy="536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 Supplier Response regarding clean water.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Table 9"/>
          <p:cNvGraphicFramePr>
            <a:graphicFrameLocks noGrp="1"/>
          </p:cNvGraphicFramePr>
          <p:nvPr/>
        </p:nvGraphicFramePr>
        <p:xfrm>
          <a:off x="1907702" y="4653136"/>
          <a:ext cx="5400600" cy="1051560"/>
        </p:xfrm>
        <a:graphic>
          <a:graphicData uri="http://schemas.openxmlformats.org/drawingml/2006/table">
            <a:tbl>
              <a:tblPr/>
              <a:tblGrid>
                <a:gridCol w="899768"/>
                <a:gridCol w="899768"/>
                <a:gridCol w="899768"/>
                <a:gridCol w="900432"/>
                <a:gridCol w="900432"/>
                <a:gridCol w="900432"/>
              </a:tblGrid>
              <a:tr h="0">
                <a:tc gridSpan="3">
                  <a:txBody>
                    <a:bodyPr/>
                    <a:lstStyle/>
                    <a:p>
                      <a:pPr algn="ctr">
                        <a:lnSpc>
                          <a:spcPct val="115000"/>
                        </a:lnSpc>
                        <a:spcAft>
                          <a:spcPts val="0"/>
                        </a:spcAft>
                      </a:pPr>
                      <a:r>
                        <a:rPr lang="en-IN" sz="1200" b="1" dirty="0">
                          <a:latin typeface="Times New Roman"/>
                          <a:ea typeface="Times New Roman"/>
                          <a:cs typeface="Times New Roman"/>
                        </a:rPr>
                        <a:t>AVAILABILITY OF CLEAN WATER</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3">
                  <a:txBody>
                    <a:bodyPr/>
                    <a:lstStyle/>
                    <a:p>
                      <a:pPr algn="ctr">
                        <a:lnSpc>
                          <a:spcPct val="115000"/>
                        </a:lnSpc>
                        <a:spcAft>
                          <a:spcPts val="0"/>
                        </a:spcAft>
                      </a:pPr>
                      <a:r>
                        <a:rPr lang="en-IN" sz="1200" b="1">
                          <a:latin typeface="Times New Roman"/>
                          <a:ea typeface="Times New Roman"/>
                          <a:cs typeface="Times New Roman"/>
                        </a:rPr>
                        <a:t>PRESENCE OF CLEAN WATER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0">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dirty="0">
                          <a:latin typeface="Times New Roman"/>
                          <a:ea typeface="Calibri"/>
                          <a:cs typeface="Times New Roman"/>
                        </a:rPr>
                        <a:t>Percent</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ct val="115000"/>
                        </a:lnSpc>
                        <a:spcAft>
                          <a:spcPts val="0"/>
                        </a:spcAft>
                      </a:pPr>
                      <a:r>
                        <a:rPr lang="en-IN" sz="1200" b="1">
                          <a:latin typeface="Times New Roman"/>
                          <a:ea typeface="Times New Roman"/>
                          <a:cs typeface="Times New Roman"/>
                        </a:rPr>
                        <a:t>Yes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18</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60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b="1">
                          <a:latin typeface="Times New Roman"/>
                          <a:ea typeface="Calibri"/>
                          <a:cs typeface="Times New Roman"/>
                        </a:rPr>
                        <a:t>Yes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13.3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nSpc>
                          <a:spcPct val="115000"/>
                        </a:lnSpc>
                        <a:spcAft>
                          <a:spcPts val="0"/>
                        </a:spcAft>
                      </a:pPr>
                      <a:r>
                        <a:rPr lang="en-IN" sz="1200" b="1">
                          <a:latin typeface="Times New Roman"/>
                          <a:ea typeface="Times New Roman"/>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40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26</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86.7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ct val="115000"/>
                        </a:lnSpc>
                        <a:spcAft>
                          <a:spcPts val="0"/>
                        </a:spcAft>
                      </a:pPr>
                      <a:r>
                        <a:rPr lang="en-IN" sz="1200" b="1">
                          <a:latin typeface="Times New Roman"/>
                          <a:ea typeface="Times New Roman"/>
                          <a:cs typeface="Times New Roman"/>
                        </a:rPr>
                        <a:t>Total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b="1">
                          <a:latin typeface="Times New Roman"/>
                          <a:ea typeface="Calibri"/>
                          <a:cs typeface="Times New Roman"/>
                        </a:rPr>
                        <a:t>Total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30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100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32775" name="Rectangle 7"/>
          <p:cNvSpPr>
            <a:spLocks noChangeArrowheads="1"/>
          </p:cNvSpPr>
          <p:nvPr/>
        </p:nvSpPr>
        <p:spPr bwMode="auto">
          <a:xfrm>
            <a:off x="72007" y="5963652"/>
            <a:ext cx="8964489"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Inferences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per the result 60% (18) were having availability of clean water but according to the researcher observation only 13.3% (4) were having presence of clean water.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979712" y="692696"/>
            <a:ext cx="2543175" cy="5159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Supplier response regarding frequency of barn cleaning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5" name="Rectangle 3"/>
          <p:cNvSpPr>
            <a:spLocks noChangeArrowheads="1"/>
          </p:cNvSpPr>
          <p:nvPr/>
        </p:nvSpPr>
        <p:spPr bwMode="auto">
          <a:xfrm>
            <a:off x="4711800" y="692696"/>
            <a:ext cx="2544762" cy="5159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Observation regarding cleaning utensil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835698" y="1340768"/>
          <a:ext cx="5544614" cy="841248"/>
        </p:xfrm>
        <a:graphic>
          <a:graphicData uri="http://schemas.openxmlformats.org/drawingml/2006/table">
            <a:tbl>
              <a:tblPr/>
              <a:tblGrid>
                <a:gridCol w="923669"/>
                <a:gridCol w="923669"/>
                <a:gridCol w="924319"/>
                <a:gridCol w="924319"/>
                <a:gridCol w="924319"/>
                <a:gridCol w="924319"/>
              </a:tblGrid>
              <a:tr h="0">
                <a:tc gridSpan="3">
                  <a:txBody>
                    <a:bodyPr/>
                    <a:lstStyle/>
                    <a:p>
                      <a:pPr algn="ctr">
                        <a:lnSpc>
                          <a:spcPct val="115000"/>
                        </a:lnSpc>
                        <a:spcAft>
                          <a:spcPts val="0"/>
                        </a:spcAft>
                      </a:pPr>
                      <a:r>
                        <a:rPr lang="en-IN" sz="1200" b="1">
                          <a:latin typeface="Times New Roman"/>
                          <a:ea typeface="Times New Roman"/>
                          <a:cs typeface="Times New Roman"/>
                        </a:rPr>
                        <a:t>FREQUENCY OF BARN CLEANING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3">
                  <a:txBody>
                    <a:bodyPr/>
                    <a:lstStyle/>
                    <a:p>
                      <a:pPr algn="ctr">
                        <a:lnSpc>
                          <a:spcPct val="115000"/>
                        </a:lnSpc>
                        <a:spcAft>
                          <a:spcPts val="0"/>
                        </a:spcAft>
                      </a:pPr>
                      <a:r>
                        <a:rPr lang="en-IN" sz="1200" b="1">
                          <a:latin typeface="Times New Roman"/>
                          <a:ea typeface="Times New Roman"/>
                          <a:cs typeface="Times New Roman"/>
                        </a:rPr>
                        <a:t>CLEANED UTENSIL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0">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ct val="115000"/>
                        </a:lnSpc>
                        <a:spcAft>
                          <a:spcPts val="0"/>
                        </a:spcAft>
                      </a:pPr>
                      <a:r>
                        <a:rPr lang="en-IN" sz="1200" b="1">
                          <a:latin typeface="Times New Roman"/>
                          <a:ea typeface="Times New Roman"/>
                          <a:cs typeface="Times New Roman"/>
                        </a:rPr>
                        <a:t>Twice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Yes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nSpc>
                          <a:spcPct val="115000"/>
                        </a:lnSpc>
                        <a:spcAft>
                          <a:spcPts val="0"/>
                        </a:spcAft>
                      </a:pP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No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19</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dirty="0">
                          <a:latin typeface="Times New Roman"/>
                          <a:ea typeface="Calibri"/>
                          <a:cs typeface="Times New Roman"/>
                        </a:rPr>
                        <a:t>63.3</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sp>
        <p:nvSpPr>
          <p:cNvPr id="33796" name="Rectangle 4"/>
          <p:cNvSpPr>
            <a:spLocks noChangeArrowheads="1"/>
          </p:cNvSpPr>
          <p:nvPr/>
        </p:nvSpPr>
        <p:spPr bwMode="auto">
          <a:xfrm>
            <a:off x="683568" y="2340169"/>
            <a:ext cx="781236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shown in the result barn cleaning was done twice a day by every small dairy farmers but as per observation results only 11(36.7) of them were having cleaned utensils.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7" name="Rectangle 5"/>
          <p:cNvSpPr>
            <a:spLocks noChangeArrowheads="1"/>
          </p:cNvSpPr>
          <p:nvPr/>
        </p:nvSpPr>
        <p:spPr bwMode="auto">
          <a:xfrm>
            <a:off x="2123728" y="3212976"/>
            <a:ext cx="2305050" cy="498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Supplier response regarding teat dipping practice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4781203" y="3212976"/>
            <a:ext cx="2401887" cy="4810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n-IN" sz="1200" dirty="0" smtClean="0">
                <a:latin typeface="Times New Roman" pitchFamily="18" charset="0"/>
                <a:cs typeface="Arial" pitchFamily="34" charset="0"/>
              </a:rPr>
              <a:t>O</a:t>
            </a:r>
            <a:r>
              <a:rPr kumimoji="0" lang="en-IN" sz="1200" b="0" i="0" u="none" strike="noStrike" cap="none" normalizeH="0" baseline="0" dirty="0" smtClean="0">
                <a:ln>
                  <a:noFill/>
                </a:ln>
                <a:solidFill>
                  <a:schemeClr val="tx1"/>
                </a:solidFill>
                <a:effectLst/>
                <a:latin typeface="Times New Roman" pitchFamily="18" charset="0"/>
                <a:cs typeface="Arial" pitchFamily="34" charset="0"/>
              </a:rPr>
              <a:t>bservation regarding cleaned teats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nvGraphicFramePr>
        <p:xfrm>
          <a:off x="2014944" y="3883896"/>
          <a:ext cx="5293360" cy="841248"/>
        </p:xfrm>
        <a:graphic>
          <a:graphicData uri="http://schemas.openxmlformats.org/drawingml/2006/table">
            <a:tbl>
              <a:tblPr/>
              <a:tblGrid>
                <a:gridCol w="882015"/>
                <a:gridCol w="882015"/>
                <a:gridCol w="882015"/>
                <a:gridCol w="882015"/>
                <a:gridCol w="882650"/>
                <a:gridCol w="882650"/>
              </a:tblGrid>
              <a:tr h="0">
                <a:tc gridSpan="3">
                  <a:txBody>
                    <a:bodyPr/>
                    <a:lstStyle/>
                    <a:p>
                      <a:pPr algn="ctr">
                        <a:lnSpc>
                          <a:spcPct val="115000"/>
                        </a:lnSpc>
                        <a:spcAft>
                          <a:spcPts val="0"/>
                        </a:spcAft>
                      </a:pPr>
                      <a:r>
                        <a:rPr lang="en-IN" sz="1200" b="1" dirty="0">
                          <a:latin typeface="Times New Roman"/>
                          <a:ea typeface="Times New Roman"/>
                          <a:cs typeface="Times New Roman"/>
                        </a:rPr>
                        <a:t>PRACTICE OF TEAT DIPPING</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3">
                  <a:txBody>
                    <a:bodyPr/>
                    <a:lstStyle/>
                    <a:p>
                      <a:pPr algn="ctr">
                        <a:lnSpc>
                          <a:spcPct val="115000"/>
                        </a:lnSpc>
                        <a:spcAft>
                          <a:spcPts val="0"/>
                        </a:spcAft>
                      </a:pPr>
                      <a:r>
                        <a:rPr lang="en-IN" sz="1200" b="1" dirty="0">
                          <a:latin typeface="Times New Roman"/>
                          <a:ea typeface="Times New Roman"/>
                          <a:cs typeface="Times New Roman"/>
                        </a:rPr>
                        <a:t>CLEANED TEAT</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0">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b="1">
                          <a:latin typeface="Times New Roman"/>
                          <a:ea typeface="Calibri"/>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ct val="115000"/>
                        </a:lnSpc>
                        <a:spcAft>
                          <a:spcPts val="0"/>
                        </a:spcAft>
                      </a:pPr>
                      <a:r>
                        <a:rPr lang="en-IN" sz="1200" b="1">
                          <a:latin typeface="Times New Roman"/>
                          <a:ea typeface="Times New Roman"/>
                          <a:cs typeface="Times New Roman"/>
                        </a:rPr>
                        <a:t>Yes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b="1">
                          <a:latin typeface="Times New Roman"/>
                          <a:ea typeface="Calibri"/>
                          <a:cs typeface="Times New Roman"/>
                        </a:rPr>
                        <a:t>Clean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100">
                          <a:latin typeface="Calibri"/>
                          <a:ea typeface="Calibri"/>
                          <a:cs typeface="Times New Roman"/>
                        </a:rPr>
                        <a:t>10</a:t>
                      </a: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nSpc>
                          <a:spcPct val="115000"/>
                        </a:lnSpc>
                        <a:spcAft>
                          <a:spcPts val="0"/>
                        </a:spcAft>
                      </a:pPr>
                      <a:r>
                        <a:rPr lang="en-IN" sz="1200" b="1">
                          <a:latin typeface="Times New Roman"/>
                          <a:ea typeface="Times New Roman"/>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28</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93.3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b="1">
                          <a:latin typeface="Times New Roman"/>
                          <a:ea typeface="Calibri"/>
                          <a:cs typeface="Times New Roman"/>
                        </a:rPr>
                        <a:t>Dirty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100" dirty="0">
                          <a:latin typeface="Calibri"/>
                          <a:ea typeface="Calibri"/>
                          <a:cs typeface="Times New Roman"/>
                        </a:rPr>
                        <a:t>90</a:t>
                      </a: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sp>
        <p:nvSpPr>
          <p:cNvPr id="33799" name="Rectangle 7"/>
          <p:cNvSpPr>
            <a:spLocks noChangeArrowheads="1"/>
          </p:cNvSpPr>
          <p:nvPr/>
        </p:nvSpPr>
        <p:spPr bwMode="auto">
          <a:xfrm>
            <a:off x="1259632" y="5066310"/>
            <a:ext cx="676875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 </a:t>
            </a:r>
            <a:r>
              <a:rPr kumimoji="0" lang="en-US"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According to the above table only 2(6.7%) out of 30 are practicing teat dipping and it is clearly shown in observation table that only 10%(3) are having cleaned teat.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555776" y="332656"/>
            <a:ext cx="3702050" cy="4968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Results of observation of hygiene practices of suppliers.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2051720" y="980728"/>
          <a:ext cx="4896543" cy="5155400"/>
        </p:xfrm>
        <a:graphic>
          <a:graphicData uri="http://schemas.openxmlformats.org/drawingml/2006/table">
            <a:tbl>
              <a:tblPr/>
              <a:tblGrid>
                <a:gridCol w="469429"/>
                <a:gridCol w="1978268"/>
                <a:gridCol w="1224423"/>
                <a:gridCol w="1224423"/>
              </a:tblGrid>
              <a:tr h="211992">
                <a:tc>
                  <a:txBody>
                    <a:bodyPr/>
                    <a:lstStyle/>
                    <a:p>
                      <a:pPr>
                        <a:lnSpc>
                          <a:spcPct val="115000"/>
                        </a:lnSpc>
                        <a:spcAft>
                          <a:spcPts val="0"/>
                        </a:spcAft>
                      </a:pPr>
                      <a:r>
                        <a:rPr lang="en-IN" sz="1050" b="1" dirty="0" err="1">
                          <a:latin typeface="Times New Roman"/>
                          <a:ea typeface="Times New Roman"/>
                          <a:cs typeface="Times New Roman"/>
                        </a:rPr>
                        <a:t>S.No</a:t>
                      </a:r>
                      <a:r>
                        <a:rPr lang="en-IN" sz="1050" b="1" dirty="0">
                          <a:latin typeface="Times New Roman"/>
                          <a:ea typeface="Times New Roman"/>
                          <a:cs typeface="Times New Roman"/>
                        </a:rPr>
                        <a:t>.</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b="1">
                          <a:latin typeface="Times New Roman"/>
                          <a:ea typeface="Times New Roman"/>
                          <a:cs typeface="Times New Roman"/>
                        </a:rPr>
                        <a:t>Variable</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b="1">
                          <a:latin typeface="Times New Roman"/>
                          <a:ea typeface="Times New Roman"/>
                          <a:cs typeface="Times New Roman"/>
                        </a:rPr>
                        <a:t>Response</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b="1">
                          <a:latin typeface="Times New Roman"/>
                          <a:ea typeface="Times New Roman"/>
                          <a:cs typeface="Times New Roman"/>
                        </a:rPr>
                        <a:t>Percent</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r>
                        <a:rPr lang="en-IN" sz="1050" b="1">
                          <a:latin typeface="Times New Roman"/>
                          <a:ea typeface="Times New Roman"/>
                          <a:cs typeface="Times New Roman"/>
                        </a:rPr>
                        <a:t>1</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dirty="0">
                          <a:latin typeface="Times New Roman"/>
                          <a:ea typeface="Calibri"/>
                          <a:cs typeface="Times New Roman"/>
                        </a:rPr>
                        <a:t>Milking area cleaning:</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dirty="0">
                          <a:latin typeface="Times New Roman"/>
                          <a:ea typeface="Calibri"/>
                          <a:cs typeface="Times New Roman"/>
                        </a:rPr>
                        <a:t>Floor</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Cleaned</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a:latin typeface="Times New Roman"/>
                          <a:ea typeface="Calibri"/>
                          <a:cs typeface="Times New Roman"/>
                        </a:rPr>
                        <a:t>3.3</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dirty="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Not cleaned</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96.7</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45788">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dirty="0">
                          <a:latin typeface="Times New Roman"/>
                          <a:ea typeface="Calibri"/>
                          <a:cs typeface="Times New Roman"/>
                        </a:rPr>
                        <a:t>Urine</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dirty="0">
                          <a:latin typeface="Times New Roman"/>
                          <a:ea typeface="Calibri"/>
                          <a:cs typeface="Times New Roman"/>
                        </a:rPr>
                        <a:t>Present </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R="38100" algn="ctr">
                        <a:lnSpc>
                          <a:spcPts val="1600"/>
                        </a:lnSpc>
                        <a:spcAft>
                          <a:spcPts val="0"/>
                        </a:spcAft>
                      </a:pPr>
                      <a:r>
                        <a:rPr lang="en-IN" sz="1050">
                          <a:solidFill>
                            <a:srgbClr val="000000"/>
                          </a:solidFill>
                          <a:latin typeface="Times New Roman"/>
                          <a:ea typeface="Calibri"/>
                          <a:cs typeface="Times New Roman"/>
                        </a:rPr>
                        <a:t>53.3</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45788">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dirty="0">
                          <a:latin typeface="Times New Roman"/>
                          <a:ea typeface="Calibri"/>
                          <a:cs typeface="Times New Roman"/>
                        </a:rPr>
                        <a:t>Not present</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marR="38100" algn="ctr">
                        <a:lnSpc>
                          <a:spcPts val="1600"/>
                        </a:lnSpc>
                        <a:spcAft>
                          <a:spcPts val="0"/>
                        </a:spcAft>
                      </a:pPr>
                      <a:r>
                        <a:rPr lang="en-IN" sz="1050" dirty="0">
                          <a:solidFill>
                            <a:srgbClr val="000000"/>
                          </a:solidFill>
                          <a:latin typeface="Times New Roman"/>
                          <a:ea typeface="Calibri"/>
                          <a:cs typeface="Times New Roman"/>
                        </a:rPr>
                        <a:t>46.7</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Manure</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63.3</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Not 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dirty="0">
                          <a:latin typeface="Times New Roman"/>
                          <a:ea typeface="Calibri"/>
                          <a:cs typeface="Times New Roman"/>
                        </a:rPr>
                        <a:t>36.7</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Uterine discharge</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Not 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100</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Dirt</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dirty="0">
                          <a:latin typeface="Times New Roman"/>
                          <a:ea typeface="Calibri"/>
                          <a:cs typeface="Times New Roman"/>
                        </a:rPr>
                        <a:t>96.7</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Not 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3.3</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Hairs</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96.7</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Not present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3.3</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r>
                        <a:rPr lang="en-IN" sz="1050" b="1">
                          <a:latin typeface="Times New Roman"/>
                          <a:ea typeface="Times New Roman"/>
                          <a:cs typeface="Times New Roman"/>
                        </a:rPr>
                        <a:t>2</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Milking Animal cleaning:</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Body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Clean</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a:latin typeface="Times New Roman"/>
                          <a:ea typeface="Calibri"/>
                          <a:cs typeface="Times New Roman"/>
                        </a:rPr>
                        <a:t>60</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Dirty</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40</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r>
                        <a:rPr lang="en-IN" sz="1050" b="1">
                          <a:latin typeface="Times New Roman"/>
                          <a:ea typeface="Times New Roman"/>
                          <a:cs typeface="Times New Roman"/>
                        </a:rPr>
                        <a:t>3</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Proper feeding</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Yes</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80</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No</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20</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r>
                        <a:rPr lang="en-IN" sz="1050" b="1">
                          <a:latin typeface="Times New Roman"/>
                          <a:ea typeface="Times New Roman"/>
                          <a:cs typeface="Times New Roman"/>
                        </a:rPr>
                        <a:t>4</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Proper transport for distribution</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Yes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a:latin typeface="Times New Roman"/>
                          <a:ea typeface="Calibri"/>
                          <a:cs typeface="Times New Roman"/>
                        </a:rPr>
                        <a:t>83.3</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No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16.7</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r>
                        <a:rPr lang="en-IN" sz="1050" b="1">
                          <a:latin typeface="Times New Roman"/>
                          <a:ea typeface="Times New Roman"/>
                          <a:cs typeface="Times New Roman"/>
                        </a:rPr>
                        <a:t>5</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Proper shed for animals</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Yes</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dirty="0">
                          <a:latin typeface="Times New Roman"/>
                          <a:ea typeface="Calibri"/>
                          <a:cs typeface="Times New Roman"/>
                        </a:rPr>
                        <a:t>96.7</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050">
                        <a:latin typeface="Times New Roman"/>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No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a:latin typeface="Times New Roman"/>
                          <a:ea typeface="Calibri"/>
                          <a:cs typeface="Times New Roman"/>
                        </a:rPr>
                        <a:t>3.3</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11992">
                <a:tc>
                  <a:txBody>
                    <a:bodyPr/>
                    <a:lstStyle/>
                    <a:p>
                      <a:pPr algn="ctr">
                        <a:lnSpc>
                          <a:spcPct val="115000"/>
                        </a:lnSpc>
                        <a:spcAft>
                          <a:spcPts val="0"/>
                        </a:spcAft>
                      </a:pPr>
                      <a:r>
                        <a:rPr lang="en-IN" sz="1050" b="1">
                          <a:latin typeface="Times New Roman"/>
                          <a:ea typeface="Times New Roman"/>
                          <a:cs typeface="Times New Roman"/>
                        </a:rPr>
                        <a:t>6</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Proper ventilation for animals</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050">
                          <a:latin typeface="Times New Roman"/>
                          <a:ea typeface="Calibri"/>
                          <a:cs typeface="Times New Roman"/>
                        </a:rPr>
                        <a:t>Yes </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050">
                          <a:latin typeface="Times New Roman"/>
                          <a:ea typeface="Calibri"/>
                          <a:cs typeface="Times New Roman"/>
                        </a:rPr>
                        <a:t>100</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11992">
                <a:tc>
                  <a:txBody>
                    <a:bodyPr/>
                    <a:lstStyle/>
                    <a:p>
                      <a:pPr algn="ctr">
                        <a:lnSpc>
                          <a:spcPct val="115000"/>
                        </a:lnSpc>
                        <a:spcAft>
                          <a:spcPts val="0"/>
                        </a:spcAft>
                      </a:pPr>
                      <a:r>
                        <a:rPr lang="en-IN" sz="1050" b="1">
                          <a:latin typeface="Times New Roman"/>
                          <a:ea typeface="Times New Roman"/>
                          <a:cs typeface="Times New Roman"/>
                        </a:rPr>
                        <a:t>7</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Milking of animals Done at</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050">
                          <a:latin typeface="Times New Roman"/>
                          <a:ea typeface="Calibri"/>
                          <a:cs typeface="Times New Roman"/>
                        </a:rPr>
                        <a:t>Inside the roof</a:t>
                      </a:r>
                      <a:endParaRPr lang="en-IN" sz="100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050" dirty="0">
                          <a:latin typeface="Times New Roman"/>
                          <a:ea typeface="Calibri"/>
                          <a:cs typeface="Times New Roman"/>
                        </a:rPr>
                        <a:t>100</a:t>
                      </a:r>
                      <a:endParaRPr lang="en-IN" sz="1000" dirty="0">
                        <a:latin typeface="Calibri"/>
                        <a:ea typeface="Calibri"/>
                        <a:cs typeface="Times New Roman"/>
                      </a:endParaRPr>
                    </a:p>
                  </a:txBody>
                  <a:tcPr marL="55217" marR="55217"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682403" y="332656"/>
            <a:ext cx="3833813" cy="3635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Evaluation Hygiene practices of distributors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1907704" y="1052736"/>
          <a:ext cx="5400601" cy="3456388"/>
        </p:xfrm>
        <a:graphic>
          <a:graphicData uri="http://schemas.openxmlformats.org/drawingml/2006/table">
            <a:tbl>
              <a:tblPr/>
              <a:tblGrid>
                <a:gridCol w="607742"/>
                <a:gridCol w="2091925"/>
                <a:gridCol w="1860615"/>
                <a:gridCol w="840319"/>
              </a:tblGrid>
              <a:tr h="230426">
                <a:tc>
                  <a:txBody>
                    <a:bodyPr/>
                    <a:lstStyle/>
                    <a:p>
                      <a:pPr algn="ctr">
                        <a:lnSpc>
                          <a:spcPct val="115000"/>
                        </a:lnSpc>
                        <a:spcAft>
                          <a:spcPts val="0"/>
                        </a:spcAft>
                      </a:pPr>
                      <a:r>
                        <a:rPr lang="en-IN" sz="1200" b="1">
                          <a:latin typeface="Times New Roman"/>
                          <a:ea typeface="Times New Roman"/>
                          <a:cs typeface="Times New Roman"/>
                        </a:rPr>
                        <a:t>S.No.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Variable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460851">
                <a:tc>
                  <a:txBody>
                    <a:bodyPr/>
                    <a:lstStyle/>
                    <a:p>
                      <a:pPr algn="ctr">
                        <a:lnSpc>
                          <a:spcPct val="115000"/>
                        </a:lnSpc>
                        <a:spcAft>
                          <a:spcPts val="0"/>
                        </a:spcAft>
                      </a:pPr>
                      <a:r>
                        <a:rPr lang="en-IN" sz="1200" b="1">
                          <a:latin typeface="Times New Roman"/>
                          <a:ea typeface="Times New Roman"/>
                          <a:cs typeface="Times New Roman"/>
                        </a:rPr>
                        <a:t>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Transportation used for distribution</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Motorcycle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60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Jeep</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40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0426">
                <a:tc>
                  <a:txBody>
                    <a:bodyPr/>
                    <a:lstStyle/>
                    <a:p>
                      <a:pPr algn="ctr">
                        <a:lnSpc>
                          <a:spcPct val="115000"/>
                        </a:lnSpc>
                        <a:spcAft>
                          <a:spcPts val="0"/>
                        </a:spcAft>
                      </a:pPr>
                      <a:r>
                        <a:rPr lang="en-IN" sz="1200" b="1">
                          <a:latin typeface="Times New Roman"/>
                          <a:ea typeface="Times New Roman"/>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Milk distribution</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Households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80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Milking factories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0426">
                <a:tc>
                  <a:txBody>
                    <a:bodyPr/>
                    <a:lstStyle/>
                    <a:p>
                      <a:pPr algn="ctr">
                        <a:lnSpc>
                          <a:spcPct val="115000"/>
                        </a:lnSpc>
                        <a:spcAft>
                          <a:spcPts val="0"/>
                        </a:spcAft>
                      </a:pPr>
                      <a:r>
                        <a:rPr lang="en-IN" sz="1200" b="1">
                          <a:latin typeface="Times New Roman"/>
                          <a:ea typeface="Times New Roman"/>
                          <a:cs typeface="Times New Roman"/>
                        </a:rPr>
                        <a:t>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Cooling procedure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r>
                        <a:rPr lang="en-IN" sz="1200" b="1">
                          <a:latin typeface="Times New Roman"/>
                          <a:ea typeface="Times New Roman"/>
                          <a:cs typeface="Times New Roman"/>
                        </a:rPr>
                        <a:t>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Utensil used for distribution</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Steel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60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Aluminium</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40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r>
                        <a:rPr lang="en-IN" sz="1200" b="1">
                          <a:latin typeface="Times New Roman"/>
                          <a:ea typeface="Times New Roman"/>
                          <a:cs typeface="Times New Roman"/>
                        </a:rPr>
                        <a:t>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Pouring of milk through</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Tap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Top of utensil</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70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Do not Serve to Households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460851">
                <a:tc>
                  <a:txBody>
                    <a:bodyPr/>
                    <a:lstStyle/>
                    <a:p>
                      <a:pPr algn="ctr">
                        <a:lnSpc>
                          <a:spcPct val="115000"/>
                        </a:lnSpc>
                        <a:spcAft>
                          <a:spcPts val="0"/>
                        </a:spcAft>
                      </a:pPr>
                      <a:r>
                        <a:rPr lang="en-IN" sz="1200" b="1">
                          <a:latin typeface="Times New Roman"/>
                          <a:ea typeface="Times New Roman"/>
                          <a:cs typeface="Times New Roman"/>
                        </a:rPr>
                        <a:t>6</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Cleaning of pouring utensil every time before serving milk</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80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30426">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Do not Serve to Households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20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4" name="Rectangle 3"/>
          <p:cNvSpPr/>
          <p:nvPr/>
        </p:nvSpPr>
        <p:spPr>
          <a:xfrm>
            <a:off x="683568" y="4581128"/>
            <a:ext cx="7848872" cy="1815882"/>
          </a:xfrm>
          <a:prstGeom prst="rect">
            <a:avLst/>
          </a:prstGeom>
        </p:spPr>
        <p:txBody>
          <a:bodyPr wrap="square">
            <a:spAutoFit/>
          </a:bodyPr>
          <a:lstStyle/>
          <a:p>
            <a:pPr algn="just"/>
            <a:r>
              <a:rPr lang="en-IN" sz="1600" dirty="0" smtClean="0"/>
              <a:t>Inference – This Tables shows some variables related to hygiene practices of distributors while transportation of the raw milk. Firstly it shows the transportation mode they are using for the milk supply which shows that they motorcycle (60%) was mostly used. And they supply 80% raw milk to households without any cooling system. Distributors use 60% Steel containers for supplying in which only 10% were having tap system otherwise they serve milk by top of the utensil (70%). Even they do not wash their pouring utensil every time while they serve.</a:t>
            </a:r>
            <a:endParaRPr lang="en-IN"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719933" y="404664"/>
            <a:ext cx="3724275" cy="463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600" b="0" i="0" u="none" strike="noStrike" cap="none" normalizeH="0" baseline="0" dirty="0" smtClean="0">
                <a:ln>
                  <a:noFill/>
                </a:ln>
                <a:solidFill>
                  <a:schemeClr val="tx1"/>
                </a:solidFill>
                <a:effectLst/>
                <a:latin typeface="Times New Roman" pitchFamily="18" charset="0"/>
                <a:cs typeface="Arial" pitchFamily="34" charset="0"/>
              </a:rPr>
              <a:t>Consumer responses on Hygiene practices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1835696" y="1052736"/>
          <a:ext cx="5411470" cy="2734056"/>
        </p:xfrm>
        <a:graphic>
          <a:graphicData uri="http://schemas.openxmlformats.org/drawingml/2006/table">
            <a:tbl>
              <a:tblPr/>
              <a:tblGrid>
                <a:gridCol w="518795"/>
                <a:gridCol w="2186305"/>
                <a:gridCol w="1353185"/>
                <a:gridCol w="1353185"/>
              </a:tblGrid>
              <a:tr h="0">
                <a:tc>
                  <a:txBody>
                    <a:bodyPr/>
                    <a:lstStyle/>
                    <a:p>
                      <a:pPr algn="ctr">
                        <a:lnSpc>
                          <a:spcPct val="115000"/>
                        </a:lnSpc>
                        <a:spcAft>
                          <a:spcPts val="0"/>
                        </a:spcAft>
                      </a:pPr>
                      <a:r>
                        <a:rPr lang="en-IN" sz="1200" b="1">
                          <a:latin typeface="Times New Roman"/>
                          <a:ea typeface="Times New Roman"/>
                          <a:cs typeface="Times New Roman"/>
                        </a:rPr>
                        <a:t>S.No.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Variable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Response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0">
                <a:tc>
                  <a:txBody>
                    <a:bodyPr/>
                    <a:lstStyle/>
                    <a:p>
                      <a:pPr algn="ctr">
                        <a:lnSpc>
                          <a:spcPct val="115000"/>
                        </a:lnSpc>
                        <a:spcAft>
                          <a:spcPts val="0"/>
                        </a:spcAft>
                      </a:pPr>
                      <a:r>
                        <a:rPr lang="en-IN" sz="1200" b="1">
                          <a:latin typeface="Times New Roman"/>
                          <a:ea typeface="Times New Roman"/>
                          <a:cs typeface="Times New Roman"/>
                        </a:rPr>
                        <a:t>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Consumption of raw milk</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No</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gn="ctr">
                        <a:lnSpc>
                          <a:spcPct val="115000"/>
                        </a:lnSpc>
                        <a:spcAft>
                          <a:spcPts val="0"/>
                        </a:spcAft>
                      </a:pPr>
                      <a:r>
                        <a:rPr lang="en-IN" sz="1200" b="1">
                          <a:latin typeface="Times New Roman"/>
                          <a:ea typeface="Times New Roman"/>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Storage of milk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Refrigerator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70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Room temperature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30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gn="ctr">
                        <a:lnSpc>
                          <a:spcPct val="115000"/>
                        </a:lnSpc>
                        <a:spcAft>
                          <a:spcPts val="0"/>
                        </a:spcAft>
                      </a:pPr>
                      <a:r>
                        <a:rPr lang="en-IN" sz="1200" b="1">
                          <a:latin typeface="Times New Roman"/>
                          <a:ea typeface="Times New Roman"/>
                          <a:cs typeface="Times New Roman"/>
                        </a:rPr>
                        <a:t>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Curdling of milk</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Sometimes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40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Frequently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7.5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Never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52.5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gn="ctr">
                        <a:lnSpc>
                          <a:spcPct val="115000"/>
                        </a:lnSpc>
                        <a:spcAft>
                          <a:spcPts val="0"/>
                        </a:spcAft>
                      </a:pPr>
                      <a:r>
                        <a:rPr lang="en-IN" sz="1200" b="1">
                          <a:latin typeface="Times New Roman"/>
                          <a:ea typeface="Times New Roman"/>
                          <a:cs typeface="Times New Roman"/>
                        </a:rPr>
                        <a:t>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Feeling of diarrhoea after drinking of milk</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Yes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17.5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gn="ct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No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82.5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gn="ctr">
                        <a:lnSpc>
                          <a:spcPct val="115000"/>
                        </a:lnSpc>
                        <a:spcAft>
                          <a:spcPts val="0"/>
                        </a:spcAft>
                      </a:pPr>
                      <a:r>
                        <a:rPr lang="en-IN" sz="1200" b="1">
                          <a:latin typeface="Times New Roman"/>
                          <a:ea typeface="Times New Roman"/>
                          <a:cs typeface="Times New Roman"/>
                        </a:rPr>
                        <a:t>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Milk consumption from other source</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nSpc>
                          <a:spcPct val="115000"/>
                        </a:lnSpc>
                        <a:spcAft>
                          <a:spcPts val="0"/>
                        </a:spcAft>
                      </a:pPr>
                      <a:r>
                        <a:rPr lang="en-IN" sz="1200">
                          <a:latin typeface="Times New Roman"/>
                          <a:ea typeface="Calibri"/>
                          <a:cs typeface="Times New Roman"/>
                        </a:rPr>
                        <a:t>Yes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22.5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ct val="115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nSpc>
                          <a:spcPct val="115000"/>
                        </a:lnSpc>
                        <a:spcAft>
                          <a:spcPts val="0"/>
                        </a:spcAft>
                      </a:pPr>
                      <a:r>
                        <a:rPr lang="en-IN" sz="1200">
                          <a:latin typeface="Times New Roman"/>
                          <a:ea typeface="Calibri"/>
                          <a:cs typeface="Times New Roman"/>
                        </a:rPr>
                        <a:t>No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77.5</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37891" name="Rectangle 3"/>
          <p:cNvSpPr>
            <a:spLocks noChangeArrowheads="1"/>
          </p:cNvSpPr>
          <p:nvPr/>
        </p:nvSpPr>
        <p:spPr bwMode="auto">
          <a:xfrm>
            <a:off x="432048" y="4007966"/>
            <a:ext cx="831641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per the Results there are 100% consumers who are drinking boiled milk. 70% of the consumers were storing milk at refrigerator and 40% of them had faced curdling of milk sometimes and 52.5% had never faced any curdling of milk. Only 17.5 % of consumers feel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diarrhoea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after drinking milk and 22.5% are consuming milk from other sources.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4021870" cy="707886"/>
          </a:xfrm>
          <a:prstGeom prst="rect">
            <a:avLst/>
          </a:prstGeom>
        </p:spPr>
        <p:txBody>
          <a:bodyPr wrap="square">
            <a:spAutoFit/>
          </a:bodyPr>
          <a:lstStyle/>
          <a:p>
            <a:r>
              <a:rPr lang="en-IN" sz="2000" b="1" u="sng" dirty="0" smtClean="0"/>
              <a:t>Results of Milk Testing for Mastitis –</a:t>
            </a:r>
          </a:p>
          <a:p>
            <a:endParaRPr lang="en-IN" sz="2000" dirty="0"/>
          </a:p>
        </p:txBody>
      </p:sp>
      <p:sp>
        <p:nvSpPr>
          <p:cNvPr id="38914" name="Rectangle 2"/>
          <p:cNvSpPr>
            <a:spLocks noChangeArrowheads="1"/>
          </p:cNvSpPr>
          <p:nvPr/>
        </p:nvSpPr>
        <p:spPr bwMode="auto">
          <a:xfrm>
            <a:off x="2699792" y="1342509"/>
            <a:ext cx="3684587" cy="422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600" b="0" i="0" u="none" strike="noStrike" cap="none" normalizeH="0" baseline="0" dirty="0" smtClean="0">
                <a:ln>
                  <a:noFill/>
                </a:ln>
                <a:solidFill>
                  <a:schemeClr val="tx1"/>
                </a:solidFill>
                <a:effectLst/>
                <a:latin typeface="Times New Roman" pitchFamily="18" charset="0"/>
                <a:cs typeface="Arial" pitchFamily="34" charset="0"/>
              </a:rPr>
              <a:t>Average pH and Temperature of Cattle’s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2051719" y="1990581"/>
          <a:ext cx="5020817" cy="2088234"/>
        </p:xfrm>
        <a:graphic>
          <a:graphicData uri="http://schemas.openxmlformats.org/drawingml/2006/table">
            <a:tbl>
              <a:tblPr/>
              <a:tblGrid>
                <a:gridCol w="1181714"/>
                <a:gridCol w="463149"/>
                <a:gridCol w="1091442"/>
                <a:gridCol w="1152128"/>
                <a:gridCol w="1132384"/>
              </a:tblGrid>
              <a:tr h="232026">
                <a:tc gridSpan="5">
                  <a:txBody>
                    <a:bodyPr/>
                    <a:lstStyle/>
                    <a:p>
                      <a:pPr marL="38100" marR="38100" algn="ctr">
                        <a:lnSpc>
                          <a:spcPts val="1600"/>
                        </a:lnSpc>
                        <a:spcAft>
                          <a:spcPts val="0"/>
                        </a:spcAft>
                      </a:pPr>
                      <a:r>
                        <a:rPr lang="en-IN" sz="1200" b="1" dirty="0">
                          <a:solidFill>
                            <a:srgbClr val="000000"/>
                          </a:solidFill>
                          <a:latin typeface="Times New Roman"/>
                          <a:ea typeface="Calibri"/>
                          <a:cs typeface="Times New Roman"/>
                        </a:rPr>
                        <a:t>Mean of pH and Temperature of Cattle’s</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64052">
                <a:tc>
                  <a:txBody>
                    <a:bodyPr/>
                    <a:lstStyle/>
                    <a:p>
                      <a:pPr algn="l">
                        <a:lnSpc>
                          <a:spcPct val="115000"/>
                        </a:lnSpc>
                        <a:spcAft>
                          <a:spcPts val="0"/>
                        </a:spcAft>
                      </a:pPr>
                      <a:endParaRPr lang="en-IN" sz="1200">
                        <a:latin typeface="Times New Roman"/>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N</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Minimum</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Maximum</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dirty="0">
                          <a:solidFill>
                            <a:srgbClr val="000000"/>
                          </a:solidFill>
                          <a:latin typeface="Times New Roman"/>
                          <a:ea typeface="Calibri"/>
                          <a:cs typeface="Times New Roman"/>
                        </a:rPr>
                        <a:t>Mean</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2026">
                <a:tc>
                  <a:txBody>
                    <a:bodyPr/>
                    <a:lstStyle/>
                    <a:p>
                      <a:pPr marL="38100" marR="38100" algn="l">
                        <a:lnSpc>
                          <a:spcPts val="1600"/>
                        </a:lnSpc>
                        <a:spcAft>
                          <a:spcPts val="0"/>
                        </a:spcAft>
                      </a:pPr>
                      <a:r>
                        <a:rPr lang="en-IN" sz="1200">
                          <a:solidFill>
                            <a:srgbClr val="000000"/>
                          </a:solidFill>
                          <a:latin typeface="Times New Roman"/>
                          <a:ea typeface="Calibri"/>
                          <a:cs typeface="Times New Roman"/>
                        </a:rPr>
                        <a:t>pH of cows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rowSpan="2">
                  <a:txBody>
                    <a:bodyPr/>
                    <a:lstStyle/>
                    <a:p>
                      <a:pPr marL="38100" marR="38100" algn="ctr">
                        <a:lnSpc>
                          <a:spcPts val="1600"/>
                        </a:lnSpc>
                        <a:spcAft>
                          <a:spcPts val="0"/>
                        </a:spcAft>
                      </a:pPr>
                      <a:r>
                        <a:rPr lang="en-IN" sz="1200">
                          <a:solidFill>
                            <a:srgbClr val="000000"/>
                          </a:solidFill>
                          <a:latin typeface="Times New Roman"/>
                          <a:ea typeface="Calibri"/>
                          <a:cs typeface="Times New Roman"/>
                        </a:rPr>
                        <a:t>30</a:t>
                      </a:r>
                      <a:endParaRPr lang="en-IN" sz="1100">
                        <a:latin typeface="Calibri"/>
                        <a:ea typeface="Calibri"/>
                        <a:cs typeface="Times New Roman"/>
                      </a:endParaRPr>
                    </a:p>
                  </a:txBody>
                  <a:tcPr marL="68580" marR="68580" marT="0" marB="0" anchor="ctr">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4.00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8.00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dirty="0">
                          <a:solidFill>
                            <a:srgbClr val="000000"/>
                          </a:solidFill>
                          <a:latin typeface="Times New Roman"/>
                          <a:ea typeface="Calibri"/>
                          <a:cs typeface="Times New Roman"/>
                        </a:rPr>
                        <a:t>6.10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464052">
                <a:tc>
                  <a:txBody>
                    <a:bodyPr/>
                    <a:lstStyle/>
                    <a:p>
                      <a:pPr marL="38100" marR="38100" algn="l">
                        <a:lnSpc>
                          <a:spcPts val="1600"/>
                        </a:lnSpc>
                        <a:spcAft>
                          <a:spcPts val="0"/>
                        </a:spcAft>
                      </a:pPr>
                      <a:r>
                        <a:rPr lang="en-IN" sz="1200">
                          <a:solidFill>
                            <a:srgbClr val="000000"/>
                          </a:solidFill>
                          <a:latin typeface="Times New Roman"/>
                          <a:ea typeface="Calibri"/>
                          <a:cs typeface="Times New Roman"/>
                        </a:rPr>
                        <a:t>Temperature of cows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vMerge="1">
                  <a:txBody>
                    <a:bodyPr/>
                    <a:lstStyle/>
                    <a:p>
                      <a:endParaRPr lang="en-IN"/>
                    </a:p>
                  </a:txBody>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91.20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100.20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dirty="0">
                          <a:solidFill>
                            <a:srgbClr val="000000"/>
                          </a:solidFill>
                          <a:latin typeface="Times New Roman"/>
                          <a:ea typeface="Calibri"/>
                          <a:cs typeface="Times New Roman"/>
                        </a:rPr>
                        <a:t>93.35</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32026">
                <a:tc>
                  <a:txBody>
                    <a:bodyPr/>
                    <a:lstStyle/>
                    <a:p>
                      <a:pPr marL="38100" marR="38100" algn="l">
                        <a:lnSpc>
                          <a:spcPts val="1600"/>
                        </a:lnSpc>
                        <a:spcAft>
                          <a:spcPts val="0"/>
                        </a:spcAft>
                      </a:pPr>
                      <a:r>
                        <a:rPr lang="en-IN" sz="1200">
                          <a:solidFill>
                            <a:srgbClr val="000000"/>
                          </a:solidFill>
                          <a:latin typeface="Times New Roman"/>
                          <a:ea typeface="Calibri"/>
                          <a:cs typeface="Times New Roman"/>
                        </a:rPr>
                        <a:t>pH of buffalos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rowSpan="2">
                  <a:txBody>
                    <a:bodyPr/>
                    <a:lstStyle/>
                    <a:p>
                      <a:pPr marL="38100" marR="38100" algn="ctr">
                        <a:lnSpc>
                          <a:spcPts val="1600"/>
                        </a:lnSpc>
                        <a:spcAft>
                          <a:spcPts val="0"/>
                        </a:spcAft>
                      </a:pPr>
                      <a:r>
                        <a:rPr lang="en-IN" sz="1200">
                          <a:solidFill>
                            <a:srgbClr val="000000"/>
                          </a:solidFill>
                          <a:latin typeface="Times New Roman"/>
                          <a:ea typeface="Calibri"/>
                          <a:cs typeface="Times New Roman"/>
                        </a:rPr>
                        <a:t>28</a:t>
                      </a:r>
                      <a:endParaRPr lang="en-IN" sz="1100">
                        <a:latin typeface="Calibri"/>
                        <a:ea typeface="Calibri"/>
                        <a:cs typeface="Times New Roman"/>
                      </a:endParaRPr>
                    </a:p>
                  </a:txBody>
                  <a:tcPr marL="68580" marR="68580" marT="0" marB="0" anchor="ctr">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4.00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7.00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dirty="0">
                          <a:solidFill>
                            <a:srgbClr val="000000"/>
                          </a:solidFill>
                          <a:latin typeface="Times New Roman"/>
                          <a:ea typeface="Calibri"/>
                          <a:cs typeface="Times New Roman"/>
                        </a:rPr>
                        <a:t>5.85</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464052">
                <a:tc>
                  <a:txBody>
                    <a:bodyPr/>
                    <a:lstStyle/>
                    <a:p>
                      <a:pPr marL="38100" marR="38100" algn="l">
                        <a:lnSpc>
                          <a:spcPts val="1600"/>
                        </a:lnSpc>
                        <a:spcAft>
                          <a:spcPts val="0"/>
                        </a:spcAft>
                      </a:pPr>
                      <a:r>
                        <a:rPr lang="en-IN" sz="1200">
                          <a:solidFill>
                            <a:srgbClr val="000000"/>
                          </a:solidFill>
                          <a:latin typeface="Times New Roman"/>
                          <a:ea typeface="Calibri"/>
                          <a:cs typeface="Times New Roman"/>
                        </a:rPr>
                        <a:t>Temperature of buffalos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vMerge="1">
                  <a:txBody>
                    <a:bodyPr/>
                    <a:lstStyle/>
                    <a:p>
                      <a:endParaRPr lang="en-IN"/>
                    </a:p>
                  </a:txBody>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92.70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a:solidFill>
                            <a:srgbClr val="000000"/>
                          </a:solidFill>
                          <a:latin typeface="Times New Roman"/>
                          <a:ea typeface="Calibri"/>
                          <a:cs typeface="Times New Roman"/>
                        </a:rPr>
                        <a:t>98.60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marL="38100" marR="38100" algn="ctr">
                        <a:lnSpc>
                          <a:spcPts val="1600"/>
                        </a:lnSpc>
                        <a:spcAft>
                          <a:spcPts val="0"/>
                        </a:spcAft>
                      </a:pPr>
                      <a:r>
                        <a:rPr lang="en-IN" sz="1200" dirty="0">
                          <a:solidFill>
                            <a:srgbClr val="000000"/>
                          </a:solidFill>
                          <a:latin typeface="Times New Roman"/>
                          <a:ea typeface="Calibri"/>
                          <a:cs typeface="Times New Roman"/>
                        </a:rPr>
                        <a:t>95.07</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5" name="Rectangle 4"/>
          <p:cNvSpPr/>
          <p:nvPr/>
        </p:nvSpPr>
        <p:spPr>
          <a:xfrm>
            <a:off x="1475656" y="4294837"/>
            <a:ext cx="6120680" cy="646331"/>
          </a:xfrm>
          <a:prstGeom prst="rect">
            <a:avLst/>
          </a:prstGeom>
        </p:spPr>
        <p:txBody>
          <a:bodyPr wrap="square">
            <a:spAutoFit/>
          </a:bodyPr>
          <a:lstStyle/>
          <a:p>
            <a:pPr algn="ctr"/>
            <a:r>
              <a:rPr lang="en-IN" dirty="0" smtClean="0"/>
              <a:t>Inferences – Mean pH of cows and buffalo was 6.10 and 5.85. Mean Temperature of cows and buffalos was 93.35 and 95.07</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latin typeface="Times New Roman" pitchFamily="18" charset="0"/>
                <a:cs typeface="Times New Roman" pitchFamily="18" charset="0"/>
              </a:rPr>
              <a:t>INTRODUCTION </a:t>
            </a:r>
            <a:endParaRPr lang="en-IN"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25144"/>
          </a:xfrm>
        </p:spPr>
        <p:txBody>
          <a:bodyPr>
            <a:normAutofit lnSpcReduction="10000"/>
          </a:bodyPr>
          <a:lstStyle/>
          <a:p>
            <a:pPr algn="just"/>
            <a:r>
              <a:rPr lang="en-IN" sz="2000" dirty="0" smtClean="0">
                <a:latin typeface="Times New Roman" pitchFamily="18" charset="0"/>
                <a:cs typeface="Times New Roman" pitchFamily="18" charset="0"/>
              </a:rPr>
              <a:t>Wh</a:t>
            </a:r>
            <a:r>
              <a:rPr lang="en-IN" sz="2000" dirty="0" smtClean="0">
                <a:latin typeface="Times New Roman" pitchFamily="18" charset="0"/>
                <a:cs typeface="Times New Roman" pitchFamily="18" charset="0"/>
              </a:rPr>
              <a:t>y </a:t>
            </a:r>
            <a:r>
              <a:rPr lang="en-IN" sz="2000" dirty="0" smtClean="0">
                <a:latin typeface="Times New Roman" pitchFamily="18" charset="0"/>
                <a:cs typeface="Times New Roman" pitchFamily="18" charset="0"/>
              </a:rPr>
              <a:t>Proper </a:t>
            </a:r>
            <a:r>
              <a:rPr lang="en-IN" sz="2000" dirty="0" smtClean="0">
                <a:latin typeface="Times New Roman" pitchFamily="18" charset="0"/>
                <a:cs typeface="Times New Roman" pitchFamily="18" charset="0"/>
              </a:rPr>
              <a:t>milk </a:t>
            </a:r>
            <a:r>
              <a:rPr lang="en-IN" sz="2000" b="1" dirty="0" smtClean="0">
                <a:latin typeface="Times New Roman" pitchFamily="18" charset="0"/>
                <a:cs typeface="Times New Roman" pitchFamily="18" charset="0"/>
              </a:rPr>
              <a:t>distribution system?                         </a:t>
            </a:r>
            <a:endParaRPr lang="en-IN" sz="2000" dirty="0" smtClean="0">
              <a:latin typeface="Times New Roman" pitchFamily="18" charset="0"/>
              <a:cs typeface="Times New Roman" pitchFamily="18" charset="0"/>
            </a:endParaRPr>
          </a:p>
          <a:p>
            <a:pPr algn="just">
              <a:buNone/>
            </a:pPr>
            <a:endParaRPr lang="en-IN" sz="2000" dirty="0" smtClean="0">
              <a:latin typeface="Times New Roman" pitchFamily="18" charset="0"/>
              <a:cs typeface="Times New Roman" pitchFamily="18" charset="0"/>
            </a:endParaRPr>
          </a:p>
          <a:p>
            <a:pPr algn="just">
              <a:buNone/>
            </a:pPr>
            <a:endParaRPr lang="en-IN" sz="2000" dirty="0" smtClean="0">
              <a:latin typeface="Times New Roman" pitchFamily="18" charset="0"/>
              <a:cs typeface="Times New Roman" pitchFamily="18" charset="0"/>
            </a:endParaRPr>
          </a:p>
          <a:p>
            <a:pPr algn="just">
              <a:buNone/>
            </a:pPr>
            <a:endParaRPr lang="en-IN" sz="2000" dirty="0" smtClean="0">
              <a:latin typeface="Times New Roman" pitchFamily="18" charset="0"/>
              <a:cs typeface="Times New Roman" pitchFamily="18" charset="0"/>
            </a:endParaRPr>
          </a:p>
          <a:p>
            <a:pPr algn="just">
              <a:buNone/>
            </a:pPr>
            <a:endParaRPr lang="en-IN" sz="2000" dirty="0" smtClean="0">
              <a:latin typeface="Times New Roman" pitchFamily="18" charset="0"/>
              <a:cs typeface="Times New Roman" pitchFamily="18" charset="0"/>
            </a:endParaRPr>
          </a:p>
          <a:p>
            <a:pPr algn="just"/>
            <a:r>
              <a:rPr lang="en-IN" sz="2000" b="1" dirty="0" smtClean="0">
                <a:latin typeface="Times New Roman" pitchFamily="18" charset="0"/>
                <a:cs typeface="Times New Roman" pitchFamily="18" charset="0"/>
              </a:rPr>
              <a:t>Milk </a:t>
            </a:r>
            <a:r>
              <a:rPr lang="en-IN" sz="2000" b="1" dirty="0" smtClean="0">
                <a:latin typeface="Times New Roman" pitchFamily="18" charset="0"/>
                <a:cs typeface="Times New Roman" pitchFamily="18" charset="0"/>
              </a:rPr>
              <a:t>borne infections </a:t>
            </a:r>
            <a:r>
              <a:rPr lang="en-IN" sz="2000" dirty="0" smtClean="0">
                <a:latin typeface="Times New Roman" pitchFamily="18" charset="0"/>
                <a:cs typeface="Times New Roman" pitchFamily="18" charset="0"/>
              </a:rPr>
              <a:t>- Bovine tuberculosis, Brucellosis, </a:t>
            </a:r>
            <a:r>
              <a:rPr lang="en-IN" sz="2000" dirty="0" err="1" smtClean="0">
                <a:latin typeface="Times New Roman" pitchFamily="18" charset="0"/>
                <a:cs typeface="Times New Roman" pitchFamily="18" charset="0"/>
              </a:rPr>
              <a:t>Leptospira</a:t>
            </a:r>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infection, Q </a:t>
            </a:r>
            <a:r>
              <a:rPr lang="en-IN" sz="2000" dirty="0" smtClean="0">
                <a:latin typeface="Times New Roman" pitchFamily="18" charset="0"/>
                <a:cs typeface="Times New Roman" pitchFamily="18" charset="0"/>
              </a:rPr>
              <a:t>fever</a:t>
            </a:r>
            <a:endParaRPr lang="en-IN" sz="2000" dirty="0" smtClean="0">
              <a:latin typeface="Times New Roman" pitchFamily="18" charset="0"/>
              <a:cs typeface="Times New Roman" pitchFamily="18" charset="0"/>
            </a:endParaRPr>
          </a:p>
          <a:p>
            <a:pPr algn="just"/>
            <a:r>
              <a:rPr lang="en-IN" sz="2000" b="1" dirty="0" smtClean="0">
                <a:latin typeface="Times New Roman" pitchFamily="18" charset="0"/>
                <a:cs typeface="Times New Roman" pitchFamily="18" charset="0"/>
              </a:rPr>
              <a:t>Mastitis</a:t>
            </a:r>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 </a:t>
            </a:r>
            <a:r>
              <a:rPr lang="en-IN" sz="2000" dirty="0" smtClean="0">
                <a:latin typeface="Times New Roman" pitchFamily="18" charset="0"/>
                <a:cs typeface="Times New Roman" pitchFamily="18" charset="0"/>
              </a:rPr>
              <a:t>high </a:t>
            </a:r>
            <a:r>
              <a:rPr lang="en-IN" sz="2000" b="1" dirty="0" smtClean="0">
                <a:latin typeface="Times New Roman" pitchFamily="18" charset="0"/>
                <a:cs typeface="Times New Roman" pitchFamily="18" charset="0"/>
              </a:rPr>
              <a:t>SCC</a:t>
            </a:r>
            <a:r>
              <a:rPr lang="en-IN" sz="2000" dirty="0" smtClean="0">
                <a:latin typeface="Times New Roman" pitchFamily="18" charset="0"/>
                <a:cs typeface="Times New Roman" pitchFamily="18" charset="0"/>
              </a:rPr>
              <a:t> indicates an udder health problem and milk with a high SCC is known to have shorter shelf life due to high activity of enzymes and high SCC also causes other problems for the dairy industry.</a:t>
            </a:r>
            <a:endParaRPr lang="en-IN" sz="2000" dirty="0">
              <a:latin typeface="Times New Roman" pitchFamily="18" charset="0"/>
              <a:cs typeface="Times New Roman" pitchFamily="18" charset="0"/>
            </a:endParaRPr>
          </a:p>
        </p:txBody>
      </p:sp>
      <p:cxnSp>
        <p:nvCxnSpPr>
          <p:cNvPr id="5" name="Straight Arrow Connector 4"/>
          <p:cNvCxnSpPr/>
          <p:nvPr/>
        </p:nvCxnSpPr>
        <p:spPr>
          <a:xfrm>
            <a:off x="5000628" y="1785926"/>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6500826" y="1500174"/>
            <a:ext cx="2428892" cy="17145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smtClean="0">
                <a:solidFill>
                  <a:schemeClr val="tx1"/>
                </a:solidFill>
                <a:latin typeface="Times New Roman" pitchFamily="18" charset="0"/>
                <a:cs typeface="Times New Roman" pitchFamily="18" charset="0"/>
              </a:rPr>
              <a:t> - </a:t>
            </a:r>
            <a:r>
              <a:rPr lang="en-IN" sz="1600" dirty="0" smtClean="0">
                <a:solidFill>
                  <a:schemeClr val="tx1"/>
                </a:solidFill>
                <a:latin typeface="Times New Roman" pitchFamily="18" charset="0"/>
                <a:cs typeface="Times New Roman" pitchFamily="18" charset="0"/>
              </a:rPr>
              <a:t>S</a:t>
            </a:r>
            <a:r>
              <a:rPr lang="en-IN" sz="1600" dirty="0" smtClean="0">
                <a:solidFill>
                  <a:schemeClr val="tx1"/>
                </a:solidFill>
                <a:latin typeface="Times New Roman" pitchFamily="18" charset="0"/>
                <a:cs typeface="Times New Roman" pitchFamily="18" charset="0"/>
              </a:rPr>
              <a:t>ystematic </a:t>
            </a:r>
            <a:r>
              <a:rPr lang="en-IN" sz="1600" dirty="0" smtClean="0">
                <a:solidFill>
                  <a:schemeClr val="tx1"/>
                </a:solidFill>
                <a:latin typeface="Times New Roman" pitchFamily="18" charset="0"/>
                <a:cs typeface="Times New Roman" pitchFamily="18" charset="0"/>
              </a:rPr>
              <a:t>approach to quality </a:t>
            </a:r>
            <a:r>
              <a:rPr lang="en-IN" sz="1600" dirty="0" smtClean="0">
                <a:solidFill>
                  <a:schemeClr val="tx1"/>
                </a:solidFill>
                <a:latin typeface="Times New Roman" pitchFamily="18" charset="0"/>
                <a:cs typeface="Times New Roman" pitchFamily="18" charset="0"/>
              </a:rPr>
              <a:t>care</a:t>
            </a:r>
          </a:p>
          <a:p>
            <a:pPr>
              <a:buFontTx/>
              <a:buChar char="-"/>
            </a:pPr>
            <a:r>
              <a:rPr lang="en-IN" sz="1600" dirty="0" smtClean="0">
                <a:solidFill>
                  <a:schemeClr val="tx1"/>
                </a:solidFill>
                <a:latin typeface="Times New Roman" pitchFamily="18" charset="0"/>
                <a:cs typeface="Times New Roman" pitchFamily="18" charset="0"/>
              </a:rPr>
              <a:t>Every </a:t>
            </a:r>
            <a:r>
              <a:rPr lang="en-IN" sz="1600" dirty="0" smtClean="0">
                <a:solidFill>
                  <a:schemeClr val="tx1"/>
                </a:solidFill>
                <a:latin typeface="Times New Roman" pitchFamily="18" charset="0"/>
                <a:cs typeface="Times New Roman" pitchFamily="18" charset="0"/>
              </a:rPr>
              <a:t>participant in the dairy supply chain </a:t>
            </a:r>
            <a:endParaRPr lang="en-IN" sz="1600" dirty="0" smtClean="0">
              <a:solidFill>
                <a:schemeClr val="tx1"/>
              </a:solidFill>
              <a:latin typeface="Times New Roman" pitchFamily="18" charset="0"/>
              <a:cs typeface="Times New Roman" pitchFamily="18" charset="0"/>
            </a:endParaRPr>
          </a:p>
          <a:p>
            <a:pPr>
              <a:buFontTx/>
              <a:buChar char="-"/>
            </a:pPr>
            <a:r>
              <a:rPr lang="en-IN" sz="1600" dirty="0" smtClean="0">
                <a:solidFill>
                  <a:schemeClr val="tx1"/>
                </a:solidFill>
                <a:latin typeface="Times New Roman" pitchFamily="18" charset="0"/>
                <a:cs typeface="Times New Roman" pitchFamily="18" charset="0"/>
              </a:rPr>
              <a:t> </a:t>
            </a:r>
            <a:r>
              <a:rPr lang="en-IN" sz="1600" dirty="0" smtClean="0">
                <a:solidFill>
                  <a:schemeClr val="tx1"/>
                </a:solidFill>
                <a:latin typeface="Times New Roman" pitchFamily="18" charset="0"/>
                <a:cs typeface="Times New Roman" pitchFamily="18" charset="0"/>
              </a:rPr>
              <a:t>To create quality </a:t>
            </a:r>
            <a:r>
              <a:rPr lang="en-IN" sz="1600" dirty="0" smtClean="0">
                <a:solidFill>
                  <a:schemeClr val="tx1"/>
                </a:solidFill>
                <a:latin typeface="Times New Roman" pitchFamily="18" charset="0"/>
                <a:cs typeface="Times New Roman" pitchFamily="18" charset="0"/>
              </a:rPr>
              <a:t>system</a:t>
            </a:r>
            <a:r>
              <a:rPr lang="en-IN" dirty="0" smtClean="0">
                <a:solidFill>
                  <a:schemeClr val="tx1"/>
                </a:solidFill>
                <a:latin typeface="Times New Roman" pitchFamily="18" charset="0"/>
                <a:cs typeface="Times New Roman" pitchFamily="18" charset="0"/>
              </a:rPr>
              <a:t>.</a:t>
            </a:r>
            <a:endParaRPr lang="en-US" dirty="0">
              <a:solidFill>
                <a:schemeClr val="tx1"/>
              </a:solidFill>
            </a:endParaRPr>
          </a:p>
        </p:txBody>
      </p:sp>
      <p:cxnSp>
        <p:nvCxnSpPr>
          <p:cNvPr id="9" name="Straight Arrow Connector 8"/>
          <p:cNvCxnSpPr/>
          <p:nvPr/>
        </p:nvCxnSpPr>
        <p:spPr>
          <a:xfrm>
            <a:off x="1928794" y="4356106"/>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214678" y="4000504"/>
            <a:ext cx="4929222" cy="13573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IN" dirty="0" smtClean="0">
                <a:solidFill>
                  <a:schemeClr val="tx1"/>
                </a:solidFill>
                <a:latin typeface="Times New Roman" pitchFamily="18" charset="0"/>
                <a:cs typeface="Times New Roman" pitchFamily="18" charset="0"/>
              </a:rPr>
              <a:t>Inflammation </a:t>
            </a:r>
            <a:r>
              <a:rPr lang="en-IN" dirty="0" smtClean="0">
                <a:solidFill>
                  <a:schemeClr val="tx1"/>
                </a:solidFill>
                <a:latin typeface="Times New Roman" pitchFamily="18" charset="0"/>
                <a:cs typeface="Times New Roman" pitchFamily="18" charset="0"/>
              </a:rPr>
              <a:t>of the mammary gland and udder </a:t>
            </a:r>
            <a:r>
              <a:rPr lang="en-IN" dirty="0" smtClean="0">
                <a:solidFill>
                  <a:schemeClr val="tx1"/>
                </a:solidFill>
                <a:latin typeface="Times New Roman" pitchFamily="18" charset="0"/>
                <a:cs typeface="Times New Roman" pitchFamily="18" charset="0"/>
              </a:rPr>
              <a:t>tissue</a:t>
            </a:r>
          </a:p>
          <a:p>
            <a:pPr>
              <a:buFontTx/>
              <a:buChar char="-"/>
            </a:pPr>
            <a:r>
              <a:rPr lang="en-IN" dirty="0" smtClean="0">
                <a:solidFill>
                  <a:schemeClr val="tx1"/>
                </a:solidFill>
                <a:latin typeface="Times New Roman" pitchFamily="18" charset="0"/>
                <a:cs typeface="Times New Roman" pitchFamily="18" charset="0"/>
              </a:rPr>
              <a:t> </a:t>
            </a:r>
            <a:r>
              <a:rPr lang="en-IN" dirty="0" smtClean="0">
                <a:solidFill>
                  <a:schemeClr val="tx1"/>
                </a:solidFill>
                <a:latin typeface="Times New Roman" pitchFamily="18" charset="0"/>
                <a:cs typeface="Times New Roman" pitchFamily="18" charset="0"/>
              </a:rPr>
              <a:t>Immune </a:t>
            </a:r>
            <a:r>
              <a:rPr lang="en-IN" dirty="0" smtClean="0">
                <a:solidFill>
                  <a:schemeClr val="tx1"/>
                </a:solidFill>
                <a:latin typeface="Times New Roman" pitchFamily="18" charset="0"/>
                <a:cs typeface="Times New Roman" pitchFamily="18" charset="0"/>
              </a:rPr>
              <a:t>response to bacterial invasion of the teat canal by variety of bacterial sources present on the farm.</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331640" y="620688"/>
            <a:ext cx="2611438" cy="5064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Results showing pH of cows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39" name="Rectangle 3"/>
          <p:cNvSpPr>
            <a:spLocks noChangeArrowheads="1"/>
          </p:cNvSpPr>
          <p:nvPr/>
        </p:nvSpPr>
        <p:spPr bwMode="auto">
          <a:xfrm>
            <a:off x="5292080" y="620688"/>
            <a:ext cx="2544763" cy="4746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Results showing pH of Buffalos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0" name="Rectangle 4"/>
          <p:cNvSpPr>
            <a:spLocks noChangeArrowheads="1"/>
          </p:cNvSpPr>
          <p:nvPr/>
        </p:nvSpPr>
        <p:spPr bwMode="auto">
          <a:xfrm>
            <a:off x="1331640" y="3717032"/>
            <a:ext cx="2698750" cy="517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Result showing temperature of cows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1" name="Rectangle 5"/>
          <p:cNvSpPr>
            <a:spLocks noChangeArrowheads="1"/>
          </p:cNvSpPr>
          <p:nvPr/>
        </p:nvSpPr>
        <p:spPr bwMode="auto">
          <a:xfrm>
            <a:off x="5220072" y="3717032"/>
            <a:ext cx="2698750"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Times New Roman" pitchFamily="18" charset="0"/>
                <a:cs typeface="Arial" pitchFamily="34" charset="0"/>
              </a:rPr>
              <a:t>Results showing temperature of buffalos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1403648" y="1340768"/>
          <a:ext cx="2524760" cy="1221867"/>
        </p:xfrm>
        <a:graphic>
          <a:graphicData uri="http://schemas.openxmlformats.org/drawingml/2006/table">
            <a:tbl>
              <a:tblPr/>
              <a:tblGrid>
                <a:gridCol w="969010"/>
                <a:gridCol w="831850"/>
                <a:gridCol w="723900"/>
              </a:tblGrid>
              <a:tr h="0">
                <a:tc>
                  <a:txBody>
                    <a:bodyPr/>
                    <a:lstStyle/>
                    <a:p>
                      <a:pPr algn="l">
                        <a:lnSpc>
                          <a:spcPct val="115000"/>
                        </a:lnSpc>
                        <a:spcAft>
                          <a:spcPts val="0"/>
                        </a:spcAft>
                      </a:pPr>
                      <a:r>
                        <a:rPr lang="en-IN" sz="1200" b="1">
                          <a:latin typeface="Times New Roman"/>
                          <a:ea typeface="Times New Roman"/>
                          <a:cs typeface="Times New Roman"/>
                        </a:rPr>
                        <a:t>pH of cows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l">
                        <a:lnSpc>
                          <a:spcPct val="115000"/>
                        </a:lnSpc>
                        <a:spcAft>
                          <a:spcPts val="0"/>
                        </a:spcAft>
                      </a:pPr>
                      <a:r>
                        <a:rPr lang="en-IN" sz="1200" b="1">
                          <a:latin typeface="Times New Roman"/>
                          <a:ea typeface="Times New Roman"/>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l">
                        <a:lnSpc>
                          <a:spcPct val="115000"/>
                        </a:lnSpc>
                        <a:spcAft>
                          <a:spcPts val="0"/>
                        </a:spcAft>
                      </a:pPr>
                      <a:r>
                        <a:rPr lang="en-IN" sz="1200" b="1">
                          <a:latin typeface="Times New Roman"/>
                          <a:ea typeface="Times New Roman"/>
                          <a:cs typeface="Times New Roman"/>
                        </a:rPr>
                        <a:t>Percent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233045">
                <a:tc>
                  <a:txBody>
                    <a:bodyPr/>
                    <a:lstStyle/>
                    <a:p>
                      <a:pPr algn="l">
                        <a:lnSpc>
                          <a:spcPct val="115000"/>
                        </a:lnSpc>
                        <a:spcAft>
                          <a:spcPts val="0"/>
                        </a:spcAft>
                      </a:pPr>
                      <a:r>
                        <a:rPr lang="en-IN" sz="1200" b="1">
                          <a:latin typeface="Times New Roman"/>
                          <a:ea typeface="Times New Roman"/>
                          <a:cs typeface="Times New Roman"/>
                        </a:rPr>
                        <a:t>4.0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52730">
                <a:tc>
                  <a:txBody>
                    <a:bodyPr/>
                    <a:lstStyle/>
                    <a:p>
                      <a:pPr algn="l">
                        <a:lnSpc>
                          <a:spcPct val="115000"/>
                        </a:lnSpc>
                        <a:spcAft>
                          <a:spcPts val="0"/>
                        </a:spcAft>
                      </a:pPr>
                      <a:r>
                        <a:rPr lang="en-IN" sz="1200" b="1">
                          <a:latin typeface="Times New Roman"/>
                          <a:ea typeface="Times New Roman"/>
                          <a:cs typeface="Times New Roman"/>
                        </a:rPr>
                        <a:t>6.0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80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65430">
                <a:tc>
                  <a:txBody>
                    <a:bodyPr/>
                    <a:lstStyle/>
                    <a:p>
                      <a:pPr algn="l">
                        <a:lnSpc>
                          <a:spcPct val="115000"/>
                        </a:lnSpc>
                        <a:spcAft>
                          <a:spcPts val="0"/>
                        </a:spcAft>
                      </a:pPr>
                      <a:r>
                        <a:rPr lang="en-IN" sz="1200" b="1">
                          <a:latin typeface="Times New Roman"/>
                          <a:ea typeface="Times New Roman"/>
                          <a:cs typeface="Times New Roman"/>
                        </a:rPr>
                        <a:t>7.0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3.3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60350">
                <a:tc>
                  <a:txBody>
                    <a:bodyPr/>
                    <a:lstStyle/>
                    <a:p>
                      <a:pPr algn="l">
                        <a:lnSpc>
                          <a:spcPct val="115000"/>
                        </a:lnSpc>
                        <a:spcAft>
                          <a:spcPts val="0"/>
                        </a:spcAft>
                      </a:pPr>
                      <a:r>
                        <a:rPr lang="en-IN" sz="1200" b="1">
                          <a:latin typeface="Times New Roman"/>
                          <a:ea typeface="Times New Roman"/>
                          <a:cs typeface="Times New Roman"/>
                        </a:rPr>
                        <a:t>8.0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a:latin typeface="Times New Roman"/>
                          <a:ea typeface="Calibri"/>
                          <a:cs typeface="Times New Roman"/>
                        </a:rPr>
                        <a:t>10</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5292080" y="1340768"/>
          <a:ext cx="2499360" cy="1125601"/>
        </p:xfrm>
        <a:graphic>
          <a:graphicData uri="http://schemas.openxmlformats.org/drawingml/2006/table">
            <a:tbl>
              <a:tblPr/>
              <a:tblGrid>
                <a:gridCol w="969010"/>
                <a:gridCol w="831850"/>
                <a:gridCol w="698500"/>
              </a:tblGrid>
              <a:tr h="0">
                <a:tc>
                  <a:txBody>
                    <a:bodyPr/>
                    <a:lstStyle/>
                    <a:p>
                      <a:pPr algn="l">
                        <a:lnSpc>
                          <a:spcPct val="115000"/>
                        </a:lnSpc>
                        <a:spcAft>
                          <a:spcPts val="0"/>
                        </a:spcAft>
                      </a:pPr>
                      <a:r>
                        <a:rPr lang="en-IN" sz="1200" b="1">
                          <a:latin typeface="Times New Roman"/>
                          <a:ea typeface="Times New Roman"/>
                          <a:cs typeface="Times New Roman"/>
                        </a:rPr>
                        <a:t>pH of Buffalos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l">
                        <a:lnSpc>
                          <a:spcPct val="115000"/>
                        </a:lnSpc>
                        <a:spcAft>
                          <a:spcPts val="0"/>
                        </a:spcAft>
                      </a:pPr>
                      <a:r>
                        <a:rPr lang="en-IN" sz="1200" b="1">
                          <a:latin typeface="Times New Roman"/>
                          <a:ea typeface="Times New Roman"/>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l">
                        <a:lnSpc>
                          <a:spcPct val="115000"/>
                        </a:lnSpc>
                        <a:spcAft>
                          <a:spcPts val="0"/>
                        </a:spcAft>
                      </a:pPr>
                      <a:r>
                        <a:rPr lang="en-IN" sz="1200" b="1">
                          <a:latin typeface="Times New Roman"/>
                          <a:ea typeface="Times New Roman"/>
                          <a:cs typeface="Times New Roman"/>
                        </a:rPr>
                        <a:t>Percent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241300">
                <a:tc>
                  <a:txBody>
                    <a:bodyPr/>
                    <a:lstStyle/>
                    <a:p>
                      <a:pPr algn="l">
                        <a:lnSpc>
                          <a:spcPct val="115000"/>
                        </a:lnSpc>
                        <a:spcAft>
                          <a:spcPts val="0"/>
                        </a:spcAft>
                      </a:pPr>
                      <a:r>
                        <a:rPr lang="en-IN" sz="1200" b="1">
                          <a:latin typeface="Times New Roman"/>
                          <a:ea typeface="Times New Roman"/>
                          <a:cs typeface="Times New Roman"/>
                        </a:rPr>
                        <a:t>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10.7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53365">
                <a:tc>
                  <a:txBody>
                    <a:bodyPr/>
                    <a:lstStyle/>
                    <a:p>
                      <a:pPr algn="l">
                        <a:lnSpc>
                          <a:spcPct val="115000"/>
                        </a:lnSpc>
                        <a:spcAft>
                          <a:spcPts val="0"/>
                        </a:spcAft>
                      </a:pPr>
                      <a:r>
                        <a:rPr lang="en-IN" sz="1200" b="1">
                          <a:latin typeface="Times New Roman"/>
                          <a:ea typeface="Times New Roman"/>
                          <a:cs typeface="Times New Roman"/>
                        </a:rPr>
                        <a:t>6</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23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82.1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167005">
                <a:tc>
                  <a:txBody>
                    <a:bodyPr/>
                    <a:lstStyle/>
                    <a:p>
                      <a:pPr algn="l">
                        <a:lnSpc>
                          <a:spcPct val="115000"/>
                        </a:lnSpc>
                        <a:spcAft>
                          <a:spcPts val="0"/>
                        </a:spcAft>
                      </a:pPr>
                      <a:r>
                        <a:rPr lang="en-IN" sz="1200" b="1">
                          <a:latin typeface="Times New Roman"/>
                          <a:ea typeface="Times New Roman"/>
                          <a:cs typeface="Times New Roman"/>
                        </a:rPr>
                        <a:t>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dirty="0">
                          <a:latin typeface="Times New Roman"/>
                          <a:ea typeface="Calibri"/>
                          <a:cs typeface="Times New Roman"/>
                        </a:rPr>
                        <a:t>7.1</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graphicFrame>
        <p:nvGraphicFramePr>
          <p:cNvPr id="8" name="Table 7"/>
          <p:cNvGraphicFramePr>
            <a:graphicFrameLocks noGrp="1"/>
          </p:cNvGraphicFramePr>
          <p:nvPr/>
        </p:nvGraphicFramePr>
        <p:xfrm>
          <a:off x="1259632" y="4365104"/>
          <a:ext cx="2880320" cy="1224136"/>
        </p:xfrm>
        <a:graphic>
          <a:graphicData uri="http://schemas.openxmlformats.org/drawingml/2006/table">
            <a:tbl>
              <a:tblPr/>
              <a:tblGrid>
                <a:gridCol w="1193153"/>
                <a:gridCol w="935263"/>
                <a:gridCol w="751904"/>
              </a:tblGrid>
              <a:tr h="354965">
                <a:tc>
                  <a:txBody>
                    <a:bodyPr/>
                    <a:lstStyle/>
                    <a:p>
                      <a:pPr algn="ctr">
                        <a:lnSpc>
                          <a:spcPct val="115000"/>
                        </a:lnSpc>
                        <a:spcAft>
                          <a:spcPts val="0"/>
                        </a:spcAft>
                      </a:pPr>
                      <a:r>
                        <a:rPr lang="en-IN" sz="1200" b="1" dirty="0">
                          <a:latin typeface="Times New Roman"/>
                          <a:ea typeface="Times New Roman"/>
                          <a:cs typeface="Times New Roman"/>
                        </a:rPr>
                        <a:t>Temperature</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293107">
                <a:tc>
                  <a:txBody>
                    <a:bodyPr/>
                    <a:lstStyle/>
                    <a:p>
                      <a:pPr>
                        <a:lnSpc>
                          <a:spcPct val="115000"/>
                        </a:lnSpc>
                        <a:spcAft>
                          <a:spcPts val="0"/>
                        </a:spcAft>
                      </a:pPr>
                      <a:r>
                        <a:rPr lang="en-IN" sz="1200" b="1">
                          <a:latin typeface="Times New Roman"/>
                          <a:ea typeface="Times New Roman"/>
                          <a:cs typeface="Times New Roman"/>
                        </a:rPr>
                        <a:t>90 -95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83.3</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288032">
                <a:tc>
                  <a:txBody>
                    <a:bodyPr/>
                    <a:lstStyle/>
                    <a:p>
                      <a:pPr>
                        <a:lnSpc>
                          <a:spcPct val="115000"/>
                        </a:lnSpc>
                        <a:spcAft>
                          <a:spcPts val="0"/>
                        </a:spcAft>
                      </a:pPr>
                      <a:r>
                        <a:rPr lang="en-IN" sz="1200" b="1">
                          <a:latin typeface="Times New Roman"/>
                          <a:ea typeface="Times New Roman"/>
                          <a:cs typeface="Times New Roman"/>
                        </a:rPr>
                        <a:t>95.1 -100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dirty="0" smtClean="0">
                          <a:latin typeface="Times New Roman"/>
                          <a:ea typeface="Calibri"/>
                          <a:cs typeface="Times New Roman"/>
                        </a:rPr>
                        <a:t>4</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r>
                        <a:rPr lang="en-IN" sz="1200" dirty="0" smtClean="0">
                          <a:latin typeface="Times New Roman"/>
                          <a:cs typeface="Times New Roman"/>
                        </a:rPr>
                        <a:t>13.3</a:t>
                      </a:r>
                      <a:r>
                        <a:rPr lang="en-IN" sz="1100" dirty="0" smtClean="0">
                          <a:latin typeface="Calibri"/>
                          <a:cs typeface="Times New Roman"/>
                        </a:rPr>
                        <a:t> </a:t>
                      </a:r>
                      <a:endParaRPr lang="en-IN" sz="1100" dirty="0">
                        <a:latin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88032">
                <a:tc>
                  <a:txBody>
                    <a:bodyPr/>
                    <a:lstStyle/>
                    <a:p>
                      <a:pPr>
                        <a:lnSpc>
                          <a:spcPct val="115000"/>
                        </a:lnSpc>
                        <a:spcAft>
                          <a:spcPts val="0"/>
                        </a:spcAft>
                      </a:pPr>
                      <a:r>
                        <a:rPr lang="en-IN" sz="1200" b="1">
                          <a:latin typeface="Times New Roman"/>
                          <a:ea typeface="Times New Roman"/>
                          <a:cs typeface="Times New Roman"/>
                        </a:rPr>
                        <a:t>&gt;100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dirty="0">
                          <a:latin typeface="Times New Roman"/>
                          <a:ea typeface="Calibri"/>
                          <a:cs typeface="Times New Roman"/>
                        </a:rPr>
                        <a:t>3.3</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graphicFrame>
        <p:nvGraphicFramePr>
          <p:cNvPr id="10" name="Table 9"/>
          <p:cNvGraphicFramePr>
            <a:graphicFrameLocks noGrp="1"/>
          </p:cNvGraphicFramePr>
          <p:nvPr/>
        </p:nvGraphicFramePr>
        <p:xfrm>
          <a:off x="5148063" y="4365104"/>
          <a:ext cx="2845054" cy="1245607"/>
        </p:xfrm>
        <a:graphic>
          <a:graphicData uri="http://schemas.openxmlformats.org/drawingml/2006/table">
            <a:tbl>
              <a:tblPr/>
              <a:tblGrid>
                <a:gridCol w="1178544"/>
                <a:gridCol w="923812"/>
                <a:gridCol w="742698"/>
              </a:tblGrid>
              <a:tr h="286385">
                <a:tc>
                  <a:txBody>
                    <a:bodyPr/>
                    <a:lstStyle/>
                    <a:p>
                      <a:pPr algn="ctr">
                        <a:lnSpc>
                          <a:spcPct val="115000"/>
                        </a:lnSpc>
                        <a:spcAft>
                          <a:spcPts val="0"/>
                        </a:spcAft>
                      </a:pPr>
                      <a:r>
                        <a:rPr lang="en-IN" sz="1200" b="1" dirty="0">
                          <a:latin typeface="Times New Roman"/>
                          <a:ea typeface="Times New Roman"/>
                          <a:cs typeface="Times New Roman"/>
                        </a:rPr>
                        <a:t>Temperature</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Frequency</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b="1">
                          <a:latin typeface="Times New Roman"/>
                          <a:ea typeface="Times New Roman"/>
                          <a:cs typeface="Times New Roman"/>
                        </a:rPr>
                        <a:t>Percent</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r>
              <a:tr h="361687">
                <a:tc>
                  <a:txBody>
                    <a:bodyPr/>
                    <a:lstStyle/>
                    <a:p>
                      <a:pPr>
                        <a:lnSpc>
                          <a:spcPct val="115000"/>
                        </a:lnSpc>
                        <a:spcAft>
                          <a:spcPts val="0"/>
                        </a:spcAft>
                      </a:pPr>
                      <a:r>
                        <a:rPr lang="en-IN" sz="1200" b="1">
                          <a:latin typeface="Times New Roman"/>
                          <a:ea typeface="Times New Roman"/>
                          <a:cs typeface="Times New Roman"/>
                        </a:rPr>
                        <a:t>90 -95</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14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46.7</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348615">
                <a:tc>
                  <a:txBody>
                    <a:bodyPr/>
                    <a:lstStyle/>
                    <a:p>
                      <a:pPr>
                        <a:lnSpc>
                          <a:spcPct val="115000"/>
                        </a:lnSpc>
                        <a:spcAft>
                          <a:spcPts val="0"/>
                        </a:spcAft>
                      </a:pPr>
                      <a:r>
                        <a:rPr lang="en-IN" sz="1200" b="1">
                          <a:latin typeface="Times New Roman"/>
                          <a:ea typeface="Times New Roman"/>
                          <a:cs typeface="Times New Roman"/>
                        </a:rPr>
                        <a:t>95.1 -100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ct val="115000"/>
                        </a:lnSpc>
                        <a:spcAft>
                          <a:spcPts val="0"/>
                        </a:spcAft>
                      </a:pPr>
                      <a:r>
                        <a:rPr lang="en-IN" sz="1200">
                          <a:latin typeface="Times New Roman"/>
                          <a:ea typeface="Calibri"/>
                          <a:cs typeface="Times New Roman"/>
                        </a:rPr>
                        <a:t>14</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r>
                        <a:rPr lang="en-IN" sz="1200" dirty="0" smtClean="0">
                          <a:latin typeface="Times New Roman"/>
                          <a:cs typeface="Times New Roman"/>
                        </a:rPr>
                        <a:t>46.7</a:t>
                      </a:r>
                      <a:r>
                        <a:rPr lang="en-IN" sz="1100" dirty="0" smtClean="0">
                          <a:latin typeface="Calibri"/>
                          <a:cs typeface="Times New Roman"/>
                        </a:rPr>
                        <a:t> </a:t>
                      </a:r>
                      <a:endParaRPr lang="en-IN" sz="1100" dirty="0">
                        <a:latin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248920">
                <a:tc>
                  <a:txBody>
                    <a:bodyPr/>
                    <a:lstStyle/>
                    <a:p>
                      <a:pPr>
                        <a:lnSpc>
                          <a:spcPct val="115000"/>
                        </a:lnSpc>
                        <a:spcAft>
                          <a:spcPts val="0"/>
                        </a:spcAft>
                      </a:pPr>
                      <a:r>
                        <a:rPr lang="en-IN" sz="1200" b="1">
                          <a:latin typeface="Times New Roman"/>
                          <a:ea typeface="Times New Roman"/>
                          <a:cs typeface="Times New Roman"/>
                        </a:rPr>
                        <a:t>&gt;100</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a:latin typeface="Times New Roman"/>
                          <a:ea typeface="Calibri"/>
                          <a:cs typeface="Times New Roman"/>
                        </a:rPr>
                        <a:t>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ct val="115000"/>
                        </a:lnSpc>
                        <a:spcAft>
                          <a:spcPts val="0"/>
                        </a:spcAft>
                      </a:pPr>
                      <a:r>
                        <a:rPr lang="en-IN" sz="1200" dirty="0">
                          <a:latin typeface="Times New Roman"/>
                          <a:ea typeface="Calibri"/>
                          <a:cs typeface="Times New Roman"/>
                        </a:rPr>
                        <a:t>6.7</a:t>
                      </a:r>
                      <a:endParaRPr lang="en-IN" sz="11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411760" y="476672"/>
            <a:ext cx="4487863" cy="508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1600" b="0" i="0" u="none" strike="noStrike" cap="none" normalizeH="0" baseline="0" dirty="0" smtClean="0">
                <a:ln>
                  <a:noFill/>
                </a:ln>
                <a:solidFill>
                  <a:schemeClr val="tx1"/>
                </a:solidFill>
                <a:effectLst/>
                <a:latin typeface="Times New Roman" pitchFamily="18" charset="0"/>
                <a:cs typeface="Arial" pitchFamily="34" charset="0"/>
              </a:rPr>
              <a:t>Showing Somatic Cell count of Cow’s and Buffalos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2339752" y="1196752"/>
          <a:ext cx="4684395" cy="1524000"/>
        </p:xfrm>
        <a:graphic>
          <a:graphicData uri="http://schemas.openxmlformats.org/drawingml/2006/table">
            <a:tbl>
              <a:tblPr/>
              <a:tblGrid>
                <a:gridCol w="963930"/>
                <a:gridCol w="900430"/>
                <a:gridCol w="952500"/>
                <a:gridCol w="901700"/>
                <a:gridCol w="965835"/>
              </a:tblGrid>
              <a:tr h="0">
                <a:tc>
                  <a:txBody>
                    <a:bodyPr/>
                    <a:lstStyle/>
                    <a:p>
                      <a:pPr algn="ctr">
                        <a:lnSpc>
                          <a:spcPts val="2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gridSpan="2">
                  <a:txBody>
                    <a:bodyPr/>
                    <a:lstStyle/>
                    <a:p>
                      <a:pPr algn="ctr">
                        <a:lnSpc>
                          <a:spcPts val="2000"/>
                        </a:lnSpc>
                        <a:spcAft>
                          <a:spcPts val="0"/>
                        </a:spcAft>
                      </a:pPr>
                      <a:r>
                        <a:rPr lang="en-IN" sz="1200" b="1">
                          <a:latin typeface="Times New Roman"/>
                          <a:ea typeface="Times New Roman"/>
                          <a:cs typeface="Times New Roman"/>
                        </a:rPr>
                        <a:t>SOMATIC CELL COUNT OF COWS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c gridSpan="2">
                  <a:txBody>
                    <a:bodyPr/>
                    <a:lstStyle/>
                    <a:p>
                      <a:pPr algn="ctr">
                        <a:lnSpc>
                          <a:spcPts val="2000"/>
                        </a:lnSpc>
                        <a:spcAft>
                          <a:spcPts val="0"/>
                        </a:spcAft>
                      </a:pPr>
                      <a:r>
                        <a:rPr lang="en-IN" sz="1200" b="1">
                          <a:latin typeface="Times New Roman"/>
                          <a:ea typeface="Times New Roman"/>
                          <a:cs typeface="Times New Roman"/>
                        </a:rPr>
                        <a:t>SOMATIC CELL COUNT OF BUFFALOS</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28575" cap="flat" cmpd="sng" algn="ctr">
                      <a:solidFill>
                        <a:srgbClr val="F79646"/>
                      </a:solidFill>
                      <a:prstDash val="solid"/>
                      <a:round/>
                      <a:headEnd type="none" w="med" len="med"/>
                      <a:tailEnd type="none" w="med" len="med"/>
                    </a:lnB>
                  </a:tcPr>
                </a:tc>
                <a:tc hMerge="1">
                  <a:txBody>
                    <a:bodyPr/>
                    <a:lstStyle/>
                    <a:p>
                      <a:endParaRPr lang="en-IN"/>
                    </a:p>
                  </a:txBody>
                  <a:tcPr/>
                </a:tc>
              </a:tr>
              <a:tr h="0">
                <a:tc>
                  <a:txBody>
                    <a:bodyPr/>
                    <a:lstStyle/>
                    <a:p>
                      <a:pPr algn="ctr">
                        <a:lnSpc>
                          <a:spcPts val="2000"/>
                        </a:lnSpc>
                        <a:spcAft>
                          <a:spcPts val="0"/>
                        </a:spcAft>
                      </a:pP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dirty="0">
                          <a:latin typeface="Times New Roman"/>
                          <a:ea typeface="Calibri"/>
                          <a:cs typeface="Times New Roman"/>
                        </a:rPr>
                        <a:t>Frequency</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dirty="0">
                          <a:latin typeface="Times New Roman"/>
                          <a:ea typeface="Calibri"/>
                          <a:cs typeface="Times New Roman"/>
                        </a:rPr>
                        <a:t>Percent</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a:latin typeface="Times New Roman"/>
                          <a:ea typeface="Calibri"/>
                          <a:cs typeface="Times New Roman"/>
                        </a:rPr>
                        <a:t>Frequency</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a:latin typeface="Times New Roman"/>
                          <a:ea typeface="Calibri"/>
                          <a:cs typeface="Times New Roman"/>
                        </a:rPr>
                        <a:t>Percent</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28575"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ts val="2000"/>
                        </a:lnSpc>
                        <a:spcAft>
                          <a:spcPts val="0"/>
                        </a:spcAft>
                      </a:pPr>
                      <a:r>
                        <a:rPr lang="en-IN" sz="1200" b="1">
                          <a:latin typeface="Times New Roman"/>
                          <a:ea typeface="Times New Roman"/>
                          <a:cs typeface="Times New Roman"/>
                        </a:rPr>
                        <a:t>CMT -</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a:latin typeface="Times New Roman"/>
                          <a:ea typeface="Calibri"/>
                          <a:cs typeface="Times New Roman"/>
                        </a:rPr>
                        <a:t>2</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dirty="0">
                          <a:latin typeface="Times New Roman"/>
                          <a:ea typeface="Calibri"/>
                          <a:cs typeface="Times New Roman"/>
                        </a:rPr>
                        <a:t>6.7</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dirty="0">
                          <a:latin typeface="Times New Roman"/>
                          <a:ea typeface="Calibri"/>
                          <a:cs typeface="Times New Roman"/>
                        </a:rPr>
                        <a:t>8</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a:latin typeface="Times New Roman"/>
                          <a:ea typeface="Calibri"/>
                          <a:cs typeface="Times New Roman"/>
                        </a:rPr>
                        <a:t>28.6</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r h="0">
                <a:tc>
                  <a:txBody>
                    <a:bodyPr/>
                    <a:lstStyle/>
                    <a:p>
                      <a:pPr>
                        <a:lnSpc>
                          <a:spcPts val="2000"/>
                        </a:lnSpc>
                        <a:spcAft>
                          <a:spcPts val="0"/>
                        </a:spcAft>
                      </a:pPr>
                      <a:r>
                        <a:rPr lang="en-IN" sz="1200" b="1">
                          <a:latin typeface="Times New Roman"/>
                          <a:ea typeface="Times New Roman"/>
                          <a:cs typeface="Times New Roman"/>
                        </a:rPr>
                        <a:t>CMT 1</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a:latin typeface="Times New Roman"/>
                          <a:ea typeface="Calibri"/>
                          <a:cs typeface="Times New Roman"/>
                        </a:rPr>
                        <a:t>19</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a:latin typeface="Times New Roman"/>
                          <a:ea typeface="Calibri"/>
                          <a:cs typeface="Times New Roman"/>
                        </a:rPr>
                        <a:t>63.3</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dirty="0">
                          <a:latin typeface="Times New Roman"/>
                          <a:ea typeface="Calibri"/>
                          <a:cs typeface="Times New Roman"/>
                        </a:rPr>
                        <a:t>14</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c>
                  <a:txBody>
                    <a:bodyPr/>
                    <a:lstStyle/>
                    <a:p>
                      <a:pPr algn="ctr">
                        <a:lnSpc>
                          <a:spcPts val="2000"/>
                        </a:lnSpc>
                        <a:spcAft>
                          <a:spcPts val="0"/>
                        </a:spcAft>
                      </a:pPr>
                      <a:r>
                        <a:rPr lang="en-IN" sz="1400" dirty="0">
                          <a:latin typeface="Times New Roman"/>
                          <a:ea typeface="Calibri"/>
                          <a:cs typeface="Times New Roman"/>
                        </a:rPr>
                        <a:t>50</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solidFill>
                      <a:srgbClr val="FDE4D0"/>
                    </a:solidFill>
                  </a:tcPr>
                </a:tc>
              </a:tr>
              <a:tr h="0">
                <a:tc>
                  <a:txBody>
                    <a:bodyPr/>
                    <a:lstStyle/>
                    <a:p>
                      <a:pPr>
                        <a:lnSpc>
                          <a:spcPts val="2000"/>
                        </a:lnSpc>
                        <a:spcAft>
                          <a:spcPts val="0"/>
                        </a:spcAft>
                      </a:pPr>
                      <a:r>
                        <a:rPr lang="en-IN" sz="1200" b="1">
                          <a:latin typeface="Times New Roman"/>
                          <a:ea typeface="Times New Roman"/>
                          <a:cs typeface="Times New Roman"/>
                        </a:rPr>
                        <a:t>CMT 2</a:t>
                      </a:r>
                      <a:endParaRPr lang="en-IN" sz="11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a:latin typeface="Times New Roman"/>
                          <a:ea typeface="Calibri"/>
                          <a:cs typeface="Times New Roman"/>
                        </a:rPr>
                        <a:t>9</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a:latin typeface="Times New Roman"/>
                          <a:ea typeface="Calibri"/>
                          <a:cs typeface="Times New Roman"/>
                        </a:rPr>
                        <a:t>30</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a:latin typeface="Times New Roman"/>
                          <a:ea typeface="Calibri"/>
                          <a:cs typeface="Times New Roman"/>
                        </a:rPr>
                        <a:t>6</a:t>
                      </a:r>
                      <a:endParaRPr lang="en-IN" sz="120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c>
                  <a:txBody>
                    <a:bodyPr/>
                    <a:lstStyle/>
                    <a:p>
                      <a:pPr algn="ctr">
                        <a:lnSpc>
                          <a:spcPts val="2000"/>
                        </a:lnSpc>
                        <a:spcAft>
                          <a:spcPts val="0"/>
                        </a:spcAft>
                      </a:pPr>
                      <a:r>
                        <a:rPr lang="en-IN" sz="1400" dirty="0">
                          <a:latin typeface="Times New Roman"/>
                          <a:ea typeface="Calibri"/>
                          <a:cs typeface="Times New Roman"/>
                        </a:rPr>
                        <a:t>21.4</a:t>
                      </a:r>
                      <a:endParaRPr lang="en-IN" sz="1200" dirty="0">
                        <a:latin typeface="Calibri"/>
                        <a:ea typeface="Calibri"/>
                        <a:cs typeface="Times New Roman"/>
                      </a:endParaRPr>
                    </a:p>
                  </a:txBody>
                  <a:tcPr marL="68580" marR="68580" marT="0" marB="0">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tcPr>
                </a:tc>
              </a:tr>
            </a:tbl>
          </a:graphicData>
        </a:graphic>
      </p:graphicFrame>
      <p:sp>
        <p:nvSpPr>
          <p:cNvPr id="40963" name="Rectangle 3"/>
          <p:cNvSpPr>
            <a:spLocks noChangeArrowheads="1"/>
          </p:cNvSpPr>
          <p:nvPr/>
        </p:nvSpPr>
        <p:spPr bwMode="auto">
          <a:xfrm>
            <a:off x="251520" y="3140968"/>
            <a:ext cx="860444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Inference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Above results shows the Somatic cell Count of cows and buffalos which depict the presence of mastitis by California mastitis test. According to the result 63.3% are showing CMT 1 in cows which means they are having risk of mastitis and somatic cell count was 500,000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10,00,000 and 30% of showing CMT 2 in cows which Shows a high risk of mastitis and it can be a mastitis and somatic cell count was 1,000,000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5,000,000. In buffalos 50% are showing the CMT 1 which depicts the risk of mastitis with 500,000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10,00,000 and 21.4% are showing CMT 2 which shows a high risk of mastitis with somatic cell count of 1,000,000 </a:t>
            </a:r>
            <a:r>
              <a:rPr kumimoji="0" lang="en-US"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5,000,000.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latin typeface="Times New Roman" pitchFamily="18" charset="0"/>
                <a:cs typeface="Times New Roman" pitchFamily="18" charset="0"/>
              </a:rPr>
              <a:t>CONCLUSION</a:t>
            </a:r>
            <a:endParaRPr lang="en-IN"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pPr marL="457200" indent="-457200"/>
            <a:r>
              <a:rPr lang="en-IN" sz="2000" dirty="0" smtClean="0">
                <a:latin typeface="Times New Roman" pitchFamily="18" charset="0"/>
                <a:cs typeface="Times New Roman" pitchFamily="18" charset="0"/>
              </a:rPr>
              <a:t>According to the first objective Distribution system of  small dairy farms </a:t>
            </a:r>
            <a:r>
              <a:rPr lang="en-IN" sz="2000" dirty="0" smtClean="0">
                <a:latin typeface="Times New Roman" pitchFamily="18" charset="0"/>
                <a:cs typeface="Times New Roman" pitchFamily="18" charset="0"/>
              </a:rPr>
              <a:t>was of </a:t>
            </a:r>
            <a:r>
              <a:rPr lang="en-IN" sz="2000" dirty="0" smtClean="0">
                <a:latin typeface="Times New Roman" pitchFamily="18" charset="0"/>
                <a:cs typeface="Times New Roman" pitchFamily="18" charset="0"/>
              </a:rPr>
              <a:t>four types in which supplier is the main person to supply raw milk to </a:t>
            </a:r>
            <a:r>
              <a:rPr lang="en-IN" sz="2000" dirty="0" smtClean="0">
                <a:latin typeface="Times New Roman" pitchFamily="18" charset="0"/>
                <a:cs typeface="Times New Roman" pitchFamily="18" charset="0"/>
              </a:rPr>
              <a:t>three different </a:t>
            </a:r>
            <a:r>
              <a:rPr lang="en-IN" sz="2000" dirty="0" smtClean="0">
                <a:latin typeface="Times New Roman" pitchFamily="18" charset="0"/>
                <a:cs typeface="Times New Roman" pitchFamily="18" charset="0"/>
              </a:rPr>
              <a:t>areas i.e., to households, private dairies and government dairies</a:t>
            </a:r>
            <a:r>
              <a:rPr lang="en-IN" sz="2000" dirty="0" smtClean="0">
                <a:latin typeface="Times New Roman" pitchFamily="18" charset="0"/>
                <a:cs typeface="Times New Roman" pitchFamily="18" charset="0"/>
              </a:rPr>
              <a:t>.</a:t>
            </a:r>
          </a:p>
          <a:p>
            <a:pPr marL="457200" indent="-457200"/>
            <a:r>
              <a:rPr lang="en-IN" sz="2000" dirty="0" smtClean="0">
                <a:latin typeface="Times New Roman" pitchFamily="18" charset="0"/>
                <a:cs typeface="Times New Roman" pitchFamily="18" charset="0"/>
              </a:rPr>
              <a:t>Hygiene practices followed by under small Dairy farms were classified by udder hygiene, Teat hygiene, cleaning of milking area, cleaning of milking animals. And it has shown that udder hygiene was according to supplier was showing good result but according to the observer it was completely opposite.</a:t>
            </a:r>
          </a:p>
          <a:p>
            <a:pPr marL="457200" indent="-457200"/>
            <a:r>
              <a:rPr lang="en-IN" sz="2000" dirty="0" smtClean="0">
                <a:latin typeface="Times New Roman" pitchFamily="18" charset="0"/>
                <a:cs typeface="Times New Roman" pitchFamily="18" charset="0"/>
              </a:rPr>
              <a:t>In concern with teat cleaning only two dairies are identified who were practicing teat dipping.</a:t>
            </a:r>
          </a:p>
          <a:p>
            <a:pPr marL="457200" indent="-457200"/>
            <a:r>
              <a:rPr lang="en-IN" sz="2000" dirty="0" smtClean="0">
                <a:latin typeface="Times New Roman" pitchFamily="18" charset="0"/>
                <a:cs typeface="Times New Roman" pitchFamily="18" charset="0"/>
              </a:rPr>
              <a:t>Clean Milking area of small dairy farms were identified was showing unhygienic condition.</a:t>
            </a:r>
            <a:endParaRPr lang="en-IN" sz="2000" dirty="0" smtClean="0">
              <a:latin typeface="Times New Roman" pitchFamily="18" charset="0"/>
              <a:cs typeface="Times New Roman" pitchFamily="18" charset="0"/>
            </a:endParaRPr>
          </a:p>
          <a:p>
            <a:pPr>
              <a:buNone/>
            </a:pP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4525963"/>
          </a:xfrm>
        </p:spPr>
        <p:txBody>
          <a:bodyPr>
            <a:normAutofit/>
          </a:bodyPr>
          <a:lstStyle/>
          <a:p>
            <a:r>
              <a:rPr lang="en-IN" sz="2000" dirty="0" smtClean="0">
                <a:latin typeface="Times New Roman" pitchFamily="18" charset="0"/>
                <a:cs typeface="Times New Roman" pitchFamily="18" charset="0"/>
              </a:rPr>
              <a:t>In concern with the presence of mastitis in milking animals their were very few animals who were showing less number of somatic cell count. Majority of animals were in the category of CMT1 and CMT2 which shows the higher risk of mastitis.</a:t>
            </a:r>
          </a:p>
          <a:p>
            <a:r>
              <a:rPr lang="en-IN" sz="2000" dirty="0" smtClean="0">
                <a:latin typeface="Times New Roman" pitchFamily="18" charset="0"/>
                <a:cs typeface="Times New Roman" pitchFamily="18" charset="0"/>
              </a:rPr>
              <a:t>According to the result we can see that mastitis risk is more in cows than buffalos.</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9672" y="2177569"/>
            <a:ext cx="5904656" cy="1323439"/>
          </a:xfrm>
          <a:prstGeom prst="rect">
            <a:avLst/>
          </a:prstGeom>
          <a:noFill/>
        </p:spPr>
        <p:txBody>
          <a:bodyPr wrap="square" rtlCol="0">
            <a:spAutoFit/>
          </a:bodyPr>
          <a:lstStyle/>
          <a:p>
            <a:pPr algn="ctr"/>
            <a:r>
              <a:rPr lang="en-IN" sz="8000" dirty="0" smtClean="0"/>
              <a:t>THANK YOU</a:t>
            </a:r>
            <a:endParaRPr lang="en-IN" sz="8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6322714"/>
          </a:xfrm>
          <a:ln>
            <a:solidFill>
              <a:schemeClr val="tx1"/>
            </a:solidFill>
          </a:ln>
        </p:spPr>
        <p:txBody>
          <a:bodyPr anchor="t"/>
          <a:lstStyle/>
          <a:p>
            <a:r>
              <a:rPr lang="en-IN" sz="4000" b="1" u="sng" dirty="0" smtClean="0">
                <a:latin typeface="Times New Roman" pitchFamily="18" charset="0"/>
                <a:cs typeface="Times New Roman" pitchFamily="18" charset="0"/>
              </a:rPr>
              <a:t>RATIONALE</a:t>
            </a:r>
            <a:r>
              <a:rPr lang="en-IN" b="1" u="sng" dirty="0" smtClean="0"/>
              <a:t> </a:t>
            </a:r>
            <a:endParaRPr lang="en-IN" b="1" u="sng" dirty="0"/>
          </a:p>
        </p:txBody>
      </p:sp>
      <p:sp>
        <p:nvSpPr>
          <p:cNvPr id="3" name="Content Placeholder 2"/>
          <p:cNvSpPr>
            <a:spLocks noGrp="1"/>
          </p:cNvSpPr>
          <p:nvPr>
            <p:ph idx="1"/>
          </p:nvPr>
        </p:nvSpPr>
        <p:spPr>
          <a:xfrm>
            <a:off x="457200" y="1600201"/>
            <a:ext cx="8229600" cy="532656"/>
          </a:xfrm>
        </p:spPr>
        <p:txBody>
          <a:bodyPr>
            <a:normAutofit lnSpcReduction="10000"/>
          </a:bodyPr>
          <a:lstStyle/>
          <a:p>
            <a:r>
              <a:rPr lang="en-IN" dirty="0" smtClean="0"/>
              <a:t>Coordinated public health approach </a:t>
            </a:r>
            <a:endParaRPr lang="en-IN" dirty="0"/>
          </a:p>
        </p:txBody>
      </p:sp>
      <p:cxnSp>
        <p:nvCxnSpPr>
          <p:cNvPr id="5" name="Straight Arrow Connector 4"/>
          <p:cNvCxnSpPr/>
          <p:nvPr/>
        </p:nvCxnSpPr>
        <p:spPr>
          <a:xfrm>
            <a:off x="4644008" y="2060848"/>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860032" y="2204864"/>
            <a:ext cx="1944216"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Protects </a:t>
            </a:r>
            <a:endParaRPr lang="en-IN" dirty="0">
              <a:solidFill>
                <a:schemeClr val="tx1"/>
              </a:solidFill>
            </a:endParaRPr>
          </a:p>
        </p:txBody>
      </p:sp>
      <p:sp>
        <p:nvSpPr>
          <p:cNvPr id="7" name="Rectangle 6"/>
          <p:cNvSpPr/>
          <p:nvPr/>
        </p:nvSpPr>
        <p:spPr>
          <a:xfrm>
            <a:off x="2123728" y="2924944"/>
            <a:ext cx="1944216"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Human </a:t>
            </a:r>
            <a:endParaRPr lang="en-IN" dirty="0">
              <a:solidFill>
                <a:schemeClr val="tx1"/>
              </a:solidFill>
            </a:endParaRPr>
          </a:p>
        </p:txBody>
      </p:sp>
      <p:sp>
        <p:nvSpPr>
          <p:cNvPr id="8" name="Rectangle 7"/>
          <p:cNvSpPr/>
          <p:nvPr/>
        </p:nvSpPr>
        <p:spPr>
          <a:xfrm>
            <a:off x="5076056" y="2924944"/>
            <a:ext cx="1944216"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Animal  </a:t>
            </a:r>
            <a:endParaRPr lang="en-IN" dirty="0">
              <a:solidFill>
                <a:schemeClr val="tx1"/>
              </a:solidFill>
            </a:endParaRPr>
          </a:p>
        </p:txBody>
      </p:sp>
      <p:cxnSp>
        <p:nvCxnSpPr>
          <p:cNvPr id="10" name="Straight Arrow Connector 9"/>
          <p:cNvCxnSpPr/>
          <p:nvPr/>
        </p:nvCxnSpPr>
        <p:spPr>
          <a:xfrm flipH="1">
            <a:off x="3275856" y="2708920"/>
            <a:ext cx="1368152"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644008" y="2708920"/>
            <a:ext cx="129614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39552" y="3861048"/>
            <a:ext cx="6984776" cy="584775"/>
          </a:xfrm>
          <a:prstGeom prst="rect">
            <a:avLst/>
          </a:prstGeom>
          <a:noFill/>
        </p:spPr>
        <p:txBody>
          <a:bodyPr wrap="square" rtlCol="0">
            <a:spAutoFit/>
          </a:bodyPr>
          <a:lstStyle/>
          <a:p>
            <a:pPr>
              <a:buFont typeface="Arial" pitchFamily="34" charset="0"/>
              <a:buChar char="•"/>
            </a:pPr>
            <a:r>
              <a:rPr lang="en-IN" sz="3200" dirty="0" smtClean="0"/>
              <a:t>  One health </a:t>
            </a:r>
          </a:p>
        </p:txBody>
      </p:sp>
      <p:cxnSp>
        <p:nvCxnSpPr>
          <p:cNvPr id="18" name="Straight Arrow Connector 17"/>
          <p:cNvCxnSpPr/>
          <p:nvPr/>
        </p:nvCxnSpPr>
        <p:spPr>
          <a:xfrm>
            <a:off x="2843808" y="4149080"/>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355976" y="4797152"/>
            <a:ext cx="1512168"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Connects </a:t>
            </a:r>
            <a:endParaRPr lang="en-IN" dirty="0">
              <a:solidFill>
                <a:schemeClr val="tx1"/>
              </a:solidFill>
            </a:endParaRPr>
          </a:p>
        </p:txBody>
      </p:sp>
      <p:sp>
        <p:nvSpPr>
          <p:cNvPr id="20" name="Rectangle 19"/>
          <p:cNvSpPr/>
          <p:nvPr/>
        </p:nvSpPr>
        <p:spPr>
          <a:xfrm>
            <a:off x="3779912" y="4005064"/>
            <a:ext cx="2520280"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Health of people</a:t>
            </a:r>
            <a:endParaRPr lang="en-IN" dirty="0">
              <a:solidFill>
                <a:schemeClr val="tx1"/>
              </a:solidFill>
            </a:endParaRPr>
          </a:p>
        </p:txBody>
      </p:sp>
      <p:cxnSp>
        <p:nvCxnSpPr>
          <p:cNvPr id="22" name="Straight Arrow Connector 21"/>
          <p:cNvCxnSpPr/>
          <p:nvPr/>
        </p:nvCxnSpPr>
        <p:spPr>
          <a:xfrm>
            <a:off x="5076056" y="4437112"/>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915816" y="5733256"/>
            <a:ext cx="208823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Health of animal</a:t>
            </a:r>
            <a:endParaRPr lang="en-IN" dirty="0">
              <a:solidFill>
                <a:schemeClr val="tx1"/>
              </a:solidFill>
            </a:endParaRPr>
          </a:p>
        </p:txBody>
      </p:sp>
      <p:sp>
        <p:nvSpPr>
          <p:cNvPr id="26" name="Rectangle 25"/>
          <p:cNvSpPr/>
          <p:nvPr/>
        </p:nvSpPr>
        <p:spPr>
          <a:xfrm>
            <a:off x="5436096" y="5733256"/>
            <a:ext cx="208823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Environment </a:t>
            </a:r>
            <a:endParaRPr lang="en-IN" dirty="0">
              <a:solidFill>
                <a:schemeClr val="tx1"/>
              </a:solidFill>
            </a:endParaRPr>
          </a:p>
        </p:txBody>
      </p:sp>
      <p:cxnSp>
        <p:nvCxnSpPr>
          <p:cNvPr id="27" name="Straight Arrow Connector 26"/>
          <p:cNvCxnSpPr/>
          <p:nvPr/>
        </p:nvCxnSpPr>
        <p:spPr>
          <a:xfrm flipH="1">
            <a:off x="3635896" y="5229200"/>
            <a:ext cx="144016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148064" y="5229200"/>
            <a:ext cx="144016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a:solidFill>
            <a:schemeClr val="bg1"/>
          </a:solidFill>
          <a:ln>
            <a:solidFill>
              <a:schemeClr val="tx1"/>
            </a:solidFill>
          </a:ln>
        </p:spPr>
        <p:txBody>
          <a:bodyPr/>
          <a:lstStyle/>
          <a:p>
            <a:r>
              <a:rPr lang="en-IN" dirty="0" smtClean="0"/>
              <a:t>    Why Safe milk supply ?</a:t>
            </a:r>
            <a:endParaRPr lang="en-IN" dirty="0"/>
          </a:p>
        </p:txBody>
      </p:sp>
      <p:cxnSp>
        <p:nvCxnSpPr>
          <p:cNvPr id="5" name="Straight Arrow Connector 4"/>
          <p:cNvCxnSpPr/>
          <p:nvPr/>
        </p:nvCxnSpPr>
        <p:spPr>
          <a:xfrm>
            <a:off x="5004048" y="620688"/>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5508104" y="1196752"/>
            <a:ext cx="3168352" cy="15841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solidFill>
                <a:schemeClr val="tx1"/>
              </a:solidFill>
            </a:endParaRPr>
          </a:p>
          <a:p>
            <a:endParaRPr lang="en-IN" dirty="0" smtClean="0">
              <a:solidFill>
                <a:schemeClr val="tx1"/>
              </a:solidFill>
            </a:endParaRPr>
          </a:p>
          <a:p>
            <a:endParaRPr lang="en-IN" dirty="0" smtClean="0">
              <a:solidFill>
                <a:schemeClr val="tx1"/>
              </a:solidFill>
            </a:endParaRPr>
          </a:p>
          <a:p>
            <a:r>
              <a:rPr lang="en-IN" dirty="0" smtClean="0">
                <a:solidFill>
                  <a:schemeClr val="tx1"/>
                </a:solidFill>
              </a:rPr>
              <a:t>- To improve nutrition.</a:t>
            </a:r>
          </a:p>
          <a:p>
            <a:r>
              <a:rPr lang="en-IN" dirty="0" smtClean="0">
                <a:solidFill>
                  <a:schemeClr val="tx1"/>
                </a:solidFill>
              </a:rPr>
              <a:t>- To prevent </a:t>
            </a:r>
            <a:r>
              <a:rPr lang="en-IN" dirty="0" err="1" smtClean="0">
                <a:solidFill>
                  <a:schemeClr val="tx1"/>
                </a:solidFill>
              </a:rPr>
              <a:t>zoonotic</a:t>
            </a:r>
            <a:r>
              <a:rPr lang="en-IN" dirty="0" smtClean="0">
                <a:solidFill>
                  <a:schemeClr val="tx1"/>
                </a:solidFill>
              </a:rPr>
              <a:t> disease.</a:t>
            </a:r>
          </a:p>
          <a:p>
            <a:r>
              <a:rPr lang="en-IN" dirty="0" smtClean="0">
                <a:solidFill>
                  <a:schemeClr val="tx1"/>
                </a:solidFill>
              </a:rPr>
              <a:t>- To prevent physical defects arising from malnutrition.</a:t>
            </a:r>
          </a:p>
          <a:p>
            <a:r>
              <a:rPr lang="en-IN" dirty="0" smtClean="0">
                <a:solidFill>
                  <a:schemeClr val="tx1"/>
                </a:solidFill>
              </a:rPr>
              <a:t>- Control of adulteration.</a:t>
            </a:r>
          </a:p>
          <a:p>
            <a:endParaRPr lang="en-IN" dirty="0" smtClean="0">
              <a:solidFill>
                <a:schemeClr val="tx1"/>
              </a:solidFill>
            </a:endParaRPr>
          </a:p>
          <a:p>
            <a:endParaRPr lang="en-IN" dirty="0" smtClean="0">
              <a:solidFill>
                <a:schemeClr val="tx1"/>
              </a:solidFill>
            </a:endParaRPr>
          </a:p>
          <a:p>
            <a:endParaRPr lang="en-IN" dirty="0">
              <a:solidFill>
                <a:schemeClr val="tx1"/>
              </a:solidFill>
            </a:endParaRPr>
          </a:p>
        </p:txBody>
      </p:sp>
      <p:cxnSp>
        <p:nvCxnSpPr>
          <p:cNvPr id="9" name="Straight Arrow Connector 8"/>
          <p:cNvCxnSpPr/>
          <p:nvPr/>
        </p:nvCxnSpPr>
        <p:spPr>
          <a:xfrm>
            <a:off x="7092280" y="54868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1520" y="3429000"/>
            <a:ext cx="4968552" cy="584775"/>
          </a:xfrm>
          <a:prstGeom prst="rect">
            <a:avLst/>
          </a:prstGeom>
          <a:noFill/>
        </p:spPr>
        <p:txBody>
          <a:bodyPr wrap="square" rtlCol="0">
            <a:spAutoFit/>
          </a:bodyPr>
          <a:lstStyle/>
          <a:p>
            <a:pPr>
              <a:buFont typeface="Arial" pitchFamily="34" charset="0"/>
              <a:buChar char="•"/>
            </a:pPr>
            <a:r>
              <a:rPr lang="en-IN" sz="3200" dirty="0" smtClean="0"/>
              <a:t>     Why </a:t>
            </a:r>
            <a:r>
              <a:rPr lang="en-IN" sz="3200" dirty="0" err="1" smtClean="0"/>
              <a:t>Peri</a:t>
            </a:r>
            <a:r>
              <a:rPr lang="en-IN" sz="3200" dirty="0" smtClean="0"/>
              <a:t> – urban areas ?</a:t>
            </a:r>
          </a:p>
        </p:txBody>
      </p:sp>
      <p:cxnSp>
        <p:nvCxnSpPr>
          <p:cNvPr id="25" name="Straight Arrow Connector 24"/>
          <p:cNvCxnSpPr/>
          <p:nvPr/>
        </p:nvCxnSpPr>
        <p:spPr>
          <a:xfrm>
            <a:off x="5076056" y="3789040"/>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164288" y="378904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5796136" y="4365104"/>
            <a:ext cx="2808312" cy="122413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IN" dirty="0" smtClean="0">
                <a:solidFill>
                  <a:schemeClr val="tx1"/>
                </a:solidFill>
              </a:rPr>
              <a:t> Informal milk marketing</a:t>
            </a:r>
          </a:p>
          <a:p>
            <a:pPr>
              <a:buFontTx/>
              <a:buChar char="-"/>
            </a:pPr>
            <a:r>
              <a:rPr lang="en-IN" dirty="0" smtClean="0">
                <a:solidFill>
                  <a:schemeClr val="tx1"/>
                </a:solidFill>
              </a:rPr>
              <a:t> Facing hygiene problem. </a:t>
            </a:r>
          </a:p>
          <a:p>
            <a:pPr>
              <a:buFontTx/>
              <a:buChar char="-"/>
            </a:pPr>
            <a:r>
              <a:rPr lang="en-IN" dirty="0" smtClean="0">
                <a:solidFill>
                  <a:schemeClr val="tx1"/>
                </a:solidFill>
              </a:rPr>
              <a:t> </a:t>
            </a:r>
            <a:r>
              <a:rPr lang="en-IN" dirty="0" err="1" smtClean="0">
                <a:solidFill>
                  <a:schemeClr val="tx1"/>
                </a:solidFill>
              </a:rPr>
              <a:t>Zoonotic</a:t>
            </a:r>
            <a:r>
              <a:rPr lang="en-IN" dirty="0" smtClean="0">
                <a:solidFill>
                  <a:schemeClr val="tx1"/>
                </a:solidFill>
              </a:rPr>
              <a:t> disease transmission.</a:t>
            </a:r>
            <a:endParaRPr lang="en-IN"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6178698"/>
          </a:xfrm>
          <a:ln>
            <a:solidFill>
              <a:schemeClr val="tx1"/>
            </a:solidFill>
          </a:ln>
        </p:spPr>
        <p:txBody>
          <a:bodyPr anchor="t">
            <a:normAutofit/>
          </a:bodyPr>
          <a:lstStyle/>
          <a:p>
            <a:r>
              <a:rPr lang="en-IN" sz="4000" b="1" u="sng" dirty="0" smtClean="0">
                <a:latin typeface="Times New Roman" pitchFamily="18" charset="0"/>
                <a:cs typeface="Times New Roman" pitchFamily="18" charset="0"/>
              </a:rPr>
              <a:t>AIM </a:t>
            </a:r>
            <a:endParaRPr lang="en-IN"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chor="t">
            <a:normAutofit/>
          </a:bodyPr>
          <a:lstStyle/>
          <a:p>
            <a:pPr algn="ctr">
              <a:buNone/>
            </a:pPr>
            <a:endParaRPr lang="en-IN" sz="2400" dirty="0" smtClean="0"/>
          </a:p>
          <a:p>
            <a:pPr algn="ctr">
              <a:buNone/>
            </a:pPr>
            <a:r>
              <a:rPr lang="en-IN" sz="2400" dirty="0" smtClean="0"/>
              <a:t>	</a:t>
            </a:r>
            <a:r>
              <a:rPr lang="en-IN" dirty="0" smtClean="0">
                <a:latin typeface="Times New Roman" pitchFamily="18" charset="0"/>
                <a:cs typeface="Times New Roman" pitchFamily="18" charset="0"/>
              </a:rPr>
              <a:t>To identify the Milk distribution system and hygiene practices among small dairy farms in </a:t>
            </a:r>
            <a:r>
              <a:rPr lang="en-IN" dirty="0" err="1" smtClean="0">
                <a:latin typeface="Times New Roman" pitchFamily="18" charset="0"/>
                <a:cs typeface="Times New Roman" pitchFamily="18" charset="0"/>
              </a:rPr>
              <a:t>Jaipur</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6250706"/>
          </a:xfrm>
          <a:ln>
            <a:solidFill>
              <a:schemeClr val="tx1"/>
            </a:solidFill>
          </a:ln>
        </p:spPr>
        <p:txBody>
          <a:bodyPr anchor="t">
            <a:normAutofit/>
          </a:bodyPr>
          <a:lstStyle/>
          <a:p>
            <a:r>
              <a:rPr lang="en-IN" sz="4000" b="1" u="sng" dirty="0" smtClean="0">
                <a:latin typeface="Times New Roman" pitchFamily="18" charset="0"/>
                <a:cs typeface="Times New Roman" pitchFamily="18" charset="0"/>
              </a:rPr>
              <a:t>OBJECTIVE</a:t>
            </a:r>
            <a:endParaRPr lang="en-IN"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251520" y="1600200"/>
            <a:ext cx="8640960" cy="4525963"/>
          </a:xfrm>
        </p:spPr>
        <p:txBody>
          <a:bodyPr>
            <a:normAutofit/>
          </a:bodyPr>
          <a:lstStyle/>
          <a:p>
            <a:pPr marL="914400" lvl="1" indent="-457200">
              <a:buFont typeface="+mj-lt"/>
              <a:buAutoNum type="arabicPeriod"/>
            </a:pPr>
            <a:r>
              <a:rPr lang="en-IN" sz="2400" dirty="0" smtClean="0">
                <a:latin typeface="Times New Roman" pitchFamily="18" charset="0"/>
                <a:cs typeface="Times New Roman" pitchFamily="18" charset="0"/>
              </a:rPr>
              <a:t>To identify the distribution system among the small dairy farms in the </a:t>
            </a:r>
            <a:r>
              <a:rPr lang="en-IN" sz="2400" dirty="0" err="1" smtClean="0">
                <a:latin typeface="Times New Roman" pitchFamily="18" charset="0"/>
                <a:cs typeface="Times New Roman" pitchFamily="18" charset="0"/>
              </a:rPr>
              <a:t>peri</a:t>
            </a:r>
            <a:r>
              <a:rPr lang="en-IN" sz="2400" dirty="0" smtClean="0">
                <a:latin typeface="Times New Roman" pitchFamily="18" charset="0"/>
                <a:cs typeface="Times New Roman" pitchFamily="18" charset="0"/>
              </a:rPr>
              <a:t>-urban area of </a:t>
            </a:r>
            <a:r>
              <a:rPr lang="en-IN" sz="2400" dirty="0" err="1" smtClean="0">
                <a:latin typeface="Times New Roman" pitchFamily="18" charset="0"/>
                <a:cs typeface="Times New Roman" pitchFamily="18" charset="0"/>
              </a:rPr>
              <a:t>Jaipur</a:t>
            </a:r>
            <a:r>
              <a:rPr lang="en-IN" sz="2400" dirty="0" smtClean="0">
                <a:latin typeface="Times New Roman" pitchFamily="18" charset="0"/>
                <a:cs typeface="Times New Roman" pitchFamily="18" charset="0"/>
              </a:rPr>
              <a:t>. </a:t>
            </a:r>
          </a:p>
          <a:p>
            <a:pPr marL="914400" lvl="1" indent="-457200">
              <a:buFont typeface="+mj-lt"/>
              <a:buAutoNum type="arabicPeriod"/>
            </a:pPr>
            <a:r>
              <a:rPr lang="en-IN" sz="2400" dirty="0" smtClean="0">
                <a:latin typeface="Times New Roman" pitchFamily="18" charset="0"/>
                <a:cs typeface="Times New Roman" pitchFamily="18" charset="0"/>
              </a:rPr>
              <a:t>To evaluate milk hygiene practices among small dairy farmers under identified distribution system (for e.g. supplier, distributors, end-user etc.) </a:t>
            </a:r>
          </a:p>
          <a:p>
            <a:pPr marL="914400" lvl="1" indent="-457200">
              <a:buFont typeface="+mj-lt"/>
              <a:buAutoNum type="arabicPeriod"/>
            </a:pPr>
            <a:r>
              <a:rPr lang="en-IN" sz="2400" dirty="0" smtClean="0">
                <a:latin typeface="Times New Roman" pitchFamily="18" charset="0"/>
                <a:cs typeface="Times New Roman" pitchFamily="18" charset="0"/>
              </a:rPr>
              <a:t>To Check the presence of mastitis in milking animals (Keno test, temperature and pH) among small dairy farms.</a:t>
            </a:r>
          </a:p>
          <a:p>
            <a:pPr algn="just">
              <a:buNone/>
            </a:pPr>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6250706"/>
          </a:xfrm>
          <a:ln>
            <a:solidFill>
              <a:schemeClr val="tx1"/>
            </a:solidFill>
          </a:ln>
        </p:spPr>
        <p:txBody>
          <a:bodyPr anchor="t">
            <a:normAutofit/>
          </a:bodyPr>
          <a:lstStyle/>
          <a:p>
            <a:r>
              <a:rPr lang="en-IN" sz="4000" b="1" u="sng" dirty="0" smtClean="0">
                <a:latin typeface="Times New Roman" pitchFamily="18" charset="0"/>
                <a:cs typeface="Times New Roman" pitchFamily="18" charset="0"/>
              </a:rPr>
              <a:t>METHODOLOGY </a:t>
            </a:r>
            <a:endParaRPr lang="en-IN"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251520" y="1268760"/>
            <a:ext cx="8640960" cy="5400600"/>
          </a:xfrm>
        </p:spPr>
        <p:txBody>
          <a:bodyPr>
            <a:noAutofit/>
          </a:bodyPr>
          <a:lstStyle/>
          <a:p>
            <a:pPr algn="just" fontAlgn="base"/>
            <a:r>
              <a:rPr lang="en-GB" sz="2400" b="1" dirty="0" smtClean="0">
                <a:latin typeface="Times New Roman" pitchFamily="18" charset="0"/>
                <a:cs typeface="Times New Roman" pitchFamily="18" charset="0"/>
              </a:rPr>
              <a:t>Study </a:t>
            </a:r>
            <a:r>
              <a:rPr lang="en-GB" sz="2400" b="1" dirty="0">
                <a:latin typeface="Times New Roman" pitchFamily="18" charset="0"/>
                <a:cs typeface="Times New Roman" pitchFamily="18" charset="0"/>
              </a:rPr>
              <a:t>Area-</a:t>
            </a:r>
            <a:endParaRPr lang="en-IN" sz="2400" b="1" dirty="0">
              <a:latin typeface="Times New Roman" pitchFamily="18" charset="0"/>
              <a:cs typeface="Times New Roman" pitchFamily="18" charset="0"/>
            </a:endParaRPr>
          </a:p>
          <a:p>
            <a:pPr algn="just" fontAlgn="base">
              <a:buNone/>
            </a:pP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Peri</a:t>
            </a:r>
            <a:r>
              <a:rPr lang="en-IN" sz="2400" dirty="0" smtClean="0">
                <a:latin typeface="Times New Roman" pitchFamily="18" charset="0"/>
                <a:cs typeface="Times New Roman" pitchFamily="18" charset="0"/>
              </a:rPr>
              <a:t>-urban area of </a:t>
            </a:r>
            <a:r>
              <a:rPr lang="en-IN" sz="2400" dirty="0" err="1" smtClean="0">
                <a:latin typeface="Times New Roman" pitchFamily="18" charset="0"/>
                <a:cs typeface="Times New Roman" pitchFamily="18" charset="0"/>
              </a:rPr>
              <a:t>Jaipur</a:t>
            </a:r>
            <a:r>
              <a:rPr lang="en-IN" sz="2400" dirty="0" smtClean="0">
                <a:latin typeface="Times New Roman" pitchFamily="18" charset="0"/>
                <a:cs typeface="Times New Roman" pitchFamily="18" charset="0"/>
              </a:rPr>
              <a:t>. </a:t>
            </a:r>
            <a:endParaRPr lang="en-IN" sz="2400" dirty="0">
              <a:latin typeface="Times New Roman" pitchFamily="18" charset="0"/>
              <a:cs typeface="Times New Roman" pitchFamily="18" charset="0"/>
            </a:endParaRPr>
          </a:p>
          <a:p>
            <a:pPr algn="just" fontAlgn="base"/>
            <a:r>
              <a:rPr lang="en-GB" sz="2400" b="1" dirty="0">
                <a:latin typeface="Times New Roman" pitchFamily="18" charset="0"/>
                <a:cs typeface="Times New Roman" pitchFamily="18" charset="0"/>
              </a:rPr>
              <a:t>Study Design-</a:t>
            </a:r>
            <a:endParaRPr lang="en-IN" sz="2400" b="1" dirty="0">
              <a:latin typeface="Times New Roman" pitchFamily="18" charset="0"/>
              <a:cs typeface="Times New Roman" pitchFamily="18" charset="0"/>
            </a:endParaRPr>
          </a:p>
          <a:p>
            <a:pPr algn="just" fontAlgn="base">
              <a:buNone/>
            </a:pPr>
            <a:r>
              <a:rPr lang="en-GB" sz="2400" dirty="0" smtClean="0">
                <a:latin typeface="Times New Roman" pitchFamily="18" charset="0"/>
                <a:cs typeface="Times New Roman" pitchFamily="18" charset="0"/>
              </a:rPr>
              <a:t>     Cross </a:t>
            </a:r>
            <a:r>
              <a:rPr lang="en-GB" sz="2400" dirty="0">
                <a:latin typeface="Times New Roman" pitchFamily="18" charset="0"/>
                <a:cs typeface="Times New Roman" pitchFamily="18" charset="0"/>
              </a:rPr>
              <a:t>sectional study</a:t>
            </a:r>
            <a:r>
              <a:rPr lang="en-GB" sz="2400" dirty="0" smtClean="0">
                <a:latin typeface="Times New Roman" pitchFamily="18" charset="0"/>
                <a:cs typeface="Times New Roman" pitchFamily="18" charset="0"/>
              </a:rPr>
              <a:t>.</a:t>
            </a:r>
            <a:endParaRPr lang="en-IN" sz="1000" dirty="0">
              <a:latin typeface="Times New Roman" pitchFamily="18" charset="0"/>
              <a:cs typeface="Times New Roman" pitchFamily="18" charset="0"/>
            </a:endParaRPr>
          </a:p>
          <a:p>
            <a:pPr algn="just" fontAlgn="base"/>
            <a:r>
              <a:rPr lang="en-GB" sz="2400" b="1" dirty="0">
                <a:latin typeface="Times New Roman" pitchFamily="18" charset="0"/>
                <a:cs typeface="Times New Roman" pitchFamily="18" charset="0"/>
              </a:rPr>
              <a:t>Study Period-</a:t>
            </a:r>
            <a:endParaRPr lang="en-IN" sz="2400" b="1" dirty="0">
              <a:latin typeface="Times New Roman" pitchFamily="18" charset="0"/>
              <a:cs typeface="Times New Roman" pitchFamily="18" charset="0"/>
            </a:endParaRPr>
          </a:p>
          <a:p>
            <a:pPr algn="just" fontAlgn="base">
              <a:buNone/>
            </a:pPr>
            <a:r>
              <a:rPr lang="en-GB" sz="2400" dirty="0" smtClean="0">
                <a:latin typeface="Times New Roman" pitchFamily="18" charset="0"/>
                <a:cs typeface="Times New Roman" pitchFamily="18" charset="0"/>
              </a:rPr>
              <a:t>    Three months.</a:t>
            </a:r>
          </a:p>
          <a:p>
            <a:pPr algn="just" fontAlgn="base"/>
            <a:r>
              <a:rPr lang="en-GB" sz="2400" b="1" dirty="0" smtClean="0">
                <a:latin typeface="Times New Roman" pitchFamily="18" charset="0"/>
                <a:cs typeface="Times New Roman" pitchFamily="18" charset="0"/>
              </a:rPr>
              <a:t>Study Population </a:t>
            </a:r>
            <a:r>
              <a:rPr lang="en-GB"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Person involved in distribution channel for e.g. milk suppliers, distributors, households (end - user) etc and milking animals on small dairy farms.</a:t>
            </a:r>
          </a:p>
          <a:p>
            <a:pPr algn="just" fontAlgn="base">
              <a:buNone/>
            </a:pPr>
            <a:endParaRPr lang="en-GB" sz="2400" dirty="0" smtClean="0">
              <a:latin typeface="Times New Roman" pitchFamily="18" charset="0"/>
              <a:cs typeface="Times New Roman" pitchFamily="18" charset="0"/>
            </a:endParaRPr>
          </a:p>
          <a:p>
            <a:pPr algn="just" fontAlgn="base">
              <a:buNone/>
            </a:pPr>
            <a:endParaRPr lang="en-GB" sz="1000" dirty="0" smtClean="0">
              <a:latin typeface="Times New Roman" pitchFamily="18" charset="0"/>
              <a:cs typeface="Times New Roman" pitchFamily="18" charset="0"/>
            </a:endParaRPr>
          </a:p>
          <a:p>
            <a:pPr algn="just" fontAlgn="base">
              <a:buNone/>
            </a:pPr>
            <a:r>
              <a:rPr lang="en-GB" sz="2400" dirty="0"/>
              <a:t> </a:t>
            </a:r>
            <a:endParaRPr lang="en-IN" sz="2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408712"/>
          </a:xfrm>
          <a:ln>
            <a:solidFill>
              <a:schemeClr val="tx1"/>
            </a:solidFill>
          </a:ln>
        </p:spPr>
        <p:txBody>
          <a:bodyPr>
            <a:noAutofit/>
          </a:bodyPr>
          <a:lstStyle/>
          <a:p>
            <a:pPr algn="just" fontAlgn="base">
              <a:buNone/>
            </a:pPr>
            <a:endParaRPr lang="en-IN" sz="2000" dirty="0" smtClean="0">
              <a:latin typeface="Times New Roman" pitchFamily="18" charset="0"/>
              <a:cs typeface="Times New Roman" pitchFamily="18" charset="0"/>
            </a:endParaRPr>
          </a:p>
          <a:p>
            <a:pPr algn="just"/>
            <a:r>
              <a:rPr lang="en-GB" sz="2400" b="1" dirty="0" smtClean="0">
                <a:latin typeface="Times New Roman" pitchFamily="18" charset="0"/>
                <a:cs typeface="Times New Roman" pitchFamily="18" charset="0"/>
              </a:rPr>
              <a:t>Study type </a:t>
            </a:r>
            <a:r>
              <a:rPr lang="en-GB"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Quantitative and observational study.</a:t>
            </a:r>
          </a:p>
          <a:p>
            <a:pPr algn="just">
              <a:buNone/>
            </a:pPr>
            <a:endParaRPr lang="en-IN" sz="2000" dirty="0" smtClean="0">
              <a:latin typeface="Times New Roman" pitchFamily="18" charset="0"/>
              <a:cs typeface="Times New Roman" pitchFamily="18" charset="0"/>
            </a:endParaRPr>
          </a:p>
          <a:p>
            <a:pPr lvl="0"/>
            <a:r>
              <a:rPr lang="en-GB" sz="2400"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Sampling -</a:t>
            </a:r>
            <a:r>
              <a:rPr lang="en-IN" sz="2400" dirty="0" smtClean="0">
                <a:latin typeface="Times New Roman" pitchFamily="18" charset="0"/>
                <a:cs typeface="Times New Roman" pitchFamily="18" charset="0"/>
              </a:rPr>
              <a:t>Snowball Sampling was used for identification of distribution system under small dairy farms. Further all possible supplier was interviewed till the repetition of supplier taken place. </a:t>
            </a:r>
          </a:p>
          <a:p>
            <a:pPr lvl="0">
              <a:buNone/>
            </a:pPr>
            <a:r>
              <a:rPr lang="en-IN"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264696"/>
          </a:xfrm>
          <a:noFill/>
          <a:ln>
            <a:solidFill>
              <a:schemeClr val="tx1"/>
            </a:solidFill>
          </a:ln>
        </p:spPr>
        <p:txBody>
          <a:bodyPr>
            <a:normAutofit/>
          </a:bodyPr>
          <a:lstStyle/>
          <a:p>
            <a:pPr lvl="0"/>
            <a:r>
              <a:rPr lang="en-IN" sz="2400" b="1" dirty="0" smtClean="0"/>
              <a:t>Data collection Tool </a:t>
            </a:r>
            <a:r>
              <a:rPr lang="en-IN" sz="2400" dirty="0" smtClean="0"/>
              <a:t>– Questionnaire was used for evaluation of hygiene practices through variables such as Washing of udder, washing of utensils, Teat dipping, Washing of hands etc.  </a:t>
            </a:r>
          </a:p>
          <a:p>
            <a:pPr algn="just">
              <a:buNone/>
            </a:pPr>
            <a:endParaRPr lang="en-IN" sz="2600" dirty="0" smtClean="0"/>
          </a:p>
          <a:p>
            <a:pPr algn="just">
              <a:buNone/>
            </a:pPr>
            <a:endParaRPr lang="en-IN" sz="2400" dirty="0" smtClean="0"/>
          </a:p>
          <a:p>
            <a:pPr algn="just">
              <a:buNone/>
            </a:pPr>
            <a:r>
              <a:rPr lang="en-IN" sz="2400" dirty="0" smtClean="0"/>
              <a:t> </a:t>
            </a:r>
          </a:p>
        </p:txBody>
      </p:sp>
      <p:graphicFrame>
        <p:nvGraphicFramePr>
          <p:cNvPr id="4" name="Table 3"/>
          <p:cNvGraphicFramePr>
            <a:graphicFrameLocks noGrp="1"/>
          </p:cNvGraphicFramePr>
          <p:nvPr/>
        </p:nvGraphicFramePr>
        <p:xfrm>
          <a:off x="755576" y="1772816"/>
          <a:ext cx="7776864" cy="4124960"/>
        </p:xfrm>
        <a:graphic>
          <a:graphicData uri="http://schemas.openxmlformats.org/drawingml/2006/table">
            <a:tbl>
              <a:tblPr/>
              <a:tblGrid>
                <a:gridCol w="1227805"/>
                <a:gridCol w="2254403"/>
                <a:gridCol w="2327728"/>
                <a:gridCol w="1966928"/>
              </a:tblGrid>
              <a:tr h="508000">
                <a:tc>
                  <a:txBody>
                    <a:bodyPr/>
                    <a:lstStyle/>
                    <a:p>
                      <a:pPr marL="457200" algn="l">
                        <a:lnSpc>
                          <a:spcPct val="150000"/>
                        </a:lnSpc>
                        <a:spcAft>
                          <a:spcPts val="0"/>
                        </a:spcAft>
                      </a:pPr>
                      <a:r>
                        <a:rPr lang="en-IN" sz="1800" dirty="0" err="1">
                          <a:latin typeface="Times New Roman"/>
                          <a:ea typeface="Calibri"/>
                          <a:cs typeface="Times New Roman"/>
                        </a:rPr>
                        <a:t>S.No</a:t>
                      </a:r>
                      <a:r>
                        <a:rPr lang="en-IN" sz="1800" dirty="0">
                          <a:latin typeface="Times New Roman"/>
                          <a:ea typeface="Calibri"/>
                          <a:cs typeface="Times New Roman"/>
                        </a:rPr>
                        <a:t>.</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Types of Samples</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algn="l">
                        <a:lnSpc>
                          <a:spcPct val="150000"/>
                        </a:lnSpc>
                        <a:spcAft>
                          <a:spcPts val="0"/>
                        </a:spcAft>
                      </a:pPr>
                      <a:r>
                        <a:rPr lang="en-IN" sz="1800">
                          <a:latin typeface="Times New Roman"/>
                          <a:ea typeface="Calibri"/>
                          <a:cs typeface="Times New Roman"/>
                        </a:rPr>
                        <a:t>Data Collection Tools</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508000">
                <a:tc>
                  <a:txBody>
                    <a:bodyPr/>
                    <a:lstStyle/>
                    <a:p>
                      <a:pPr marL="457200" algn="l">
                        <a:lnSpc>
                          <a:spcPct val="150000"/>
                        </a:lnSpc>
                        <a:spcAft>
                          <a:spcPts val="0"/>
                        </a:spcAft>
                      </a:pPr>
                      <a:r>
                        <a:rPr lang="en-IN" sz="1800">
                          <a:latin typeface="Times New Roman"/>
                          <a:ea typeface="Calibri"/>
                          <a:cs typeface="Times New Roman"/>
                        </a:rPr>
                        <a:t>1</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Supplier</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Questionnaire</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457200" algn="l">
                        <a:lnSpc>
                          <a:spcPct val="150000"/>
                        </a:lnSpc>
                        <a:spcAft>
                          <a:spcPts val="0"/>
                        </a:spcAft>
                      </a:pPr>
                      <a:r>
                        <a:rPr lang="en-IN" sz="1800">
                          <a:latin typeface="Times New Roman"/>
                          <a:ea typeface="Calibri"/>
                          <a:cs typeface="Times New Roman"/>
                        </a:rPr>
                        <a:t>Checklist</a:t>
                      </a:r>
                      <a:endParaRPr lang="en-IN" sz="1400">
                        <a:latin typeface="Calibri"/>
                        <a:ea typeface="Calibri"/>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457200" algn="l">
                        <a:lnSpc>
                          <a:spcPct val="150000"/>
                        </a:lnSpc>
                        <a:spcAft>
                          <a:spcPts val="0"/>
                        </a:spcAft>
                      </a:pPr>
                      <a:r>
                        <a:rPr lang="en-IN" sz="1800">
                          <a:latin typeface="Times New Roman"/>
                          <a:ea typeface="Calibri"/>
                          <a:cs typeface="Times New Roman"/>
                        </a:rPr>
                        <a:t>2</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Milk Distributer</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Questionnaire</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762000">
                <a:tc>
                  <a:txBody>
                    <a:bodyPr/>
                    <a:lstStyle/>
                    <a:p>
                      <a:pPr marL="457200" algn="l">
                        <a:lnSpc>
                          <a:spcPct val="150000"/>
                        </a:lnSpc>
                        <a:spcAft>
                          <a:spcPts val="0"/>
                        </a:spcAft>
                      </a:pPr>
                      <a:r>
                        <a:rPr lang="en-IN" sz="1800">
                          <a:latin typeface="Times New Roman"/>
                          <a:ea typeface="Calibri"/>
                          <a:cs typeface="Times New Roman"/>
                        </a:rPr>
                        <a:t>3</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a:latin typeface="Times New Roman"/>
                          <a:ea typeface="Calibri"/>
                          <a:cs typeface="Times New Roman"/>
                        </a:rPr>
                        <a:t>Consumers (end-user)</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Questionnaire</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IN"/>
                    </a:p>
                  </a:txBody>
                  <a:tcPr/>
                </a:tc>
              </a:tr>
              <a:tr h="1524000">
                <a:tc>
                  <a:txBody>
                    <a:bodyPr/>
                    <a:lstStyle/>
                    <a:p>
                      <a:pPr marL="457200" algn="l">
                        <a:lnSpc>
                          <a:spcPct val="150000"/>
                        </a:lnSpc>
                        <a:spcAft>
                          <a:spcPts val="0"/>
                        </a:spcAft>
                      </a:pPr>
                      <a:r>
                        <a:rPr lang="en-IN" sz="1800">
                          <a:latin typeface="Times New Roman"/>
                          <a:ea typeface="Calibri"/>
                          <a:cs typeface="Times New Roman"/>
                        </a:rPr>
                        <a:t>4</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a:latin typeface="Times New Roman"/>
                          <a:ea typeface="Calibri"/>
                          <a:cs typeface="Times New Roman"/>
                        </a:rPr>
                        <a:t>Milking Animals (Cow’s and Buffalos)</a:t>
                      </a:r>
                      <a:endParaRPr lang="en-IN" sz="140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r>
                        <a:rPr lang="en-IN" sz="1800" dirty="0">
                          <a:latin typeface="Times New Roman"/>
                          <a:ea typeface="Calibri"/>
                          <a:cs typeface="Times New Roman"/>
                        </a:rPr>
                        <a:t>pH, Temperature and Keno Test for Mastitis</a:t>
                      </a:r>
                      <a:endParaRPr lang="en-IN" sz="1400" dirty="0">
                        <a:latin typeface="Calibri"/>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50000"/>
                        </a:lnSpc>
                        <a:spcAft>
                          <a:spcPts val="0"/>
                        </a:spcAft>
                      </a:pPr>
                      <a:endParaRPr lang="en-IN" sz="1800" dirty="0">
                        <a:latin typeface="Times New Roman"/>
                        <a:ea typeface="Calibri"/>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4855</TotalTime>
  <Words>2122</Words>
  <Application>Microsoft Office PowerPoint</Application>
  <PresentationFormat>On-screen Show (4:3)</PresentationFormat>
  <Paragraphs>539</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Evaluation of Milk Hygiene Practices among Small Dairy Farms</vt:lpstr>
      <vt:lpstr>INTRODUCTION </vt:lpstr>
      <vt:lpstr>RATIONALE </vt:lpstr>
      <vt:lpstr>Slide 4</vt:lpstr>
      <vt:lpstr>AIM </vt:lpstr>
      <vt:lpstr>OBJECTIVE</vt:lpstr>
      <vt:lpstr>METHODOLOGY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CONCLUSION</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Atul Singh</dc:creator>
  <cp:lastModifiedBy>Printer</cp:lastModifiedBy>
  <cp:revision>243</cp:revision>
  <dcterms:created xsi:type="dcterms:W3CDTF">2016-11-14T15:38:06Z</dcterms:created>
  <dcterms:modified xsi:type="dcterms:W3CDTF">2017-05-15T06:59:40Z</dcterms:modified>
</cp:coreProperties>
</file>