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5"/>
  </p:notesMasterIdLst>
  <p:sldIdLst>
    <p:sldId id="256" r:id="rId2"/>
    <p:sldId id="281" r:id="rId3"/>
    <p:sldId id="257" r:id="rId4"/>
    <p:sldId id="280" r:id="rId5"/>
    <p:sldId id="274" r:id="rId6"/>
    <p:sldId id="260" r:id="rId7"/>
    <p:sldId id="261" r:id="rId8"/>
    <p:sldId id="262" r:id="rId9"/>
    <p:sldId id="263" r:id="rId10"/>
    <p:sldId id="264" r:id="rId11"/>
    <p:sldId id="265" r:id="rId12"/>
    <p:sldId id="266" r:id="rId13"/>
    <p:sldId id="267" r:id="rId14"/>
    <p:sldId id="268" r:id="rId15"/>
    <p:sldId id="269" r:id="rId16"/>
    <p:sldId id="276" r:id="rId17"/>
    <p:sldId id="277" r:id="rId18"/>
    <p:sldId id="278" r:id="rId19"/>
    <p:sldId id="279" r:id="rId20"/>
    <p:sldId id="272" r:id="rId21"/>
    <p:sldId id="270" r:id="rId22"/>
    <p:sldId id="271" r:id="rId23"/>
    <p:sldId id="27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060" autoAdjust="0"/>
  </p:normalViewPr>
  <p:slideViewPr>
    <p:cSldViewPr>
      <p:cViewPr varScale="1">
        <p:scale>
          <a:sx n="72" d="100"/>
          <a:sy n="72" d="100"/>
        </p:scale>
        <p:origin x="-12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B6B451-6610-4DF5-B9E9-4627D0862D8A}" type="datetimeFigureOut">
              <a:rPr lang="en-US" smtClean="0"/>
              <a:pPr/>
              <a:t>5/14/2017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883492-5AE2-4928-9927-1943A647A4F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883492-5AE2-4928-9927-1943A647A4F6}"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3F88549B-9E4E-4F60-82A5-117FD0304D51}" type="datetimeFigureOut">
              <a:rPr lang="en-US" smtClean="0"/>
              <a:pPr/>
              <a:t>5/14/2017</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AD63DCDA-A077-4926-AFC7-111296E344E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88549B-9E4E-4F60-82A5-117FD0304D51}" type="datetimeFigureOut">
              <a:rPr lang="en-US" smtClean="0"/>
              <a:pPr/>
              <a:t>5/14/2017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63DCDA-A077-4926-AFC7-111296E344E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88549B-9E4E-4F60-82A5-117FD0304D51}" type="datetimeFigureOut">
              <a:rPr lang="en-US" smtClean="0"/>
              <a:pPr/>
              <a:t>5/14/2017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63DCDA-A077-4926-AFC7-111296E344E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F88549B-9E4E-4F60-82A5-117FD0304D51}" type="datetimeFigureOut">
              <a:rPr lang="en-US" smtClean="0"/>
              <a:pPr/>
              <a:t>5/14/2017</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AD63DCDA-A077-4926-AFC7-111296E344E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3F88549B-9E4E-4F60-82A5-117FD0304D51}" type="datetimeFigureOut">
              <a:rPr lang="en-US" smtClean="0"/>
              <a:pPr/>
              <a:t>5/14/2017</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AD63DCDA-A077-4926-AFC7-111296E344EA}"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3F88549B-9E4E-4F60-82A5-117FD0304D51}" type="datetimeFigureOut">
              <a:rPr lang="en-US" smtClean="0"/>
              <a:pPr/>
              <a:t>5/14/2017</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D63DCDA-A077-4926-AFC7-111296E344E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3F88549B-9E4E-4F60-82A5-117FD0304D51}" type="datetimeFigureOut">
              <a:rPr lang="en-US" smtClean="0"/>
              <a:pPr/>
              <a:t>5/14/2017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AD63DCDA-A077-4926-AFC7-111296E344EA}"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3F88549B-9E4E-4F60-82A5-117FD0304D51}" type="datetimeFigureOut">
              <a:rPr lang="en-US" smtClean="0"/>
              <a:pPr/>
              <a:t>5/14/2017</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63DCDA-A077-4926-AFC7-111296E344E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F88549B-9E4E-4F60-82A5-117FD0304D51}" type="datetimeFigureOut">
              <a:rPr lang="en-US" smtClean="0"/>
              <a:pPr/>
              <a:t>5/14/2017</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63DCDA-A077-4926-AFC7-111296E344E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F88549B-9E4E-4F60-82A5-117FD0304D51}" type="datetimeFigureOut">
              <a:rPr lang="en-US" smtClean="0"/>
              <a:pPr/>
              <a:t>5/14/2017</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63DCDA-A077-4926-AFC7-111296E344E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3F88549B-9E4E-4F60-82A5-117FD0304D51}" type="datetimeFigureOut">
              <a:rPr lang="en-US" smtClean="0"/>
              <a:pPr/>
              <a:t>5/14/2017</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D63DCDA-A077-4926-AFC7-111296E344EA}"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F88549B-9E4E-4F60-82A5-117FD0304D51}" type="datetimeFigureOut">
              <a:rPr lang="en-US" smtClean="0"/>
              <a:pPr/>
              <a:t>5/14/2017</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D63DCDA-A077-4926-AFC7-111296E344EA}"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2895601"/>
          </a:xfrm>
          <a:effectLst/>
        </p:spPr>
        <p:txBody>
          <a:bodyPr>
            <a:normAutofit/>
          </a:bodyPr>
          <a:lstStyle/>
          <a:p>
            <a:r>
              <a:rPr lang="en-IN" b="1" dirty="0" smtClean="0"/>
              <a:t>“Monitoring &amp; evaluation of </a:t>
            </a:r>
            <a:r>
              <a:rPr lang="en-IN" b="1" dirty="0" err="1" smtClean="0"/>
              <a:t>chetna</a:t>
            </a:r>
            <a:r>
              <a:rPr lang="en-IN" b="1" dirty="0" smtClean="0"/>
              <a:t> mobile app under RBSK programme in 2 district of mp</a:t>
            </a:r>
            <a:br>
              <a:rPr lang="en-IN" b="1" dirty="0" smtClean="0"/>
            </a:br>
            <a:r>
              <a:rPr lang="en-IN" b="1" dirty="0" smtClean="0"/>
              <a:t> (</a:t>
            </a:r>
            <a:r>
              <a:rPr lang="en-IN" b="1" dirty="0" err="1" smtClean="0"/>
              <a:t>badwani</a:t>
            </a:r>
            <a:r>
              <a:rPr lang="en-IN" b="1" dirty="0" smtClean="0"/>
              <a:t> &amp; Gwalior)”</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5" name="Subtitle 2"/>
          <p:cNvSpPr txBox="1">
            <a:spLocks/>
          </p:cNvSpPr>
          <p:nvPr/>
        </p:nvSpPr>
        <p:spPr>
          <a:xfrm>
            <a:off x="6705600" y="5410200"/>
            <a:ext cx="2362200" cy="1143000"/>
          </a:xfrm>
          <a:prstGeom prst="rect">
            <a:avLst/>
          </a:prstGeom>
        </p:spPr>
        <p:txBody>
          <a:bodyPr vert="horz" lIns="91440" tIns="45720" rIns="91440" bIns="45720" rtlCol="0">
            <a:noAutofit/>
          </a:bodyPr>
          <a:lstStyle/>
          <a:p>
            <a:r>
              <a:rPr lang="en-US" sz="2400" b="1" dirty="0" smtClean="0">
                <a:latin typeface="Times New Roman" pitchFamily="18" charset="0"/>
                <a:cs typeface="Times New Roman" pitchFamily="18" charset="0"/>
              </a:rPr>
              <a:t>Submitted by :</a:t>
            </a:r>
          </a:p>
          <a:p>
            <a:r>
              <a:rPr lang="en-US" sz="2400" b="1" dirty="0" err="1" smtClean="0">
                <a:latin typeface="Times New Roman" pitchFamily="18" charset="0"/>
                <a:cs typeface="Times New Roman" pitchFamily="18" charset="0"/>
              </a:rPr>
              <a:t>Ankita</a:t>
            </a:r>
            <a:r>
              <a:rPr lang="en-US" sz="2400" b="1" dirty="0" smtClean="0">
                <a:latin typeface="Times New Roman" pitchFamily="18" charset="0"/>
                <a:cs typeface="Times New Roman" pitchFamily="18" charset="0"/>
              </a:rPr>
              <a:t>  Sharma</a:t>
            </a:r>
          </a:p>
          <a:p>
            <a:r>
              <a:rPr lang="en-US" sz="2400" b="1" dirty="0" smtClean="0">
                <a:latin typeface="Times New Roman" pitchFamily="18" charset="0"/>
                <a:cs typeface="Times New Roman" pitchFamily="18" charset="0"/>
              </a:rPr>
              <a:t>Roll No. – 009</a:t>
            </a:r>
          </a:p>
          <a:p>
            <a:endParaRPr lang="en-US" sz="2400" dirty="0"/>
          </a:p>
        </p:txBody>
      </p:sp>
      <p:sp>
        <p:nvSpPr>
          <p:cNvPr id="8" name="Rectangle 7"/>
          <p:cNvSpPr/>
          <p:nvPr/>
        </p:nvSpPr>
        <p:spPr>
          <a:xfrm>
            <a:off x="304800" y="5410200"/>
            <a:ext cx="4191000" cy="1200329"/>
          </a:xfrm>
          <a:prstGeom prst="rect">
            <a:avLst/>
          </a:prstGeom>
        </p:spPr>
        <p:txBody>
          <a:bodyPr wrap="square">
            <a:spAutoFit/>
          </a:bodyPr>
          <a:lstStyle/>
          <a:p>
            <a:r>
              <a:rPr lang="en-US" sz="2400" b="1" dirty="0" smtClean="0">
                <a:latin typeface="Times New Roman" pitchFamily="18" charset="0"/>
                <a:cs typeface="Times New Roman" pitchFamily="18" charset="0"/>
              </a:rPr>
              <a:t>Under the Guidance of :</a:t>
            </a:r>
          </a:p>
          <a:p>
            <a:r>
              <a:rPr lang="en-US" sz="2400" b="1" dirty="0" err="1" smtClean="0">
                <a:latin typeface="Times New Roman" pitchFamily="18" charset="0"/>
                <a:cs typeface="Times New Roman" pitchFamily="18" charset="0"/>
              </a:rPr>
              <a:t>Dr.RajeshTripathi</a:t>
            </a:r>
            <a:r>
              <a:rPr lang="en-US" sz="2400" b="1" dirty="0" smtClean="0">
                <a:latin typeface="Times New Roman" pitchFamily="18" charset="0"/>
                <a:cs typeface="Times New Roman" pitchFamily="18" charset="0"/>
              </a:rPr>
              <a:t>(NHM,MP)</a:t>
            </a:r>
          </a:p>
          <a:p>
            <a:r>
              <a:rPr lang="en-US" sz="2400" b="1" dirty="0" err="1" smtClean="0">
                <a:latin typeface="Times New Roman" pitchFamily="18" charset="0"/>
                <a:cs typeface="Times New Roman" pitchFamily="18" charset="0"/>
              </a:rPr>
              <a:t>B.S.Singh</a:t>
            </a:r>
            <a:r>
              <a:rPr lang="en-US" sz="2400" b="1" dirty="0" smtClean="0">
                <a:latin typeface="Times New Roman" pitchFamily="18" charset="0"/>
                <a:cs typeface="Times New Roman" pitchFamily="18" charset="0"/>
              </a:rPr>
              <a:t>(IIHMR)</a:t>
            </a:r>
            <a:endParaRPr lang="en-US" sz="24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534400" cy="6629400"/>
          </a:xfrm>
        </p:spPr>
        <p:txBody>
          <a:bodyPr/>
          <a:lstStyle/>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9219" name="Rectangle 3"/>
          <p:cNvSpPr>
            <a:spLocks noChangeArrowheads="1"/>
          </p:cNvSpPr>
          <p:nvPr/>
        </p:nvSpPr>
        <p:spPr bwMode="auto">
          <a:xfrm>
            <a:off x="0" y="220846"/>
            <a:ext cx="91440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lang="en-US" sz="2400" b="1" dirty="0" smtClean="0">
                <a:latin typeface="Times New Roman" pitchFamily="18" charset="0"/>
                <a:cs typeface="Times New Roman" pitchFamily="18" charset="0"/>
              </a:rPr>
              <a:t>GRAPH-3 Platform on which the MHT are using the CHETNA MOBILE APP in </a:t>
            </a:r>
            <a:r>
              <a:rPr lang="en-US" sz="2400" b="1" dirty="0" err="1" smtClean="0">
                <a:latin typeface="Times New Roman" pitchFamily="18" charset="0"/>
                <a:cs typeface="Times New Roman" pitchFamily="18" charset="0"/>
              </a:rPr>
              <a:t>badwani</a:t>
            </a:r>
            <a:r>
              <a:rPr lang="en-US" sz="2400" b="1" dirty="0" smtClean="0">
                <a:latin typeface="Times New Roman" pitchFamily="18" charset="0"/>
                <a:cs typeface="Times New Roman" pitchFamily="18" charset="0"/>
              </a:rPr>
              <a:t> &amp; </a:t>
            </a:r>
            <a:r>
              <a:rPr lang="en-US" sz="2400" b="1" dirty="0" err="1" smtClean="0">
                <a:latin typeface="Times New Roman" pitchFamily="18" charset="0"/>
                <a:cs typeface="Times New Roman" pitchFamily="18" charset="0"/>
              </a:rPr>
              <a:t>gwalior</a:t>
            </a:r>
            <a:r>
              <a:rPr lang="en-US" sz="2400" b="1" dirty="0" smtClean="0">
                <a:latin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9218" name="Chart 201"/>
          <p:cNvPicPr>
            <a:picLocks noChangeArrowheads="1"/>
          </p:cNvPicPr>
          <p:nvPr/>
        </p:nvPicPr>
        <p:blipFill>
          <a:blip r:embed="rId2" cstate="print"/>
          <a:srcRect/>
          <a:stretch>
            <a:fillRect/>
          </a:stretch>
        </p:blipFill>
        <p:spPr bwMode="auto">
          <a:xfrm>
            <a:off x="1676400" y="1905000"/>
            <a:ext cx="4591050" cy="3248025"/>
          </a:xfrm>
          <a:prstGeom prst="rect">
            <a:avLst/>
          </a:prstGeom>
          <a:noFill/>
        </p:spPr>
      </p:pic>
      <p:sp>
        <p:nvSpPr>
          <p:cNvPr id="9220" name="Rectangle 4"/>
          <p:cNvSpPr>
            <a:spLocks noChangeArrowheads="1"/>
          </p:cNvSpPr>
          <p:nvPr/>
        </p:nvSpPr>
        <p:spPr bwMode="auto">
          <a:xfrm>
            <a:off x="0" y="5559095"/>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12 teams of </a:t>
            </a:r>
            <a:r>
              <a:rPr lang="en-US" sz="2400" dirty="0" smtClean="0">
                <a:latin typeface="Times New Roman" pitchFamily="18" charset="0"/>
                <a:ea typeface="Calibri" pitchFamily="34" charset="0"/>
                <a:cs typeface="Times New Roman" pitchFamily="18" charset="0"/>
              </a:rPr>
              <a:t>G</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walior &amp; 5 teams of  </a:t>
            </a:r>
            <a:r>
              <a:rPr lang="en-US" sz="2400" dirty="0" err="1" smtClean="0">
                <a:latin typeface="Times New Roman" pitchFamily="18" charset="0"/>
                <a:ea typeface="Calibri" pitchFamily="34" charset="0"/>
                <a:cs typeface="Times New Roman" pitchFamily="18" charset="0"/>
              </a:rPr>
              <a:t>B</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adwani</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are using android platform for using the </a:t>
            </a:r>
            <a:r>
              <a:rPr lang="en-US" sz="2400" dirty="0" smtClean="0">
                <a:latin typeface="Times New Roman" pitchFamily="18" charset="0"/>
                <a:ea typeface="Calibri" pitchFamily="34" charset="0"/>
                <a:cs typeface="Times New Roman" pitchFamily="18" charset="0"/>
              </a:rPr>
              <a:t>CHETNA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app</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0" y="-44634"/>
            <a:ext cx="9144000"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v"/>
              <a:tabLst/>
            </a:pPr>
            <a:r>
              <a:rPr lang="en-US" sz="2400" b="1" dirty="0" smtClean="0">
                <a:latin typeface="Times New Roman" pitchFamily="18" charset="0"/>
                <a:ea typeface="Calibri" pitchFamily="34" charset="0"/>
                <a:cs typeface="Times New Roman" pitchFamily="18" charset="0"/>
              </a:rPr>
              <a:t>Feature liked by the MHT team about the app</a:t>
            </a:r>
            <a:r>
              <a:rPr lang="en-US" sz="2000" b="1" dirty="0" smtClean="0">
                <a:latin typeface="Times New Roman" pitchFamily="18" charset="0"/>
                <a:ea typeface="Calibri" pitchFamily="34" charset="0"/>
                <a:cs typeface="Times New Roman" pitchFamily="18" charset="0"/>
              </a:rPr>
              <a:t>:</a:t>
            </a:r>
            <a:endPar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According  to Teams</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they are able to locate the screened SNCU data of he new born child easily with the help of this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chetna</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app.</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lang="en-US" sz="2400" b="1" dirty="0" smtClean="0">
                <a:latin typeface="Times New Roman" pitchFamily="18" charset="0"/>
                <a:cs typeface="Times New Roman" pitchFamily="18" charset="0"/>
              </a:rPr>
              <a:t>Graph-4 Ease of using the app by the MHT team in </a:t>
            </a:r>
            <a:r>
              <a:rPr lang="en-US" sz="2400" b="1" dirty="0" err="1" smtClean="0">
                <a:latin typeface="Times New Roman" pitchFamily="18" charset="0"/>
                <a:cs typeface="Times New Roman" pitchFamily="18" charset="0"/>
              </a:rPr>
              <a:t>badwani</a:t>
            </a:r>
            <a:r>
              <a:rPr lang="en-US" sz="2400" b="1" dirty="0" smtClean="0">
                <a:latin typeface="Times New Roman" pitchFamily="18" charset="0"/>
                <a:cs typeface="Times New Roman" pitchFamily="18" charset="0"/>
              </a:rPr>
              <a:t> &amp; </a:t>
            </a:r>
            <a:r>
              <a:rPr lang="en-US" sz="2400" b="1" dirty="0" err="1" smtClean="0">
                <a:latin typeface="Times New Roman" pitchFamily="18" charset="0"/>
                <a:cs typeface="Times New Roman" pitchFamily="18" charset="0"/>
              </a:rPr>
              <a:t>gwalior</a:t>
            </a:r>
            <a:r>
              <a:rPr lang="en-US" sz="2400" b="1" dirty="0" smtClean="0">
                <a:latin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1505" name="Chart 202"/>
          <p:cNvPicPr>
            <a:picLocks noChangeArrowheads="1"/>
          </p:cNvPicPr>
          <p:nvPr/>
        </p:nvPicPr>
        <p:blipFill>
          <a:blip r:embed="rId2" cstate="print"/>
          <a:srcRect/>
          <a:stretch>
            <a:fillRect/>
          </a:stretch>
        </p:blipFill>
        <p:spPr bwMode="auto">
          <a:xfrm>
            <a:off x="2057400" y="2286000"/>
            <a:ext cx="4600575" cy="2743200"/>
          </a:xfrm>
          <a:prstGeom prst="rect">
            <a:avLst/>
          </a:prstGeom>
          <a:noFill/>
        </p:spPr>
      </p:pic>
      <p:sp>
        <p:nvSpPr>
          <p:cNvPr id="21507" name="Rectangle 3"/>
          <p:cNvSpPr>
            <a:spLocks noChangeArrowheads="1"/>
          </p:cNvSpPr>
          <p:nvPr/>
        </p:nvSpPr>
        <p:spPr bwMode="auto">
          <a:xfrm>
            <a:off x="0" y="5160634"/>
            <a:ext cx="9144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a:t>
            </a:r>
            <a:r>
              <a:rPr lang="en-US" sz="2000" dirty="0" err="1" smtClean="0">
                <a:latin typeface="Times New Roman" pitchFamily="18" charset="0"/>
                <a:ea typeface="Calibri" pitchFamily="34" charset="0"/>
                <a:cs typeface="Times New Roman" pitchFamily="18" charset="0"/>
              </a:rPr>
              <a:t>B</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adwani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10 teams are find it easy to use the app while 2 teams faced difficulty in using it.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 as in Gwalior 3teams are find it easy to use the app &amp; 2 teams faced difficulty in using app.</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228599" y="192614"/>
            <a:ext cx="8686801"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lang="en-US" sz="2400" b="1" dirty="0" smtClean="0">
                <a:latin typeface="Times New Roman" pitchFamily="18" charset="0"/>
                <a:cs typeface="Times New Roman" pitchFamily="18" charset="0"/>
              </a:rPr>
              <a:t>GRAPH-5 Compliance of understanding the app’s technical jargons in </a:t>
            </a:r>
            <a:r>
              <a:rPr lang="en-US" sz="2400" b="1" dirty="0" err="1" smtClean="0">
                <a:latin typeface="Times New Roman" pitchFamily="18" charset="0"/>
                <a:cs typeface="Times New Roman" pitchFamily="18" charset="0"/>
              </a:rPr>
              <a:t>badwani</a:t>
            </a:r>
            <a:r>
              <a:rPr lang="en-US" sz="2400" b="1" dirty="0" smtClean="0">
                <a:latin typeface="Times New Roman" pitchFamily="18" charset="0"/>
                <a:cs typeface="Times New Roman" pitchFamily="18" charset="0"/>
              </a:rPr>
              <a:t> &amp; </a:t>
            </a:r>
            <a:r>
              <a:rPr lang="en-US" sz="2400" b="1" dirty="0" err="1" smtClean="0">
                <a:latin typeface="Times New Roman" pitchFamily="18" charset="0"/>
                <a:cs typeface="Times New Roman" pitchFamily="18" charset="0"/>
              </a:rPr>
              <a:t>gwalior</a:t>
            </a:r>
            <a:r>
              <a:rPr lang="en-US" sz="2400" b="1" dirty="0" smtClean="0">
                <a:latin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8193" name="Chart 206"/>
          <p:cNvPicPr>
            <a:picLocks noChangeArrowheads="1"/>
          </p:cNvPicPr>
          <p:nvPr/>
        </p:nvPicPr>
        <p:blipFill>
          <a:blip r:embed="rId2" cstate="print"/>
          <a:srcRect/>
          <a:stretch>
            <a:fillRect/>
          </a:stretch>
        </p:blipFill>
        <p:spPr bwMode="auto">
          <a:xfrm>
            <a:off x="1885950" y="1066800"/>
            <a:ext cx="4591050" cy="3295650"/>
          </a:xfrm>
          <a:prstGeom prst="rect">
            <a:avLst/>
          </a:prstGeom>
          <a:noFill/>
        </p:spPr>
      </p:pic>
      <p:sp>
        <p:nvSpPr>
          <p:cNvPr id="8195" name="Rectangle 3"/>
          <p:cNvSpPr>
            <a:spLocks noChangeArrowheads="1"/>
          </p:cNvSpPr>
          <p:nvPr/>
        </p:nvSpPr>
        <p:spPr bwMode="auto">
          <a:xfrm>
            <a:off x="152400" y="4772561"/>
            <a:ext cx="88392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badwani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10 teams have not found any difficult technical jargon in the app while 2 teams  have found the technical jargon difficult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 as in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gwalior</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3 teams founded no technical jargon difficult while 2 teams have found the technical jargon difficult.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normAutofit/>
          </a:bodyPr>
          <a:lstStyle/>
          <a:p>
            <a:pPr lvl="0"/>
            <a:endParaRPr lang="en-US" sz="2400" dirty="0" smtClean="0">
              <a:latin typeface="Times New Roman" pitchFamily="18" charset="0"/>
              <a:cs typeface="Times New Roman" pitchFamily="18" charset="0"/>
            </a:endParaRPr>
          </a:p>
          <a:p>
            <a:pPr lvl="0"/>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p>
        </p:txBody>
      </p:sp>
      <p:sp>
        <p:nvSpPr>
          <p:cNvPr id="7170" name="Rectangle 2"/>
          <p:cNvSpPr>
            <a:spLocks noChangeArrowheads="1"/>
          </p:cNvSpPr>
          <p:nvPr/>
        </p:nvSpPr>
        <p:spPr bwMode="auto">
          <a:xfrm>
            <a:off x="0" y="411287"/>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lang="en-US" sz="2400" b="1" dirty="0" smtClean="0">
                <a:latin typeface="Times New Roman" pitchFamily="18" charset="0"/>
                <a:cs typeface="Times New Roman" pitchFamily="18" charset="0"/>
              </a:rPr>
              <a:t>GRAPH-6 Satisfaction of MHT teams on the time consumed by the CHETNA MOBILE APP in </a:t>
            </a:r>
            <a:r>
              <a:rPr lang="en-US" sz="2400" b="1" dirty="0" err="1" smtClean="0">
                <a:latin typeface="Times New Roman" pitchFamily="18" charset="0"/>
                <a:cs typeface="Times New Roman" pitchFamily="18" charset="0"/>
              </a:rPr>
              <a:t>badwani</a:t>
            </a:r>
            <a:r>
              <a:rPr lang="en-US" sz="2400" b="1" dirty="0" smtClean="0">
                <a:latin typeface="Times New Roman" pitchFamily="18" charset="0"/>
                <a:cs typeface="Times New Roman" pitchFamily="18" charset="0"/>
              </a:rPr>
              <a:t> &amp; </a:t>
            </a:r>
            <a:r>
              <a:rPr lang="en-US" sz="2400" b="1" dirty="0" err="1" smtClean="0">
                <a:latin typeface="Times New Roman" pitchFamily="18" charset="0"/>
                <a:cs typeface="Times New Roman" pitchFamily="18" charset="0"/>
              </a:rPr>
              <a:t>gwalior</a:t>
            </a:r>
            <a:r>
              <a:rPr lang="en-US" sz="2400" b="1" dirty="0" smtClean="0">
                <a:latin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7169" name="Chart 207"/>
          <p:cNvPicPr>
            <a:picLocks noChangeArrowheads="1"/>
          </p:cNvPicPr>
          <p:nvPr/>
        </p:nvPicPr>
        <p:blipFill>
          <a:blip r:embed="rId2" cstate="print"/>
          <a:srcRect/>
          <a:stretch>
            <a:fillRect/>
          </a:stretch>
        </p:blipFill>
        <p:spPr bwMode="auto">
          <a:xfrm>
            <a:off x="1952625" y="1543050"/>
            <a:ext cx="4600575" cy="2952750"/>
          </a:xfrm>
          <a:prstGeom prst="rect">
            <a:avLst/>
          </a:prstGeom>
          <a:noFill/>
        </p:spPr>
      </p:pic>
      <p:sp>
        <p:nvSpPr>
          <p:cNvPr id="7171" name="Rectangle 3"/>
          <p:cNvSpPr>
            <a:spLocks noChangeArrowheads="1"/>
          </p:cNvSpPr>
          <p:nvPr/>
        </p:nvSpPr>
        <p:spPr bwMode="auto">
          <a:xfrm>
            <a:off x="457200" y="5281881"/>
            <a:ext cx="82296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badwani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9 teams are the satisfied with time taken by the app to perform the task &amp; 3 teams are not satisfied while in Gwalior 5 teams are satisfied with the time taken to perform the task by the app.</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228600" y="116414"/>
            <a:ext cx="8686800"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lang="en-US" sz="2400" b="1" dirty="0" smtClean="0">
                <a:latin typeface="Times New Roman" pitchFamily="18" charset="0"/>
                <a:cs typeface="Times New Roman" pitchFamily="18" charset="0"/>
              </a:rPr>
              <a:t>GRAPH-7 Mark in and mark out time required in CHETNA APP required for biometric attendance in </a:t>
            </a:r>
            <a:r>
              <a:rPr lang="en-US" sz="2400" b="1" dirty="0" err="1" smtClean="0">
                <a:latin typeface="Times New Roman" pitchFamily="18" charset="0"/>
                <a:cs typeface="Times New Roman" pitchFamily="18" charset="0"/>
              </a:rPr>
              <a:t>badwani</a:t>
            </a:r>
            <a:r>
              <a:rPr lang="en-US" sz="2400" b="1" dirty="0" smtClean="0">
                <a:latin typeface="Times New Roman" pitchFamily="18" charset="0"/>
                <a:cs typeface="Times New Roman" pitchFamily="18" charset="0"/>
              </a:rPr>
              <a:t> &amp; </a:t>
            </a:r>
            <a:r>
              <a:rPr lang="en-US" sz="2400" b="1" dirty="0" err="1" smtClean="0">
                <a:latin typeface="Times New Roman" pitchFamily="18" charset="0"/>
                <a:cs typeface="Times New Roman" pitchFamily="18" charset="0"/>
              </a:rPr>
              <a:t>gwalior</a:t>
            </a:r>
            <a:r>
              <a:rPr lang="en-US" sz="2400" b="1" dirty="0" smtClean="0">
                <a:latin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20481" name="Chart 1"/>
          <p:cNvPicPr>
            <a:picLocks noChangeArrowheads="1"/>
          </p:cNvPicPr>
          <p:nvPr/>
        </p:nvPicPr>
        <p:blipFill>
          <a:blip r:embed="rId2" cstate="print"/>
          <a:srcRect/>
          <a:stretch>
            <a:fillRect/>
          </a:stretch>
        </p:blipFill>
        <p:spPr bwMode="auto">
          <a:xfrm>
            <a:off x="1438275" y="1371600"/>
            <a:ext cx="5343525" cy="3733800"/>
          </a:xfrm>
          <a:prstGeom prst="rect">
            <a:avLst/>
          </a:prstGeom>
          <a:noFill/>
        </p:spPr>
      </p:pic>
      <p:sp>
        <p:nvSpPr>
          <p:cNvPr id="20483" name="Rectangle 3"/>
          <p:cNvSpPr>
            <a:spLocks noChangeArrowheads="1"/>
          </p:cNvSpPr>
          <p:nvPr/>
        </p:nvSpPr>
        <p:spPr bwMode="auto">
          <a:xfrm>
            <a:off x="304800" y="5178624"/>
            <a:ext cx="84582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a:t>
            </a:r>
            <a:r>
              <a:rPr lang="en-US" sz="2000" dirty="0" err="1" smtClean="0">
                <a:latin typeface="Times New Roman" pitchFamily="18" charset="0"/>
                <a:ea typeface="Calibri" pitchFamily="34" charset="0"/>
                <a:cs typeface="Times New Roman" pitchFamily="18" charset="0"/>
              </a:rPr>
              <a:t>B</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adwani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district 12 functional team is doing the mark in and mark out time necessary for their biometric attendance while in GWALIOR district 4 teams are doing the mark in and mark out time and rest 1 team is not able to upload the feed</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192614"/>
            <a:ext cx="9144000"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lang="en-US" sz="2400" b="1" dirty="0" smtClean="0">
                <a:latin typeface="Times New Roman" pitchFamily="18" charset="0"/>
                <a:cs typeface="Times New Roman" pitchFamily="18" charset="0"/>
              </a:rPr>
              <a:t>GRAPH-8 Validation of SNCU data made available to MHT team in </a:t>
            </a:r>
            <a:r>
              <a:rPr lang="en-US" sz="2400" b="1" dirty="0" err="1" smtClean="0">
                <a:latin typeface="Times New Roman" pitchFamily="18" charset="0"/>
                <a:cs typeface="Times New Roman" pitchFamily="18" charset="0"/>
              </a:rPr>
              <a:t>badwani</a:t>
            </a:r>
            <a:r>
              <a:rPr lang="en-US" sz="2400" b="1" dirty="0" smtClean="0">
                <a:latin typeface="Times New Roman" pitchFamily="18" charset="0"/>
                <a:cs typeface="Times New Roman" pitchFamily="18" charset="0"/>
              </a:rPr>
              <a:t> &amp; </a:t>
            </a:r>
            <a:r>
              <a:rPr lang="en-US" sz="2400" b="1" dirty="0" err="1" smtClean="0">
                <a:latin typeface="Times New Roman" pitchFamily="18" charset="0"/>
                <a:cs typeface="Times New Roman" pitchFamily="18" charset="0"/>
              </a:rPr>
              <a:t>gwalior</a:t>
            </a:r>
            <a:r>
              <a:rPr lang="en-US" sz="2400" b="1" dirty="0" smtClean="0">
                <a:latin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6145" name="Chart 208"/>
          <p:cNvPicPr>
            <a:picLocks noChangeArrowheads="1"/>
          </p:cNvPicPr>
          <p:nvPr/>
        </p:nvPicPr>
        <p:blipFill>
          <a:blip r:embed="rId2" cstate="print"/>
          <a:srcRect/>
          <a:stretch>
            <a:fillRect/>
          </a:stretch>
        </p:blipFill>
        <p:spPr bwMode="auto">
          <a:xfrm>
            <a:off x="2038350" y="2124075"/>
            <a:ext cx="4591050" cy="3133725"/>
          </a:xfrm>
          <a:prstGeom prst="rect">
            <a:avLst/>
          </a:prstGeom>
          <a:noFill/>
        </p:spPr>
      </p:pic>
      <p:sp>
        <p:nvSpPr>
          <p:cNvPr id="6147" name="Rectangle 3"/>
          <p:cNvSpPr>
            <a:spLocks noChangeArrowheads="1"/>
          </p:cNvSpPr>
          <p:nvPr/>
        </p:nvSpPr>
        <p:spPr bwMode="auto">
          <a:xfrm>
            <a:off x="228600" y="5588169"/>
            <a:ext cx="8610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badwani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10 teams find the SNCU data valid 2 teams founded invalid . in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gwalior</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4 teams found it  valid &amp; 1 team found the SNCU data in valid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926639" y="1071147"/>
            <a:ext cx="7302961" cy="44319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v"/>
              <a:tabLst/>
            </a:pPr>
            <a:r>
              <a:rPr lang="en-US" sz="2400" b="1" dirty="0" smtClean="0">
                <a:latin typeface="Times New Roman" pitchFamily="18" charset="0"/>
                <a:ea typeface="Calibri" pitchFamily="34" charset="0"/>
                <a:cs typeface="Times New Roman" pitchFamily="18" charset="0"/>
              </a:rPr>
              <a:t>Bugs found or the task not performed by the MOBILE CHETNA APP:</a:t>
            </a:r>
            <a:endPar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v"/>
              <a:tabLst/>
            </a:pPr>
            <a:endParaRPr lang="en-US" sz="2400" b="1"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v"/>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teams found that the app is more battery  consuming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endParaRPr lang="en-US" sz="2400" dirty="0" smtClean="0">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lang="en-US" sz="2400" b="1" dirty="0" smtClean="0">
                <a:latin typeface="Times New Roman" pitchFamily="18" charset="0"/>
                <a:cs typeface="Times New Roman" pitchFamily="18" charset="0"/>
              </a:rPr>
              <a:t>Customization features needed by the teams in the app:</a:t>
            </a:r>
            <a:r>
              <a:rPr lang="en-US" sz="2400" dirty="0" smtClean="0">
                <a:latin typeface="Times New Roman" pitchFamily="18" charset="0"/>
                <a:cs typeface="Times New Roman" pitchFamily="18" charset="0"/>
              </a:rPr>
              <a:t> </a:t>
            </a:r>
            <a:endPar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font size of the image should be adjustable which could be easily uploaded with the app.</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1" y="345014"/>
            <a:ext cx="9144000"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lang="en-US" sz="2400" b="1" dirty="0" smtClean="0">
                <a:latin typeface="Times New Roman" pitchFamily="18" charset="0"/>
                <a:cs typeface="Times New Roman" pitchFamily="18" charset="0"/>
              </a:rPr>
              <a:t>GRAPH-9 Uploading image of the positive SNCU child in </a:t>
            </a:r>
            <a:r>
              <a:rPr lang="en-US" sz="2400" b="1" dirty="0" err="1" smtClean="0">
                <a:latin typeface="Times New Roman" pitchFamily="18" charset="0"/>
                <a:cs typeface="Times New Roman" pitchFamily="18" charset="0"/>
              </a:rPr>
              <a:t>badwani</a:t>
            </a:r>
            <a:r>
              <a:rPr lang="en-US" sz="2400" b="1" dirty="0" smtClean="0">
                <a:latin typeface="Times New Roman" pitchFamily="18" charset="0"/>
                <a:cs typeface="Times New Roman" pitchFamily="18" charset="0"/>
              </a:rPr>
              <a:t> &amp; </a:t>
            </a:r>
            <a:r>
              <a:rPr lang="en-US" sz="2400" b="1" dirty="0" err="1" smtClean="0">
                <a:latin typeface="Times New Roman" pitchFamily="18" charset="0"/>
                <a:cs typeface="Times New Roman" pitchFamily="18" charset="0"/>
              </a:rPr>
              <a:t>gwalior</a:t>
            </a:r>
            <a:r>
              <a:rPr lang="en-US" sz="2400" b="1" dirty="0" smtClean="0">
                <a:latin typeface="Times New Roman" pitchFamily="18" charset="0"/>
                <a:cs typeface="Times New Roman" pitchFamily="18" charset="0"/>
              </a:rPr>
              <a:t>.</a:t>
            </a:r>
            <a:endParaRPr kumimoji="0" lang="en-US"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6865" name="Chart 1"/>
          <p:cNvPicPr>
            <a:picLocks noChangeArrowheads="1"/>
          </p:cNvPicPr>
          <p:nvPr/>
        </p:nvPicPr>
        <p:blipFill>
          <a:blip r:embed="rId2" cstate="print"/>
          <a:srcRect/>
          <a:stretch>
            <a:fillRect/>
          </a:stretch>
        </p:blipFill>
        <p:spPr bwMode="auto">
          <a:xfrm>
            <a:off x="1638300" y="1524000"/>
            <a:ext cx="5067300" cy="2838450"/>
          </a:xfrm>
          <a:prstGeom prst="rect">
            <a:avLst/>
          </a:prstGeom>
          <a:noFill/>
        </p:spPr>
      </p:pic>
      <p:sp>
        <p:nvSpPr>
          <p:cNvPr id="36867" name="Rectangle 3"/>
          <p:cNvSpPr>
            <a:spLocks noChangeArrowheads="1"/>
          </p:cNvSpPr>
          <p:nvPr/>
        </p:nvSpPr>
        <p:spPr bwMode="auto">
          <a:xfrm>
            <a:off x="304800" y="4746992"/>
            <a:ext cx="82296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a:t>
            </a:r>
            <a:r>
              <a:rPr lang="en-US" sz="2000" b="1" dirty="0" err="1" smtClean="0">
                <a:latin typeface="Times New Roman" pitchFamily="18" charset="0"/>
                <a:ea typeface="Calibri" pitchFamily="34" charset="0"/>
                <a:cs typeface="Times New Roman" pitchFamily="18" charset="0"/>
              </a:rPr>
              <a:t>B</a:t>
            </a:r>
            <a:r>
              <a:rPr kumimoji="0" lang="en-US" sz="20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adwani</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district 8 teams are able to upload the </a:t>
            </a:r>
            <a:r>
              <a:rPr lang="en-US" sz="2000" b="1" dirty="0" smtClean="0">
                <a:latin typeface="Times New Roman" pitchFamily="18" charset="0"/>
                <a:ea typeface="Calibri" pitchFamily="34" charset="0"/>
                <a:cs typeface="Times New Roman" pitchFamily="18" charset="0"/>
              </a:rPr>
              <a:t>SNCU</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positive child image and 4 teams are not able to perform the task.</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Whereas , in Gwalior district  only 2 teams are able to upload the </a:t>
            </a:r>
            <a:r>
              <a:rPr lang="en-US" sz="2000" b="1" dirty="0" smtClean="0">
                <a:latin typeface="Times New Roman" pitchFamily="18" charset="0"/>
                <a:ea typeface="Calibri" pitchFamily="34" charset="0"/>
                <a:cs typeface="Times New Roman" pitchFamily="18" charset="0"/>
              </a:rPr>
              <a:t>SNCU</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positive child image where as, 3 teams are not able to perform the task.</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0" y="-6544"/>
            <a:ext cx="8839200" cy="15081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lang="en-US" sz="2400" b="1" dirty="0" smtClean="0">
                <a:latin typeface="Times New Roman" pitchFamily="18" charset="0"/>
                <a:ea typeface="Calibri" pitchFamily="34" charset="0"/>
                <a:cs typeface="Times New Roman" pitchFamily="18" charset="0"/>
              </a:rPr>
              <a:t>GRAPH-10 </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Gap related to availability of visiting specialist in RBSK mobile health team according to operational guidelines</a:t>
            </a:r>
            <a:r>
              <a:rPr lang="en-US" sz="2400" b="1" dirty="0" smtClean="0">
                <a:latin typeface="Times New Roman" pitchFamily="18" charset="0"/>
                <a:ea typeface="Calibri" pitchFamily="34" charset="0"/>
                <a:cs typeface="Times New Roman" pitchFamily="18" charset="0"/>
              </a:rPr>
              <a:t> in </a:t>
            </a:r>
            <a:r>
              <a:rPr lang="en-US" sz="2400" b="1" dirty="0" err="1" smtClean="0">
                <a:latin typeface="Times New Roman" pitchFamily="18" charset="0"/>
                <a:ea typeface="Calibri" pitchFamily="34" charset="0"/>
                <a:cs typeface="Times New Roman" pitchFamily="18" charset="0"/>
              </a:rPr>
              <a:t>badwani</a:t>
            </a:r>
            <a:r>
              <a:rPr lang="en-US" sz="2400" b="1" dirty="0" smtClean="0">
                <a:latin typeface="Times New Roman" pitchFamily="18" charset="0"/>
                <a:ea typeface="Calibri" pitchFamily="34" charset="0"/>
                <a:cs typeface="Times New Roman" pitchFamily="18" charset="0"/>
              </a:rPr>
              <a:t> &amp; </a:t>
            </a:r>
            <a:r>
              <a:rPr lang="en-US" sz="2400" b="1" dirty="0" err="1" smtClean="0">
                <a:latin typeface="Times New Roman" pitchFamily="18" charset="0"/>
                <a:ea typeface="Calibri" pitchFamily="34" charset="0"/>
                <a:cs typeface="Times New Roman" pitchFamily="18" charset="0"/>
              </a:rPr>
              <a:t>gwalior</a:t>
            </a:r>
            <a:r>
              <a:rPr lang="en-US" sz="2400" b="1" dirty="0" smtClean="0">
                <a:latin typeface="Times New Roman" pitchFamily="18"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5841" name="Chart 2"/>
          <p:cNvPicPr>
            <a:picLocks noChangeArrowheads="1"/>
          </p:cNvPicPr>
          <p:nvPr/>
        </p:nvPicPr>
        <p:blipFill>
          <a:blip r:embed="rId2" cstate="print"/>
          <a:srcRect/>
          <a:stretch>
            <a:fillRect/>
          </a:stretch>
        </p:blipFill>
        <p:spPr bwMode="auto">
          <a:xfrm>
            <a:off x="1362075" y="1143000"/>
            <a:ext cx="5648325" cy="3505200"/>
          </a:xfrm>
          <a:prstGeom prst="rect">
            <a:avLst/>
          </a:prstGeom>
          <a:noFill/>
        </p:spPr>
      </p:pic>
      <p:sp>
        <p:nvSpPr>
          <p:cNvPr id="35843" name="Rectangle 3"/>
          <p:cNvSpPr>
            <a:spLocks noChangeArrowheads="1"/>
          </p:cNvSpPr>
          <p:nvPr/>
        </p:nvSpPr>
        <p:spPr bwMode="auto">
          <a:xfrm>
            <a:off x="228600" y="4562832"/>
            <a:ext cx="8305800" cy="25237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 </a:t>
            </a:r>
            <a:r>
              <a:rPr lang="en-US" sz="2000" b="1" dirty="0" err="1" smtClean="0">
                <a:latin typeface="Times New Roman" pitchFamily="18" charset="0"/>
                <a:ea typeface="Calibri" pitchFamily="34" charset="0"/>
                <a:cs typeface="Times New Roman" pitchFamily="18" charset="0"/>
              </a:rPr>
              <a:t>B</a:t>
            </a:r>
            <a:r>
              <a:rPr kumimoji="0" lang="en-US" sz="20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adwani</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district 12 teams are functional with the required number of the member i.e 1 male </a:t>
            </a:r>
            <a:r>
              <a:rPr lang="en-US" sz="2000" b="1" dirty="0" smtClean="0">
                <a:latin typeface="Times New Roman" pitchFamily="18" charset="0"/>
                <a:ea typeface="Calibri" pitchFamily="34" charset="0"/>
                <a:cs typeface="Times New Roman" pitchFamily="18" charset="0"/>
              </a:rPr>
              <a:t>AYUSH</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medical officer , 1 female </a:t>
            </a:r>
            <a:r>
              <a:rPr lang="en-US" sz="2000" b="1" dirty="0" smtClean="0">
                <a:latin typeface="Times New Roman" pitchFamily="18" charset="0"/>
                <a:ea typeface="Calibri" pitchFamily="34" charset="0"/>
                <a:cs typeface="Times New Roman" pitchFamily="18" charset="0"/>
              </a:rPr>
              <a:t>AYUSH</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medical officer , 1 pharmacist and 1 </a:t>
            </a:r>
            <a:r>
              <a:rPr lang="en-US" sz="2000" b="1" dirty="0" smtClean="0">
                <a:latin typeface="Times New Roman" pitchFamily="18" charset="0"/>
                <a:ea typeface="Calibri" pitchFamily="34" charset="0"/>
                <a:cs typeface="Times New Roman" pitchFamily="18" charset="0"/>
              </a:rPr>
              <a:t>ASHA</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worker.</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While 5 teams are have incomplete member staffing.</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Whereas , in Gwalior 3 teams are fully functional with the required number of member staff while 5 teams are  having incomplete member staff.</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381000" y="177760"/>
            <a:ext cx="8534400" cy="68326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RESULTS: –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On the basis of questionnaire it can be found out that </a:t>
            </a:r>
            <a:r>
              <a:rPr lang="en-US" sz="2000" dirty="0" err="1" smtClean="0">
                <a:latin typeface="Times New Roman" pitchFamily="18" charset="0"/>
                <a:ea typeface="Calibri" pitchFamily="34" charset="0"/>
                <a:cs typeface="Times New Roman" pitchFamily="18" charset="0"/>
              </a:rPr>
              <a:t>B</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adwani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district is better performing with better outcome of results in form of treatment and referral as compared to the Gwalior district.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treatment and referral data for </a:t>
            </a:r>
            <a:r>
              <a:rPr lang="en-US" sz="2000" dirty="0" err="1" smtClean="0">
                <a:latin typeface="Times New Roman" pitchFamily="18" charset="0"/>
                <a:ea typeface="Calibri" pitchFamily="34" charset="0"/>
                <a:cs typeface="Times New Roman" pitchFamily="18" charset="0"/>
              </a:rPr>
              <a:t>B</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adwani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is  2296 &amp; 1906-and Gwalior is -0 &amp; 2 respectively.</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Teams available in the </a:t>
            </a:r>
            <a:r>
              <a:rPr lang="en-US" sz="2000" dirty="0" err="1" smtClean="0">
                <a:latin typeface="Times New Roman" pitchFamily="18" charset="0"/>
                <a:ea typeface="Calibri" pitchFamily="34" charset="0"/>
                <a:cs typeface="Times New Roman" pitchFamily="18" charset="0"/>
              </a:rPr>
              <a:t>B</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adwani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district is more competent in terms of using the CHETNA APP and the availability of the members in the mobile health team as compared to Gwalior district.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On the basis of some feedback questionnaire it could be found out that although the teams are able to perform the task but still CHETNA APP need technical rectifications such as improve the app on battery consumption , uploading the images with the app etc.</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Since the members of the mobile health team are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competant</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enough to work with the app hence only proper training schedule could make them work more efficiently with the CHETNA APP.</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It could be evaluated that the objective with which the CHETNA app has been introduced i.e the biometric attendance of mobile health team in field  and screening of the SNCU CHILD is fulfilled with some technical faults remaining as the major issues with the app.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lvl="1" algn="ctr" rtl="0">
              <a:spcBef>
                <a:spcPct val="0"/>
              </a:spcBef>
            </a:pPr>
            <a:r>
              <a:rPr lang="en-IN" sz="2400" b="1" u="sng" dirty="0" smtClean="0"/>
              <a:t>Launching</a:t>
            </a:r>
            <a:r>
              <a:rPr lang="en-IN" b="1" u="sng" dirty="0" smtClean="0"/>
              <a:t> of RBSK</a:t>
            </a:r>
            <a:r>
              <a:rPr lang="en-IN" dirty="0" smtClean="0"/>
              <a:t> </a:t>
            </a:r>
            <a:r>
              <a:rPr lang="en-US" sz="1800" dirty="0" smtClean="0"/>
              <a:t/>
            </a:r>
            <a:br>
              <a:rPr lang="en-US" sz="1800" dirty="0" smtClean="0"/>
            </a:br>
            <a:endParaRPr lang="en-US" dirty="0"/>
          </a:p>
        </p:txBody>
      </p:sp>
      <p:sp>
        <p:nvSpPr>
          <p:cNvPr id="3" name="Content Placeholder 2"/>
          <p:cNvSpPr>
            <a:spLocks noGrp="1"/>
          </p:cNvSpPr>
          <p:nvPr>
            <p:ph idx="1"/>
          </p:nvPr>
        </p:nvSpPr>
        <p:spPr/>
        <p:txBody>
          <a:bodyPr/>
          <a:lstStyle/>
          <a:p>
            <a:pPr lvl="1">
              <a:buNone/>
            </a:pPr>
            <a:endParaRPr lang="en-US" sz="1800" dirty="0" smtClean="0"/>
          </a:p>
          <a:p>
            <a:r>
              <a:rPr lang="en-US" dirty="0" smtClean="0"/>
              <a:t>UPA chairperson Sonia Gandhi on 6 February 2013 launched a new health initiative </a:t>
            </a:r>
            <a:r>
              <a:rPr lang="en-US" b="1" dirty="0" smtClean="0"/>
              <a:t>called </a:t>
            </a:r>
            <a:r>
              <a:rPr lang="en-US" b="1" dirty="0" err="1" smtClean="0"/>
              <a:t>Rashtriya</a:t>
            </a:r>
            <a:r>
              <a:rPr lang="en-US" b="1" dirty="0" smtClean="0"/>
              <a:t> Bal </a:t>
            </a:r>
            <a:r>
              <a:rPr lang="en-US" b="1" dirty="0" err="1" smtClean="0"/>
              <a:t>Sawsthya</a:t>
            </a:r>
            <a:r>
              <a:rPr lang="en-US" b="1" dirty="0" smtClean="0"/>
              <a:t> </a:t>
            </a:r>
            <a:r>
              <a:rPr lang="en-US" b="1" dirty="0" err="1" smtClean="0"/>
              <a:t>Karyakram</a:t>
            </a:r>
            <a:r>
              <a:rPr lang="en-US" b="1" dirty="0" smtClean="0"/>
              <a:t> (RBSK)</a:t>
            </a:r>
            <a:r>
              <a:rPr lang="en-US" dirty="0" smtClean="0"/>
              <a:t>at </a:t>
            </a:r>
            <a:r>
              <a:rPr lang="en-US" dirty="0" err="1" smtClean="0"/>
              <a:t>Palghar</a:t>
            </a:r>
            <a:r>
              <a:rPr lang="en-US" dirty="0" smtClean="0"/>
              <a:t> town in Thane district of Maharashtra. The RBSK, is a part of the National Rural Health Mission of the Union Ministry of Health and Family Welfare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228600"/>
            <a:ext cx="8183880" cy="838200"/>
          </a:xfrm>
        </p:spPr>
        <p:txBody>
          <a:bodyPr>
            <a:normAutofit/>
          </a:bodyPr>
          <a:lstStyle/>
          <a:p>
            <a:r>
              <a:rPr lang="en-US" dirty="0" smtClean="0">
                <a:latin typeface="Times New Roman" pitchFamily="18" charset="0"/>
                <a:cs typeface="Times New Roman" pitchFamily="18" charset="0"/>
              </a:rPr>
              <a:t>Conclusion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1143000"/>
            <a:ext cx="8686800" cy="5486400"/>
          </a:xfrm>
        </p:spPr>
        <p:txBody>
          <a:bodyPr>
            <a:normAutofit fontScale="55000" lnSpcReduction="20000"/>
          </a:bodyPr>
          <a:lstStyle/>
          <a:p>
            <a:pPr hangingPunct="0">
              <a:buNone/>
            </a:pPr>
            <a:r>
              <a:rPr lang="en-IN" sz="2800" b="1" dirty="0" smtClean="0"/>
              <a:t> </a:t>
            </a:r>
            <a:endParaRPr lang="en-US" sz="2800" dirty="0" smtClean="0"/>
          </a:p>
          <a:p>
            <a:pPr hangingPunct="0"/>
            <a:r>
              <a:rPr lang="en-IN" sz="3600" dirty="0" smtClean="0">
                <a:latin typeface="Times New Roman" pitchFamily="18" charset="0"/>
                <a:cs typeface="Times New Roman" pitchFamily="18" charset="0"/>
              </a:rPr>
              <a:t>From the report it could be concluded that although the introduction of the CHETNA APP still need technical advancements but main objective of monitoring the attendance through biometric mark in and mark out has been met successfully.</a:t>
            </a:r>
            <a:endParaRPr lang="en-US" sz="3600" dirty="0" smtClean="0">
              <a:latin typeface="Times New Roman" pitchFamily="18" charset="0"/>
              <a:cs typeface="Times New Roman" pitchFamily="18" charset="0"/>
            </a:endParaRPr>
          </a:p>
          <a:p>
            <a:pPr hangingPunct="0"/>
            <a:r>
              <a:rPr lang="en-IN" sz="3600" dirty="0" smtClean="0">
                <a:latin typeface="Times New Roman" pitchFamily="18" charset="0"/>
                <a:cs typeface="Times New Roman" pitchFamily="18" charset="0"/>
              </a:rPr>
              <a:t>But the other objective of the CHETNA APP of increasing the outcome in the form of referral and treatment still requires improvement . This could be brought about by the following :</a:t>
            </a:r>
            <a:endParaRPr lang="en-US" sz="3600" dirty="0" smtClean="0">
              <a:latin typeface="Times New Roman" pitchFamily="18" charset="0"/>
              <a:cs typeface="Times New Roman" pitchFamily="18" charset="0"/>
            </a:endParaRPr>
          </a:p>
          <a:p>
            <a:pPr lvl="0" hangingPunct="0"/>
            <a:r>
              <a:rPr lang="en-IN" sz="3600" dirty="0" smtClean="0">
                <a:latin typeface="Times New Roman" pitchFamily="18" charset="0"/>
                <a:cs typeface="Times New Roman" pitchFamily="18" charset="0"/>
              </a:rPr>
              <a:t>Making app more user friendly with timely updates according to the need of the user .</a:t>
            </a:r>
            <a:endParaRPr lang="en-US" sz="3600" dirty="0" smtClean="0">
              <a:latin typeface="Times New Roman" pitchFamily="18" charset="0"/>
              <a:cs typeface="Times New Roman" pitchFamily="18" charset="0"/>
            </a:endParaRPr>
          </a:p>
          <a:p>
            <a:pPr lvl="0" hangingPunct="0"/>
            <a:r>
              <a:rPr lang="en-IN" sz="3600" dirty="0" smtClean="0">
                <a:latin typeface="Times New Roman" pitchFamily="18" charset="0"/>
                <a:cs typeface="Times New Roman" pitchFamily="18" charset="0"/>
              </a:rPr>
              <a:t>Other technical faults reported by the health mobile team by the feedback should be taken and should be corrected accordingly.</a:t>
            </a:r>
            <a:endParaRPr lang="en-US" sz="3600" dirty="0" smtClean="0">
              <a:latin typeface="Times New Roman" pitchFamily="18" charset="0"/>
              <a:cs typeface="Times New Roman" pitchFamily="18" charset="0"/>
            </a:endParaRPr>
          </a:p>
          <a:p>
            <a:pPr lvl="0" hangingPunct="0"/>
            <a:r>
              <a:rPr lang="en-IN" sz="3600" dirty="0" smtClean="0">
                <a:latin typeface="Times New Roman" pitchFamily="18" charset="0"/>
                <a:cs typeface="Times New Roman" pitchFamily="18" charset="0"/>
              </a:rPr>
              <a:t>Proper training of the mobile health team on the basis of technical updates made in the app.</a:t>
            </a:r>
            <a:endParaRPr lang="en-US" sz="3600" dirty="0" smtClean="0">
              <a:latin typeface="Times New Roman" pitchFamily="18" charset="0"/>
              <a:cs typeface="Times New Roman" pitchFamily="18" charset="0"/>
            </a:endParaRPr>
          </a:p>
          <a:p>
            <a:pPr hangingPunct="0"/>
            <a:r>
              <a:rPr lang="en-IN" sz="3600" dirty="0" smtClean="0">
                <a:latin typeface="Times New Roman" pitchFamily="18" charset="0"/>
                <a:cs typeface="Times New Roman" pitchFamily="18" charset="0"/>
              </a:rPr>
              <a:t>From the data made available for the referral and treatment in GWALIOR and BADWANI DISTRICT are 2 &amp; 0 , 1906 &amp;2296 respectively</a:t>
            </a:r>
            <a:endParaRPr lang="en-US" sz="3600" dirty="0" smtClean="0">
              <a:latin typeface="Times New Roman" pitchFamily="18" charset="0"/>
              <a:cs typeface="Times New Roman" pitchFamily="18" charset="0"/>
            </a:endParaRPr>
          </a:p>
          <a:p>
            <a:pPr hangingPunct="0"/>
            <a:r>
              <a:rPr lang="en-IN" sz="3600" dirty="0" smtClean="0">
                <a:latin typeface="Times New Roman" pitchFamily="18" charset="0"/>
                <a:cs typeface="Times New Roman" pitchFamily="18" charset="0"/>
              </a:rPr>
              <a:t>It can clearly can be evaluated that </a:t>
            </a:r>
            <a:r>
              <a:rPr lang="en-IN" sz="3600" dirty="0" err="1" smtClean="0">
                <a:latin typeface="Times New Roman" pitchFamily="18" charset="0"/>
                <a:cs typeface="Times New Roman" pitchFamily="18" charset="0"/>
              </a:rPr>
              <a:t>Badwani</a:t>
            </a:r>
            <a:r>
              <a:rPr lang="en-IN" sz="3600" dirty="0" smtClean="0">
                <a:latin typeface="Times New Roman" pitchFamily="18" charset="0"/>
                <a:cs typeface="Times New Roman" pitchFamily="18" charset="0"/>
              </a:rPr>
              <a:t> is better performing then the Gwalior district .</a:t>
            </a:r>
            <a:endParaRPr lang="en-US" sz="3600" dirty="0" smtClean="0">
              <a:latin typeface="Times New Roman" pitchFamily="18" charset="0"/>
              <a:cs typeface="Times New Roman" pitchFamily="18" charset="0"/>
            </a:endParaRPr>
          </a:p>
          <a:p>
            <a:pPr hangingPunct="0"/>
            <a:r>
              <a:rPr lang="en-IN" sz="3600" dirty="0" smtClean="0">
                <a:latin typeface="Times New Roman" pitchFamily="18" charset="0"/>
                <a:cs typeface="Times New Roman" pitchFamily="18" charset="0"/>
              </a:rPr>
              <a:t>Hence , to improve the treatment and referral in Gwalior district the above mentioned steps should be taken by the program and the app in charge.</a:t>
            </a:r>
            <a:endParaRPr lang="en-US" sz="3600" dirty="0" smtClean="0">
              <a:latin typeface="Times New Roman" pitchFamily="18" charset="0"/>
              <a:cs typeface="Times New Roman" pitchFamily="18" charset="0"/>
            </a:endParaRPr>
          </a:p>
          <a:p>
            <a:endParaRPr lang="en-US"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7848600" cy="1020762"/>
          </a:xfrm>
        </p:spPr>
        <p:txBody>
          <a:bodyPr>
            <a:noAutofit/>
          </a:bodyPr>
          <a:lstStyle/>
          <a:p>
            <a:r>
              <a:rPr lang="en-US" sz="4400" u="sng" dirty="0" smtClean="0">
                <a:latin typeface="Times New Roman" pitchFamily="18" charset="0"/>
                <a:cs typeface="Times New Roman" pitchFamily="18" charset="0"/>
              </a:rPr>
              <a:t>Suggestions</a:t>
            </a:r>
            <a:endParaRPr lang="en-US" sz="4400" dirty="0">
              <a:latin typeface="Times New Roman" pitchFamily="18" charset="0"/>
              <a:cs typeface="Times New Roman" pitchFamily="18" charset="0"/>
            </a:endParaRPr>
          </a:p>
        </p:txBody>
      </p:sp>
      <p:sp>
        <p:nvSpPr>
          <p:cNvPr id="3" name="Content Placeholder 2"/>
          <p:cNvSpPr>
            <a:spLocks noGrp="1"/>
          </p:cNvSpPr>
          <p:nvPr>
            <p:ph idx="4294967295"/>
          </p:nvPr>
        </p:nvSpPr>
        <p:spPr>
          <a:xfrm>
            <a:off x="0" y="1447800"/>
            <a:ext cx="8534400" cy="4876800"/>
          </a:xfrm>
        </p:spPr>
        <p:txBody>
          <a:bodyPr>
            <a:normAutofit/>
          </a:bodyPr>
          <a:lstStyle/>
          <a:p>
            <a:pPr>
              <a:buNone/>
            </a:pPr>
            <a:r>
              <a:rPr lang="en-US" b="1"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p:txBody>
      </p:sp>
      <p:sp>
        <p:nvSpPr>
          <p:cNvPr id="4097" name="Rectangle 1"/>
          <p:cNvSpPr>
            <a:spLocks noChangeArrowheads="1"/>
          </p:cNvSpPr>
          <p:nvPr/>
        </p:nvSpPr>
        <p:spPr bwMode="auto">
          <a:xfrm>
            <a:off x="304800" y="1768780"/>
            <a:ext cx="85344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a:t>
            </a:r>
            <a:r>
              <a:rPr lang="en-US" sz="2000" dirty="0" smtClean="0">
                <a:latin typeface="Times New Roman" pitchFamily="18" charset="0"/>
                <a:ea typeface="Calibri" pitchFamily="34" charset="0"/>
                <a:cs typeface="Times New Roman" pitchFamily="18" charset="0"/>
              </a:rPr>
              <a:t>CHETNA</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mobile app introduced under the RBSK program need certain technical changes to enhance the outcome results.</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The suggested technical changes recommended to the IT  department are as follows:</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914400" marR="0" lvl="2"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Since the app is more battery consuming users find it sometimes difficult to upload the data.</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914400" marR="0" lvl="2"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Although teams are uploading the feed in the CHETNA app but sometimes , the app doesn’t uploads the image and it stops automatically.</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914400" marR="0" lvl="2"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 the SNCU screened children location finder is the special feature recommended for the CHETNA app.</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Some Teams that are allocated under the RBSK program are incomplete which needs to be looked into by the higher authorities to enhance the working under CHETNA APP.</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609600"/>
            <a:ext cx="8183880" cy="5943600"/>
          </a:xfrm>
        </p:spPr>
        <p:txBody>
          <a:bodyPr>
            <a:normAutofit/>
          </a:bodyPr>
          <a:lstStyle/>
          <a:p>
            <a:pPr lvl="0"/>
            <a:r>
              <a:rPr lang="en-US" sz="2400" dirty="0" smtClean="0">
                <a:latin typeface="Times New Roman" pitchFamily="18" charset="0"/>
                <a:cs typeface="Times New Roman" pitchFamily="18" charset="0"/>
              </a:rPr>
              <a:t>In </a:t>
            </a:r>
            <a:r>
              <a:rPr lang="en-US" sz="2400" dirty="0" err="1" smtClean="0">
                <a:latin typeface="Times New Roman" pitchFamily="18" charset="0"/>
                <a:cs typeface="Times New Roman" pitchFamily="18" charset="0"/>
              </a:rPr>
              <a:t>Badwani</a:t>
            </a:r>
            <a:r>
              <a:rPr lang="en-US" sz="2400" dirty="0" smtClean="0">
                <a:latin typeface="Times New Roman" pitchFamily="18" charset="0"/>
                <a:cs typeface="Times New Roman" pitchFamily="18" charset="0"/>
              </a:rPr>
              <a:t> district 2 teams while in Gwalior district 3 teams are not willing to work and use the CHETNA APP since they haven’t received the reimbursed handsets for operating the app hence the matter should be looked into to increase the efficiency of the working of the employees.</a:t>
            </a:r>
          </a:p>
          <a:p>
            <a:pPr lvl="0"/>
            <a:r>
              <a:rPr lang="en-US" sz="2400" dirty="0" smtClean="0">
                <a:latin typeface="Times New Roman" pitchFamily="18" charset="0"/>
                <a:cs typeface="Times New Roman" pitchFamily="18" charset="0"/>
              </a:rPr>
              <a:t>Effective training of all health worker regarding  using of the CHETNA APP method and organized proper training schedules  under the supervision of higher authority to avoid any mishap. </a:t>
            </a:r>
          </a:p>
          <a:p>
            <a:pPr lvl="0"/>
            <a:r>
              <a:rPr lang="en-US" sz="2400" dirty="0" smtClean="0">
                <a:latin typeface="Times New Roman" pitchFamily="18" charset="0"/>
                <a:cs typeface="Times New Roman" pitchFamily="18" charset="0"/>
              </a:rPr>
              <a:t>Regular feedback from beneficiary by higher authority to avoid gap and to know the ground reality so they can improve the services according to need.</a:t>
            </a: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05000"/>
            <a:ext cx="8183880" cy="1051560"/>
          </a:xfrm>
        </p:spPr>
        <p:txBody>
          <a:bodyPr>
            <a:normAutofit/>
          </a:bodyPr>
          <a:lstStyle/>
          <a:p>
            <a:pPr algn="ctr"/>
            <a:r>
              <a:rPr lang="en-US" sz="6000" dirty="0" smtClean="0">
                <a:latin typeface="Times New Roman" pitchFamily="18" charset="0"/>
                <a:cs typeface="Times New Roman" pitchFamily="18" charset="0"/>
              </a:rPr>
              <a:t>THANK   YOU</a:t>
            </a:r>
            <a:endParaRPr lang="en-US" sz="6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183880" cy="609600"/>
          </a:xfrm>
        </p:spPr>
        <p:txBody>
          <a:bodyPr>
            <a:normAutofit fontScale="90000"/>
          </a:bodyPr>
          <a:lstStyle/>
          <a:p>
            <a:r>
              <a:rPr lang="en-US" dirty="0" smtClean="0"/>
              <a:t>Introduction</a:t>
            </a:r>
            <a:endParaRPr lang="en-US" dirty="0"/>
          </a:p>
        </p:txBody>
      </p:sp>
      <p:sp>
        <p:nvSpPr>
          <p:cNvPr id="3" name="Content Placeholder 2"/>
          <p:cNvSpPr>
            <a:spLocks noGrp="1"/>
          </p:cNvSpPr>
          <p:nvPr>
            <p:ph idx="1"/>
          </p:nvPr>
        </p:nvSpPr>
        <p:spPr>
          <a:xfrm>
            <a:off x="502920" y="762000"/>
            <a:ext cx="8183880" cy="5946648"/>
          </a:xfrm>
        </p:spPr>
        <p:txBody>
          <a:bodyPr>
            <a:noAutofit/>
          </a:bodyPr>
          <a:lstStyle/>
          <a:p>
            <a:pPr>
              <a:buNone/>
            </a:pPr>
            <a:r>
              <a:rPr lang="en-US" sz="1800" dirty="0" smtClean="0">
                <a:latin typeface="Times New Roman" pitchFamily="18" charset="0"/>
                <a:cs typeface="Times New Roman" pitchFamily="18" charset="0"/>
              </a:rPr>
              <a:t>.</a:t>
            </a:r>
            <a:endParaRPr lang="en-US" sz="1800" dirty="0" smtClean="0">
              <a:latin typeface="Times New Roman" pitchFamily="18" charset="0"/>
              <a:cs typeface="Times New Roman" pitchFamily="18" charset="0"/>
            </a:endParaRPr>
          </a:p>
          <a:p>
            <a:r>
              <a:rPr lang="en-US" sz="2800" dirty="0" err="1" smtClean="0">
                <a:latin typeface="Times New Roman" pitchFamily="18" charset="0"/>
                <a:cs typeface="Times New Roman" pitchFamily="18" charset="0"/>
              </a:rPr>
              <a:t>Rashtriya</a:t>
            </a:r>
            <a:r>
              <a:rPr lang="en-US" sz="2800" dirty="0" smtClean="0">
                <a:latin typeface="Times New Roman" pitchFamily="18" charset="0"/>
                <a:cs typeface="Times New Roman" pitchFamily="18" charset="0"/>
              </a:rPr>
              <a:t> Bal </a:t>
            </a:r>
            <a:r>
              <a:rPr lang="en-US" sz="2800" dirty="0" err="1" smtClean="0">
                <a:latin typeface="Times New Roman" pitchFamily="18" charset="0"/>
                <a:cs typeface="Times New Roman" pitchFamily="18" charset="0"/>
              </a:rPr>
              <a:t>Swasthya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Karyakram</a:t>
            </a:r>
            <a:r>
              <a:rPr lang="en-US" sz="2800" dirty="0" smtClean="0">
                <a:latin typeface="Times New Roman" pitchFamily="18" charset="0"/>
                <a:cs typeface="Times New Roman" pitchFamily="18" charset="0"/>
              </a:rPr>
              <a:t> (RBSK) is an important initiative aiming at early identification and early intervention for children from birth to 18 years to cover 4 ‘D’s viz. Defects at birth, Deficiencies, Diseases, Development delays including disability.</a:t>
            </a:r>
          </a:p>
          <a:p>
            <a:pPr>
              <a:buNone/>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Objective of the </a:t>
            </a:r>
            <a:r>
              <a:rPr lang="en-US" b="1" dirty="0" err="1" smtClean="0"/>
              <a:t>chetna</a:t>
            </a:r>
            <a:r>
              <a:rPr lang="en-US" b="1" dirty="0" smtClean="0"/>
              <a:t> mobile app</a:t>
            </a:r>
            <a:r>
              <a:rPr lang="en-US" dirty="0" smtClean="0"/>
              <a:t/>
            </a:r>
            <a:br>
              <a:rPr lang="en-US" dirty="0" smtClean="0"/>
            </a:br>
            <a:r>
              <a:rPr lang="en-US" dirty="0" smtClean="0"/>
              <a:t> </a:t>
            </a:r>
            <a:br>
              <a:rPr lang="en-US" dirty="0" smtClean="0"/>
            </a:br>
            <a:endParaRPr lang="en-US"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t> </a:t>
            </a:r>
          </a:p>
          <a:p>
            <a:pPr>
              <a:buNone/>
            </a:pPr>
            <a:r>
              <a:rPr lang="en-US" b="1" dirty="0" smtClean="0"/>
              <a:t>1 </a:t>
            </a:r>
            <a:r>
              <a:rPr lang="en-US" dirty="0" smtClean="0"/>
              <a:t>biometric attendance of the mobile health team to ensure there working.</a:t>
            </a:r>
          </a:p>
          <a:p>
            <a:pPr>
              <a:buNone/>
            </a:pPr>
            <a:r>
              <a:rPr lang="en-US" b="1" dirty="0" smtClean="0"/>
              <a:t>2 </a:t>
            </a:r>
            <a:r>
              <a:rPr lang="en-US" dirty="0" smtClean="0"/>
              <a:t>the screened  SNCU data is more validated &amp; easily available to the teams.</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Rationale</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pPr lvl="0"/>
            <a:r>
              <a:rPr lang="en-IN" dirty="0"/>
              <a:t>6 to 7 babies per 100 have a birth defect.</a:t>
            </a:r>
            <a:endParaRPr lang="en-US" dirty="0"/>
          </a:p>
          <a:p>
            <a:pPr lvl="0"/>
            <a:r>
              <a:rPr lang="en-IN" dirty="0"/>
              <a:t>Nutritional deficiency in pre school children is up to about 4 to 70 %.</a:t>
            </a:r>
            <a:endParaRPr lang="en-US" dirty="0"/>
          </a:p>
          <a:p>
            <a:pPr lvl="0"/>
            <a:r>
              <a:rPr lang="en-IN" dirty="0"/>
              <a:t>Developmental delays affect 10 % of the population .</a:t>
            </a:r>
            <a:endParaRPr lang="en-US" dirty="0"/>
          </a:p>
          <a:p>
            <a:pPr lvl="0"/>
            <a:r>
              <a:rPr lang="en-IN" dirty="0"/>
              <a:t>Lack of timely intervention leads to permanent disabilities with respect to cognition ,hearing &amp; vision. </a:t>
            </a:r>
            <a:endParaRPr lang="en-US" dirty="0"/>
          </a:p>
          <a:p>
            <a:pPr lvl="0"/>
            <a:r>
              <a:rPr lang="en-IN" dirty="0"/>
              <a:t> Reduce hospitalization &amp; improve school attendance .</a:t>
            </a:r>
            <a:endParaRPr lang="en-US" dirty="0"/>
          </a:p>
          <a:p>
            <a:pPr lvl="0"/>
            <a:r>
              <a:rPr lang="en-IN" dirty="0"/>
              <a:t>Lessen the out of pocket expenditure of the poor &amp; marginalized.</a:t>
            </a:r>
            <a:endParaRPr lang="en-US" dirty="0"/>
          </a:p>
          <a:p>
            <a:pPr>
              <a:buNone/>
            </a:pP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4" name="TextBox 3"/>
          <p:cNvSpPr txBox="1"/>
          <p:nvPr/>
        </p:nvSpPr>
        <p:spPr>
          <a:xfrm>
            <a:off x="228600" y="6248400"/>
            <a:ext cx="8534400" cy="523220"/>
          </a:xfrm>
          <a:prstGeom prst="rect">
            <a:avLst/>
          </a:prstGeom>
          <a:noFill/>
        </p:spPr>
        <p:txBody>
          <a:bodyPr wrap="square" rtlCol="0">
            <a:spAutoFit/>
          </a:bodyPr>
          <a:lstStyle/>
          <a:p>
            <a:pPr lvl="0"/>
            <a:endParaRPr lang="en-US" sz="1400" dirty="0" smtClean="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latin typeface="Times New Roman" pitchFamily="18" charset="0"/>
                <a:cs typeface="Times New Roman" pitchFamily="18" charset="0"/>
              </a:rPr>
              <a:t>Objectives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183880" cy="4187952"/>
          </a:xfrm>
        </p:spPr>
        <p:txBody>
          <a:bodyPr/>
          <a:lstStyle/>
          <a:p>
            <a:r>
              <a:rPr lang="en-IN" dirty="0" smtClean="0"/>
              <a:t>Monitoring &amp; evaluation of CHETNA MOBILE app under RBSK programme in 2 district of mp (</a:t>
            </a:r>
            <a:r>
              <a:rPr lang="en-IN" dirty="0" err="1" smtClean="0"/>
              <a:t>Badwani</a:t>
            </a:r>
            <a:r>
              <a:rPr lang="en-IN" dirty="0" smtClean="0"/>
              <a:t> &amp; Gwalior )</a:t>
            </a: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u="sng" dirty="0" smtClean="0"/>
              <a:t>Methodology</a:t>
            </a:r>
            <a:endParaRPr lang="en-US" dirty="0"/>
          </a:p>
        </p:txBody>
      </p:sp>
      <p:sp>
        <p:nvSpPr>
          <p:cNvPr id="3" name="Content Placeholder 2"/>
          <p:cNvSpPr>
            <a:spLocks noGrp="1"/>
          </p:cNvSpPr>
          <p:nvPr>
            <p:ph idx="1"/>
          </p:nvPr>
        </p:nvSpPr>
        <p:spPr>
          <a:xfrm>
            <a:off x="502920" y="914400"/>
            <a:ext cx="8183880" cy="5715000"/>
          </a:xfrm>
        </p:spPr>
        <p:txBody>
          <a:bodyPr>
            <a:noAutofit/>
          </a:bodyPr>
          <a:lstStyle/>
          <a:p>
            <a:pPr lvl="0"/>
            <a:r>
              <a:rPr lang="en-IN" sz="2000" b="1" dirty="0"/>
              <a:t>Study Design:-</a:t>
            </a:r>
            <a:r>
              <a:rPr lang="en-IN" sz="2000" dirty="0"/>
              <a:t>Cross-sectional study</a:t>
            </a:r>
            <a:endParaRPr lang="en-US" sz="2000" dirty="0"/>
          </a:p>
          <a:p>
            <a:pPr lvl="0"/>
            <a:r>
              <a:rPr lang="en-IN" sz="2000" b="1" dirty="0"/>
              <a:t>Study Period</a:t>
            </a:r>
            <a:r>
              <a:rPr lang="en-IN" sz="2000" dirty="0"/>
              <a:t>:</a:t>
            </a:r>
            <a:r>
              <a:rPr lang="en-IN" sz="2000" b="1" dirty="0"/>
              <a:t>-</a:t>
            </a:r>
            <a:r>
              <a:rPr lang="en-IN" sz="2000" dirty="0"/>
              <a:t>two Month</a:t>
            </a:r>
            <a:endParaRPr lang="en-US" sz="2000" dirty="0"/>
          </a:p>
          <a:p>
            <a:pPr lvl="0"/>
            <a:r>
              <a:rPr lang="en-IN" sz="2000" b="1" dirty="0"/>
              <a:t>Study area &amp; group: </a:t>
            </a:r>
            <a:r>
              <a:rPr lang="en-IN" sz="2000" dirty="0"/>
              <a:t>The study has been conducted in </a:t>
            </a:r>
            <a:r>
              <a:rPr lang="en-IN" sz="2000" dirty="0" err="1"/>
              <a:t>badwani</a:t>
            </a:r>
            <a:r>
              <a:rPr lang="en-IN" sz="2000" dirty="0"/>
              <a:t> &amp; Gwalior district of </a:t>
            </a:r>
            <a:r>
              <a:rPr lang="en-IN" sz="2000" dirty="0" err="1"/>
              <a:t>M.P.each</a:t>
            </a:r>
            <a:r>
              <a:rPr lang="en-IN" sz="2000" dirty="0"/>
              <a:t> block has been appointed with 2 teams </a:t>
            </a:r>
            <a:r>
              <a:rPr lang="en-IN" sz="2000" dirty="0" err="1"/>
              <a:t>thats</a:t>
            </a:r>
            <a:r>
              <a:rPr lang="en-IN" sz="2000" dirty="0"/>
              <a:t> is team A &amp; B consisting of 1 male &amp; 1 female AMO 1 pharmacist &amp; ANM . so the study group consist of 8 teams of Gwalior &amp; 14 teams of </a:t>
            </a:r>
            <a:r>
              <a:rPr lang="en-IN" sz="2000" dirty="0" err="1"/>
              <a:t>badwani</a:t>
            </a:r>
            <a:r>
              <a:rPr lang="en-IN" sz="2000" dirty="0"/>
              <a:t>.</a:t>
            </a:r>
            <a:endParaRPr lang="en-US" sz="2000" dirty="0"/>
          </a:p>
          <a:p>
            <a:pPr lvl="0"/>
            <a:r>
              <a:rPr lang="en-IN" sz="2000" b="1" dirty="0"/>
              <a:t>Tools and techniques:-</a:t>
            </a:r>
            <a:r>
              <a:rPr lang="en-IN" sz="2000" dirty="0"/>
              <a:t>The data collection technique would be the secondary data that was made available by the organization</a:t>
            </a:r>
            <a:endParaRPr lang="en-US" sz="2000" dirty="0"/>
          </a:p>
          <a:p>
            <a:pPr lvl="0"/>
            <a:r>
              <a:rPr lang="en-IN" sz="2000" b="1" dirty="0"/>
              <a:t>Data Collection: -</a:t>
            </a:r>
            <a:r>
              <a:rPr lang="en-IN" sz="2000" dirty="0"/>
              <a:t> we have taken the feedback of the teams by telephonic interview.</a:t>
            </a:r>
            <a:endParaRPr lang="en-US" sz="2000" dirty="0"/>
          </a:p>
          <a:p>
            <a:pPr lvl="0"/>
            <a:r>
              <a:rPr lang="en-IN" sz="2000" b="1" dirty="0"/>
              <a:t>Plan of data analysis:</a:t>
            </a:r>
            <a:r>
              <a:rPr lang="en-IN" sz="2000" dirty="0"/>
              <a:t>-The collected data will be compiled and analysed using various functions in Microsoft Office Excel software. </a:t>
            </a:r>
            <a:r>
              <a:rPr lang="en-IN" sz="2000"/>
              <a:t>Bar </a:t>
            </a:r>
            <a:r>
              <a:rPr lang="en-IN" sz="2000" smtClean="0"/>
              <a:t>Charts </a:t>
            </a:r>
            <a:r>
              <a:rPr lang="en-IN" sz="2000" dirty="0"/>
              <a:t>will be used to represent the findings of this study, as and when required.</a:t>
            </a:r>
            <a:endParaRPr lang="en-US" sz="2000" dirty="0"/>
          </a:p>
          <a:p>
            <a:pPr>
              <a:buNone/>
            </a:pP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274638"/>
            <a:ext cx="8229600" cy="715962"/>
          </a:xfrm>
        </p:spPr>
        <p:txBody>
          <a:bodyPr>
            <a:normAutofit/>
          </a:bodyPr>
          <a:lstStyle/>
          <a:p>
            <a:r>
              <a:rPr lang="en-US" u="sng" dirty="0" smtClean="0"/>
              <a:t>FINDINGS:</a:t>
            </a:r>
            <a:endParaRPr lang="en-US" u="sng" dirty="0"/>
          </a:p>
        </p:txBody>
      </p:sp>
      <p:sp>
        <p:nvSpPr>
          <p:cNvPr id="1032" name="Rectangle 8"/>
          <p:cNvSpPr>
            <a:spLocks noChangeArrowheads="1"/>
          </p:cNvSpPr>
          <p:nvPr/>
        </p:nvSpPr>
        <p:spPr bwMode="auto">
          <a:xfrm>
            <a:off x="0" y="1002268"/>
            <a:ext cx="8455713" cy="7386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lang="en-US" sz="2400" b="1" dirty="0" smtClean="0">
                <a:latin typeface="Times New Roman" pitchFamily="18" charset="0"/>
                <a:cs typeface="Times New Roman" pitchFamily="18" charset="0"/>
              </a:rPr>
              <a:t>Graph-1 CHETNA MOBILE APP users in </a:t>
            </a:r>
            <a:r>
              <a:rPr lang="en-US" sz="2400" b="1" dirty="0" err="1" smtClean="0">
                <a:latin typeface="Times New Roman" pitchFamily="18" charset="0"/>
                <a:cs typeface="Times New Roman" pitchFamily="18" charset="0"/>
              </a:rPr>
              <a:t>badwani</a:t>
            </a:r>
            <a:r>
              <a:rPr lang="en-US" sz="2400" b="1" dirty="0" smtClean="0">
                <a:latin typeface="Times New Roman" pitchFamily="18" charset="0"/>
                <a:cs typeface="Times New Roman" pitchFamily="18" charset="0"/>
              </a:rPr>
              <a:t> &amp; </a:t>
            </a:r>
            <a:r>
              <a:rPr lang="en-US" sz="2400" b="1" dirty="0" err="1" smtClean="0">
                <a:latin typeface="Times New Roman" pitchFamily="18" charset="0"/>
                <a:cs typeface="Times New Roman" pitchFamily="18" charset="0"/>
              </a:rPr>
              <a:t>gwalior</a:t>
            </a:r>
            <a:r>
              <a:rPr lang="en-US" sz="2400" b="1" dirty="0" smtClean="0">
                <a:latin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31" name="Chart 196"/>
          <p:cNvPicPr>
            <a:picLocks noChangeArrowheads="1"/>
          </p:cNvPicPr>
          <p:nvPr/>
        </p:nvPicPr>
        <p:blipFill>
          <a:blip r:embed="rId2" cstate="print"/>
          <a:srcRect/>
          <a:stretch>
            <a:fillRect/>
          </a:stretch>
        </p:blipFill>
        <p:spPr bwMode="auto">
          <a:xfrm>
            <a:off x="1219200" y="2209800"/>
            <a:ext cx="4589463" cy="2971800"/>
          </a:xfrm>
          <a:prstGeom prst="rect">
            <a:avLst/>
          </a:prstGeom>
          <a:noFill/>
        </p:spPr>
      </p:pic>
      <p:sp>
        <p:nvSpPr>
          <p:cNvPr id="1033" name="Rectangle 9"/>
          <p:cNvSpPr>
            <a:spLocks noChangeArrowheads="1"/>
          </p:cNvSpPr>
          <p:nvPr/>
        </p:nvSpPr>
        <p:spPr bwMode="auto">
          <a:xfrm>
            <a:off x="0" y="5280392"/>
            <a:ext cx="8279831" cy="163121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
            <a:b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b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Badwani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shows that 12 team are using the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chetna</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app while 2 are not using it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Where as in </a:t>
            </a:r>
            <a:r>
              <a:rPr lang="en-US" sz="2000" dirty="0" smtClean="0">
                <a:latin typeface="Times New Roman" pitchFamily="18" charset="0"/>
                <a:ea typeface="Calibri" pitchFamily="34" charset="0"/>
                <a:cs typeface="Times New Roman" pitchFamily="18" charset="0"/>
              </a:rPr>
              <a:t>G</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walior 5 team are using the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chetna</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app &amp; 3 are not using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183880" cy="6327648"/>
          </a:xfrm>
          <a:ln>
            <a:solidFill>
              <a:schemeClr val="tx1"/>
            </a:solidFill>
          </a:ln>
        </p:spPr>
        <p:txBody>
          <a:bodyPr>
            <a:normAutofit/>
          </a:bodyPr>
          <a:lstStyle/>
          <a:p>
            <a:pPr>
              <a:buNone/>
            </a:pPr>
            <a:r>
              <a:rPr lang="en-US" sz="2400" b="1" dirty="0" smtClean="0"/>
              <a:t>GRAPH-2 Highest education and occupation of the working  MHT in </a:t>
            </a:r>
            <a:r>
              <a:rPr lang="en-US" sz="2400" b="1" dirty="0" err="1" smtClean="0"/>
              <a:t>badwani</a:t>
            </a:r>
            <a:r>
              <a:rPr lang="en-US" sz="2400" b="1" dirty="0" smtClean="0"/>
              <a:t> &amp; </a:t>
            </a:r>
            <a:r>
              <a:rPr lang="en-US" sz="2400" b="1" dirty="0" err="1" smtClean="0"/>
              <a:t>gwalior</a:t>
            </a:r>
            <a:r>
              <a:rPr lang="en-US" sz="2400" b="1" dirty="0" smtClean="0"/>
              <a:t>.</a:t>
            </a:r>
          </a:p>
          <a:p>
            <a:endParaRPr lang="en-US" b="1" dirty="0" smtClean="0"/>
          </a:p>
          <a:p>
            <a:endParaRPr lang="en-US" dirty="0" smtClean="0"/>
          </a:p>
          <a:p>
            <a:pPr>
              <a:buNone/>
            </a:pPr>
            <a:r>
              <a:rPr lang="en-US" b="1" dirty="0" smtClean="0"/>
              <a:t>	</a:t>
            </a:r>
            <a:endParaRPr lang="en-US" dirty="0" smtClean="0"/>
          </a:p>
          <a:p>
            <a:endParaRPr lang="en-US" dirty="0">
              <a:latin typeface="Times New Roman" pitchFamily="18" charset="0"/>
              <a:cs typeface="Times New Roman" pitchFamily="18" charset="0"/>
            </a:endParaRPr>
          </a:p>
        </p:txBody>
      </p:sp>
      <p:pic>
        <p:nvPicPr>
          <p:cNvPr id="4" name="Chart 197"/>
          <p:cNvPicPr>
            <a:picLocks noChangeArrowheads="1"/>
          </p:cNvPicPr>
          <p:nvPr/>
        </p:nvPicPr>
        <p:blipFill>
          <a:blip r:embed="rId2" cstate="print"/>
          <a:srcRect/>
          <a:stretch>
            <a:fillRect/>
          </a:stretch>
        </p:blipFill>
        <p:spPr bwMode="auto">
          <a:xfrm>
            <a:off x="2286000" y="2057399"/>
            <a:ext cx="4190999" cy="2667001"/>
          </a:xfrm>
          <a:prstGeom prst="rect">
            <a:avLst/>
          </a:prstGeom>
          <a:noFill/>
          <a:ln w="9525">
            <a:noFill/>
            <a:miter lim="800000"/>
            <a:headEnd/>
            <a:tailEnd/>
          </a:ln>
        </p:spPr>
      </p:pic>
      <p:sp>
        <p:nvSpPr>
          <p:cNvPr id="10243" name="Rectangle 3"/>
          <p:cNvSpPr>
            <a:spLocks noChangeArrowheads="1"/>
          </p:cNvSpPr>
          <p:nvPr/>
        </p:nvSpPr>
        <p:spPr bwMode="auto">
          <a:xfrm>
            <a:off x="609600" y="5306624"/>
            <a:ext cx="78486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B</a:t>
            </a:r>
            <a:r>
              <a:rPr kumimoji="0" lang="en-US"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adwani</a:t>
            </a: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has 10 A.M.O. 3 PHARMACIST &amp; 1 ASHAWORKER </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where as GWALIOR has 4 A.M.O. 2 PHARMACIST &amp; 2ASHA WORKER</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TEAMS A &amp; TEAM B REGISTERED IN THE APP </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298</TotalTime>
  <Words>1448</Words>
  <Application>Microsoft Office PowerPoint</Application>
  <PresentationFormat>On-screen Show (4:3)</PresentationFormat>
  <Paragraphs>116</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Trek</vt:lpstr>
      <vt:lpstr>“Monitoring &amp; evaluation of chetna mobile app under RBSK programme in 2 district of mp  (badwani &amp; Gwalior)” </vt:lpstr>
      <vt:lpstr>Launching of RBSK  </vt:lpstr>
      <vt:lpstr>Introduction</vt:lpstr>
      <vt:lpstr>   Objective of the chetna mobile app   </vt:lpstr>
      <vt:lpstr>Rationale</vt:lpstr>
      <vt:lpstr>Objectives </vt:lpstr>
      <vt:lpstr>Methodology</vt:lpstr>
      <vt:lpstr>FINDINGS:</vt:lpstr>
      <vt:lpstr>Slide 9</vt:lpstr>
      <vt:lpstr>Slide 10</vt:lpstr>
      <vt:lpstr>Slide 11</vt:lpstr>
      <vt:lpstr>Slide 12</vt:lpstr>
      <vt:lpstr>Slide 13</vt:lpstr>
      <vt:lpstr>Slide 14</vt:lpstr>
      <vt:lpstr>Slide 15</vt:lpstr>
      <vt:lpstr>Slide 16</vt:lpstr>
      <vt:lpstr>Slide 17</vt:lpstr>
      <vt:lpstr>Slide 18</vt:lpstr>
      <vt:lpstr>Slide 19</vt:lpstr>
      <vt:lpstr>Conclusion</vt:lpstr>
      <vt:lpstr>Suggestions</vt:lpstr>
      <vt:lpstr>Slide 22</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Study on Infection Prevention Practices in delivery Points of Dindori District of Madhya Pradesh</dc:title>
  <dc:creator>shirish</dc:creator>
  <cp:lastModifiedBy>ACER</cp:lastModifiedBy>
  <cp:revision>54</cp:revision>
  <dcterms:created xsi:type="dcterms:W3CDTF">2016-05-15T22:49:55Z</dcterms:created>
  <dcterms:modified xsi:type="dcterms:W3CDTF">2017-05-14T16:50:30Z</dcterms:modified>
</cp:coreProperties>
</file>