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1" r:id="rId28"/>
    <p:sldId id="292" r:id="rId29"/>
    <p:sldId id="282" r:id="rId30"/>
    <p:sldId id="283" r:id="rId31"/>
    <p:sldId id="284" r:id="rId32"/>
    <p:sldId id="285" r:id="rId33"/>
    <p:sldId id="286" r:id="rId34"/>
    <p:sldId id="287" r:id="rId35"/>
    <p:sldId id="288" r:id="rId36"/>
    <p:sldId id="289" r:id="rId37"/>
    <p:sldId id="293" r:id="rId38"/>
    <p:sldId id="29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AppData\Roaming\Microsoft\Excel\Book1%20(version%201).xlsb"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1"/>
          <c:order val="1"/>
          <c:tx>
            <c:strRef>
              <c:f>Sheet1!$E$7</c:f>
            </c:strRef>
          </c:tx>
          <c:cat>
            <c:multiLvlStrRef>
              <c:f>Sheet1!$D$8:$D$14</c:f>
            </c:multiLvlStrRef>
          </c:cat>
          <c:val>
            <c:numRef>
              <c:f>Sheet1!$E$8:$E$14</c:f>
            </c:numRef>
          </c:val>
        </c:ser>
        <c:ser>
          <c:idx val="2"/>
          <c:order val="2"/>
          <c:tx>
            <c:strRef>
              <c:f>Sheet1!$D$15</c:f>
            </c:strRef>
          </c:tx>
          <c:cat>
            <c:multiLvlStrRef>
              <c:f>Sheet1!$C$16:$C$21</c:f>
            </c:multiLvlStrRef>
          </c:cat>
          <c:val>
            <c:numRef>
              <c:f>Sheet1!$D$16:$D$21</c:f>
            </c:numRef>
          </c:val>
        </c:ser>
        <c:ser>
          <c:idx val="0"/>
          <c:order val="0"/>
          <c:tx>
            <c:strRef>
              <c:f>[Book1]Sheet1!$C$5</c:f>
              <c:strCache>
                <c:ptCount val="1"/>
                <c:pt idx="0">
                  <c:v>NO. OF PATIENTS</c:v>
                </c:pt>
              </c:strCache>
            </c:strRef>
          </c:tx>
          <c:dPt>
            <c:idx val="0"/>
            <c:spPr>
              <a:solidFill>
                <a:schemeClr val="tx2">
                  <a:lumMod val="60000"/>
                  <a:lumOff val="40000"/>
                </a:schemeClr>
              </a:solidFill>
            </c:spPr>
          </c:dPt>
          <c:dPt>
            <c:idx val="1"/>
            <c:spPr>
              <a:solidFill>
                <a:srgbClr val="7030A0"/>
              </a:solidFill>
            </c:spPr>
          </c:dPt>
          <c:dPt>
            <c:idx val="2"/>
            <c:spPr>
              <a:solidFill>
                <a:schemeClr val="accent1">
                  <a:lumMod val="40000"/>
                  <a:lumOff val="60000"/>
                </a:schemeClr>
              </a:solidFill>
            </c:spPr>
          </c:dPt>
          <c:dPt>
            <c:idx val="3"/>
            <c:spPr>
              <a:solidFill>
                <a:schemeClr val="accent1">
                  <a:lumMod val="50000"/>
                </a:schemeClr>
              </a:solidFill>
            </c:spPr>
          </c:dPt>
          <c:dPt>
            <c:idx val="4"/>
            <c:spPr>
              <a:solidFill>
                <a:schemeClr val="accent3">
                  <a:lumMod val="75000"/>
                </a:schemeClr>
              </a:solidFill>
            </c:spPr>
          </c:dPt>
          <c:dPt>
            <c:idx val="5"/>
            <c:spPr>
              <a:solidFill>
                <a:schemeClr val="accent5">
                  <a:lumMod val="75000"/>
                </a:schemeClr>
              </a:solidFill>
            </c:spPr>
          </c:dPt>
          <c:cat>
            <c:strRef>
              <c:f>[Book1]Sheet1!$B$6:$B$11</c:f>
              <c:strCache>
                <c:ptCount val="6"/>
                <c:pt idx="0">
                  <c:v>CHARCOAL</c:v>
                </c:pt>
                <c:pt idx="1">
                  <c:v>NEEMSTICK</c:v>
                </c:pt>
                <c:pt idx="2">
                  <c:v>FINGER +TOOTHPOWDER</c:v>
                </c:pt>
                <c:pt idx="3">
                  <c:v>BRUSH</c:v>
                </c:pt>
                <c:pt idx="4">
                  <c:v>SALT</c:v>
                </c:pt>
                <c:pt idx="5">
                  <c:v>COMBINATION OF AIDS</c:v>
                </c:pt>
              </c:strCache>
            </c:strRef>
          </c:cat>
          <c:val>
            <c:numRef>
              <c:f>[Book1]Sheet1!$C$6:$C$11</c:f>
              <c:numCache>
                <c:formatCode>General</c:formatCode>
                <c:ptCount val="6"/>
                <c:pt idx="0">
                  <c:v>17</c:v>
                </c:pt>
                <c:pt idx="1">
                  <c:v>18</c:v>
                </c:pt>
                <c:pt idx="2">
                  <c:v>8</c:v>
                </c:pt>
                <c:pt idx="3">
                  <c:v>34</c:v>
                </c:pt>
                <c:pt idx="4">
                  <c:v>6</c:v>
                </c:pt>
                <c:pt idx="5">
                  <c:v>23</c:v>
                </c:pt>
              </c:numCache>
            </c:numRef>
          </c:val>
        </c:ser>
        <c:axId val="54941184"/>
        <c:axId val="54942720"/>
      </c:barChart>
      <c:catAx>
        <c:axId val="54941184"/>
        <c:scaling>
          <c:orientation val="minMax"/>
        </c:scaling>
        <c:axPos val="b"/>
        <c:tickLblPos val="nextTo"/>
        <c:crossAx val="54942720"/>
        <c:crosses val="autoZero"/>
        <c:auto val="1"/>
        <c:lblAlgn val="ctr"/>
        <c:lblOffset val="100"/>
      </c:catAx>
      <c:valAx>
        <c:axId val="54942720"/>
        <c:scaling>
          <c:orientation val="minMax"/>
        </c:scaling>
        <c:axPos val="l"/>
        <c:majorGridlines/>
        <c:numFmt formatCode="General" sourceLinked="1"/>
        <c:tickLblPos val="nextTo"/>
        <c:crossAx val="5494118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Sheet1!$J$18</c:f>
              <c:strCache>
                <c:ptCount val="1"/>
              </c:strCache>
            </c:strRef>
          </c:tx>
          <c:dLbls>
            <c:dLbl>
              <c:idx val="0"/>
              <c:layout/>
              <c:tx>
                <c:rich>
                  <a:bodyPr/>
                  <a:lstStyle/>
                  <a:p>
                    <a:r>
                      <a:rPr lang="en-US"/>
                      <a:t>BRUSHING FREQUENCY</a:t>
                    </a:r>
                  </a:p>
                </c:rich>
              </c:tx>
              <c:showCatName val="1"/>
              <c:showPercent val="1"/>
            </c:dLbl>
            <c:showCatName val="1"/>
            <c:showPercent val="1"/>
            <c:showLeaderLines val="1"/>
          </c:dLbls>
          <c:cat>
            <c:strRef>
              <c:f>Sheet1!$I$19:$I$23</c:f>
              <c:strCache>
                <c:ptCount val="5"/>
                <c:pt idx="0">
                  <c:v>BRUSHING FREQUENCY</c:v>
                </c:pt>
                <c:pt idx="1">
                  <c:v>OCCASSIONALLY</c:v>
                </c:pt>
                <c:pt idx="2">
                  <c:v>ONCE </c:v>
                </c:pt>
                <c:pt idx="3">
                  <c:v>TWICE</c:v>
                </c:pt>
                <c:pt idx="4">
                  <c:v>MORE THAN TWICE</c:v>
                </c:pt>
              </c:strCache>
            </c:strRef>
          </c:cat>
          <c:val>
            <c:numRef>
              <c:f>Sheet1!$J$19:$J$23</c:f>
              <c:numCache>
                <c:formatCode>General</c:formatCode>
                <c:ptCount val="5"/>
                <c:pt idx="0">
                  <c:v>0</c:v>
                </c:pt>
                <c:pt idx="1">
                  <c:v>44</c:v>
                </c:pt>
                <c:pt idx="2">
                  <c:v>33</c:v>
                </c:pt>
                <c:pt idx="3">
                  <c:v>23</c:v>
                </c:pt>
                <c:pt idx="4">
                  <c:v>0</c:v>
                </c:pt>
              </c:numCache>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Sheet1!$C$7</c:f>
              <c:strCache>
                <c:ptCount val="1"/>
              </c:strCache>
            </c:strRef>
          </c:tx>
          <c:dLbls>
            <c:dLbl>
              <c:idx val="0"/>
              <c:layout/>
              <c:tx>
                <c:rich>
                  <a:bodyPr/>
                  <a:lstStyle/>
                  <a:p>
                    <a:r>
                      <a:rPr lang="en-US"/>
                      <a:t>TYPE OF TOOTHBURUSH
</a:t>
                    </a:r>
                  </a:p>
                </c:rich>
              </c:tx>
              <c:showCatName val="1"/>
              <c:showPercent val="1"/>
            </c:dLbl>
            <c:showCatName val="1"/>
            <c:showPercent val="1"/>
            <c:showLeaderLines val="1"/>
          </c:dLbls>
          <c:cat>
            <c:strRef>
              <c:f>Sheet1!$B$8:$B$12</c:f>
              <c:strCache>
                <c:ptCount val="5"/>
                <c:pt idx="0">
                  <c:v>TYPE OF TOOTHBURUSH</c:v>
                </c:pt>
                <c:pt idx="1">
                  <c:v>HARD</c:v>
                </c:pt>
                <c:pt idx="2">
                  <c:v>MEDIUM</c:v>
                </c:pt>
                <c:pt idx="3">
                  <c:v>SOFT</c:v>
                </c:pt>
                <c:pt idx="4">
                  <c:v>NO IDEA</c:v>
                </c:pt>
              </c:strCache>
            </c:strRef>
          </c:cat>
          <c:val>
            <c:numRef>
              <c:f>Sheet1!$C$8:$C$12</c:f>
              <c:numCache>
                <c:formatCode>General</c:formatCode>
                <c:ptCount val="5"/>
                <c:pt idx="0">
                  <c:v>0</c:v>
                </c:pt>
                <c:pt idx="1">
                  <c:v>20</c:v>
                </c:pt>
                <c:pt idx="2">
                  <c:v>20</c:v>
                </c:pt>
                <c:pt idx="3">
                  <c:v>10</c:v>
                </c:pt>
                <c:pt idx="4">
                  <c:v>50</c:v>
                </c:pt>
              </c:numCache>
            </c:numRef>
          </c:val>
        </c:ser>
        <c:dLbls>
          <c:showCatName val="1"/>
          <c:showPercent val="1"/>
        </c:dLbls>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Sheet1!$E$17</c:f>
              <c:strCache>
                <c:ptCount val="1"/>
              </c:strCache>
            </c:strRef>
          </c:tx>
          <c:dLbls>
            <c:dLbl>
              <c:idx val="0"/>
              <c:layout/>
              <c:tx>
                <c:rich>
                  <a:bodyPr/>
                  <a:lstStyle/>
                  <a:p>
                    <a:r>
                      <a:rPr lang="en-US"/>
                      <a:t>TYPES OF BRUSHING TECHNIQUE
</a:t>
                    </a:r>
                  </a:p>
                </c:rich>
              </c:tx>
              <c:showCatName val="1"/>
              <c:showPercent val="1"/>
            </c:dLbl>
            <c:showCatName val="1"/>
            <c:showPercent val="1"/>
            <c:showLeaderLines val="1"/>
          </c:dLbls>
          <c:cat>
            <c:strRef>
              <c:f>Sheet1!$D$18:$D$22</c:f>
              <c:strCache>
                <c:ptCount val="5"/>
                <c:pt idx="0">
                  <c:v>TYPES OF BRUSHING TECHNIQUE</c:v>
                </c:pt>
                <c:pt idx="1">
                  <c:v>HORIZONTAL</c:v>
                </c:pt>
                <c:pt idx="2">
                  <c:v>VERTICAL</c:v>
                </c:pt>
                <c:pt idx="3">
                  <c:v>CIRCULAR</c:v>
                </c:pt>
                <c:pt idx="4">
                  <c:v>COMBINED</c:v>
                </c:pt>
              </c:strCache>
            </c:strRef>
          </c:cat>
          <c:val>
            <c:numRef>
              <c:f>Sheet1!$E$18:$E$22</c:f>
              <c:numCache>
                <c:formatCode>General</c:formatCode>
                <c:ptCount val="5"/>
                <c:pt idx="0">
                  <c:v>0</c:v>
                </c:pt>
                <c:pt idx="1">
                  <c:v>75</c:v>
                </c:pt>
                <c:pt idx="2">
                  <c:v>10</c:v>
                </c:pt>
                <c:pt idx="3">
                  <c:v>5</c:v>
                </c:pt>
                <c:pt idx="4">
                  <c:v>10</c:v>
                </c:pt>
              </c:numCache>
            </c:numRef>
          </c:val>
        </c:ser>
        <c:dLbls>
          <c:showCatName val="1"/>
          <c:showPercent val="1"/>
        </c:dLbls>
      </c:pie3D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Sheet1!$E$49</c:f>
              <c:strCache>
                <c:ptCount val="1"/>
              </c:strCache>
            </c:strRef>
          </c:tx>
          <c:dLbls>
            <c:dLbl>
              <c:idx val="0"/>
              <c:layout/>
              <c:tx>
                <c:rich>
                  <a:bodyPr/>
                  <a:lstStyle/>
                  <a:p>
                    <a:r>
                      <a:rPr lang="en-US"/>
                      <a:t>FREQUENCY OF VISIT</a:t>
                    </a:r>
                  </a:p>
                </c:rich>
              </c:tx>
              <c:showCatName val="1"/>
              <c:showPercent val="1"/>
            </c:dLbl>
            <c:dLbl>
              <c:idx val="3"/>
              <c:layout>
                <c:manualLayout>
                  <c:x val="4.7682086614173232E-2"/>
                  <c:y val="3.0823998613033973E-2"/>
                </c:manualLayout>
              </c:layout>
              <c:showCatName val="1"/>
              <c:showPercent val="1"/>
            </c:dLbl>
            <c:showCatName val="1"/>
            <c:showPercent val="1"/>
            <c:showLeaderLines val="1"/>
          </c:dLbls>
          <c:cat>
            <c:strRef>
              <c:f>Sheet1!$D$50:$D$54</c:f>
              <c:strCache>
                <c:ptCount val="5"/>
                <c:pt idx="0">
                  <c:v>FREQUENCY OF VISIT</c:v>
                </c:pt>
                <c:pt idx="1">
                  <c:v>NEVER</c:v>
                </c:pt>
                <c:pt idx="2">
                  <c:v>ONLY IN PAIN</c:v>
                </c:pt>
                <c:pt idx="3">
                  <c:v>ONCE IN 3 MONTHS</c:v>
                </c:pt>
                <c:pt idx="4">
                  <c:v>ONCE IN 6 MONTHS</c:v>
                </c:pt>
              </c:strCache>
            </c:strRef>
          </c:cat>
          <c:val>
            <c:numRef>
              <c:f>Sheet1!$E$50:$E$54</c:f>
              <c:numCache>
                <c:formatCode>General</c:formatCode>
                <c:ptCount val="5"/>
                <c:pt idx="0">
                  <c:v>0</c:v>
                </c:pt>
                <c:pt idx="1">
                  <c:v>30</c:v>
                </c:pt>
                <c:pt idx="2">
                  <c:v>54</c:v>
                </c:pt>
                <c:pt idx="3">
                  <c:v>6</c:v>
                </c:pt>
                <c:pt idx="4">
                  <c:v>10</c:v>
                </c:pt>
              </c:numCache>
            </c:numRef>
          </c:val>
        </c:ser>
        <c:dLbls>
          <c:showCatName val="1"/>
          <c:showPercent val="1"/>
        </c:dLbls>
      </c:pie3D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Sheet1!$D$58</c:f>
              <c:strCache>
                <c:ptCount val="1"/>
              </c:strCache>
            </c:strRef>
          </c:tx>
          <c:dLbls>
            <c:dLbl>
              <c:idx val="0"/>
              <c:layout/>
              <c:tx>
                <c:rich>
                  <a:bodyPr/>
                  <a:lstStyle/>
                  <a:p>
                    <a:r>
                      <a:rPr lang="en-US"/>
                      <a:t>FREQUENCY OF CHANGING TOOTH BRUSH
</a:t>
                    </a:r>
                  </a:p>
                </c:rich>
              </c:tx>
              <c:showCatName val="1"/>
              <c:showPercent val="1"/>
            </c:dLbl>
            <c:showCatName val="1"/>
            <c:showPercent val="1"/>
            <c:showLeaderLines val="1"/>
          </c:dLbls>
          <c:cat>
            <c:strRef>
              <c:f>Sheet1!$C$59:$C$62</c:f>
              <c:strCache>
                <c:ptCount val="4"/>
                <c:pt idx="0">
                  <c:v>FREQUENCY OF CHANGING TOOTH BRUSH</c:v>
                </c:pt>
                <c:pt idx="1">
                  <c:v>ONCE IN THREE MONTHS</c:v>
                </c:pt>
                <c:pt idx="2">
                  <c:v>WHEN IT IS USELESS</c:v>
                </c:pt>
                <c:pt idx="3">
                  <c:v>DON’T KNOW</c:v>
                </c:pt>
              </c:strCache>
            </c:strRef>
          </c:cat>
          <c:val>
            <c:numRef>
              <c:f>Sheet1!$D$59:$D$62</c:f>
              <c:numCache>
                <c:formatCode>General</c:formatCode>
                <c:ptCount val="4"/>
                <c:pt idx="0">
                  <c:v>0</c:v>
                </c:pt>
                <c:pt idx="1">
                  <c:v>30</c:v>
                </c:pt>
                <c:pt idx="2">
                  <c:v>60</c:v>
                </c:pt>
                <c:pt idx="3">
                  <c:v>10</c:v>
                </c:pt>
              </c:numCache>
            </c:numRef>
          </c:val>
        </c:ser>
        <c:dLbls>
          <c:showCatName val="1"/>
          <c:showPercent val="1"/>
        </c:dLbls>
      </c:pie3D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20E7D5F-D074-4FCE-B83C-3654997E1415}" type="datetimeFigureOut">
              <a:rPr lang="en-US" smtClean="0"/>
              <a:pPr/>
              <a:t>5/16/2017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ACC3380-FF93-446A-BFFE-17269081B2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0E7D5F-D074-4FCE-B83C-3654997E1415}"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0E7D5F-D074-4FCE-B83C-3654997E1415}"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0E7D5F-D074-4FCE-B83C-3654997E1415}"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20E7D5F-D074-4FCE-B83C-3654997E1415}"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3380-FF93-446A-BFFE-17269081B2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0E7D5F-D074-4FCE-B83C-3654997E1415}"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20E7D5F-D074-4FCE-B83C-3654997E1415}" type="datetimeFigureOut">
              <a:rPr lang="en-US" smtClean="0"/>
              <a:pPr/>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0E7D5F-D074-4FCE-B83C-3654997E1415}" type="datetimeFigureOut">
              <a:rPr lang="en-US" smtClean="0"/>
              <a:pPr/>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E7D5F-D074-4FCE-B83C-3654997E1415}" type="datetimeFigureOut">
              <a:rPr lang="en-US" smtClean="0"/>
              <a:pPr/>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0E7D5F-D074-4FCE-B83C-3654997E1415}"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C3380-FF93-446A-BFFE-17269081B2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0E7D5F-D074-4FCE-B83C-3654997E1415}"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ACC3380-FF93-446A-BFFE-17269081B2B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0E7D5F-D074-4FCE-B83C-3654997E1415}" type="datetimeFigureOut">
              <a:rPr lang="en-US" smtClean="0"/>
              <a:pPr/>
              <a:t>5/16/2017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CC3380-FF93-446A-BFFE-17269081B2B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9144000" cy="4114800"/>
          </a:xfrm>
        </p:spPr>
        <p:txBody>
          <a:bodyPr>
            <a:normAutofit/>
          </a:bodyPr>
          <a:lstStyle/>
          <a:p>
            <a:pPr algn="ctr"/>
            <a:r>
              <a:rPr lang="en-GB" sz="4400" dirty="0" smtClean="0">
                <a:solidFill>
                  <a:schemeClr val="bg1"/>
                </a:solidFill>
                <a:latin typeface="Times New Roman" pitchFamily="18" charset="0"/>
                <a:cs typeface="Times New Roman" pitchFamily="18" charset="0"/>
              </a:rPr>
              <a:t>Project on</a:t>
            </a:r>
            <a:br>
              <a:rPr lang="en-GB" sz="4400" dirty="0" smtClean="0">
                <a:solidFill>
                  <a:schemeClr val="bg1"/>
                </a:solidFill>
                <a:latin typeface="Times New Roman" pitchFamily="18" charset="0"/>
                <a:cs typeface="Times New Roman" pitchFamily="18" charset="0"/>
              </a:rPr>
            </a:br>
            <a:r>
              <a:rPr lang="en-GB" sz="4400" dirty="0" smtClean="0">
                <a:solidFill>
                  <a:schemeClr val="bg1"/>
                </a:solidFill>
                <a:latin typeface="Times New Roman" pitchFamily="18" charset="0"/>
                <a:cs typeface="Times New Roman" pitchFamily="18" charset="0"/>
              </a:rPr>
              <a:t>“Oral hygiene awareness and practices amongst patients attending dental OPD at CHC Nawabganj Bareilly”</a:t>
            </a:r>
            <a:endParaRPr lang="en-US" dirty="0">
              <a:solidFill>
                <a:schemeClr val="bg1"/>
              </a:solidFill>
            </a:endParaRPr>
          </a:p>
        </p:txBody>
      </p:sp>
      <p:sp>
        <p:nvSpPr>
          <p:cNvPr id="3" name="Subtitle 2"/>
          <p:cNvSpPr>
            <a:spLocks noGrp="1"/>
          </p:cNvSpPr>
          <p:nvPr>
            <p:ph type="subTitle" idx="1"/>
          </p:nvPr>
        </p:nvSpPr>
        <p:spPr>
          <a:xfrm>
            <a:off x="1289304" y="4572000"/>
            <a:ext cx="7854696" cy="1856936"/>
          </a:xfrm>
        </p:spPr>
        <p:txBody>
          <a:bodyPr>
            <a:normAutofit lnSpcReduction="10000"/>
          </a:bodyPr>
          <a:lstStyle/>
          <a:p>
            <a:pPr algn="l"/>
            <a:r>
              <a:rPr lang="en-US" b="1" dirty="0" smtClean="0">
                <a:solidFill>
                  <a:schemeClr val="bg1"/>
                </a:solidFill>
                <a:latin typeface="Times New Roman" pitchFamily="18" charset="0"/>
                <a:cs typeface="Times New Roman" pitchFamily="18" charset="0"/>
              </a:rPr>
              <a:t>Guided by:					Presented by</a:t>
            </a:r>
          </a:p>
          <a:p>
            <a:pPr algn="l"/>
            <a:r>
              <a:rPr lang="en-US" b="1" dirty="0" smtClean="0">
                <a:solidFill>
                  <a:schemeClr val="bg1"/>
                </a:solidFill>
                <a:latin typeface="Times New Roman" pitchFamily="18" charset="0"/>
                <a:cs typeface="Times New Roman" pitchFamily="18" charset="0"/>
              </a:rPr>
              <a:t>Dr. </a:t>
            </a:r>
            <a:r>
              <a:rPr lang="en-US" b="1" dirty="0" err="1" smtClean="0">
                <a:solidFill>
                  <a:schemeClr val="bg1"/>
                </a:solidFill>
                <a:latin typeface="Times New Roman" pitchFamily="18" charset="0"/>
                <a:cs typeface="Times New Roman" pitchFamily="18" charset="0"/>
              </a:rPr>
              <a:t>Preetha</a:t>
            </a:r>
            <a:r>
              <a:rPr lang="en-US" b="1" dirty="0" smtClean="0">
                <a:solidFill>
                  <a:schemeClr val="bg1"/>
                </a:solidFill>
                <a:latin typeface="Times New Roman" pitchFamily="18" charset="0"/>
                <a:cs typeface="Times New Roman" pitchFamily="18" charset="0"/>
              </a:rPr>
              <a:t> G.S				Dr. </a:t>
            </a:r>
            <a:r>
              <a:rPr lang="en-US" b="1" dirty="0" err="1" smtClean="0">
                <a:solidFill>
                  <a:schemeClr val="bg1"/>
                </a:solidFill>
                <a:latin typeface="Times New Roman" pitchFamily="18" charset="0"/>
                <a:cs typeface="Times New Roman" pitchFamily="18" charset="0"/>
              </a:rPr>
              <a:t>Swati</a:t>
            </a:r>
            <a:r>
              <a:rPr lang="en-US" b="1" dirty="0" smtClean="0">
                <a:solidFill>
                  <a:schemeClr val="bg1"/>
                </a:solidFill>
                <a:latin typeface="Times New Roman" pitchFamily="18" charset="0"/>
                <a:cs typeface="Times New Roman" pitchFamily="18" charset="0"/>
              </a:rPr>
              <a:t> Singh</a:t>
            </a:r>
          </a:p>
          <a:p>
            <a:pPr algn="l"/>
            <a:r>
              <a:rPr lang="en-US" b="1" dirty="0" smtClean="0">
                <a:solidFill>
                  <a:schemeClr val="bg1"/>
                </a:solidFill>
                <a:latin typeface="Times New Roman" pitchFamily="18" charset="0"/>
                <a:cs typeface="Times New Roman" pitchFamily="18" charset="0"/>
              </a:rPr>
              <a:t>Associate professor				PG/15/080</a:t>
            </a:r>
          </a:p>
          <a:p>
            <a:pPr algn="l"/>
            <a:r>
              <a:rPr lang="en-US" b="1" dirty="0" smtClean="0">
                <a:solidFill>
                  <a:schemeClr val="bg1"/>
                </a:solidFill>
                <a:latin typeface="Times New Roman" pitchFamily="18" charset="0"/>
                <a:cs typeface="Times New Roman" pitchFamily="18" charset="0"/>
              </a:rPr>
              <a:t>IIHMR New Delhi</a:t>
            </a:r>
            <a:endParaRPr lang="en-US"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algn="just"/>
            <a:r>
              <a:rPr lang="en-US" b="1" dirty="0" smtClean="0"/>
              <a:t>GENERAL OBJECTIVE: </a:t>
            </a:r>
            <a:endParaRPr lang="en-US" dirty="0" smtClean="0"/>
          </a:p>
          <a:p>
            <a:pPr algn="just">
              <a:buNone/>
            </a:pPr>
            <a:r>
              <a:rPr lang="en-US" dirty="0" smtClean="0"/>
              <a:t>    </a:t>
            </a:r>
            <a:r>
              <a:rPr lang="en-US" dirty="0" smtClean="0">
                <a:latin typeface="Times New Roman" pitchFamily="18" charset="0"/>
                <a:cs typeface="Times New Roman" pitchFamily="18" charset="0"/>
              </a:rPr>
              <a:t>To determine the level of oral hygiene awareness and  practices amongst the people attending the dental OPD at CHC Nawabganj and to make necessary recommendations to improve the overall oral health among the community</a:t>
            </a:r>
          </a:p>
          <a:p>
            <a:pPr algn="just">
              <a:buNone/>
            </a:pPr>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SPECIFIC OBJECTIVES:</a:t>
            </a:r>
            <a:endParaRPr lang="en-US" dirty="0" smtClean="0"/>
          </a:p>
          <a:p>
            <a:pPr lvl="0" algn="just"/>
            <a:r>
              <a:rPr lang="en-US" sz="2400" dirty="0" smtClean="0">
                <a:latin typeface="Times New Roman" pitchFamily="18" charset="0"/>
                <a:cs typeface="Times New Roman" pitchFamily="18" charset="0"/>
              </a:rPr>
              <a:t>To assess the oral hygiene awareness amongst the people attending dental OPD </a:t>
            </a:r>
          </a:p>
          <a:p>
            <a:pPr lvl="0" algn="just"/>
            <a:r>
              <a:rPr lang="en-US" sz="2400" dirty="0" smtClean="0">
                <a:latin typeface="Times New Roman" pitchFamily="18" charset="0"/>
                <a:cs typeface="Times New Roman" pitchFamily="18" charset="0"/>
              </a:rPr>
              <a:t>To learn about oral hygiene practices amongst the people attending the dental OPD at CHC Nawabganj</a:t>
            </a:r>
          </a:p>
          <a:p>
            <a:pPr lvl="0" algn="just"/>
            <a:r>
              <a:rPr lang="en-US" sz="2400" dirty="0" smtClean="0">
                <a:latin typeface="Times New Roman" pitchFamily="18" charset="0"/>
                <a:cs typeface="Times New Roman" pitchFamily="18" charset="0"/>
              </a:rPr>
              <a:t>To make necessary recommendations to improve the overall all oral health of the community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92500"/>
          </a:bodyPr>
          <a:lstStyle/>
          <a:p>
            <a:pPr lvl="0" algn="just"/>
            <a:r>
              <a:rPr lang="en-US" b="1" u="heavy" dirty="0" smtClean="0">
                <a:latin typeface="Times New Roman" pitchFamily="18" charset="0"/>
                <a:cs typeface="Times New Roman" pitchFamily="18" charset="0"/>
              </a:rPr>
              <a:t>STUDY AREA- </a:t>
            </a:r>
            <a:r>
              <a:rPr lang="en-US" dirty="0" smtClean="0">
                <a:latin typeface="Times New Roman" pitchFamily="18" charset="0"/>
                <a:cs typeface="Times New Roman" pitchFamily="18" charset="0"/>
              </a:rPr>
              <a:t>CHC Nawabganj Bareilly</a:t>
            </a:r>
          </a:p>
          <a:p>
            <a:pPr lvl="0" algn="just"/>
            <a:r>
              <a:rPr lang="en-US" b="1" u="heavy" dirty="0" smtClean="0">
                <a:latin typeface="Times New Roman" pitchFamily="18" charset="0"/>
                <a:cs typeface="Times New Roman" pitchFamily="18" charset="0"/>
              </a:rPr>
              <a:t>STUDY </a:t>
            </a:r>
            <a:r>
              <a:rPr lang="en-US" b="1" u="heavy" dirty="0" smtClean="0">
                <a:latin typeface="Times New Roman" pitchFamily="18" charset="0"/>
                <a:cs typeface="Times New Roman" pitchFamily="18" charset="0"/>
              </a:rPr>
              <a:t>DESIGN-</a:t>
            </a:r>
            <a:r>
              <a:rPr lang="en-US" dirty="0" smtClean="0">
                <a:latin typeface="Times New Roman" pitchFamily="18" charset="0"/>
                <a:cs typeface="Times New Roman" pitchFamily="18" charset="0"/>
              </a:rPr>
              <a:t>Descriptive </a:t>
            </a:r>
            <a:r>
              <a:rPr lang="en-US" dirty="0" smtClean="0">
                <a:latin typeface="Times New Roman" pitchFamily="18" charset="0"/>
                <a:cs typeface="Times New Roman" pitchFamily="18" charset="0"/>
              </a:rPr>
              <a:t>Cross- sectional study.</a:t>
            </a:r>
          </a:p>
          <a:p>
            <a:pPr lvl="0" algn="just"/>
            <a:r>
              <a:rPr lang="en-US" b="1" u="heavy" dirty="0" smtClean="0">
                <a:latin typeface="Times New Roman" pitchFamily="18" charset="0"/>
                <a:cs typeface="Times New Roman" pitchFamily="18" charset="0"/>
              </a:rPr>
              <a:t>STUDY DURATION-</a:t>
            </a:r>
            <a:r>
              <a:rPr lang="en-US" dirty="0" smtClean="0">
                <a:latin typeface="Times New Roman" pitchFamily="18" charset="0"/>
                <a:cs typeface="Times New Roman" pitchFamily="18" charset="0"/>
              </a:rPr>
              <a:t> 3months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Feb,2017-30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April,2017)</a:t>
            </a:r>
          </a:p>
          <a:p>
            <a:pPr lvl="0" algn="just"/>
            <a:r>
              <a:rPr lang="en-US" b="1" u="heavy" dirty="0" smtClean="0">
                <a:latin typeface="Times New Roman" pitchFamily="18" charset="0"/>
                <a:cs typeface="Times New Roman" pitchFamily="18" charset="0"/>
              </a:rPr>
              <a:t>STUDY POPULATION-</a:t>
            </a:r>
            <a:r>
              <a:rPr lang="en-US" dirty="0" smtClean="0">
                <a:latin typeface="Times New Roman" pitchFamily="18" charset="0"/>
                <a:cs typeface="Times New Roman" pitchFamily="18" charset="0"/>
              </a:rPr>
              <a:t>Patients attending the dental OPD</a:t>
            </a:r>
          </a:p>
          <a:p>
            <a:pPr lvl="0" algn="just"/>
            <a:r>
              <a:rPr lang="en-US" b="1" u="heavy" dirty="0" smtClean="0">
                <a:latin typeface="Times New Roman" pitchFamily="18" charset="0"/>
                <a:cs typeface="Times New Roman" pitchFamily="18" charset="0"/>
              </a:rPr>
              <a:t>SAMPLE SIZE:</a:t>
            </a:r>
            <a:r>
              <a:rPr lang="en-US" dirty="0" smtClean="0">
                <a:latin typeface="Times New Roman" pitchFamily="18" charset="0"/>
                <a:cs typeface="Times New Roman" pitchFamily="18" charset="0"/>
              </a:rPr>
              <a:t> 100</a:t>
            </a:r>
          </a:p>
          <a:p>
            <a:pPr lvl="0" algn="just"/>
            <a:r>
              <a:rPr lang="en-US" b="1" u="heavy" dirty="0" smtClean="0">
                <a:latin typeface="Times New Roman" pitchFamily="18" charset="0"/>
                <a:cs typeface="Times New Roman" pitchFamily="18" charset="0"/>
              </a:rPr>
              <a:t>SAMPLING TECHNIQUE: </a:t>
            </a:r>
            <a:r>
              <a:rPr lang="en-US" dirty="0" smtClean="0">
                <a:latin typeface="Times New Roman" pitchFamily="18" charset="0"/>
                <a:cs typeface="Times New Roman" pitchFamily="18" charset="0"/>
              </a:rPr>
              <a:t>Non probability convenient sampling technique. Roughly on average one sample per day was taken for the study depending upon the number of procedures to be carried out and willingness of the patient to participate in the study.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gn="just"/>
            <a:r>
              <a:rPr lang="en-US" sz="2800" b="1" u="heavy" dirty="0" smtClean="0">
                <a:latin typeface="Times New Roman" pitchFamily="18" charset="0"/>
                <a:cs typeface="Times New Roman" pitchFamily="18" charset="0"/>
              </a:rPr>
              <a:t>MODE OF DATA COLLECTION-</a:t>
            </a:r>
            <a:r>
              <a:rPr lang="en-US" sz="2800" dirty="0" smtClean="0">
                <a:latin typeface="Times New Roman" pitchFamily="18" charset="0"/>
                <a:cs typeface="Times New Roman" pitchFamily="18" charset="0"/>
              </a:rPr>
              <a:t>  A self-constructed 16-item close-ended questionnaire was distributed to all subjects above 18 years of age in English and was filled by me  for illiterate persons. The questionnaire included information related to the patient's name, age, gender, occupation, and residential area It was further categorized to evaluate the knowledge, practices, and behavior pattern related to oral health. After distribution of questionnaire, 10 min were allotted for completing the questionnaire. The completed questionnaires were then analyzed statistically to obtain the results in terms of percentages.</a:t>
            </a:r>
          </a:p>
          <a:p>
            <a:pPr algn="just"/>
            <a:endParaRPr lang="en-US" sz="2800" dirty="0" smtClean="0">
              <a:latin typeface="Times New Roman" pitchFamily="18" charset="0"/>
              <a:cs typeface="Times New Roman" pitchFamily="18" charset="0"/>
            </a:endParaRPr>
          </a:p>
          <a:p>
            <a:pPr lvl="0" algn="just"/>
            <a:r>
              <a:rPr lang="en-US" sz="2800" b="1" u="heavy" dirty="0" smtClean="0">
                <a:latin typeface="Times New Roman" pitchFamily="18" charset="0"/>
                <a:cs typeface="Times New Roman" pitchFamily="18" charset="0"/>
              </a:rPr>
              <a:t>INCLUSION CRITERIA: </a:t>
            </a:r>
            <a:r>
              <a:rPr lang="en-US" sz="2800" dirty="0" smtClean="0">
                <a:latin typeface="Times New Roman" pitchFamily="18" charset="0"/>
                <a:cs typeface="Times New Roman" pitchFamily="18" charset="0"/>
              </a:rPr>
              <a:t>Patients above 18 years of age, willing to participate, who gave informed consent, and were able to understand and answer the questions, were included in the study.</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0" algn="just"/>
            <a:r>
              <a:rPr lang="en-US" sz="2400" b="1" u="heavy" dirty="0" smtClean="0">
                <a:latin typeface="Times New Roman" pitchFamily="18" charset="0"/>
                <a:cs typeface="Times New Roman" pitchFamily="18" charset="0"/>
              </a:rPr>
              <a:t>EXCLUSION CRITERIA: </a:t>
            </a:r>
            <a:r>
              <a:rPr lang="en-US" sz="2400" dirty="0" smtClean="0">
                <a:latin typeface="Times New Roman" pitchFamily="18" charset="0"/>
                <a:cs typeface="Times New Roman" pitchFamily="18" charset="0"/>
              </a:rPr>
              <a:t>Patients under 18 years, patients with space infections and those who were not willing to give their consent</a:t>
            </a:r>
          </a:p>
          <a:p>
            <a:pPr lvl="0" algn="just"/>
            <a:r>
              <a:rPr lang="en-US" sz="2400" b="1" u="heavy" dirty="0" smtClean="0">
                <a:latin typeface="Times New Roman" pitchFamily="18" charset="0"/>
                <a:cs typeface="Times New Roman" pitchFamily="18" charset="0"/>
              </a:rPr>
              <a:t>DATA ANALYSIS: </a:t>
            </a:r>
            <a:r>
              <a:rPr lang="en-US" sz="2400" dirty="0" smtClean="0">
                <a:latin typeface="Times New Roman" pitchFamily="18" charset="0"/>
                <a:cs typeface="Times New Roman" pitchFamily="18" charset="0"/>
              </a:rPr>
              <a:t>Data was entered in a Microsoft excel sheet and was analyzed using table ,graphs and pie charts in terms of percentages and </a:t>
            </a:r>
            <a:r>
              <a:rPr lang="en-US" sz="2400" dirty="0" err="1" smtClean="0">
                <a:latin typeface="Times New Roman" pitchFamily="18" charset="0"/>
                <a:cs typeface="Times New Roman" pitchFamily="18" charset="0"/>
              </a:rPr>
              <a:t>freuency</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lvl="0" algn="just"/>
            <a:r>
              <a:rPr lang="en-US" sz="2400" b="1" u="heavy" dirty="0" smtClean="0">
                <a:latin typeface="Times New Roman" pitchFamily="18" charset="0"/>
                <a:cs typeface="Times New Roman" pitchFamily="18" charset="0"/>
              </a:rPr>
              <a:t>VARIABLES USED:</a:t>
            </a:r>
            <a:r>
              <a:rPr lang="en-US" sz="2400" u="heavy"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Variable is a characteristic of a person ,object or phenomenon which can take on different values. There are numerical variables( discrete and continuous) and categorical variable( nominal ,ordinal and dichotomous)</a:t>
            </a: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35480"/>
            <a:ext cx="8229600" cy="4770120"/>
          </a:xfrm>
        </p:spPr>
        <p:txBody>
          <a:bodyPr/>
          <a:lstStyle/>
          <a:p>
            <a:r>
              <a:rPr lang="en-US" dirty="0" smtClean="0"/>
              <a:t>Categorical variables</a:t>
            </a:r>
          </a:p>
          <a:p>
            <a:pPr>
              <a:buNone/>
            </a:pPr>
            <a:endParaRPr lang="en-US" dirty="0"/>
          </a:p>
        </p:txBody>
      </p:sp>
      <p:graphicFrame>
        <p:nvGraphicFramePr>
          <p:cNvPr id="4" name="Table 3"/>
          <p:cNvGraphicFramePr>
            <a:graphicFrameLocks noGrp="1"/>
          </p:cNvGraphicFramePr>
          <p:nvPr/>
        </p:nvGraphicFramePr>
        <p:xfrm>
          <a:off x="1371600" y="2514600"/>
          <a:ext cx="6096000" cy="40792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marL="0" marR="0" algn="just">
                        <a:spcBef>
                          <a:spcPts val="0"/>
                        </a:spcBef>
                        <a:spcAft>
                          <a:spcPts val="0"/>
                        </a:spcAft>
                      </a:pPr>
                      <a:r>
                        <a:rPr lang="en-US" sz="1400" u="sng" dirty="0">
                          <a:latin typeface="Times New Roman" pitchFamily="18" charset="0"/>
                          <a:ea typeface="Calibri"/>
                          <a:cs typeface="Times New Roman" pitchFamily="18" charset="0"/>
                        </a:rPr>
                        <a:t>NOMINAL VARIABLES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spcBef>
                          <a:spcPts val="0"/>
                        </a:spcBef>
                        <a:spcAft>
                          <a:spcPts val="0"/>
                        </a:spcAft>
                      </a:pPr>
                      <a:r>
                        <a:rPr lang="en-US" sz="1400" u="sng" dirty="0">
                          <a:latin typeface="Times New Roman" pitchFamily="18" charset="0"/>
                          <a:ea typeface="Calibri"/>
                          <a:cs typeface="Times New Roman" pitchFamily="18" charset="0"/>
                        </a:rPr>
                        <a:t>ORDINAL VARIABLES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spcBef>
                          <a:spcPts val="0"/>
                        </a:spcBef>
                        <a:spcAft>
                          <a:spcPts val="0"/>
                        </a:spcAft>
                      </a:pPr>
                      <a:r>
                        <a:rPr lang="en-US" sz="1400" u="sng" dirty="0">
                          <a:latin typeface="Times New Roman" pitchFamily="18" charset="0"/>
                          <a:ea typeface="Calibri"/>
                          <a:cs typeface="Times New Roman" pitchFamily="18" charset="0"/>
                        </a:rPr>
                        <a:t>DICHOTOMOUS VARIABLES</a:t>
                      </a:r>
                      <a:endParaRPr lang="en-US" sz="1400" dirty="0">
                        <a:latin typeface="Times New Roman" pitchFamily="18" charset="0"/>
                        <a:ea typeface="Calibri"/>
                        <a:cs typeface="Times New Roman" pitchFamily="18" charset="0"/>
                      </a:endParaRPr>
                    </a:p>
                  </a:txBody>
                  <a:tcPr marL="68580" marR="68580" marT="0" marB="0"/>
                </a:tc>
              </a:tr>
              <a:tr h="370840">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Way of brushing teeth</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Education level</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Use of mouth wash</a:t>
                      </a:r>
                    </a:p>
                  </a:txBody>
                  <a:tcPr marL="68580" marR="68580" marT="0" marB="0"/>
                </a:tc>
              </a:tr>
              <a:tr h="370840">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Reason of visit to dentist</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Socio economic status</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Changing of tooth brush</a:t>
                      </a:r>
                    </a:p>
                  </a:txBody>
                  <a:tcPr marL="68580" marR="68580" marT="0" marB="0"/>
                </a:tc>
              </a:tr>
              <a:tr h="370840">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Eating disorders</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Oral hygiene perception</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Use of interdental aid</a:t>
                      </a:r>
                    </a:p>
                  </a:txBody>
                  <a:tcPr marL="68580" marR="68580" marT="0" marB="0"/>
                </a:tc>
              </a:tr>
              <a:tr h="370840">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Types of </a:t>
                      </a:r>
                      <a:r>
                        <a:rPr lang="en-US" sz="1400" dirty="0" err="1">
                          <a:latin typeface="Times New Roman" pitchFamily="18" charset="0"/>
                          <a:ea typeface="Calibri"/>
                          <a:cs typeface="Times New Roman" pitchFamily="18" charset="0"/>
                        </a:rPr>
                        <a:t>interdental</a:t>
                      </a:r>
                      <a:r>
                        <a:rPr lang="en-US" sz="1400" dirty="0">
                          <a:latin typeface="Times New Roman" pitchFamily="18" charset="0"/>
                          <a:ea typeface="Calibri"/>
                          <a:cs typeface="Times New Roman" pitchFamily="18" charset="0"/>
                        </a:rPr>
                        <a:t> aids used</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Income level</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Rinsing mouth after meals</a:t>
                      </a:r>
                    </a:p>
                  </a:txBody>
                  <a:tcPr marL="68580" marR="68580" marT="0" marB="0"/>
                </a:tc>
              </a:tr>
              <a:tr h="370840">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Medications </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Softness of toothbrush</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Noticed bleeding from gums</a:t>
                      </a:r>
                    </a:p>
                  </a:txBody>
                  <a:tcPr marL="68580" marR="68580" marT="0" marB="0"/>
                </a:tc>
              </a:tr>
              <a:tr h="370840">
                <a:tc>
                  <a:txBody>
                    <a:bodyPr/>
                    <a:lstStyle/>
                    <a:p>
                      <a:endParaRPr lang="en-US" sz="1400">
                        <a:latin typeface="Times New Roman" pitchFamily="18" charset="0"/>
                        <a:cs typeface="Times New Roman" pitchFamily="18" charset="0"/>
                      </a:endParaRP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Frequency of eating chewing gum containing sugar</a:t>
                      </a:r>
                    </a:p>
                  </a:txBody>
                  <a:tcPr marL="68580" marR="68580" marT="0" marB="0"/>
                </a:tc>
                <a:tc>
                  <a:txBody>
                    <a:bodyPr/>
                    <a:lstStyle/>
                    <a:p>
                      <a:pPr marL="0" marR="0" algn="just">
                        <a:spcBef>
                          <a:spcPts val="0"/>
                        </a:spcBef>
                        <a:spcAft>
                          <a:spcPts val="0"/>
                        </a:spcAft>
                      </a:pPr>
                      <a:r>
                        <a:rPr lang="en-US" sz="1400">
                          <a:latin typeface="Times New Roman" pitchFamily="18" charset="0"/>
                          <a:ea typeface="Calibri"/>
                          <a:cs typeface="Times New Roman" pitchFamily="18" charset="0"/>
                        </a:rPr>
                        <a:t>Noticed bad breath</a:t>
                      </a:r>
                    </a:p>
                  </a:txBody>
                  <a:tcPr marL="68580" marR="68580" marT="0" marB="0"/>
                </a:tc>
              </a:tr>
              <a:tr h="370840">
                <a:tc>
                  <a:txBody>
                    <a:bodyPr/>
                    <a:lstStyle/>
                    <a:p>
                      <a:endParaRPr lang="en-US" sz="1400" dirty="0">
                        <a:latin typeface="Times New Roman" pitchFamily="18" charset="0"/>
                        <a:cs typeface="Times New Roman" pitchFamily="18" charset="0"/>
                      </a:endParaRPr>
                    </a:p>
                  </a:txBody>
                  <a:tcPr marL="68580" marR="68580" marT="0" marB="0"/>
                </a:tc>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Brushing frequency</a:t>
                      </a:r>
                    </a:p>
                  </a:txBody>
                  <a:tcPr marL="68580" marR="68580" marT="0" marB="0"/>
                </a:tc>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Visit to dentist</a:t>
                      </a:r>
                    </a:p>
                  </a:txBody>
                  <a:tcPr marL="68580" marR="68580" marT="0" marB="0"/>
                </a:tc>
              </a:tr>
              <a:tr h="370840">
                <a:tc>
                  <a:txBody>
                    <a:bodyPr/>
                    <a:lstStyle/>
                    <a:p>
                      <a:endParaRPr lang="en-US" sz="1400">
                        <a:latin typeface="Times New Roman" pitchFamily="18" charset="0"/>
                        <a:cs typeface="Times New Roman" pitchFamily="18" charset="0"/>
                      </a:endParaRPr>
                    </a:p>
                  </a:txBody>
                  <a:tcPr/>
                </a:tc>
                <a:tc>
                  <a:txBody>
                    <a:bodyPr/>
                    <a:lstStyle/>
                    <a:p>
                      <a:pPr marL="0" marR="0" algn="just">
                        <a:spcBef>
                          <a:spcPts val="0"/>
                        </a:spcBef>
                        <a:spcAft>
                          <a:spcPts val="0"/>
                        </a:spcAft>
                      </a:pPr>
                      <a:r>
                        <a:rPr lang="en-US" sz="1400" dirty="0">
                          <a:latin typeface="Times New Roman" pitchFamily="18" charset="0"/>
                          <a:ea typeface="Calibri"/>
                          <a:cs typeface="Times New Roman" pitchFamily="18" charset="0"/>
                        </a:rPr>
                        <a:t>Use of mouth wash</a:t>
                      </a:r>
                    </a:p>
                  </a:txBody>
                  <a:tcPr marL="68580" marR="68580" marT="0" marB="0"/>
                </a:tc>
                <a:tc>
                  <a:txBody>
                    <a:bodyPr/>
                    <a:lstStyle/>
                    <a:p>
                      <a:endParaRPr lang="en-US" sz="1400" dirty="0">
                        <a:latin typeface="Times New Roman" pitchFamily="18" charset="0"/>
                        <a:cs typeface="Times New Roman" pitchFamily="18" charset="0"/>
                      </a:endParaRPr>
                    </a:p>
                  </a:txBody>
                  <a:tcPr/>
                </a:tc>
              </a:tr>
              <a:tr h="152400">
                <a:tc>
                  <a:txBody>
                    <a:bodyPr/>
                    <a:lstStyle/>
                    <a:p>
                      <a:endParaRPr lang="en-US" sz="1400">
                        <a:latin typeface="Times New Roman" pitchFamily="18" charset="0"/>
                        <a:cs typeface="Times New Roman" pitchFamily="18" charset="0"/>
                      </a:endParaRPr>
                    </a:p>
                  </a:txBody>
                  <a:tcPr/>
                </a:tc>
                <a:tc>
                  <a:txBody>
                    <a:bodyPr/>
                    <a:lstStyle/>
                    <a:p>
                      <a:endParaRPr lang="en-US" dirty="0"/>
                    </a:p>
                  </a:txBody>
                  <a:tcPr marL="68580" marR="68580" marT="0" marB="0"/>
                </a:tc>
                <a:tc>
                  <a:txBody>
                    <a:bodyPr/>
                    <a:lstStyle/>
                    <a:p>
                      <a:endParaRPr lang="en-US" sz="1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Numerical variables</a:t>
            </a:r>
            <a:endParaRPr lang="en-US" dirty="0"/>
          </a:p>
        </p:txBody>
      </p:sp>
      <p:graphicFrame>
        <p:nvGraphicFramePr>
          <p:cNvPr id="4" name="Table 3"/>
          <p:cNvGraphicFramePr>
            <a:graphicFrameLocks noGrp="1"/>
          </p:cNvGraphicFramePr>
          <p:nvPr/>
        </p:nvGraphicFramePr>
        <p:xfrm>
          <a:off x="1219200" y="2590800"/>
          <a:ext cx="6096000" cy="3581400"/>
        </p:xfrm>
        <a:graphic>
          <a:graphicData uri="http://schemas.openxmlformats.org/drawingml/2006/table">
            <a:tbl>
              <a:tblPr firstRow="1" bandRow="1">
                <a:tableStyleId>{5C22544A-7EE6-4342-B048-85BDC9FD1C3A}</a:tableStyleId>
              </a:tblPr>
              <a:tblGrid>
                <a:gridCol w="3048000"/>
                <a:gridCol w="3048000"/>
              </a:tblGrid>
              <a:tr h="0">
                <a:tc>
                  <a:txBody>
                    <a:bodyPr/>
                    <a:lstStyle/>
                    <a:p>
                      <a:pPr marL="0" marR="0">
                        <a:spcBef>
                          <a:spcPts val="0"/>
                        </a:spcBef>
                        <a:spcAft>
                          <a:spcPts val="0"/>
                        </a:spcAft>
                      </a:pPr>
                      <a:r>
                        <a:rPr lang="en-US" sz="1800" dirty="0">
                          <a:latin typeface="Times New Roman" pitchFamily="18" charset="0"/>
                          <a:ea typeface="Calibri"/>
                          <a:cs typeface="Times New Roman" pitchFamily="18" charset="0"/>
                        </a:rPr>
                        <a:t>DISCRETE VARIABLES</a:t>
                      </a:r>
                    </a:p>
                  </a:txBody>
                  <a:tcPr marL="68580" marR="68580" marT="0" marB="0"/>
                </a:tc>
                <a:tc>
                  <a:txBody>
                    <a:bodyPr/>
                    <a:lstStyle/>
                    <a:p>
                      <a:pPr marL="0" marR="0">
                        <a:spcBef>
                          <a:spcPts val="0"/>
                        </a:spcBef>
                        <a:spcAft>
                          <a:spcPts val="0"/>
                        </a:spcAft>
                      </a:pPr>
                      <a:r>
                        <a:rPr lang="en-US" sz="1800" dirty="0">
                          <a:latin typeface="Times New Roman" pitchFamily="18" charset="0"/>
                          <a:ea typeface="Calibri"/>
                          <a:cs typeface="Times New Roman" pitchFamily="18" charset="0"/>
                        </a:rPr>
                        <a:t>CONTINUOUS </a:t>
                      </a:r>
                      <a:r>
                        <a:rPr lang="en-US" sz="1800" dirty="0" smtClean="0">
                          <a:latin typeface="Times New Roman" pitchFamily="18" charset="0"/>
                          <a:ea typeface="Calibri"/>
                          <a:cs typeface="Times New Roman" pitchFamily="18" charset="0"/>
                        </a:rPr>
                        <a:t>VARIABLE</a:t>
                      </a:r>
                    </a:p>
                    <a:p>
                      <a:pPr marL="0" marR="0">
                        <a:spcBef>
                          <a:spcPts val="0"/>
                        </a:spcBef>
                        <a:spcAft>
                          <a:spcPts val="0"/>
                        </a:spcAft>
                      </a:pPr>
                      <a:endParaRPr lang="en-US" sz="1800" dirty="0" smtClean="0">
                        <a:latin typeface="Times New Roman" pitchFamily="18" charset="0"/>
                        <a:ea typeface="Calibri"/>
                        <a:cs typeface="Times New Roman" pitchFamily="18" charset="0"/>
                      </a:endParaRPr>
                    </a:p>
                    <a:p>
                      <a:pPr marL="0" marR="0">
                        <a:spcBef>
                          <a:spcPts val="0"/>
                        </a:spcBef>
                        <a:spcAft>
                          <a:spcPts val="0"/>
                        </a:spcAft>
                      </a:pPr>
                      <a:endParaRPr lang="en-US" sz="1800" dirty="0">
                        <a:latin typeface="Times New Roman" pitchFamily="18" charset="0"/>
                        <a:ea typeface="Calibri"/>
                        <a:cs typeface="Times New Roman" pitchFamily="18" charset="0"/>
                      </a:endParaRPr>
                    </a:p>
                  </a:txBody>
                  <a:tcPr marL="68580" marR="68580" marT="0" marB="0"/>
                </a:tc>
              </a:tr>
              <a:tr h="370840">
                <a:tc>
                  <a:txBody>
                    <a:bodyPr/>
                    <a:lstStyle/>
                    <a:p>
                      <a:pPr marL="0" marR="0">
                        <a:spcBef>
                          <a:spcPts val="0"/>
                        </a:spcBef>
                        <a:spcAft>
                          <a:spcPts val="0"/>
                        </a:spcAft>
                      </a:pPr>
                      <a:r>
                        <a:rPr lang="en-US" sz="1800" dirty="0">
                          <a:latin typeface="Times New Roman" pitchFamily="18" charset="0"/>
                          <a:ea typeface="Calibri"/>
                          <a:cs typeface="Times New Roman" pitchFamily="18" charset="0"/>
                        </a:rPr>
                        <a:t>Number of time person brushes teeth</a:t>
                      </a:r>
                    </a:p>
                  </a:txBody>
                  <a:tcPr marL="68580" marR="68580" marT="0" marB="0"/>
                </a:tc>
                <a:tc>
                  <a:txBody>
                    <a:bodyPr/>
                    <a:lstStyle/>
                    <a:p>
                      <a:pPr marL="0" marR="0">
                        <a:spcBef>
                          <a:spcPts val="0"/>
                        </a:spcBef>
                        <a:spcAft>
                          <a:spcPts val="0"/>
                        </a:spcAft>
                      </a:pPr>
                      <a:r>
                        <a:rPr lang="en-US" sz="1800">
                          <a:latin typeface="Times New Roman" pitchFamily="18" charset="0"/>
                          <a:ea typeface="Calibri"/>
                          <a:cs typeface="Times New Roman" pitchFamily="18" charset="0"/>
                        </a:rPr>
                        <a:t>Age </a:t>
                      </a:r>
                    </a:p>
                  </a:txBody>
                  <a:tcPr marL="68580" marR="68580" marT="0" marB="0"/>
                </a:tc>
              </a:tr>
              <a:tr h="370840">
                <a:tc>
                  <a:txBody>
                    <a:bodyPr/>
                    <a:lstStyle/>
                    <a:p>
                      <a:pPr marL="0" marR="0">
                        <a:spcBef>
                          <a:spcPts val="0"/>
                        </a:spcBef>
                        <a:spcAft>
                          <a:spcPts val="0"/>
                        </a:spcAft>
                      </a:pPr>
                      <a:r>
                        <a:rPr lang="en-US" sz="1800" dirty="0">
                          <a:latin typeface="Times New Roman" pitchFamily="18" charset="0"/>
                          <a:ea typeface="Calibri"/>
                          <a:cs typeface="Times New Roman" pitchFamily="18" charset="0"/>
                        </a:rPr>
                        <a:t>Frequency of changing toothbrush</a:t>
                      </a:r>
                    </a:p>
                  </a:txBody>
                  <a:tcPr marL="68580" marR="68580" marT="0" marB="0"/>
                </a:tc>
                <a:tc>
                  <a:txBody>
                    <a:bodyPr/>
                    <a:lstStyle/>
                    <a:p>
                      <a:pPr marL="0" marR="0">
                        <a:spcBef>
                          <a:spcPts val="0"/>
                        </a:spcBef>
                        <a:spcAft>
                          <a:spcPts val="0"/>
                        </a:spcAft>
                      </a:pPr>
                      <a:endParaRPr lang="en-US" sz="1800" dirty="0">
                        <a:latin typeface="Times New Roman" pitchFamily="18" charset="0"/>
                        <a:ea typeface="Calibri"/>
                        <a:cs typeface="Times New Roman" pitchFamily="18" charset="0"/>
                      </a:endParaRPr>
                    </a:p>
                  </a:txBody>
                  <a:tcPr marL="68580" marR="68580" marT="0" marB="0"/>
                </a:tc>
              </a:tr>
              <a:tr h="370840">
                <a:tc>
                  <a:txBody>
                    <a:bodyPr/>
                    <a:lstStyle/>
                    <a:p>
                      <a:pPr marL="0" marR="0">
                        <a:spcBef>
                          <a:spcPts val="0"/>
                        </a:spcBef>
                        <a:spcAft>
                          <a:spcPts val="0"/>
                        </a:spcAft>
                      </a:pPr>
                      <a:r>
                        <a:rPr lang="en-US" sz="1800" dirty="0">
                          <a:latin typeface="Times New Roman" pitchFamily="18" charset="0"/>
                          <a:ea typeface="Calibri"/>
                          <a:cs typeface="Times New Roman" pitchFamily="18" charset="0"/>
                        </a:rPr>
                        <a:t>Use of floss</a:t>
                      </a:r>
                    </a:p>
                  </a:txBody>
                  <a:tcPr marL="68580" marR="68580" marT="0" marB="0"/>
                </a:tc>
                <a:tc>
                  <a:txBody>
                    <a:bodyPr/>
                    <a:lstStyle/>
                    <a:p>
                      <a:endParaRPr lang="en-US" sz="1800">
                        <a:latin typeface="Times New Roman" pitchFamily="18" charset="0"/>
                        <a:cs typeface="Times New Roman" pitchFamily="18" charset="0"/>
                      </a:endParaRPr>
                    </a:p>
                  </a:txBody>
                  <a:tcPr/>
                </a:tc>
              </a:tr>
              <a:tr h="370840">
                <a:tc>
                  <a:txBody>
                    <a:bodyPr/>
                    <a:lstStyle/>
                    <a:p>
                      <a:pPr marL="0" marR="0">
                        <a:spcBef>
                          <a:spcPts val="0"/>
                        </a:spcBef>
                        <a:spcAft>
                          <a:spcPts val="0"/>
                        </a:spcAft>
                      </a:pPr>
                      <a:r>
                        <a:rPr lang="en-US" sz="1800" dirty="0">
                          <a:latin typeface="Times New Roman" pitchFamily="18" charset="0"/>
                          <a:ea typeface="Calibri"/>
                          <a:cs typeface="Times New Roman" pitchFamily="18" charset="0"/>
                        </a:rPr>
                        <a:t>Frequency of dental visit</a:t>
                      </a:r>
                    </a:p>
                  </a:txBody>
                  <a:tcPr marL="68580" marR="68580" marT="0" marB="0"/>
                </a:tc>
                <a:tc>
                  <a:txBody>
                    <a:bodyPr/>
                    <a:lstStyle/>
                    <a:p>
                      <a:endParaRPr lang="en-US" sz="1800">
                        <a:latin typeface="Times New Roman" pitchFamily="18" charset="0"/>
                        <a:cs typeface="Times New Roman" pitchFamily="18" charset="0"/>
                      </a:endParaRPr>
                    </a:p>
                  </a:txBody>
                  <a:tcPr/>
                </a:tc>
              </a:tr>
              <a:tr h="370840">
                <a:tc>
                  <a:txBody>
                    <a:bodyPr/>
                    <a:lstStyle/>
                    <a:p>
                      <a:pPr marL="0" marR="0">
                        <a:spcBef>
                          <a:spcPts val="0"/>
                        </a:spcBef>
                        <a:spcAft>
                          <a:spcPts val="0"/>
                        </a:spcAft>
                      </a:pPr>
                      <a:r>
                        <a:rPr lang="en-US" sz="1800" dirty="0">
                          <a:latin typeface="Times New Roman" pitchFamily="18" charset="0"/>
                          <a:ea typeface="Calibri"/>
                          <a:cs typeface="Times New Roman" pitchFamily="18" charset="0"/>
                        </a:rPr>
                        <a:t>Frequency of using mouth wash</a:t>
                      </a:r>
                    </a:p>
                  </a:txBody>
                  <a:tcPr marL="68580" marR="68580" marT="0" marB="0"/>
                </a:tc>
                <a:tc>
                  <a:txBody>
                    <a:bodyPr/>
                    <a:lstStyle/>
                    <a:p>
                      <a:endParaRPr lang="en-US" sz="1800">
                        <a:latin typeface="Times New Roman" pitchFamily="18" charset="0"/>
                        <a:cs typeface="Times New Roman" pitchFamily="18" charset="0"/>
                      </a:endParaRPr>
                    </a:p>
                  </a:txBody>
                  <a:tcPr/>
                </a:tc>
              </a:tr>
              <a:tr h="370840">
                <a:tc>
                  <a:txBody>
                    <a:bodyPr/>
                    <a:lstStyle/>
                    <a:p>
                      <a:endParaRPr lang="en-US" sz="1800">
                        <a:latin typeface="Times New Roman" pitchFamily="18" charset="0"/>
                        <a:cs typeface="Times New Roman" pitchFamily="18" charset="0"/>
                      </a:endParaRPr>
                    </a:p>
                  </a:txBody>
                  <a:tcPr/>
                </a:tc>
                <a:tc>
                  <a:txBody>
                    <a:bodyPr/>
                    <a:lstStyle/>
                    <a:p>
                      <a:endParaRPr lang="en-US" sz="18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STUDY FINDINGS</a:t>
            </a:r>
            <a:endParaRPr lang="en-US" dirty="0"/>
          </a:p>
        </p:txBody>
      </p:sp>
      <p:sp>
        <p:nvSpPr>
          <p:cNvPr id="3" name="Content Placeholder 2"/>
          <p:cNvSpPr>
            <a:spLocks noGrp="1"/>
          </p:cNvSpPr>
          <p:nvPr>
            <p:ph idx="1"/>
          </p:nvPr>
        </p:nvSpPr>
        <p:spPr>
          <a:xfrm>
            <a:off x="304800" y="1447800"/>
            <a:ext cx="8229600" cy="4922520"/>
          </a:xfrm>
        </p:spPr>
        <p:txBody>
          <a:bodyPr>
            <a:normAutofit fontScale="85000" lnSpcReduction="10000"/>
          </a:bodyPr>
          <a:lstStyle/>
          <a:p>
            <a:pPr algn="just"/>
            <a:r>
              <a:rPr lang="en-US" dirty="0" smtClean="0">
                <a:latin typeface="Times New Roman" pitchFamily="18" charset="0"/>
                <a:cs typeface="Times New Roman" pitchFamily="18" charset="0"/>
              </a:rPr>
              <a:t>In the present study, questionnaire was distributed to 100 patients who were selected using non probability convenient sampling.</a:t>
            </a:r>
          </a:p>
          <a:p>
            <a:pPr algn="just"/>
            <a:r>
              <a:rPr lang="en-US" dirty="0" smtClean="0">
                <a:latin typeface="Times New Roman" pitchFamily="18" charset="0"/>
                <a:cs typeface="Times New Roman" pitchFamily="18" charset="0"/>
              </a:rPr>
              <a:t> Of the 100 participants, 54% were male and 46% were female. Fifty-six percent of these participants were literate and the remaining 44% were illiterate. It has been found that the people actually lack awareness.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Ten </a:t>
            </a:r>
            <a:r>
              <a:rPr lang="en-US" dirty="0" smtClean="0">
                <a:latin typeface="Times New Roman" pitchFamily="18" charset="0"/>
                <a:cs typeface="Times New Roman" pitchFamily="18" charset="0"/>
              </a:rPr>
              <a:t>percent of subjects used a mouth wash </a:t>
            </a:r>
            <a:r>
              <a:rPr lang="en-US" dirty="0" smtClean="0">
                <a:latin typeface="Times New Roman" pitchFamily="18" charset="0"/>
                <a:cs typeface="Times New Roman" pitchFamily="18" charset="0"/>
              </a:rPr>
              <a:t>which</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they used it to treat malodor.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study showed that 54% of the subjects visited a dentist when they were in pain.</a:t>
            </a:r>
          </a:p>
          <a:p>
            <a:pPr algn="just"/>
            <a:r>
              <a:rPr lang="en-US" dirty="0" smtClean="0">
                <a:latin typeface="Times New Roman" pitchFamily="18" charset="0"/>
                <a:cs typeface="Times New Roman" pitchFamily="18" charset="0"/>
              </a:rPr>
              <a:t> In addition to this, two thirds of people have never seen a dentist. People are hardly aware about importance of changing tooth brush as most of them changed tooth brush only when it was not usable.</a:t>
            </a:r>
          </a:p>
          <a:p>
            <a:pPr algn="just"/>
            <a:r>
              <a:rPr lang="en-US" dirty="0" smtClean="0">
                <a:latin typeface="Times New Roman" pitchFamily="18" charset="0"/>
                <a:cs typeface="Times New Roman" pitchFamily="18" charset="0"/>
              </a:rPr>
              <a:t> Also the awareness of using </a:t>
            </a:r>
            <a:r>
              <a:rPr lang="en-US" dirty="0" err="1" smtClean="0">
                <a:latin typeface="Times New Roman" pitchFamily="18" charset="0"/>
                <a:cs typeface="Times New Roman" pitchFamily="18" charset="0"/>
              </a:rPr>
              <a:t>interdental</a:t>
            </a:r>
            <a:r>
              <a:rPr lang="en-US" dirty="0" smtClean="0">
                <a:latin typeface="Times New Roman" pitchFamily="18" charset="0"/>
                <a:cs typeface="Times New Roman" pitchFamily="18" charset="0"/>
              </a:rPr>
              <a:t> aids, mouth rinses and tongue cleaning hardly existed amongst the masses calling for a urgent need to oral health education.</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TYPES OF CLEANSING AIDS </a:t>
            </a:r>
            <a:endParaRPr lang="en-US" dirty="0"/>
          </a:p>
        </p:txBody>
      </p:sp>
      <p:graphicFrame>
        <p:nvGraphicFramePr>
          <p:cNvPr id="4" name="Content Placeholder 3"/>
          <p:cNvGraphicFramePr>
            <a:graphicFrameLocks noGrp="1"/>
          </p:cNvGraphicFramePr>
          <p:nvPr>
            <p:ph idx="1"/>
          </p:nvPr>
        </p:nvGraphicFramePr>
        <p:xfrm>
          <a:off x="990600" y="2057400"/>
          <a:ext cx="7086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BRUSHING FREQUENCY</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ORGANISATION IN BRIEF</a:t>
            </a:r>
            <a:endParaRPr lang="en-US" dirty="0"/>
          </a:p>
        </p:txBody>
      </p:sp>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CHC Nawabganj is a centre or institution of health care providing a range of latest diagnostic, medical &amp; surgical facilities along with specialized medical and nursing staff and medical equipment. There are many type of Hospitals in Bareilly as General Hospital, Specialized Hospitals, Super Specialty Hospital etc.CHC Nawabganj is a located in the city of Bareilly which is popular district of Uttar Pradesh, state of India.</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TOOTH BRUSHES USED</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BRUSHING TECHNIQUE</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PERCENTAGE OF PEOPLE NOTICED BLEEDING FROM GUMS AND SMELL FROM MOUTH</a:t>
            </a:r>
            <a:endParaRPr lang="en-US" sz="4000" dirty="0"/>
          </a:p>
        </p:txBody>
      </p:sp>
      <p:pic>
        <p:nvPicPr>
          <p:cNvPr id="4" name="Content Placeholder 3" descr="C:\Users\dell\Desktop\JIndianSocPeriodontol_2012_16_4_524_106894_f6.jpg"/>
          <p:cNvPicPr>
            <a:picLocks noGrp="1"/>
          </p:cNvPicPr>
          <p:nvPr>
            <p:ph idx="1"/>
          </p:nvPr>
        </p:nvPicPr>
        <p:blipFill>
          <a:blip r:embed="rId2"/>
          <a:srcRect/>
          <a:stretch>
            <a:fillRect/>
          </a:stretch>
        </p:blipFill>
        <p:spPr bwMode="auto">
          <a:xfrm>
            <a:off x="1540523" y="1935163"/>
            <a:ext cx="6062954"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OF DENTAL VISIT</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PEOPLE CLEANING TONGUE AND </a:t>
            </a:r>
            <a:r>
              <a:rPr lang="en-US" dirty="0" smtClean="0"/>
              <a:t>USING MOUTH RINSE</a:t>
            </a:r>
            <a:endParaRPr lang="en-US" dirty="0"/>
          </a:p>
        </p:txBody>
      </p:sp>
      <p:pic>
        <p:nvPicPr>
          <p:cNvPr id="4" name="Content Placeholder 3" descr="Figure 8: Percentage of people cleaning their tongue and using mouth wash"/>
          <p:cNvPicPr>
            <a:picLocks noGrp="1"/>
          </p:cNvPicPr>
          <p:nvPr>
            <p:ph idx="1"/>
          </p:nvPr>
        </p:nvPicPr>
        <p:blipFill>
          <a:blip r:embed="rId2"/>
          <a:srcRect/>
          <a:stretch>
            <a:fillRect/>
          </a:stretch>
        </p:blipFill>
        <p:spPr bwMode="auto">
          <a:xfrm>
            <a:off x="1331094" y="1935163"/>
            <a:ext cx="6481811"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FREQUENCY OF CHANGING TOOTH BRUSH</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935480"/>
            <a:ext cx="8229600" cy="4770120"/>
          </a:xfrm>
        </p:spPr>
        <p:txBody>
          <a:bodyPr>
            <a:normAutofit fontScale="92500" lnSpcReduction="20000"/>
          </a:bodyPr>
          <a:lstStyle/>
          <a:p>
            <a:pPr algn="just"/>
            <a:r>
              <a:rPr lang="en-US" dirty="0" smtClean="0">
                <a:latin typeface="Times New Roman" pitchFamily="18" charset="0"/>
                <a:cs typeface="Times New Roman" pitchFamily="18" charset="0"/>
              </a:rPr>
              <a:t>The present study has confirmed the general opinion that oral hygiene has still remained as an ignored and unrealized major social problem. Preventive oral health education is in transitional stage in India. Population based oral health promotional programs are yet to be implemented and followed. Majority of the people are unaware about the relationship between oral hygiene and systemic diseases or disorders. </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Most diseases show their first appearance through oral signs and symptoms and they remain undiagnosed or untreated because of this missing awareness. According to the consumer usage and attitudes study done in 2010, among the most shocking of revelations is that nearly half of the Indian population does not use a tooth brush and only 51% brushed their teeth using a tooth brush and toothpaste.</a:t>
            </a:r>
          </a:p>
          <a:p>
            <a:pPr algn="just">
              <a:buNone/>
            </a:pPr>
            <a:endParaRPr lang="en-US"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200" dirty="0" smtClean="0">
                <a:latin typeface="Times New Roman" pitchFamily="18" charset="0"/>
                <a:cs typeface="Times New Roman" pitchFamily="18" charset="0"/>
              </a:rPr>
              <a:t>Although brushing was the commonly used method of cleaning, the percentage of subjects brushing their teeth twice daily is 23% , which is very less as compared with 58% of the Police recruits in a study by </a:t>
            </a:r>
            <a:r>
              <a:rPr lang="en-US" sz="2200" dirty="0" err="1" smtClean="0">
                <a:latin typeface="Times New Roman" pitchFamily="18" charset="0"/>
                <a:cs typeface="Times New Roman" pitchFamily="18" charset="0"/>
              </a:rPr>
              <a:t>Dilip</a:t>
            </a:r>
            <a:r>
              <a:rPr lang="en-US" sz="2200" dirty="0" smtClean="0">
                <a:latin typeface="Times New Roman" pitchFamily="18" charset="0"/>
                <a:cs typeface="Times New Roman" pitchFamily="18" charset="0"/>
              </a:rPr>
              <a:t>, 62% of the Kuwaiti adults in a study by Al-</a:t>
            </a:r>
            <a:r>
              <a:rPr lang="en-US" sz="2200" dirty="0" err="1" smtClean="0">
                <a:latin typeface="Times New Roman" pitchFamily="18" charset="0"/>
                <a:cs typeface="Times New Roman" pitchFamily="18" charset="0"/>
              </a:rPr>
              <a:t>Shammari</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et al</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It is noteworthy that 75% of the respondents brushed their teeth using traditional horizontal method, which will jeopardize the tooth structure . This finding is in agreement with that of the study done by Zhu </a:t>
            </a:r>
            <a:r>
              <a:rPr lang="en-US" sz="2200" i="1" dirty="0" smtClean="0">
                <a:latin typeface="Times New Roman" pitchFamily="18" charset="0"/>
                <a:cs typeface="Times New Roman" pitchFamily="18" charset="0"/>
              </a:rPr>
              <a:t>et al</a:t>
            </a:r>
            <a:r>
              <a:rPr lang="en-US" sz="2200" dirty="0" smtClean="0">
                <a:latin typeface="Times New Roman" pitchFamily="18" charset="0"/>
                <a:cs typeface="Times New Roman" pitchFamily="18" charset="0"/>
              </a:rPr>
              <a:t>. where 60% of the sample did the same</a:t>
            </a:r>
          </a:p>
          <a:p>
            <a:r>
              <a:rPr lang="en-US" sz="2200" dirty="0" smtClean="0">
                <a:latin typeface="Times New Roman" pitchFamily="18" charset="0"/>
                <a:cs typeface="Times New Roman" pitchFamily="18" charset="0"/>
              </a:rPr>
              <a:t>Thirty percent change their toothbrush once in 3 months while 60% change their brush only when it is useless. Only 20% of the studied population showed that they clean their tongue either with tooth brush or tongue cleaner.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sz="2800" dirty="0" smtClean="0">
                <a:latin typeface="Times New Roman" pitchFamily="18" charset="0"/>
                <a:cs typeface="Times New Roman" pitchFamily="18" charset="0"/>
              </a:rPr>
              <a:t>Also, only 29% of the sample population rinses their mouth after eating food. This missing and very basic method of maintaining oral hygiene is a clear indication of lack of awareness.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Ten percent of subjects used a mouth wash  to treat malodor. Our study showed that 54% of the subjects visited a dentist when they were in pain, which is similar to the study done by </a:t>
            </a:r>
            <a:r>
              <a:rPr lang="en-US" sz="2800" dirty="0" err="1" smtClean="0">
                <a:latin typeface="Times New Roman" pitchFamily="18" charset="0"/>
                <a:cs typeface="Times New Roman" pitchFamily="18" charset="0"/>
              </a:rPr>
              <a:t>Nabil</a:t>
            </a:r>
            <a:r>
              <a:rPr lang="en-US" sz="2800" dirty="0" smtClean="0">
                <a:latin typeface="Times New Roman" pitchFamily="18" charset="0"/>
                <a:cs typeface="Times New Roman" pitchFamily="18" charset="0"/>
              </a:rPr>
              <a:t> Al-</a:t>
            </a:r>
            <a:r>
              <a:rPr lang="en-US" sz="2800" dirty="0" err="1" smtClean="0">
                <a:latin typeface="Times New Roman" pitchFamily="18" charset="0"/>
                <a:cs typeface="Times New Roman" pitchFamily="18" charset="0"/>
              </a:rPr>
              <a:t>Beiruti</a:t>
            </a:r>
            <a:r>
              <a:rPr lang="en-US" sz="2800" dirty="0" smtClean="0">
                <a:latin typeface="Times New Roman" pitchFamily="18" charset="0"/>
                <a:cs typeface="Times New Roman" pitchFamily="18" charset="0"/>
              </a:rPr>
              <a:t>, in 2011, where 69.5% of the participants reported visiting a dentist only when they have pain.</a:t>
            </a:r>
          </a:p>
          <a:p>
            <a:pPr algn="just">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Missing awareness about the crucial role of regular dental checkups in preventing and detecting dental diseases is another gap in public education. As dentists, it is our responsibility to educate and motivate people to visit a dentist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endParaRPr lang="en-US" dirty="0" smtClean="0"/>
          </a:p>
          <a:p>
            <a:pPr algn="just"/>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It is noteworthy that 75% of the respondents brushed their teeth using traditional horizontal method, which will jeopardize the tooth structure . </a:t>
            </a:r>
          </a:p>
          <a:p>
            <a:pPr algn="just"/>
            <a:r>
              <a:rPr lang="en-US" sz="2400" dirty="0" smtClean="0">
                <a:latin typeface="Times New Roman" pitchFamily="18" charset="0"/>
                <a:cs typeface="Times New Roman" pitchFamily="18" charset="0"/>
              </a:rPr>
              <a:t>Thirty percent change their toothbrush once in 3 months, and surprisingly 60% change their brush only when it is useless. Only 20% of the studied population showed that they clean their tongue either with tooth brush or tongue cleaner. Also, only 29% of the sample population rinses their mouth after eating food. This missing and very basic method of maintaining oral hygiene is a clear indication of lack of awareness.</a:t>
            </a:r>
          </a:p>
          <a:p>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ers\dell\Desktop\IMG-20170309-WA0009.jpg"/>
          <p:cNvPicPr>
            <a:picLocks noGrp="1"/>
          </p:cNvPicPr>
          <p:nvPr>
            <p:ph idx="1"/>
          </p:nvPr>
        </p:nvPicPr>
        <p:blipFill>
          <a:blip r:embed="rId2"/>
          <a:srcRect/>
          <a:stretch>
            <a:fillRect/>
          </a:stretch>
        </p:blipFill>
        <p:spPr bwMode="auto">
          <a:xfrm>
            <a:off x="1645708" y="1935163"/>
            <a:ext cx="5852583"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400" dirty="0" smtClean="0">
                <a:latin typeface="Times New Roman" pitchFamily="18" charset="0"/>
                <a:cs typeface="Times New Roman" pitchFamily="18" charset="0"/>
              </a:rPr>
              <a:t>Ten percent of subjects used a mouth wash to treat malodor. Our study showed that 54% of the subjects visited a dentist when they were in pain. </a:t>
            </a:r>
          </a:p>
          <a:p>
            <a:r>
              <a:rPr lang="en-US" sz="2400" dirty="0" smtClean="0">
                <a:latin typeface="Times New Roman" pitchFamily="18" charset="0"/>
                <a:cs typeface="Times New Roman" pitchFamily="18" charset="0"/>
              </a:rPr>
              <a:t>Standards of oral health are very poor in India, with a large proportion of the population being affected due to poor socio - economic conditions. In addition to this, two thirds of people  have never seen a dentist.</a:t>
            </a:r>
            <a:r>
              <a:rPr lang="en-US" dirty="0" smtClean="0"/>
              <a:t/>
            </a:r>
            <a:br>
              <a:rPr lang="en-US" dirty="0" smtClean="0"/>
            </a:b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t>RECOMMENDATION</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20000"/>
          </a:bodyPr>
          <a:lstStyle/>
          <a:p>
            <a:pPr algn="just"/>
            <a:endParaRPr lang="en-US" dirty="0" smtClean="0"/>
          </a:p>
          <a:p>
            <a:pPr lvl="0" algn="just"/>
            <a:r>
              <a:rPr lang="en-US" dirty="0" smtClean="0"/>
              <a:t>Reinforcing the importance of correcting all aspects related with brushing and flossing along with the importance of regular checkups.</a:t>
            </a:r>
          </a:p>
          <a:p>
            <a:pPr lvl="0" algn="just"/>
            <a:r>
              <a:rPr lang="en-US" dirty="0" smtClean="0"/>
              <a:t>Dental cast to be used to teach the correct method of cleaning tooth and tooth structures</a:t>
            </a:r>
          </a:p>
          <a:p>
            <a:pPr lvl="0" algn="just"/>
            <a:r>
              <a:rPr lang="en-US" dirty="0" smtClean="0"/>
              <a:t>Posters , </a:t>
            </a:r>
            <a:r>
              <a:rPr lang="en-US" dirty="0" smtClean="0"/>
              <a:t>charts ,pamphlets </a:t>
            </a:r>
            <a:r>
              <a:rPr lang="en-US" dirty="0" smtClean="0"/>
              <a:t>demonstrating the importance of oral hygiene and consequences of not doing the same on oral and general health</a:t>
            </a:r>
          </a:p>
          <a:p>
            <a:pPr lvl="0" algn="just"/>
            <a:r>
              <a:rPr lang="en-US" dirty="0" smtClean="0"/>
              <a:t>The task of spreading this awareness extends beyond our clinic to general masses and it will have to be achieved in a similar way by various outreach programs and relevant public health awareness measures through various mediums, such as Print/Press Media, Audio/Radio/Television, Internet, and Organizing Social Activities.</a:t>
            </a:r>
          </a:p>
          <a:p>
            <a:pPr lvl="0"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just"/>
            <a:r>
              <a:rPr lang="en-US" sz="2400" dirty="0" smtClean="0"/>
              <a:t>Conducting small seminars to teach the importance of oral hygiene to the staff so that they act as a source to guide the general patients</a:t>
            </a:r>
          </a:p>
          <a:p>
            <a:pPr lvl="0" algn="just"/>
            <a:r>
              <a:rPr lang="en-US" sz="2400" dirty="0" smtClean="0"/>
              <a:t>All of these and more innovative methods of reaching the public will not only ensure a healthy individual but a healthy society as well. </a:t>
            </a:r>
          </a:p>
          <a:p>
            <a:pPr lvl="0" algn="just"/>
            <a:r>
              <a:rPr lang="en-US" sz="2400" dirty="0" smtClean="0"/>
              <a:t>School  </a:t>
            </a:r>
            <a:r>
              <a:rPr lang="en-US" sz="2400" dirty="0" err="1" smtClean="0"/>
              <a:t>programme</a:t>
            </a:r>
            <a:r>
              <a:rPr lang="en-US" sz="2400" dirty="0" smtClean="0"/>
              <a:t> should be started laying emphasis on oral hygiene importance and throwing light on importance of using tooth brushes,  mouth washes and other </a:t>
            </a:r>
            <a:r>
              <a:rPr lang="en-US" sz="2400" dirty="0" err="1" smtClean="0"/>
              <a:t>interdental</a:t>
            </a:r>
            <a:r>
              <a:rPr lang="en-US" sz="2400" dirty="0" smtClean="0"/>
              <a:t> aids so that oral health and overall health be improved .</a:t>
            </a:r>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CONSIDERATIONS</a:t>
            </a:r>
            <a:endParaRPr lang="en-US" dirty="0"/>
          </a:p>
        </p:txBody>
      </p:sp>
      <p:sp>
        <p:nvSpPr>
          <p:cNvPr id="3" name="Content Placeholder 2"/>
          <p:cNvSpPr>
            <a:spLocks noGrp="1"/>
          </p:cNvSpPr>
          <p:nvPr>
            <p:ph idx="1"/>
          </p:nvPr>
        </p:nvSpPr>
        <p:spPr/>
        <p:txBody>
          <a:bodyPr/>
          <a:lstStyle/>
          <a:p>
            <a:pPr lvl="0" algn="just"/>
            <a:r>
              <a:rPr lang="en-US" sz="2400" dirty="0" smtClean="0">
                <a:latin typeface="Times New Roman" pitchFamily="18" charset="0"/>
                <a:cs typeface="Times New Roman" pitchFamily="18" charset="0"/>
              </a:rPr>
              <a:t>The safety of patients was ensured.</a:t>
            </a:r>
          </a:p>
          <a:p>
            <a:pPr lvl="0" algn="just"/>
            <a:r>
              <a:rPr lang="en-US" sz="2400" dirty="0" smtClean="0">
                <a:latin typeface="Times New Roman" pitchFamily="18" charset="0"/>
                <a:cs typeface="Times New Roman" pitchFamily="18" charset="0"/>
              </a:rPr>
              <a:t>The confidentiality of the patients filling the questionnaire was maintained</a:t>
            </a:r>
          </a:p>
          <a:p>
            <a:pPr lvl="0" algn="just"/>
            <a:r>
              <a:rPr lang="en-US" sz="2400" dirty="0" smtClean="0">
                <a:latin typeface="Times New Roman" pitchFamily="18" charset="0"/>
                <a:cs typeface="Times New Roman" pitchFamily="18" charset="0"/>
              </a:rPr>
              <a:t>The informed consent was taken prior to giving of questionnaire</a:t>
            </a:r>
          </a:p>
          <a:p>
            <a:pPr lvl="0" algn="just"/>
            <a:r>
              <a:rPr lang="en-US" sz="2400" dirty="0" smtClean="0">
                <a:latin typeface="Times New Roman" pitchFamily="18" charset="0"/>
                <a:cs typeface="Times New Roman" pitchFamily="18" charset="0"/>
              </a:rPr>
              <a:t>None of the patients were forced to be the part of the study</a:t>
            </a:r>
          </a:p>
          <a:p>
            <a:pPr lvl="0" algn="just"/>
            <a:r>
              <a:rPr lang="en-US" sz="2400" dirty="0" smtClean="0">
                <a:latin typeface="Times New Roman" pitchFamily="18" charset="0"/>
                <a:cs typeface="Times New Roman" pitchFamily="18" charset="0"/>
              </a:rPr>
              <a:t>No leading questions were asked</a:t>
            </a:r>
          </a:p>
          <a:p>
            <a:pPr>
              <a:buNone/>
            </a:pP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STUDY</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latin typeface="Times New Roman" pitchFamily="18" charset="0"/>
                <a:cs typeface="Times New Roman" pitchFamily="18" charset="0"/>
              </a:rPr>
              <a:t>There was resources scarcity.</a:t>
            </a:r>
          </a:p>
          <a:p>
            <a:pPr lvl="0" algn="just"/>
            <a:r>
              <a:rPr lang="en-US" dirty="0" smtClean="0">
                <a:latin typeface="Times New Roman" pitchFamily="18" charset="0"/>
                <a:cs typeface="Times New Roman" pitchFamily="18" charset="0"/>
              </a:rPr>
              <a:t>The study was entirely institution based so the results cannot be applied on entire population of the place</a:t>
            </a:r>
          </a:p>
          <a:p>
            <a:pPr lvl="0"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patient load was excessive with limited OPD hours it was difficult to take many subjects in a day. Also there was lack of helping personnel.</a:t>
            </a:r>
          </a:p>
          <a:p>
            <a:pPr lvl="0" algn="just"/>
            <a:r>
              <a:rPr lang="en-US" dirty="0" smtClean="0">
                <a:latin typeface="Times New Roman" pitchFamily="18" charset="0"/>
                <a:cs typeface="Times New Roman" pitchFamily="18" charset="0"/>
              </a:rPr>
              <a:t>Lack of availability of instruments did not allowed to take exact condition of periodontium as pulp testers, periodontal probes were unavailable</a:t>
            </a:r>
          </a:p>
          <a:p>
            <a:pPr lvl="0" algn="just"/>
            <a:r>
              <a:rPr lang="en-US" dirty="0" smtClean="0">
                <a:latin typeface="Times New Roman" pitchFamily="18" charset="0"/>
                <a:cs typeface="Times New Roman" pitchFamily="18" charset="0"/>
              </a:rPr>
              <a:t>Lack of knowledge regarding the importance of oral hygiene made people hesitant to be the part of the study.</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REFERENCES</a:t>
            </a:r>
            <a:endParaRPr lang="en-US" dirty="0"/>
          </a:p>
        </p:txBody>
      </p:sp>
      <p:sp>
        <p:nvSpPr>
          <p:cNvPr id="3" name="Content Placeholder 2"/>
          <p:cNvSpPr>
            <a:spLocks noGrp="1"/>
          </p:cNvSpPr>
          <p:nvPr>
            <p:ph idx="1"/>
          </p:nvPr>
        </p:nvSpPr>
        <p:spPr>
          <a:xfrm>
            <a:off x="304800" y="1066800"/>
            <a:ext cx="8229600" cy="5638800"/>
          </a:xfrm>
        </p:spPr>
        <p:txBody>
          <a:bodyPr>
            <a:normAutofit fontScale="40000" lnSpcReduction="20000"/>
          </a:bodyPr>
          <a:lstStyle/>
          <a:p>
            <a:pPr>
              <a:buNone/>
            </a:pPr>
            <a:endParaRPr lang="en-US" dirty="0" smtClean="0"/>
          </a:p>
          <a:p>
            <a:pPr lvl="0"/>
            <a:r>
              <a:rPr lang="en-US" sz="4200" dirty="0" smtClean="0">
                <a:latin typeface="Times New Roman" pitchFamily="18" charset="0"/>
                <a:cs typeface="Times New Roman" pitchFamily="18" charset="0"/>
              </a:rPr>
              <a:t>Cosmetic dentistry guide: The consumer usage and attitudes survey: Available from: </a:t>
            </a:r>
            <a:r>
              <a:rPr lang="en-US" sz="4200" u="sng" dirty="0" smtClean="0">
                <a:latin typeface="Times New Roman" pitchFamily="18" charset="0"/>
                <a:cs typeface="Times New Roman" pitchFamily="18" charset="0"/>
              </a:rPr>
              <a:t>http://</a:t>
            </a:r>
            <a:r>
              <a:rPr lang="en-US" sz="4200" dirty="0" smtClean="0">
                <a:latin typeface="Times New Roman" pitchFamily="18" charset="0"/>
                <a:cs typeface="Times New Roman" pitchFamily="18" charset="0"/>
              </a:rPr>
              <a:t>www.cosmeticdentistryguide.co.uk/news/survey-indicates-poor-standards-of-oral-health-in-india-9321[Last accessed on 2017 Apr 16]. </a:t>
            </a:r>
          </a:p>
          <a:p>
            <a:pPr lvl="0"/>
            <a:r>
              <a:rPr lang="en-US" sz="4200" dirty="0" smtClean="0">
                <a:latin typeface="Times New Roman" pitchFamily="18" charset="0"/>
                <a:cs typeface="Times New Roman" pitchFamily="18" charset="0"/>
              </a:rPr>
              <a:t>Ashley FP. Role of dental health education in preventive dentistry. In prevention of dental disease. 3 </a:t>
            </a:r>
            <a:r>
              <a:rPr lang="en-US" sz="4200" baseline="30000" dirty="0" smtClean="0">
                <a:latin typeface="Times New Roman" pitchFamily="18" charset="0"/>
                <a:cs typeface="Times New Roman" pitchFamily="18" charset="0"/>
              </a:rPr>
              <a:t>rd</a:t>
            </a:r>
            <a:r>
              <a:rPr lang="en-US" sz="4200" dirty="0" smtClean="0">
                <a:latin typeface="Times New Roman" pitchFamily="18" charset="0"/>
                <a:cs typeface="Times New Roman" pitchFamily="18" charset="0"/>
              </a:rPr>
              <a:t> ed. In: Murray JJ, editor. Oxford: Oxford University Press</a:t>
            </a:r>
          </a:p>
          <a:p>
            <a:pPr lvl="0"/>
            <a:r>
              <a:rPr lang="en-US" sz="4200" u="sng" dirty="0" smtClean="0">
                <a:latin typeface="Times New Roman" pitchFamily="18" charset="0"/>
                <a:cs typeface="Times New Roman" pitchFamily="18" charset="0"/>
              </a:rPr>
              <a:t>https://</a:t>
            </a:r>
            <a:r>
              <a:rPr lang="en-US" sz="4200" dirty="0" smtClean="0">
                <a:latin typeface="Times New Roman" pitchFamily="18" charset="0"/>
                <a:cs typeface="Times New Roman" pitchFamily="18" charset="0"/>
              </a:rPr>
              <a:t>en.wikipedia.org/wiki/oralhealth </a:t>
            </a:r>
          </a:p>
          <a:p>
            <a:pPr lvl="0"/>
            <a:r>
              <a:rPr lang="en-US" sz="4200" dirty="0" smtClean="0">
                <a:latin typeface="Times New Roman" pitchFamily="18" charset="0"/>
                <a:cs typeface="Times New Roman" pitchFamily="18" charset="0"/>
              </a:rPr>
              <a:t>http://www.who.int/oral_health/publications</a:t>
            </a:r>
          </a:p>
          <a:p>
            <a:pPr lvl="0"/>
            <a:r>
              <a:rPr lang="en-US" sz="4200" dirty="0" smtClean="0">
                <a:latin typeface="Times New Roman" pitchFamily="18" charset="0"/>
                <a:cs typeface="Times New Roman" pitchFamily="18" charset="0"/>
              </a:rPr>
              <a:t>http://www.districtdemographicstat.com/haryana/ambala/index.aspx</a:t>
            </a:r>
          </a:p>
          <a:p>
            <a:pPr lvl="0"/>
            <a:r>
              <a:rPr lang="en-US" sz="4200" dirty="0" err="1" smtClean="0">
                <a:latin typeface="Times New Roman" pitchFamily="18" charset="0"/>
                <a:cs typeface="Times New Roman" pitchFamily="18" charset="0"/>
              </a:rPr>
              <a:t>Nagarajan</a:t>
            </a:r>
            <a:r>
              <a:rPr lang="en-US" sz="4200" dirty="0" smtClean="0">
                <a:latin typeface="Times New Roman" pitchFamily="18" charset="0"/>
                <a:cs typeface="Times New Roman" pitchFamily="18" charset="0"/>
              </a:rPr>
              <a:t> S, </a:t>
            </a:r>
            <a:r>
              <a:rPr lang="en-US" sz="4200" dirty="0" err="1" smtClean="0">
                <a:latin typeface="Times New Roman" pitchFamily="18" charset="0"/>
                <a:cs typeface="Times New Roman" pitchFamily="18" charset="0"/>
              </a:rPr>
              <a:t>Pushpanjali</a:t>
            </a:r>
            <a:r>
              <a:rPr lang="en-US" sz="4200" dirty="0" smtClean="0">
                <a:latin typeface="Times New Roman" pitchFamily="18" charset="0"/>
                <a:cs typeface="Times New Roman" pitchFamily="18" charset="0"/>
              </a:rPr>
              <a:t> K. Self-assessed and clinically diagnosed periodontal health status among patients visiting the outpatient department of a dental school in Bangalore, India. 2008</a:t>
            </a:r>
          </a:p>
          <a:p>
            <a:pPr lvl="0"/>
            <a:r>
              <a:rPr lang="en-US" sz="4200" dirty="0" smtClean="0">
                <a:latin typeface="Times New Roman" pitchFamily="18" charset="0"/>
                <a:cs typeface="Times New Roman" pitchFamily="18" charset="0"/>
              </a:rPr>
              <a:t>Survey of family tooth brushing practices. Bureau of Dental Health Education. Bureau of Research and Statistics. J Am Dent Assoc. 2011 (</a:t>
            </a:r>
            <a:r>
              <a:rPr lang="en-US" sz="4200" dirty="0" err="1" smtClean="0">
                <a:latin typeface="Times New Roman" pitchFamily="18" charset="0"/>
                <a:cs typeface="Times New Roman" pitchFamily="18" charset="0"/>
              </a:rPr>
              <a:t>pubmed</a:t>
            </a:r>
            <a:r>
              <a:rPr lang="en-US" sz="4200" dirty="0" smtClean="0">
                <a:latin typeface="Times New Roman" pitchFamily="18" charset="0"/>
                <a:cs typeface="Times New Roman" pitchFamily="18" charset="0"/>
              </a:rPr>
              <a:t>)</a:t>
            </a:r>
          </a:p>
          <a:p>
            <a:pPr lvl="0"/>
            <a:r>
              <a:rPr lang="en-US" sz="4200" dirty="0" err="1" smtClean="0">
                <a:latin typeface="Times New Roman" pitchFamily="18" charset="0"/>
                <a:cs typeface="Times New Roman" pitchFamily="18" charset="0"/>
              </a:rPr>
              <a:t>Dilip</a:t>
            </a:r>
            <a:r>
              <a:rPr lang="en-US" sz="4200" dirty="0" smtClean="0">
                <a:latin typeface="Times New Roman" pitchFamily="18" charset="0"/>
                <a:cs typeface="Times New Roman" pitchFamily="18" charset="0"/>
              </a:rPr>
              <a:t> CL. Health status, treatment requirements, knowledge and attitude towards oral health of police recruits in Karnataka. J Indian Assoc Public HealthDent2005.</a:t>
            </a:r>
          </a:p>
          <a:p>
            <a:pPr lvl="0"/>
            <a:r>
              <a:rPr lang="en-US" sz="4200" dirty="0" smtClean="0">
                <a:latin typeface="Times New Roman" pitchFamily="18" charset="0"/>
                <a:cs typeface="Times New Roman" pitchFamily="18" charset="0"/>
              </a:rPr>
              <a:t>Survey of family tooth brushing practices. Bureau of Dental Health Education. Bureau of Research and Statistics.1996 [</a:t>
            </a:r>
            <a:r>
              <a:rPr lang="en-US" sz="4200" u="sng" dirty="0" err="1" smtClean="0">
                <a:latin typeface="Times New Roman" pitchFamily="18" charset="0"/>
                <a:cs typeface="Times New Roman" pitchFamily="18" charset="0"/>
              </a:rPr>
              <a:t>PubMed</a:t>
            </a:r>
            <a:r>
              <a:rPr lang="en-US" sz="4200" dirty="0" smtClean="0">
                <a:latin typeface="Times New Roman" pitchFamily="18" charset="0"/>
                <a:cs typeface="Times New Roman" pitchFamily="18" charset="0"/>
              </a:rPr>
              <a:t>]</a:t>
            </a:r>
          </a:p>
          <a:p>
            <a:pPr lvl="0"/>
            <a:r>
              <a:rPr lang="en-US" sz="4200" dirty="0" smtClean="0">
                <a:latin typeface="Times New Roman" pitchFamily="18" charset="0"/>
                <a:cs typeface="Times New Roman" pitchFamily="18" charset="0"/>
              </a:rPr>
              <a:t>Al-</a:t>
            </a:r>
            <a:r>
              <a:rPr lang="en-US" sz="4200" dirty="0" err="1" smtClean="0">
                <a:latin typeface="Times New Roman" pitchFamily="18" charset="0"/>
                <a:cs typeface="Times New Roman" pitchFamily="18" charset="0"/>
              </a:rPr>
              <a:t>Shammari</a:t>
            </a:r>
            <a:r>
              <a:rPr lang="en-US" sz="4200" dirty="0" smtClean="0">
                <a:latin typeface="Times New Roman" pitchFamily="18" charset="0"/>
                <a:cs typeface="Times New Roman" pitchFamily="18" charset="0"/>
              </a:rPr>
              <a:t> KF, Al-</a:t>
            </a:r>
            <a:r>
              <a:rPr lang="en-US" sz="4200" dirty="0" err="1" smtClean="0">
                <a:latin typeface="Times New Roman" pitchFamily="18" charset="0"/>
                <a:cs typeface="Times New Roman" pitchFamily="18" charset="0"/>
              </a:rPr>
              <a:t>Ansari</a:t>
            </a:r>
            <a:r>
              <a:rPr lang="en-US" sz="4200" dirty="0" smtClean="0">
                <a:latin typeface="Times New Roman" pitchFamily="18" charset="0"/>
                <a:cs typeface="Times New Roman" pitchFamily="18" charset="0"/>
              </a:rPr>
              <a:t> JM, Al-</a:t>
            </a:r>
            <a:r>
              <a:rPr lang="en-US" sz="4200" dirty="0" err="1" smtClean="0">
                <a:latin typeface="Times New Roman" pitchFamily="18" charset="0"/>
                <a:cs typeface="Times New Roman" pitchFamily="18" charset="0"/>
              </a:rPr>
              <a:t>Khabbaz</a:t>
            </a:r>
            <a:r>
              <a:rPr lang="en-US" sz="4200" dirty="0" smtClean="0">
                <a:latin typeface="Times New Roman" pitchFamily="18" charset="0"/>
                <a:cs typeface="Times New Roman" pitchFamily="18" charset="0"/>
              </a:rPr>
              <a:t> AK, </a:t>
            </a:r>
            <a:r>
              <a:rPr lang="en-US" sz="4200" dirty="0" err="1" smtClean="0">
                <a:latin typeface="Times New Roman" pitchFamily="18" charset="0"/>
                <a:cs typeface="Times New Roman" pitchFamily="18" charset="0"/>
              </a:rPr>
              <a:t>Dashti</a:t>
            </a:r>
            <a:r>
              <a:rPr lang="en-US" sz="4200" dirty="0" smtClean="0">
                <a:latin typeface="Times New Roman" pitchFamily="18" charset="0"/>
                <a:cs typeface="Times New Roman" pitchFamily="18" charset="0"/>
              </a:rPr>
              <a:t> A, </a:t>
            </a:r>
            <a:r>
              <a:rPr lang="en-US" sz="4200" dirty="0" err="1" smtClean="0">
                <a:latin typeface="Times New Roman" pitchFamily="18" charset="0"/>
                <a:cs typeface="Times New Roman" pitchFamily="18" charset="0"/>
              </a:rPr>
              <a:t>Honkala</a:t>
            </a:r>
            <a:r>
              <a:rPr lang="en-US" sz="4200" dirty="0" smtClean="0">
                <a:latin typeface="Times New Roman" pitchFamily="18" charset="0"/>
                <a:cs typeface="Times New Roman" pitchFamily="18" charset="0"/>
              </a:rPr>
              <a:t> EJ. Self-reported oral hygiene habits and oral health problems of Kuwaiti adults. Med </a:t>
            </a:r>
            <a:r>
              <a:rPr lang="en-US" sz="4200" dirty="0" err="1" smtClean="0">
                <a:latin typeface="Times New Roman" pitchFamily="18" charset="0"/>
                <a:cs typeface="Times New Roman" pitchFamily="18" charset="0"/>
              </a:rPr>
              <a:t>Princ</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Pract</a:t>
            </a:r>
            <a:r>
              <a:rPr lang="en-US" sz="4200" dirty="0" smtClean="0">
                <a:latin typeface="Times New Roman" pitchFamily="18" charset="0"/>
                <a:cs typeface="Times New Roman" pitchFamily="18" charset="0"/>
              </a:rPr>
              <a:t> 2007</a:t>
            </a:r>
          </a:p>
          <a:p>
            <a:pPr lvl="0"/>
            <a:r>
              <a:rPr lang="en-US" sz="4200" dirty="0" smtClean="0">
                <a:latin typeface="Times New Roman" pitchFamily="18" charset="0"/>
                <a:cs typeface="Times New Roman" pitchFamily="18" charset="0"/>
              </a:rPr>
              <a:t>Zhu L, Petersen PE, Wang HY, </a:t>
            </a:r>
            <a:r>
              <a:rPr lang="en-US" sz="4200" dirty="0" err="1" smtClean="0">
                <a:latin typeface="Times New Roman" pitchFamily="18" charset="0"/>
                <a:cs typeface="Times New Roman" pitchFamily="18" charset="0"/>
              </a:rPr>
              <a:t>Bian</a:t>
            </a:r>
            <a:r>
              <a:rPr lang="en-US" sz="4200" dirty="0" smtClean="0">
                <a:latin typeface="Times New Roman" pitchFamily="18" charset="0"/>
                <a:cs typeface="Times New Roman" pitchFamily="18" charset="0"/>
              </a:rPr>
              <a:t> JY, Zhang BX. Oral health knowledge, attitudes and </a:t>
            </a:r>
            <a:r>
              <a:rPr lang="en-US" sz="4200" dirty="0" err="1" smtClean="0">
                <a:latin typeface="Times New Roman" pitchFamily="18" charset="0"/>
                <a:cs typeface="Times New Roman" pitchFamily="18" charset="0"/>
              </a:rPr>
              <a:t>behaviour</a:t>
            </a:r>
            <a:r>
              <a:rPr lang="en-US" sz="4200" dirty="0" smtClean="0">
                <a:latin typeface="Times New Roman" pitchFamily="18" charset="0"/>
                <a:cs typeface="Times New Roman" pitchFamily="18" charset="0"/>
              </a:rPr>
              <a:t> of adults in China. </a:t>
            </a:r>
            <a:r>
              <a:rPr lang="en-US" sz="4200" dirty="0" err="1" smtClean="0">
                <a:latin typeface="Times New Roman" pitchFamily="18" charset="0"/>
                <a:cs typeface="Times New Roman" pitchFamily="18" charset="0"/>
              </a:rPr>
              <a:t>Int</a:t>
            </a:r>
            <a:r>
              <a:rPr lang="en-US" sz="4200" dirty="0" smtClean="0">
                <a:latin typeface="Times New Roman" pitchFamily="18" charset="0"/>
                <a:cs typeface="Times New Roman" pitchFamily="18" charset="0"/>
              </a:rPr>
              <a:t> Dent J 2005;55:231-41</a:t>
            </a:r>
          </a:p>
          <a:p>
            <a:pPr lvl="0"/>
            <a:r>
              <a:rPr lang="en-US" sz="4200" dirty="0" smtClean="0">
                <a:latin typeface="Times New Roman" pitchFamily="18" charset="0"/>
                <a:cs typeface="Times New Roman" pitchFamily="18" charset="0"/>
              </a:rPr>
              <a:t>Al-</a:t>
            </a:r>
            <a:r>
              <a:rPr lang="en-US" sz="4200" dirty="0" err="1" smtClean="0">
                <a:latin typeface="Times New Roman" pitchFamily="18" charset="0"/>
                <a:cs typeface="Times New Roman" pitchFamily="18" charset="0"/>
              </a:rPr>
              <a:t>Beiruti</a:t>
            </a:r>
            <a:r>
              <a:rPr lang="en-US" sz="4200" dirty="0" smtClean="0">
                <a:latin typeface="Times New Roman" pitchFamily="18" charset="0"/>
                <a:cs typeface="Times New Roman" pitchFamily="18" charset="0"/>
              </a:rPr>
              <a:t> N. Oral health </a:t>
            </a:r>
            <a:r>
              <a:rPr lang="en-US" sz="4200" dirty="0" err="1" smtClean="0">
                <a:latin typeface="Times New Roman" pitchFamily="18" charset="0"/>
                <a:cs typeface="Times New Roman" pitchFamily="18" charset="0"/>
              </a:rPr>
              <a:t>behaviour</a:t>
            </a:r>
            <a:r>
              <a:rPr lang="en-US" sz="4200" dirty="0" smtClean="0">
                <a:latin typeface="Times New Roman" pitchFamily="18" charset="0"/>
                <a:cs typeface="Times New Roman" pitchFamily="18" charset="0"/>
              </a:rPr>
              <a:t> among a sample of schoolteachers, physicians and Nurses in the Syrian Arab </a:t>
            </a:r>
            <a:r>
              <a:rPr lang="en-US" sz="4200" dirty="0" err="1" smtClean="0">
                <a:latin typeface="Times New Roman" pitchFamily="18" charset="0"/>
                <a:cs typeface="Times New Roman" pitchFamily="18" charset="0"/>
              </a:rPr>
              <a:t>Republic.East</a:t>
            </a:r>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Mediterr</a:t>
            </a:r>
            <a:r>
              <a:rPr lang="en-US" sz="4200" dirty="0" smtClean="0">
                <a:latin typeface="Times New Roman" pitchFamily="18" charset="0"/>
                <a:cs typeface="Times New Roman" pitchFamily="18" charset="0"/>
              </a:rPr>
              <a:t> Health J 2011</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ANNEXURE</a:t>
            </a:r>
            <a:endParaRPr lang="en-US" dirty="0"/>
          </a:p>
        </p:txBody>
      </p:sp>
      <p:pic>
        <p:nvPicPr>
          <p:cNvPr id="4" name="Content Placeholder 3" descr="Figure 1: Questionare"/>
          <p:cNvPicPr>
            <a:picLocks noGrp="1"/>
          </p:cNvPicPr>
          <p:nvPr>
            <p:ph idx="1"/>
          </p:nvPr>
        </p:nvPicPr>
        <p:blipFill>
          <a:blip r:embed="rId2"/>
          <a:srcRect/>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r>
              <a:rPr lang="en-US" dirty="0" smtClean="0"/>
              <a:t>CONSENT FORM</a:t>
            </a:r>
            <a:endParaRPr lang="en-US" dirty="0"/>
          </a:p>
        </p:txBody>
      </p:sp>
      <p:sp>
        <p:nvSpPr>
          <p:cNvPr id="3" name="Content Placeholder 2"/>
          <p:cNvSpPr>
            <a:spLocks noGrp="1"/>
          </p:cNvSpPr>
          <p:nvPr>
            <p:ph idx="1"/>
          </p:nvPr>
        </p:nvSpPr>
        <p:spPr>
          <a:xfrm>
            <a:off x="457200" y="914400"/>
            <a:ext cx="8229600" cy="5410200"/>
          </a:xfrm>
        </p:spPr>
        <p:txBody>
          <a:bodyPr>
            <a:normAutofit fontScale="85000" lnSpcReduction="10000"/>
          </a:bodyPr>
          <a:lstStyle/>
          <a:p>
            <a:pPr algn="just">
              <a:buNone/>
            </a:pPr>
            <a:r>
              <a:rPr lang="en-US" dirty="0" smtClean="0"/>
              <a:t>     I Dr. </a:t>
            </a:r>
            <a:r>
              <a:rPr lang="en-US" dirty="0" err="1" smtClean="0"/>
              <a:t>Swati</a:t>
            </a:r>
            <a:r>
              <a:rPr lang="en-US" dirty="0" smtClean="0"/>
              <a:t> Singh( Dental Surgeon) is conducting a study on “Oral hygiene awareness amongst the patients attending the dental </a:t>
            </a:r>
            <a:r>
              <a:rPr lang="en-US" dirty="0" err="1" smtClean="0"/>
              <a:t>opd</a:t>
            </a:r>
            <a:r>
              <a:rPr lang="en-US" dirty="0" smtClean="0"/>
              <a:t> at CHC Nawabganj”. The objective of the study is to analyze the oral hygiene awareness and oral hygiene practices being followed amongst adults of Nawabganj. I request your help in conducting my research by filling a questionnaire that would roughly take 15 minutes but will be of indeed help to me and community. Your participation and withdrawal from the study, however, will be totally voluntary without any consequences. There would be no monetary charges for participation. If you have any doubts or concerns regarding the issue you are free to contact our medical superintendent </a:t>
            </a:r>
            <a:r>
              <a:rPr lang="en-US" dirty="0" err="1" smtClean="0"/>
              <a:t>Dr.Ghanshyam</a:t>
            </a:r>
            <a:r>
              <a:rPr lang="en-US" dirty="0" smtClean="0"/>
              <a:t>. </a:t>
            </a:r>
          </a:p>
          <a:p>
            <a:pPr lvl="1" algn="just">
              <a:buNone/>
            </a:pPr>
            <a:r>
              <a:rPr lang="en-US" dirty="0" smtClean="0"/>
              <a:t>Name of the patient:	     ………………………………………………</a:t>
            </a:r>
          </a:p>
          <a:p>
            <a:pPr lvl="1" algn="just">
              <a:buNone/>
            </a:pPr>
            <a:r>
              <a:rPr lang="en-US" dirty="0" smtClean="0"/>
              <a:t>Signature of patient:       ……………………………………………….</a:t>
            </a:r>
          </a:p>
          <a:p>
            <a:pPr lvl="1" algn="just">
              <a:buNone/>
            </a:pPr>
            <a:r>
              <a:rPr lang="en-US" dirty="0" smtClean="0"/>
              <a:t>Name of the researcher: ……………………………………………….</a:t>
            </a:r>
          </a:p>
          <a:p>
            <a:pPr lvl="1" algn="just">
              <a:buNone/>
            </a:pPr>
            <a:r>
              <a:rPr lang="en-US" dirty="0" smtClean="0"/>
              <a:t>Signature of researcher   ……………………………………………….</a:t>
            </a:r>
          </a:p>
          <a:p>
            <a:pPr lvl="1" algn="just">
              <a:buNone/>
            </a:pPr>
            <a:r>
              <a:rPr lang="en-US" dirty="0" smtClean="0"/>
              <a:t>Date: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www.hdwallpapers20.com/wp-content/uploads/2015/07/thank-you-hd-images.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HIGHLIGHTS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sz="2800" dirty="0" smtClean="0">
                <a:latin typeface="Times New Roman" pitchFamily="18" charset="0"/>
                <a:cs typeface="Times New Roman" pitchFamily="18" charset="0"/>
              </a:rPr>
              <a:t>30 Beds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24x7 Emergency Services.</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Wards for males and female</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General OPD</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Laboratory for routine body fluid analysis</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Radiology department </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Dental department</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Vaccination centre</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DOTS (directly observed treatment </a:t>
            </a:r>
            <a:r>
              <a:rPr lang="en-GB" sz="2800" dirty="0" err="1" smtClean="0">
                <a:latin typeface="Times New Roman" pitchFamily="18" charset="0"/>
                <a:cs typeface="Times New Roman" pitchFamily="18" charset="0"/>
              </a:rPr>
              <a:t>shortcourse</a:t>
            </a:r>
            <a:r>
              <a:rPr lang="en-GB" sz="2800" dirty="0" smtClean="0">
                <a:latin typeface="Times New Roman" pitchFamily="18" charset="0"/>
                <a:cs typeface="Times New Roman" pitchFamily="18" charset="0"/>
              </a:rPr>
              <a:t>)centre</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Eye centre</a:t>
            </a:r>
            <a:endParaRPr lang="en-US" sz="2800" dirty="0" smtClean="0">
              <a:latin typeface="Times New Roman" pitchFamily="18" charset="0"/>
              <a:cs typeface="Times New Roman" pitchFamily="18" charset="0"/>
            </a:endParaRPr>
          </a:p>
          <a:p>
            <a:pPr lvl="0"/>
            <a:r>
              <a:rPr lang="en-GB" sz="2800" dirty="0" smtClean="0">
                <a:latin typeface="Times New Roman" pitchFamily="18" charset="0"/>
                <a:cs typeface="Times New Roman" pitchFamily="18" charset="0"/>
              </a:rPr>
              <a:t>Leprosy centre</a:t>
            </a:r>
            <a:endParaRPr lang="en-US" sz="2800" dirty="0" smtClean="0">
              <a:latin typeface="Times New Roman" pitchFamily="18" charset="0"/>
              <a:cs typeface="Times New Roman" pitchFamily="18" charset="0"/>
            </a:endParaRPr>
          </a:p>
          <a:p>
            <a:pPr>
              <a:buNone/>
            </a:pPr>
            <a:r>
              <a:rPr lang="en-GB" dirty="0" smtClean="0"/>
              <a:t> </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FACILITIES</a:t>
            </a:r>
            <a:endParaRPr lang="en-US" dirty="0"/>
          </a:p>
        </p:txBody>
      </p:sp>
      <p:sp>
        <p:nvSpPr>
          <p:cNvPr id="3" name="Content Placeholder 2"/>
          <p:cNvSpPr>
            <a:spLocks noGrp="1"/>
          </p:cNvSpPr>
          <p:nvPr>
            <p:ph idx="1"/>
          </p:nvPr>
        </p:nvSpPr>
        <p:spPr>
          <a:xfrm>
            <a:off x="457200" y="1066800"/>
            <a:ext cx="8229600" cy="5638800"/>
          </a:xfrm>
        </p:spPr>
        <p:txBody>
          <a:bodyPr>
            <a:noAutofit/>
          </a:bodyPr>
          <a:lstStyle/>
          <a:p>
            <a:pPr lvl="3"/>
            <a:r>
              <a:rPr lang="en-US" sz="2400" dirty="0" smtClean="0">
                <a:latin typeface="Times New Roman" pitchFamily="18" charset="0"/>
                <a:cs typeface="Times New Roman" pitchFamily="18" charset="0"/>
              </a:rPr>
              <a:t>Services for indoor patients</a:t>
            </a:r>
          </a:p>
          <a:p>
            <a:pPr lvl="3"/>
            <a:r>
              <a:rPr lang="en-US" sz="2400" dirty="0" smtClean="0">
                <a:latin typeface="Times New Roman" pitchFamily="18" charset="0"/>
                <a:cs typeface="Times New Roman" pitchFamily="18" charset="0"/>
              </a:rPr>
              <a:t>OPD</a:t>
            </a:r>
          </a:p>
          <a:p>
            <a:pPr lvl="3"/>
            <a:r>
              <a:rPr lang="en-US" sz="2400" dirty="0" smtClean="0">
                <a:latin typeface="Times New Roman" pitchFamily="18" charset="0"/>
                <a:cs typeface="Times New Roman" pitchFamily="18" charset="0"/>
              </a:rPr>
              <a:t>Laboratory Testing facilities</a:t>
            </a:r>
          </a:p>
          <a:p>
            <a:pPr lvl="3"/>
            <a:r>
              <a:rPr lang="en-US" sz="2400" dirty="0" smtClean="0">
                <a:latin typeface="Times New Roman" pitchFamily="18" charset="0"/>
                <a:cs typeface="Times New Roman" pitchFamily="18" charset="0"/>
              </a:rPr>
              <a:t>X-ray facilities</a:t>
            </a:r>
          </a:p>
          <a:p>
            <a:pPr lvl="3"/>
            <a:r>
              <a:rPr lang="en-US" sz="2400" dirty="0" smtClean="0">
                <a:latin typeface="Times New Roman" pitchFamily="18" charset="0"/>
                <a:cs typeface="Times New Roman" pitchFamily="18" charset="0"/>
              </a:rPr>
              <a:t>OT facilities</a:t>
            </a:r>
          </a:p>
          <a:p>
            <a:pPr lvl="3"/>
            <a:r>
              <a:rPr lang="en-US" sz="2400" dirty="0" smtClean="0">
                <a:latin typeface="Times New Roman" pitchFamily="18" charset="0"/>
                <a:cs typeface="Times New Roman" pitchFamily="18" charset="0"/>
              </a:rPr>
              <a:t>Ambulance </a:t>
            </a:r>
          </a:p>
          <a:p>
            <a:pPr lvl="3"/>
            <a:r>
              <a:rPr lang="en-US" sz="2400" dirty="0" smtClean="0">
                <a:latin typeface="Times New Roman" pitchFamily="18" charset="0"/>
                <a:cs typeface="Times New Roman" pitchFamily="18" charset="0"/>
              </a:rPr>
              <a:t>Delivery</a:t>
            </a:r>
          </a:p>
          <a:p>
            <a:pPr lvl="3"/>
            <a:r>
              <a:rPr lang="en-US" sz="2400" dirty="0" smtClean="0">
                <a:latin typeface="Times New Roman" pitchFamily="18" charset="0"/>
                <a:cs typeface="Times New Roman" pitchFamily="18" charset="0"/>
              </a:rPr>
              <a:t>Medical termination of pregnancy</a:t>
            </a:r>
          </a:p>
          <a:p>
            <a:pPr lvl="3"/>
            <a:r>
              <a:rPr lang="en-US" sz="2400" dirty="0" smtClean="0">
                <a:latin typeface="Times New Roman" pitchFamily="18" charset="0"/>
                <a:cs typeface="Times New Roman" pitchFamily="18" charset="0"/>
              </a:rPr>
              <a:t>Immunization</a:t>
            </a:r>
          </a:p>
          <a:p>
            <a:pPr lvl="3"/>
            <a:r>
              <a:rPr lang="en-US" sz="2400" dirty="0" smtClean="0">
                <a:latin typeface="Times New Roman" pitchFamily="18" charset="0"/>
                <a:cs typeface="Times New Roman" pitchFamily="18" charset="0"/>
              </a:rPr>
              <a:t>Eye care</a:t>
            </a:r>
          </a:p>
          <a:p>
            <a:pPr lvl="3"/>
            <a:r>
              <a:rPr lang="en-US" sz="2400" dirty="0" smtClean="0">
                <a:latin typeface="Times New Roman" pitchFamily="18" charset="0"/>
                <a:cs typeface="Times New Roman" pitchFamily="18" charset="0"/>
              </a:rPr>
              <a:t>Leprosy cure</a:t>
            </a:r>
          </a:p>
          <a:p>
            <a:pPr lvl="3"/>
            <a:r>
              <a:rPr lang="en-US" sz="2400" dirty="0" smtClean="0">
                <a:latin typeface="Times New Roman" pitchFamily="18" charset="0"/>
                <a:cs typeface="Times New Roman" pitchFamily="18" charset="0"/>
              </a:rPr>
              <a:t>Free provision of  OCP  and condoms</a:t>
            </a:r>
          </a:p>
          <a:p>
            <a:pPr lvl="3"/>
            <a:r>
              <a:rPr lang="en-US" sz="2400" dirty="0" smtClean="0">
                <a:latin typeface="Times New Roman" pitchFamily="18" charset="0"/>
                <a:cs typeface="Times New Roman" pitchFamily="18" charset="0"/>
              </a:rPr>
              <a:t>Training and awareness of ANM and ASHA</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HEALTH PROGRAMS</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smtClean="0">
                <a:latin typeface="Times New Roman" pitchFamily="18" charset="0"/>
                <a:cs typeface="Times New Roman" pitchFamily="18" charset="0"/>
              </a:rPr>
              <a:t>Regular vaccination of children between the age of 0-5 years</a:t>
            </a:r>
          </a:p>
          <a:p>
            <a:pPr lvl="0" algn="just"/>
            <a:r>
              <a:rPr lang="en-US" b="1" dirty="0" err="1" smtClean="0">
                <a:latin typeface="Times New Roman" pitchFamily="18" charset="0"/>
                <a:cs typeface="Times New Roman" pitchFamily="18" charset="0"/>
              </a:rPr>
              <a:t>Janni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suraksha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yogna</a:t>
            </a:r>
            <a:r>
              <a:rPr lang="en-US" dirty="0" smtClean="0">
                <a:latin typeface="Times New Roman" pitchFamily="18" charset="0"/>
                <a:cs typeface="Times New Roman" pitchFamily="18" charset="0"/>
              </a:rPr>
              <a:t>-explaining about nutrition , hygiene, gap between birth and various family planning issues</a:t>
            </a:r>
          </a:p>
          <a:p>
            <a:pPr lvl="0" algn="just"/>
            <a:r>
              <a:rPr lang="en-US" b="1" dirty="0" smtClean="0">
                <a:latin typeface="Times New Roman" pitchFamily="18" charset="0"/>
                <a:cs typeface="Times New Roman" pitchFamily="18" charset="0"/>
              </a:rPr>
              <a:t>Anemia control program</a:t>
            </a:r>
            <a:endParaRPr lang="en-US" dirty="0" smtClean="0">
              <a:latin typeface="Times New Roman" pitchFamily="18" charset="0"/>
              <a:cs typeface="Times New Roman" pitchFamily="18" charset="0"/>
            </a:endParaRPr>
          </a:p>
          <a:p>
            <a:pPr lvl="0" algn="just"/>
            <a:r>
              <a:rPr lang="en-US" b="1" dirty="0" smtClean="0">
                <a:latin typeface="Times New Roman" pitchFamily="18" charset="0"/>
                <a:cs typeface="Times New Roman" pitchFamily="18" charset="0"/>
              </a:rPr>
              <a:t>Mission </a:t>
            </a:r>
            <a:r>
              <a:rPr lang="en-US" b="1" dirty="0" err="1" smtClean="0">
                <a:latin typeface="Times New Roman" pitchFamily="18" charset="0"/>
                <a:cs typeface="Times New Roman" pitchFamily="18" charset="0"/>
              </a:rPr>
              <a:t>Indra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Dhanush</a:t>
            </a:r>
            <a:r>
              <a:rPr lang="en-US" dirty="0" smtClean="0">
                <a:latin typeface="Times New Roman" pitchFamily="18" charset="0"/>
                <a:cs typeface="Times New Roman" pitchFamily="18" charset="0"/>
              </a:rPr>
              <a:t>- It aims to immunize all children under the age of 2 years, as well as all pregnant women, against seven vaccine preventable diseases. The diseases being targeted are diphtheria, </a:t>
            </a:r>
            <a:r>
              <a:rPr lang="en-US" dirty="0" err="1" smtClean="0">
                <a:latin typeface="Times New Roman" pitchFamily="18" charset="0"/>
                <a:cs typeface="Times New Roman" pitchFamily="18" charset="0"/>
              </a:rPr>
              <a:t>whoopingcough</a:t>
            </a:r>
            <a:r>
              <a:rPr lang="en-US" dirty="0" smtClean="0">
                <a:latin typeface="Times New Roman" pitchFamily="18" charset="0"/>
                <a:cs typeface="Times New Roman" pitchFamily="18" charset="0"/>
              </a:rPr>
              <a:t>, tetanus, poliomyelitis, tuberculosis, measles and Hepatitis B</a:t>
            </a:r>
          </a:p>
          <a:p>
            <a:pPr lvl="0" algn="just"/>
            <a:r>
              <a:rPr lang="en-US" b="1" dirty="0" smtClean="0">
                <a:latin typeface="Times New Roman" pitchFamily="18" charset="0"/>
                <a:cs typeface="Times New Roman" pitchFamily="18" charset="0"/>
              </a:rPr>
              <a:t>Vector control program</a:t>
            </a:r>
            <a:endParaRPr lang="en-US" dirty="0" smtClean="0">
              <a:latin typeface="Times New Roman" pitchFamily="18" charset="0"/>
              <a:cs typeface="Times New Roman" pitchFamily="18" charset="0"/>
            </a:endParaRPr>
          </a:p>
          <a:p>
            <a:pPr lvl="0" algn="just"/>
            <a:r>
              <a:rPr lang="en-US" b="1" dirty="0" err="1" smtClean="0">
                <a:latin typeface="Times New Roman" pitchFamily="18" charset="0"/>
                <a:cs typeface="Times New Roman" pitchFamily="18" charset="0"/>
              </a:rPr>
              <a:t>Mamta</a:t>
            </a:r>
            <a:r>
              <a:rPr lang="en-US" b="1" dirty="0" smtClean="0">
                <a:latin typeface="Times New Roman" pitchFamily="18" charset="0"/>
                <a:cs typeface="Times New Roman" pitchFamily="18" charset="0"/>
              </a:rPr>
              <a:t> program- </a:t>
            </a:r>
            <a:r>
              <a:rPr lang="en-US" dirty="0" smtClean="0">
                <a:latin typeface="Times New Roman" pitchFamily="18" charset="0"/>
                <a:cs typeface="Times New Roman" pitchFamily="18" charset="0"/>
              </a:rPr>
              <a:t>training of mothers about hand hygiene, nutrition vaccination and health of new born</a:t>
            </a:r>
          </a:p>
          <a:p>
            <a:pPr lvl="0" algn="just"/>
            <a:r>
              <a:rPr lang="en-US" b="1" dirty="0" smtClean="0">
                <a:latin typeface="Times New Roman" pitchFamily="18" charset="0"/>
                <a:cs typeface="Times New Roman" pitchFamily="18" charset="0"/>
              </a:rPr>
              <a:t>Adolescents’ friendly health clinic</a:t>
            </a:r>
            <a:r>
              <a:rPr lang="en-US" dirty="0" smtClean="0">
                <a:latin typeface="Times New Roman" pitchFamily="18" charset="0"/>
                <a:cs typeface="Times New Roman" pitchFamily="18" charset="0"/>
              </a:rPr>
              <a:t>- to educate them on various teen age issues.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rmAutofit/>
          </a:bodyPr>
          <a:lstStyle/>
          <a:p>
            <a:pPr algn="just">
              <a:buNone/>
            </a:pPr>
            <a:r>
              <a:rPr lang="en-IN" sz="2400" dirty="0" smtClean="0">
                <a:latin typeface="Times New Roman" pitchFamily="18" charset="0"/>
                <a:cs typeface="Times New Roman" pitchFamily="18" charset="0"/>
              </a:rPr>
              <a:t>Its core values are:</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High level of quality in patient treatment</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Accessibility of health care services</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Employee and patient safety</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Employee motivation and training</a:t>
            </a:r>
            <a:endParaRPr lang="en-US" sz="2400" dirty="0" smtClean="0">
              <a:latin typeface="Times New Roman" pitchFamily="18" charset="0"/>
              <a:cs typeface="Times New Roman" pitchFamily="18" charset="0"/>
            </a:endParaRPr>
          </a:p>
          <a:p>
            <a:pPr lvl="0" algn="just"/>
            <a:r>
              <a:rPr lang="en-IN" sz="2400" dirty="0" smtClean="0">
                <a:latin typeface="Times New Roman" pitchFamily="18" charset="0"/>
                <a:cs typeface="Times New Roman" pitchFamily="18" charset="0"/>
              </a:rPr>
              <a:t>Investment into infrastructure, modern equipment and facilities</a:t>
            </a:r>
            <a:endParaRPr lang="en-US"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Education on all levels</a:t>
            </a:r>
            <a:endParaRPr lang="en-US"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RATIONALE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Health is one of the most valuable assets one can possess.  Oral health is now recognized as equally important in relation to general health. Oral health may be defined as a standard of health of the oral and related tissues which enables an individual to eat, speak and socialize without active disease, discomfort or embarrassment and which contributes to general well-being</a:t>
            </a:r>
          </a:p>
          <a:p>
            <a:pPr algn="just"/>
            <a:r>
              <a:rPr lang="en-US" dirty="0" smtClean="0">
                <a:latin typeface="Times New Roman" pitchFamily="18" charset="0"/>
                <a:cs typeface="Times New Roman" pitchFamily="18" charset="0"/>
              </a:rPr>
              <a:t>Knowledge of oral health is considered to be a prerequisite for health related behavior. It has been shown that rural Indian community, who constitute more than 70% of the Indian population, has a low level of oral health awareness and practice when compared to urban.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RATIONALE OF THE STUDY- Since it has been seen that the oral hygiene awareness has been low in this particular region as dental services are being provided since 2001so study was planned to assess the oral hygiene awareness amongst the people attending the dental </a:t>
            </a:r>
            <a:r>
              <a:rPr lang="en-US" dirty="0" err="1" smtClean="0">
                <a:latin typeface="Times New Roman" pitchFamily="18" charset="0"/>
                <a:cs typeface="Times New Roman" pitchFamily="18" charset="0"/>
              </a:rPr>
              <a:t>opd</a:t>
            </a:r>
            <a:r>
              <a:rPr lang="en-US" dirty="0" smtClean="0">
                <a:latin typeface="Times New Roman" pitchFamily="18" charset="0"/>
                <a:cs typeface="Times New Roman" pitchFamily="18" charset="0"/>
              </a:rPr>
              <a:t> at CHC Nawabganj which caters to the need of mixed rural and  urban population</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322</TotalTime>
  <Words>1617</Words>
  <Application>Microsoft Office PowerPoint</Application>
  <PresentationFormat>On-screen Show (4:3)</PresentationFormat>
  <Paragraphs>189</Paragraphs>
  <Slides>38</Slides>
  <Notes>0</Notes>
  <HiddenSlides>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Project on “Oral hygiene awareness and practices amongst patients attending dental OPD at CHC Nawabganj Bareilly”</vt:lpstr>
      <vt:lpstr>ORGANISATION IN BRIEF</vt:lpstr>
      <vt:lpstr>Slide 3</vt:lpstr>
      <vt:lpstr>INFRASTRUCTURE HIGHLIGHTS</vt:lpstr>
      <vt:lpstr>FACILITIES</vt:lpstr>
      <vt:lpstr>CURRENT HEALTH PROGRAMS</vt:lpstr>
      <vt:lpstr>VALUES</vt:lpstr>
      <vt:lpstr>BACKGROUND AND RATIONALE</vt:lpstr>
      <vt:lpstr>Slide 9</vt:lpstr>
      <vt:lpstr>OBJECTIVES</vt:lpstr>
      <vt:lpstr>Slide 11</vt:lpstr>
      <vt:lpstr>METHODOLOGY</vt:lpstr>
      <vt:lpstr>Slide 13</vt:lpstr>
      <vt:lpstr>Slide 14</vt:lpstr>
      <vt:lpstr>Slide 15</vt:lpstr>
      <vt:lpstr>Slide 16</vt:lpstr>
      <vt:lpstr>STUDY FINDINGS</vt:lpstr>
      <vt:lpstr>DIFFERENT TYPES OF CLEANSING AIDS </vt:lpstr>
      <vt:lpstr>BRUSHING FREQUENCY</vt:lpstr>
      <vt:lpstr>TYPES OF TOOTH BRUSHES USED</vt:lpstr>
      <vt:lpstr>BRUSHING TECHNIQUE</vt:lpstr>
      <vt:lpstr>PERCENTAGE OF PEOPLE NOTICED BLEEDING FROM GUMS AND SMELL FROM MOUTH</vt:lpstr>
      <vt:lpstr>FREQUENCY OF DENTAL VISIT</vt:lpstr>
      <vt:lpstr>PEOPLE CLEANING TONGUE AND USING MOUTH RINSE</vt:lpstr>
      <vt:lpstr>FREQUENCY OF CHANGING TOOTH BRUSH</vt:lpstr>
      <vt:lpstr>DISCUSSION</vt:lpstr>
      <vt:lpstr>Slide 27</vt:lpstr>
      <vt:lpstr>Slide 28</vt:lpstr>
      <vt:lpstr>Slide 29</vt:lpstr>
      <vt:lpstr>Slide 30</vt:lpstr>
      <vt:lpstr>RECOMMENDATION</vt:lpstr>
      <vt:lpstr>Slide 32</vt:lpstr>
      <vt:lpstr>ETHICAL CONSIDERATIONS</vt:lpstr>
      <vt:lpstr>LIMITATIONS OF THE STUDY</vt:lpstr>
      <vt:lpstr>REFERENCES</vt:lpstr>
      <vt:lpstr>ANNEXURE</vt:lpstr>
      <vt:lpstr>CONSENT FORM</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on “Oral hygiene awareness and practices amongst patients attending dental OPD at CHC Nawabganj Bareilly”</dc:title>
  <dc:creator>dell</dc:creator>
  <cp:lastModifiedBy>dell</cp:lastModifiedBy>
  <cp:revision>31</cp:revision>
  <dcterms:created xsi:type="dcterms:W3CDTF">2017-04-27T03:44:20Z</dcterms:created>
  <dcterms:modified xsi:type="dcterms:W3CDTF">2017-05-16T16:30:25Z</dcterms:modified>
</cp:coreProperties>
</file>