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7" r:id="rId5"/>
    <p:sldId id="260" r:id="rId6"/>
    <p:sldId id="261" r:id="rId7"/>
    <p:sldId id="262" r:id="rId8"/>
    <p:sldId id="264" r:id="rId9"/>
    <p:sldId id="263" r:id="rId10"/>
    <p:sldId id="268" r:id="rId11"/>
    <p:sldId id="269" r:id="rId12"/>
    <p:sldId id="270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222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3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0A4B15-9A7F-43D1-9585-22C96B0C4F0C}" type="datetimeFigureOut">
              <a:rPr lang="en-US" smtClean="0"/>
              <a:pPr/>
              <a:t>5/24/2017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52D859-7E3C-44C8-9DD5-78F1D9312B0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1183" y="942537"/>
            <a:ext cx="11085341" cy="1209821"/>
          </a:xfrm>
        </p:spPr>
        <p:txBody>
          <a:bodyPr>
            <a:noAutofit/>
          </a:bodyPr>
          <a:lstStyle/>
          <a:p>
            <a:pPr algn="ctr"/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PROCUREMENT PLAN OF OPEX ITEMS FOR AN UPCOMING 230 BEDDED HOSPITAL IN DWARKA </a:t>
            </a:r>
            <a:r>
              <a:rPr lang="en-US" sz="2400" u="sng" dirty="0">
                <a:solidFill>
                  <a:schemeClr val="tx1"/>
                </a:solidFill>
              </a:rPr>
              <a:t/>
            </a:r>
            <a:br>
              <a:rPr lang="en-US" sz="2400" u="sng" dirty="0">
                <a:solidFill>
                  <a:schemeClr val="tx1"/>
                </a:solidFill>
              </a:rPr>
            </a:br>
            <a:endParaRPr lang="en-US" sz="1050" u="sng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9489" y="2264898"/>
            <a:ext cx="11633982" cy="4051496"/>
          </a:xfrm>
        </p:spPr>
        <p:txBody>
          <a:bodyPr>
            <a:norm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Mentor									By</a:t>
            </a:r>
          </a:p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Tripathi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Rohit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Vashisht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Professor, IIHMR DELHI					PG/15/069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algn="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3692" y="2760003"/>
            <a:ext cx="2973030" cy="14532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0601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735" y="844766"/>
            <a:ext cx="10972800" cy="547936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ABC ANALYSIS PHASE 2</a:t>
            </a:r>
            <a:endParaRPr lang="en-US" sz="2800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787791" y="2518117"/>
          <a:ext cx="11073155" cy="2349305"/>
        </p:xfrm>
        <a:graphic>
          <a:graphicData uri="http://schemas.openxmlformats.org/presentationml/2006/ole">
            <p:oleObj spid="_x0000_s1028" name="Document" r:id="rId3" imgW="6560481" imgH="130687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7"/>
            <a:ext cx="10972800" cy="730817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VED ANALYSIS PHASE 2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18978" y="2152357"/>
          <a:ext cx="10870039" cy="2912012"/>
        </p:xfrm>
        <a:graphic>
          <a:graphicData uri="http://schemas.openxmlformats.org/presentationml/2006/ole">
            <p:oleObj spid="_x0000_s2050" name="Document" r:id="rId3" imgW="8399590" imgH="214146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61827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ABC-VED MATRIX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2800" b="1" dirty="0" smtClean="0">
                <a:solidFill>
                  <a:schemeClr val="tx1"/>
                </a:solidFill>
              </a:rPr>
              <a:t> PHASE 2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631950" y="1477108"/>
          <a:ext cx="8820345" cy="4248443"/>
        </p:xfrm>
        <a:graphic>
          <a:graphicData uri="http://schemas.openxmlformats.org/presentationml/2006/ole">
            <p:oleObj spid="_x0000_s3073" name="Document" r:id="rId3" imgW="6693620" imgH="285889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140"/>
          </a:xfrm>
        </p:spPr>
        <p:txBody>
          <a:bodyPr>
            <a:normAutofit/>
          </a:bodyPr>
          <a:lstStyle/>
          <a:p>
            <a:r>
              <a:rPr lang="en-US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7282"/>
            <a:ext cx="10515600" cy="5359791"/>
          </a:xfrm>
        </p:spPr>
        <p:txBody>
          <a:bodyPr>
            <a:normAutofit fontScale="92500" lnSpcReduction="20000"/>
          </a:bodyPr>
          <a:lstStyle/>
          <a:p>
            <a:pPr marL="574675" lvl="3" indent="-293688" fontAlgn="base"/>
            <a:r>
              <a:rPr lang="en-US" sz="2000" dirty="0"/>
              <a:t>Gupta S, Kant S. Inventory control. In: Hospital stores management – An integral approach. New Delhi: Jaypee Brothers Medical Publishers(P) Ltd; 2000. p. 60-72.</a:t>
            </a:r>
          </a:p>
          <a:p>
            <a:pPr marL="574675" lvl="3" indent="-293688" fontAlgn="base"/>
            <a:r>
              <a:rPr lang="en-US" sz="2000" dirty="0" err="1"/>
              <a:t>Ramanathan</a:t>
            </a:r>
            <a:r>
              <a:rPr lang="en-US" sz="2000" dirty="0"/>
              <a:t> R. ABC inventory classification with multiple-criteria using weighted linear optimization. </a:t>
            </a:r>
            <a:r>
              <a:rPr lang="en-US" sz="2000" dirty="0" err="1"/>
              <a:t>Comput</a:t>
            </a:r>
            <a:r>
              <a:rPr lang="en-US" sz="2000" dirty="0"/>
              <a:t> </a:t>
            </a:r>
            <a:r>
              <a:rPr lang="en-US" sz="2000" dirty="0" err="1"/>
              <a:t>Oper</a:t>
            </a:r>
            <a:r>
              <a:rPr lang="en-US" sz="2000" dirty="0"/>
              <a:t> Res 2006;33:695-700.</a:t>
            </a:r>
          </a:p>
          <a:p>
            <a:pPr marL="574675" lvl="3" indent="-293688" fontAlgn="base"/>
            <a:r>
              <a:rPr lang="en-US" sz="2000" dirty="0"/>
              <a:t>Das JK. Inventory Control. In: Kaushik M, Agarwal AK, Arora SB, editors. Essentials of Logistics and Equipment </a:t>
            </a:r>
            <a:r>
              <a:rPr lang="en-US" sz="2000" dirty="0" err="1"/>
              <a:t>Managemnt</a:t>
            </a:r>
            <a:r>
              <a:rPr lang="en-US" sz="2000" dirty="0"/>
              <a:t>, Manual of Post Graduate Diploma in Hospital and Health Management. New Delhi: Indira Gandhi National Open University, School of Health Sciences; 2001.</a:t>
            </a:r>
          </a:p>
          <a:p>
            <a:pPr marL="574675" lvl="3" indent="-293688" fontAlgn="base"/>
            <a:r>
              <a:rPr lang="en-US" sz="2000" dirty="0" err="1"/>
              <a:t>Thawani</a:t>
            </a:r>
            <a:r>
              <a:rPr lang="en-US" sz="2000" dirty="0"/>
              <a:t> VR, </a:t>
            </a:r>
            <a:r>
              <a:rPr lang="en-US" sz="2000" dirty="0" err="1"/>
              <a:t>Turankar</a:t>
            </a:r>
            <a:r>
              <a:rPr lang="en-US" sz="2000" dirty="0"/>
              <a:t> AV, </a:t>
            </a:r>
            <a:r>
              <a:rPr lang="en-US" sz="2000" dirty="0" err="1"/>
              <a:t>Sontakke</a:t>
            </a:r>
            <a:r>
              <a:rPr lang="en-US" sz="2000" dirty="0"/>
              <a:t> SD, </a:t>
            </a:r>
            <a:r>
              <a:rPr lang="en-US" sz="2000" dirty="0" err="1"/>
              <a:t>Pimpalkhute</a:t>
            </a:r>
            <a:r>
              <a:rPr lang="en-US" sz="2000" dirty="0"/>
              <a:t> SV, </a:t>
            </a:r>
            <a:r>
              <a:rPr lang="en-US" sz="2000" dirty="0" err="1"/>
              <a:t>Dakhale</a:t>
            </a:r>
            <a:r>
              <a:rPr lang="en-US" sz="2000" dirty="0"/>
              <a:t> GN, Jaiswal KS, </a:t>
            </a:r>
            <a:r>
              <a:rPr lang="en-US" sz="2000" i="1" dirty="0"/>
              <a:t>et al</a:t>
            </a:r>
            <a:r>
              <a:rPr lang="en-US" sz="2000" dirty="0"/>
              <a:t>. Economic analysis of drug expenditure in Government Medical College Hospital, Nagpur. Indian J </a:t>
            </a:r>
            <a:r>
              <a:rPr lang="en-US" sz="2000" dirty="0" err="1"/>
              <a:t>Pharmacol</a:t>
            </a:r>
            <a:r>
              <a:rPr lang="en-US" sz="2000" dirty="0"/>
              <a:t> 2004;36:15-99</a:t>
            </a:r>
          </a:p>
          <a:p>
            <a:pPr marL="574675" lvl="3" indent="-293688" fontAlgn="base"/>
            <a:r>
              <a:rPr lang="en-US" sz="2000" dirty="0" err="1"/>
              <a:t>Beier</a:t>
            </a:r>
            <a:r>
              <a:rPr lang="en-US" sz="2000" dirty="0"/>
              <a:t> FJ. The Management of the supply chain for hospital pharmacies: A focus on inventory management practices. J Business Logistic 1995;16:153-77</a:t>
            </a:r>
          </a:p>
          <a:p>
            <a:pPr marL="574675" lvl="3" indent="-293688" fontAlgn="base"/>
            <a:r>
              <a:rPr lang="en-US" sz="2000" dirty="0" err="1"/>
              <a:t>Vaz</a:t>
            </a:r>
            <a:r>
              <a:rPr lang="en-US" sz="2000" dirty="0"/>
              <a:t> FS, Ferreira AM, Kulkarni MS, </a:t>
            </a:r>
            <a:r>
              <a:rPr lang="en-US" sz="2000" dirty="0" err="1"/>
              <a:t>Motghare</a:t>
            </a:r>
            <a:r>
              <a:rPr lang="en-US" sz="2000" dirty="0"/>
              <a:t> DD, Pereira-</a:t>
            </a:r>
            <a:r>
              <a:rPr lang="en-US" sz="2000" dirty="0" err="1"/>
              <a:t>Antao</a:t>
            </a:r>
            <a:r>
              <a:rPr lang="en-US" sz="2000" dirty="0"/>
              <a:t> I. A Study of Drug Expenditure at a Tertiary Care Hospital: An ABC-VED Analysis J Health </a:t>
            </a:r>
            <a:r>
              <a:rPr lang="en-US" sz="2000" dirty="0" err="1"/>
              <a:t>Manag</a:t>
            </a:r>
            <a:r>
              <a:rPr lang="en-US" sz="2000" dirty="0"/>
              <a:t> 2008;10:119-27.</a:t>
            </a:r>
          </a:p>
          <a:p>
            <a:pPr marL="574675" lvl="3" indent="-293688" fontAlgn="base"/>
            <a:r>
              <a:rPr lang="en-US" sz="2000" dirty="0" err="1"/>
              <a:t>Devnani</a:t>
            </a:r>
            <a:r>
              <a:rPr lang="en-US" sz="2000" dirty="0"/>
              <a:t> M, Gupta AK, </a:t>
            </a:r>
            <a:r>
              <a:rPr lang="en-US" sz="2000" dirty="0" err="1"/>
              <a:t>Nigah</a:t>
            </a:r>
            <a:r>
              <a:rPr lang="en-US" sz="2000" dirty="0"/>
              <a:t> R, ABC and VED Analysis of the Pharmacy Store of a Tertiary </a:t>
            </a:r>
            <a:r>
              <a:rPr lang="en-US" sz="2000" dirty="0" err="1"/>
              <a:t>CareTeaching</a:t>
            </a:r>
            <a:r>
              <a:rPr lang="en-US" sz="2000" dirty="0"/>
              <a:t>, Research and Referral Healthcare Institute of India, DOI: 10.4103/0975-1483.63170</a:t>
            </a:r>
          </a:p>
          <a:p>
            <a:pPr marL="574675" lvl="3" indent="-293688" fontAlgn="base"/>
            <a:r>
              <a:rPr lang="en-US" sz="2000" dirty="0"/>
              <a:t>Gandhi P, </a:t>
            </a:r>
            <a:r>
              <a:rPr lang="en-US" sz="2000" dirty="0" err="1"/>
              <a:t>Basur</a:t>
            </a:r>
            <a:r>
              <a:rPr lang="en-US" sz="2000" dirty="0"/>
              <a:t> A. Application of ABC analysis in medical store of ESIC, Delhi. Health Administrator 2000; 9&amp;10 (1&amp;2): 90-5.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7609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6034"/>
            <a:ext cx="10515600" cy="661816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3716"/>
            <a:ext cx="10515600" cy="48111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Aakash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Healthcare at Dwarka is the flagship hospital of 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Aakash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Group.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Upcoming 230 bedded tertiary care multi-specialty facility and has commissioned 100 beds in the first phase and fully operational in the second phase.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Key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Specialities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26 other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specialities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 OTs, 70 Medical &amp; Surgical Critical Care, 15 bedded dialysis unit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543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35207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US" sz="32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0332"/>
            <a:ext cx="10515600" cy="57536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become the most desired healthcare brand by providing compassionate, caring and world class services with the help of talented team of doctors, professional and latest technology.</a:t>
            </a:r>
          </a:p>
          <a:p>
            <a:pPr marL="0" indent="0">
              <a:buNone/>
            </a:pP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MISSION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achieve highest patient satisfaction index by delivering patient centric, best healthcare services amongst the local and extended community.</a:t>
            </a:r>
          </a:p>
          <a:p>
            <a:pPr marL="0" indent="0">
              <a:buNone/>
            </a:pP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 VALUES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ICARE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Integrity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Compassion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Accountability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Excellence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954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3045" y="436100"/>
            <a:ext cx="11268221" cy="64711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RATIONALE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" y="1364566"/>
            <a:ext cx="11071275" cy="4994031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This study was conducted with a purpose to ensure seamless delivery of care once the </a:t>
            </a:r>
            <a:r>
              <a:rPr lang="en-US" dirty="0" err="1" smtClean="0"/>
              <a:t>Aakash</a:t>
            </a:r>
            <a:r>
              <a:rPr lang="en-US" dirty="0" smtClean="0"/>
              <a:t> hospital goes live. 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Bottlenecks from supply chain in delivery of care shall be as close to zero as possible.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Supply chain management being the key pole for cost containment helps bring down the </a:t>
            </a:r>
            <a:r>
              <a:rPr lang="en-US" dirty="0" err="1" smtClean="0"/>
              <a:t>Capex</a:t>
            </a:r>
            <a:r>
              <a:rPr lang="en-US" dirty="0" smtClean="0"/>
              <a:t> (Capital Expenditure) and </a:t>
            </a:r>
            <a:r>
              <a:rPr lang="en-US" dirty="0" err="1" smtClean="0"/>
              <a:t>Opex</a:t>
            </a:r>
            <a:r>
              <a:rPr lang="en-US" dirty="0" smtClean="0"/>
              <a:t> (Operating Expenditure) cost. 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This study has not only focused on describing methods to bring down </a:t>
            </a:r>
            <a:r>
              <a:rPr lang="en-US" dirty="0" err="1" smtClean="0"/>
              <a:t>Opex</a:t>
            </a:r>
            <a:r>
              <a:rPr lang="en-US" dirty="0" smtClean="0"/>
              <a:t> but also suggested some vital methods for the same.</a:t>
            </a:r>
          </a:p>
          <a:p>
            <a:pPr algn="l"/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49275"/>
          </a:xfrm>
        </p:spPr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OBJECTIVES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4228"/>
            <a:ext cx="10515600" cy="4586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OBJECTIVE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ascertain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volume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non-medical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items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procured for commissioning an OPD department of a 230 bedded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OBJECTIVE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Quantification of the non-medical items required for the OPD department.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Budgeting the entire requirement of non-medical items for OPD.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Phasing Plan for procuring the budgeted and planned items.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Understanding and implementing the concept of ABC, VED and ABC-VED</a:t>
            </a: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Matrix.</a:t>
            </a:r>
          </a:p>
        </p:txBody>
      </p:sp>
    </p:spTree>
    <p:extLst>
      <p:ext uri="{BB962C8B-B14F-4D97-AF65-F5344CB8AC3E}">
        <p14:creationId xmlns="" xmlns:p14="http://schemas.microsoft.com/office/powerpoint/2010/main" val="946026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8684"/>
            <a:ext cx="10515600" cy="535207"/>
          </a:xfrm>
        </p:spPr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METHODOLOGY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9650"/>
            <a:ext cx="10515600" cy="3868617"/>
          </a:xfrm>
        </p:spPr>
        <p:txBody>
          <a:bodyPr>
            <a:normAutofit/>
          </a:bodyPr>
          <a:lstStyle/>
          <a:p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Design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Cross-Sectional Study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Area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Aakash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Healthcare, Dwarka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Population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Hospital staff, Officials of Finance &amp; Purchase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Vendors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 tools and techniques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Tools: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Quotations by vendors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List of items required for the initial phase as provided by the end users</a:t>
            </a:r>
          </a:p>
          <a:p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Techniques: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Requisition  forms, ABC VED Analysis &amp; Matrix</a:t>
            </a:r>
          </a:p>
        </p:txBody>
      </p:sp>
    </p:spTree>
    <p:extLst>
      <p:ext uri="{BB962C8B-B14F-4D97-AF65-F5344CB8AC3E}">
        <p14:creationId xmlns="" xmlns:p14="http://schemas.microsoft.com/office/powerpoint/2010/main" val="361144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2924"/>
            <a:ext cx="10515600" cy="619613"/>
          </a:xfrm>
        </p:spPr>
        <p:txBody>
          <a:bodyPr/>
          <a:lstStyle/>
          <a:p>
            <a:r>
              <a:rPr 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EXPECTED</a:t>
            </a:r>
            <a:r>
              <a:rPr lang="en-US" sz="2800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OUTCOME</a:t>
            </a:r>
            <a:endParaRPr lang="en-US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607667248"/>
              </p:ext>
            </p:extLst>
          </p:nvPr>
        </p:nvGraphicFramePr>
        <p:xfrm>
          <a:off x="1474617" y="1730329"/>
          <a:ext cx="8328072" cy="1365681"/>
        </p:xfrm>
        <a:graphic>
          <a:graphicData uri="http://schemas.openxmlformats.org/drawingml/2006/table">
            <a:tbl>
              <a:tblPr firstRow="1" firstCol="1" bandRow="1"/>
              <a:tblGrid>
                <a:gridCol w="1426944">
                  <a:extLst>
                    <a:ext uri="{9D8B030D-6E8A-4147-A177-3AD203B41FA5}">
                      <a16:colId xmlns="" xmlns:a16="http://schemas.microsoft.com/office/drawing/2014/main" val="2642731976"/>
                    </a:ext>
                  </a:extLst>
                </a:gridCol>
                <a:gridCol w="1622341">
                  <a:extLst>
                    <a:ext uri="{9D8B030D-6E8A-4147-A177-3AD203B41FA5}">
                      <a16:colId xmlns="" xmlns:a16="http://schemas.microsoft.com/office/drawing/2014/main" val="3259201682"/>
                    </a:ext>
                  </a:extLst>
                </a:gridCol>
                <a:gridCol w="1519129">
                  <a:extLst>
                    <a:ext uri="{9D8B030D-6E8A-4147-A177-3AD203B41FA5}">
                      <a16:colId xmlns="" xmlns:a16="http://schemas.microsoft.com/office/drawing/2014/main" val="3996956407"/>
                    </a:ext>
                  </a:extLst>
                </a:gridCol>
                <a:gridCol w="2137317">
                  <a:extLst>
                    <a:ext uri="{9D8B030D-6E8A-4147-A177-3AD203B41FA5}">
                      <a16:colId xmlns="" xmlns:a16="http://schemas.microsoft.com/office/drawing/2014/main" val="2779977965"/>
                    </a:ext>
                  </a:extLst>
                </a:gridCol>
                <a:gridCol w="1622341">
                  <a:extLst>
                    <a:ext uri="{9D8B030D-6E8A-4147-A177-3AD203B41FA5}">
                      <a16:colId xmlns="" xmlns:a16="http://schemas.microsoft.com/office/drawing/2014/main" val="308882557"/>
                    </a:ext>
                  </a:extLst>
                </a:gridCol>
              </a:tblGrid>
              <a:tr h="338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Category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No. of items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of items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Value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Value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6458436"/>
                  </a:ext>
                </a:extLst>
              </a:tr>
              <a:tr h="338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16.44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19471843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70.90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71651770"/>
                  </a:ext>
                </a:extLst>
              </a:tr>
              <a:tr h="3494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22.36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5370804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19.55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4970008"/>
                  </a:ext>
                </a:extLst>
              </a:tr>
              <a:tr h="338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61.18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2619639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9.57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610606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369158" y="1130991"/>
            <a:ext cx="9040934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6985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ABC ANALYSIS PHASE 1</a:t>
            </a:r>
            <a:r>
              <a:rPr lang="en-US" b="1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7082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60932550"/>
              </p:ext>
            </p:extLst>
          </p:nvPr>
        </p:nvGraphicFramePr>
        <p:xfrm>
          <a:off x="1181686" y="858129"/>
          <a:ext cx="9073664" cy="1478280"/>
        </p:xfrm>
        <a:graphic>
          <a:graphicData uri="http://schemas.openxmlformats.org/drawingml/2006/table">
            <a:tbl>
              <a:tblPr firstRow="1" firstCol="1" bandRow="1"/>
              <a:tblGrid>
                <a:gridCol w="1270213">
                  <a:extLst>
                    <a:ext uri="{9D8B030D-6E8A-4147-A177-3AD203B41FA5}">
                      <a16:colId xmlns="" xmlns:a16="http://schemas.microsoft.com/office/drawing/2014/main" val="3636654496"/>
                    </a:ext>
                  </a:extLst>
                </a:gridCol>
                <a:gridCol w="1755589">
                  <a:extLst>
                    <a:ext uri="{9D8B030D-6E8A-4147-A177-3AD203B41FA5}">
                      <a16:colId xmlns="" xmlns:a16="http://schemas.microsoft.com/office/drawing/2014/main" val="1845196800"/>
                    </a:ext>
                  </a:extLst>
                </a:gridCol>
                <a:gridCol w="1597124">
                  <a:extLst>
                    <a:ext uri="{9D8B030D-6E8A-4147-A177-3AD203B41FA5}">
                      <a16:colId xmlns="" xmlns:a16="http://schemas.microsoft.com/office/drawing/2014/main" val="2530554025"/>
                    </a:ext>
                  </a:extLst>
                </a:gridCol>
                <a:gridCol w="2196047">
                  <a:extLst>
                    <a:ext uri="{9D8B030D-6E8A-4147-A177-3AD203B41FA5}">
                      <a16:colId xmlns="" xmlns:a16="http://schemas.microsoft.com/office/drawing/2014/main" val="3281102841"/>
                    </a:ext>
                  </a:extLst>
                </a:gridCol>
                <a:gridCol w="2254691">
                  <a:extLst>
                    <a:ext uri="{9D8B030D-6E8A-4147-A177-3AD203B41FA5}">
                      <a16:colId xmlns="" xmlns:a16="http://schemas.microsoft.com/office/drawing/2014/main" val="1405346138"/>
                    </a:ext>
                  </a:extLst>
                </a:gridCol>
              </a:tblGrid>
              <a:tr h="323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Category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No. of items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of items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Value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Value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515827"/>
                  </a:ext>
                </a:extLst>
              </a:tr>
              <a:tr h="323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60.5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16989961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61.86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36125385"/>
                  </a:ext>
                </a:extLst>
              </a:tr>
              <a:tr h="323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7181713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26.15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29263491"/>
                  </a:ext>
                </a:extLst>
              </a:tr>
              <a:tr h="3235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14.5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3290612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11.98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783599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81686" y="233566"/>
            <a:ext cx="9073663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VED ANALYSIS FOR PHASE 1</a:t>
            </a:r>
            <a:endParaRPr lang="en-US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2941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92416235"/>
              </p:ext>
            </p:extLst>
          </p:nvPr>
        </p:nvGraphicFramePr>
        <p:xfrm>
          <a:off x="6991643" y="1095637"/>
          <a:ext cx="3565252" cy="2203700"/>
        </p:xfrm>
        <a:graphic>
          <a:graphicData uri="http://schemas.openxmlformats.org/drawingml/2006/table">
            <a:tbl>
              <a:tblPr firstRow="1" firstCol="1" bandRow="1"/>
              <a:tblGrid>
                <a:gridCol w="707703">
                  <a:extLst>
                    <a:ext uri="{9D8B030D-6E8A-4147-A177-3AD203B41FA5}">
                      <a16:colId xmlns="" xmlns:a16="http://schemas.microsoft.com/office/drawing/2014/main" val="411383146"/>
                    </a:ext>
                  </a:extLst>
                </a:gridCol>
                <a:gridCol w="884666">
                  <a:extLst>
                    <a:ext uri="{9D8B030D-6E8A-4147-A177-3AD203B41FA5}">
                      <a16:colId xmlns="" xmlns:a16="http://schemas.microsoft.com/office/drawing/2014/main" val="1452256786"/>
                    </a:ext>
                  </a:extLst>
                </a:gridCol>
                <a:gridCol w="162560">
                  <a:extLst>
                    <a:ext uri="{9D8B030D-6E8A-4147-A177-3AD203B41FA5}">
                      <a16:colId xmlns="" xmlns:a16="http://schemas.microsoft.com/office/drawing/2014/main" val="75160544"/>
                    </a:ext>
                  </a:extLst>
                </a:gridCol>
                <a:gridCol w="1810323">
                  <a:extLst>
                    <a:ext uri="{9D8B030D-6E8A-4147-A177-3AD203B41FA5}">
                      <a16:colId xmlns="" xmlns:a16="http://schemas.microsoft.com/office/drawing/2014/main" val="1011837589"/>
                    </a:ext>
                  </a:extLst>
                </a:gridCol>
              </a:tblGrid>
              <a:tr h="672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Category 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Strict management control is required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84609639"/>
                  </a:ext>
                </a:extLst>
              </a:tr>
              <a:tr h="8387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Category II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Moderate management control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505782"/>
                  </a:ext>
                </a:extLst>
              </a:tr>
              <a:tr h="671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Category III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management control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4174038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86486980"/>
              </p:ext>
            </p:extLst>
          </p:nvPr>
        </p:nvGraphicFramePr>
        <p:xfrm>
          <a:off x="548640" y="3559128"/>
          <a:ext cx="10311619" cy="3108722"/>
        </p:xfrm>
        <a:graphic>
          <a:graphicData uri="http://schemas.openxmlformats.org/drawingml/2006/table">
            <a:tbl>
              <a:tblPr firstRow="1" firstCol="1" bandRow="1"/>
              <a:tblGrid>
                <a:gridCol w="476504">
                  <a:extLst>
                    <a:ext uri="{9D8B030D-6E8A-4147-A177-3AD203B41FA5}">
                      <a16:colId xmlns="" xmlns:a16="http://schemas.microsoft.com/office/drawing/2014/main" val="1611560496"/>
                    </a:ext>
                  </a:extLst>
                </a:gridCol>
                <a:gridCol w="9835115">
                  <a:extLst>
                    <a:ext uri="{9D8B030D-6E8A-4147-A177-3AD203B41FA5}">
                      <a16:colId xmlns="" xmlns:a16="http://schemas.microsoft.com/office/drawing/2014/main" val="2416531799"/>
                    </a:ext>
                  </a:extLst>
                </a:gridCol>
              </a:tblGrid>
              <a:tr h="1935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AV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Comparatively higher inventory, high safety stock and inventories needs to be monitored on daily basis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42456456"/>
                  </a:ext>
                </a:extLst>
              </a:tr>
              <a:tr h="2958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inventory, Low safety stock and inventory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monitored periodically (twice/ thrice a week)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1841180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inventory, no safety stock, inventory can be monitored twice a month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26933096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BV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Higher inventory, high safety stock  and Inventories needs to be monitored on daily basis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94134862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 inventory, Low safety stock and inventory can to be monitored periodically (twice or once a week)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7939202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inventory, no safety stock, alternative SKU's can be used, inventory can be monitored once a month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91966923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CV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Highest inventory, high safety stock  and Inventories needs to be monitored on alternate days/ twice a week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25098405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Higher inventory, low safety stock  and Inventories needs to be monitored on weekly basis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872342130"/>
                  </a:ext>
                </a:extLst>
              </a:tr>
              <a:tr h="5891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CD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Low inventory, no safety stock, alternative SKU's can be used, inventory can be monitored once a month or once in two months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7304042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8639" y="431719"/>
            <a:ext cx="10311619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020"/>
              </a:spcBef>
              <a:spcAft>
                <a:spcPts val="1020"/>
              </a:spcAft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ABC VED </a:t>
            </a:r>
            <a:r>
              <a:rPr lang="en-US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MATRIX FOR PHASE 1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0" y="745588"/>
          <a:ext cx="7526216" cy="3010485"/>
        </p:xfrm>
        <a:graphic>
          <a:graphicData uri="http://schemas.openxmlformats.org/presentationml/2006/ole">
            <p:oleObj spid="_x0000_s5121" name="Document" r:id="rId3" imgW="6560481" imgH="2665656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74178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905</Words>
  <Application>Microsoft Office PowerPoint</Application>
  <PresentationFormat>Custom</PresentationFormat>
  <Paragraphs>136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Flow</vt:lpstr>
      <vt:lpstr>Document</vt:lpstr>
      <vt:lpstr>PROCUREMENT PLAN OF OPEX ITEMS FOR AN UPCOMING 230 BEDDED HOSPITAL IN DWARKA  </vt:lpstr>
      <vt:lpstr>BACKGROUND</vt:lpstr>
      <vt:lpstr>Cont.</vt:lpstr>
      <vt:lpstr>RATIONALE</vt:lpstr>
      <vt:lpstr>OBJECTIVES</vt:lpstr>
      <vt:lpstr>METHODOLOGY</vt:lpstr>
      <vt:lpstr>EXPECTED OUTCOME</vt:lpstr>
      <vt:lpstr>Slide 8</vt:lpstr>
      <vt:lpstr>Slide 9</vt:lpstr>
      <vt:lpstr>ABC ANALYSIS PHASE 2</vt:lpstr>
      <vt:lpstr>VED ANALYSIS PHASE 2</vt:lpstr>
      <vt:lpstr>ABC-VED MATRIX FOR PHASE 2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lab1</cp:lastModifiedBy>
  <cp:revision>69</cp:revision>
  <dcterms:created xsi:type="dcterms:W3CDTF">2017-05-12T17:49:57Z</dcterms:created>
  <dcterms:modified xsi:type="dcterms:W3CDTF">2017-05-24T10:06:59Z</dcterms:modified>
</cp:coreProperties>
</file>