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3" r:id="rId2"/>
    <p:sldId id="257" r:id="rId3"/>
    <p:sldId id="259" r:id="rId4"/>
    <p:sldId id="261" r:id="rId5"/>
    <p:sldId id="292" r:id="rId6"/>
    <p:sldId id="272" r:id="rId7"/>
    <p:sldId id="289" r:id="rId8"/>
    <p:sldId id="293" r:id="rId9"/>
    <p:sldId id="296" r:id="rId10"/>
    <p:sldId id="290" r:id="rId11"/>
    <p:sldId id="288" r:id="rId12"/>
    <p:sldId id="291" r:id="rId13"/>
    <p:sldId id="275" r:id="rId14"/>
    <p:sldId id="285" r:id="rId15"/>
    <p:sldId id="284" r:id="rId16"/>
    <p:sldId id="283" r:id="rId17"/>
    <p:sldId id="299" r:id="rId18"/>
    <p:sldId id="282" r:id="rId19"/>
    <p:sldId id="281" r:id="rId20"/>
    <p:sldId id="280" r:id="rId21"/>
    <p:sldId id="279" r:id="rId22"/>
    <p:sldId id="278" r:id="rId23"/>
    <p:sldId id="297" r:id="rId24"/>
    <p:sldId id="277" r:id="rId25"/>
    <p:sldId id="294" r:id="rId26"/>
    <p:sldId id="295" r:id="rId27"/>
    <p:sldId id="298" r:id="rId28"/>
    <p:sldId id="27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66FF"/>
    <a:srgbClr val="FFFF66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09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\Desktop\socio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\Desktop\attributes%20excel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\Desktop\attributes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\Desktop\attributes%20exc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\Desktop\attributes%20exce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\Desktop\attributes%20exce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\Desktop\attributes%20exce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\Desktop\attributes%20exce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\Desktop\attributes%20excel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\Desktop\attributes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>
                <a:latin typeface="Bookman Old Style" pitchFamily="18" charset="0"/>
              </a:rPr>
              <a:t>Socio Economic Status</a:t>
            </a:r>
          </a:p>
        </c:rich>
      </c:tx>
      <c:layout>
        <c:manualLayout>
          <c:xMode val="edge"/>
          <c:yMode val="edge"/>
          <c:x val="8.1099445902595546E-2"/>
          <c:y val="4.8780487804878148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Sheet1!$D$2:$D$3</c:f>
              <c:strCache>
                <c:ptCount val="1"/>
                <c:pt idx="0">
                  <c:v>Socio Economic Status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>
                        <a:latin typeface="Bookman Old Style" pitchFamily="18" charset="0"/>
                      </a:rPr>
                      <a:t>3%</a:t>
                    </a:r>
                  </a:p>
                </c:rich>
              </c:tx>
              <c:dLblPos val="inEnd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>
                        <a:latin typeface="Bookman Old Style" pitchFamily="18" charset="0"/>
                      </a:rPr>
                      <a:t>46%</a:t>
                    </a:r>
                  </a:p>
                </c:rich>
              </c:tx>
              <c:dLblPos val="inEnd"/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>
                        <a:latin typeface="Bookman Old Style" pitchFamily="18" charset="0"/>
                      </a:rPr>
                      <a:t>30%</a:t>
                    </a:r>
                  </a:p>
                </c:rich>
              </c:tx>
              <c:dLblPos val="inEnd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>
                        <a:latin typeface="Bookman Old Style" pitchFamily="18" charset="0"/>
                      </a:rPr>
                      <a:t>10%</a:t>
                    </a:r>
                  </a:p>
                </c:rich>
              </c:tx>
              <c:dLblPos val="inEnd"/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>
                        <a:latin typeface="Bookman Old Style" pitchFamily="18" charset="0"/>
                      </a:rPr>
                      <a:t>11%</a:t>
                    </a:r>
                  </a:p>
                </c:rich>
              </c:tx>
              <c:dLblPos val="inEnd"/>
              <c:showVal val="1"/>
            </c:dLbl>
            <c:txPr>
              <a:bodyPr/>
              <a:lstStyle/>
              <a:p>
                <a:pPr>
                  <a:defRPr>
                    <a:latin typeface="Bookman Old Style" pitchFamily="18" charset="0"/>
                  </a:defRPr>
                </a:pPr>
                <a:endParaRPr lang="en-US"/>
              </a:p>
            </c:txPr>
            <c:dLblPos val="inEnd"/>
            <c:showVal val="1"/>
            <c:showLeaderLines val="1"/>
          </c:dLbls>
          <c:cat>
            <c:strRef>
              <c:f>Sheet1!$C$4:$C$8</c:f>
              <c:strCache>
                <c:ptCount val="5"/>
                <c:pt idx="0">
                  <c:v>Upper class</c:v>
                </c:pt>
                <c:pt idx="1">
                  <c:v>Middle upper middle class</c:v>
                </c:pt>
                <c:pt idx="2">
                  <c:v>Lower middle class</c:v>
                </c:pt>
                <c:pt idx="3">
                  <c:v>Lower upper lower class</c:v>
                </c:pt>
                <c:pt idx="4">
                  <c:v>Missing </c:v>
                </c:pt>
              </c:strCache>
            </c:strRef>
          </c:cat>
          <c:val>
            <c:numRef>
              <c:f>Sheet1!$D$4:$D$8</c:f>
              <c:numCache>
                <c:formatCode>General</c:formatCode>
                <c:ptCount val="5"/>
                <c:pt idx="0">
                  <c:v>3</c:v>
                </c:pt>
                <c:pt idx="1">
                  <c:v>46</c:v>
                </c:pt>
                <c:pt idx="2">
                  <c:v>30</c:v>
                </c:pt>
                <c:pt idx="3">
                  <c:v>10</c:v>
                </c:pt>
                <c:pt idx="4">
                  <c:v>11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>
                <a:latin typeface="Bookman Old Style" pitchFamily="18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>
                <a:latin typeface="Bookman Old Style" pitchFamily="18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>
                <a:latin typeface="Bookman Old Style" pitchFamily="18" charset="0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>
                <a:latin typeface="Bookman Old Style" pitchFamily="18" charset="0"/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>
                <a:latin typeface="Bookman Old Style" pitchFamily="18" charset="0"/>
              </a:defRPr>
            </a:pPr>
            <a:endParaRPr lang="en-US"/>
          </a:p>
        </c:txPr>
      </c:legendEntry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Sheet2!$F$3:$F$4</c:f>
              <c:strCache>
                <c:ptCount val="1"/>
                <c:pt idx="0">
                  <c:v>Adulterants in Packaged milk (End user)</c:v>
                </c:pt>
              </c:strCache>
            </c:strRef>
          </c:tx>
          <c:dLbls>
            <c:dLbl>
              <c:idx val="1"/>
              <c:layout>
                <c:manualLayout>
                  <c:x val="-1.94444444444445E-2"/>
                  <c:y val="9.25925925925929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14%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-1.8055555555555561E-2"/>
                  <c:y val="6.9444444444444536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29%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5"/>
              <c:layout>
                <c:manualLayout>
                  <c:x val="-1.6666666666666694E-2"/>
                  <c:y val="1.1574074074074073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82%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6"/>
              <c:layout>
                <c:manualLayout>
                  <c:x val="-1.3888888888889023E-2"/>
                  <c:y val="-4.6296296296296389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Sheet2!$E$5:$E$11</c:f>
              <c:strCache>
                <c:ptCount val="7"/>
                <c:pt idx="0">
                  <c:v>Boric Acid</c:v>
                </c:pt>
                <c:pt idx="1">
                  <c:v>Urea</c:v>
                </c:pt>
                <c:pt idx="2">
                  <c:v>Starch</c:v>
                </c:pt>
                <c:pt idx="3">
                  <c:v>Detergent or Pulverised soap</c:v>
                </c:pt>
                <c:pt idx="4">
                  <c:v>Hydrogen Peroxide</c:v>
                </c:pt>
                <c:pt idx="5">
                  <c:v>Neutraliser</c:v>
                </c:pt>
                <c:pt idx="6">
                  <c:v>No adulterant</c:v>
                </c:pt>
              </c:strCache>
            </c:strRef>
          </c:cat>
          <c:val>
            <c:numRef>
              <c:f>Sheet2!$F$5:$F$11</c:f>
              <c:numCache>
                <c:formatCode>General</c:formatCode>
                <c:ptCount val="7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3">
                  <c:v>15</c:v>
                </c:pt>
                <c:pt idx="4">
                  <c:v>0</c:v>
                </c:pt>
                <c:pt idx="5">
                  <c:v>42</c:v>
                </c:pt>
                <c:pt idx="6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Sheet2!$G$3:$G$4</c:f>
              <c:strCache>
                <c:ptCount val="1"/>
                <c:pt idx="0">
                  <c:v>Adulterants in Packaged milk (Local Market)</c:v>
                </c:pt>
              </c:strCache>
            </c:strRef>
          </c:tx>
          <c:dLbls>
            <c:dLbl>
              <c:idx val="1"/>
              <c:layout>
                <c:manualLayout>
                  <c:x val="4.0123578302712157E-3"/>
                  <c:y val="1.007600612423444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14%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1.2191382327209099E-2"/>
                  <c:y val="5.855205599300088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5"/>
              <c:layout>
                <c:manualLayout>
                  <c:x val="1.373458005249344E-2"/>
                  <c:y val="1.266331291921843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82%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6"/>
              <c:layout>
                <c:manualLayout>
                  <c:x val="1.54319772528434E-3"/>
                  <c:y val="-4.901939340915768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Sheet2!$E$5:$E$11</c:f>
              <c:strCache>
                <c:ptCount val="7"/>
                <c:pt idx="0">
                  <c:v>Boric Acid</c:v>
                </c:pt>
                <c:pt idx="1">
                  <c:v>Urea</c:v>
                </c:pt>
                <c:pt idx="2">
                  <c:v>Starch</c:v>
                </c:pt>
                <c:pt idx="3">
                  <c:v>Detergent or Pulverised soap</c:v>
                </c:pt>
                <c:pt idx="4">
                  <c:v>Hydrogen Peroxide</c:v>
                </c:pt>
                <c:pt idx="5">
                  <c:v>Neutraliser</c:v>
                </c:pt>
                <c:pt idx="6">
                  <c:v>No adulterant</c:v>
                </c:pt>
              </c:strCache>
            </c:strRef>
          </c:cat>
          <c:val>
            <c:numRef>
              <c:f>Sheet2!$G$5:$G$11</c:f>
              <c:numCache>
                <c:formatCode>General</c:formatCode>
                <c:ptCount val="7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3">
                  <c:v>15</c:v>
                </c:pt>
                <c:pt idx="4">
                  <c:v>0</c:v>
                </c:pt>
                <c:pt idx="5">
                  <c:v>42</c:v>
                </c:pt>
                <c:pt idx="6">
                  <c:v>4</c:v>
                </c:pt>
              </c:numCache>
            </c:numRef>
          </c:val>
        </c:ser>
        <c:dLbls>
          <c:showVal val="1"/>
        </c:dLbls>
        <c:axId val="69323392"/>
        <c:axId val="69882240"/>
      </c:barChart>
      <c:catAx>
        <c:axId val="69323392"/>
        <c:scaling>
          <c:orientation val="minMax"/>
        </c:scaling>
        <c:axPos val="b"/>
        <c:majorTickMark val="none"/>
        <c:tickLblPos val="nextTo"/>
        <c:crossAx val="69882240"/>
        <c:crosses val="autoZero"/>
        <c:auto val="1"/>
        <c:lblAlgn val="ctr"/>
        <c:lblOffset val="100"/>
      </c:catAx>
      <c:valAx>
        <c:axId val="698822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>
                    <a:latin typeface="Bookman Old Style" pitchFamily="18" charset="0"/>
                  </a:defRPr>
                </a:pPr>
                <a:r>
                  <a:rPr lang="en-US" sz="1400" dirty="0" smtClean="0">
                    <a:latin typeface="Bookman Old Style" pitchFamily="18" charset="0"/>
                  </a:rPr>
                  <a:t> </a:t>
                </a:r>
                <a:r>
                  <a:rPr lang="en-US" sz="1400" dirty="0">
                    <a:latin typeface="Bookman Old Style" pitchFamily="18" charset="0"/>
                  </a:rPr>
                  <a:t>Adulterants (%)</a:t>
                </a:r>
              </a:p>
              <a:p>
                <a:pPr>
                  <a:defRPr sz="1400">
                    <a:latin typeface="Bookman Old Style" pitchFamily="18" charset="0"/>
                  </a:defRPr>
                </a:pPr>
                <a:endParaRPr lang="en-US" sz="1400" dirty="0">
                  <a:latin typeface="Bookman Old Style" pitchFamily="18" charset="0"/>
                </a:endParaRPr>
              </a:p>
            </c:rich>
          </c:tx>
          <c:layout>
            <c:manualLayout>
              <c:xMode val="edge"/>
              <c:yMode val="edge"/>
              <c:x val="0.24465780839895013"/>
              <c:y val="6.7508248968878887E-2"/>
            </c:manualLayout>
          </c:layout>
        </c:title>
        <c:numFmt formatCode="General" sourceLinked="1"/>
        <c:majorTickMark val="none"/>
        <c:tickLblPos val="nextTo"/>
        <c:crossAx val="693233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Sheet3!$G$3:$G$4</c:f>
              <c:strCache>
                <c:ptCount val="1"/>
                <c:pt idx="0">
                  <c:v>Adulterants in Unpackaged milk (End user)</c:v>
                </c:pt>
              </c:strCache>
            </c:strRef>
          </c:tx>
          <c:dLbls>
            <c:dLbl>
              <c:idx val="1"/>
              <c:layout>
                <c:manualLayout>
                  <c:x val="-2.083333333333341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71%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-1.666666666666669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64%</a:t>
                    </a:r>
                    <a:endParaRPr lang="en-US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Sheet3!$F$5:$F$11</c:f>
              <c:strCache>
                <c:ptCount val="7"/>
                <c:pt idx="0">
                  <c:v>Boric Acid</c:v>
                </c:pt>
                <c:pt idx="1">
                  <c:v>Urea</c:v>
                </c:pt>
                <c:pt idx="2">
                  <c:v>Starch</c:v>
                </c:pt>
                <c:pt idx="3">
                  <c:v>Detergent or Pulverised soap</c:v>
                </c:pt>
                <c:pt idx="4">
                  <c:v>Hydrogen Peroxide</c:v>
                </c:pt>
                <c:pt idx="5">
                  <c:v>Neutraliser</c:v>
                </c:pt>
                <c:pt idx="6">
                  <c:v>No adulterant</c:v>
                </c:pt>
              </c:strCache>
            </c:strRef>
          </c:cat>
          <c:val>
            <c:numRef>
              <c:f>Sheet3!$G$5:$G$11</c:f>
              <c:numCache>
                <c:formatCode>General</c:formatCode>
                <c:ptCount val="7"/>
                <c:pt idx="0">
                  <c:v>0</c:v>
                </c:pt>
                <c:pt idx="1">
                  <c:v>10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9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Sheet3!$H$3:$H$4</c:f>
              <c:strCache>
                <c:ptCount val="1"/>
                <c:pt idx="0">
                  <c:v>Adulterants in Unpackaged milk (Hawker)</c:v>
                </c:pt>
              </c:strCache>
            </c:strRef>
          </c:tx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79%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36%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5"/>
              <c:layout>
                <c:manualLayout>
                  <c:x val="1.7699115044247787E-2"/>
                  <c:y val="-3.0864197530864257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50%</a:t>
                    </a:r>
                    <a:endParaRPr lang="en-US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Sheet3!$F$5:$F$11</c:f>
              <c:strCache>
                <c:ptCount val="7"/>
                <c:pt idx="0">
                  <c:v>Boric Acid</c:v>
                </c:pt>
                <c:pt idx="1">
                  <c:v>Urea</c:v>
                </c:pt>
                <c:pt idx="2">
                  <c:v>Starch</c:v>
                </c:pt>
                <c:pt idx="3">
                  <c:v>Detergent or Pulverised soap</c:v>
                </c:pt>
                <c:pt idx="4">
                  <c:v>Hydrogen Peroxide</c:v>
                </c:pt>
                <c:pt idx="5">
                  <c:v>Neutraliser</c:v>
                </c:pt>
                <c:pt idx="6">
                  <c:v>No adulterant</c:v>
                </c:pt>
              </c:strCache>
            </c:strRef>
          </c:cat>
          <c:val>
            <c:numRef>
              <c:f>Sheet3!$H$5:$H$11</c:f>
              <c:numCache>
                <c:formatCode>General</c:formatCode>
                <c:ptCount val="7"/>
                <c:pt idx="0">
                  <c:v>0</c:v>
                </c:pt>
                <c:pt idx="1">
                  <c:v>11</c:v>
                </c:pt>
                <c:pt idx="2">
                  <c:v>0</c:v>
                </c:pt>
                <c:pt idx="3">
                  <c:v>5</c:v>
                </c:pt>
                <c:pt idx="4">
                  <c:v>0</c:v>
                </c:pt>
                <c:pt idx="5">
                  <c:v>7</c:v>
                </c:pt>
                <c:pt idx="6">
                  <c:v>0</c:v>
                </c:pt>
              </c:numCache>
            </c:numRef>
          </c:val>
        </c:ser>
        <c:dLbls>
          <c:showVal val="1"/>
        </c:dLbls>
        <c:axId val="69913600"/>
        <c:axId val="69919488"/>
      </c:barChart>
      <c:catAx>
        <c:axId val="69913600"/>
        <c:scaling>
          <c:orientation val="minMax"/>
        </c:scaling>
        <c:axPos val="b"/>
        <c:majorTickMark val="none"/>
        <c:tickLblPos val="nextTo"/>
        <c:crossAx val="69919488"/>
        <c:crosses val="autoZero"/>
        <c:auto val="1"/>
        <c:lblAlgn val="ctr"/>
        <c:lblOffset val="100"/>
      </c:catAx>
      <c:valAx>
        <c:axId val="699194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600">
                    <a:latin typeface="Bookman Old Style" pitchFamily="18" charset="0"/>
                  </a:defRPr>
                </a:pPr>
                <a:r>
                  <a:rPr lang="en-US" sz="1600" dirty="0" smtClean="0">
                    <a:latin typeface="Bookman Old Style" pitchFamily="18" charset="0"/>
                  </a:rPr>
                  <a:t>Adulterants </a:t>
                </a:r>
                <a:r>
                  <a:rPr lang="en-US" sz="1600" dirty="0">
                    <a:latin typeface="Bookman Old Style" pitchFamily="18" charset="0"/>
                  </a:rPr>
                  <a:t>(%)</a:t>
                </a:r>
              </a:p>
            </c:rich>
          </c:tx>
          <c:layout>
            <c:manualLayout>
              <c:xMode val="edge"/>
              <c:yMode val="edge"/>
              <c:x val="0.22005150918635172"/>
              <c:y val="8.0014248218972725E-2"/>
            </c:manualLayout>
          </c:layout>
        </c:title>
        <c:numFmt formatCode="General" sourceLinked="1"/>
        <c:majorTickMark val="none"/>
        <c:tickLblPos val="nextTo"/>
        <c:crossAx val="699136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Sheet4!$D$4:$D$5</c:f>
              <c:strCache>
                <c:ptCount val="1"/>
                <c:pt idx="0">
                  <c:v>Compliance of respondents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89%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11%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Sheet4!$C$6:$C$7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Sheet4!$D$6:$D$7</c:f>
              <c:numCache>
                <c:formatCode>General</c:formatCode>
                <c:ptCount val="2"/>
                <c:pt idx="0">
                  <c:v>89</c:v>
                </c:pt>
                <c:pt idx="1">
                  <c:v>11</c:v>
                </c:pt>
              </c:numCache>
            </c:numRef>
          </c:val>
        </c:ser>
        <c:dLbls>
          <c:showVal val="1"/>
        </c:dLbls>
        <c:axId val="67682304"/>
        <c:axId val="67683840"/>
      </c:barChart>
      <c:catAx>
        <c:axId val="67682304"/>
        <c:scaling>
          <c:orientation val="minMax"/>
        </c:scaling>
        <c:axPos val="b"/>
        <c:majorTickMark val="none"/>
        <c:tickLblPos val="nextTo"/>
        <c:crossAx val="67683840"/>
        <c:crosses val="autoZero"/>
        <c:auto val="1"/>
        <c:lblAlgn val="ctr"/>
        <c:lblOffset val="100"/>
      </c:catAx>
      <c:valAx>
        <c:axId val="676838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>
                    <a:latin typeface="Bookman Old Style" pitchFamily="18" charset="0"/>
                  </a:defRPr>
                </a:pPr>
                <a:r>
                  <a:rPr lang="en-US" dirty="0" smtClean="0">
                    <a:latin typeface="Bookman Old Style" pitchFamily="18" charset="0"/>
                  </a:rPr>
                  <a:t> </a:t>
                </a:r>
                <a:r>
                  <a:rPr lang="en-US" dirty="0">
                    <a:latin typeface="Bookman Old Style" pitchFamily="18" charset="0"/>
                  </a:rPr>
                  <a:t>R</a:t>
                </a:r>
                <a:r>
                  <a:rPr lang="en-US" dirty="0" smtClean="0">
                    <a:latin typeface="Bookman Old Style" pitchFamily="18" charset="0"/>
                  </a:rPr>
                  <a:t>espondents </a:t>
                </a:r>
                <a:r>
                  <a:rPr lang="en-US" dirty="0">
                    <a:latin typeface="Bookman Old Style" pitchFamily="18" charset="0"/>
                  </a:rPr>
                  <a:t>(%)</a:t>
                </a:r>
              </a:p>
            </c:rich>
          </c:tx>
          <c:layout>
            <c:manualLayout>
              <c:xMode val="edge"/>
              <c:yMode val="edge"/>
              <c:x val="0.20771609798775159"/>
              <c:y val="0.21209474695944699"/>
            </c:manualLayout>
          </c:layout>
        </c:title>
        <c:numFmt formatCode="General" sourceLinked="1"/>
        <c:majorTickMark val="none"/>
        <c:tickLblPos val="nextTo"/>
        <c:crossAx val="676823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Sheet5!$F$3:$F$4</c:f>
              <c:strCache>
                <c:ptCount val="1"/>
                <c:pt idx="0">
                  <c:v>Type of milk used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57%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43%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Sheet5!$E$5:$E$6</c:f>
              <c:strCache>
                <c:ptCount val="2"/>
                <c:pt idx="0">
                  <c:v>Packaged milk</c:v>
                </c:pt>
                <c:pt idx="1">
                  <c:v>Unpackaged milk</c:v>
                </c:pt>
              </c:strCache>
            </c:strRef>
          </c:cat>
          <c:val>
            <c:numRef>
              <c:f>Sheet5!$F$5:$F$6</c:f>
              <c:numCache>
                <c:formatCode>General</c:formatCode>
                <c:ptCount val="2"/>
                <c:pt idx="0">
                  <c:v>51</c:v>
                </c:pt>
                <c:pt idx="1">
                  <c:v>38</c:v>
                </c:pt>
              </c:numCache>
            </c:numRef>
          </c:val>
        </c:ser>
        <c:dLbls>
          <c:showVal val="1"/>
        </c:dLbls>
        <c:axId val="67902464"/>
        <c:axId val="67924736"/>
      </c:barChart>
      <c:catAx>
        <c:axId val="67902464"/>
        <c:scaling>
          <c:orientation val="minMax"/>
        </c:scaling>
        <c:axPos val="b"/>
        <c:majorTickMark val="none"/>
        <c:tickLblPos val="nextTo"/>
        <c:crossAx val="67924736"/>
        <c:crosses val="autoZero"/>
        <c:auto val="1"/>
        <c:lblAlgn val="ctr"/>
        <c:lblOffset val="100"/>
      </c:catAx>
      <c:valAx>
        <c:axId val="679247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 </a:t>
                </a:r>
                <a:r>
                  <a:rPr lang="en-US" dirty="0" smtClean="0">
                    <a:latin typeface="Bookman Old Style" pitchFamily="18" charset="0"/>
                  </a:rPr>
                  <a:t>Responses</a:t>
                </a:r>
                <a:r>
                  <a:rPr lang="en-US" dirty="0" smtClean="0"/>
                  <a:t> </a:t>
                </a:r>
                <a:r>
                  <a:rPr lang="en-US" dirty="0"/>
                  <a:t>)%)</a:t>
                </a:r>
              </a:p>
            </c:rich>
          </c:tx>
          <c:layout>
            <c:manualLayout>
              <c:xMode val="edge"/>
              <c:yMode val="edge"/>
              <c:x val="0.11983137793431517"/>
              <c:y val="0.26788578511019467"/>
            </c:manualLayout>
          </c:layout>
        </c:title>
        <c:numFmt formatCode="General" sourceLinked="1"/>
        <c:majorTickMark val="none"/>
        <c:tickLblPos val="nextTo"/>
        <c:crossAx val="6790246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Sheet6!$E$3:$E$4</c:f>
              <c:strCache>
                <c:ptCount val="1"/>
                <c:pt idx="0">
                  <c:v>Brand of Packaged milk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63%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18%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20%</a:t>
                    </a:r>
                    <a:endParaRPr lang="en-US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Sheet6!$D$5:$D$7</c:f>
              <c:strCache>
                <c:ptCount val="3"/>
                <c:pt idx="0">
                  <c:v>Brand A</c:v>
                </c:pt>
                <c:pt idx="1">
                  <c:v>Brand B</c:v>
                </c:pt>
                <c:pt idx="2">
                  <c:v>Brand C</c:v>
                </c:pt>
              </c:strCache>
            </c:strRef>
          </c:cat>
          <c:val>
            <c:numRef>
              <c:f>Sheet6!$E$5:$E$7</c:f>
              <c:numCache>
                <c:formatCode>General</c:formatCode>
                <c:ptCount val="3"/>
                <c:pt idx="0">
                  <c:v>32</c:v>
                </c:pt>
                <c:pt idx="1">
                  <c:v>9</c:v>
                </c:pt>
                <c:pt idx="2">
                  <c:v>10</c:v>
                </c:pt>
              </c:numCache>
            </c:numRef>
          </c:val>
        </c:ser>
        <c:dLbls>
          <c:showVal val="1"/>
        </c:dLbls>
        <c:axId val="67946752"/>
        <c:axId val="67952640"/>
      </c:barChart>
      <c:catAx>
        <c:axId val="67946752"/>
        <c:scaling>
          <c:orientation val="minMax"/>
        </c:scaling>
        <c:axPos val="b"/>
        <c:majorTickMark val="none"/>
        <c:tickLblPos val="nextTo"/>
        <c:crossAx val="67952640"/>
        <c:crosses val="autoZero"/>
        <c:auto val="1"/>
        <c:lblAlgn val="ctr"/>
        <c:lblOffset val="100"/>
      </c:catAx>
      <c:valAx>
        <c:axId val="679526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>
                    <a:latin typeface="Bookman Old Style" pitchFamily="18" charset="0"/>
                  </a:defRPr>
                </a:pPr>
                <a:r>
                  <a:rPr lang="en-US" dirty="0" smtClean="0">
                    <a:latin typeface="Bookman Old Style" pitchFamily="18" charset="0"/>
                  </a:rPr>
                  <a:t>Responses </a:t>
                </a:r>
                <a:r>
                  <a:rPr lang="en-US" dirty="0">
                    <a:latin typeface="Bookman Old Style" pitchFamily="18" charset="0"/>
                  </a:rPr>
                  <a:t>(%)</a:t>
                </a:r>
              </a:p>
            </c:rich>
          </c:tx>
          <c:layout>
            <c:manualLayout>
              <c:xMode val="edge"/>
              <c:yMode val="edge"/>
              <c:x val="0.18068175853018373"/>
              <c:y val="0.27142834645669289"/>
            </c:manualLayout>
          </c:layout>
        </c:title>
        <c:numFmt formatCode="General" sourceLinked="1"/>
        <c:majorTickMark val="none"/>
        <c:tickLblPos val="nextTo"/>
        <c:crossAx val="679467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Sheet7!$F$4:$F$5</c:f>
              <c:strCache>
                <c:ptCount val="1"/>
                <c:pt idx="0">
                  <c:v>Source of Unpackaged milk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63%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37%</a:t>
                    </a:r>
                    <a:endParaRPr lang="en-US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Sheet7!$E$6:$E$7</c:f>
              <c:strCache>
                <c:ptCount val="2"/>
                <c:pt idx="0">
                  <c:v>Own cattle</c:v>
                </c:pt>
                <c:pt idx="1">
                  <c:v>Hawker</c:v>
                </c:pt>
              </c:strCache>
            </c:strRef>
          </c:cat>
          <c:val>
            <c:numRef>
              <c:f>Sheet7!$F$6:$F$7</c:f>
              <c:numCache>
                <c:formatCode>General</c:formatCode>
                <c:ptCount val="2"/>
                <c:pt idx="0">
                  <c:v>24</c:v>
                </c:pt>
                <c:pt idx="1">
                  <c:v>14</c:v>
                </c:pt>
              </c:numCache>
            </c:numRef>
          </c:val>
        </c:ser>
        <c:dLbls>
          <c:showVal val="1"/>
        </c:dLbls>
        <c:axId val="67991040"/>
        <c:axId val="67992576"/>
      </c:barChart>
      <c:catAx>
        <c:axId val="67991040"/>
        <c:scaling>
          <c:orientation val="minMax"/>
        </c:scaling>
        <c:axPos val="b"/>
        <c:majorTickMark val="none"/>
        <c:tickLblPos val="nextTo"/>
        <c:crossAx val="67992576"/>
        <c:crosses val="autoZero"/>
        <c:auto val="1"/>
        <c:lblAlgn val="ctr"/>
        <c:lblOffset val="100"/>
      </c:catAx>
      <c:valAx>
        <c:axId val="679925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>
                    <a:latin typeface="Bookman Old Style" pitchFamily="18" charset="0"/>
                  </a:defRPr>
                </a:pPr>
                <a:r>
                  <a:rPr lang="en-US" dirty="0" smtClean="0">
                    <a:latin typeface="Bookman Old Style" pitchFamily="18" charset="0"/>
                  </a:rPr>
                  <a:t>Responses </a:t>
                </a:r>
                <a:r>
                  <a:rPr lang="en-US" dirty="0">
                    <a:latin typeface="Bookman Old Style" pitchFamily="18" charset="0"/>
                  </a:rPr>
                  <a:t>(%)</a:t>
                </a:r>
              </a:p>
            </c:rich>
          </c:tx>
          <c:layout>
            <c:manualLayout>
              <c:xMode val="edge"/>
              <c:yMode val="edge"/>
              <c:x val="0.20391415135608051"/>
              <c:y val="0.27449670142583532"/>
            </c:manualLayout>
          </c:layout>
        </c:title>
        <c:numFmt formatCode="General" sourceLinked="1"/>
        <c:majorTickMark val="none"/>
        <c:tickLblPos val="nextTo"/>
        <c:crossAx val="679910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1"/>
  <c:chart>
    <c:autoTitleDeleted val="1"/>
    <c:plotArea>
      <c:layout>
        <c:manualLayout>
          <c:layoutTarget val="inner"/>
          <c:xMode val="edge"/>
          <c:yMode val="edge"/>
          <c:x val="8.737601278101105E-2"/>
          <c:y val="1.4740385712655492E-2"/>
          <c:w val="0.89668195823348218"/>
          <c:h val="0.8765337213283122"/>
        </c:manualLayout>
      </c:layout>
      <c:barChart>
        <c:barDir val="col"/>
        <c:grouping val="clustered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68%</a:t>
                    </a:r>
                  </a:p>
                </c:rich>
              </c:tx>
              <c:dLblPos val="outEnd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outEnd"/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outEnd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29%</a:t>
                    </a:r>
                  </a:p>
                </c:rich>
              </c:tx>
              <c:dLblPos val="outEnd"/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38%</a:t>
                    </a:r>
                  </a:p>
                </c:rich>
              </c:tx>
              <c:dLblPos val="outEnd"/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dLblPos val="outEnd"/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35%</a:t>
                    </a:r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Sheet1!$D$4:$D$10</c:f>
              <c:strCache>
                <c:ptCount val="7"/>
                <c:pt idx="0">
                  <c:v>Good taste</c:v>
                </c:pt>
                <c:pt idx="1">
                  <c:v>Good smell </c:v>
                </c:pt>
                <c:pt idx="2">
                  <c:v>Easily digestible</c:v>
                </c:pt>
                <c:pt idx="3">
                  <c:v>Thick consistency</c:v>
                </c:pt>
                <c:pt idx="4">
                  <c:v>Easily accessible</c:v>
                </c:pt>
                <c:pt idx="5">
                  <c:v>Economically cheap</c:v>
                </c:pt>
                <c:pt idx="6">
                  <c:v>Hygienic</c:v>
                </c:pt>
              </c:strCache>
            </c:strRef>
          </c:cat>
          <c:val>
            <c:numRef>
              <c:f>Sheet1!$E$4:$E$10</c:f>
              <c:numCache>
                <c:formatCode>General</c:formatCode>
                <c:ptCount val="7"/>
                <c:pt idx="0">
                  <c:v>32</c:v>
                </c:pt>
                <c:pt idx="1">
                  <c:v>7</c:v>
                </c:pt>
                <c:pt idx="2">
                  <c:v>5</c:v>
                </c:pt>
                <c:pt idx="3">
                  <c:v>13</c:v>
                </c:pt>
                <c:pt idx="4">
                  <c:v>18</c:v>
                </c:pt>
                <c:pt idx="5">
                  <c:v>2</c:v>
                </c:pt>
                <c:pt idx="6">
                  <c:v>16</c:v>
                </c:pt>
              </c:numCache>
            </c:numRef>
          </c:val>
        </c:ser>
        <c:dLbls>
          <c:showVal val="1"/>
        </c:dLbls>
        <c:axId val="68563712"/>
        <c:axId val="68565248"/>
      </c:barChart>
      <c:catAx>
        <c:axId val="68563712"/>
        <c:scaling>
          <c:orientation val="minMax"/>
        </c:scaling>
        <c:axPos val="b"/>
        <c:majorTickMark val="none"/>
        <c:tickLblPos val="nextTo"/>
        <c:crossAx val="68565248"/>
        <c:crosses val="autoZero"/>
        <c:auto val="1"/>
        <c:lblAlgn val="ctr"/>
        <c:lblOffset val="100"/>
      </c:catAx>
      <c:valAx>
        <c:axId val="6856524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Response (%)</a:t>
                </a:r>
              </a:p>
            </c:rich>
          </c:tx>
          <c:layout>
            <c:manualLayout>
              <c:xMode val="edge"/>
              <c:yMode val="edge"/>
              <c:x val="4.1304347826086975E-2"/>
              <c:y val="0.22243067442656625"/>
            </c:manualLayout>
          </c:layout>
        </c:title>
        <c:numFmt formatCode="General" sourceLinked="1"/>
        <c:majorTickMark val="none"/>
        <c:tickLblPos val="nextTo"/>
        <c:crossAx val="685637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>
          <a:latin typeface="Bookman Old Style" pitchFamily="18" charset="0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Sheet8!$F$3:$F$4</c:f>
              <c:strCache>
                <c:ptCount val="1"/>
                <c:pt idx="0">
                  <c:v>Reasons for using Packaged milk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47%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6%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18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27%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4%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 smtClean="0"/>
                      <a:t>24%</a:t>
                    </a:r>
                    <a:endParaRPr lang="en-US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Sheet8!$E$5:$E$11</c:f>
              <c:strCache>
                <c:ptCount val="7"/>
                <c:pt idx="0">
                  <c:v>Good taste</c:v>
                </c:pt>
                <c:pt idx="1">
                  <c:v>Good smell</c:v>
                </c:pt>
                <c:pt idx="2">
                  <c:v>Easily digestible</c:v>
                </c:pt>
                <c:pt idx="3">
                  <c:v>Thick consistency/ More cream can be extracted</c:v>
                </c:pt>
                <c:pt idx="4">
                  <c:v>Easily accessible</c:v>
                </c:pt>
                <c:pt idx="5">
                  <c:v>Economically cheap</c:v>
                </c:pt>
                <c:pt idx="6">
                  <c:v>Hygienic</c:v>
                </c:pt>
              </c:strCache>
            </c:strRef>
          </c:cat>
          <c:val>
            <c:numRef>
              <c:f>Sheet8!$F$5:$F$11</c:f>
              <c:numCache>
                <c:formatCode>General</c:formatCode>
                <c:ptCount val="7"/>
                <c:pt idx="0">
                  <c:v>24</c:v>
                </c:pt>
                <c:pt idx="1">
                  <c:v>4</c:v>
                </c:pt>
                <c:pt idx="2">
                  <c:v>3</c:v>
                </c:pt>
                <c:pt idx="3">
                  <c:v>9</c:v>
                </c:pt>
                <c:pt idx="4">
                  <c:v>14</c:v>
                </c:pt>
                <c:pt idx="5">
                  <c:v>2</c:v>
                </c:pt>
                <c:pt idx="6">
                  <c:v>12</c:v>
                </c:pt>
              </c:numCache>
            </c:numRef>
          </c:val>
        </c:ser>
        <c:dLbls>
          <c:showVal val="1"/>
        </c:dLbls>
        <c:axId val="69156864"/>
        <c:axId val="69158400"/>
      </c:barChart>
      <c:catAx>
        <c:axId val="69156864"/>
        <c:scaling>
          <c:orientation val="minMax"/>
        </c:scaling>
        <c:axPos val="b"/>
        <c:majorTickMark val="none"/>
        <c:tickLblPos val="nextTo"/>
        <c:crossAx val="69158400"/>
        <c:crosses val="autoZero"/>
        <c:auto val="1"/>
        <c:lblAlgn val="ctr"/>
        <c:lblOffset val="100"/>
      </c:catAx>
      <c:valAx>
        <c:axId val="691584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>
                    <a:latin typeface="Bookman Old Style" pitchFamily="18" charset="0"/>
                  </a:defRPr>
                </a:pPr>
                <a:r>
                  <a:rPr lang="en-US" dirty="0" smtClean="0">
                    <a:latin typeface="Bookman Old Style" pitchFamily="18" charset="0"/>
                  </a:rPr>
                  <a:t>Responses </a:t>
                </a:r>
                <a:r>
                  <a:rPr lang="en-US" dirty="0">
                    <a:latin typeface="Bookman Old Style" pitchFamily="18" charset="0"/>
                  </a:rPr>
                  <a:t>(%)</a:t>
                </a:r>
              </a:p>
            </c:rich>
          </c:tx>
          <c:layout>
            <c:manualLayout>
              <c:xMode val="edge"/>
              <c:yMode val="edge"/>
              <c:x val="0.16379494750656176"/>
              <c:y val="0.11583090641067127"/>
            </c:manualLayout>
          </c:layout>
        </c:title>
        <c:numFmt formatCode="General" sourceLinked="1"/>
        <c:majorTickMark val="none"/>
        <c:tickLblPos val="nextTo"/>
        <c:crossAx val="6915686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latin typeface="Bookman Old Style" pitchFamily="18" charset="0"/>
              </a:defRPr>
            </a:pPr>
            <a:endParaRPr lang="en-US"/>
          </a:p>
        </c:txPr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Sheet9!$E$3:$E$4</c:f>
              <c:strCache>
                <c:ptCount val="1"/>
                <c:pt idx="0">
                  <c:v>Reasons for using Unpackaged milk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21%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5%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11%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11%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11%</a:t>
                    </a:r>
                    <a:endParaRPr lang="en-US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Sheet9!$D$5:$D$10</c:f>
              <c:strCache>
                <c:ptCount val="6"/>
                <c:pt idx="0">
                  <c:v>Good taste</c:v>
                </c:pt>
                <c:pt idx="1">
                  <c:v>Good smell</c:v>
                </c:pt>
                <c:pt idx="2">
                  <c:v>Easily digestible</c:v>
                </c:pt>
                <c:pt idx="3">
                  <c:v>Thick consistency/ More cream can be extracted</c:v>
                </c:pt>
                <c:pt idx="4">
                  <c:v>Easily accessible</c:v>
                </c:pt>
                <c:pt idx="5">
                  <c:v>Hygienic</c:v>
                </c:pt>
              </c:strCache>
            </c:strRef>
          </c:cat>
          <c:val>
            <c:numRef>
              <c:f>Sheet9!$E$5:$E$10</c:f>
              <c:numCache>
                <c:formatCode>General</c:formatCode>
                <c:ptCount val="6"/>
                <c:pt idx="0">
                  <c:v>8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</c:ser>
        <c:dLbls>
          <c:showVal val="1"/>
        </c:dLbls>
        <c:axId val="69192704"/>
        <c:axId val="69198592"/>
      </c:barChart>
      <c:catAx>
        <c:axId val="69192704"/>
        <c:scaling>
          <c:orientation val="minMax"/>
        </c:scaling>
        <c:axPos val="b"/>
        <c:majorTickMark val="none"/>
        <c:tickLblPos val="nextTo"/>
        <c:crossAx val="69198592"/>
        <c:crosses val="autoZero"/>
        <c:auto val="1"/>
        <c:lblAlgn val="ctr"/>
        <c:lblOffset val="100"/>
      </c:catAx>
      <c:valAx>
        <c:axId val="6919859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Responses </a:t>
                </a:r>
                <a:r>
                  <a:rPr lang="en-US" dirty="0"/>
                  <a:t>(%)</a:t>
                </a:r>
              </a:p>
            </c:rich>
          </c:tx>
          <c:layout>
            <c:manualLayout>
              <c:xMode val="edge"/>
              <c:yMode val="edge"/>
              <c:x val="0.11925732720909885"/>
              <c:y val="0.14775627004957714"/>
            </c:manualLayout>
          </c:layout>
        </c:title>
        <c:numFmt formatCode="General" sourceLinked="1"/>
        <c:majorTickMark val="none"/>
        <c:tickLblPos val="nextTo"/>
        <c:crossAx val="691927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Sheet1!$F$4:$F$5</c:f>
              <c:strCache>
                <c:ptCount val="1"/>
                <c:pt idx="0">
                  <c:v>Attributes of good quality milk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58%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28%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11%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20%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30%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1%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dLblPos val="outEnd"/>
              <c:showVal val="1"/>
            </c:dLbl>
            <c:dLblPos val="outEnd"/>
            <c:showVal val="1"/>
          </c:dLbls>
          <c:cat>
            <c:strRef>
              <c:f>Sheet1!$E$6:$E$12</c:f>
              <c:strCache>
                <c:ptCount val="7"/>
                <c:pt idx="0">
                  <c:v>Good taste</c:v>
                </c:pt>
                <c:pt idx="1">
                  <c:v>Good smell</c:v>
                </c:pt>
                <c:pt idx="2">
                  <c:v>Pearly white colour</c:v>
                </c:pt>
                <c:pt idx="3">
                  <c:v>Easily digestible</c:v>
                </c:pt>
                <c:pt idx="4">
                  <c:v>Thick consistency/More cream can be extracted</c:v>
                </c:pt>
                <c:pt idx="5">
                  <c:v>Economically cheap</c:v>
                </c:pt>
                <c:pt idx="6">
                  <c:v>Cannot answer</c:v>
                </c:pt>
              </c:strCache>
            </c:strRef>
          </c:cat>
          <c:val>
            <c:numRef>
              <c:f>Sheet1!$F$6:$F$12</c:f>
              <c:numCache>
                <c:formatCode>General</c:formatCode>
                <c:ptCount val="7"/>
                <c:pt idx="0">
                  <c:v>52</c:v>
                </c:pt>
                <c:pt idx="1">
                  <c:v>25</c:v>
                </c:pt>
                <c:pt idx="2">
                  <c:v>10</c:v>
                </c:pt>
                <c:pt idx="3">
                  <c:v>18</c:v>
                </c:pt>
                <c:pt idx="4">
                  <c:v>27</c:v>
                </c:pt>
                <c:pt idx="5">
                  <c:v>1</c:v>
                </c:pt>
                <c:pt idx="6">
                  <c:v>7</c:v>
                </c:pt>
              </c:numCache>
            </c:numRef>
          </c:val>
        </c:ser>
        <c:dLbls>
          <c:showVal val="1"/>
        </c:dLbls>
        <c:axId val="69261568"/>
        <c:axId val="69283840"/>
      </c:barChart>
      <c:catAx>
        <c:axId val="69261568"/>
        <c:scaling>
          <c:orientation val="minMax"/>
        </c:scaling>
        <c:axPos val="b"/>
        <c:majorTickMark val="none"/>
        <c:tickLblPos val="nextTo"/>
        <c:crossAx val="69283840"/>
        <c:crosses val="autoZero"/>
        <c:auto val="1"/>
        <c:lblAlgn val="ctr"/>
        <c:lblOffset val="100"/>
      </c:catAx>
      <c:valAx>
        <c:axId val="692838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>
                    <a:latin typeface="Bookman Old Style" pitchFamily="18" charset="0"/>
                  </a:defRPr>
                </a:pPr>
                <a:r>
                  <a:rPr lang="en-US" sz="1400" dirty="0" smtClean="0">
                    <a:latin typeface="Bookman Old Style" pitchFamily="18" charset="0"/>
                  </a:rPr>
                  <a:t>Responses </a:t>
                </a:r>
                <a:r>
                  <a:rPr lang="en-US" sz="1400" dirty="0">
                    <a:latin typeface="Bookman Old Style" pitchFamily="18" charset="0"/>
                  </a:rPr>
                  <a:t>(%)</a:t>
                </a:r>
              </a:p>
            </c:rich>
          </c:tx>
          <c:layout>
            <c:manualLayout>
              <c:xMode val="edge"/>
              <c:yMode val="edge"/>
              <c:x val="0.21318339895013128"/>
              <c:y val="0.10387467191601059"/>
            </c:manualLayout>
          </c:layout>
        </c:title>
        <c:numFmt formatCode="General" sourceLinked="1"/>
        <c:majorTickMark val="none"/>
        <c:tickLblPos val="nextTo"/>
        <c:crossAx val="692615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9521-091A-48B8-A10D-2B3E6AC277E1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97A4-45B7-4D3E-BD90-A6BD6F713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9521-091A-48B8-A10D-2B3E6AC277E1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97A4-45B7-4D3E-BD90-A6BD6F713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9521-091A-48B8-A10D-2B3E6AC277E1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97A4-45B7-4D3E-BD90-A6BD6F713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9521-091A-48B8-A10D-2B3E6AC277E1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97A4-45B7-4D3E-BD90-A6BD6F713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9521-091A-48B8-A10D-2B3E6AC277E1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97A4-45B7-4D3E-BD90-A6BD6F713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9521-091A-48B8-A10D-2B3E6AC277E1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97A4-45B7-4D3E-BD90-A6BD6F713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9521-091A-48B8-A10D-2B3E6AC277E1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97A4-45B7-4D3E-BD90-A6BD6F713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9521-091A-48B8-A10D-2B3E6AC277E1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97A4-45B7-4D3E-BD90-A6BD6F713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9521-091A-48B8-A10D-2B3E6AC277E1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97A4-45B7-4D3E-BD90-A6BD6F713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9521-091A-48B8-A10D-2B3E6AC277E1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97A4-45B7-4D3E-BD90-A6BD6F713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9521-091A-48B8-A10D-2B3E6AC277E1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97A4-45B7-4D3E-BD90-A6BD6F713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C9521-091A-48B8-A10D-2B3E6AC277E1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297A4-45B7-4D3E-BD90-A6BD6F713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endParaRPr lang="en-US" b="1" dirty="0" smtClean="0">
              <a:latin typeface="Bookman Old Style" pitchFamily="18" charset="0"/>
              <a:cs typeface="Arial" pitchFamily="34" charset="0"/>
            </a:endParaRPr>
          </a:p>
          <a:p>
            <a:pPr algn="ctr">
              <a:buNone/>
            </a:pPr>
            <a:endParaRPr lang="en-US" b="1" dirty="0">
              <a:latin typeface="Bookman Old Style" pitchFamily="18" charset="0"/>
              <a:cs typeface="Arial" pitchFamily="34" charset="0"/>
            </a:endParaRPr>
          </a:p>
          <a:p>
            <a:pPr algn="ctr">
              <a:buNone/>
            </a:pPr>
            <a:r>
              <a:rPr lang="en-US" sz="5800" b="1" dirty="0" smtClean="0">
                <a:latin typeface="Bookman Old Style" pitchFamily="18" charset="0"/>
                <a:cs typeface="Arial" pitchFamily="34" charset="0"/>
              </a:rPr>
              <a:t>A Cross Sectional study on Community</a:t>
            </a:r>
          </a:p>
          <a:p>
            <a:pPr algn="ctr">
              <a:buNone/>
            </a:pPr>
            <a:r>
              <a:rPr lang="en-US" sz="5800" b="1" dirty="0" smtClean="0">
                <a:latin typeface="Bookman Old Style" pitchFamily="18" charset="0"/>
                <a:cs typeface="Arial" pitchFamily="34" charset="0"/>
              </a:rPr>
              <a:t>acceptance of available milk and</a:t>
            </a:r>
          </a:p>
          <a:p>
            <a:pPr algn="ctr">
              <a:buNone/>
            </a:pPr>
            <a:r>
              <a:rPr lang="en-US" sz="5800" b="1" dirty="0" smtClean="0">
                <a:latin typeface="Bookman Old Style" pitchFamily="18" charset="0"/>
                <a:cs typeface="Arial" pitchFamily="34" charset="0"/>
              </a:rPr>
              <a:t>assessment of its quality in </a:t>
            </a:r>
            <a:r>
              <a:rPr lang="en-US" sz="5800" b="1" dirty="0" err="1" smtClean="0">
                <a:latin typeface="Bookman Old Style" pitchFamily="18" charset="0"/>
                <a:cs typeface="Arial" pitchFamily="34" charset="0"/>
              </a:rPr>
              <a:t>Peri</a:t>
            </a:r>
            <a:r>
              <a:rPr lang="en-US" sz="5800" b="1" dirty="0" smtClean="0">
                <a:latin typeface="Bookman Old Style" pitchFamily="18" charset="0"/>
                <a:cs typeface="Arial" pitchFamily="34" charset="0"/>
              </a:rPr>
              <a:t> Urban</a:t>
            </a:r>
          </a:p>
          <a:p>
            <a:pPr algn="ctr">
              <a:buNone/>
            </a:pPr>
            <a:r>
              <a:rPr lang="en-US" sz="5800" b="1" dirty="0" smtClean="0">
                <a:latin typeface="Bookman Old Style" pitchFamily="18" charset="0"/>
                <a:cs typeface="Arial" pitchFamily="34" charset="0"/>
              </a:rPr>
              <a:t>area of South West Delhi</a:t>
            </a:r>
          </a:p>
          <a:p>
            <a:pPr algn="ctr">
              <a:buNone/>
            </a:pPr>
            <a:endParaRPr lang="en-US" b="1" dirty="0" smtClean="0">
              <a:latin typeface="Bookman Old Style" pitchFamily="18" charset="0"/>
              <a:cs typeface="Arial" pitchFamily="34" charset="0"/>
            </a:endParaRPr>
          </a:p>
          <a:p>
            <a:pPr algn="ctr">
              <a:buNone/>
            </a:pPr>
            <a:endParaRPr lang="en-US" b="1" u="sng" dirty="0" smtClean="0">
              <a:latin typeface="Bookman Old Style" pitchFamily="18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800" b="1" u="sng" dirty="0" smtClean="0">
                <a:latin typeface="Bookman Old Style" pitchFamily="18" charset="0"/>
                <a:cs typeface="Arial" pitchFamily="34" charset="0"/>
              </a:rPr>
              <a:t>Presented by</a:t>
            </a:r>
            <a:r>
              <a:rPr lang="en-US" sz="3800" b="1" dirty="0" smtClean="0">
                <a:latin typeface="Bookman Old Style" pitchFamily="18" charset="0"/>
                <a:cs typeface="Arial" pitchFamily="34" charset="0"/>
              </a:rPr>
              <a:t>-</a:t>
            </a:r>
          </a:p>
          <a:p>
            <a:pPr algn="ctr">
              <a:buNone/>
            </a:pPr>
            <a:r>
              <a:rPr lang="en-US" sz="3800" b="1" dirty="0" err="1" smtClean="0">
                <a:latin typeface="Bookman Old Style" pitchFamily="18" charset="0"/>
                <a:cs typeface="Arial" pitchFamily="34" charset="0"/>
              </a:rPr>
              <a:t>Purnima</a:t>
            </a:r>
            <a:r>
              <a:rPr lang="en-US" sz="3800" b="1" dirty="0" smtClean="0"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3800" b="1" dirty="0" err="1" smtClean="0">
                <a:latin typeface="Bookman Old Style" pitchFamily="18" charset="0"/>
                <a:cs typeface="Arial" pitchFamily="34" charset="0"/>
              </a:rPr>
              <a:t>Rai</a:t>
            </a:r>
            <a:endParaRPr lang="en-US" sz="3800" b="1" dirty="0" smtClean="0">
              <a:latin typeface="Bookman Old Style" pitchFamily="18" charset="0"/>
              <a:cs typeface="Arial" pitchFamily="34" charset="0"/>
            </a:endParaRPr>
          </a:p>
          <a:p>
            <a:pPr algn="ctr">
              <a:buNone/>
            </a:pPr>
            <a:endParaRPr lang="en-US" sz="3800" b="1" dirty="0" smtClean="0">
              <a:latin typeface="Bookman Old Style" pitchFamily="18" charset="0"/>
              <a:cs typeface="Arial" pitchFamily="34" charset="0"/>
            </a:endParaRPr>
          </a:p>
          <a:p>
            <a:pPr algn="ctr">
              <a:buNone/>
            </a:pPr>
            <a:endParaRPr lang="en-US" b="1" dirty="0" smtClean="0">
              <a:latin typeface="Bookman Old Style" pitchFamily="18" charset="0"/>
              <a:cs typeface="Arial" pitchFamily="34" charset="0"/>
            </a:endParaRPr>
          </a:p>
          <a:p>
            <a:pPr algn="ctr">
              <a:buNone/>
            </a:pPr>
            <a:endParaRPr lang="en-US" b="1" dirty="0" smtClean="0">
              <a:latin typeface="Bookman Old Style" pitchFamily="18" charset="0"/>
              <a:cs typeface="Arial" pitchFamily="34" charset="0"/>
            </a:endParaRPr>
          </a:p>
          <a:p>
            <a:pPr algn="ctr">
              <a:buNone/>
            </a:pPr>
            <a:endParaRPr lang="en-US" b="1" dirty="0" smtClean="0">
              <a:latin typeface="Bookman Old Style" pitchFamily="18" charset="0"/>
              <a:cs typeface="Arial" pitchFamily="34" charset="0"/>
            </a:endParaRPr>
          </a:p>
          <a:p>
            <a:pPr algn="ctr">
              <a:buNone/>
            </a:pPr>
            <a:endParaRPr lang="en-US" b="1" dirty="0" smtClean="0">
              <a:latin typeface="Bookman Old Style" pitchFamily="18" charset="0"/>
              <a:cs typeface="Arial" pitchFamily="34" charset="0"/>
            </a:endParaRPr>
          </a:p>
          <a:p>
            <a:pPr algn="ctr">
              <a:buNone/>
            </a:pPr>
            <a:endParaRPr lang="en-US" b="1" dirty="0">
              <a:latin typeface="Bookman Old Style" pitchFamily="18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800" b="1" u="sng" dirty="0" smtClean="0">
                <a:latin typeface="Bookman Old Style" pitchFamily="18" charset="0"/>
                <a:cs typeface="Arial" pitchFamily="34" charset="0"/>
              </a:rPr>
              <a:t>MENTORS</a:t>
            </a:r>
          </a:p>
          <a:p>
            <a:pPr algn="ctr">
              <a:buNone/>
            </a:pPr>
            <a:endParaRPr lang="en-US" sz="3800" b="1" u="sng" dirty="0">
              <a:latin typeface="Bookman Old Style" pitchFamily="18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800" b="1" dirty="0" smtClean="0">
                <a:latin typeface="Bookman Old Style" pitchFamily="18" charset="0"/>
                <a:cs typeface="Arial" pitchFamily="34" charset="0"/>
              </a:rPr>
              <a:t>    Dr. </a:t>
            </a:r>
            <a:r>
              <a:rPr lang="en-US" sz="3800" b="1" dirty="0" err="1" smtClean="0">
                <a:latin typeface="Bookman Old Style" pitchFamily="18" charset="0"/>
                <a:cs typeface="Arial" pitchFamily="34" charset="0"/>
              </a:rPr>
              <a:t>Sanjiv</a:t>
            </a:r>
            <a:r>
              <a:rPr lang="en-US" sz="3800" b="1" dirty="0" smtClean="0">
                <a:latin typeface="Bookman Old Style" pitchFamily="18" charset="0"/>
                <a:cs typeface="Arial" pitchFamily="34" charset="0"/>
              </a:rPr>
              <a:t> Kumar</a:t>
            </a:r>
          </a:p>
          <a:p>
            <a:pPr algn="ctr">
              <a:buNone/>
            </a:pPr>
            <a:r>
              <a:rPr lang="en-US" sz="3800" b="1" dirty="0" smtClean="0">
                <a:latin typeface="Bookman Old Style" pitchFamily="18" charset="0"/>
                <a:cs typeface="Arial" pitchFamily="34" charset="0"/>
              </a:rPr>
              <a:t> (Director, IIHMR)</a:t>
            </a:r>
          </a:p>
          <a:p>
            <a:pPr>
              <a:buNone/>
            </a:pPr>
            <a:r>
              <a:rPr lang="en-US" sz="3800" b="1" dirty="0"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3800" b="1" dirty="0" smtClean="0">
                <a:latin typeface="Bookman Old Style" pitchFamily="18" charset="0"/>
                <a:cs typeface="Arial" pitchFamily="34" charset="0"/>
              </a:rPr>
              <a:t>  Dr. </a:t>
            </a:r>
            <a:r>
              <a:rPr lang="en-US" sz="3800" b="1" dirty="0" err="1" smtClean="0">
                <a:latin typeface="Bookman Old Style" pitchFamily="18" charset="0"/>
                <a:cs typeface="Arial" pitchFamily="34" charset="0"/>
              </a:rPr>
              <a:t>Dhananjay</a:t>
            </a:r>
            <a:r>
              <a:rPr lang="en-US" sz="3800" b="1" dirty="0" smtClean="0"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3800" b="1" dirty="0" err="1" smtClean="0">
                <a:latin typeface="Bookman Old Style" pitchFamily="18" charset="0"/>
                <a:cs typeface="Arial" pitchFamily="34" charset="0"/>
              </a:rPr>
              <a:t>Srivastava</a:t>
            </a:r>
            <a:r>
              <a:rPr lang="en-US" sz="3800" b="1" dirty="0" smtClean="0">
                <a:latin typeface="Bookman Old Style" pitchFamily="18" charset="0"/>
                <a:cs typeface="Arial" pitchFamily="34" charset="0"/>
              </a:rPr>
              <a:t>                                          </a:t>
            </a:r>
            <a:r>
              <a:rPr lang="en-US" sz="3800" b="1" dirty="0" err="1" smtClean="0">
                <a:latin typeface="Bookman Old Style" pitchFamily="18" charset="0"/>
                <a:cs typeface="Arial" pitchFamily="34" charset="0"/>
              </a:rPr>
              <a:t>Divya</a:t>
            </a:r>
            <a:r>
              <a:rPr lang="en-US" sz="3800" b="1" dirty="0" smtClean="0"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3800" b="1" dirty="0" err="1" smtClean="0">
                <a:latin typeface="Bookman Old Style" pitchFamily="18" charset="0"/>
                <a:cs typeface="Arial" pitchFamily="34" charset="0"/>
              </a:rPr>
              <a:t>Aggarwal</a:t>
            </a:r>
            <a:endParaRPr lang="en-US" sz="3800" b="1" dirty="0" smtClean="0">
              <a:latin typeface="Bookman Old Style" pitchFamily="18" charset="0"/>
              <a:cs typeface="Arial" pitchFamily="34" charset="0"/>
            </a:endParaRPr>
          </a:p>
          <a:p>
            <a:pPr>
              <a:buNone/>
            </a:pPr>
            <a:r>
              <a:rPr lang="en-US" sz="3800" b="1" dirty="0" smtClean="0">
                <a:latin typeface="Bookman Old Style" pitchFamily="18" charset="0"/>
                <a:cs typeface="Arial" pitchFamily="34" charset="0"/>
              </a:rPr>
              <a:t> (Associate Professor, IIHMR)                          (Assistant Professor-HR&amp;OB,</a:t>
            </a:r>
          </a:p>
          <a:p>
            <a:pPr>
              <a:buNone/>
            </a:pPr>
            <a:r>
              <a:rPr lang="en-US" sz="3800" b="1" dirty="0"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3800" b="1" dirty="0" smtClean="0">
                <a:latin typeface="Bookman Old Style" pitchFamily="18" charset="0"/>
                <a:cs typeface="Arial" pitchFamily="34" charset="0"/>
              </a:rPr>
              <a:t>                                                                                   IIHMR)</a:t>
            </a:r>
          </a:p>
          <a:p>
            <a:pPr>
              <a:buNone/>
            </a:pPr>
            <a:r>
              <a:rPr lang="en-US" sz="3800" b="1" dirty="0"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3800" b="1" dirty="0" smtClean="0">
                <a:latin typeface="Bookman Old Style" pitchFamily="18" charset="0"/>
                <a:cs typeface="Arial" pitchFamily="34" charset="0"/>
              </a:rPr>
              <a:t>          </a:t>
            </a:r>
            <a:endParaRPr lang="en-US" sz="3800" b="1" u="sng" dirty="0" smtClean="0">
              <a:latin typeface="Bookman Old Style" pitchFamily="18" charset="0"/>
              <a:cs typeface="Arial" pitchFamily="34" charset="0"/>
            </a:endParaRPr>
          </a:p>
          <a:p>
            <a:pPr algn="r">
              <a:buNone/>
            </a:pPr>
            <a:endParaRPr lang="en-US" sz="2600" b="1" u="sng" dirty="0">
              <a:latin typeface="Bookman Old Style" pitchFamily="18" charset="0"/>
              <a:cs typeface="Arial" pitchFamily="34" charset="0"/>
            </a:endParaRPr>
          </a:p>
          <a:p>
            <a:pPr algn="r">
              <a:buNone/>
            </a:pPr>
            <a:endParaRPr lang="en-US" sz="2400" b="1" u="sng" dirty="0" smtClean="0"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algn="just"/>
            <a:r>
              <a:rPr lang="en-US" sz="2400" dirty="0" smtClean="0">
                <a:latin typeface="Bookman Old Style" pitchFamily="18" charset="0"/>
                <a:cs typeface="Arial" pitchFamily="34" charset="0"/>
              </a:rPr>
              <a:t>The results cannot be generalised on whole community because of a smaller sample size and Convenient sampling technique</a:t>
            </a:r>
          </a:p>
          <a:p>
            <a:pPr algn="just">
              <a:buNone/>
            </a:pPr>
            <a:endParaRPr lang="en-US" sz="2400" dirty="0" smtClean="0">
              <a:latin typeface="Bookman Old Style" pitchFamily="18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latin typeface="Bookman Old Style" pitchFamily="18" charset="0"/>
                <a:cs typeface="Arial" pitchFamily="34" charset="0"/>
              </a:rPr>
              <a:t>Samples of unpackaged milk from the hawkers were not collected on the same day when milk samples were collected from households</a:t>
            </a:r>
          </a:p>
          <a:p>
            <a:pPr algn="just"/>
            <a:endParaRPr lang="en-US" sz="2400" dirty="0" smtClean="0">
              <a:latin typeface="Bookman Old Style" pitchFamily="18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latin typeface="Bookman Old Style" pitchFamily="18" charset="0"/>
                <a:cs typeface="Arial" pitchFamily="34" charset="0"/>
              </a:rPr>
              <a:t>Samples of packaged milk from the local market were not collected on the same day when milk samples were collected from the households</a:t>
            </a:r>
          </a:p>
          <a:p>
            <a:pPr>
              <a:buNone/>
            </a:pPr>
            <a:endParaRPr lang="en-US" sz="3600" dirty="0" smtClean="0">
              <a:latin typeface="Bookman Old Style" pitchFamily="18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LIMITATIONS</a:t>
            </a:r>
            <a:endParaRPr lang="en-US" sz="36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en-US" sz="6000" b="1" u="sng" dirty="0" smtClean="0">
                <a:latin typeface="Bookman Old Style" pitchFamily="18" charset="0"/>
              </a:rPr>
              <a:t>RESULTS</a:t>
            </a:r>
            <a:endParaRPr lang="en-US" sz="6000" b="1" u="sng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Bookman Old Style" pitchFamily="18" charset="0"/>
              </a:rPr>
              <a:t>SOCIO DEMOGRAPHIC FACTORS</a:t>
            </a:r>
            <a:endParaRPr lang="en-US" sz="3600" b="1" u="sng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Bookman Old Style" pitchFamily="18" charset="0"/>
              </a:rPr>
              <a:t>All the respondents were Females</a:t>
            </a:r>
          </a:p>
          <a:p>
            <a:r>
              <a:rPr lang="en-US" sz="2400" dirty="0" smtClean="0">
                <a:latin typeface="Bookman Old Style" pitchFamily="18" charset="0"/>
              </a:rPr>
              <a:t>All the respondents were married</a:t>
            </a:r>
          </a:p>
          <a:p>
            <a:r>
              <a:rPr lang="en-US" sz="2400" dirty="0" smtClean="0">
                <a:latin typeface="Bookman Old Style" pitchFamily="18" charset="0"/>
              </a:rPr>
              <a:t>All the respondents were housewives</a:t>
            </a:r>
          </a:p>
          <a:p>
            <a:r>
              <a:rPr lang="en-US" sz="2400" dirty="0" smtClean="0">
                <a:latin typeface="Bookman Old Style" pitchFamily="18" charset="0"/>
              </a:rPr>
              <a:t>Socio economic status using </a:t>
            </a:r>
            <a:r>
              <a:rPr lang="en-US" sz="2400" dirty="0" err="1" smtClean="0">
                <a:latin typeface="Bookman Old Style" pitchFamily="18" charset="0"/>
              </a:rPr>
              <a:t>Kuppu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Swamy’s</a:t>
            </a:r>
            <a:r>
              <a:rPr lang="en-US" sz="2400" dirty="0" smtClean="0">
                <a:latin typeface="Bookman Old Style" pitchFamily="18" charset="0"/>
              </a:rPr>
              <a:t> Socio economic scale</a:t>
            </a:r>
          </a:p>
          <a:p>
            <a:endParaRPr lang="en-US" sz="2400" dirty="0">
              <a:latin typeface="Bookman Old Style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752600" y="3505200"/>
          <a:ext cx="54864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  <a:latin typeface="Bookman Old Style" pitchFamily="18" charset="0"/>
              </a:rPr>
              <a:t>COMPLIANCE OF RESPONDENTS</a:t>
            </a:r>
            <a:endParaRPr lang="en-US" sz="3600" b="1" u="sng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447800"/>
          <a:ext cx="9144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  <a:latin typeface="Bookman Old Style" pitchFamily="18" charset="0"/>
              </a:rPr>
              <a:t>TYPE OF MILK PREFERRED</a:t>
            </a:r>
            <a:endParaRPr lang="en-US" sz="3600" b="1" u="sng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097280"/>
          <a:ext cx="9143999" cy="576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  <a:latin typeface="Bookman Old Style" pitchFamily="18" charset="0"/>
              </a:rPr>
              <a:t>BRAND</a:t>
            </a:r>
            <a:r>
              <a:rPr lang="en-US" u="sng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en-US" sz="3600" b="1" u="sng" dirty="0" smtClean="0">
                <a:solidFill>
                  <a:schemeClr val="tx1"/>
                </a:solidFill>
                <a:latin typeface="Bookman Old Style" pitchFamily="18" charset="0"/>
              </a:rPr>
              <a:t>PREFERENCE</a:t>
            </a:r>
            <a:endParaRPr lang="en-US" sz="3600" b="1" u="sng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430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  <a:latin typeface="Bookman Old Style" pitchFamily="18" charset="0"/>
              </a:rPr>
              <a:t>SOURCE OF UNPACKAGED MILK</a:t>
            </a:r>
            <a:endParaRPr lang="en-US" sz="3600" b="1" u="sng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192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Bookman Old Style" pitchFamily="18" charset="0"/>
              </a:rPr>
              <a:t>REASONS FOR USING PACKAGED/ UNPACKAGED MILK</a:t>
            </a:r>
            <a:endParaRPr lang="en-US" sz="3600" b="1" u="sng" dirty="0">
              <a:latin typeface="Bookman Old Style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52400" y="1371600"/>
          <a:ext cx="8763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  <a:latin typeface="Bookman Old Style" pitchFamily="18" charset="0"/>
              </a:rPr>
              <a:t>REASONS FOR USING PACKAGED MILK</a:t>
            </a:r>
            <a:endParaRPr lang="en-US" sz="3600" b="1" u="sng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  <a:latin typeface="Bookman Old Style" pitchFamily="18" charset="0"/>
              </a:rPr>
              <a:t>REASONS FOR USING UNPACKAGED MILK</a:t>
            </a:r>
            <a:endParaRPr lang="en-US" sz="3600" b="1" u="sng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371600"/>
          <a:ext cx="9144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RATIONALE</a:t>
            </a:r>
            <a:endParaRPr lang="en-US" sz="3600" b="1" u="sng" dirty="0">
              <a:solidFill>
                <a:schemeClr val="tx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Bookman Old Style" pitchFamily="18" charset="0"/>
                <a:cs typeface="Arial" pitchFamily="34" charset="0"/>
              </a:rPr>
              <a:t>About 70% milk sold in India is adulterated (1)</a:t>
            </a:r>
          </a:p>
          <a:p>
            <a:pPr>
              <a:buNone/>
            </a:pPr>
            <a:endParaRPr lang="en-US" sz="2400" dirty="0" smtClean="0">
              <a:latin typeface="Bookman Old Style" pitchFamily="18" charset="0"/>
              <a:cs typeface="Arial" pitchFamily="34" charset="0"/>
            </a:endParaRPr>
          </a:p>
          <a:p>
            <a:r>
              <a:rPr lang="en-US" sz="2400" dirty="0" smtClean="0">
                <a:latin typeface="Bookman Old Style" pitchFamily="18" charset="0"/>
                <a:cs typeface="Arial" pitchFamily="34" charset="0"/>
              </a:rPr>
              <a:t>Adulteration of milk is an important issue being addressed by FSSAI.(2)</a:t>
            </a:r>
          </a:p>
          <a:p>
            <a:endParaRPr lang="en-US" sz="2400" dirty="0" smtClean="0">
              <a:latin typeface="Bookman Old Style" pitchFamily="18" charset="0"/>
              <a:cs typeface="Arial" pitchFamily="34" charset="0"/>
            </a:endParaRPr>
          </a:p>
          <a:p>
            <a:r>
              <a:rPr lang="en-US" sz="2400" dirty="0" smtClean="0">
                <a:latin typeface="Bookman Old Style" pitchFamily="18" charset="0"/>
                <a:cs typeface="Arial" pitchFamily="34" charset="0"/>
              </a:rPr>
              <a:t>Awareness of population regarding the health implications of adulterated milk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/>
          </a:p>
          <a:p>
            <a:pPr algn="ctr"/>
            <a:r>
              <a:rPr lang="en-US" dirty="0" smtClean="0">
                <a:latin typeface="Bookman Old Style" pitchFamily="18" charset="0"/>
              </a:rPr>
              <a:t>(1)www.indianexpress.com2007</a:t>
            </a:r>
          </a:p>
          <a:p>
            <a:pPr algn="ctr"/>
            <a:r>
              <a:rPr lang="en-US" dirty="0" smtClean="0">
                <a:latin typeface="Bookman Old Style" pitchFamily="18" charset="0"/>
              </a:rPr>
              <a:t>(2)Food safety standards for adulteration in India</a:t>
            </a:r>
          </a:p>
          <a:p>
            <a:pPr algn="ctr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  <a:latin typeface="Bookman Old Style" pitchFamily="18" charset="0"/>
              </a:rPr>
              <a:t>PERCEIVED ATTRIBUTES OF A GOOD QUALITY MILK</a:t>
            </a:r>
            <a:endParaRPr lang="en-US" sz="3600" b="1" u="sng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371600"/>
          <a:ext cx="9144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 smtClean="0">
                <a:solidFill>
                  <a:schemeClr val="tx1"/>
                </a:solidFill>
                <a:latin typeface="Bookman Old Style" pitchFamily="18" charset="0"/>
              </a:rPr>
              <a:t>COMPARISON BETWEEN ADULTERANTS IN PACKAGED MILK AT THE LEVEL OF END USER AND LOCAL MARKET</a:t>
            </a:r>
            <a:endParaRPr lang="en-US" sz="2800" b="1" u="sng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0"/>
          <a:ext cx="9144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 smtClean="0">
                <a:solidFill>
                  <a:schemeClr val="tx1"/>
                </a:solidFill>
                <a:latin typeface="Bookman Old Style" pitchFamily="18" charset="0"/>
              </a:rPr>
              <a:t>COMPARISON BETWEEN ADULTERANTS IN UNPACKAGED MILK AT THE LEVEL OF END USER AND HAWKER</a:t>
            </a:r>
            <a:endParaRPr lang="en-US" sz="2800" b="1" u="sng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839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6000" b="1" u="sng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en-US" sz="6000" b="1" u="sng" dirty="0" smtClean="0">
                <a:latin typeface="Bookman Old Style" pitchFamily="18" charset="0"/>
              </a:rPr>
              <a:t>CONCLUSION</a:t>
            </a:r>
            <a:endParaRPr lang="en-US" sz="6000" b="1" u="sng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19200"/>
          </a:xfrm>
        </p:spPr>
        <p:txBody>
          <a:bodyPr>
            <a:noAutofit/>
          </a:bodyPr>
          <a:lstStyle/>
          <a:p>
            <a:r>
              <a:rPr lang="en-US" sz="3600" b="1" u="sng" dirty="0" smtClean="0">
                <a:latin typeface="Bookman Old Style" pitchFamily="18" charset="0"/>
              </a:rPr>
              <a:t>PREFERENCE AND PERCEPTION OF COMMUNITY</a:t>
            </a:r>
            <a:br>
              <a:rPr lang="en-US" sz="3600" b="1" u="sng" dirty="0" smtClean="0">
                <a:latin typeface="Bookman Old Style" pitchFamily="18" charset="0"/>
              </a:rPr>
            </a:br>
            <a:endParaRPr lang="en-US" sz="3600" b="1" u="sng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v"/>
            </a:pPr>
            <a:endParaRPr lang="en-US" sz="2000" dirty="0" smtClean="0">
              <a:latin typeface="Bookman Old Style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2000" dirty="0" smtClean="0">
                <a:latin typeface="Bookman Old Style" pitchFamily="18" charset="0"/>
              </a:rPr>
              <a:t>Prefer </a:t>
            </a:r>
            <a:r>
              <a:rPr lang="en-US" sz="2000" b="1" dirty="0" smtClean="0">
                <a:latin typeface="Bookman Old Style" pitchFamily="18" charset="0"/>
              </a:rPr>
              <a:t>Packaged milk(57%)</a:t>
            </a:r>
            <a:r>
              <a:rPr lang="en-US" sz="2000" dirty="0" smtClean="0">
                <a:latin typeface="Bookman Old Style" pitchFamily="18" charset="0"/>
              </a:rPr>
              <a:t> over Unpackaged milk(43%)</a:t>
            </a:r>
            <a:endParaRPr lang="en-US" sz="2400" dirty="0" smtClean="0">
              <a:latin typeface="Bookman Old Style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2000" dirty="0" smtClean="0">
                <a:latin typeface="Bookman Old Style" pitchFamily="18" charset="0"/>
              </a:rPr>
              <a:t>Perceive </a:t>
            </a:r>
            <a:r>
              <a:rPr lang="en-US" sz="2000" b="1" dirty="0" smtClean="0">
                <a:latin typeface="Bookman Old Style" pitchFamily="18" charset="0"/>
              </a:rPr>
              <a:t>Good taste(58%)</a:t>
            </a:r>
            <a:r>
              <a:rPr lang="en-US" sz="2000" dirty="0" smtClean="0">
                <a:latin typeface="Bookman Old Style" pitchFamily="18" charset="0"/>
              </a:rPr>
              <a:t>, </a:t>
            </a:r>
            <a:r>
              <a:rPr lang="en-US" sz="2000" b="1" dirty="0" smtClean="0">
                <a:latin typeface="Bookman Old Style" pitchFamily="18" charset="0"/>
              </a:rPr>
              <a:t>Thick consistency(30%), Good smell(28%), Easily digestible(20%), Pearly white (11%) and economically cheap (1%) </a:t>
            </a:r>
            <a:r>
              <a:rPr lang="en-US" sz="2000" dirty="0" smtClean="0">
                <a:latin typeface="Bookman Old Style" pitchFamily="18" charset="0"/>
              </a:rPr>
              <a:t>as best quality milk</a:t>
            </a:r>
          </a:p>
          <a:p>
            <a:pPr lvl="1">
              <a:buNone/>
            </a:pPr>
            <a:endParaRPr lang="en-US" sz="2000" dirty="0" smtClean="0">
              <a:latin typeface="Bookman Old Style" pitchFamily="18" charset="0"/>
            </a:endParaRPr>
          </a:p>
          <a:p>
            <a:endParaRPr lang="en-US" sz="2000" dirty="0" smtClean="0">
              <a:latin typeface="Bookman Old Style" pitchFamily="18" charset="0"/>
            </a:endParaRPr>
          </a:p>
          <a:p>
            <a:pPr lvl="1">
              <a:buNone/>
            </a:pPr>
            <a:endParaRPr lang="en-US" sz="2000" dirty="0">
              <a:latin typeface="Bookman Old Style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2971801"/>
          <a:ext cx="8686800" cy="3657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6569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Attributes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Reasons for using Packaged milk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Reasons for using unpackaged</a:t>
                      </a:r>
                      <a:r>
                        <a:rPr lang="en-US" baseline="0" dirty="0" smtClean="0">
                          <a:latin typeface="Bookman Old Style" pitchFamily="18" charset="0"/>
                        </a:rPr>
                        <a:t> milk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540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Good taste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47%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21%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540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Easily</a:t>
                      </a:r>
                      <a:r>
                        <a:rPr lang="en-US" baseline="0" dirty="0" smtClean="0">
                          <a:latin typeface="Bookman Old Style" pitchFamily="18" charset="0"/>
                        </a:rPr>
                        <a:t> accessible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27%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11%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540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Hygienic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24%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11%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540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Thick consistency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18%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11%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52465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Good smell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8%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8%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53964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Easily digestible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6%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5%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43471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Economically cheap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4%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-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 fontScale="90000"/>
          </a:bodyPr>
          <a:lstStyle/>
          <a:p>
            <a:r>
              <a:rPr lang="en-US" sz="4000" b="1" u="sng" dirty="0" smtClean="0">
                <a:latin typeface="Bookman Old Style" pitchFamily="18" charset="0"/>
              </a:rPr>
              <a:t>QUALITY OF MILK (PRESENCE OF ADULTERANTS)</a:t>
            </a:r>
            <a:r>
              <a:rPr lang="en-US" sz="3600" u="sng" dirty="0" smtClean="0">
                <a:latin typeface="Bookman Old Style" pitchFamily="18" charset="0"/>
              </a:rPr>
              <a:t/>
            </a:r>
            <a:br>
              <a:rPr lang="en-US" sz="3600" u="sng" dirty="0" smtClean="0">
                <a:latin typeface="Bookman Old Style" pitchFamily="18" charset="0"/>
              </a:rPr>
            </a:br>
            <a:endParaRPr lang="en-US" sz="3600" b="1" u="sng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u="sng" dirty="0" smtClean="0">
              <a:latin typeface="Bookman Old Style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Presence of </a:t>
            </a:r>
            <a:r>
              <a:rPr lang="en-US" sz="2400" b="1" dirty="0" smtClean="0">
                <a:latin typeface="Bookman Old Style" pitchFamily="18" charset="0"/>
              </a:rPr>
              <a:t>Neutraliser(82%), Detergent(29%) </a:t>
            </a:r>
            <a:r>
              <a:rPr lang="en-US" sz="2400" dirty="0" smtClean="0">
                <a:latin typeface="Bookman Old Style" pitchFamily="18" charset="0"/>
              </a:rPr>
              <a:t>and</a:t>
            </a:r>
            <a:r>
              <a:rPr lang="en-US" sz="2400" b="1" dirty="0" smtClean="0">
                <a:latin typeface="Bookman Old Style" pitchFamily="18" charset="0"/>
              </a:rPr>
              <a:t> Urea (14%)</a:t>
            </a:r>
            <a:r>
              <a:rPr lang="en-US" sz="2400" dirty="0" smtClean="0">
                <a:latin typeface="Bookman Old Style" pitchFamily="18" charset="0"/>
              </a:rPr>
              <a:t> in Packaged milk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Only 8% samples of packaged milk with no added adulterants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Presence of </a:t>
            </a:r>
            <a:r>
              <a:rPr lang="en-US" sz="2400" b="1" dirty="0" smtClean="0">
                <a:latin typeface="Bookman Old Style" pitchFamily="18" charset="0"/>
              </a:rPr>
              <a:t>Urea(71%)</a:t>
            </a:r>
            <a:r>
              <a:rPr lang="en-US" sz="2400" dirty="0" smtClean="0">
                <a:latin typeface="Bookman Old Style" pitchFamily="18" charset="0"/>
              </a:rPr>
              <a:t>, </a:t>
            </a:r>
            <a:r>
              <a:rPr lang="en-US" sz="2400" b="1" dirty="0" smtClean="0">
                <a:latin typeface="Bookman Old Style" pitchFamily="18" charset="0"/>
              </a:rPr>
              <a:t>Detergent(29%)</a:t>
            </a:r>
            <a:r>
              <a:rPr lang="en-US" sz="2400" dirty="0" smtClean="0">
                <a:latin typeface="Bookman Old Style" pitchFamily="18" charset="0"/>
              </a:rPr>
              <a:t> and </a:t>
            </a:r>
            <a:r>
              <a:rPr lang="en-US" sz="2400" b="1" dirty="0" smtClean="0">
                <a:latin typeface="Bookman Old Style" pitchFamily="18" charset="0"/>
              </a:rPr>
              <a:t>Neutralisers(64%)</a:t>
            </a:r>
            <a:r>
              <a:rPr lang="en-US" sz="2400" dirty="0" smtClean="0">
                <a:latin typeface="Bookman Old Style" pitchFamily="18" charset="0"/>
              </a:rPr>
              <a:t> in Unpackaged milk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0% samples of unpackaged milk with no added adulterant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No adulterant in unpackaged milk who have their own </a:t>
            </a:r>
            <a:r>
              <a:rPr lang="en-US" sz="2400" dirty="0" err="1" smtClean="0">
                <a:latin typeface="Bookman Old Style" pitchFamily="18" charset="0"/>
              </a:rPr>
              <a:t>cattles</a:t>
            </a:r>
            <a:endParaRPr lang="en-US" sz="2400" dirty="0" smtClean="0">
              <a:latin typeface="Bookman Old Style" pitchFamily="18" charset="0"/>
            </a:endParaRPr>
          </a:p>
          <a:p>
            <a:endParaRPr lang="en-US" sz="2400" dirty="0" smtClean="0">
              <a:latin typeface="Bookman Old Style" pitchFamily="18" charset="0"/>
            </a:endParaRPr>
          </a:p>
          <a:p>
            <a:pPr lvl="1">
              <a:buNone/>
            </a:pP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u="sng" dirty="0" smtClean="0">
                <a:latin typeface="Bookman Old Style" pitchFamily="18" charset="0"/>
              </a:rPr>
              <a:t/>
            </a:r>
            <a:br>
              <a:rPr lang="en-US" sz="3600" u="sng" dirty="0" smtClean="0">
                <a:latin typeface="Bookman Old Style" pitchFamily="18" charset="0"/>
              </a:rPr>
            </a:br>
            <a:r>
              <a:rPr lang="en-US" sz="3600" u="sng" dirty="0" smtClean="0">
                <a:latin typeface="Bookman Old Style" pitchFamily="18" charset="0"/>
              </a:rPr>
              <a:t/>
            </a:r>
            <a:br>
              <a:rPr lang="en-US" sz="3600" u="sng" dirty="0" smtClean="0">
                <a:latin typeface="Bookman Old Style" pitchFamily="18" charset="0"/>
              </a:rPr>
            </a:br>
            <a:r>
              <a:rPr lang="en-US" sz="3600" b="1" u="sng" dirty="0" smtClean="0">
                <a:latin typeface="Bookman Old Style" pitchFamily="18" charset="0"/>
              </a:rPr>
              <a:t>DIFFERENCE IN THE QUALITY OF MILK AT THE LEVEL OF VENDOR AND END USER</a:t>
            </a:r>
            <a:r>
              <a:rPr lang="en-US" sz="3200" dirty="0" smtClean="0">
                <a:latin typeface="Bookman Old Style" pitchFamily="18" charset="0"/>
              </a:rPr>
              <a:t/>
            </a:r>
            <a:br>
              <a:rPr lang="en-US" sz="3200" dirty="0" smtClean="0">
                <a:latin typeface="Bookman Old Style" pitchFamily="18" charset="0"/>
              </a:rPr>
            </a:br>
            <a:endParaRPr lang="en-US" sz="3600" b="1" u="sng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v"/>
            </a:pPr>
            <a:endParaRPr lang="en-US" sz="1600" b="1" dirty="0" smtClean="0">
              <a:latin typeface="Bookman Old Style" pitchFamily="18" charset="0"/>
            </a:endParaRPr>
          </a:p>
          <a:p>
            <a:pPr lvl="1">
              <a:buNone/>
            </a:pPr>
            <a:endParaRPr lang="en-US" sz="1600" b="1" dirty="0" smtClean="0">
              <a:latin typeface="Bookman Old Style" pitchFamily="18" charset="0"/>
            </a:endParaRPr>
          </a:p>
          <a:p>
            <a:pPr lvl="1">
              <a:buNone/>
            </a:pPr>
            <a:endParaRPr lang="en-US" sz="1600" b="1" dirty="0" smtClean="0">
              <a:latin typeface="Bookman Old Style" pitchFamily="18" charset="0"/>
            </a:endParaRPr>
          </a:p>
          <a:p>
            <a:pPr lvl="1">
              <a:buNone/>
            </a:pPr>
            <a:endParaRPr lang="en-US" sz="1600" b="1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US" sz="1800" b="1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US" sz="1800" b="1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US" sz="1800" b="1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US" sz="1800" b="1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US" sz="1800" b="1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US" sz="1800" b="1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US" sz="2400" b="1" dirty="0" smtClean="0">
                <a:latin typeface="Bookman Old Style" pitchFamily="18" charset="0"/>
              </a:rPr>
              <a:t>No difference </a:t>
            </a:r>
            <a:r>
              <a:rPr lang="en-US" sz="2400" dirty="0" smtClean="0">
                <a:latin typeface="Bookman Old Style" pitchFamily="18" charset="0"/>
              </a:rPr>
              <a:t>in the presence of adulterants at the level of End user and Vendor of </a:t>
            </a:r>
            <a:r>
              <a:rPr lang="en-US" sz="2400" b="1" dirty="0" smtClean="0">
                <a:latin typeface="Bookman Old Style" pitchFamily="18" charset="0"/>
              </a:rPr>
              <a:t>Packaged milk</a:t>
            </a:r>
          </a:p>
          <a:p>
            <a:endParaRPr lang="en-US" sz="1800" dirty="0" smtClean="0">
              <a:latin typeface="Bookman Old Style" pitchFamily="18" charset="0"/>
            </a:endParaRPr>
          </a:p>
          <a:p>
            <a:pPr lvl="1">
              <a:buNone/>
            </a:pPr>
            <a:endParaRPr lang="en-US" sz="1800" dirty="0">
              <a:latin typeface="Bookman Old Style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133600"/>
          <a:ext cx="6096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114909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Adulterants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Adulterants in packaged milk (End</a:t>
                      </a:r>
                      <a:r>
                        <a:rPr lang="en-US" baseline="0" dirty="0" smtClean="0">
                          <a:latin typeface="Bookman Old Style" pitchFamily="18" charset="0"/>
                        </a:rPr>
                        <a:t> user)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Bookman Old Style" pitchFamily="18" charset="0"/>
                        </a:rPr>
                        <a:t>Adulterants in packaged milk (Vendor</a:t>
                      </a:r>
                      <a:r>
                        <a:rPr lang="en-US" baseline="0" dirty="0" smtClean="0">
                          <a:latin typeface="Bookman Old Style" pitchFamily="18" charset="0"/>
                        </a:rPr>
                        <a:t>)</a:t>
                      </a:r>
                      <a:endParaRPr lang="en-US" dirty="0" smtClean="0">
                        <a:latin typeface="Bookman Old Style" pitchFamily="18" charset="0"/>
                      </a:endParaRPr>
                    </a:p>
                    <a:p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5356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Neutraliser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82%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82%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5356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Detergent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29%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29%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5356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Urea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14%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14%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u="sng" dirty="0" smtClean="0">
                <a:latin typeface="Bookman Old Style" pitchFamily="18" charset="0"/>
              </a:rPr>
              <a:t/>
            </a:r>
            <a:br>
              <a:rPr lang="en-US" sz="3600" u="sng" dirty="0" smtClean="0">
                <a:latin typeface="Bookman Old Style" pitchFamily="18" charset="0"/>
              </a:rPr>
            </a:br>
            <a:r>
              <a:rPr lang="en-US" sz="3600" u="sng" dirty="0" smtClean="0">
                <a:latin typeface="Bookman Old Style" pitchFamily="18" charset="0"/>
              </a:rPr>
              <a:t/>
            </a:r>
            <a:br>
              <a:rPr lang="en-US" sz="3600" u="sng" dirty="0" smtClean="0">
                <a:latin typeface="Bookman Old Style" pitchFamily="18" charset="0"/>
              </a:rPr>
            </a:br>
            <a:r>
              <a:rPr lang="en-US" sz="3600" b="1" u="sng" dirty="0" smtClean="0">
                <a:latin typeface="Bookman Old Style" pitchFamily="18" charset="0"/>
              </a:rPr>
              <a:t>DIFFERENCE IN THE QUALITY OF MILK AT THE LEVEL OF HAWKER AND END USER</a:t>
            </a:r>
            <a:r>
              <a:rPr lang="en-US" sz="3200" dirty="0" smtClean="0">
                <a:latin typeface="Bookman Old Style" pitchFamily="18" charset="0"/>
              </a:rPr>
              <a:t/>
            </a:r>
            <a:br>
              <a:rPr lang="en-US" sz="3200" dirty="0" smtClean="0">
                <a:latin typeface="Bookman Old Style" pitchFamily="18" charset="0"/>
              </a:rPr>
            </a:br>
            <a:endParaRPr lang="en-US" sz="3600" b="1" u="sng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v"/>
            </a:pPr>
            <a:endParaRPr lang="en-US" sz="1600" b="1" dirty="0" smtClean="0">
              <a:latin typeface="Bookman Old Style" pitchFamily="18" charset="0"/>
            </a:endParaRPr>
          </a:p>
          <a:p>
            <a:pPr lvl="1">
              <a:buNone/>
            </a:pPr>
            <a:endParaRPr lang="en-US" sz="1600" b="1" dirty="0" smtClean="0">
              <a:latin typeface="Bookman Old Style" pitchFamily="18" charset="0"/>
            </a:endParaRPr>
          </a:p>
          <a:p>
            <a:pPr lvl="1">
              <a:buNone/>
            </a:pPr>
            <a:endParaRPr lang="en-US" sz="1600" b="1" dirty="0" smtClean="0">
              <a:latin typeface="Bookman Old Style" pitchFamily="18" charset="0"/>
            </a:endParaRPr>
          </a:p>
          <a:p>
            <a:pPr lvl="1">
              <a:buNone/>
            </a:pPr>
            <a:endParaRPr lang="en-US" sz="1600" b="1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US" sz="1800" b="1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US" sz="1800" b="1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US" sz="1800" b="1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US" sz="1800" b="1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US" sz="1800" b="1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endParaRPr lang="en-US" sz="1800" b="1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US" sz="2400" b="1" dirty="0" smtClean="0">
                <a:latin typeface="Bookman Old Style" pitchFamily="18" charset="0"/>
              </a:rPr>
              <a:t>Slight difference </a:t>
            </a:r>
            <a:r>
              <a:rPr lang="en-US" sz="2400" dirty="0" smtClean="0">
                <a:latin typeface="Bookman Old Style" pitchFamily="18" charset="0"/>
              </a:rPr>
              <a:t>in the presence of adulterants at the level of End users and Hawkers of </a:t>
            </a:r>
            <a:r>
              <a:rPr lang="en-US" sz="2400" b="1" dirty="0" smtClean="0">
                <a:latin typeface="Bookman Old Style" pitchFamily="18" charset="0"/>
              </a:rPr>
              <a:t>Unpackaged milk</a:t>
            </a:r>
          </a:p>
          <a:p>
            <a:endParaRPr lang="en-US" sz="2400" dirty="0" smtClean="0">
              <a:latin typeface="Bookman Old Style" pitchFamily="18" charset="0"/>
            </a:endParaRPr>
          </a:p>
          <a:p>
            <a:pPr lvl="1">
              <a:buNone/>
            </a:pPr>
            <a:endParaRPr lang="en-US" sz="1800" dirty="0">
              <a:latin typeface="Bookman Old Style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879059"/>
          <a:ext cx="6096000" cy="2769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96066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Adulterants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Adulterants</a:t>
                      </a:r>
                      <a:r>
                        <a:rPr lang="en-US" baseline="0" dirty="0" smtClean="0">
                          <a:latin typeface="Bookman Old Style" pitchFamily="18" charset="0"/>
                        </a:rPr>
                        <a:t> in unpackaged milk( End user)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Adulterants</a:t>
                      </a:r>
                      <a:r>
                        <a:rPr lang="en-US" baseline="0" dirty="0" smtClean="0">
                          <a:latin typeface="Bookman Old Style" pitchFamily="18" charset="0"/>
                        </a:rPr>
                        <a:t> in unpackaged milk( Hawker)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6028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Urea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71%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79%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6028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Neutraliser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64%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50%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6028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Detergent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29%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36%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                             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Thank you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OBJECTIVES</a:t>
            </a:r>
            <a:endParaRPr lang="en-US" sz="3600" b="1" u="sng" dirty="0">
              <a:solidFill>
                <a:schemeClr val="tx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lvl="0"/>
            <a:r>
              <a:rPr lang="en-US" sz="2400" dirty="0" smtClean="0">
                <a:latin typeface="Bookman Old Style" pitchFamily="18" charset="0"/>
              </a:rPr>
              <a:t>To understand the perception and preference of community regarding the acceptance of packaged and unpackaged milk.</a:t>
            </a:r>
          </a:p>
          <a:p>
            <a:pPr lvl="0">
              <a:buNone/>
            </a:pPr>
            <a:endParaRPr lang="en-US" sz="2400" dirty="0" smtClean="0">
              <a:latin typeface="Bookman Old Style" pitchFamily="18" charset="0"/>
            </a:endParaRPr>
          </a:p>
          <a:p>
            <a:pPr lvl="0"/>
            <a:r>
              <a:rPr lang="en-US" sz="2400" dirty="0" smtClean="0">
                <a:latin typeface="Bookman Old Style" pitchFamily="18" charset="0"/>
              </a:rPr>
              <a:t>To assess the quality of milk with respect to the adulterants in packaged and unpackaged milk.</a:t>
            </a:r>
          </a:p>
          <a:p>
            <a:pPr lvl="0">
              <a:buNone/>
            </a:pPr>
            <a:endParaRPr lang="en-US" sz="2400" dirty="0" smtClean="0">
              <a:latin typeface="Bookman Old Style" pitchFamily="18" charset="0"/>
            </a:endParaRPr>
          </a:p>
          <a:p>
            <a:pPr lvl="0"/>
            <a:r>
              <a:rPr lang="en-US" sz="2400" dirty="0" smtClean="0">
                <a:latin typeface="Bookman Old Style" pitchFamily="18" charset="0"/>
              </a:rPr>
              <a:t>To assess the difference in the quality of milk (packaged/unpackaged) at the level of Vendor/Hawker and end user.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METHOD</a:t>
            </a:r>
            <a:endParaRPr lang="en-US" sz="3600" b="1" u="sng" dirty="0">
              <a:solidFill>
                <a:schemeClr val="tx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Bookman Old Style" pitchFamily="18" charset="0"/>
                <a:cs typeface="Arial" pitchFamily="34" charset="0"/>
              </a:rPr>
              <a:t>STUDY DESIGN-</a:t>
            </a:r>
            <a:r>
              <a:rPr lang="en-US" sz="2400" dirty="0" smtClean="0">
                <a:latin typeface="Bookman Old Style" pitchFamily="18" charset="0"/>
                <a:cs typeface="Arial" pitchFamily="34" charset="0"/>
              </a:rPr>
              <a:t> Cross sectional Descriptive study</a:t>
            </a:r>
          </a:p>
          <a:p>
            <a:pPr>
              <a:buNone/>
            </a:pPr>
            <a:endParaRPr lang="en-US" sz="2400" dirty="0" smtClean="0">
              <a:latin typeface="Bookman Old Style" pitchFamily="18" charset="0"/>
              <a:cs typeface="Arial" pitchFamily="34" charset="0"/>
            </a:endParaRPr>
          </a:p>
          <a:p>
            <a:r>
              <a:rPr lang="en-US" sz="2400" b="1" dirty="0" smtClean="0">
                <a:latin typeface="Bookman Old Style" pitchFamily="18" charset="0"/>
                <a:cs typeface="Arial" pitchFamily="34" charset="0"/>
              </a:rPr>
              <a:t> STUDY AREA- </a:t>
            </a:r>
            <a:r>
              <a:rPr lang="en-US" sz="2400" dirty="0" smtClean="0">
                <a:latin typeface="Bookman Old Style" pitchFamily="18" charset="0"/>
                <a:cs typeface="Arial" pitchFamily="34" charset="0"/>
              </a:rPr>
              <a:t>Kangan Heri , Delhi</a:t>
            </a:r>
          </a:p>
          <a:p>
            <a:endParaRPr lang="en-US" sz="2400" dirty="0" smtClean="0">
              <a:latin typeface="Bookman Old Style" pitchFamily="18" charset="0"/>
              <a:cs typeface="Arial" pitchFamily="34" charset="0"/>
            </a:endParaRPr>
          </a:p>
          <a:p>
            <a:r>
              <a:rPr lang="en-US" sz="2400" b="1" dirty="0" smtClean="0">
                <a:latin typeface="Bookman Old Style" pitchFamily="18" charset="0"/>
                <a:cs typeface="Arial" pitchFamily="34" charset="0"/>
              </a:rPr>
              <a:t> STUDY POPULATION- </a:t>
            </a:r>
            <a:r>
              <a:rPr lang="en-US" sz="2400" dirty="0" smtClean="0">
                <a:latin typeface="Bookman Old Style" pitchFamily="18" charset="0"/>
                <a:cs typeface="Arial" pitchFamily="34" charset="0"/>
              </a:rPr>
              <a:t>Females</a:t>
            </a:r>
            <a:endParaRPr lang="en-US" sz="2400" b="1" dirty="0" smtClean="0">
              <a:latin typeface="Bookman Old Style" pitchFamily="18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Bookman Old Style" pitchFamily="18" charset="0"/>
              <a:cs typeface="Arial" pitchFamily="34" charset="0"/>
            </a:endParaRPr>
          </a:p>
          <a:p>
            <a:r>
              <a:rPr lang="en-US" sz="2400" dirty="0" smtClean="0"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Bookman Old Style" pitchFamily="18" charset="0"/>
                <a:cs typeface="Arial" pitchFamily="34" charset="0"/>
              </a:rPr>
              <a:t>SAMPLE SIZE-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b="1" dirty="0" smtClean="0">
                <a:latin typeface="Bookman Old Style" pitchFamily="18" charset="0"/>
                <a:cs typeface="Arial" pitchFamily="34" charset="0"/>
              </a:rPr>
              <a:t>Number of households- </a:t>
            </a:r>
            <a:r>
              <a:rPr lang="en-US" sz="2000" dirty="0" smtClean="0">
                <a:latin typeface="Bookman Old Style" pitchFamily="18" charset="0"/>
                <a:cs typeface="Arial" pitchFamily="34" charset="0"/>
              </a:rPr>
              <a:t>100</a:t>
            </a:r>
          </a:p>
          <a:p>
            <a:pPr lvl="1">
              <a:buFont typeface="Wingdings" pitchFamily="2" charset="2"/>
              <a:buChar char="v"/>
            </a:pPr>
            <a:endParaRPr lang="en-US" sz="2000" dirty="0" smtClean="0">
              <a:latin typeface="Bookman Old Style" pitchFamily="18" charset="0"/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2000" b="1" dirty="0" smtClean="0">
                <a:latin typeface="Bookman Old Style" pitchFamily="18" charset="0"/>
                <a:cs typeface="Arial" pitchFamily="34" charset="0"/>
              </a:rPr>
              <a:t>Packaged milk (Local market)-</a:t>
            </a:r>
            <a:r>
              <a:rPr lang="en-US" sz="2000" dirty="0" smtClean="0">
                <a:latin typeface="Bookman Old Style" pitchFamily="18" charset="0"/>
                <a:cs typeface="Arial" pitchFamily="34" charset="0"/>
              </a:rPr>
              <a:t> For each brand and type of Packaged milk sample collected from the household only one packet of the same brand and type was bought from the local market.</a:t>
            </a:r>
          </a:p>
          <a:p>
            <a:pPr lvl="1">
              <a:buFont typeface="Wingdings" pitchFamily="2" charset="2"/>
              <a:buChar char="v"/>
            </a:pPr>
            <a:endParaRPr lang="en-US" sz="2000" dirty="0" smtClean="0">
              <a:latin typeface="Bookman Old Style" pitchFamily="18" charset="0"/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2000" b="1" dirty="0" smtClean="0">
                <a:latin typeface="Bookman Old Style" pitchFamily="18" charset="0"/>
                <a:cs typeface="Arial" pitchFamily="34" charset="0"/>
              </a:rPr>
              <a:t>Unpackaged milk (Hawker)- </a:t>
            </a:r>
            <a:r>
              <a:rPr lang="en-US" sz="2000" dirty="0" smtClean="0">
                <a:latin typeface="Bookman Old Style" pitchFamily="18" charset="0"/>
                <a:cs typeface="Arial" pitchFamily="34" charset="0"/>
              </a:rPr>
              <a:t>For every sample of unpackaged milk collected from the household one sample was bought from the hawker supplying milk in the same household.</a:t>
            </a:r>
            <a:endParaRPr lang="en-US" sz="2400" dirty="0" smtClean="0">
              <a:latin typeface="Bookman Old Style" pitchFamily="18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Bookman Old Style" pitchFamily="18" charset="0"/>
              <a:cs typeface="Arial" pitchFamily="34" charset="0"/>
            </a:endParaRPr>
          </a:p>
          <a:p>
            <a:endParaRPr lang="en-US" sz="2000" dirty="0" smtClean="0">
              <a:latin typeface="Bookman Old Style" pitchFamily="18" charset="0"/>
              <a:cs typeface="Arial" pitchFamily="34" charset="0"/>
            </a:endParaRPr>
          </a:p>
          <a:p>
            <a:endParaRPr lang="en-US" sz="2400" b="1" dirty="0" smtClean="0">
              <a:latin typeface="Bookman Old Style" pitchFamily="18" charset="0"/>
              <a:cs typeface="Arial" pitchFamily="34" charset="0"/>
            </a:endParaRPr>
          </a:p>
          <a:p>
            <a:endParaRPr lang="en-US" sz="2400" b="1" dirty="0" smtClean="0">
              <a:latin typeface="Bookman Old Style" pitchFamily="18" charset="0"/>
              <a:cs typeface="Arial" pitchFamily="34" charset="0"/>
            </a:endParaRPr>
          </a:p>
          <a:p>
            <a:endParaRPr lang="en-US" sz="2400" b="1" dirty="0" smtClean="0">
              <a:latin typeface="Bookman Old Style" pitchFamily="18" charset="0"/>
              <a:cs typeface="Arial" pitchFamily="34" charset="0"/>
            </a:endParaRPr>
          </a:p>
          <a:p>
            <a:endParaRPr lang="en-US" sz="2800" dirty="0"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METHOD</a:t>
            </a:r>
            <a:endParaRPr lang="en-US" sz="3600" b="1" u="sng" dirty="0">
              <a:solidFill>
                <a:schemeClr val="tx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Bookman Old Style" pitchFamily="18" charset="0"/>
              <a:cs typeface="Arial" pitchFamily="34" charset="0"/>
            </a:endParaRPr>
          </a:p>
          <a:p>
            <a:r>
              <a:rPr lang="en-US" sz="2400" b="1" dirty="0" smtClean="0">
                <a:latin typeface="Bookman Old Style" pitchFamily="18" charset="0"/>
                <a:cs typeface="Arial" pitchFamily="34" charset="0"/>
              </a:rPr>
              <a:t> SAMPLING TECHNIQUE-</a:t>
            </a:r>
            <a:r>
              <a:rPr lang="en-US" sz="2400" dirty="0" smtClean="0">
                <a:latin typeface="Bookman Old Style" pitchFamily="18" charset="0"/>
                <a:cs typeface="Arial" pitchFamily="34" charset="0"/>
              </a:rPr>
              <a:t> Convenient sampling</a:t>
            </a:r>
          </a:p>
          <a:p>
            <a:pPr>
              <a:buNone/>
            </a:pPr>
            <a:endParaRPr lang="en-US" sz="2400" dirty="0" smtClean="0">
              <a:latin typeface="Bookman Old Style" pitchFamily="18" charset="0"/>
              <a:cs typeface="Arial" pitchFamily="34" charset="0"/>
            </a:endParaRPr>
          </a:p>
          <a:p>
            <a:r>
              <a:rPr lang="en-US" sz="2400" b="1" dirty="0">
                <a:latin typeface="Bookman Old Style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Bookman Old Style" pitchFamily="18" charset="0"/>
                <a:cs typeface="Arial" pitchFamily="34" charset="0"/>
              </a:rPr>
              <a:t>DATA COLLECTION TOOL- </a:t>
            </a:r>
            <a:r>
              <a:rPr lang="en-US" sz="2400" dirty="0" smtClean="0">
                <a:latin typeface="Bookman Old Style" pitchFamily="18" charset="0"/>
                <a:cs typeface="Arial" pitchFamily="34" charset="0"/>
              </a:rPr>
              <a:t>Semi structured Questionnaire</a:t>
            </a:r>
          </a:p>
          <a:p>
            <a:endParaRPr lang="en-US" sz="2000" dirty="0" smtClean="0">
              <a:latin typeface="Bookman Old Style" pitchFamily="18" charset="0"/>
              <a:cs typeface="Arial" pitchFamily="34" charset="0"/>
            </a:endParaRPr>
          </a:p>
          <a:p>
            <a:endParaRPr lang="en-US" sz="2400" b="1" dirty="0" smtClean="0">
              <a:latin typeface="Bookman Old Style" pitchFamily="18" charset="0"/>
              <a:cs typeface="Arial" pitchFamily="34" charset="0"/>
            </a:endParaRPr>
          </a:p>
          <a:p>
            <a:endParaRPr lang="en-US" sz="2400" b="1" dirty="0" smtClean="0">
              <a:latin typeface="Bookman Old Style" pitchFamily="18" charset="0"/>
              <a:cs typeface="Arial" pitchFamily="34" charset="0"/>
            </a:endParaRPr>
          </a:p>
          <a:p>
            <a:endParaRPr lang="en-US" sz="2400" b="1" dirty="0" smtClean="0">
              <a:latin typeface="Bookman Old Style" pitchFamily="18" charset="0"/>
              <a:cs typeface="Arial" pitchFamily="34" charset="0"/>
            </a:endParaRPr>
          </a:p>
          <a:p>
            <a:endParaRPr lang="en-US" sz="2800" dirty="0"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 COLLECTION PROCESS</a:t>
            </a:r>
            <a:endParaRPr lang="en-US" sz="36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endParaRPr lang="en-US" sz="28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124200" y="990600"/>
            <a:ext cx="26670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Interview of consumers to understand the perception and preference of milk  </a:t>
            </a:r>
            <a:endParaRPr lang="en-US" sz="1600" dirty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2400" y="2667000"/>
            <a:ext cx="23622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Packaged milk</a:t>
            </a:r>
            <a:endParaRPr lang="en-US" dirty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553200" y="2590800"/>
            <a:ext cx="2438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Unpackaged milk</a:t>
            </a:r>
            <a:endParaRPr lang="en-US" dirty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" y="4114800"/>
            <a:ext cx="2362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Packaged milk from the local market</a:t>
            </a:r>
            <a:endParaRPr lang="en-US" dirty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553200" y="4038600"/>
            <a:ext cx="2362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Unpackaged milk from the hawker</a:t>
            </a:r>
            <a:endParaRPr lang="en-US" dirty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2400" y="5638800"/>
            <a:ext cx="2362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Compare the quality of milk at the level of end user and vendor</a:t>
            </a:r>
            <a:endParaRPr lang="en-US" dirty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77000" y="5638800"/>
            <a:ext cx="2438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Compare the quality of milk at the level of end user and hawker</a:t>
            </a:r>
            <a:endParaRPr lang="en-US" dirty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352800" y="2667000"/>
            <a:ext cx="2286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  <a:cs typeface="Arial" pitchFamily="34" charset="0"/>
              </a:rPr>
              <a:t>Test and compare the quality of packaged and unpackaged milk</a:t>
            </a:r>
            <a:endParaRPr lang="en-US" dirty="0">
              <a:solidFill>
                <a:schemeClr val="bg1"/>
              </a:solidFill>
              <a:latin typeface="Bookman Old Style" pitchFamily="18" charset="0"/>
              <a:cs typeface="Arial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943600" y="1752600"/>
            <a:ext cx="1752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7544594" y="3733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7544594" y="53332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743200" y="3200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5791200" y="31242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1105694" y="38473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1067594" y="53332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 flipV="1">
            <a:off x="1371600" y="1752600"/>
            <a:ext cx="1600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b="1" u="sng" dirty="0" smtClean="0">
                <a:latin typeface="Bookman Old Style" pitchFamily="18" charset="0"/>
              </a:rPr>
              <a:t>MILK TESTING KIT</a:t>
            </a:r>
            <a:endParaRPr lang="en-US" sz="3600" b="1" u="sng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Bookman Old Style" pitchFamily="18" charset="0"/>
              </a:rPr>
              <a:t>Rapid milk testing strips –A technology by DFRL</a:t>
            </a: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Test strips can detect an adulteration level at not less than 0.5%</a:t>
            </a: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Immediate results within 5 minutes</a:t>
            </a: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Any change in the colour of strips/ milk imply presence of adulterants</a:t>
            </a: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Adulterants detected-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sz="2200" dirty="0" smtClean="0">
                <a:latin typeface="Bookman Old Style" pitchFamily="18" charset="0"/>
              </a:rPr>
              <a:t>Urea                                 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>
                <a:latin typeface="Bookman Old Style" pitchFamily="18" charset="0"/>
              </a:rPr>
              <a:t> Starch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>
                <a:latin typeface="Bookman Old Style" pitchFamily="18" charset="0"/>
              </a:rPr>
              <a:t> Boric Acid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>
                <a:latin typeface="Bookman Old Style" pitchFamily="18" charset="0"/>
              </a:rPr>
              <a:t> Soap/ Detergent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>
                <a:latin typeface="Bookman Old Style" pitchFamily="18" charset="0"/>
              </a:rPr>
              <a:t> Neutraliser</a:t>
            </a:r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>
                <a:latin typeface="Bookman Old Style" pitchFamily="18" charset="0"/>
              </a:rPr>
              <a:t> Hydrogen Peroxide</a:t>
            </a:r>
            <a:endParaRPr lang="en-US" sz="2200" dirty="0">
              <a:latin typeface="Bookman Old Style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9600" y="3810000"/>
            <a:ext cx="40386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 descr="C:\Users\a\Desktop\test o mil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3352800"/>
            <a:ext cx="441960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b="1" u="sng" dirty="0" smtClean="0">
                <a:latin typeface="Bookman Old Style" pitchFamily="18" charset="0"/>
              </a:rPr>
              <a:t>OBSERVATION TABLE</a:t>
            </a:r>
            <a:endParaRPr lang="en-US" sz="3600" b="1" u="sng" dirty="0"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600200"/>
          <a:ext cx="8534400" cy="50534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976377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Adulteration test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Colour change to be observed in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Natural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Adulterated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61181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Bookman Old Style" pitchFamily="18" charset="0"/>
                        </a:rPr>
                        <a:t>Boric</a:t>
                      </a:r>
                      <a:r>
                        <a:rPr lang="en-US" b="1" baseline="0" dirty="0" smtClean="0">
                          <a:latin typeface="Bookman Old Style" pitchFamily="18" charset="0"/>
                        </a:rPr>
                        <a:t> Acid</a:t>
                      </a:r>
                      <a:endParaRPr lang="en-US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Strip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No change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Deep orange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61181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Bookman Old Style" pitchFamily="18" charset="0"/>
                        </a:rPr>
                        <a:t>Urea</a:t>
                      </a:r>
                      <a:endParaRPr lang="en-US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Strip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No change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Yellow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415128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Bookman Old Style" pitchFamily="18" charset="0"/>
                        </a:rPr>
                        <a:t>Starch</a:t>
                      </a:r>
                      <a:endParaRPr lang="en-US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Milk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No change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Blue sediments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143038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Bookman Old Style" pitchFamily="18" charset="0"/>
                        </a:rPr>
                        <a:t>Detergent</a:t>
                      </a:r>
                      <a:r>
                        <a:rPr lang="en-US" b="1" baseline="0" dirty="0" smtClean="0">
                          <a:latin typeface="Bookman Old Style" pitchFamily="18" charset="0"/>
                        </a:rPr>
                        <a:t> or Pulverised soap</a:t>
                      </a:r>
                      <a:endParaRPr lang="en-US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Strip /Milk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Light yellow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683464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Bookman Old Style" pitchFamily="18" charset="0"/>
                        </a:rPr>
                        <a:t>Hydrogen</a:t>
                      </a:r>
                      <a:r>
                        <a:rPr lang="en-US" b="1" baseline="0" dirty="0" smtClean="0">
                          <a:latin typeface="Bookman Old Style" pitchFamily="18" charset="0"/>
                        </a:rPr>
                        <a:t> Peroxide</a:t>
                      </a:r>
                      <a:endParaRPr lang="en-US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Strip /Milk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No change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Bookman Old Style" pitchFamily="18" charset="0"/>
                          <a:ea typeface="Times New Roman"/>
                          <a:cs typeface="Arial"/>
                        </a:rPr>
                        <a:t>Dusty yellow</a:t>
                      </a:r>
                      <a:endParaRPr lang="en-US" sz="18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66"/>
                    </a:solidFill>
                  </a:tcPr>
                </a:tc>
              </a:tr>
              <a:tr h="61181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Bookman Old Style" pitchFamily="18" charset="0"/>
                        </a:rPr>
                        <a:t>Neutraliser</a:t>
                      </a:r>
                      <a:endParaRPr lang="en-US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Strip /Milk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Light orange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Bookman Old Style" pitchFamily="18" charset="0"/>
                          <a:ea typeface="Times New Roman"/>
                          <a:cs typeface="Arial"/>
                        </a:rPr>
                        <a:t>Light pink</a:t>
                      </a:r>
                      <a:endParaRPr lang="en-US" sz="18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66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705600" y="4191000"/>
          <a:ext cx="213360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</a:tblGrid>
              <a:tr h="3471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Blue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713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Yellow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Bookman Old Style" pitchFamily="18" charset="0"/>
                        </a:rPr>
                        <a:t>Green</a:t>
                      </a:r>
                      <a:endParaRPr lang="en-US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Bookman Old Style" pitchFamily="18" charset="0"/>
              </a:rPr>
              <a:t>ETHICAL CONSIDERATION</a:t>
            </a:r>
            <a:endParaRPr lang="en-US" sz="3600" b="1" u="sng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endParaRPr lang="en-US" sz="2400" dirty="0" smtClean="0">
              <a:latin typeface="Bookman Old Style" pitchFamily="18" charset="0"/>
            </a:endParaRP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Each brand name coded to maintain confidentiality</a:t>
            </a: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Participants were made aware about the study</a:t>
            </a: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Informed consent was taken from the participants</a:t>
            </a:r>
          </a:p>
          <a:p>
            <a:pPr algn="just"/>
            <a:r>
              <a:rPr lang="en-US" sz="2400" dirty="0" smtClean="0">
                <a:latin typeface="Bookman Old Style" pitchFamily="18" charset="0"/>
              </a:rPr>
              <a:t>Proper counseling of the respondents and dissemination of results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2429</TotalTime>
  <Words>1035</Words>
  <Application>Microsoft Office PowerPoint</Application>
  <PresentationFormat>On-screen Show (4:3)</PresentationFormat>
  <Paragraphs>298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RATIONALE</vt:lpstr>
      <vt:lpstr>OBJECTIVES</vt:lpstr>
      <vt:lpstr>METHOD</vt:lpstr>
      <vt:lpstr>METHOD</vt:lpstr>
      <vt:lpstr>DATA COLLECTION PROCESS</vt:lpstr>
      <vt:lpstr>MILK TESTING KIT</vt:lpstr>
      <vt:lpstr>OBSERVATION TABLE</vt:lpstr>
      <vt:lpstr>ETHICAL CONSIDERATION</vt:lpstr>
      <vt:lpstr>LIMITATIONS</vt:lpstr>
      <vt:lpstr>Slide 11</vt:lpstr>
      <vt:lpstr>SOCIO DEMOGRAPHIC FACTORS</vt:lpstr>
      <vt:lpstr>COMPLIANCE OF RESPONDENTS</vt:lpstr>
      <vt:lpstr>TYPE OF MILK PREFERRED</vt:lpstr>
      <vt:lpstr>BRAND PREFERENCE</vt:lpstr>
      <vt:lpstr>SOURCE OF UNPACKAGED MILK</vt:lpstr>
      <vt:lpstr>REASONS FOR USING PACKAGED/ UNPACKAGED MILK</vt:lpstr>
      <vt:lpstr>REASONS FOR USING PACKAGED MILK</vt:lpstr>
      <vt:lpstr>REASONS FOR USING UNPACKAGED MILK</vt:lpstr>
      <vt:lpstr>PERCEIVED ATTRIBUTES OF A GOOD QUALITY MILK</vt:lpstr>
      <vt:lpstr>COMPARISON BETWEEN ADULTERANTS IN PACKAGED MILK AT THE LEVEL OF END USER AND LOCAL MARKET</vt:lpstr>
      <vt:lpstr>COMPARISON BETWEEN ADULTERANTS IN UNPACKAGED MILK AT THE LEVEL OF END USER AND HAWKER</vt:lpstr>
      <vt:lpstr>Slide 23</vt:lpstr>
      <vt:lpstr>PREFERENCE AND PERCEPTION OF COMMUNITY </vt:lpstr>
      <vt:lpstr>QUALITY OF MILK (PRESENCE OF ADULTERANTS) </vt:lpstr>
      <vt:lpstr>  DIFFERENCE IN THE QUALITY OF MILK AT THE LEVEL OF VENDOR AND END USER </vt:lpstr>
      <vt:lpstr>  DIFFERENCE IN THE QUALITY OF MILK AT THE LEVEL OF HAWKER AND END USER 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</cp:lastModifiedBy>
  <cp:revision>143</cp:revision>
  <dcterms:created xsi:type="dcterms:W3CDTF">2016-11-15T05:41:50Z</dcterms:created>
  <dcterms:modified xsi:type="dcterms:W3CDTF">2017-05-15T04:48:49Z</dcterms:modified>
</cp:coreProperties>
</file>