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88" r:id="rId16"/>
    <p:sldId id="286" r:id="rId17"/>
    <p:sldId id="273" r:id="rId18"/>
    <p:sldId id="270" r:id="rId19"/>
    <p:sldId id="271" r:id="rId20"/>
    <p:sldId id="272" r:id="rId21"/>
    <p:sldId id="274" r:id="rId22"/>
    <p:sldId id="275" r:id="rId23"/>
    <p:sldId id="276" r:id="rId24"/>
    <p:sldId id="277" r:id="rId25"/>
    <p:sldId id="278" r:id="rId26"/>
    <p:sldId id="290" r:id="rId27"/>
    <p:sldId id="279" r:id="rId28"/>
    <p:sldId id="281" r:id="rId29"/>
    <p:sldId id="289" r:id="rId30"/>
    <p:sldId id="282" r:id="rId31"/>
    <p:sldId id="285" r:id="rId32"/>
    <p:sldId id="283" r:id="rId33"/>
    <p:sldId id="284" r:id="rId34"/>
    <p:sldId id="291" r:id="rId35"/>
    <p:sldId id="287"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74" d="100"/>
          <a:sy n="74" d="100"/>
        </p:scale>
        <p:origin x="53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MRD</a:t>
            </a:r>
            <a:r>
              <a:rPr lang="en-US" baseline="0"/>
              <a:t> Data Analysis</a:t>
            </a:r>
            <a:endParaRPr lang="en-US"/>
          </a:p>
        </c:rich>
      </c:tx>
      <c:layout>
        <c:manualLayout>
          <c:xMode val="edge"/>
          <c:yMode val="edge"/>
          <c:x val="0.41697907553222513"/>
          <c:y val="3.571428571428571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8850247885680962E-2"/>
          <c:y val="0.13954380702412197"/>
          <c:w val="0.90568678915135603"/>
          <c:h val="0.62756217972753403"/>
        </c:manualLayout>
      </c:layout>
      <c:bar3DChart>
        <c:barDir val="col"/>
        <c:grouping val="clustered"/>
        <c:varyColors val="0"/>
        <c:ser>
          <c:idx val="0"/>
          <c:order val="0"/>
          <c:tx>
            <c:strRef>
              <c:f>Sheet1!$B$1</c:f>
              <c:strCache>
                <c:ptCount val="1"/>
                <c:pt idx="0">
                  <c:v>Signature Appended</c:v>
                </c:pt>
              </c:strCache>
            </c:strRef>
          </c:tx>
          <c:spPr>
            <a:solidFill>
              <a:schemeClr val="accent6"/>
            </a:solidFill>
            <a:ln>
              <a:noFill/>
            </a:ln>
            <a:effectLst/>
            <a:sp3d/>
          </c:spPr>
          <c:invertIfNegative val="0"/>
          <c:cat>
            <c:strRef>
              <c:f>Sheet1!$A$2:$A$5</c:f>
              <c:strCache>
                <c:ptCount val="4"/>
                <c:pt idx="0">
                  <c:v>Discharge Summary</c:v>
                </c:pt>
                <c:pt idx="1">
                  <c:v>Initial Assesment Form</c:v>
                </c:pt>
                <c:pt idx="2">
                  <c:v>Doctor's Note</c:v>
                </c:pt>
                <c:pt idx="3">
                  <c:v>Patient Consent Form</c:v>
                </c:pt>
              </c:strCache>
            </c:strRef>
          </c:cat>
          <c:val>
            <c:numRef>
              <c:f>Sheet1!$B$2:$B$5</c:f>
              <c:numCache>
                <c:formatCode>General</c:formatCode>
                <c:ptCount val="4"/>
                <c:pt idx="0">
                  <c:v>100</c:v>
                </c:pt>
                <c:pt idx="1">
                  <c:v>95</c:v>
                </c:pt>
                <c:pt idx="2">
                  <c:v>90</c:v>
                </c:pt>
                <c:pt idx="3">
                  <c:v>115</c:v>
                </c:pt>
              </c:numCache>
            </c:numRef>
          </c:val>
        </c:ser>
        <c:ser>
          <c:idx val="1"/>
          <c:order val="1"/>
          <c:tx>
            <c:strRef>
              <c:f>Sheet1!$C$1</c:f>
              <c:strCache>
                <c:ptCount val="1"/>
                <c:pt idx="0">
                  <c:v>Signature Not Appended</c:v>
                </c:pt>
              </c:strCache>
            </c:strRef>
          </c:tx>
          <c:spPr>
            <a:solidFill>
              <a:schemeClr val="accent5"/>
            </a:solidFill>
            <a:ln>
              <a:noFill/>
            </a:ln>
            <a:effectLst/>
            <a:sp3d/>
          </c:spPr>
          <c:invertIfNegative val="0"/>
          <c:cat>
            <c:strRef>
              <c:f>Sheet1!$A$2:$A$5</c:f>
              <c:strCache>
                <c:ptCount val="4"/>
                <c:pt idx="0">
                  <c:v>Discharge Summary</c:v>
                </c:pt>
                <c:pt idx="1">
                  <c:v>Initial Assesment Form</c:v>
                </c:pt>
                <c:pt idx="2">
                  <c:v>Doctor's Note</c:v>
                </c:pt>
                <c:pt idx="3">
                  <c:v>Patient Consent Form</c:v>
                </c:pt>
              </c:strCache>
            </c:strRef>
          </c:cat>
          <c:val>
            <c:numRef>
              <c:f>Sheet1!$C$2:$C$5</c:f>
              <c:numCache>
                <c:formatCode>General</c:formatCode>
                <c:ptCount val="4"/>
                <c:pt idx="0">
                  <c:v>16</c:v>
                </c:pt>
                <c:pt idx="1">
                  <c:v>20</c:v>
                </c:pt>
                <c:pt idx="2">
                  <c:v>20</c:v>
                </c:pt>
                <c:pt idx="3">
                  <c:v>3</c:v>
                </c:pt>
              </c:numCache>
            </c:numRef>
          </c:val>
        </c:ser>
        <c:ser>
          <c:idx val="2"/>
          <c:order val="2"/>
          <c:tx>
            <c:strRef>
              <c:f>Sheet1!$D$1</c:f>
              <c:strCache>
                <c:ptCount val="1"/>
                <c:pt idx="0">
                  <c:v>Not Legible</c:v>
                </c:pt>
              </c:strCache>
            </c:strRef>
          </c:tx>
          <c:spPr>
            <a:solidFill>
              <a:schemeClr val="accent4"/>
            </a:solidFill>
            <a:ln>
              <a:noFill/>
            </a:ln>
            <a:effectLst/>
            <a:sp3d/>
          </c:spPr>
          <c:invertIfNegative val="0"/>
          <c:cat>
            <c:strRef>
              <c:f>Sheet1!$A$2:$A$5</c:f>
              <c:strCache>
                <c:ptCount val="4"/>
                <c:pt idx="0">
                  <c:v>Discharge Summary</c:v>
                </c:pt>
                <c:pt idx="1">
                  <c:v>Initial Assesment Form</c:v>
                </c:pt>
                <c:pt idx="2">
                  <c:v>Doctor's Note</c:v>
                </c:pt>
                <c:pt idx="3">
                  <c:v>Patient Consent Form</c:v>
                </c:pt>
              </c:strCache>
            </c:strRef>
          </c:cat>
          <c:val>
            <c:numRef>
              <c:f>Sheet1!$D$2:$D$5</c:f>
              <c:numCache>
                <c:formatCode>General</c:formatCode>
                <c:ptCount val="4"/>
                <c:pt idx="0">
                  <c:v>4</c:v>
                </c:pt>
                <c:pt idx="1">
                  <c:v>5</c:v>
                </c:pt>
                <c:pt idx="2">
                  <c:v>10</c:v>
                </c:pt>
                <c:pt idx="3">
                  <c:v>2</c:v>
                </c:pt>
              </c:numCache>
            </c:numRef>
          </c:val>
        </c:ser>
        <c:dLbls>
          <c:showLegendKey val="0"/>
          <c:showVal val="0"/>
          <c:showCatName val="0"/>
          <c:showSerName val="0"/>
          <c:showPercent val="0"/>
          <c:showBubbleSize val="0"/>
        </c:dLbls>
        <c:gapWidth val="150"/>
        <c:shape val="box"/>
        <c:axId val="195585448"/>
        <c:axId val="195584664"/>
        <c:axId val="0"/>
      </c:bar3DChart>
      <c:catAx>
        <c:axId val="19558544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584664"/>
        <c:crosses val="autoZero"/>
        <c:auto val="1"/>
        <c:lblAlgn val="ctr"/>
        <c:lblOffset val="100"/>
        <c:noMultiLvlLbl val="0"/>
      </c:catAx>
      <c:valAx>
        <c:axId val="195584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95585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7FCE75-29B7-4C26-8998-5FEB188A7B05}"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617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7FCE75-29B7-4C26-8998-5FEB188A7B05}"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399057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7FCE75-29B7-4C26-8998-5FEB188A7B05}"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414453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7FCE75-29B7-4C26-8998-5FEB188A7B05}"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1918326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FCE75-29B7-4C26-8998-5FEB188A7B05}" type="datetimeFigureOut">
              <a:rPr lang="en-US" smtClean="0"/>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319539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7FCE75-29B7-4C26-8998-5FEB188A7B05}"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3869558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7FCE75-29B7-4C26-8998-5FEB188A7B05}" type="datetimeFigureOut">
              <a:rPr lang="en-US" smtClean="0"/>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112543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7FCE75-29B7-4C26-8998-5FEB188A7B05}" type="datetimeFigureOut">
              <a:rPr lang="en-US" smtClean="0"/>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402922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FCE75-29B7-4C26-8998-5FEB188A7B05}" type="datetimeFigureOut">
              <a:rPr lang="en-US" smtClean="0"/>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143169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FCE75-29B7-4C26-8998-5FEB188A7B05}"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15919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FCE75-29B7-4C26-8998-5FEB188A7B05}" type="datetimeFigureOut">
              <a:rPr lang="en-US" smtClean="0"/>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8A6571-17A2-4DC4-9C5F-4A1ADFFA0561}" type="slidenum">
              <a:rPr lang="en-US" smtClean="0"/>
              <a:t>‹#›</a:t>
            </a:fld>
            <a:endParaRPr lang="en-US"/>
          </a:p>
        </p:txBody>
      </p:sp>
    </p:spTree>
    <p:extLst>
      <p:ext uri="{BB962C8B-B14F-4D97-AF65-F5344CB8AC3E}">
        <p14:creationId xmlns:p14="http://schemas.microsoft.com/office/powerpoint/2010/main" val="786746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FCE75-29B7-4C26-8998-5FEB188A7B05}" type="datetimeFigureOut">
              <a:rPr lang="en-US" smtClean="0"/>
              <a:t>5/25/2017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A6571-17A2-4DC4-9C5F-4A1ADFFA0561}" type="slidenum">
              <a:rPr lang="en-US" smtClean="0"/>
              <a:t>‹#›</a:t>
            </a:fld>
            <a:endParaRPr lang="en-US"/>
          </a:p>
        </p:txBody>
      </p:sp>
    </p:spTree>
    <p:extLst>
      <p:ext uri="{BB962C8B-B14F-4D97-AF65-F5344CB8AC3E}">
        <p14:creationId xmlns:p14="http://schemas.microsoft.com/office/powerpoint/2010/main" val="45051077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791063"/>
            <a:ext cx="10241280" cy="2387600"/>
          </a:xfrm>
          <a:solidFill>
            <a:schemeClr val="accent6">
              <a:lumMod val="40000"/>
              <a:lumOff val="60000"/>
            </a:schemeClr>
          </a:solidFill>
        </p:spPr>
        <p:txBody>
          <a:bodyPr>
            <a:normAutofit/>
          </a:bodyPr>
          <a:lstStyle/>
          <a:p>
            <a:r>
              <a:rPr lang="en-US" sz="4000" b="1" dirty="0" smtClean="0">
                <a:effectLst>
                  <a:outerShdw blurRad="38100" dist="38100" dir="2700000" algn="tl">
                    <a:srgbClr val="000000">
                      <a:alpha val="43137"/>
                    </a:srgbClr>
                  </a:outerShdw>
                </a:effectLst>
                <a:latin typeface="Copperplate Gothic Light" panose="020E0507020206020404" pitchFamily="34" charset="0"/>
              </a:rPr>
              <a:t>MEDICAL RECORD - KEEPING STANDARDS                                                    IN HOSPITAL: RETENTION &amp; DESTRUCTION</a:t>
            </a:r>
            <a:endParaRPr lang="en-US" sz="4000" b="1" dirty="0">
              <a:effectLst>
                <a:outerShdw blurRad="38100" dist="38100" dir="2700000" algn="tl">
                  <a:srgbClr val="000000">
                    <a:alpha val="43137"/>
                  </a:srgbClr>
                </a:outerShdw>
              </a:effectLst>
              <a:latin typeface="Copperplate Gothic Light" panose="020E0507020206020404" pitchFamily="34" charset="0"/>
            </a:endParaRPr>
          </a:p>
        </p:txBody>
      </p:sp>
      <p:sp>
        <p:nvSpPr>
          <p:cNvPr id="3" name="Subtitle 2"/>
          <p:cNvSpPr>
            <a:spLocks noGrp="1"/>
          </p:cNvSpPr>
          <p:nvPr>
            <p:ph type="subTitle" idx="1"/>
          </p:nvPr>
        </p:nvSpPr>
        <p:spPr>
          <a:xfrm>
            <a:off x="1524000" y="3416510"/>
            <a:ext cx="9144000" cy="3116814"/>
          </a:xfrm>
        </p:spPr>
        <p:txBody>
          <a:bodyPr>
            <a:noAutofit/>
          </a:bodyPr>
          <a:lstStyle/>
          <a:p>
            <a:r>
              <a:rPr lang="en-US" sz="3000" dirty="0" smtClean="0">
                <a:effectLst>
                  <a:outerShdw blurRad="38100" dist="38100" dir="2700000" algn="tl">
                    <a:srgbClr val="000000">
                      <a:alpha val="43137"/>
                    </a:srgbClr>
                  </a:outerShdw>
                </a:effectLst>
                <a:latin typeface="Copperplate Gothic Light" panose="020E0507020206020404" pitchFamily="34" charset="0"/>
              </a:rPr>
              <a:t>Submitted By</a:t>
            </a:r>
          </a:p>
          <a:p>
            <a:r>
              <a:rPr lang="en-US" sz="3000" dirty="0" smtClean="0">
                <a:effectLst>
                  <a:outerShdw blurRad="38100" dist="38100" dir="2700000" algn="tl">
                    <a:srgbClr val="000000">
                      <a:alpha val="43137"/>
                    </a:srgbClr>
                  </a:outerShdw>
                </a:effectLst>
                <a:latin typeface="Copperplate Gothic Light" panose="020E0507020206020404" pitchFamily="34" charset="0"/>
              </a:rPr>
              <a:t>Col Amit Chatterjee (PG/2015-17/006)</a:t>
            </a:r>
          </a:p>
          <a:p>
            <a:r>
              <a:rPr lang="en-US" sz="3000" dirty="0" smtClean="0">
                <a:effectLst>
                  <a:outerShdw blurRad="38100" dist="38100" dir="2700000" algn="tl">
                    <a:srgbClr val="000000">
                      <a:alpha val="43137"/>
                    </a:srgbClr>
                  </a:outerShdw>
                </a:effectLst>
                <a:latin typeface="Copperplate Gothic Light" panose="020E0507020206020404" pitchFamily="34" charset="0"/>
              </a:rPr>
              <a:t>16May2017</a:t>
            </a:r>
          </a:p>
          <a:p>
            <a:r>
              <a:rPr lang="en-US" sz="3000" dirty="0" smtClean="0">
                <a:effectLst>
                  <a:outerShdw blurRad="38100" dist="38100" dir="2700000" algn="tl">
                    <a:srgbClr val="000000">
                      <a:alpha val="43137"/>
                    </a:srgbClr>
                  </a:outerShdw>
                </a:effectLst>
                <a:latin typeface="Copperplate Gothic Light" panose="020E0507020206020404" pitchFamily="34" charset="0"/>
              </a:rPr>
              <a:t>Under Guidance of</a:t>
            </a:r>
          </a:p>
          <a:p>
            <a:r>
              <a:rPr lang="en-US" sz="3000" dirty="0" smtClean="0">
                <a:effectLst>
                  <a:outerShdw blurRad="38100" dist="38100" dir="2700000" algn="tl">
                    <a:srgbClr val="000000">
                      <a:alpha val="43137"/>
                    </a:srgbClr>
                  </a:outerShdw>
                </a:effectLst>
                <a:latin typeface="Copperplate Gothic Light" panose="020E0507020206020404" pitchFamily="34" charset="0"/>
              </a:rPr>
              <a:t>Dr </a:t>
            </a:r>
            <a:r>
              <a:rPr lang="en-US" sz="3000" dirty="0">
                <a:effectLst>
                  <a:outerShdw blurRad="38100" dist="38100" dir="2700000" algn="tl">
                    <a:srgbClr val="000000">
                      <a:alpha val="43137"/>
                    </a:srgbClr>
                  </a:outerShdw>
                </a:effectLst>
                <a:latin typeface="Copperplate Gothic Light" panose="020E0507020206020404" pitchFamily="34" charset="0"/>
              </a:rPr>
              <a:t>ASHOK KUMAR </a:t>
            </a:r>
            <a:r>
              <a:rPr lang="en-US" sz="3000" dirty="0" smtClean="0">
                <a:effectLst>
                  <a:outerShdw blurRad="38100" dist="38100" dir="2700000" algn="tl">
                    <a:srgbClr val="000000">
                      <a:alpha val="43137"/>
                    </a:srgbClr>
                  </a:outerShdw>
                </a:effectLst>
                <a:latin typeface="Copperplate Gothic Light" panose="020E0507020206020404" pitchFamily="34" charset="0"/>
              </a:rPr>
              <a:t>AGARWAL</a:t>
            </a:r>
          </a:p>
          <a:p>
            <a:r>
              <a:rPr lang="en-US" sz="3000" dirty="0" smtClean="0">
                <a:effectLst>
                  <a:outerShdw blurRad="38100" dist="38100" dir="2700000" algn="tl">
                    <a:srgbClr val="000000">
                      <a:alpha val="43137"/>
                    </a:srgbClr>
                  </a:outerShdw>
                </a:effectLst>
                <a:latin typeface="Copperplate Gothic Light" panose="020E0507020206020404" pitchFamily="34" charset="0"/>
              </a:rPr>
              <a:t>PROFFESOR &amp; DEAN </a:t>
            </a:r>
            <a:r>
              <a:rPr lang="en-US" sz="3000" dirty="0">
                <a:effectLst>
                  <a:outerShdw blurRad="38100" dist="38100" dir="2700000" algn="tl">
                    <a:srgbClr val="000000">
                      <a:alpha val="43137"/>
                    </a:srgbClr>
                  </a:outerShdw>
                </a:effectLst>
                <a:latin typeface="Copperplate Gothic Light" panose="020E0507020206020404" pitchFamily="34" charset="0"/>
              </a:rPr>
              <a:t>(ACADEMICS) </a:t>
            </a:r>
            <a:endParaRPr lang="en-US" sz="3000" dirty="0" smtClean="0">
              <a:effectLst>
                <a:outerShdw blurRad="38100" dist="38100" dir="2700000" algn="tl">
                  <a:srgbClr val="000000">
                    <a:alpha val="43137"/>
                  </a:srgbClr>
                </a:outerShdw>
              </a:effectLst>
              <a:latin typeface="Copperplate Gothic Light" panose="020E0507020206020404" pitchFamily="34" charset="0"/>
            </a:endParaRPr>
          </a:p>
          <a:p>
            <a:r>
              <a:rPr lang="en-US" sz="3000" dirty="0" smtClean="0">
                <a:effectLst>
                  <a:outerShdw blurRad="38100" dist="38100" dir="2700000" algn="tl">
                    <a:srgbClr val="000000">
                      <a:alpha val="43137"/>
                    </a:srgbClr>
                  </a:outerShdw>
                </a:effectLst>
                <a:latin typeface="Copperplate Gothic Light" panose="020E0507020206020404" pitchFamily="34" charset="0"/>
              </a:rPr>
              <a:t> </a:t>
            </a:r>
            <a:endParaRPr lang="en-US" sz="3000" dirty="0">
              <a:effectLst>
                <a:outerShdw blurRad="38100" dist="38100" dir="2700000" algn="tl">
                  <a:srgbClr val="000000">
                    <a:alpha val="43137"/>
                  </a:srgbClr>
                </a:outerShdw>
              </a:effectLst>
              <a:latin typeface="Copperplate Gothic Light" panose="020E0507020206020404" pitchFamily="34" charset="0"/>
            </a:endParaRPr>
          </a:p>
        </p:txBody>
      </p:sp>
    </p:spTree>
    <p:extLst>
      <p:ext uri="{BB962C8B-B14F-4D97-AF65-F5344CB8AC3E}">
        <p14:creationId xmlns:p14="http://schemas.microsoft.com/office/powerpoint/2010/main" val="3894095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068946"/>
            <a:ext cx="11882908" cy="5108017"/>
          </a:xfrm>
        </p:spPr>
        <p:txBody>
          <a:bodyPr>
            <a:normAutofit/>
          </a:bodyPr>
          <a:lstStyle/>
          <a:p>
            <a:r>
              <a:rPr lang="en-US" sz="2000" b="1" u="sng" dirty="0">
                <a:latin typeface="Times New Roman" panose="02020603050405020304" pitchFamily="18" charset="0"/>
                <a:cs typeface="Times New Roman" panose="02020603050405020304" pitchFamily="18" charset="0"/>
              </a:rPr>
              <a:t>Observations and </a:t>
            </a:r>
            <a:r>
              <a:rPr lang="en-US" sz="2000" b="1" u="sng" dirty="0" smtClean="0">
                <a:latin typeface="Times New Roman" panose="02020603050405020304" pitchFamily="18" charset="0"/>
                <a:cs typeface="Times New Roman" panose="02020603050405020304" pitchFamily="18" charset="0"/>
              </a:rPr>
              <a:t>Recommendations</a:t>
            </a:r>
          </a:p>
          <a:p>
            <a:pPr lvl="1"/>
            <a:r>
              <a:rPr lang="en-US" sz="2000" dirty="0">
                <a:latin typeface="Times New Roman" panose="02020603050405020304" pitchFamily="18" charset="0"/>
                <a:cs typeface="Times New Roman" panose="02020603050405020304" pitchFamily="18" charset="0"/>
              </a:rPr>
              <a:t>Accident &amp;Emergency </a:t>
            </a:r>
            <a:r>
              <a:rPr lang="en-US" sz="2000" dirty="0" smtClean="0">
                <a:latin typeface="Times New Roman" panose="02020603050405020304" pitchFamily="18" charset="0"/>
                <a:cs typeface="Times New Roman" panose="02020603050405020304" pitchFamily="18" charset="0"/>
              </a:rPr>
              <a:t>Services         </a:t>
            </a:r>
            <a:endParaRPr lang="en-US" sz="2000" dirty="0">
              <a:latin typeface="Times New Roman" panose="02020603050405020304" pitchFamily="18" charset="0"/>
              <a:cs typeface="Times New Roman" panose="02020603050405020304" pitchFamily="18" charset="0"/>
            </a:endParaRPr>
          </a:p>
          <a:p>
            <a:pPr lvl="1"/>
            <a:r>
              <a:rPr lang="en-US" sz="2000" dirty="0" smtClean="0">
                <a:latin typeface="Times New Roman" panose="02020603050405020304" pitchFamily="18" charset="0"/>
                <a:cs typeface="Times New Roman" panose="02020603050405020304" pitchFamily="18" charset="0"/>
              </a:rPr>
              <a:t>OPD Services </a:t>
            </a:r>
          </a:p>
          <a:p>
            <a:pPr lvl="1"/>
            <a:r>
              <a:rPr lang="en-US" sz="2000" dirty="0">
                <a:latin typeface="Times New Roman" panose="02020603050405020304" pitchFamily="18" charset="0"/>
                <a:cs typeface="Times New Roman" panose="02020603050405020304" pitchFamily="18" charset="0"/>
              </a:rPr>
              <a:t>Laboratory Services </a:t>
            </a:r>
          </a:p>
          <a:p>
            <a:pPr lvl="1"/>
            <a:r>
              <a:rPr lang="en-US" sz="2000" dirty="0">
                <a:latin typeface="Times New Roman" panose="02020603050405020304" pitchFamily="18" charset="0"/>
                <a:cs typeface="Times New Roman" panose="02020603050405020304" pitchFamily="18" charset="0"/>
              </a:rPr>
              <a:t>Radiology and Imaging </a:t>
            </a:r>
          </a:p>
          <a:p>
            <a:pPr lvl="1"/>
            <a:r>
              <a:rPr lang="en-US" sz="2000" dirty="0">
                <a:latin typeface="Times New Roman" panose="02020603050405020304" pitchFamily="18" charset="0"/>
                <a:cs typeface="Times New Roman" panose="02020603050405020304" pitchFamily="18" charset="0"/>
              </a:rPr>
              <a:t>Operation Theatre </a:t>
            </a:r>
          </a:p>
          <a:p>
            <a:pPr lvl="1"/>
            <a:r>
              <a:rPr lang="en-US" sz="2000" dirty="0">
                <a:latin typeface="Times New Roman" panose="02020603050405020304" pitchFamily="18" charset="0"/>
                <a:cs typeface="Times New Roman" panose="02020603050405020304" pitchFamily="18" charset="0"/>
              </a:rPr>
              <a:t>Labour Room </a:t>
            </a:r>
          </a:p>
          <a:p>
            <a:pPr lvl="1"/>
            <a:r>
              <a:rPr lang="en-US" sz="2000" dirty="0">
                <a:latin typeface="Times New Roman" panose="02020603050405020304" pitchFamily="18" charset="0"/>
                <a:cs typeface="Times New Roman" panose="02020603050405020304" pitchFamily="18" charset="0"/>
              </a:rPr>
              <a:t>Wards</a:t>
            </a:r>
          </a:p>
          <a:p>
            <a:pPr lvl="1"/>
            <a:r>
              <a:rPr lang="en-US" sz="2000" dirty="0">
                <a:latin typeface="Times New Roman" panose="02020603050405020304" pitchFamily="18" charset="0"/>
                <a:cs typeface="Times New Roman" panose="02020603050405020304" pitchFamily="18" charset="0"/>
              </a:rPr>
              <a:t>Pharmacy </a:t>
            </a:r>
          </a:p>
          <a:p>
            <a:pPr lvl="1"/>
            <a:r>
              <a:rPr lang="en-US" sz="2000" dirty="0">
                <a:latin typeface="Times New Roman" panose="02020603050405020304" pitchFamily="18" charset="0"/>
                <a:cs typeface="Times New Roman" panose="02020603050405020304" pitchFamily="18" charset="0"/>
              </a:rPr>
              <a:t>Bio-Medical Waste Management </a:t>
            </a:r>
          </a:p>
          <a:p>
            <a:pPr lvl="1"/>
            <a:r>
              <a:rPr lang="en-US" sz="2000" dirty="0" smtClean="0">
                <a:latin typeface="Times New Roman" panose="02020603050405020304" pitchFamily="18" charset="0"/>
                <a:cs typeface="Times New Roman" panose="02020603050405020304" pitchFamily="18" charset="0"/>
              </a:rPr>
              <a:t>CSSD  </a:t>
            </a:r>
            <a:endParaRPr lang="en-US" sz="2000" dirty="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Human Resource Management</a:t>
            </a:r>
          </a:p>
          <a:p>
            <a:pPr lvl="1"/>
            <a:r>
              <a:rPr lang="en-US" sz="2000" dirty="0">
                <a:latin typeface="Times New Roman" panose="02020603050405020304" pitchFamily="18" charset="0"/>
                <a:cs typeface="Times New Roman" panose="02020603050405020304" pitchFamily="18" charset="0"/>
              </a:rPr>
              <a:t>Miscellaneous Aspects </a:t>
            </a:r>
          </a:p>
          <a:p>
            <a:pPr lvl="1"/>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51516" y="119173"/>
            <a:ext cx="12024575" cy="717954"/>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BRIEF OF DELHI CANTONMENT BOARD HOSPITAL</a:t>
            </a:r>
            <a:endParaRPr lang="en-US" sz="4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5834130" y="1233115"/>
            <a:ext cx="5886975" cy="4943848"/>
          </a:xfrm>
          <a:prstGeom prst="rect">
            <a:avLst/>
          </a:prstGeom>
        </p:spPr>
      </p:pic>
    </p:spTree>
    <p:extLst>
      <p:ext uri="{BB962C8B-B14F-4D97-AF65-F5344CB8AC3E}">
        <p14:creationId xmlns:p14="http://schemas.microsoft.com/office/powerpoint/2010/main" val="3084335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6" y="1353147"/>
            <a:ext cx="12024575" cy="5330988"/>
          </a:xfrm>
        </p:spPr>
        <p:txBody>
          <a:bodyPr>
            <a:normAutofit/>
          </a:bodyPr>
          <a:lstStyle/>
          <a:p>
            <a:r>
              <a:rPr lang="en-US" sz="2000" dirty="0" smtClean="0">
                <a:latin typeface="Times New Roman" panose="02020603050405020304" pitchFamily="18" charset="0"/>
                <a:cs typeface="Times New Roman" panose="02020603050405020304" pitchFamily="18" charset="0"/>
              </a:rPr>
              <a:t>Good medical care </a:t>
            </a:r>
            <a:r>
              <a:rPr lang="en-US" sz="2000" dirty="0">
                <a:latin typeface="Times New Roman" panose="02020603050405020304" pitchFamily="18" charset="0"/>
                <a:cs typeface="Times New Roman" panose="02020603050405020304" pitchFamily="18" charset="0"/>
              </a:rPr>
              <a:t>relies on good record keeping. Without an accurate, </a:t>
            </a:r>
            <a:r>
              <a:rPr lang="en-US" sz="2000" i="1" dirty="0" smtClean="0">
                <a:latin typeface="Times New Roman" panose="02020603050405020304" pitchFamily="18" charset="0"/>
                <a:cs typeface="Times New Roman" panose="02020603050405020304" pitchFamily="18" charset="0"/>
              </a:rPr>
              <a:t>comprehensive up-to-date </a:t>
            </a:r>
            <a:r>
              <a:rPr lang="en-US" sz="2000" i="1" dirty="0">
                <a:latin typeface="Times New Roman" panose="02020603050405020304" pitchFamily="18" charset="0"/>
                <a:cs typeface="Times New Roman" panose="02020603050405020304" pitchFamily="18" charset="0"/>
              </a:rPr>
              <a:t>and accessible patient case history,</a:t>
            </a:r>
            <a:r>
              <a:rPr lang="en-US" sz="2000" dirty="0">
                <a:latin typeface="Times New Roman" panose="02020603050405020304" pitchFamily="18" charset="0"/>
                <a:cs typeface="Times New Roman" panose="02020603050405020304" pitchFamily="18" charset="0"/>
              </a:rPr>
              <a:t> medical personnel may not be able to offer the best treatment or may in fact misdiagnose a condition, which can have serious consequences.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The medical record is a powerful tool that allows the treating physician to </a:t>
            </a:r>
            <a:r>
              <a:rPr lang="en-US" sz="2000" i="1" dirty="0">
                <a:latin typeface="Times New Roman" panose="02020603050405020304" pitchFamily="18" charset="0"/>
                <a:cs typeface="Times New Roman" panose="02020603050405020304" pitchFamily="18" charset="0"/>
              </a:rPr>
              <a:t>track the patient’s medical history and identify problems or patterns that may help determine the course of health care</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Complete </a:t>
            </a:r>
            <a:r>
              <a:rPr lang="en-US" sz="2000" dirty="0">
                <a:latin typeface="Times New Roman" panose="02020603050405020304" pitchFamily="18" charset="0"/>
                <a:cs typeface="Times New Roman" panose="02020603050405020304" pitchFamily="18" charset="0"/>
              </a:rPr>
              <a:t>and </a:t>
            </a:r>
            <a:r>
              <a:rPr lang="en-US" sz="2000" i="1" dirty="0">
                <a:latin typeface="Times New Roman" panose="02020603050405020304" pitchFamily="18" charset="0"/>
                <a:cs typeface="Times New Roman" panose="02020603050405020304" pitchFamily="18" charset="0"/>
              </a:rPr>
              <a:t>accurate medical records </a:t>
            </a:r>
            <a:r>
              <a:rPr lang="en-US" sz="2000" dirty="0">
                <a:latin typeface="Times New Roman" panose="02020603050405020304" pitchFamily="18" charset="0"/>
                <a:cs typeface="Times New Roman" panose="02020603050405020304" pitchFamily="18" charset="0"/>
              </a:rPr>
              <a:t>will meet all </a:t>
            </a:r>
            <a:r>
              <a:rPr lang="en-US" sz="2000" i="1" dirty="0">
                <a:latin typeface="Times New Roman" panose="02020603050405020304" pitchFamily="18" charset="0"/>
                <a:cs typeface="Times New Roman" panose="02020603050405020304" pitchFamily="18" charset="0"/>
              </a:rPr>
              <a:t>legal, regulatory and auditing </a:t>
            </a:r>
            <a:r>
              <a:rPr lang="en-US" sz="2000" i="1" dirty="0" smtClean="0">
                <a:latin typeface="Times New Roman" panose="02020603050405020304" pitchFamily="18" charset="0"/>
                <a:cs typeface="Times New Roman" panose="02020603050405020304" pitchFamily="18" charset="0"/>
              </a:rPr>
              <a:t>requirements</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Records also provide </a:t>
            </a:r>
            <a:r>
              <a:rPr lang="en-US" sz="2000" i="1" dirty="0">
                <a:latin typeface="Times New Roman" panose="02020603050405020304" pitchFamily="18" charset="0"/>
                <a:cs typeface="Times New Roman" panose="02020603050405020304" pitchFamily="18" charset="0"/>
              </a:rPr>
              <a:t>evidence of the hospital’s accountability </a:t>
            </a:r>
            <a:r>
              <a:rPr lang="en-US" sz="2000" dirty="0">
                <a:latin typeface="Times New Roman" panose="02020603050405020304" pitchFamily="18" charset="0"/>
                <a:cs typeface="Times New Roman" panose="02020603050405020304" pitchFamily="18" charset="0"/>
              </a:rPr>
              <a:t>for its actions and they form a key source of data for medical research, statistical reports and health information systems</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The Medical Records Department contribute to comprehensive and high quality care for patients by optimizing the use of resources, improving efficiency and coordination in professional settings and facilitating research. </a:t>
            </a:r>
            <a:endParaRPr lang="en-US" sz="2000" dirty="0" smtClean="0">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Quality of care</a:t>
            </a:r>
          </a:p>
          <a:p>
            <a:pPr lvl="1"/>
            <a:r>
              <a:rPr lang="en-US" sz="2000" dirty="0">
                <a:latin typeface="Times New Roman" panose="02020603050405020304" pitchFamily="18" charset="0"/>
                <a:cs typeface="Times New Roman" panose="02020603050405020304" pitchFamily="18" charset="0"/>
              </a:rPr>
              <a:t>Continuity of care</a:t>
            </a:r>
          </a:p>
          <a:p>
            <a:pPr lvl="1"/>
            <a:r>
              <a:rPr lang="en-US" sz="2000" dirty="0">
                <a:latin typeface="Times New Roman" panose="02020603050405020304" pitchFamily="18" charset="0"/>
                <a:cs typeface="Times New Roman" panose="02020603050405020304" pitchFamily="18" charset="0"/>
              </a:rPr>
              <a:t>Assessment of care: </a:t>
            </a:r>
          </a:p>
          <a:p>
            <a:pPr lvl="1"/>
            <a:r>
              <a:rPr lang="en-US" sz="2000" dirty="0">
                <a:latin typeface="Times New Roman" panose="02020603050405020304" pitchFamily="18" charset="0"/>
                <a:cs typeface="Times New Roman" panose="02020603050405020304" pitchFamily="18" charset="0"/>
              </a:rPr>
              <a:t>Evidence of care</a:t>
            </a:r>
          </a:p>
          <a:p>
            <a:pPr lvl="1"/>
            <a:endParaRPr lang="en-US" sz="2000" dirty="0">
              <a:latin typeface="Times New Roman" panose="02020603050405020304" pitchFamily="18" charset="0"/>
              <a:cs typeface="Times New Roman" panose="02020603050405020304" pitchFamily="18" charset="0"/>
            </a:endParaRPr>
          </a:p>
          <a:p>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51516" y="119173"/>
            <a:ext cx="12024575" cy="808106"/>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
        <p:nvSpPr>
          <p:cNvPr id="2" name="TextBox 1"/>
          <p:cNvSpPr txBox="1"/>
          <p:nvPr/>
        </p:nvSpPr>
        <p:spPr>
          <a:xfrm>
            <a:off x="5188040" y="940158"/>
            <a:ext cx="955183" cy="400110"/>
          </a:xfrm>
          <a:prstGeom prst="rect">
            <a:avLst/>
          </a:prstGeom>
          <a:noFill/>
        </p:spPr>
        <p:txBody>
          <a:bodyPr wrap="square" rtlCol="0">
            <a:spAutoFit/>
          </a:bodyPr>
          <a:lstStyle/>
          <a:p>
            <a:r>
              <a:rPr lang="en-US" sz="2000" b="1" u="sng" dirty="0" smtClean="0">
                <a:latin typeface="Times New Roman" panose="02020603050405020304" pitchFamily="18" charset="0"/>
                <a:cs typeface="Times New Roman" panose="02020603050405020304" pitchFamily="18" charset="0"/>
              </a:rPr>
              <a:t>Part II</a:t>
            </a:r>
            <a:endParaRPr lang="en-US" sz="2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5948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0535" y="1184855"/>
            <a:ext cx="10646535" cy="5460643"/>
          </a:xfrm>
        </p:spPr>
        <p:txBody>
          <a:bodyPr>
            <a:normAutofit/>
          </a:bodyPr>
          <a:lstStyle/>
          <a:p>
            <a:r>
              <a:rPr lang="en-US" sz="2100" dirty="0">
                <a:latin typeface="Times New Roman" panose="02020603050405020304" pitchFamily="18" charset="0"/>
                <a:cs typeface="Times New Roman" panose="02020603050405020304" pitchFamily="18" charset="0"/>
              </a:rPr>
              <a:t>There are </a:t>
            </a:r>
            <a:r>
              <a:rPr lang="en-US" sz="2100" b="1" i="1" dirty="0">
                <a:latin typeface="Times New Roman" panose="02020603050405020304" pitchFamily="18" charset="0"/>
                <a:cs typeface="Times New Roman" panose="02020603050405020304" pitchFamily="18" charset="0"/>
              </a:rPr>
              <a:t>important reasons</a:t>
            </a:r>
            <a:r>
              <a:rPr lang="en-US" sz="2100" dirty="0">
                <a:latin typeface="Times New Roman" panose="02020603050405020304" pitchFamily="18" charset="0"/>
                <a:cs typeface="Times New Roman" panose="02020603050405020304" pitchFamily="18" charset="0"/>
              </a:rPr>
              <a:t> to keep comprehensive medical records for every patient, which enhances and supports the patient-centered </a:t>
            </a:r>
            <a:r>
              <a:rPr lang="en-US" sz="2100" dirty="0" smtClean="0">
                <a:latin typeface="Times New Roman" panose="02020603050405020304" pitchFamily="18" charset="0"/>
                <a:cs typeface="Times New Roman" panose="02020603050405020304" pitchFamily="18" charset="0"/>
              </a:rPr>
              <a:t>care are </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1">
              <a:lnSpc>
                <a:spcPct val="150000"/>
              </a:lnSpc>
            </a:pPr>
            <a:r>
              <a:rPr lang="en-US" sz="2000" dirty="0" smtClean="0">
                <a:latin typeface="Times New Roman" panose="02020603050405020304" pitchFamily="18" charset="0"/>
                <a:cs typeface="Times New Roman" panose="02020603050405020304" pitchFamily="18" charset="0"/>
              </a:rPr>
              <a:t>Patient’s </a:t>
            </a:r>
            <a:r>
              <a:rPr lang="en-US" sz="2000" dirty="0">
                <a:latin typeface="Times New Roman" panose="02020603050405020304" pitchFamily="18" charset="0"/>
                <a:cs typeface="Times New Roman" panose="02020603050405020304" pitchFamily="18" charset="0"/>
              </a:rPr>
              <a:t>medical history </a:t>
            </a:r>
          </a:p>
          <a:p>
            <a:pPr lvl="1">
              <a:lnSpc>
                <a:spcPct val="150000"/>
              </a:lnSpc>
            </a:pPr>
            <a:r>
              <a:rPr lang="en-US" sz="2000" dirty="0" smtClean="0">
                <a:latin typeface="Times New Roman" panose="02020603050405020304" pitchFamily="18" charset="0"/>
                <a:cs typeface="Times New Roman" panose="02020603050405020304" pitchFamily="18" charset="0"/>
              </a:rPr>
              <a:t>Reference </a:t>
            </a:r>
            <a:r>
              <a:rPr lang="en-US" sz="2000" dirty="0">
                <a:latin typeface="Times New Roman" panose="02020603050405020304" pitchFamily="18" charset="0"/>
                <a:cs typeface="Times New Roman" panose="02020603050405020304" pitchFamily="18" charset="0"/>
              </a:rPr>
              <a:t>for colleagues</a:t>
            </a:r>
          </a:p>
          <a:p>
            <a:pPr lvl="1">
              <a:lnSpc>
                <a:spcPct val="150000"/>
              </a:lnSpc>
            </a:pPr>
            <a:r>
              <a:rPr lang="en-US" sz="2000" dirty="0" smtClean="0">
                <a:latin typeface="Times New Roman" panose="02020603050405020304" pitchFamily="18" charset="0"/>
                <a:cs typeface="Times New Roman" panose="02020603050405020304" pitchFamily="18" charset="0"/>
              </a:rPr>
              <a:t>Reference </a:t>
            </a:r>
            <a:r>
              <a:rPr lang="en-US" sz="2000" dirty="0">
                <a:latin typeface="Times New Roman" panose="02020603050405020304" pitchFamily="18" charset="0"/>
                <a:cs typeface="Times New Roman" panose="02020603050405020304" pitchFamily="18" charset="0"/>
              </a:rPr>
              <a:t>for official reports</a:t>
            </a:r>
          </a:p>
          <a:p>
            <a:pPr lvl="1">
              <a:lnSpc>
                <a:spcPct val="150000"/>
              </a:lnSpc>
            </a:pPr>
            <a:r>
              <a:rPr lang="en-US" sz="2000" dirty="0" smtClean="0">
                <a:latin typeface="Times New Roman" panose="02020603050405020304" pitchFamily="18" charset="0"/>
                <a:cs typeface="Times New Roman" panose="02020603050405020304" pitchFamily="18" charset="0"/>
              </a:rPr>
              <a:t>Evidence </a:t>
            </a:r>
            <a:r>
              <a:rPr lang="en-US" sz="2000" dirty="0">
                <a:latin typeface="Times New Roman" panose="02020603050405020304" pitchFamily="18" charset="0"/>
                <a:cs typeface="Times New Roman" panose="02020603050405020304" pitchFamily="18" charset="0"/>
              </a:rPr>
              <a:t>in a medical record </a:t>
            </a:r>
            <a:endParaRPr lang="en-US" sz="2000" dirty="0" smtClean="0">
              <a:latin typeface="Times New Roman" panose="02020603050405020304" pitchFamily="18" charset="0"/>
              <a:cs typeface="Times New Roman" panose="02020603050405020304" pitchFamily="18" charset="0"/>
            </a:endParaRPr>
          </a:p>
          <a:p>
            <a:pPr lvl="1">
              <a:lnSpc>
                <a:spcPct val="150000"/>
              </a:lnSpc>
            </a:pPr>
            <a:r>
              <a:rPr lang="en-US" sz="2000" dirty="0" smtClean="0">
                <a:latin typeface="Times New Roman" panose="02020603050405020304" pitchFamily="18" charset="0"/>
                <a:cs typeface="Times New Roman" panose="02020603050405020304" pitchFamily="18" charset="0"/>
              </a:rPr>
              <a:t>Disciplinary </a:t>
            </a:r>
            <a:r>
              <a:rPr lang="en-US" sz="2000" dirty="0">
                <a:latin typeface="Times New Roman" panose="02020603050405020304" pitchFamily="18" charset="0"/>
                <a:cs typeface="Times New Roman" panose="02020603050405020304" pitchFamily="18" charset="0"/>
              </a:rPr>
              <a:t>reviews</a:t>
            </a:r>
          </a:p>
          <a:p>
            <a:pPr lvl="1">
              <a:lnSpc>
                <a:spcPct val="150000"/>
              </a:lnSpc>
            </a:pPr>
            <a:r>
              <a:rPr lang="en-US" sz="2000" dirty="0">
                <a:latin typeface="Times New Roman" panose="02020603050405020304" pitchFamily="18" charset="0"/>
                <a:cs typeface="Times New Roman" panose="02020603050405020304" pitchFamily="18" charset="0"/>
              </a:rPr>
              <a:t>Quality Assurance activities </a:t>
            </a:r>
          </a:p>
          <a:p>
            <a:pPr lvl="1">
              <a:lnSpc>
                <a:spcPct val="150000"/>
              </a:lnSpc>
            </a:pPr>
            <a:r>
              <a:rPr lang="en-US" sz="2000" dirty="0">
                <a:latin typeface="Times New Roman" panose="02020603050405020304" pitchFamily="18" charset="0"/>
                <a:cs typeface="Times New Roman" panose="02020603050405020304" pitchFamily="18" charset="0"/>
              </a:rPr>
              <a:t>Statistical Data </a:t>
            </a:r>
          </a:p>
          <a:p>
            <a:pPr lvl="1">
              <a:lnSpc>
                <a:spcPct val="150000"/>
              </a:lnSpc>
            </a:pPr>
            <a:r>
              <a:rPr lang="en-US" sz="2000" dirty="0">
                <a:latin typeface="Times New Roman" panose="02020603050405020304" pitchFamily="18" charset="0"/>
                <a:cs typeface="Times New Roman" panose="02020603050405020304" pitchFamily="18" charset="0"/>
              </a:rPr>
              <a:t>Continuity of medical care </a:t>
            </a:r>
          </a:p>
          <a:p>
            <a:pPr lvl="1">
              <a:lnSpc>
                <a:spcPct val="150000"/>
              </a:lnSpc>
            </a:pPr>
            <a:r>
              <a:rPr lang="en-US" sz="2000" dirty="0">
                <a:latin typeface="Times New Roman" panose="02020603050405020304" pitchFamily="18" charset="0"/>
                <a:cs typeface="Times New Roman" panose="02020603050405020304" pitchFamily="18" charset="0"/>
              </a:rPr>
              <a:t>Planning of services </a:t>
            </a:r>
            <a:r>
              <a:rPr lang="en-US" sz="2000" dirty="0"/>
              <a:t> </a:t>
            </a:r>
          </a:p>
          <a:p>
            <a:endParaRPr lang="en-US" sz="2400" dirty="0"/>
          </a:p>
          <a:p>
            <a:endParaRPr lang="en-US" sz="24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51516" y="119173"/>
            <a:ext cx="12024575" cy="808106"/>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390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1017432"/>
            <a:ext cx="11475076" cy="5705340"/>
          </a:xfrm>
        </p:spPr>
        <p:txBody>
          <a:bodyPr>
            <a:normAutofit fontScale="92500" lnSpcReduction="10000"/>
          </a:bodyPr>
          <a:lstStyle/>
          <a:p>
            <a:pPr marL="0" indent="0">
              <a:lnSpc>
                <a:spcPct val="150000"/>
              </a:lnSpc>
              <a:buNone/>
            </a:pPr>
            <a:r>
              <a:rPr lang="en-US" b="1" dirty="0" smtClean="0"/>
              <a:t> </a:t>
            </a:r>
            <a:r>
              <a:rPr lang="en-US" sz="2100" b="1" u="sng" dirty="0" smtClean="0">
                <a:latin typeface="Times New Roman" panose="02020603050405020304" pitchFamily="18" charset="0"/>
                <a:cs typeface="Times New Roman" panose="02020603050405020304" pitchFamily="18" charset="0"/>
              </a:rPr>
              <a:t>AIM</a:t>
            </a:r>
            <a:endParaRPr lang="en-US" sz="2100" dirty="0">
              <a:latin typeface="Times New Roman" panose="02020603050405020304" pitchFamily="18" charset="0"/>
              <a:cs typeface="Times New Roman" panose="02020603050405020304" pitchFamily="18" charset="0"/>
            </a:endParaRPr>
          </a:p>
          <a:p>
            <a:pPr>
              <a:lnSpc>
                <a:spcPct val="150000"/>
              </a:lnSpc>
            </a:pPr>
            <a:r>
              <a:rPr lang="en-US" sz="2100" dirty="0" smtClean="0">
                <a:latin typeface="Times New Roman" panose="02020603050405020304" pitchFamily="18" charset="0"/>
                <a:cs typeface="Times New Roman" panose="02020603050405020304" pitchFamily="18" charset="0"/>
              </a:rPr>
              <a:t>To </a:t>
            </a:r>
            <a:r>
              <a:rPr lang="en-US" sz="2100" dirty="0">
                <a:latin typeface="Times New Roman" panose="02020603050405020304" pitchFamily="18" charset="0"/>
                <a:cs typeface="Times New Roman" panose="02020603050405020304" pitchFamily="18" charset="0"/>
              </a:rPr>
              <a:t>establish a protocol for </a:t>
            </a:r>
            <a:r>
              <a:rPr lang="en-US" sz="2100" dirty="0" smtClean="0">
                <a:latin typeface="Times New Roman" panose="02020603050405020304" pitchFamily="18" charset="0"/>
                <a:cs typeface="Times New Roman" panose="02020603050405020304" pitchFamily="18" charset="0"/>
              </a:rPr>
              <a:t>standards </a:t>
            </a:r>
            <a:r>
              <a:rPr lang="en-US" sz="2100" dirty="0">
                <a:latin typeface="Times New Roman" panose="02020603050405020304" pitchFamily="18" charset="0"/>
                <a:cs typeface="Times New Roman" panose="02020603050405020304" pitchFamily="18" charset="0"/>
              </a:rPr>
              <a:t>in Medical Record Keeping and methods for Retention and Destruction of medical records. </a:t>
            </a:r>
          </a:p>
          <a:p>
            <a:pPr marL="0" indent="0">
              <a:lnSpc>
                <a:spcPct val="150000"/>
              </a:lnSpc>
              <a:buNone/>
            </a:pPr>
            <a:r>
              <a:rPr lang="en-US" sz="2100" b="1" u="sng" dirty="0" smtClean="0">
                <a:latin typeface="Times New Roman" panose="02020603050405020304" pitchFamily="18" charset="0"/>
                <a:cs typeface="Times New Roman" panose="02020603050405020304" pitchFamily="18" charset="0"/>
              </a:rPr>
              <a:t>OBJECTIVES</a:t>
            </a:r>
            <a:endParaRPr lang="en-US" sz="2100" dirty="0">
              <a:latin typeface="Times New Roman" panose="02020603050405020304" pitchFamily="18" charset="0"/>
              <a:cs typeface="Times New Roman" panose="02020603050405020304" pitchFamily="18" charset="0"/>
            </a:endParaRPr>
          </a:p>
          <a:p>
            <a:pPr lvl="0">
              <a:lnSpc>
                <a:spcPct val="150000"/>
              </a:lnSpc>
            </a:pPr>
            <a:r>
              <a:rPr lang="en-US" sz="2100" dirty="0">
                <a:latin typeface="Times New Roman" panose="02020603050405020304" pitchFamily="18" charset="0"/>
                <a:cs typeface="Times New Roman" panose="02020603050405020304" pitchFamily="18" charset="0"/>
              </a:rPr>
              <a:t>To study the current protocol and methods for medical record keeping standards and retention and destruction of old medical records</a:t>
            </a:r>
            <a:r>
              <a:rPr lang="en-US"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lvl="0">
              <a:lnSpc>
                <a:spcPct val="150000"/>
              </a:lnSpc>
            </a:pPr>
            <a:r>
              <a:rPr lang="en-US" sz="2100" dirty="0">
                <a:latin typeface="Times New Roman" panose="02020603050405020304" pitchFamily="18" charset="0"/>
                <a:cs typeface="Times New Roman" panose="02020603050405020304" pitchFamily="18" charset="0"/>
              </a:rPr>
              <a:t>To perform the standard analysis of </a:t>
            </a:r>
            <a:r>
              <a:rPr lang="en-US" sz="2100" dirty="0" smtClean="0">
                <a:latin typeface="Times New Roman" panose="02020603050405020304" pitchFamily="18" charset="0"/>
                <a:cs typeface="Times New Roman" panose="02020603050405020304" pitchFamily="18" charset="0"/>
              </a:rPr>
              <a:t>the Medical </a:t>
            </a:r>
            <a:r>
              <a:rPr lang="en-US" sz="2100" dirty="0">
                <a:latin typeface="Times New Roman" panose="02020603050405020304" pitchFamily="18" charset="0"/>
                <a:cs typeface="Times New Roman" panose="02020603050405020304" pitchFamily="18" charset="0"/>
              </a:rPr>
              <a:t>Records Department of  </a:t>
            </a:r>
            <a:r>
              <a:rPr lang="en-US" sz="2100" dirty="0" smtClean="0">
                <a:latin typeface="Times New Roman" panose="02020603050405020304" pitchFamily="18" charset="0"/>
                <a:cs typeface="Times New Roman" panose="02020603050405020304" pitchFamily="18" charset="0"/>
              </a:rPr>
              <a:t>Cantonment </a:t>
            </a:r>
            <a:r>
              <a:rPr lang="en-US" sz="2100" dirty="0">
                <a:latin typeface="Times New Roman" panose="02020603050405020304" pitchFamily="18" charset="0"/>
                <a:cs typeface="Times New Roman" panose="02020603050405020304" pitchFamily="18" charset="0"/>
              </a:rPr>
              <a:t>General Hospital Delhi Cantt</a:t>
            </a:r>
            <a:r>
              <a:rPr lang="en-US" sz="2100" dirty="0" smtClean="0">
                <a:latin typeface="Times New Roman" panose="02020603050405020304" pitchFamily="18" charset="0"/>
                <a:cs typeface="Times New Roman" panose="02020603050405020304" pitchFamily="18" charset="0"/>
              </a:rPr>
              <a:t>.</a:t>
            </a:r>
          </a:p>
          <a:p>
            <a:pPr lvl="0">
              <a:lnSpc>
                <a:spcPct val="150000"/>
              </a:lnSpc>
            </a:pPr>
            <a:r>
              <a:rPr lang="en-US" sz="2100" dirty="0" smtClean="0">
                <a:latin typeface="Times New Roman" panose="02020603050405020304" pitchFamily="18" charset="0"/>
                <a:cs typeface="Times New Roman" panose="02020603050405020304" pitchFamily="18" charset="0"/>
              </a:rPr>
              <a:t>T</a:t>
            </a:r>
            <a:r>
              <a:rPr lang="en-US" sz="2100" dirty="0">
                <a:latin typeface="Times New Roman" panose="02020603050405020304" pitchFamily="18" charset="0"/>
                <a:cs typeface="Times New Roman" panose="02020603050405020304" pitchFamily="18" charset="0"/>
              </a:rPr>
              <a:t>o identify gaps in the current protocol of record keeping </a:t>
            </a:r>
            <a:r>
              <a:rPr lang="en-US" sz="2100" dirty="0" smtClean="0">
                <a:latin typeface="Times New Roman" panose="02020603050405020304" pitchFamily="18" charset="0"/>
                <a:cs typeface="Times New Roman" panose="02020603050405020304" pitchFamily="18" charset="0"/>
              </a:rPr>
              <a:t>standards </a:t>
            </a:r>
            <a:r>
              <a:rPr lang="en-US" sz="2100" dirty="0">
                <a:latin typeface="Times New Roman" panose="02020603050405020304" pitchFamily="18" charset="0"/>
                <a:cs typeface="Times New Roman" panose="02020603050405020304" pitchFamily="18" charset="0"/>
              </a:rPr>
              <a:t>and of retention and destruction of files</a:t>
            </a:r>
            <a:r>
              <a:rPr lang="en-US" sz="2100" dirty="0" smtClean="0">
                <a:latin typeface="Times New Roman" panose="02020603050405020304" pitchFamily="18" charset="0"/>
                <a:cs typeface="Times New Roman" panose="02020603050405020304" pitchFamily="18" charset="0"/>
              </a:rPr>
              <a:t>.</a:t>
            </a:r>
          </a:p>
          <a:p>
            <a:pPr lvl="0">
              <a:lnSpc>
                <a:spcPct val="150000"/>
              </a:lnSpc>
            </a:pPr>
            <a:r>
              <a:rPr lang="en-US" sz="2100" dirty="0">
                <a:latin typeface="Times New Roman" panose="02020603050405020304" pitchFamily="18" charset="0"/>
                <a:cs typeface="Times New Roman" panose="02020603050405020304" pitchFamily="18" charset="0"/>
              </a:rPr>
              <a:t>To make recommendations for developing and improving the record keeping standards as per the </a:t>
            </a:r>
            <a:r>
              <a:rPr lang="en-US" sz="2100" dirty="0" smtClean="0">
                <a:latin typeface="Times New Roman" panose="02020603050405020304" pitchFamily="18" charset="0"/>
                <a:cs typeface="Times New Roman" panose="02020603050405020304" pitchFamily="18" charset="0"/>
              </a:rPr>
              <a:t>MCI &amp;NABH </a:t>
            </a:r>
            <a:r>
              <a:rPr lang="en-US" sz="2100" dirty="0">
                <a:latin typeface="Times New Roman" panose="02020603050405020304" pitchFamily="18" charset="0"/>
                <a:cs typeface="Times New Roman" panose="02020603050405020304" pitchFamily="18" charset="0"/>
              </a:rPr>
              <a:t>guidelines at Cantonment General Hospital Delhi Cantt and </a:t>
            </a:r>
            <a:r>
              <a:rPr lang="en-US" sz="2100" dirty="0" smtClean="0">
                <a:latin typeface="Times New Roman" panose="02020603050405020304" pitchFamily="18" charset="0"/>
                <a:cs typeface="Times New Roman" panose="02020603050405020304" pitchFamily="18" charset="0"/>
              </a:rPr>
              <a:t>implement best practices.</a:t>
            </a:r>
            <a:endParaRPr lang="en-US" sz="2100" dirty="0"/>
          </a:p>
        </p:txBody>
      </p:sp>
      <p:sp>
        <p:nvSpPr>
          <p:cNvPr id="4" name="Title 1"/>
          <p:cNvSpPr txBox="1">
            <a:spLocks/>
          </p:cNvSpPr>
          <p:nvPr/>
        </p:nvSpPr>
        <p:spPr>
          <a:xfrm>
            <a:off x="51516" y="80537"/>
            <a:ext cx="12024575" cy="808106"/>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6295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4102" y="1481070"/>
            <a:ext cx="9414456" cy="4597758"/>
          </a:xfrm>
        </p:spPr>
        <p:txBody>
          <a:bodyPr>
            <a:normAutofit/>
          </a:bodyPr>
          <a:lstStyle/>
          <a:p>
            <a:pPr marL="0" indent="0">
              <a:lnSpc>
                <a:spcPct val="150000"/>
              </a:lnSpc>
              <a:buNone/>
            </a:pPr>
            <a:r>
              <a:rPr lang="en-US" b="1" dirty="0" smtClean="0"/>
              <a:t> </a:t>
            </a:r>
            <a:r>
              <a:rPr lang="en-US" sz="2000" b="1" u="sng" dirty="0">
                <a:latin typeface="Times New Roman" panose="02020603050405020304" pitchFamily="18" charset="0"/>
                <a:cs typeface="Times New Roman" panose="02020603050405020304" pitchFamily="18" charset="0"/>
              </a:rPr>
              <a:t>SCOPE </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Medical Recordkeeping process</a:t>
            </a:r>
          </a:p>
          <a:p>
            <a:pPr>
              <a:lnSpc>
                <a:spcPct val="150000"/>
              </a:lnSpc>
            </a:pPr>
            <a:r>
              <a:rPr lang="en-US" sz="2000" dirty="0" smtClean="0">
                <a:latin typeface="Times New Roman" panose="02020603050405020304" pitchFamily="18" charset="0"/>
                <a:cs typeface="Times New Roman" panose="02020603050405020304" pitchFamily="18" charset="0"/>
              </a:rPr>
              <a:t>Physical </a:t>
            </a:r>
            <a:r>
              <a:rPr lang="en-US" sz="2000" dirty="0">
                <a:latin typeface="Times New Roman" panose="02020603050405020304" pitchFamily="18" charset="0"/>
                <a:cs typeface="Times New Roman" panose="02020603050405020304" pitchFamily="18" charset="0"/>
              </a:rPr>
              <a:t>facilities, Storage, System of filing and Functioning </a:t>
            </a:r>
          </a:p>
          <a:p>
            <a:pPr>
              <a:lnSpc>
                <a:spcPct val="150000"/>
              </a:lnSpc>
            </a:pPr>
            <a:r>
              <a:rPr lang="en-US" sz="2000" dirty="0" smtClean="0">
                <a:latin typeface="Times New Roman" panose="02020603050405020304" pitchFamily="18" charset="0"/>
                <a:cs typeface="Times New Roman" panose="02020603050405020304" pitchFamily="18" charset="0"/>
              </a:rPr>
              <a:t>Privacy </a:t>
            </a:r>
            <a:r>
              <a:rPr lang="en-US" sz="2000" dirty="0">
                <a:latin typeface="Times New Roman" panose="02020603050405020304" pitchFamily="18" charset="0"/>
                <a:cs typeface="Times New Roman" panose="02020603050405020304" pitchFamily="18" charset="0"/>
              </a:rPr>
              <a:t>in Practice for Patient MR Management  </a:t>
            </a:r>
          </a:p>
          <a:p>
            <a:pPr>
              <a:lnSpc>
                <a:spcPct val="150000"/>
              </a:lnSpc>
            </a:pPr>
            <a:r>
              <a:rPr lang="en-US" sz="2000" dirty="0" smtClean="0">
                <a:latin typeface="Times New Roman" panose="02020603050405020304" pitchFamily="18" charset="0"/>
                <a:cs typeface="Times New Roman" panose="02020603050405020304" pitchFamily="18" charset="0"/>
              </a:rPr>
              <a:t>Policy </a:t>
            </a:r>
            <a:r>
              <a:rPr lang="en-US" sz="2000" dirty="0">
                <a:latin typeface="Times New Roman" panose="02020603050405020304" pitchFamily="18" charset="0"/>
                <a:cs typeface="Times New Roman" panose="02020603050405020304" pitchFamily="18" charset="0"/>
              </a:rPr>
              <a:t>for Retention and Destruction </a:t>
            </a:r>
          </a:p>
          <a:p>
            <a:pPr>
              <a:lnSpc>
                <a:spcPct val="150000"/>
              </a:lnSpc>
            </a:pPr>
            <a:r>
              <a:rPr lang="en-US" sz="2000" dirty="0" smtClean="0">
                <a:latin typeface="Times New Roman" panose="02020603050405020304" pitchFamily="18" charset="0"/>
                <a:cs typeface="Times New Roman" panose="02020603050405020304" pitchFamily="18" charset="0"/>
              </a:rPr>
              <a:t>Transition </a:t>
            </a:r>
            <a:r>
              <a:rPr lang="en-US" sz="2000" dirty="0">
                <a:latin typeface="Times New Roman" panose="02020603050405020304" pitchFamily="18" charset="0"/>
                <a:cs typeface="Times New Roman" panose="02020603050405020304" pitchFamily="18" charset="0"/>
              </a:rPr>
              <a:t>to </a:t>
            </a:r>
            <a:r>
              <a:rPr lang="en-US" sz="2000" dirty="0" smtClean="0">
                <a:latin typeface="Times New Roman" panose="02020603050405020304" pitchFamily="18" charset="0"/>
                <a:cs typeface="Times New Roman" panose="02020603050405020304" pitchFamily="18" charset="0"/>
              </a:rPr>
              <a:t>Electr</a:t>
            </a:r>
            <a:r>
              <a:rPr lang="en-US" sz="2000" dirty="0">
                <a:latin typeface="Times New Roman" panose="02020603050405020304" pitchFamily="18" charset="0"/>
                <a:cs typeface="Times New Roman" panose="02020603050405020304" pitchFamily="18" charset="0"/>
              </a:rPr>
              <a:t>onic Medical </a:t>
            </a:r>
            <a:r>
              <a:rPr lang="en-US" sz="2000" dirty="0" smtClean="0">
                <a:latin typeface="Times New Roman" panose="02020603050405020304" pitchFamily="18" charset="0"/>
                <a:cs typeface="Times New Roman" panose="02020603050405020304" pitchFamily="18" charset="0"/>
              </a:rPr>
              <a:t>Recordkeeping</a:t>
            </a:r>
          </a:p>
        </p:txBody>
      </p:sp>
      <p:sp>
        <p:nvSpPr>
          <p:cNvPr id="4" name="Title 1"/>
          <p:cNvSpPr txBox="1">
            <a:spLocks/>
          </p:cNvSpPr>
          <p:nvPr/>
        </p:nvSpPr>
        <p:spPr>
          <a:xfrm>
            <a:off x="68686" y="132052"/>
            <a:ext cx="12024575" cy="717954"/>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984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1052503"/>
            <a:ext cx="11526591" cy="5696028"/>
          </a:xfrm>
        </p:spPr>
        <p:txBody>
          <a:bodyPr>
            <a:noAutofit/>
          </a:bodyPr>
          <a:lstStyle/>
          <a:p>
            <a:pPr marL="0" indent="0">
              <a:buNone/>
            </a:pPr>
            <a:r>
              <a:rPr lang="en-US" sz="1800" b="1" dirty="0" smtClean="0"/>
              <a:t>REVIEW </a:t>
            </a:r>
            <a:r>
              <a:rPr lang="en-US" sz="1800" b="1" dirty="0"/>
              <a:t>OF LITERATURE</a:t>
            </a:r>
          </a:p>
          <a:p>
            <a:r>
              <a:rPr lang="en-US" sz="1800" dirty="0"/>
              <a:t>Review of literature is an essential aspect of scientific research</a:t>
            </a:r>
          </a:p>
          <a:p>
            <a:r>
              <a:rPr lang="en-US" sz="1800" dirty="0"/>
              <a:t>Helps to establish support for the study, select research design, developing tools and data collection technique</a:t>
            </a:r>
          </a:p>
          <a:p>
            <a:r>
              <a:rPr lang="en-US" sz="1800" dirty="0"/>
              <a:t>Physicians are required to keep accurate, comprehensive medical records that will stand alone without their interpretation</a:t>
            </a:r>
          </a:p>
          <a:p>
            <a:r>
              <a:rPr lang="en-US" sz="1800" dirty="0"/>
              <a:t>To meet medico-legal requirements</a:t>
            </a:r>
          </a:p>
          <a:p>
            <a:r>
              <a:rPr lang="en-US" sz="1800" dirty="0"/>
              <a:t>Good medical records will assist colleagues in offering comprehensive, effective and efficient care of the patients</a:t>
            </a:r>
            <a:r>
              <a:rPr lang="en-US" sz="1800" dirty="0" smtClean="0"/>
              <a:t>.</a:t>
            </a:r>
            <a:endParaRPr lang="en-US" sz="1800" dirty="0"/>
          </a:p>
          <a:p>
            <a:r>
              <a:rPr lang="en-US" sz="1800" dirty="0" smtClean="0"/>
              <a:t>Develop good recordkeeping habits effectively and efficiently maintain excellent medical records by:</a:t>
            </a:r>
          </a:p>
          <a:p>
            <a:pPr lvl="1"/>
            <a:r>
              <a:rPr lang="en-US" sz="1800" b="1" u="sng" dirty="0" smtClean="0"/>
              <a:t>Standards Analysis for EMRs </a:t>
            </a:r>
            <a:r>
              <a:rPr lang="en-US" sz="1800" dirty="0" smtClean="0"/>
              <a:t>-There are many standards that have to be met in providing electronic medical records. These standards are set by the government, having different ability to enforce or encourage their use. </a:t>
            </a:r>
          </a:p>
          <a:p>
            <a:pPr lvl="1"/>
            <a:r>
              <a:rPr lang="en-US" sz="1800" dirty="0" smtClean="0"/>
              <a:t> </a:t>
            </a:r>
            <a:r>
              <a:rPr lang="en-US" sz="1800" b="1" u="sng" dirty="0" smtClean="0"/>
              <a:t>Privacy and Confidentiality </a:t>
            </a:r>
            <a:r>
              <a:rPr lang="en-US" sz="1800" dirty="0" smtClean="0"/>
              <a:t>- Patient consent is mandatory</a:t>
            </a:r>
          </a:p>
          <a:p>
            <a:pPr lvl="1"/>
            <a:r>
              <a:rPr lang="en-US" sz="1800" b="1" u="sng" dirty="0" smtClean="0"/>
              <a:t>Similarity Standards </a:t>
            </a:r>
            <a:r>
              <a:rPr lang="en-US" sz="1800" dirty="0" smtClean="0"/>
              <a:t>- Vocabulary standards to record symptom and diagnostic information. Medication standards to allow decision-support tools to work properly, by implementing the (WHO) - ICD (10) code and hence to support research. </a:t>
            </a:r>
          </a:p>
          <a:p>
            <a:pPr lvl="1"/>
            <a:r>
              <a:rPr lang="en-US" sz="1800" b="1" u="sng" dirty="0" smtClean="0"/>
              <a:t>Compatibility Standards </a:t>
            </a:r>
            <a:r>
              <a:rPr lang="en-US" sz="1800" dirty="0" smtClean="0"/>
              <a:t>- Platform specifications, other initiatives are concerned with the transmission of data between systems so that various healthcare institutions involved in patient care and can share information.</a:t>
            </a:r>
          </a:p>
          <a:p>
            <a:endParaRPr lang="en-US" sz="1800" dirty="0"/>
          </a:p>
        </p:txBody>
      </p:sp>
      <p:pic>
        <p:nvPicPr>
          <p:cNvPr id="6" name="Picture 5"/>
          <p:cNvPicPr>
            <a:picLocks noChangeAspect="1"/>
          </p:cNvPicPr>
          <p:nvPr/>
        </p:nvPicPr>
        <p:blipFill>
          <a:blip r:embed="rId2"/>
          <a:stretch>
            <a:fillRect/>
          </a:stretch>
        </p:blipFill>
        <p:spPr>
          <a:xfrm>
            <a:off x="81774" y="-15758"/>
            <a:ext cx="12028451" cy="1042506"/>
          </a:xfrm>
          <a:prstGeom prst="rect">
            <a:avLst/>
          </a:prstGeom>
        </p:spPr>
      </p:pic>
    </p:spTree>
    <p:extLst>
      <p:ext uri="{BB962C8B-B14F-4D97-AF65-F5344CB8AC3E}">
        <p14:creationId xmlns:p14="http://schemas.microsoft.com/office/powerpoint/2010/main" val="445170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68910"/>
            <a:ext cx="11745532" cy="575033"/>
          </a:xfrm>
          <a:solidFill>
            <a:schemeClr val="accent2">
              <a:lumMod val="75000"/>
            </a:schemeClr>
          </a:solidFill>
        </p:spPr>
        <p:txBody>
          <a:bodyPr>
            <a:noAutofit/>
          </a:bodyPr>
          <a:lstStyle/>
          <a:p>
            <a:pPr algn="ctr"/>
            <a:r>
              <a:rPr lang="en-US" sz="3900" dirty="0" smtClean="0">
                <a:latin typeface="Times New Roman" panose="02020603050405020304" pitchFamily="18" charset="0"/>
                <a:cs typeface="Times New Roman" panose="02020603050405020304" pitchFamily="18" charset="0"/>
              </a:rPr>
              <a:t>HOSPITAL RECORD-KEEPING STANDARDS</a:t>
            </a:r>
            <a:endParaRPr lang="en-US" sz="39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3183" y="859703"/>
            <a:ext cx="11745532" cy="5837309"/>
          </a:xfrm>
        </p:spPr>
        <p:txBody>
          <a:bodyPr>
            <a:normAutofit fontScale="92500" lnSpcReduction="10000"/>
          </a:bodyPr>
          <a:lstStyle/>
          <a:p>
            <a:pPr marL="0" indent="0">
              <a:buNone/>
            </a:pPr>
            <a:r>
              <a:rPr lang="en-US" sz="2000" b="1" dirty="0">
                <a:latin typeface="Times New Roman" panose="02020603050405020304" pitchFamily="18" charset="0"/>
                <a:cs typeface="Times New Roman" panose="02020603050405020304" pitchFamily="18" charset="0"/>
              </a:rPr>
              <a:t>Medical </a:t>
            </a:r>
            <a:r>
              <a:rPr lang="en-US" sz="2000" b="1" dirty="0" smtClean="0">
                <a:latin typeface="Times New Roman" panose="02020603050405020304" pitchFamily="18" charset="0"/>
                <a:cs typeface="Times New Roman" panose="02020603050405020304" pitchFamily="18" charset="0"/>
              </a:rPr>
              <a:t>Record maintenance process: </a:t>
            </a:r>
            <a:endParaRPr lang="en-US" sz="2000" b="1" dirty="0">
              <a:latin typeface="Times New Roman" panose="02020603050405020304" pitchFamily="18" charset="0"/>
              <a:cs typeface="Times New Roman" panose="02020603050405020304" pitchFamily="18" charset="0"/>
            </a:endParaRP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1 Deposition </a:t>
            </a:r>
            <a:r>
              <a:rPr lang="en-US" sz="2000" dirty="0">
                <a:latin typeface="Times New Roman" panose="02020603050405020304" pitchFamily="18" charset="0"/>
                <a:cs typeface="Times New Roman" panose="02020603050405020304" pitchFamily="18" charset="0"/>
              </a:rPr>
              <a:t>of files</a:t>
            </a: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2 Collection </a:t>
            </a:r>
            <a:r>
              <a:rPr lang="en-US" sz="2000" dirty="0">
                <a:latin typeface="Times New Roman" panose="02020603050405020304" pitchFamily="18" charset="0"/>
                <a:cs typeface="Times New Roman" panose="02020603050405020304" pitchFamily="18" charset="0"/>
              </a:rPr>
              <a:t>or Receiving of files  </a:t>
            </a: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3 Assembling </a:t>
            </a:r>
            <a:r>
              <a:rPr lang="en-US" sz="2000" dirty="0">
                <a:latin typeface="Times New Roman" panose="02020603050405020304" pitchFamily="18" charset="0"/>
                <a:cs typeface="Times New Roman" panose="02020603050405020304" pitchFamily="18" charset="0"/>
              </a:rPr>
              <a:t>of Files</a:t>
            </a: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4 Coding </a:t>
            </a:r>
            <a:endParaRPr lang="en-US" sz="2000" dirty="0">
              <a:latin typeface="Times New Roman" panose="02020603050405020304" pitchFamily="18" charset="0"/>
              <a:cs typeface="Times New Roman" panose="02020603050405020304" pitchFamily="18" charset="0"/>
            </a:endParaRP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5 Entries </a:t>
            </a:r>
            <a:r>
              <a:rPr lang="en-US" sz="2000" dirty="0">
                <a:latin typeface="Times New Roman" panose="02020603050405020304" pitchFamily="18" charset="0"/>
                <a:cs typeface="Times New Roman" panose="02020603050405020304" pitchFamily="18" charset="0"/>
              </a:rPr>
              <a:t>into the excel sheet software programme </a:t>
            </a: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6 Indexing </a:t>
            </a:r>
            <a:endParaRPr lang="en-US" sz="2000" dirty="0">
              <a:latin typeface="Times New Roman" panose="02020603050405020304" pitchFamily="18" charset="0"/>
              <a:cs typeface="Times New Roman" panose="02020603050405020304" pitchFamily="18" charset="0"/>
            </a:endParaRPr>
          </a:p>
          <a:p>
            <a:pPr>
              <a:lnSpc>
                <a:spcPct val="100000"/>
              </a:lnSpc>
            </a:pPr>
            <a:r>
              <a:rPr lang="en-US" sz="2000" dirty="0">
                <a:latin typeface="Times New Roman" panose="02020603050405020304" pitchFamily="18" charset="0"/>
                <a:cs typeface="Times New Roman" panose="02020603050405020304" pitchFamily="18" charset="0"/>
              </a:rPr>
              <a:t>Step </a:t>
            </a:r>
            <a:r>
              <a:rPr lang="en-US" sz="2000" dirty="0" smtClean="0">
                <a:latin typeface="Times New Roman" panose="02020603050405020304" pitchFamily="18" charset="0"/>
                <a:cs typeface="Times New Roman" panose="02020603050405020304" pitchFamily="18" charset="0"/>
              </a:rPr>
              <a:t>7 Filing </a:t>
            </a:r>
          </a:p>
          <a:p>
            <a:pPr marL="0" indent="0">
              <a:lnSpc>
                <a:spcPct val="100000"/>
              </a:lnSpc>
              <a:buNone/>
            </a:pPr>
            <a:r>
              <a:rPr lang="en-US" sz="2000" dirty="0">
                <a:latin typeface="Times New Roman" panose="02020603050405020304" pitchFamily="18" charset="0"/>
                <a:cs typeface="Times New Roman" panose="02020603050405020304" pitchFamily="18" charset="0"/>
              </a:rPr>
              <a:t>The medical record has </a:t>
            </a:r>
            <a:r>
              <a:rPr lang="en-US" sz="2000" b="1" dirty="0">
                <a:latin typeface="Times New Roman" panose="02020603050405020304" pitchFamily="18" charset="0"/>
                <a:cs typeface="Times New Roman" panose="02020603050405020304" pitchFamily="18" charset="0"/>
              </a:rPr>
              <a:t>four major sections</a:t>
            </a:r>
            <a:r>
              <a:rPr lang="en-US" sz="2000" dirty="0">
                <a:latin typeface="Times New Roman" panose="02020603050405020304" pitchFamily="18" charset="0"/>
                <a:cs typeface="Times New Roman" panose="02020603050405020304" pitchFamily="18" charset="0"/>
              </a:rPr>
              <a:t>:</a:t>
            </a:r>
          </a:p>
          <a:p>
            <a:pPr>
              <a:lnSpc>
                <a:spcPct val="100000"/>
              </a:lnSpc>
            </a:pPr>
            <a:r>
              <a:rPr lang="en-US" sz="2000" b="1" dirty="0">
                <a:latin typeface="Times New Roman" panose="02020603050405020304" pitchFamily="18" charset="0"/>
                <a:cs typeface="Times New Roman" panose="02020603050405020304" pitchFamily="18" charset="0"/>
              </a:rPr>
              <a:t>Administrative: </a:t>
            </a:r>
            <a:r>
              <a:rPr lang="en-US" sz="2000" dirty="0">
                <a:latin typeface="Times New Roman" panose="02020603050405020304" pitchFamily="18" charset="0"/>
                <a:cs typeface="Times New Roman" panose="02020603050405020304" pitchFamily="18" charset="0"/>
              </a:rPr>
              <a:t>which includes demographic and socioeconomic data such </a:t>
            </a:r>
            <a:r>
              <a:rPr lang="en-US" sz="2000" dirty="0" err="1">
                <a:latin typeface="Times New Roman" panose="02020603050405020304" pitchFamily="18" charset="0"/>
                <a:cs typeface="Times New Roman" panose="02020603050405020304" pitchFamily="18" charset="0"/>
              </a:rPr>
              <a:t>asthe</a:t>
            </a:r>
            <a:r>
              <a:rPr lang="en-US" sz="2000" dirty="0">
                <a:latin typeface="Times New Roman" panose="02020603050405020304" pitchFamily="18" charset="0"/>
                <a:cs typeface="Times New Roman" panose="02020603050405020304" pitchFamily="18" charset="0"/>
              </a:rPr>
              <a:t> name of the patient (identification), sex, date of birth, place of birth, patient’s permanent address, and medical record number. </a:t>
            </a:r>
          </a:p>
          <a:p>
            <a:pPr>
              <a:lnSpc>
                <a:spcPct val="10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Legal data: </a:t>
            </a:r>
            <a:r>
              <a:rPr lang="en-US" sz="2000" dirty="0">
                <a:latin typeface="Times New Roman" panose="02020603050405020304" pitchFamily="18" charset="0"/>
                <a:cs typeface="Times New Roman" panose="02020603050405020304" pitchFamily="18" charset="0"/>
              </a:rPr>
              <a:t>including a signed consent for treatment by appointed doctors and </a:t>
            </a:r>
            <a:r>
              <a:rPr lang="en-US" sz="2000" dirty="0" err="1">
                <a:latin typeface="Times New Roman" panose="02020603050405020304" pitchFamily="18" charset="0"/>
                <a:cs typeface="Times New Roman" panose="02020603050405020304" pitchFamily="18" charset="0"/>
              </a:rPr>
              <a:t>authorisation</a:t>
            </a:r>
            <a:r>
              <a:rPr lang="en-US" sz="2000" dirty="0">
                <a:latin typeface="Times New Roman" panose="02020603050405020304" pitchFamily="18" charset="0"/>
                <a:cs typeface="Times New Roman" panose="02020603050405020304" pitchFamily="18" charset="0"/>
              </a:rPr>
              <a:t> for the release of information.</a:t>
            </a:r>
          </a:p>
          <a:p>
            <a:pPr>
              <a:lnSpc>
                <a:spcPct val="10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Financial data: </a:t>
            </a:r>
            <a:r>
              <a:rPr lang="en-US" sz="2000" dirty="0">
                <a:latin typeface="Times New Roman" panose="02020603050405020304" pitchFamily="18" charset="0"/>
                <a:cs typeface="Times New Roman" panose="02020603050405020304" pitchFamily="18" charset="0"/>
              </a:rPr>
              <a:t>relating to the payment of fees for medical services and hospital accommodation. </a:t>
            </a:r>
          </a:p>
          <a:p>
            <a:pPr>
              <a:lnSpc>
                <a:spcPct val="100000"/>
              </a:lnSpc>
            </a:pPr>
            <a:r>
              <a:rPr lang="en-US" sz="2000" b="1" dirty="0">
                <a:latin typeface="Times New Roman" panose="02020603050405020304" pitchFamily="18" charset="0"/>
                <a:cs typeface="Times New Roman" panose="02020603050405020304" pitchFamily="18" charset="0"/>
              </a:rPr>
              <a:t>Clinical data: </a:t>
            </a:r>
            <a:r>
              <a:rPr lang="en-US" sz="2000" dirty="0">
                <a:latin typeface="Times New Roman" panose="02020603050405020304" pitchFamily="18" charset="0"/>
                <a:cs typeface="Times New Roman" panose="02020603050405020304" pitchFamily="18" charset="0"/>
              </a:rPr>
              <a:t>Of the patient whether admitted to the hospital or treated as an outpatient or an emergency patient</a:t>
            </a:r>
          </a:p>
          <a:p>
            <a:pPr>
              <a:lnSpc>
                <a:spcPct val="100000"/>
              </a:lnSpc>
            </a:pPr>
            <a:endParaRPr lang="en-US" sz="2000" dirty="0">
              <a:latin typeface="Times New Roman" panose="02020603050405020304" pitchFamily="18" charset="0"/>
              <a:cs typeface="Times New Roman" panose="02020603050405020304" pitchFamily="18" charset="0"/>
            </a:endParaRPr>
          </a:p>
          <a:p>
            <a:pPr>
              <a:lnSpc>
                <a:spcPct val="100000"/>
              </a:lnSpc>
            </a:pPr>
            <a:endParaRPr lang="en-US" sz="2000" dirty="0" smtClean="0">
              <a:latin typeface="Times New Roman" panose="02020603050405020304" pitchFamily="18" charset="0"/>
              <a:cs typeface="Times New Roman" panose="02020603050405020304" pitchFamily="18" charset="0"/>
            </a:endParaRPr>
          </a:p>
          <a:p>
            <a:pPr>
              <a:lnSpc>
                <a:spcPct val="100000"/>
              </a:lnSpc>
            </a:pPr>
            <a:endParaRPr lang="en-US" sz="20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41799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1218" y="1043187"/>
            <a:ext cx="10637948" cy="5615190"/>
          </a:xfrm>
        </p:spPr>
        <p:txBody>
          <a:bodyPr>
            <a:normAutofit fontScale="92500" lnSpcReduction="10000"/>
          </a:bodyPr>
          <a:lstStyle/>
          <a:p>
            <a:pPr marL="0" indent="0">
              <a:lnSpc>
                <a:spcPct val="150000"/>
              </a:lnSpc>
              <a:buNone/>
            </a:pPr>
            <a:r>
              <a:rPr lang="en-US" sz="2000" b="1" dirty="0">
                <a:latin typeface="Times New Roman" panose="02020603050405020304" pitchFamily="18" charset="0"/>
                <a:cs typeface="Times New Roman" panose="02020603050405020304" pitchFamily="18" charset="0"/>
              </a:rPr>
              <a:t>How Medical Records should be </a:t>
            </a:r>
            <a:r>
              <a:rPr lang="en-US" sz="2000" b="1" dirty="0" smtClean="0">
                <a:latin typeface="Times New Roman" panose="02020603050405020304" pitchFamily="18" charset="0"/>
                <a:cs typeface="Times New Roman" panose="02020603050405020304" pitchFamily="18" charset="0"/>
              </a:rPr>
              <a:t>maintained</a:t>
            </a:r>
          </a:p>
          <a:p>
            <a:pPr marL="0" indent="0">
              <a:lnSpc>
                <a:spcPct val="150000"/>
              </a:lnSpc>
              <a:buNone/>
            </a:pPr>
            <a:r>
              <a:rPr lang="en-US" sz="2000" dirty="0"/>
              <a:t>Medical records of different departments and healthcare services should be managed in an efficient and effective way</a:t>
            </a:r>
            <a:r>
              <a:rPr lang="en-US" sz="2000" dirty="0" smtClean="0"/>
              <a:t>.</a:t>
            </a:r>
            <a:endParaRPr lang="en-US" sz="2000" b="1" dirty="0">
              <a:latin typeface="Times New Roman" panose="02020603050405020304" pitchFamily="18" charset="0"/>
              <a:cs typeface="Times New Roman" panose="02020603050405020304" pitchFamily="18" charset="0"/>
            </a:endParaRPr>
          </a:p>
          <a:p>
            <a:pPr lvl="1">
              <a:lnSpc>
                <a:spcPct val="150000"/>
              </a:lnSpc>
            </a:pPr>
            <a:r>
              <a:rPr lang="en-US" sz="2000" b="1" dirty="0">
                <a:latin typeface="Times New Roman" panose="02020603050405020304" pitchFamily="18" charset="0"/>
                <a:cs typeface="Times New Roman" panose="02020603050405020304" pitchFamily="18" charset="0"/>
              </a:rPr>
              <a:t>Well Planned </a:t>
            </a:r>
            <a:r>
              <a:rPr lang="en-US" sz="2000" dirty="0" smtClean="0">
                <a:latin typeface="Times New Roman" panose="02020603050405020304" pitchFamily="18" charset="0"/>
                <a:cs typeface="Times New Roman" panose="02020603050405020304" pitchFamily="18" charset="0"/>
              </a:rPr>
              <a:t>-  planning</a:t>
            </a:r>
            <a:r>
              <a:rPr lang="en-US" sz="2000" dirty="0">
                <a:latin typeface="Times New Roman" panose="02020603050405020304" pitchFamily="18" charset="0"/>
                <a:cs typeface="Times New Roman" panose="02020603050405020304" pitchFamily="18" charset="0"/>
              </a:rPr>
              <a:t>, focusing attention on the records </a:t>
            </a:r>
          </a:p>
          <a:p>
            <a:pPr lvl="1">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Comprehensive</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 makes </a:t>
            </a:r>
            <a:r>
              <a:rPr lang="en-US" sz="2000" dirty="0">
                <a:latin typeface="Times New Roman" panose="02020603050405020304" pitchFamily="18" charset="0"/>
                <a:cs typeface="Times New Roman" panose="02020603050405020304" pitchFamily="18" charset="0"/>
              </a:rPr>
              <a:t>it essential that the management of record should speak for itself</a:t>
            </a:r>
          </a:p>
          <a:p>
            <a:pPr lvl="1">
              <a:lnSpc>
                <a:spcPct val="150000"/>
              </a:lnSpc>
            </a:pPr>
            <a:r>
              <a:rPr lang="en-US" sz="2000" b="1" dirty="0">
                <a:latin typeface="Times New Roman" panose="02020603050405020304" pitchFamily="18" charset="0"/>
                <a:cs typeface="Times New Roman" panose="02020603050405020304" pitchFamily="18" charset="0"/>
              </a:rPr>
              <a:t>Accuracy</a:t>
            </a:r>
            <a:r>
              <a:rPr lang="en-US" sz="2000" dirty="0">
                <a:latin typeface="Times New Roman" panose="02020603050405020304" pitchFamily="18" charset="0"/>
                <a:cs typeface="Times New Roman" panose="02020603050405020304" pitchFamily="18" charset="0"/>
              </a:rPr>
              <a:t> - information made available is accurate, authentic and reliable</a:t>
            </a:r>
          </a:p>
          <a:p>
            <a:pPr lvl="1">
              <a:lnSpc>
                <a:spcPct val="150000"/>
              </a:lnSpc>
            </a:pPr>
            <a:r>
              <a:rPr lang="en-US" sz="2000" b="1" dirty="0">
                <a:latin typeface="Times New Roman" panose="02020603050405020304" pitchFamily="18" charset="0"/>
                <a:cs typeface="Times New Roman" panose="02020603050405020304" pitchFamily="18" charset="0"/>
              </a:rPr>
              <a:t>Time Management </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must </a:t>
            </a:r>
            <a:r>
              <a:rPr lang="en-US" sz="2000" dirty="0">
                <a:latin typeface="Times New Roman" panose="02020603050405020304" pitchFamily="18" charset="0"/>
                <a:cs typeface="Times New Roman" panose="02020603050405020304" pitchFamily="18" charset="0"/>
              </a:rPr>
              <a:t>be completed within 14 days from the date of discharge and all Medical Record entries are to be dated, the time entered, and signed. </a:t>
            </a:r>
            <a:endParaRPr lang="en-US" sz="2000" dirty="0" smtClean="0">
              <a:latin typeface="Times New Roman" panose="02020603050405020304" pitchFamily="18" charset="0"/>
              <a:cs typeface="Times New Roman" panose="02020603050405020304" pitchFamily="18" charset="0"/>
            </a:endParaRPr>
          </a:p>
          <a:p>
            <a:pPr lvl="1">
              <a:lnSpc>
                <a:spcPct val="150000"/>
              </a:lnSpc>
            </a:pPr>
            <a:r>
              <a:rPr lang="en-US" sz="2000" b="1" dirty="0">
                <a:latin typeface="Times New Roman" panose="02020603050405020304" pitchFamily="18" charset="0"/>
                <a:cs typeface="Times New Roman" panose="02020603050405020304" pitchFamily="18" charset="0"/>
              </a:rPr>
              <a:t>Well-Classified </a:t>
            </a: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effective </a:t>
            </a:r>
            <a:r>
              <a:rPr lang="en-US" sz="2000" dirty="0">
                <a:latin typeface="Times New Roman" panose="02020603050405020304" pitchFamily="18" charset="0"/>
                <a:cs typeface="Times New Roman" panose="02020603050405020304" pitchFamily="18" charset="0"/>
              </a:rPr>
              <a:t>and purposeful, </a:t>
            </a:r>
            <a:r>
              <a:rPr lang="en-US" sz="2000" dirty="0" smtClean="0">
                <a:latin typeface="Times New Roman" panose="02020603050405020304" pitchFamily="18" charset="0"/>
                <a:cs typeface="Times New Roman" panose="02020603050405020304" pitchFamily="18" charset="0"/>
              </a:rPr>
              <a:t>pertinent </a:t>
            </a:r>
            <a:r>
              <a:rPr lang="en-US" sz="2000" dirty="0">
                <a:latin typeface="Times New Roman" panose="02020603050405020304" pitchFamily="18" charset="0"/>
                <a:cs typeface="Times New Roman" panose="02020603050405020304" pitchFamily="18" charset="0"/>
              </a:rPr>
              <a:t>that the records are classified as per their utility</a:t>
            </a:r>
          </a:p>
          <a:p>
            <a:pPr lvl="1">
              <a:lnSpc>
                <a:spcPct val="150000"/>
              </a:lnSpc>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Economics - </a:t>
            </a:r>
            <a:r>
              <a:rPr lang="en-US" sz="2000" dirty="0">
                <a:latin typeface="Times New Roman" panose="02020603050405020304" pitchFamily="18" charset="0"/>
                <a:cs typeface="Times New Roman" panose="02020603050405020304" pitchFamily="18" charset="0"/>
              </a:rPr>
              <a:t>cost-effective, economies of scale, protect them and locate them conveniently </a:t>
            </a:r>
          </a:p>
          <a:p>
            <a:pPr lvl="1">
              <a:lnSpc>
                <a:spcPct val="150000"/>
              </a:lnSpc>
            </a:pPr>
            <a:r>
              <a:rPr lang="en-US" sz="2000" b="1" dirty="0">
                <a:latin typeface="Times New Roman" panose="02020603050405020304" pitchFamily="18" charset="0"/>
                <a:cs typeface="Times New Roman" panose="02020603050405020304" pitchFamily="18" charset="0"/>
              </a:rPr>
              <a:t>Technology-Savvy - </a:t>
            </a:r>
            <a:r>
              <a:rPr lang="en-US" sz="2000" dirty="0">
                <a:latin typeface="Times New Roman" panose="02020603050405020304" pitchFamily="18" charset="0"/>
                <a:cs typeface="Times New Roman" panose="02020603050405020304" pitchFamily="18" charset="0"/>
              </a:rPr>
              <a:t>technology driven, can exist in e-format/paper based format or a combination of both</a:t>
            </a:r>
          </a:p>
          <a:p>
            <a:endParaRPr lang="en-US" b="1" u="sng" dirty="0" smtClean="0"/>
          </a:p>
          <a:p>
            <a:endParaRPr lang="en-US" dirty="0"/>
          </a:p>
          <a:p>
            <a:endParaRPr lang="en-US" dirty="0"/>
          </a:p>
        </p:txBody>
      </p:sp>
      <p:sp>
        <p:nvSpPr>
          <p:cNvPr id="4" name="Title 1"/>
          <p:cNvSpPr txBox="1">
            <a:spLocks/>
          </p:cNvSpPr>
          <p:nvPr/>
        </p:nvSpPr>
        <p:spPr>
          <a:xfrm>
            <a:off x="90153" y="90152"/>
            <a:ext cx="12024575" cy="695459"/>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7497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1017430"/>
            <a:ext cx="11771291" cy="5666705"/>
          </a:xfrm>
        </p:spPr>
        <p:txBody>
          <a:bodyPr>
            <a:normAutofit/>
          </a:bodyPr>
          <a:lstStyle/>
          <a:p>
            <a:pPr marL="0" indent="0">
              <a:lnSpc>
                <a:spcPct val="150000"/>
              </a:lnSpc>
              <a:buNone/>
            </a:pPr>
            <a:r>
              <a:rPr lang="en-US" sz="2000" b="1" u="sng" dirty="0">
                <a:latin typeface="Times New Roman" panose="02020603050405020304" pitchFamily="18" charset="0"/>
                <a:cs typeface="Times New Roman" panose="02020603050405020304" pitchFamily="18" charset="0"/>
              </a:rPr>
              <a:t>Retrieval Process </a:t>
            </a:r>
            <a:endParaRPr lang="en-US" sz="2000" b="1" u="sng" dirty="0" smtClean="0">
              <a:latin typeface="Times New Roman" panose="02020603050405020304" pitchFamily="18" charset="0"/>
              <a:cs typeface="Times New Roman" panose="02020603050405020304" pitchFamily="18" charset="0"/>
            </a:endParaRPr>
          </a:p>
          <a:p>
            <a:pPr marL="0" indent="0">
              <a:lnSpc>
                <a:spcPct val="150000"/>
              </a:lnSpc>
              <a:buNone/>
            </a:pPr>
            <a:r>
              <a:rPr lang="en-US" sz="2000" dirty="0">
                <a:latin typeface="Times New Roman" panose="02020603050405020304" pitchFamily="18" charset="0"/>
                <a:cs typeface="Times New Roman" panose="02020603050405020304" pitchFamily="18" charset="0"/>
              </a:rPr>
              <a:t>Steps in Record </a:t>
            </a:r>
            <a:r>
              <a:rPr lang="en-US" sz="2000" dirty="0" smtClean="0">
                <a:latin typeface="Times New Roman" panose="02020603050405020304" pitchFamily="18" charset="0"/>
                <a:cs typeface="Times New Roman" panose="02020603050405020304" pitchFamily="18" charset="0"/>
              </a:rPr>
              <a:t>Retrieval are :</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Record </a:t>
            </a:r>
            <a:r>
              <a:rPr lang="en-US" sz="2000" dirty="0">
                <a:latin typeface="Times New Roman" panose="02020603050405020304" pitchFamily="18" charset="0"/>
                <a:cs typeface="Times New Roman" panose="02020603050405020304" pitchFamily="18" charset="0"/>
              </a:rPr>
              <a:t>retrieval process is initiated by the patient</a:t>
            </a:r>
          </a:p>
          <a:p>
            <a:pPr>
              <a:lnSpc>
                <a:spcPct val="150000"/>
              </a:lnSpc>
            </a:pPr>
            <a:r>
              <a:rPr lang="en-US" sz="2000" dirty="0" smtClean="0">
                <a:latin typeface="Times New Roman" panose="02020603050405020304" pitchFamily="18" charset="0"/>
                <a:cs typeface="Times New Roman" panose="02020603050405020304" pitchFamily="18" charset="0"/>
              </a:rPr>
              <a:t>File </a:t>
            </a:r>
            <a:r>
              <a:rPr lang="en-US" sz="2000" dirty="0">
                <a:latin typeface="Times New Roman" panose="02020603050405020304" pitchFamily="18" charset="0"/>
                <a:cs typeface="Times New Roman" panose="02020603050405020304" pitchFamily="18" charset="0"/>
              </a:rPr>
              <a:t>is retrieved from the rack at the medical facility.</a:t>
            </a:r>
          </a:p>
          <a:p>
            <a:pPr>
              <a:lnSpc>
                <a:spcPct val="150000"/>
              </a:lnSpc>
            </a:pPr>
            <a:r>
              <a:rPr lang="en-US" sz="2000" dirty="0" smtClean="0">
                <a:latin typeface="Times New Roman" panose="02020603050405020304" pitchFamily="18" charset="0"/>
                <a:cs typeface="Times New Roman" panose="02020603050405020304" pitchFamily="18" charset="0"/>
              </a:rPr>
              <a:t>Follow </a:t>
            </a:r>
            <a:r>
              <a:rPr lang="en-US" sz="2000" dirty="0">
                <a:latin typeface="Times New Roman" panose="02020603050405020304" pitchFamily="18" charset="0"/>
                <a:cs typeface="Times New Roman" panose="02020603050405020304" pitchFamily="18" charset="0"/>
              </a:rPr>
              <a:t>up and reconfirmation with the facility to ensure that request has been received</a:t>
            </a:r>
          </a:p>
          <a:p>
            <a:pPr>
              <a:lnSpc>
                <a:spcPct val="150000"/>
              </a:lnSpc>
            </a:pPr>
            <a:r>
              <a:rPr lang="en-US" sz="2000" dirty="0" smtClean="0">
                <a:latin typeface="Times New Roman" panose="02020603050405020304" pitchFamily="18" charset="0"/>
                <a:cs typeface="Times New Roman" panose="02020603050405020304" pitchFamily="18" charset="0"/>
              </a:rPr>
              <a:t>Status </a:t>
            </a:r>
            <a:r>
              <a:rPr lang="en-US" sz="2000" dirty="0">
                <a:latin typeface="Times New Roman" panose="02020603050405020304" pitchFamily="18" charset="0"/>
                <a:cs typeface="Times New Roman" panose="02020603050405020304" pitchFamily="18" charset="0"/>
              </a:rPr>
              <a:t>update of request ad check for status update and readiness</a:t>
            </a:r>
          </a:p>
          <a:p>
            <a:pPr>
              <a:lnSpc>
                <a:spcPct val="150000"/>
              </a:lnSpc>
            </a:pPr>
            <a:r>
              <a:rPr lang="en-US" sz="2000" dirty="0" smtClean="0">
                <a:latin typeface="Times New Roman" panose="02020603050405020304" pitchFamily="18" charset="0"/>
                <a:cs typeface="Times New Roman" panose="02020603050405020304" pitchFamily="18" charset="0"/>
              </a:rPr>
              <a:t>Once </a:t>
            </a:r>
            <a:r>
              <a:rPr lang="en-US" sz="2000" dirty="0">
                <a:latin typeface="Times New Roman" panose="02020603050405020304" pitchFamily="18" charset="0"/>
                <a:cs typeface="Times New Roman" panose="02020603050405020304" pitchFamily="18" charset="0"/>
              </a:rPr>
              <a:t>the records are scanned from the secure database and ready for collection, appropriate payments are done.</a:t>
            </a:r>
          </a:p>
          <a:p>
            <a:pPr>
              <a:lnSpc>
                <a:spcPct val="150000"/>
              </a:lnSpc>
            </a:pPr>
            <a:r>
              <a:rPr lang="en-US" sz="2000" dirty="0" smtClean="0">
                <a:latin typeface="Times New Roman" panose="02020603050405020304" pitchFamily="18" charset="0"/>
                <a:cs typeface="Times New Roman" panose="02020603050405020304" pitchFamily="18" charset="0"/>
              </a:rPr>
              <a:t>Check </a:t>
            </a:r>
            <a:r>
              <a:rPr lang="en-US" sz="2000" dirty="0">
                <a:latin typeface="Times New Roman" panose="02020603050405020304" pitchFamily="18" charset="0"/>
                <a:cs typeface="Times New Roman" panose="02020603050405020304" pitchFamily="18" charset="0"/>
              </a:rPr>
              <a:t>to ensure that all information requested are accurate and legible.</a:t>
            </a:r>
          </a:p>
          <a:p>
            <a:pPr>
              <a:lnSpc>
                <a:spcPct val="150000"/>
              </a:lnSpc>
            </a:pPr>
            <a:r>
              <a:rPr lang="en-US" sz="2000" dirty="0" smtClean="0">
                <a:latin typeface="Times New Roman" panose="02020603050405020304" pitchFamily="18" charset="0"/>
                <a:cs typeface="Times New Roman" panose="02020603050405020304" pitchFamily="18" charset="0"/>
              </a:rPr>
              <a:t>Records </a:t>
            </a:r>
            <a:r>
              <a:rPr lang="en-US" sz="2000" dirty="0">
                <a:latin typeface="Times New Roman" panose="02020603050405020304" pitchFamily="18" charset="0"/>
                <a:cs typeface="Times New Roman" panose="02020603050405020304" pitchFamily="18" charset="0"/>
              </a:rPr>
              <a:t>are delivered through secured digital link/download or photocopies are handed over</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90153" y="90152"/>
            <a:ext cx="12024575" cy="721217"/>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12174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 y="811369"/>
            <a:ext cx="12140485" cy="5937161"/>
          </a:xfrm>
        </p:spPr>
        <p:txBody>
          <a:bodyPr>
            <a:normAutofit fontScale="25000" lnSpcReduction="20000"/>
          </a:bodyPr>
          <a:lstStyle/>
          <a:p>
            <a:pPr marL="0" indent="0">
              <a:buNone/>
            </a:pPr>
            <a:r>
              <a:rPr lang="en-US" sz="7400" b="1" u="sng" dirty="0">
                <a:latin typeface="Times New Roman" panose="02020603050405020304" pitchFamily="18" charset="0"/>
                <a:cs typeface="Times New Roman" panose="02020603050405020304" pitchFamily="18" charset="0"/>
              </a:rPr>
              <a:t>Medical record </a:t>
            </a:r>
            <a:r>
              <a:rPr lang="en-US" sz="7400" b="1" u="sng" dirty="0" smtClean="0">
                <a:latin typeface="Times New Roman" panose="02020603050405020304" pitchFamily="18" charset="0"/>
                <a:cs typeface="Times New Roman" panose="02020603050405020304" pitchFamily="18" charset="0"/>
              </a:rPr>
              <a:t>forms</a:t>
            </a:r>
            <a:r>
              <a:rPr lang="en-US" sz="7400" dirty="0">
                <a:latin typeface="Times New Roman" panose="02020603050405020304" pitchFamily="18" charset="0"/>
                <a:cs typeface="Times New Roman" panose="02020603050405020304" pitchFamily="18" charset="0"/>
              </a:rPr>
              <a:t> </a:t>
            </a:r>
          </a:p>
          <a:p>
            <a:r>
              <a:rPr lang="en-US" sz="7400" dirty="0" smtClean="0">
                <a:latin typeface="Times New Roman" panose="02020603050405020304" pitchFamily="18" charset="0"/>
                <a:cs typeface="Times New Roman" panose="02020603050405020304" pitchFamily="18" charset="0"/>
              </a:rPr>
              <a:t> </a:t>
            </a:r>
            <a:r>
              <a:rPr lang="en-US" sz="7400" dirty="0">
                <a:latin typeface="Times New Roman" panose="02020603050405020304" pitchFamily="18" charset="0"/>
                <a:cs typeface="Times New Roman" panose="02020603050405020304" pitchFamily="18" charset="0"/>
              </a:rPr>
              <a:t>Personal Identification Information/Identification summary </a:t>
            </a:r>
            <a:r>
              <a:rPr lang="en-US" sz="7400" dirty="0" smtClean="0">
                <a:latin typeface="Times New Roman" panose="02020603050405020304" pitchFamily="18" charset="0"/>
                <a:cs typeface="Times New Roman" panose="02020603050405020304" pitchFamily="18" charset="0"/>
              </a:rPr>
              <a:t>sheet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Consent </a:t>
            </a:r>
            <a:r>
              <a:rPr lang="en-US" sz="7400" dirty="0">
                <a:latin typeface="Times New Roman" panose="02020603050405020304" pitchFamily="18" charset="0"/>
                <a:cs typeface="Times New Roman" panose="02020603050405020304" pitchFamily="18" charset="0"/>
              </a:rPr>
              <a:t>for treatment and consent to release information to authorized persons to </a:t>
            </a:r>
            <a:r>
              <a:rPr lang="en-US" sz="7400" dirty="0" smtClean="0">
                <a:latin typeface="Times New Roman" panose="02020603050405020304" pitchFamily="18" charset="0"/>
                <a:cs typeface="Times New Roman" panose="02020603050405020304" pitchFamily="18" charset="0"/>
              </a:rPr>
              <a:t>be signed </a:t>
            </a:r>
            <a:r>
              <a:rPr lang="en-US" sz="7400" dirty="0">
                <a:latin typeface="Times New Roman" panose="02020603050405020304" pitchFamily="18" charset="0"/>
                <a:cs typeface="Times New Roman" panose="02020603050405020304" pitchFamily="18" charset="0"/>
              </a:rPr>
              <a:t>by the </a:t>
            </a:r>
            <a:r>
              <a:rPr lang="en-US" sz="7400" dirty="0" smtClean="0">
                <a:latin typeface="Times New Roman" panose="02020603050405020304" pitchFamily="18" charset="0"/>
                <a:cs typeface="Times New Roman" panose="02020603050405020304" pitchFamily="18" charset="0"/>
              </a:rPr>
              <a:t>patient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Medical </a:t>
            </a:r>
            <a:r>
              <a:rPr lang="en-US" sz="7400" dirty="0">
                <a:latin typeface="Times New Roman" panose="02020603050405020304" pitchFamily="18" charset="0"/>
                <a:cs typeface="Times New Roman" panose="02020603050405020304" pitchFamily="18" charset="0"/>
              </a:rPr>
              <a:t>History to include all </a:t>
            </a:r>
            <a:r>
              <a:rPr lang="en-US" sz="7400" dirty="0" smtClean="0">
                <a:latin typeface="Times New Roman" panose="02020603050405020304" pitchFamily="18" charset="0"/>
                <a:cs typeface="Times New Roman" panose="02020603050405020304" pitchFamily="18" charset="0"/>
              </a:rPr>
              <a:t>diagnoses</a:t>
            </a:r>
            <a:r>
              <a:rPr lang="en-US" sz="7400" dirty="0">
                <a:latin typeface="Times New Roman" panose="02020603050405020304" pitchFamily="18" charset="0"/>
                <a:cs typeface="Times New Roman" panose="02020603050405020304" pitchFamily="18" charset="0"/>
              </a:rPr>
              <a:t>, medical care and treatments, allergies, </a:t>
            </a:r>
            <a:r>
              <a:rPr lang="en-US" sz="7400" dirty="0" smtClean="0">
                <a:latin typeface="Times New Roman" panose="02020603050405020304" pitchFamily="18" charset="0"/>
                <a:cs typeface="Times New Roman" panose="02020603050405020304" pitchFamily="18" charset="0"/>
              </a:rPr>
              <a:t>and lack </a:t>
            </a:r>
            <a:r>
              <a:rPr lang="en-US" sz="7400" dirty="0">
                <a:latin typeface="Times New Roman" panose="02020603050405020304" pitchFamily="18" charset="0"/>
                <a:cs typeface="Times New Roman" panose="02020603050405020304" pitchFamily="18" charset="0"/>
              </a:rPr>
              <a:t>of </a:t>
            </a:r>
            <a:r>
              <a:rPr lang="en-US" sz="7400" dirty="0" smtClean="0">
                <a:latin typeface="Times New Roman" panose="02020603050405020304" pitchFamily="18" charset="0"/>
                <a:cs typeface="Times New Roman" panose="02020603050405020304" pitchFamily="18" charset="0"/>
              </a:rPr>
              <a:t>medical care</a:t>
            </a:r>
            <a:r>
              <a:rPr lang="en-US" sz="7400" dirty="0">
                <a:latin typeface="Times New Roman" panose="02020603050405020304" pitchFamily="18" charset="0"/>
                <a:cs typeface="Times New Roman" panose="02020603050405020304" pitchFamily="18" charset="0"/>
              </a:rPr>
              <a:t> </a:t>
            </a:r>
          </a:p>
          <a:p>
            <a:r>
              <a:rPr lang="en-US" sz="7400" dirty="0" smtClean="0">
                <a:latin typeface="Times New Roman" panose="02020603050405020304" pitchFamily="18" charset="0"/>
                <a:cs typeface="Times New Roman" panose="02020603050405020304" pitchFamily="18" charset="0"/>
              </a:rPr>
              <a:t>Correspondence </a:t>
            </a:r>
            <a:r>
              <a:rPr lang="en-US" sz="7400" dirty="0">
                <a:latin typeface="Times New Roman" panose="02020603050405020304" pitchFamily="18" charset="0"/>
                <a:cs typeface="Times New Roman" panose="02020603050405020304" pitchFamily="18" charset="0"/>
              </a:rPr>
              <a:t>and legal documents received about the </a:t>
            </a:r>
            <a:r>
              <a:rPr lang="en-US" sz="7400" dirty="0" smtClean="0">
                <a:latin typeface="Times New Roman" panose="02020603050405020304" pitchFamily="18" charset="0"/>
                <a:cs typeface="Times New Roman" panose="02020603050405020304" pitchFamily="18" charset="0"/>
              </a:rPr>
              <a:t>patient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Admission </a:t>
            </a:r>
            <a:r>
              <a:rPr lang="en-US" sz="7400" dirty="0">
                <a:latin typeface="Times New Roman" panose="02020603050405020304" pitchFamily="18" charset="0"/>
                <a:cs typeface="Times New Roman" panose="02020603050405020304" pitchFamily="18" charset="0"/>
              </a:rPr>
              <a:t>notes to include Family medical history for diseases </a:t>
            </a:r>
            <a:r>
              <a:rPr lang="en-US" sz="7400" dirty="0" smtClean="0">
                <a:latin typeface="Times New Roman" panose="02020603050405020304" pitchFamily="18" charset="0"/>
                <a:cs typeface="Times New Roman" panose="02020603050405020304" pitchFamily="18" charset="0"/>
              </a:rPr>
              <a:t>,genetic </a:t>
            </a:r>
            <a:r>
              <a:rPr lang="en-US" sz="7400" dirty="0">
                <a:latin typeface="Times New Roman" panose="02020603050405020304" pitchFamily="18" charset="0"/>
                <a:cs typeface="Times New Roman" panose="02020603050405020304" pitchFamily="18" charset="0"/>
              </a:rPr>
              <a:t>in each generation, presence of those genetic markers that can shed light on an illness or set of </a:t>
            </a:r>
            <a:r>
              <a:rPr lang="en-US" sz="7400" dirty="0" smtClean="0">
                <a:latin typeface="Times New Roman" panose="02020603050405020304" pitchFamily="18" charset="0"/>
                <a:cs typeface="Times New Roman" panose="02020603050405020304" pitchFamily="18" charset="0"/>
              </a:rPr>
              <a:t>symptoms</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Clinical </a:t>
            </a:r>
            <a:r>
              <a:rPr lang="en-US" sz="7400" dirty="0">
                <a:latin typeface="Times New Roman" panose="02020603050405020304" pitchFamily="18" charset="0"/>
                <a:cs typeface="Times New Roman" panose="02020603050405020304" pitchFamily="18" charset="0"/>
              </a:rPr>
              <a:t>progress notes to record patient’s daily treatment and reaction to </a:t>
            </a:r>
            <a:r>
              <a:rPr lang="en-US" sz="7400" dirty="0" smtClean="0">
                <a:latin typeface="Times New Roman" panose="02020603050405020304" pitchFamily="18" charset="0"/>
                <a:cs typeface="Times New Roman" panose="02020603050405020304" pitchFamily="18" charset="0"/>
              </a:rPr>
              <a:t>treatment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Medication </a:t>
            </a:r>
            <a:r>
              <a:rPr lang="en-US" sz="7400" dirty="0">
                <a:latin typeface="Times New Roman" panose="02020603050405020304" pitchFamily="18" charset="0"/>
                <a:cs typeface="Times New Roman" panose="02020603050405020304" pitchFamily="18" charset="0"/>
              </a:rPr>
              <a:t>history </a:t>
            </a:r>
            <a:r>
              <a:rPr lang="en-US" sz="7400" dirty="0" smtClean="0">
                <a:latin typeface="Times New Roman" panose="02020603050405020304" pitchFamily="18" charset="0"/>
                <a:cs typeface="Times New Roman" panose="02020603050405020304" pitchFamily="18" charset="0"/>
              </a:rPr>
              <a:t>on herbal</a:t>
            </a:r>
            <a:r>
              <a:rPr lang="en-US" sz="7400" dirty="0">
                <a:latin typeface="Times New Roman" panose="02020603050405020304" pitchFamily="18" charset="0"/>
                <a:cs typeface="Times New Roman" panose="02020603050405020304" pitchFamily="18" charset="0"/>
              </a:rPr>
              <a:t>, over the counter, home remedies, prescription medicines and even illegal drug </a:t>
            </a:r>
            <a:r>
              <a:rPr lang="en-US" sz="7400" dirty="0" smtClean="0">
                <a:latin typeface="Times New Roman" panose="02020603050405020304" pitchFamily="18" charset="0"/>
                <a:cs typeface="Times New Roman" panose="02020603050405020304" pitchFamily="18" charset="0"/>
              </a:rPr>
              <a:t>use.</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Nurses</a:t>
            </a:r>
            <a:r>
              <a:rPr lang="en-US" sz="7400" dirty="0">
                <a:latin typeface="Times New Roman" panose="02020603050405020304" pitchFamily="18" charset="0"/>
                <a:cs typeface="Times New Roman" panose="02020603050405020304" pitchFamily="18" charset="0"/>
              </a:rPr>
              <a:t>’ progress notes recording daily nursing care. </a:t>
            </a:r>
          </a:p>
          <a:p>
            <a:r>
              <a:rPr lang="en-US" sz="7400" dirty="0" smtClean="0">
                <a:latin typeface="Times New Roman" panose="02020603050405020304" pitchFamily="18" charset="0"/>
                <a:cs typeface="Times New Roman" panose="02020603050405020304" pitchFamily="18" charset="0"/>
              </a:rPr>
              <a:t>Operation </a:t>
            </a:r>
            <a:r>
              <a:rPr lang="en-US" sz="7400" dirty="0">
                <a:latin typeface="Times New Roman" panose="02020603050405020304" pitchFamily="18" charset="0"/>
                <a:cs typeface="Times New Roman" panose="02020603050405020304" pitchFamily="18" charset="0"/>
              </a:rPr>
              <a:t>report if an operation or operations are performed</a:t>
            </a:r>
            <a:r>
              <a:rPr lang="en-US" sz="7400" dirty="0" smtClean="0">
                <a:latin typeface="Times New Roman" panose="02020603050405020304" pitchFamily="18" charset="0"/>
                <a:cs typeface="Times New Roman" panose="02020603050405020304" pitchFamily="18" charset="0"/>
              </a:rPr>
              <a: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Pathology </a:t>
            </a:r>
            <a:r>
              <a:rPr lang="en-US" sz="7400" dirty="0">
                <a:latin typeface="Times New Roman" panose="02020603050405020304" pitchFamily="18" charset="0"/>
                <a:cs typeface="Times New Roman" panose="02020603050405020304" pitchFamily="18" charset="0"/>
              </a:rPr>
              <a:t>reports including Hematology, Histology, Microbiology and other reports; X-ray</a:t>
            </a:r>
            <a:r>
              <a:rPr lang="en-US" sz="7400" dirty="0" smtClean="0">
                <a:latin typeface="Times New Roman" panose="02020603050405020304" pitchFamily="18" charset="0"/>
                <a:cs typeface="Times New Roman" panose="02020603050405020304" pitchFamily="18" charset="0"/>
              </a:rPr>
              <a: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Treatment </a:t>
            </a:r>
            <a:r>
              <a:rPr lang="en-US" sz="7400" dirty="0">
                <a:latin typeface="Times New Roman" panose="02020603050405020304" pitchFamily="18" charset="0"/>
                <a:cs typeface="Times New Roman" panose="02020603050405020304" pitchFamily="18" charset="0"/>
              </a:rPr>
              <a:t>history </a:t>
            </a:r>
            <a:r>
              <a:rPr lang="en-US" sz="7400" dirty="0" smtClean="0">
                <a:latin typeface="Times New Roman" panose="02020603050405020304" pitchFamily="18" charset="0"/>
                <a:cs typeface="Times New Roman" panose="02020603050405020304" pitchFamily="18" charset="0"/>
              </a:rPr>
              <a:t>of treatments been </a:t>
            </a:r>
            <a:r>
              <a:rPr lang="en-US" sz="7400" dirty="0">
                <a:latin typeface="Times New Roman" panose="02020603050405020304" pitchFamily="18" charset="0"/>
                <a:cs typeface="Times New Roman" panose="02020603050405020304" pitchFamily="18" charset="0"/>
              </a:rPr>
              <a:t>given, whether they worked, and which have failed is significant information</a:t>
            </a:r>
            <a:r>
              <a:rPr lang="en-US" sz="7400" dirty="0" smtClean="0">
                <a:latin typeface="Times New Roman" panose="02020603050405020304" pitchFamily="18" charset="0"/>
                <a:cs typeface="Times New Roman" panose="02020603050405020304" pitchFamily="18" charset="0"/>
              </a:rPr>
              <a: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Special </a:t>
            </a:r>
            <a:r>
              <a:rPr lang="en-US" sz="7400" dirty="0">
                <a:latin typeface="Times New Roman" panose="02020603050405020304" pitchFamily="18" charset="0"/>
                <a:cs typeface="Times New Roman" panose="02020603050405020304" pitchFamily="18" charset="0"/>
              </a:rPr>
              <a:t>nursing forms for observation of head injuries</a:t>
            </a:r>
            <a:r>
              <a:rPr lang="en-US" sz="7400" dirty="0" smtClean="0">
                <a:latin typeface="Times New Roman" panose="02020603050405020304" pitchFamily="18" charset="0"/>
                <a:cs typeface="Times New Roman" panose="02020603050405020304" pitchFamily="18" charset="0"/>
              </a:rPr>
              <a:t>.</a:t>
            </a:r>
            <a:endParaRPr lang="en-US" sz="7400" dirty="0">
              <a:latin typeface="Times New Roman" panose="02020603050405020304" pitchFamily="18" charset="0"/>
              <a:cs typeface="Times New Roman" panose="02020603050405020304" pitchFamily="18" charset="0"/>
            </a:endParaRPr>
          </a:p>
          <a:p>
            <a:r>
              <a:rPr lang="en-US" sz="7400" dirty="0" smtClean="0">
                <a:latin typeface="Times New Roman" panose="02020603050405020304" pitchFamily="18" charset="0"/>
                <a:cs typeface="Times New Roman" panose="02020603050405020304" pitchFamily="18" charset="0"/>
              </a:rPr>
              <a:t>Medical </a:t>
            </a:r>
            <a:r>
              <a:rPr lang="en-US" sz="7400" dirty="0" err="1" smtClean="0">
                <a:latin typeface="Times New Roman" panose="02020603050405020304" pitchFamily="18" charset="0"/>
                <a:cs typeface="Times New Roman" panose="02020603050405020304" pitchFamily="18" charset="0"/>
              </a:rPr>
              <a:t>Directives:Patients</a:t>
            </a:r>
            <a:r>
              <a:rPr lang="en-US" sz="7400" dirty="0" smtClean="0">
                <a:latin typeface="Times New Roman" panose="02020603050405020304" pitchFamily="18" charset="0"/>
                <a:cs typeface="Times New Roman" panose="02020603050405020304" pitchFamily="18" charset="0"/>
              </a:rPr>
              <a:t> </a:t>
            </a:r>
            <a:r>
              <a:rPr lang="en-US" sz="7400" dirty="0">
                <a:latin typeface="Times New Roman" panose="02020603050405020304" pitchFamily="18" charset="0"/>
                <a:cs typeface="Times New Roman" panose="02020603050405020304" pitchFamily="18" charset="0"/>
              </a:rPr>
              <a:t>who have had any treatment at a hospital have a medical directive or Living </a:t>
            </a:r>
            <a:r>
              <a:rPr lang="en-US" sz="7400" dirty="0" smtClean="0">
                <a:latin typeface="Times New Roman" panose="02020603050405020304" pitchFamily="18" charset="0"/>
                <a:cs typeface="Times New Roman" panose="02020603050405020304" pitchFamily="18" charset="0"/>
              </a:rPr>
              <a:t>Will</a:t>
            </a:r>
            <a:endParaRPr lang="en-US" sz="7400" dirty="0">
              <a:latin typeface="Times New Roman" panose="02020603050405020304" pitchFamily="18" charset="0"/>
              <a:cs typeface="Times New Roman" panose="02020603050405020304" pitchFamily="18" charset="0"/>
            </a:endParaRPr>
          </a:p>
          <a:p>
            <a:pPr marL="0" indent="0">
              <a:buNone/>
            </a:pPr>
            <a:r>
              <a:rPr lang="en-US" sz="7400" b="1" u="sng" dirty="0" smtClean="0">
                <a:latin typeface="Times New Roman" panose="02020603050405020304" pitchFamily="18" charset="0"/>
                <a:cs typeface="Times New Roman" panose="02020603050405020304" pitchFamily="18" charset="0"/>
              </a:rPr>
              <a:t>Clip </a:t>
            </a:r>
            <a:r>
              <a:rPr lang="en-US" sz="7400" b="1" u="sng" dirty="0">
                <a:latin typeface="Times New Roman" panose="02020603050405020304" pitchFamily="18" charset="0"/>
                <a:cs typeface="Times New Roman" panose="02020603050405020304" pitchFamily="18" charset="0"/>
              </a:rPr>
              <a:t>or fastener to hold the papers </a:t>
            </a:r>
            <a:r>
              <a:rPr lang="en-US" sz="7400" b="1" u="sng" dirty="0" smtClean="0">
                <a:latin typeface="Times New Roman" panose="02020603050405020304" pitchFamily="18" charset="0"/>
                <a:cs typeface="Times New Roman" panose="02020603050405020304" pitchFamily="18" charset="0"/>
              </a:rPr>
              <a:t>together</a:t>
            </a:r>
            <a:endParaRPr lang="en-US" sz="7400" dirty="0">
              <a:latin typeface="Times New Roman" panose="02020603050405020304" pitchFamily="18" charset="0"/>
              <a:cs typeface="Times New Roman" panose="02020603050405020304" pitchFamily="18" charset="0"/>
            </a:endParaRPr>
          </a:p>
          <a:p>
            <a:pPr marL="0" indent="0">
              <a:buNone/>
            </a:pPr>
            <a:r>
              <a:rPr lang="en-US" sz="7400" b="1" u="sng" dirty="0" smtClean="0">
                <a:latin typeface="Times New Roman" panose="02020603050405020304" pitchFamily="18" charset="0"/>
                <a:cs typeface="Times New Roman" panose="02020603050405020304" pitchFamily="18" charset="0"/>
              </a:rPr>
              <a:t>Dividers </a:t>
            </a:r>
            <a:r>
              <a:rPr lang="en-US" sz="7400" b="1" u="sng" dirty="0">
                <a:latin typeface="Times New Roman" panose="02020603050405020304" pitchFamily="18" charset="0"/>
                <a:cs typeface="Times New Roman" panose="02020603050405020304" pitchFamily="18" charset="0"/>
              </a:rPr>
              <a:t>between each admission and outpatient </a:t>
            </a:r>
            <a:r>
              <a:rPr lang="en-US" sz="7400" b="1" u="sng" dirty="0" smtClean="0">
                <a:latin typeface="Times New Roman" panose="02020603050405020304" pitchFamily="18" charset="0"/>
                <a:cs typeface="Times New Roman" panose="02020603050405020304" pitchFamily="18" charset="0"/>
              </a:rPr>
              <a:t>notes</a:t>
            </a:r>
            <a:endParaRPr lang="en-US" sz="7400" dirty="0">
              <a:latin typeface="Times New Roman" panose="02020603050405020304" pitchFamily="18" charset="0"/>
              <a:cs typeface="Times New Roman" panose="02020603050405020304" pitchFamily="18" charset="0"/>
            </a:endParaRPr>
          </a:p>
          <a:p>
            <a:pPr marL="0" indent="0">
              <a:buNone/>
            </a:pPr>
            <a:r>
              <a:rPr lang="en-US" sz="7400" b="1" u="sng" dirty="0" smtClean="0">
                <a:latin typeface="Times New Roman" panose="02020603050405020304" pitchFamily="18" charset="0"/>
                <a:cs typeface="Times New Roman" panose="02020603050405020304" pitchFamily="18" charset="0"/>
              </a:rPr>
              <a:t>Medical </a:t>
            </a:r>
            <a:r>
              <a:rPr lang="en-US" sz="7400" b="1" u="sng" dirty="0">
                <a:latin typeface="Times New Roman" panose="02020603050405020304" pitchFamily="18" charset="0"/>
                <a:cs typeface="Times New Roman" panose="02020603050405020304" pitchFamily="18" charset="0"/>
              </a:rPr>
              <a:t>record folder</a:t>
            </a:r>
            <a:endParaRPr lang="en-US" sz="7400" dirty="0">
              <a:latin typeface="Times New Roman" panose="02020603050405020304" pitchFamily="18" charset="0"/>
              <a:cs typeface="Times New Roman" panose="02020603050405020304" pitchFamily="18" charset="0"/>
            </a:endParaRPr>
          </a:p>
          <a:p>
            <a:endParaRPr lang="en-US" dirty="0"/>
          </a:p>
        </p:txBody>
      </p:sp>
      <p:sp>
        <p:nvSpPr>
          <p:cNvPr id="4" name="Title 1"/>
          <p:cNvSpPr txBox="1">
            <a:spLocks/>
          </p:cNvSpPr>
          <p:nvPr/>
        </p:nvSpPr>
        <p:spPr>
          <a:xfrm>
            <a:off x="64395" y="0"/>
            <a:ext cx="12024575" cy="669701"/>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6964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51516"/>
            <a:ext cx="12192000" cy="796763"/>
          </a:xfrm>
          <a:solidFill>
            <a:schemeClr val="accent2">
              <a:lumMod val="75000"/>
            </a:schemeClr>
          </a:solidFill>
        </p:spPr>
        <p:txBody>
          <a:bodyPr>
            <a:normAutofit/>
          </a:bodyPr>
          <a:lstStyle/>
          <a:p>
            <a:pPr algn="ctr"/>
            <a:r>
              <a:rPr lang="en-US" sz="4000" dirty="0" smtClean="0">
                <a:latin typeface="Times New Roman" panose="02020603050405020304" pitchFamily="18" charset="0"/>
                <a:cs typeface="Times New Roman" panose="02020603050405020304" pitchFamily="18" charset="0"/>
              </a:rPr>
              <a:t>PREVIEW</a:t>
            </a:r>
            <a:endParaRPr lang="en-US" sz="4000" dirty="0">
              <a:latin typeface="Times New Roman" panose="02020603050405020304" pitchFamily="18" charset="0"/>
              <a:cs typeface="Times New Roman" panose="02020603050405020304" pitchFamily="18" charset="0"/>
            </a:endParaRPr>
          </a:p>
        </p:txBody>
      </p:sp>
      <p:sp>
        <p:nvSpPr>
          <p:cNvPr id="9" name="Content Placeholder 8"/>
          <p:cNvSpPr>
            <a:spLocks noGrp="1"/>
          </p:cNvSpPr>
          <p:nvPr>
            <p:ph idx="1"/>
          </p:nvPr>
        </p:nvSpPr>
        <p:spPr>
          <a:xfrm>
            <a:off x="365760" y="1250754"/>
            <a:ext cx="11414760" cy="5175805"/>
          </a:xfrm>
        </p:spPr>
        <p:txBody>
          <a:bodyPr>
            <a:normAutofit/>
          </a:bodyPr>
          <a:lstStyle/>
          <a:p>
            <a:pPr>
              <a:lnSpc>
                <a:spcPct val="100000"/>
              </a:lnSpc>
            </a:pPr>
            <a:r>
              <a:rPr lang="en-US"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ABSTRACT OF THE INTENDED WORK</a:t>
            </a:r>
          </a:p>
          <a:p>
            <a:pPr>
              <a:lnSpc>
                <a:spcPct val="100000"/>
              </a:lnSpc>
            </a:pPr>
            <a:r>
              <a:rPr lang="en-US"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I(DISSERTATION &amp; INTERNSHIP REPORT)</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Introduction</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Mission, Vision and Values</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Layout of the Hospital</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Observations and Recommendations</a:t>
            </a:r>
          </a:p>
          <a:p>
            <a:pPr>
              <a:lnSpc>
                <a:spcPct val="100000"/>
              </a:lnSpc>
            </a:pPr>
            <a:r>
              <a:rPr lang="en-US"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PART-II(HOSPITAL RECORD-KEEPING STANDARDS)</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Introduction</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Aim ,Objective and Scope</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Medical Recordkeeping process </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Functions of MRD</a:t>
            </a:r>
          </a:p>
          <a:p>
            <a:pPr marL="0" indent="0">
              <a:buNone/>
            </a:pPr>
            <a:endParaRPr lang="en-US" dirty="0" smtClean="0"/>
          </a:p>
          <a:p>
            <a:endParaRPr lang="en-US" dirty="0"/>
          </a:p>
        </p:txBody>
      </p:sp>
    </p:spTree>
    <p:extLst>
      <p:ext uri="{BB962C8B-B14F-4D97-AF65-F5344CB8AC3E}">
        <p14:creationId xmlns:p14="http://schemas.microsoft.com/office/powerpoint/2010/main" val="14330983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1065" y="1056068"/>
            <a:ext cx="10947041" cy="5640945"/>
          </a:xfrm>
        </p:spPr>
        <p:txBody>
          <a:bodyPr>
            <a:normAutofit lnSpcReduction="10000"/>
          </a:bodyPr>
          <a:lstStyle/>
          <a:p>
            <a:pPr marL="0" indent="0">
              <a:lnSpc>
                <a:spcPct val="150000"/>
              </a:lnSpc>
              <a:buNone/>
            </a:pPr>
            <a:r>
              <a:rPr lang="en-US" sz="2000" dirty="0">
                <a:latin typeface="Times New Roman" panose="02020603050405020304" pitchFamily="18" charset="0"/>
                <a:cs typeface="Times New Roman" panose="02020603050405020304" pitchFamily="18" charset="0"/>
              </a:rPr>
              <a:t>T</a:t>
            </a:r>
            <a:r>
              <a:rPr lang="en-US" sz="2000" dirty="0" smtClean="0">
                <a:latin typeface="Times New Roman" panose="02020603050405020304" pitchFamily="18" charset="0"/>
                <a:cs typeface="Times New Roman" panose="02020603050405020304" pitchFamily="18" charset="0"/>
              </a:rPr>
              <a:t>he </a:t>
            </a:r>
            <a:r>
              <a:rPr lang="en-US" sz="2000" dirty="0">
                <a:latin typeface="Times New Roman" panose="02020603050405020304" pitchFamily="18" charset="0"/>
                <a:cs typeface="Times New Roman" panose="02020603050405020304" pitchFamily="18" charset="0"/>
              </a:rPr>
              <a:t>major </a:t>
            </a:r>
            <a:r>
              <a:rPr lang="en-US" sz="2000" b="1" dirty="0">
                <a:latin typeface="Times New Roman" panose="02020603050405020304" pitchFamily="18" charset="0"/>
                <a:cs typeface="Times New Roman" panose="02020603050405020304" pitchFamily="18" charset="0"/>
              </a:rPr>
              <a:t>functions</a:t>
            </a:r>
            <a:r>
              <a:rPr lang="en-US" sz="2000" dirty="0">
                <a:latin typeface="Times New Roman" panose="02020603050405020304" pitchFamily="18" charset="0"/>
                <a:cs typeface="Times New Roman" panose="02020603050405020304" pitchFamily="18" charset="0"/>
              </a:rPr>
              <a:t> of a Medical </a:t>
            </a:r>
            <a:r>
              <a:rPr lang="en-US" sz="2000" dirty="0" smtClean="0">
                <a:latin typeface="Times New Roman" panose="02020603050405020304" pitchFamily="18" charset="0"/>
                <a:cs typeface="Times New Roman" panose="02020603050405020304" pitchFamily="18" charset="0"/>
              </a:rPr>
              <a:t>Records </a:t>
            </a:r>
            <a:r>
              <a:rPr lang="en-US" sz="2000" dirty="0">
                <a:latin typeface="Times New Roman" panose="02020603050405020304" pitchFamily="18" charset="0"/>
                <a:cs typeface="Times New Roman" panose="02020603050405020304" pitchFamily="18" charset="0"/>
              </a:rPr>
              <a:t>Department include</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Admission </a:t>
            </a:r>
            <a:r>
              <a:rPr lang="en-US" sz="2000" dirty="0">
                <a:latin typeface="Times New Roman" panose="02020603050405020304" pitchFamily="18" charset="0"/>
                <a:cs typeface="Times New Roman" panose="02020603050405020304" pitchFamily="18" charset="0"/>
              </a:rPr>
              <a:t>procedure Includes patient identification and the development </a:t>
            </a:r>
            <a:r>
              <a:rPr lang="en-US" sz="2000" dirty="0" smtClean="0">
                <a:latin typeface="Times New Roman" panose="02020603050405020304" pitchFamily="18" charset="0"/>
                <a:cs typeface="Times New Roman" panose="02020603050405020304" pitchFamily="18" charset="0"/>
              </a:rPr>
              <a:t>and maintenance </a:t>
            </a:r>
            <a:r>
              <a:rPr lang="en-US" sz="2000" dirty="0">
                <a:latin typeface="Times New Roman" panose="02020603050405020304" pitchFamily="18" charset="0"/>
                <a:cs typeface="Times New Roman" panose="02020603050405020304" pitchFamily="18" charset="0"/>
              </a:rPr>
              <a:t>of the master patient index (MPI</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Retrieval </a:t>
            </a:r>
            <a:r>
              <a:rPr lang="en-US" sz="2000" dirty="0">
                <a:latin typeface="Times New Roman" panose="02020603050405020304" pitchFamily="18" charset="0"/>
                <a:cs typeface="Times New Roman" panose="02020603050405020304" pitchFamily="18" charset="0"/>
              </a:rPr>
              <a:t>of medical </a:t>
            </a:r>
            <a:r>
              <a:rPr lang="en-US" sz="2000" dirty="0" smtClean="0">
                <a:latin typeface="Times New Roman" panose="02020603050405020304" pitchFamily="18" charset="0"/>
                <a:cs typeface="Times New Roman" panose="02020603050405020304" pitchFamily="18" charset="0"/>
              </a:rPr>
              <a:t>records. </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Coding </a:t>
            </a:r>
            <a:r>
              <a:rPr lang="en-US" sz="2000" dirty="0">
                <a:latin typeface="Times New Roman" panose="02020603050405020304" pitchFamily="18" charset="0"/>
                <a:cs typeface="Times New Roman" panose="02020603050405020304" pitchFamily="18" charset="0"/>
              </a:rPr>
              <a:t>diseases and </a:t>
            </a:r>
            <a:r>
              <a:rPr lang="en-US" sz="2000" dirty="0" smtClean="0">
                <a:latin typeface="Times New Roman" panose="02020603050405020304" pitchFamily="18" charset="0"/>
                <a:cs typeface="Times New Roman" panose="02020603050405020304" pitchFamily="18" charset="0"/>
              </a:rPr>
              <a:t>operations. </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Filing </a:t>
            </a:r>
            <a:r>
              <a:rPr lang="en-US" sz="2000" dirty="0">
                <a:latin typeface="Times New Roman" panose="02020603050405020304" pitchFamily="18" charset="0"/>
                <a:cs typeface="Times New Roman" panose="02020603050405020304" pitchFamily="18" charset="0"/>
              </a:rPr>
              <a:t>medical </a:t>
            </a:r>
            <a:r>
              <a:rPr lang="en-US" sz="2000" dirty="0" smtClean="0">
                <a:latin typeface="Times New Roman" panose="02020603050405020304" pitchFamily="18" charset="0"/>
                <a:cs typeface="Times New Roman" panose="02020603050405020304" pitchFamily="18" charset="0"/>
              </a:rPr>
              <a:t>records.</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Evaluation </a:t>
            </a:r>
            <a:r>
              <a:rPr lang="en-US" sz="2000" dirty="0">
                <a:latin typeface="Times New Roman" panose="02020603050405020304" pitchFamily="18" charset="0"/>
                <a:cs typeface="Times New Roman" panose="02020603050405020304" pitchFamily="18" charset="0"/>
              </a:rPr>
              <a:t>of the medical record service</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a:t>
            </a:r>
          </a:p>
          <a:p>
            <a:pPr>
              <a:lnSpc>
                <a:spcPct val="150000"/>
              </a:lnSpc>
            </a:pPr>
            <a:r>
              <a:rPr lang="en-US" sz="2000" dirty="0" smtClean="0">
                <a:latin typeface="Times New Roman" panose="02020603050405020304" pitchFamily="18" charset="0"/>
                <a:cs typeface="Times New Roman" panose="02020603050405020304" pitchFamily="18" charset="0"/>
              </a:rPr>
              <a:t>Completion </a:t>
            </a:r>
            <a:r>
              <a:rPr lang="en-US" sz="2000" dirty="0">
                <a:latin typeface="Times New Roman" panose="02020603050405020304" pitchFamily="18" charset="0"/>
                <a:cs typeface="Times New Roman" panose="02020603050405020304" pitchFamily="18" charset="0"/>
              </a:rPr>
              <a:t>of monthly and annual statistics</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pPr>
              <a:lnSpc>
                <a:spcPct val="150000"/>
              </a:lnSpc>
            </a:pPr>
            <a:r>
              <a:rPr lang="en-US" sz="2000" dirty="0" smtClean="0">
                <a:latin typeface="Times New Roman" panose="02020603050405020304" pitchFamily="18" charset="0"/>
                <a:cs typeface="Times New Roman" panose="02020603050405020304" pitchFamily="18" charset="0"/>
              </a:rPr>
              <a:t>Medico-legal </a:t>
            </a:r>
            <a:r>
              <a:rPr lang="en-US" sz="2000" dirty="0">
                <a:latin typeface="Times New Roman" panose="02020603050405020304" pitchFamily="18" charset="0"/>
                <a:cs typeface="Times New Roman" panose="02020603050405020304" pitchFamily="18" charset="0"/>
              </a:rPr>
              <a:t>issues relating to the release of patient information and other </a:t>
            </a:r>
            <a:r>
              <a:rPr lang="en-US" sz="2000" dirty="0" smtClean="0">
                <a:latin typeface="Times New Roman" panose="02020603050405020304" pitchFamily="18" charset="0"/>
                <a:cs typeface="Times New Roman" panose="02020603050405020304" pitchFamily="18" charset="0"/>
              </a:rPr>
              <a:t>legal matters</a:t>
            </a:r>
            <a:r>
              <a:rPr lang="en-US" sz="2000" dirty="0">
                <a:latin typeface="Times New Roman" panose="02020603050405020304" pitchFamily="18" charset="0"/>
                <a:cs typeface="Times New Roman" panose="02020603050405020304" pitchFamily="18" charset="0"/>
              </a:rPr>
              <a:t>. </a:t>
            </a:r>
          </a:p>
          <a:p>
            <a:pPr>
              <a:lnSpc>
                <a:spcPct val="150000"/>
              </a:lnSpc>
            </a:pPr>
            <a:r>
              <a:rPr lang="en-US" sz="2000" dirty="0" smtClean="0">
                <a:latin typeface="Times New Roman" panose="02020603050405020304" pitchFamily="18" charset="0"/>
                <a:cs typeface="Times New Roman" panose="02020603050405020304" pitchFamily="18" charset="0"/>
              </a:rPr>
              <a:t>Ownership</a:t>
            </a:r>
            <a:r>
              <a:rPr lang="en-US" sz="2000" dirty="0">
                <a:latin typeface="Times New Roman" panose="02020603050405020304" pitchFamily="18" charset="0"/>
                <a:cs typeface="Times New Roman" panose="02020603050405020304" pitchFamily="18" charset="0"/>
              </a:rPr>
              <a:t>, security and custody of medical </a:t>
            </a:r>
            <a:r>
              <a:rPr lang="en-US" sz="2000" dirty="0" smtClean="0">
                <a:latin typeface="Times New Roman" panose="02020603050405020304" pitchFamily="18" charset="0"/>
                <a:cs typeface="Times New Roman" panose="02020603050405020304" pitchFamily="18" charset="0"/>
              </a:rPr>
              <a:t>records.</a:t>
            </a:r>
            <a:r>
              <a:rPr lang="en-US" sz="2000" dirty="0">
                <a:latin typeface="Times New Roman" panose="02020603050405020304" pitchFamily="18" charset="0"/>
                <a:cs typeface="Times New Roman" panose="02020603050405020304" pitchFamily="18" charset="0"/>
              </a:rPr>
              <a:t> </a:t>
            </a:r>
          </a:p>
          <a:p>
            <a:pPr>
              <a:lnSpc>
                <a:spcPct val="150000"/>
              </a:lnSpc>
            </a:pPr>
            <a:endParaRPr lang="en-US" dirty="0"/>
          </a:p>
        </p:txBody>
      </p:sp>
      <p:sp>
        <p:nvSpPr>
          <p:cNvPr id="4" name="Title 1"/>
          <p:cNvSpPr txBox="1">
            <a:spLocks/>
          </p:cNvSpPr>
          <p:nvPr/>
        </p:nvSpPr>
        <p:spPr>
          <a:xfrm>
            <a:off x="77274" y="90152"/>
            <a:ext cx="12024575" cy="721217"/>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3081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6" y="1056066"/>
            <a:ext cx="11831393" cy="5666705"/>
          </a:xfrm>
        </p:spPr>
        <p:txBody>
          <a:bodyPr>
            <a:normAutofit/>
          </a:bodyPr>
          <a:lstStyle/>
          <a:p>
            <a:pPr marL="0" indent="0">
              <a:buNone/>
            </a:pPr>
            <a:r>
              <a:rPr lang="en-US" sz="2000" b="1" u="sng" dirty="0">
                <a:latin typeface="Times New Roman" panose="02020603050405020304" pitchFamily="18" charset="0"/>
                <a:cs typeface="Times New Roman" panose="02020603050405020304" pitchFamily="18" charset="0"/>
              </a:rPr>
              <a:t>Physical Facilities </a:t>
            </a:r>
            <a:endParaRPr lang="en-US" sz="2000" b="1" u="sng"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Location</a:t>
            </a:r>
          </a:p>
          <a:p>
            <a:r>
              <a:rPr lang="en-US" sz="2000" dirty="0">
                <a:latin typeface="Times New Roman" panose="02020603050405020304" pitchFamily="18" charset="0"/>
                <a:cs typeface="Times New Roman" panose="02020603050405020304" pitchFamily="18" charset="0"/>
              </a:rPr>
              <a:t>Space and General Facility </a:t>
            </a:r>
            <a:r>
              <a:rPr lang="en-US" sz="2000" dirty="0" smtClean="0">
                <a:latin typeface="Times New Roman" panose="02020603050405020304" pitchFamily="18" charset="0"/>
                <a:cs typeface="Times New Roman" panose="02020603050405020304" pitchFamily="18" charset="0"/>
              </a:rPr>
              <a:t>Requirement</a:t>
            </a:r>
          </a:p>
          <a:p>
            <a:pPr lvl="1"/>
            <a:r>
              <a:rPr lang="en-US" sz="1800" dirty="0">
                <a:latin typeface="Times New Roman" panose="02020603050405020304" pitchFamily="18" charset="0"/>
                <a:cs typeface="Times New Roman" panose="02020603050405020304" pitchFamily="18" charset="0"/>
              </a:rPr>
              <a:t>The </a:t>
            </a:r>
            <a:r>
              <a:rPr lang="en-US" sz="1800" i="1" dirty="0">
                <a:latin typeface="Times New Roman" panose="02020603050405020304" pitchFamily="18" charset="0"/>
                <a:cs typeface="Times New Roman" panose="02020603050405020304" pitchFamily="18" charset="0"/>
              </a:rPr>
              <a:t>Central Record office</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requires space as per the size of the hospital. As a rough idea a space of 2-3 sq.ft per bed may be sufficient. The details are</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marL="0" indent="0">
              <a:buNone/>
            </a:pPr>
            <a:r>
              <a:rPr lang="en-US" sz="1800" b="1"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50 </a:t>
            </a:r>
            <a:r>
              <a:rPr lang="en-US" sz="1800" dirty="0">
                <a:latin typeface="Times New Roman" panose="02020603050405020304" pitchFamily="18" charset="0"/>
                <a:cs typeface="Times New Roman" panose="02020603050405020304" pitchFamily="18" charset="0"/>
              </a:rPr>
              <a:t>bedded hospital               - 150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175 </a:t>
            </a:r>
            <a:r>
              <a:rPr lang="en-US" sz="1800" dirty="0" smtClean="0">
                <a:latin typeface="Times New Roman" panose="02020603050405020304" pitchFamily="18" charset="0"/>
                <a:cs typeface="Times New Roman" panose="02020603050405020304" pitchFamily="18" charset="0"/>
              </a:rPr>
              <a:t>  sq.ft</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100 </a:t>
            </a:r>
            <a:r>
              <a:rPr lang="en-US" sz="1800" dirty="0">
                <a:latin typeface="Times New Roman" panose="02020603050405020304" pitchFamily="18" charset="0"/>
                <a:cs typeface="Times New Roman" panose="02020603050405020304" pitchFamily="18" charset="0"/>
              </a:rPr>
              <a:t>bedded hospital             - 225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250 </a:t>
            </a:r>
            <a:r>
              <a:rPr lang="en-US" sz="1800" dirty="0" smtClean="0">
                <a:latin typeface="Times New Roman" panose="02020603050405020304" pitchFamily="18" charset="0"/>
                <a:cs typeface="Times New Roman" panose="02020603050405020304" pitchFamily="18" charset="0"/>
              </a:rPr>
              <a:t>  sq.ft</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200 </a:t>
            </a:r>
            <a:r>
              <a:rPr lang="en-US" sz="1800" dirty="0">
                <a:latin typeface="Times New Roman" panose="02020603050405020304" pitchFamily="18" charset="0"/>
                <a:cs typeface="Times New Roman" panose="02020603050405020304" pitchFamily="18" charset="0"/>
              </a:rPr>
              <a:t>bedded hospital             - 450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500 </a:t>
            </a:r>
            <a:r>
              <a:rPr lang="en-US" sz="1800" dirty="0" smtClean="0">
                <a:latin typeface="Times New Roman" panose="02020603050405020304" pitchFamily="18" charset="0"/>
                <a:cs typeface="Times New Roman" panose="02020603050405020304" pitchFamily="18" charset="0"/>
              </a:rPr>
              <a:t>  sq.ft</a:t>
            </a:r>
            <a:endParaRPr lang="en-US" sz="1800" dirty="0">
              <a:latin typeface="Times New Roman" panose="02020603050405020304" pitchFamily="18" charset="0"/>
              <a:cs typeface="Times New Roman" panose="02020603050405020304" pitchFamily="18" charset="0"/>
            </a:endParaRPr>
          </a:p>
          <a:p>
            <a:pPr marL="0" indent="0">
              <a:buNone/>
            </a:pPr>
            <a:r>
              <a:rPr lang="en-US" sz="1800" dirty="0" smtClean="0">
                <a:latin typeface="Times New Roman" panose="02020603050405020304" pitchFamily="18" charset="0"/>
                <a:cs typeface="Times New Roman" panose="02020603050405020304" pitchFamily="18" charset="0"/>
              </a:rPr>
              <a:t>	500 </a:t>
            </a:r>
            <a:r>
              <a:rPr lang="en-US" sz="1800" dirty="0">
                <a:latin typeface="Times New Roman" panose="02020603050405020304" pitchFamily="18" charset="0"/>
                <a:cs typeface="Times New Roman" panose="02020603050405020304" pitchFamily="18" charset="0"/>
              </a:rPr>
              <a:t>bedded hospital             - 1000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1200 </a:t>
            </a:r>
            <a:r>
              <a:rPr lang="en-US" sz="1800" dirty="0" smtClean="0">
                <a:latin typeface="Times New Roman" panose="02020603050405020304" pitchFamily="18" charset="0"/>
                <a:cs typeface="Times New Roman" panose="02020603050405020304" pitchFamily="18" charset="0"/>
              </a:rPr>
              <a:t>sq.ft</a:t>
            </a:r>
            <a:r>
              <a:rPr lang="en-US" sz="1800" dirty="0">
                <a:latin typeface="Times New Roman" panose="02020603050405020304" pitchFamily="18" charset="0"/>
                <a:cs typeface="Times New Roman" panose="02020603050405020304" pitchFamily="18" charset="0"/>
              </a:rPr>
              <a:t> </a:t>
            </a:r>
          </a:p>
          <a:p>
            <a:r>
              <a:rPr lang="en-US" sz="2000" dirty="0">
                <a:latin typeface="Times New Roman" panose="02020603050405020304" pitchFamily="18" charset="0"/>
                <a:cs typeface="Times New Roman" panose="02020603050405020304" pitchFamily="18" charset="0"/>
              </a:rPr>
              <a:t>The </a:t>
            </a:r>
            <a:r>
              <a:rPr lang="en-US" sz="2000" i="1" dirty="0">
                <a:latin typeface="Times New Roman" panose="02020603050405020304" pitchFamily="18" charset="0"/>
                <a:cs typeface="Times New Roman" panose="02020603050405020304" pitchFamily="18" charset="0"/>
              </a:rPr>
              <a:t>Outpatient Record Office </a:t>
            </a:r>
            <a:r>
              <a:rPr lang="en-US" sz="2000" dirty="0">
                <a:latin typeface="Times New Roman" panose="02020603050405020304" pitchFamily="18" charset="0"/>
                <a:cs typeface="Times New Roman" panose="02020603050405020304" pitchFamily="18" charset="0"/>
              </a:rPr>
              <a:t>requires the following:-</a:t>
            </a:r>
          </a:p>
          <a:p>
            <a:pPr lvl="1"/>
            <a:r>
              <a:rPr lang="en-US" sz="16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Outpatient medical records include those for visits at </a:t>
            </a:r>
            <a:r>
              <a:rPr lang="en-US" sz="1800" dirty="0" smtClean="0">
                <a:latin typeface="Times New Roman" panose="02020603050405020304" pitchFamily="18" charset="0"/>
                <a:cs typeface="Times New Roman" panose="02020603050405020304" pitchFamily="18" charset="0"/>
              </a:rPr>
              <a:t>HCIs, Polyclinics, </a:t>
            </a:r>
            <a:r>
              <a:rPr lang="en-US" sz="1800" dirty="0">
                <a:latin typeface="Times New Roman" panose="02020603050405020304" pitchFamily="18" charset="0"/>
                <a:cs typeface="Times New Roman" panose="02020603050405020304" pitchFamily="18" charset="0"/>
              </a:rPr>
              <a:t>GPs, </a:t>
            </a:r>
            <a:r>
              <a:rPr lang="en-US" sz="1800" dirty="0" smtClean="0">
                <a:latin typeface="Times New Roman" panose="02020603050405020304" pitchFamily="18" charset="0"/>
                <a:cs typeface="Times New Roman" panose="02020603050405020304" pitchFamily="18" charset="0"/>
              </a:rPr>
              <a:t>Specialists</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Non-residential </a:t>
            </a:r>
            <a:r>
              <a:rPr lang="en-US" sz="1800" dirty="0">
                <a:latin typeface="Times New Roman" panose="02020603050405020304" pitchFamily="18" charset="0"/>
                <a:cs typeface="Times New Roman" panose="02020603050405020304" pitchFamily="18" charset="0"/>
              </a:rPr>
              <a:t>institutions</a:t>
            </a:r>
            <a:r>
              <a:rPr lang="en-US" sz="1800" dirty="0" smtClean="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A&amp;E </a:t>
            </a:r>
            <a:r>
              <a:rPr lang="en-US" sz="1800" dirty="0">
                <a:latin typeface="Times New Roman" panose="02020603050405020304" pitchFamily="18" charset="0"/>
                <a:cs typeface="Times New Roman" panose="02020603050405020304" pitchFamily="18" charset="0"/>
              </a:rPr>
              <a:t>records should only be treated as outpatient medical records if </a:t>
            </a:r>
            <a:r>
              <a:rPr lang="en-US" sz="1800" dirty="0" smtClean="0">
                <a:latin typeface="Times New Roman" panose="02020603050405020304" pitchFamily="18" charset="0"/>
                <a:cs typeface="Times New Roman" panose="02020603050405020304" pitchFamily="18" charset="0"/>
              </a:rPr>
              <a:t>patients are </a:t>
            </a:r>
            <a:r>
              <a:rPr lang="en-US" sz="1800" dirty="0">
                <a:latin typeface="Times New Roman" panose="02020603050405020304" pitchFamily="18" charset="0"/>
                <a:cs typeface="Times New Roman" panose="02020603050405020304" pitchFamily="18" charset="0"/>
              </a:rPr>
              <a:t>not </a:t>
            </a:r>
            <a:r>
              <a:rPr lang="en-US" sz="1800" dirty="0" smtClean="0">
                <a:latin typeface="Times New Roman" panose="02020603050405020304" pitchFamily="18" charset="0"/>
                <a:cs typeface="Times New Roman" panose="02020603050405020304" pitchFamily="18" charset="0"/>
              </a:rPr>
              <a:t>admitted.</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Patients</a:t>
            </a:r>
            <a:r>
              <a:rPr lang="en-US" sz="1800" dirty="0">
                <a:latin typeface="Times New Roman" panose="02020603050405020304" pitchFamily="18" charset="0"/>
                <a:cs typeface="Times New Roman" panose="02020603050405020304" pitchFamily="18" charset="0"/>
              </a:rPr>
              <a:t>, who are admitted into the same institution for inpatient treatment, should have both sets of medical records retained </a:t>
            </a:r>
            <a:r>
              <a:rPr lang="en-US" sz="1800" dirty="0" smtClean="0">
                <a:latin typeface="Times New Roman" panose="02020603050405020304" pitchFamily="18" charset="0"/>
                <a:cs typeface="Times New Roman" panose="02020603050405020304" pitchFamily="18" charset="0"/>
              </a:rPr>
              <a:t>together.</a:t>
            </a:r>
            <a:endParaRPr lang="en-US" sz="1800" dirty="0">
              <a:latin typeface="Times New Roman" panose="02020603050405020304" pitchFamily="18" charset="0"/>
              <a:cs typeface="Times New Roman" panose="02020603050405020304" pitchFamily="18" charset="0"/>
            </a:endParaRPr>
          </a:p>
          <a:p>
            <a:pPr lvl="1"/>
            <a:r>
              <a:rPr lang="en-US" sz="1800" dirty="0" smtClean="0">
                <a:latin typeface="Times New Roman" panose="02020603050405020304" pitchFamily="18" charset="0"/>
                <a:cs typeface="Times New Roman" panose="02020603050405020304" pitchFamily="18" charset="0"/>
              </a:rPr>
              <a:t>The </a:t>
            </a:r>
            <a:r>
              <a:rPr lang="en-US" sz="1800" dirty="0">
                <a:latin typeface="Times New Roman" panose="02020603050405020304" pitchFamily="18" charset="0"/>
                <a:cs typeface="Times New Roman" panose="02020603050405020304" pitchFamily="18" charset="0"/>
              </a:rPr>
              <a:t>retention period for outpatient medical records is for 6 years as a precautionary measure. </a:t>
            </a:r>
          </a:p>
          <a:p>
            <a:pPr marL="0" indent="0">
              <a:buNone/>
            </a:pPr>
            <a:endParaRPr lang="en-US" sz="18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77274" y="90152"/>
            <a:ext cx="12024575" cy="695459"/>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6514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5" y="708338"/>
            <a:ext cx="12024575" cy="6040192"/>
          </a:xfrm>
        </p:spPr>
        <p:txBody>
          <a:bodyPr>
            <a:normAutofit fontScale="92500" lnSpcReduction="10000"/>
          </a:bodyPr>
          <a:lstStyle/>
          <a:p>
            <a:pPr marL="0" indent="0">
              <a:buNone/>
            </a:pPr>
            <a:r>
              <a:rPr lang="en-US" sz="1900" b="1" u="sng" dirty="0">
                <a:latin typeface="Times New Roman" panose="02020603050405020304" pitchFamily="18" charset="0"/>
                <a:cs typeface="Times New Roman" panose="02020603050405020304" pitchFamily="18" charset="0"/>
              </a:rPr>
              <a:t>Storage </a:t>
            </a:r>
            <a:endParaRPr lang="en-US" sz="1900" b="1" u="sng" dirty="0" smtClean="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Compactness to reduce physical effort and cost of storage space.</a:t>
            </a:r>
          </a:p>
          <a:p>
            <a:r>
              <a:rPr lang="en-US" sz="1900" dirty="0" smtClean="0">
                <a:latin typeface="Times New Roman" panose="02020603050405020304" pitchFamily="18" charset="0"/>
                <a:cs typeface="Times New Roman" panose="02020603050405020304" pitchFamily="18" charset="0"/>
              </a:rPr>
              <a:t>Accessibility </a:t>
            </a:r>
            <a:r>
              <a:rPr lang="en-US" sz="1900" dirty="0">
                <a:latin typeface="Times New Roman" panose="02020603050405020304" pitchFamily="18" charset="0"/>
                <a:cs typeface="Times New Roman" panose="02020603050405020304" pitchFamily="18" charset="0"/>
              </a:rPr>
              <a:t>for speedy location and identification.</a:t>
            </a:r>
          </a:p>
          <a:p>
            <a:r>
              <a:rPr lang="en-US" sz="1900" dirty="0" smtClean="0">
                <a:latin typeface="Times New Roman" panose="02020603050405020304" pitchFamily="18" charset="0"/>
                <a:cs typeface="Times New Roman" panose="02020603050405020304" pitchFamily="18" charset="0"/>
              </a:rPr>
              <a:t>Simplicity </a:t>
            </a:r>
            <a:r>
              <a:rPr lang="en-US" sz="1900" dirty="0">
                <a:latin typeface="Times New Roman" panose="02020603050405020304" pitchFamily="18" charset="0"/>
                <a:cs typeface="Times New Roman" panose="02020603050405020304" pitchFamily="18" charset="0"/>
              </a:rPr>
              <a:t>for understanding of all concerned.</a:t>
            </a:r>
          </a:p>
          <a:p>
            <a:r>
              <a:rPr lang="en-US" sz="1900" dirty="0" smtClean="0">
                <a:latin typeface="Times New Roman" panose="02020603050405020304" pitchFamily="18" charset="0"/>
                <a:cs typeface="Times New Roman" panose="02020603050405020304" pitchFamily="18" charset="0"/>
              </a:rPr>
              <a:t>Economical </a:t>
            </a:r>
            <a:r>
              <a:rPr lang="en-US" sz="1900" dirty="0">
                <a:latin typeface="Times New Roman" panose="02020603050405020304" pitchFamily="18" charset="0"/>
                <a:cs typeface="Times New Roman" panose="02020603050405020304" pitchFamily="18" charset="0"/>
              </a:rPr>
              <a:t>in cost, installation and operation.</a:t>
            </a:r>
          </a:p>
          <a:p>
            <a:r>
              <a:rPr lang="en-US" sz="1900" dirty="0" smtClean="0">
                <a:latin typeface="Times New Roman" panose="02020603050405020304" pitchFamily="18" charset="0"/>
                <a:cs typeface="Times New Roman" panose="02020603050405020304" pitchFamily="18" charset="0"/>
              </a:rPr>
              <a:t>Scope </a:t>
            </a:r>
            <a:r>
              <a:rPr lang="en-US" sz="1900" dirty="0">
                <a:latin typeface="Times New Roman" panose="02020603050405020304" pitchFamily="18" charset="0"/>
                <a:cs typeface="Times New Roman" panose="02020603050405020304" pitchFamily="18" charset="0"/>
              </a:rPr>
              <a:t>to expand according to future requirement.</a:t>
            </a:r>
          </a:p>
          <a:p>
            <a:r>
              <a:rPr lang="en-US" sz="1900" dirty="0" smtClean="0">
                <a:latin typeface="Times New Roman" panose="02020603050405020304" pitchFamily="18" charset="0"/>
                <a:cs typeface="Times New Roman" panose="02020603050405020304" pitchFamily="18" charset="0"/>
              </a:rPr>
              <a:t>Tracer </a:t>
            </a:r>
            <a:r>
              <a:rPr lang="en-US" sz="1900" dirty="0">
                <a:latin typeface="Times New Roman" panose="02020603050405020304" pitchFamily="18" charset="0"/>
                <a:cs typeface="Times New Roman" panose="02020603050405020304" pitchFamily="18" charset="0"/>
              </a:rPr>
              <a:t>system for documents in </a:t>
            </a:r>
            <a:r>
              <a:rPr lang="en-US" sz="1900" dirty="0" smtClean="0">
                <a:latin typeface="Times New Roman" panose="02020603050405020304" pitchFamily="18" charset="0"/>
                <a:cs typeface="Times New Roman" panose="02020603050405020304" pitchFamily="18" charset="0"/>
              </a:rPr>
              <a:t>circulation</a:t>
            </a:r>
          </a:p>
          <a:p>
            <a:pPr marL="0" indent="0">
              <a:buNone/>
            </a:pPr>
            <a:r>
              <a:rPr lang="en-US" sz="1900" b="1" u="sng" dirty="0">
                <a:latin typeface="Times New Roman" panose="02020603050405020304" pitchFamily="18" charset="0"/>
                <a:cs typeface="Times New Roman" panose="02020603050405020304" pitchFamily="18" charset="0"/>
              </a:rPr>
              <a:t> Filing </a:t>
            </a:r>
            <a:endParaRPr lang="en-US" sz="1900" b="1" u="sng" dirty="0" smtClean="0">
              <a:latin typeface="Times New Roman" panose="02020603050405020304" pitchFamily="18" charset="0"/>
              <a:cs typeface="Times New Roman" panose="02020603050405020304" pitchFamily="18" charset="0"/>
            </a:endParaRPr>
          </a:p>
          <a:p>
            <a:pPr marL="0" indent="0">
              <a:buNone/>
            </a:pPr>
            <a:r>
              <a:rPr lang="en-US" sz="1900" dirty="0" smtClean="0">
                <a:latin typeface="Times New Roman" panose="02020603050405020304" pitchFamily="18" charset="0"/>
                <a:cs typeface="Times New Roman" panose="02020603050405020304" pitchFamily="18" charset="0"/>
              </a:rPr>
              <a:t>Types of filing</a:t>
            </a:r>
          </a:p>
          <a:p>
            <a:r>
              <a:rPr lang="en-US" sz="1900" i="1" dirty="0">
                <a:latin typeface="Times New Roman" panose="02020603050405020304" pitchFamily="18" charset="0"/>
                <a:cs typeface="Times New Roman" panose="02020603050405020304" pitchFamily="18" charset="0"/>
              </a:rPr>
              <a:t>Decentralised Filing System</a:t>
            </a:r>
            <a:r>
              <a:rPr lang="en-US" sz="1900" dirty="0">
                <a:latin typeface="Times New Roman" panose="02020603050405020304" pitchFamily="18" charset="0"/>
                <a:cs typeface="Times New Roman" panose="02020603050405020304" pitchFamily="18" charset="0"/>
              </a:rPr>
              <a:t> </a:t>
            </a:r>
          </a:p>
          <a:p>
            <a:r>
              <a:rPr lang="en-US" sz="1900" i="1" dirty="0">
                <a:latin typeface="Times New Roman" panose="02020603050405020304" pitchFamily="18" charset="0"/>
                <a:cs typeface="Times New Roman" panose="02020603050405020304" pitchFamily="18" charset="0"/>
              </a:rPr>
              <a:t>Centralised Filing System</a:t>
            </a:r>
            <a:r>
              <a:rPr lang="en-US" sz="1900" dirty="0">
                <a:latin typeface="Times New Roman" panose="02020603050405020304" pitchFamily="18" charset="0"/>
                <a:cs typeface="Times New Roman" panose="02020603050405020304" pitchFamily="18" charset="0"/>
              </a:rPr>
              <a:t> </a:t>
            </a:r>
            <a:endParaRPr lang="en-US" sz="1900" dirty="0" smtClean="0">
              <a:latin typeface="Times New Roman" panose="02020603050405020304" pitchFamily="18" charset="0"/>
              <a:cs typeface="Times New Roman" panose="02020603050405020304" pitchFamily="18" charset="0"/>
            </a:endParaRPr>
          </a:p>
          <a:p>
            <a:pPr marL="0" indent="0">
              <a:buNone/>
            </a:pPr>
            <a:r>
              <a:rPr lang="en-US" sz="1900" b="1" u="sng" dirty="0">
                <a:latin typeface="Times New Roman" panose="02020603050405020304" pitchFamily="18" charset="0"/>
                <a:cs typeface="Times New Roman" panose="02020603050405020304" pitchFamily="18" charset="0"/>
              </a:rPr>
              <a:t>Methods of Filing </a:t>
            </a:r>
            <a:endParaRPr lang="en-US" sz="1900" b="1" u="sng" dirty="0" smtClean="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Numerical Method</a:t>
            </a:r>
          </a:p>
          <a:p>
            <a:r>
              <a:rPr lang="en-US" sz="1900" dirty="0">
                <a:latin typeface="Times New Roman" panose="02020603050405020304" pitchFamily="18" charset="0"/>
                <a:cs typeface="Times New Roman" panose="02020603050405020304" pitchFamily="18" charset="0"/>
              </a:rPr>
              <a:t>Alphabetical Method</a:t>
            </a:r>
          </a:p>
          <a:p>
            <a:r>
              <a:rPr lang="en-US" sz="1900" dirty="0">
                <a:latin typeface="Times New Roman" panose="02020603050405020304" pitchFamily="18" charset="0"/>
                <a:cs typeface="Times New Roman" panose="02020603050405020304" pitchFamily="18" charset="0"/>
              </a:rPr>
              <a:t>Chronological </a:t>
            </a:r>
            <a:r>
              <a:rPr lang="en-US" sz="1900" dirty="0" smtClean="0">
                <a:latin typeface="Times New Roman" panose="02020603050405020304" pitchFamily="18" charset="0"/>
                <a:cs typeface="Times New Roman" panose="02020603050405020304" pitchFamily="18" charset="0"/>
              </a:rPr>
              <a:t>Order</a:t>
            </a:r>
            <a:endParaRPr lang="en-US" sz="1900" dirty="0">
              <a:latin typeface="Times New Roman" panose="02020603050405020304" pitchFamily="18" charset="0"/>
              <a:cs typeface="Times New Roman" panose="02020603050405020304" pitchFamily="18" charset="0"/>
            </a:endParaRPr>
          </a:p>
          <a:p>
            <a:r>
              <a:rPr lang="en-US" sz="1900" dirty="0">
                <a:latin typeface="Times New Roman" panose="02020603050405020304" pitchFamily="18" charset="0"/>
                <a:cs typeface="Times New Roman" panose="02020603050405020304" pitchFamily="18" charset="0"/>
              </a:rPr>
              <a:t>Terminal Digit System</a:t>
            </a:r>
          </a:p>
          <a:p>
            <a:r>
              <a:rPr lang="en-US" sz="1900" dirty="0">
                <a:latin typeface="Times New Roman" panose="02020603050405020304" pitchFamily="18" charset="0"/>
                <a:cs typeface="Times New Roman" panose="02020603050405020304" pitchFamily="18" charset="0"/>
              </a:rPr>
              <a:t>Mid Digit System</a:t>
            </a:r>
          </a:p>
          <a:p>
            <a:pPr marL="0" indent="0">
              <a:buNone/>
            </a:pPr>
            <a:endParaRPr lang="en-US" sz="1800" b="1" u="sng"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u="sng" dirty="0">
              <a:latin typeface="Times New Roman" panose="02020603050405020304" pitchFamily="18" charset="0"/>
              <a:cs typeface="Times New Roman" panose="02020603050405020304" pitchFamily="18" charset="0"/>
            </a:endParaRPr>
          </a:p>
          <a:p>
            <a:endParaRPr lang="en-US" dirty="0"/>
          </a:p>
        </p:txBody>
      </p:sp>
      <p:sp>
        <p:nvSpPr>
          <p:cNvPr id="4" name="Title 1"/>
          <p:cNvSpPr txBox="1">
            <a:spLocks/>
          </p:cNvSpPr>
          <p:nvPr/>
        </p:nvSpPr>
        <p:spPr>
          <a:xfrm>
            <a:off x="51516" y="12879"/>
            <a:ext cx="12024575" cy="721216"/>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9022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09" y="888642"/>
            <a:ext cx="11809927" cy="5288321"/>
          </a:xfrm>
        </p:spPr>
        <p:txBody>
          <a:bodyPr>
            <a:normAutofit/>
          </a:bodyPr>
          <a:lstStyle/>
          <a:p>
            <a:r>
              <a:rPr lang="en-US" sz="2000" b="1" u="sng" dirty="0">
                <a:latin typeface="Times New Roman" panose="02020603050405020304" pitchFamily="18" charset="0"/>
                <a:cs typeface="Times New Roman" panose="02020603050405020304" pitchFamily="18" charset="0"/>
              </a:rPr>
              <a:t>Filing Procedure </a:t>
            </a:r>
            <a:endParaRPr lang="en-US" sz="2000" b="1" u="sng" dirty="0" smtClean="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Vertical card indexing </a:t>
            </a:r>
          </a:p>
          <a:p>
            <a:pPr lvl="1"/>
            <a:r>
              <a:rPr lang="en-US" sz="1800" dirty="0">
                <a:latin typeface="Times New Roman" panose="02020603050405020304" pitchFamily="18" charset="0"/>
                <a:cs typeface="Times New Roman" panose="02020603050405020304" pitchFamily="18" charset="0"/>
              </a:rPr>
              <a:t>Suspended card indexing </a:t>
            </a:r>
          </a:p>
          <a:p>
            <a:pPr lvl="1"/>
            <a:r>
              <a:rPr lang="en-US" sz="1800" dirty="0">
                <a:latin typeface="Times New Roman" panose="02020603050405020304" pitchFamily="18" charset="0"/>
                <a:cs typeface="Times New Roman" panose="02020603050405020304" pitchFamily="18" charset="0"/>
              </a:rPr>
              <a:t>Horizontal book indexing </a:t>
            </a:r>
          </a:p>
          <a:p>
            <a:pPr lvl="1"/>
            <a:r>
              <a:rPr lang="en-US" sz="1800" dirty="0">
                <a:latin typeface="Times New Roman" panose="02020603050405020304" pitchFamily="18" charset="0"/>
                <a:cs typeface="Times New Roman" panose="02020603050405020304" pitchFamily="18" charset="0"/>
              </a:rPr>
              <a:t>Loose leaf book indexing </a:t>
            </a:r>
          </a:p>
          <a:p>
            <a:r>
              <a:rPr lang="en-US" sz="1800" dirty="0">
                <a:latin typeface="Times New Roman" panose="02020603050405020304" pitchFamily="18" charset="0"/>
                <a:cs typeface="Times New Roman" panose="02020603050405020304" pitchFamily="18" charset="0"/>
              </a:rPr>
              <a:t>Thus the MRD is the critical department for the hospital information system, therefore continuous improvement of its services and processes through scientific </a:t>
            </a:r>
            <a:r>
              <a:rPr lang="en-US" sz="1800" dirty="0" smtClean="0">
                <a:latin typeface="Times New Roman" panose="02020603050405020304" pitchFamily="18" charset="0"/>
                <a:cs typeface="Times New Roman" panose="02020603050405020304" pitchFamily="18" charset="0"/>
              </a:rPr>
              <a:t>methods. </a:t>
            </a:r>
          </a:p>
          <a:p>
            <a:r>
              <a:rPr lang="en-US" sz="1800" b="1" i="1" dirty="0" smtClean="0">
                <a:latin typeface="Times New Roman" panose="02020603050405020304" pitchFamily="18" charset="0"/>
                <a:cs typeface="Times New Roman" panose="02020603050405020304" pitchFamily="18" charset="0"/>
              </a:rPr>
              <a:t>Lean </a:t>
            </a:r>
            <a:r>
              <a:rPr lang="en-US" sz="1800" b="1" i="1" dirty="0">
                <a:latin typeface="Times New Roman" panose="02020603050405020304" pitchFamily="18" charset="0"/>
                <a:cs typeface="Times New Roman" panose="02020603050405020304" pitchFamily="18" charset="0"/>
              </a:rPr>
              <a:t>management</a:t>
            </a:r>
            <a:r>
              <a:rPr lang="en-US" sz="1800" i="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which is a process improvement technique to identify waste actions and processes to eliminate them. It improves the quality of the outcome in terms of mistakes and error, and significantly accounts for the amount of time taken for the process. </a:t>
            </a:r>
          </a:p>
          <a:p>
            <a:r>
              <a:rPr lang="en-US" sz="2000" b="1" u="sng" dirty="0">
                <a:latin typeface="Times New Roman" panose="02020603050405020304" pitchFamily="18" charset="0"/>
                <a:cs typeface="Times New Roman" panose="02020603050405020304" pitchFamily="18" charset="0"/>
              </a:rPr>
              <a:t>Privacy Practice for Patient MR Management</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Physician Accountability </a:t>
            </a:r>
          </a:p>
          <a:p>
            <a:pPr lvl="1"/>
            <a:r>
              <a:rPr lang="en-US" sz="1800" dirty="0">
                <a:latin typeface="Times New Roman" panose="02020603050405020304" pitchFamily="18" charset="0"/>
                <a:cs typeface="Times New Roman" panose="02020603050405020304" pitchFamily="18" charset="0"/>
              </a:rPr>
              <a:t>Patient Rights </a:t>
            </a:r>
          </a:p>
          <a:p>
            <a:pPr lvl="1"/>
            <a:r>
              <a:rPr lang="en-US" sz="1800" dirty="0">
                <a:latin typeface="Times New Roman" panose="02020603050405020304" pitchFamily="18" charset="0"/>
                <a:cs typeface="Times New Roman" panose="02020603050405020304" pitchFamily="18" charset="0"/>
              </a:rPr>
              <a:t>Consent</a:t>
            </a:r>
          </a:p>
          <a:p>
            <a:pPr lvl="1"/>
            <a:r>
              <a:rPr lang="en-US" sz="1800" dirty="0">
                <a:latin typeface="Times New Roman" panose="02020603050405020304" pitchFamily="18" charset="0"/>
                <a:cs typeface="Times New Roman" panose="02020603050405020304" pitchFamily="18" charset="0"/>
              </a:rPr>
              <a:t>Office Safeguards </a:t>
            </a:r>
          </a:p>
          <a:p>
            <a:pPr lvl="1"/>
            <a:r>
              <a:rPr lang="en-US" sz="1800" dirty="0">
                <a:latin typeface="Times New Roman" panose="02020603050405020304" pitchFamily="18" charset="0"/>
                <a:cs typeface="Times New Roman" panose="02020603050405020304" pitchFamily="18" charset="0"/>
              </a:rPr>
              <a:t>Business Implications </a:t>
            </a:r>
          </a:p>
        </p:txBody>
      </p:sp>
      <p:sp>
        <p:nvSpPr>
          <p:cNvPr id="4" name="Title 1"/>
          <p:cNvSpPr txBox="1">
            <a:spLocks/>
          </p:cNvSpPr>
          <p:nvPr/>
        </p:nvSpPr>
        <p:spPr>
          <a:xfrm>
            <a:off x="64395" y="115911"/>
            <a:ext cx="12024575" cy="656821"/>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181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031" y="669702"/>
            <a:ext cx="11921544" cy="6091706"/>
          </a:xfrm>
        </p:spPr>
        <p:txBody>
          <a:bodyPr>
            <a:normAutofit fontScale="92500" lnSpcReduction="10000"/>
          </a:bodyPr>
          <a:lstStyle/>
          <a:p>
            <a:pPr marL="0" indent="0">
              <a:buNone/>
            </a:pPr>
            <a:r>
              <a:rPr lang="en-US" sz="1900" b="1" u="sng" dirty="0">
                <a:latin typeface="Times New Roman" panose="02020603050405020304" pitchFamily="18" charset="0"/>
                <a:cs typeface="Times New Roman" panose="02020603050405020304" pitchFamily="18" charset="0"/>
              </a:rPr>
              <a:t>Policy for Retention </a:t>
            </a:r>
            <a:r>
              <a:rPr lang="en-US" sz="1900" b="1" u="sng" dirty="0" smtClean="0">
                <a:latin typeface="Times New Roman" panose="02020603050405020304" pitchFamily="18" charset="0"/>
                <a:cs typeface="Times New Roman" panose="02020603050405020304" pitchFamily="18" charset="0"/>
              </a:rPr>
              <a:t>of Medical Records </a:t>
            </a:r>
          </a:p>
          <a:p>
            <a:pPr lvl="0"/>
            <a:r>
              <a:rPr lang="en-US" sz="1900" dirty="0">
                <a:latin typeface="Times New Roman" panose="02020603050405020304" pitchFamily="18" charset="0"/>
                <a:cs typeface="Times New Roman" panose="02020603050405020304" pitchFamily="18" charset="0"/>
              </a:rPr>
              <a:t>All Medical Records</a:t>
            </a:r>
            <a:r>
              <a:rPr lang="en-US" sz="1900" dirty="0" smtClean="0">
                <a:latin typeface="Times New Roman" panose="02020603050405020304" pitchFamily="18" charset="0"/>
                <a:cs typeface="Times New Roman" panose="02020603050405020304" pitchFamily="18" charset="0"/>
              </a:rPr>
              <a:t>,  must </a:t>
            </a:r>
            <a:r>
              <a:rPr lang="en-US" sz="1900" dirty="0">
                <a:latin typeface="Times New Roman" panose="02020603050405020304" pitchFamily="18" charset="0"/>
                <a:cs typeface="Times New Roman" panose="02020603050405020304" pitchFamily="18" charset="0"/>
              </a:rPr>
              <a:t>be maintained in their entirety, and no document or entry may be deleted from the </a:t>
            </a:r>
            <a:r>
              <a:rPr lang="en-US" sz="1900" dirty="0" smtClean="0">
                <a:latin typeface="Times New Roman" panose="02020603050405020304" pitchFamily="18" charset="0"/>
                <a:cs typeface="Times New Roman" panose="02020603050405020304" pitchFamily="18" charset="0"/>
              </a:rPr>
              <a:t>record.</a:t>
            </a:r>
            <a:endParaRPr lang="en-US" sz="1900" dirty="0">
              <a:latin typeface="Times New Roman" panose="02020603050405020304" pitchFamily="18" charset="0"/>
              <a:cs typeface="Times New Roman" panose="02020603050405020304" pitchFamily="18" charset="0"/>
            </a:endParaRPr>
          </a:p>
          <a:p>
            <a:pPr lvl="0"/>
            <a:r>
              <a:rPr lang="en-US" sz="1900" dirty="0">
                <a:latin typeface="Times New Roman" panose="02020603050405020304" pitchFamily="18" charset="0"/>
                <a:cs typeface="Times New Roman" panose="02020603050405020304" pitchFamily="18" charset="0"/>
              </a:rPr>
              <a:t>Handwritten entries should be made with permanent black or blue </a:t>
            </a:r>
            <a:r>
              <a:rPr lang="en-US" sz="1900" dirty="0" smtClean="0">
                <a:latin typeface="Times New Roman" panose="02020603050405020304" pitchFamily="18" charset="0"/>
                <a:cs typeface="Times New Roman" panose="02020603050405020304" pitchFamily="18" charset="0"/>
              </a:rPr>
              <a:t>ink pens</a:t>
            </a:r>
            <a:r>
              <a:rPr lang="en-US" sz="1900" dirty="0">
                <a:latin typeface="Times New Roman" panose="02020603050405020304" pitchFamily="18" charset="0"/>
                <a:cs typeface="Times New Roman" panose="02020603050405020304" pitchFamily="18" charset="0"/>
              </a:rPr>
              <a:t>. </a:t>
            </a:r>
            <a:endParaRPr lang="en-US" sz="1900" dirty="0" smtClean="0">
              <a:latin typeface="Times New Roman" panose="02020603050405020304" pitchFamily="18" charset="0"/>
              <a:cs typeface="Times New Roman" panose="02020603050405020304" pitchFamily="18" charset="0"/>
            </a:endParaRPr>
          </a:p>
          <a:p>
            <a:pPr lvl="0"/>
            <a:r>
              <a:rPr lang="en-US" sz="1900" dirty="0" smtClean="0">
                <a:latin typeface="Times New Roman" panose="02020603050405020304" pitchFamily="18" charset="0"/>
                <a:cs typeface="Times New Roman" panose="02020603050405020304" pitchFamily="18" charset="0"/>
              </a:rPr>
              <a:t>This ensures </a:t>
            </a:r>
            <a:r>
              <a:rPr lang="en-US" sz="1900" dirty="0">
                <a:latin typeface="Times New Roman" panose="02020603050405020304" pitchFamily="18" charset="0"/>
                <a:cs typeface="Times New Roman" panose="02020603050405020304" pitchFamily="18" charset="0"/>
              </a:rPr>
              <a:t>the quality of electronic scanning, photocopying and faxing of the document. </a:t>
            </a:r>
            <a:endParaRPr lang="en-US" sz="1900" dirty="0" smtClean="0">
              <a:latin typeface="Times New Roman" panose="02020603050405020304" pitchFamily="18" charset="0"/>
              <a:cs typeface="Times New Roman" panose="02020603050405020304" pitchFamily="18" charset="0"/>
            </a:endParaRPr>
          </a:p>
          <a:p>
            <a:pPr lvl="0"/>
            <a:r>
              <a:rPr lang="en-US" sz="1900" dirty="0" smtClean="0">
                <a:latin typeface="Times New Roman" panose="02020603050405020304" pitchFamily="18" charset="0"/>
                <a:cs typeface="Times New Roman" panose="02020603050405020304" pitchFamily="18" charset="0"/>
              </a:rPr>
              <a:t>All </a:t>
            </a:r>
            <a:r>
              <a:rPr lang="en-US" sz="1900" dirty="0">
                <a:latin typeface="Times New Roman" panose="02020603050405020304" pitchFamily="18" charset="0"/>
                <a:cs typeface="Times New Roman" panose="02020603050405020304" pitchFamily="18" charset="0"/>
              </a:rPr>
              <a:t>entries in the medical record must be legible to individuals other than the author.</a:t>
            </a:r>
          </a:p>
          <a:p>
            <a:r>
              <a:rPr lang="en-US" sz="1900" dirty="0">
                <a:latin typeface="Times New Roman" panose="02020603050405020304" pitchFamily="18" charset="0"/>
                <a:cs typeface="Times New Roman" panose="02020603050405020304" pitchFamily="18" charset="0"/>
              </a:rPr>
              <a:t> </a:t>
            </a:r>
            <a:r>
              <a:rPr lang="en-US" sz="1900" dirty="0" smtClean="0">
                <a:latin typeface="Times New Roman" panose="02020603050405020304" pitchFamily="18" charset="0"/>
                <a:cs typeface="Times New Roman" panose="02020603050405020304" pitchFamily="18" charset="0"/>
              </a:rPr>
              <a:t>When </a:t>
            </a:r>
            <a:r>
              <a:rPr lang="en-US" sz="1900" dirty="0">
                <a:latin typeface="Times New Roman" panose="02020603050405020304" pitchFamily="18" charset="0"/>
                <a:cs typeface="Times New Roman" panose="02020603050405020304" pitchFamily="18" charset="0"/>
              </a:rPr>
              <a:t>an error is made in a </a:t>
            </a:r>
            <a:r>
              <a:rPr lang="en-US" sz="1900" dirty="0" smtClean="0">
                <a:latin typeface="Times New Roman" panose="02020603050405020304" pitchFamily="18" charset="0"/>
                <a:cs typeface="Times New Roman" panose="02020603050405020304" pitchFamily="18" charset="0"/>
              </a:rPr>
              <a:t>entry</a:t>
            </a:r>
            <a:r>
              <a:rPr lang="en-US" sz="1900" dirty="0">
                <a:latin typeface="Times New Roman" panose="02020603050405020304" pitchFamily="18" charset="0"/>
                <a:cs typeface="Times New Roman" panose="02020603050405020304" pitchFamily="18" charset="0"/>
              </a:rPr>
              <a:t>, the original entry must not be obliterated, and the inaccurate information should still be accessible.  The correction must indicate the reason for the correction, and the correction entry must be dated and signed by the person making the revision</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lvl="0"/>
            <a:r>
              <a:rPr lang="en-US" sz="1900" dirty="0">
                <a:latin typeface="Times New Roman" panose="02020603050405020304" pitchFamily="18" charset="0"/>
                <a:cs typeface="Times New Roman" panose="02020603050405020304" pitchFamily="18" charset="0"/>
              </a:rPr>
              <a:t>The contents of Medical Records must not otherwise be edited, altered, or removed</a:t>
            </a:r>
            <a:r>
              <a:rPr lang="en-US" sz="1900" dirty="0" smtClean="0">
                <a:latin typeface="Times New Roman" panose="02020603050405020304" pitchFamily="18" charset="0"/>
                <a:cs typeface="Times New Roman" panose="02020603050405020304" pitchFamily="18" charset="0"/>
              </a:rPr>
              <a:t>.</a:t>
            </a:r>
            <a:r>
              <a:rPr lang="en-US" sz="1900" dirty="0">
                <a:latin typeface="Times New Roman" panose="02020603050405020304" pitchFamily="18" charset="0"/>
                <a:cs typeface="Times New Roman" panose="02020603050405020304" pitchFamily="18" charset="0"/>
              </a:rPr>
              <a:t> </a:t>
            </a:r>
          </a:p>
          <a:p>
            <a:pPr lvl="0"/>
            <a:r>
              <a:rPr lang="en-US" sz="1900" dirty="0">
                <a:latin typeface="Times New Roman" panose="02020603050405020304" pitchFamily="18" charset="0"/>
                <a:cs typeface="Times New Roman" panose="02020603050405020304" pitchFamily="18" charset="0"/>
              </a:rPr>
              <a:t>Patients may request a medical record amendment and/or a medical record addendum. </a:t>
            </a:r>
          </a:p>
          <a:p>
            <a:pPr lvl="0"/>
            <a:r>
              <a:rPr lang="en-US" sz="1900" dirty="0">
                <a:latin typeface="Times New Roman" panose="02020603050405020304" pitchFamily="18" charset="0"/>
                <a:cs typeface="Times New Roman" panose="02020603050405020304" pitchFamily="18" charset="0"/>
              </a:rPr>
              <a:t>The retention policy of medical records  are as follows</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Hospitals and physicians are obligated to retain the original medical record and only transfer </a:t>
            </a:r>
            <a:r>
              <a:rPr lang="en-US" sz="1900" dirty="0" smtClean="0">
                <a:latin typeface="Times New Roman" panose="02020603050405020304" pitchFamily="18" charset="0"/>
                <a:cs typeface="Times New Roman" panose="02020603050405020304" pitchFamily="18" charset="0"/>
              </a:rPr>
              <a:t>copies</a:t>
            </a:r>
          </a:p>
          <a:p>
            <a:pPr lvl="1"/>
            <a:r>
              <a:rPr lang="en-US" sz="1900" dirty="0" smtClean="0">
                <a:latin typeface="Times New Roman" panose="02020603050405020304" pitchFamily="18" charset="0"/>
                <a:cs typeface="Times New Roman" panose="02020603050405020304" pitchFamily="18" charset="0"/>
              </a:rPr>
              <a:t>A </a:t>
            </a:r>
            <a:r>
              <a:rPr lang="en-US" sz="1900" dirty="0">
                <a:latin typeface="Times New Roman" panose="02020603050405020304" pitchFamily="18" charset="0"/>
                <a:cs typeface="Times New Roman" panose="02020603050405020304" pitchFamily="18" charset="0"/>
              </a:rPr>
              <a:t>proportion of the records generated </a:t>
            </a:r>
            <a:r>
              <a:rPr lang="en-US" sz="1900" dirty="0" smtClean="0">
                <a:latin typeface="Times New Roman" panose="02020603050405020304" pitchFamily="18" charset="0"/>
                <a:cs typeface="Times New Roman" panose="02020603050405020304" pitchFamily="18" charset="0"/>
              </a:rPr>
              <a:t>will </a:t>
            </a:r>
            <a:r>
              <a:rPr lang="en-US" sz="1900" dirty="0">
                <a:latin typeface="Times New Roman" panose="02020603050405020304" pitchFamily="18" charset="0"/>
                <a:cs typeface="Times New Roman" panose="02020603050405020304" pitchFamily="18" charset="0"/>
              </a:rPr>
              <a:t>be scheduled for archival preservation</a:t>
            </a:r>
            <a:r>
              <a:rPr lang="en-US" sz="1900" dirty="0" smtClean="0">
                <a:latin typeface="Times New Roman" panose="02020603050405020304" pitchFamily="18" charset="0"/>
                <a:cs typeface="Times New Roman" panose="02020603050405020304" pitchFamily="18" charset="0"/>
              </a:rPr>
              <a:t>.</a:t>
            </a:r>
          </a:p>
          <a:p>
            <a:pPr lvl="1"/>
            <a:r>
              <a:rPr lang="en-US" sz="1900" dirty="0">
                <a:latin typeface="Times New Roman" panose="02020603050405020304" pitchFamily="18" charset="0"/>
                <a:cs typeface="Times New Roman" panose="02020603050405020304" pitchFamily="18" charset="0"/>
              </a:rPr>
              <a:t>Inpatient Medical Records (case sheet) </a:t>
            </a:r>
            <a:r>
              <a:rPr lang="en-US" sz="1900" dirty="0" smtClean="0">
                <a:latin typeface="Times New Roman" panose="02020603050405020304" pitchFamily="18" charset="0"/>
                <a:cs typeface="Times New Roman" panose="02020603050405020304" pitchFamily="18" charset="0"/>
              </a:rPr>
              <a:t>             -  </a:t>
            </a:r>
            <a:r>
              <a:rPr lang="en-US" sz="1900" b="1" dirty="0" smtClean="0">
                <a:latin typeface="Times New Roman" panose="02020603050405020304" pitchFamily="18" charset="0"/>
                <a:cs typeface="Times New Roman" panose="02020603050405020304" pitchFamily="18" charset="0"/>
              </a:rPr>
              <a:t>10yrs</a:t>
            </a:r>
            <a:endParaRPr lang="en-US" sz="1900" b="1"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Outpatient Medical Records                               </a:t>
            </a:r>
            <a:r>
              <a:rPr lang="en-US" sz="1900"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05yrs</a:t>
            </a:r>
            <a:endParaRPr lang="en-US" sz="1900" b="1"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Medico-Legal Cases(or till finalization) </a:t>
            </a:r>
            <a:r>
              <a:rPr lang="en-US" sz="1900" dirty="0" smtClean="0">
                <a:latin typeface="Times New Roman" panose="02020603050405020304" pitchFamily="18" charset="0"/>
                <a:cs typeface="Times New Roman" panose="02020603050405020304" pitchFamily="18" charset="0"/>
              </a:rPr>
              <a:t>           -  </a:t>
            </a:r>
            <a:r>
              <a:rPr lang="en-US" sz="1900" b="1" dirty="0" smtClean="0">
                <a:latin typeface="Times New Roman" panose="02020603050405020304" pitchFamily="18" charset="0"/>
                <a:cs typeface="Times New Roman" panose="02020603050405020304" pitchFamily="18" charset="0"/>
              </a:rPr>
              <a:t>10yrs </a:t>
            </a:r>
            <a:r>
              <a:rPr lang="en-US" sz="1900" b="1" dirty="0">
                <a:latin typeface="Times New Roman" panose="02020603050405020304" pitchFamily="18" charset="0"/>
                <a:cs typeface="Times New Roman" panose="02020603050405020304" pitchFamily="18" charset="0"/>
              </a:rPr>
              <a:t>or more </a:t>
            </a:r>
          </a:p>
          <a:p>
            <a:pPr lvl="1"/>
            <a:r>
              <a:rPr lang="en-US" sz="1900" dirty="0">
                <a:latin typeface="Times New Roman" panose="02020603050405020304" pitchFamily="18" charset="0"/>
                <a:cs typeface="Times New Roman" panose="02020603050405020304" pitchFamily="18" charset="0"/>
              </a:rPr>
              <a:t>X-Ray(outpatient/Inpatient) </a:t>
            </a:r>
            <a:r>
              <a:rPr lang="en-US" sz="1900" dirty="0" smtClean="0">
                <a:latin typeface="Times New Roman" panose="02020603050405020304" pitchFamily="18" charset="0"/>
                <a:cs typeface="Times New Roman" panose="02020603050405020304" pitchFamily="18" charset="0"/>
              </a:rPr>
              <a:t>                              -  </a:t>
            </a:r>
            <a:r>
              <a:rPr lang="en-US" sz="1900" b="1" dirty="0" smtClean="0">
                <a:latin typeface="Times New Roman" panose="02020603050405020304" pitchFamily="18" charset="0"/>
                <a:cs typeface="Times New Roman" panose="02020603050405020304" pitchFamily="18" charset="0"/>
              </a:rPr>
              <a:t>5/10yrs</a:t>
            </a:r>
            <a:endParaRPr lang="en-US" sz="1900" b="1"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Statistical Reports </a:t>
            </a:r>
            <a:r>
              <a:rPr lang="en-US" sz="1900" dirty="0" smtClean="0">
                <a:latin typeface="Times New Roman" panose="02020603050405020304" pitchFamily="18" charset="0"/>
                <a:cs typeface="Times New Roman" panose="02020603050405020304" pitchFamily="18" charset="0"/>
              </a:rPr>
              <a:t>                                              -  </a:t>
            </a:r>
            <a:r>
              <a:rPr lang="en-US" sz="1900" b="1" dirty="0" smtClean="0">
                <a:latin typeface="Times New Roman" panose="02020603050405020304" pitchFamily="18" charset="0"/>
                <a:cs typeface="Times New Roman" panose="02020603050405020304" pitchFamily="18" charset="0"/>
              </a:rPr>
              <a:t>Permanent</a:t>
            </a:r>
            <a:endParaRPr lang="en-US" sz="1900" b="1"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All Registers		</a:t>
            </a:r>
            <a:r>
              <a:rPr lang="en-US" sz="1900" dirty="0" smtClean="0">
                <a:latin typeface="Times New Roman" panose="02020603050405020304" pitchFamily="18" charset="0"/>
                <a:cs typeface="Times New Roman" panose="02020603050405020304" pitchFamily="18" charset="0"/>
              </a:rPr>
              <a:t>                        </a:t>
            </a:r>
            <a:r>
              <a:rPr lang="en-US" sz="1900" b="1" dirty="0" smtClean="0">
                <a:latin typeface="Times New Roman" panose="02020603050405020304" pitchFamily="18" charset="0"/>
                <a:cs typeface="Times New Roman" panose="02020603050405020304" pitchFamily="18" charset="0"/>
              </a:rPr>
              <a:t>-  Permanent</a:t>
            </a:r>
            <a:endParaRPr lang="en-US" sz="1900" b="1" dirty="0">
              <a:latin typeface="Times New Roman" panose="02020603050405020304" pitchFamily="18" charset="0"/>
              <a:cs typeface="Times New Roman" panose="02020603050405020304" pitchFamily="18" charset="0"/>
            </a:endParaRPr>
          </a:p>
          <a:p>
            <a:pPr lvl="1"/>
            <a:r>
              <a:rPr lang="en-US" sz="1900" dirty="0">
                <a:latin typeface="Times New Roman" panose="02020603050405020304" pitchFamily="18" charset="0"/>
                <a:cs typeface="Times New Roman" panose="02020603050405020304" pitchFamily="18" charset="0"/>
              </a:rPr>
              <a:t>Log Book                                                            </a:t>
            </a:r>
            <a:r>
              <a:rPr lang="en-US" sz="1900" dirty="0" smtClean="0">
                <a:latin typeface="Times New Roman" panose="02020603050405020304" pitchFamily="18" charset="0"/>
                <a:cs typeface="Times New Roman" panose="02020603050405020304" pitchFamily="18" charset="0"/>
              </a:rPr>
              <a:t>-  2yrs</a:t>
            </a:r>
            <a:endParaRPr lang="en-US" sz="1900" dirty="0">
              <a:latin typeface="Times New Roman" panose="02020603050405020304" pitchFamily="18" charset="0"/>
              <a:cs typeface="Times New Roman" panose="02020603050405020304" pitchFamily="18" charset="0"/>
            </a:endParaRPr>
          </a:p>
          <a:p>
            <a:pPr lvl="0"/>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0" y="0"/>
            <a:ext cx="12024575" cy="528033"/>
          </a:xfrm>
          <a:prstGeom prst="rect">
            <a:avLst/>
          </a:prstGeom>
          <a:solidFill>
            <a:schemeClr val="accent2">
              <a:lumMod val="75000"/>
            </a:schemeClr>
          </a:solidFill>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620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006" y="914400"/>
            <a:ext cx="9633398" cy="5357612"/>
          </a:xfrm>
        </p:spPr>
        <p:txBody>
          <a:bodyPr>
            <a:normAutofit fontScale="92500" lnSpcReduction="10000"/>
          </a:bodyPr>
          <a:lstStyle/>
          <a:p>
            <a:pPr marL="0" indent="0">
              <a:buNone/>
            </a:pPr>
            <a:r>
              <a:rPr lang="en-US" sz="2200" b="1" u="sng" dirty="0">
                <a:latin typeface="Times New Roman" panose="02020603050405020304" pitchFamily="18" charset="0"/>
                <a:cs typeface="Times New Roman" panose="02020603050405020304" pitchFamily="18" charset="0"/>
              </a:rPr>
              <a:t>Destruction of Obsolete records or Time-Expired records </a:t>
            </a:r>
            <a:endParaRPr lang="en-US" sz="2200" b="1" u="sng" dirty="0" smtClean="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Physicians must not dispose of a record of personal health information unless their obligation to retain the record has come to an </a:t>
            </a:r>
            <a:r>
              <a:rPr lang="en-US" sz="2200" dirty="0" smtClean="0">
                <a:latin typeface="Times New Roman" panose="02020603050405020304" pitchFamily="18" charset="0"/>
                <a:cs typeface="Times New Roman" panose="02020603050405020304" pitchFamily="18" charset="0"/>
              </a:rPr>
              <a:t>end.</a:t>
            </a:r>
          </a:p>
          <a:p>
            <a:pPr lvl="0"/>
            <a:r>
              <a:rPr lang="en-US" sz="2200" dirty="0">
                <a:latin typeface="Times New Roman" panose="02020603050405020304" pitchFamily="18" charset="0"/>
                <a:cs typeface="Times New Roman" panose="02020603050405020304" pitchFamily="18" charset="0"/>
              </a:rPr>
              <a:t>P</a:t>
            </a:r>
            <a:r>
              <a:rPr lang="en-US" sz="2200" dirty="0" smtClean="0">
                <a:latin typeface="Times New Roman" panose="02020603050405020304" pitchFamily="18" charset="0"/>
                <a:cs typeface="Times New Roman" panose="02020603050405020304" pitchFamily="18" charset="0"/>
              </a:rPr>
              <a:t>ersonal </a:t>
            </a:r>
            <a:r>
              <a:rPr lang="en-US" sz="2200" dirty="0">
                <a:latin typeface="Times New Roman" panose="02020603050405020304" pitchFamily="18" charset="0"/>
                <a:cs typeface="Times New Roman" panose="02020603050405020304" pitchFamily="18" charset="0"/>
              </a:rPr>
              <a:t>health records </a:t>
            </a:r>
            <a:r>
              <a:rPr lang="en-US" sz="2200" dirty="0" smtClean="0">
                <a:latin typeface="Times New Roman" panose="02020603050405020304" pitchFamily="18" charset="0"/>
                <a:cs typeface="Times New Roman" panose="02020603050405020304" pitchFamily="18" charset="0"/>
              </a:rPr>
              <a:t>contains </a:t>
            </a:r>
            <a:r>
              <a:rPr lang="en-US" sz="2200" dirty="0">
                <a:latin typeface="Times New Roman" panose="02020603050405020304" pitchFamily="18" charset="0"/>
                <a:cs typeface="Times New Roman" panose="02020603050405020304" pitchFamily="18" charset="0"/>
              </a:rPr>
              <a:t>confidential information, any means of destruction must have safeguards in place against unauthorised access or accidental disclosure</a:t>
            </a:r>
            <a:r>
              <a:rPr lang="en-US"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p>
          <a:p>
            <a:pPr lvl="0"/>
            <a:r>
              <a:rPr lang="en-US" sz="2200" dirty="0">
                <a:latin typeface="Times New Roman" panose="02020603050405020304" pitchFamily="18" charset="0"/>
                <a:cs typeface="Times New Roman" panose="02020603050405020304" pitchFamily="18" charset="0"/>
              </a:rPr>
              <a:t>Electronic records must be permanently deleted from all hard drives, as well as other storage mechanisms. Hard drives must </a:t>
            </a:r>
            <a:r>
              <a:rPr lang="en-US" sz="2200" dirty="0" smtClean="0">
                <a:latin typeface="Times New Roman" panose="02020603050405020304" pitchFamily="18" charset="0"/>
                <a:cs typeface="Times New Roman" panose="02020603050405020304" pitchFamily="18" charset="0"/>
              </a:rPr>
              <a:t>be </a:t>
            </a:r>
            <a:r>
              <a:rPr lang="en-US" sz="2200" dirty="0">
                <a:latin typeface="Times New Roman" panose="02020603050405020304" pitchFamily="18" charset="0"/>
                <a:cs typeface="Times New Roman" panose="02020603050405020304" pitchFamily="18" charset="0"/>
              </a:rPr>
              <a:t>crushed or wiped clean with a commercial disk wiping utility</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Records must be disposed of in a secure manner such that the reconstruction of the record is not reasonably foreseeable in the </a:t>
            </a:r>
            <a:r>
              <a:rPr lang="en-US" sz="2200" dirty="0" smtClean="0">
                <a:latin typeface="Times New Roman" panose="02020603050405020304" pitchFamily="18" charset="0"/>
                <a:cs typeface="Times New Roman" panose="02020603050405020304" pitchFamily="18" charset="0"/>
              </a:rPr>
              <a:t>future.</a:t>
            </a:r>
          </a:p>
          <a:p>
            <a:pPr marL="0" indent="0">
              <a:buNone/>
            </a:pPr>
            <a:r>
              <a:rPr lang="en-US" sz="2200" dirty="0" smtClean="0"/>
              <a:t>	</a:t>
            </a:r>
            <a:r>
              <a:rPr lang="en-US" sz="2200" dirty="0" smtClean="0">
                <a:latin typeface="Times New Roman" panose="02020603050405020304" pitchFamily="18" charset="0"/>
                <a:cs typeface="Times New Roman" panose="02020603050405020304" pitchFamily="18" charset="0"/>
              </a:rPr>
              <a:t>The normal destruction methods used are:- </a:t>
            </a:r>
            <a:endParaRPr lang="en-US" sz="2200" dirty="0">
              <a:latin typeface="Times New Roman" panose="02020603050405020304" pitchFamily="18" charset="0"/>
              <a:cs typeface="Times New Roman" panose="02020603050405020304" pitchFamily="18" charset="0"/>
            </a:endParaRPr>
          </a:p>
          <a:p>
            <a:pPr lvl="2"/>
            <a:r>
              <a:rPr lang="en-US" sz="2200" dirty="0" smtClean="0">
                <a:latin typeface="Times New Roman" panose="02020603050405020304" pitchFamily="18" charset="0"/>
                <a:cs typeface="Times New Roman" panose="02020603050405020304" pitchFamily="18" charset="0"/>
              </a:rPr>
              <a:t>Shredding </a:t>
            </a:r>
            <a:endParaRPr lang="en-US" sz="2200" dirty="0">
              <a:latin typeface="Times New Roman" panose="02020603050405020304" pitchFamily="18" charset="0"/>
              <a:cs typeface="Times New Roman" panose="02020603050405020304" pitchFamily="18" charset="0"/>
            </a:endParaRPr>
          </a:p>
          <a:p>
            <a:pPr lvl="2"/>
            <a:r>
              <a:rPr lang="en-US" sz="2200" dirty="0" smtClean="0">
                <a:latin typeface="Times New Roman" panose="02020603050405020304" pitchFamily="18" charset="0"/>
                <a:cs typeface="Times New Roman" panose="02020603050405020304" pitchFamily="18" charset="0"/>
              </a:rPr>
              <a:t>Pulping </a:t>
            </a:r>
            <a:endParaRPr lang="en-US" sz="2200" dirty="0">
              <a:latin typeface="Times New Roman" panose="02020603050405020304" pitchFamily="18" charset="0"/>
              <a:cs typeface="Times New Roman" panose="02020603050405020304" pitchFamily="18" charset="0"/>
            </a:endParaRPr>
          </a:p>
          <a:p>
            <a:pPr lvl="2"/>
            <a:r>
              <a:rPr lang="en-US" sz="2200" dirty="0" smtClean="0">
                <a:latin typeface="Times New Roman" panose="02020603050405020304" pitchFamily="18" charset="0"/>
                <a:cs typeface="Times New Roman" panose="02020603050405020304" pitchFamily="18" charset="0"/>
              </a:rPr>
              <a:t>Incineration</a:t>
            </a:r>
            <a:endParaRPr lang="en-US" sz="2200" dirty="0">
              <a:latin typeface="Times New Roman" panose="02020603050405020304" pitchFamily="18" charset="0"/>
              <a:cs typeface="Times New Roman" panose="02020603050405020304" pitchFamily="18" charset="0"/>
            </a:endParaRPr>
          </a:p>
          <a:p>
            <a:pPr lvl="2"/>
            <a:r>
              <a:rPr lang="en-US" sz="2200" dirty="0" smtClean="0">
                <a:latin typeface="Times New Roman" panose="02020603050405020304" pitchFamily="18" charset="0"/>
                <a:cs typeface="Times New Roman" panose="02020603050405020304" pitchFamily="18" charset="0"/>
              </a:rPr>
              <a:t>Magnetic </a:t>
            </a:r>
            <a:r>
              <a:rPr lang="en-US" sz="2200" dirty="0">
                <a:latin typeface="Times New Roman" panose="02020603050405020304" pitchFamily="18" charset="0"/>
                <a:cs typeface="Times New Roman" panose="02020603050405020304" pitchFamily="18" charset="0"/>
              </a:rPr>
              <a:t>Degaussing</a:t>
            </a:r>
          </a:p>
          <a:p>
            <a:pPr lvl="2"/>
            <a:r>
              <a:rPr lang="en-US" sz="2200" dirty="0" smtClean="0">
                <a:latin typeface="Times New Roman" panose="02020603050405020304" pitchFamily="18" charset="0"/>
                <a:cs typeface="Times New Roman" panose="02020603050405020304" pitchFamily="18" charset="0"/>
              </a:rPr>
              <a:t>Nailing </a:t>
            </a:r>
            <a:r>
              <a:rPr lang="en-US" sz="2200" dirty="0">
                <a:latin typeface="Times New Roman" panose="02020603050405020304" pitchFamily="18" charset="0"/>
                <a:cs typeface="Times New Roman" panose="02020603050405020304" pitchFamily="18" charset="0"/>
              </a:rPr>
              <a:t>and </a:t>
            </a:r>
            <a:r>
              <a:rPr lang="en-US" sz="2200" dirty="0" smtClean="0">
                <a:latin typeface="Times New Roman" panose="02020603050405020304" pitchFamily="18" charset="0"/>
                <a:cs typeface="Times New Roman" panose="02020603050405020304" pitchFamily="18" charset="0"/>
              </a:rPr>
              <a:t>Drilling</a:t>
            </a:r>
          </a:p>
          <a:p>
            <a:pPr marL="0" lvl="0" indent="0">
              <a:buNone/>
            </a:pPr>
            <a:endParaRPr lang="en-US" sz="2900" dirty="0">
              <a:latin typeface="Times New Roman" panose="02020603050405020304" pitchFamily="18" charset="0"/>
              <a:cs typeface="Times New Roman" panose="02020603050405020304" pitchFamily="18" charset="0"/>
            </a:endParaRPr>
          </a:p>
          <a:p>
            <a:pPr lvl="1"/>
            <a:endParaRPr lang="en-US" sz="2900" b="1" u="sng" dirty="0">
              <a:latin typeface="Times New Roman" panose="02020603050405020304" pitchFamily="18" charset="0"/>
              <a:cs typeface="Times New Roman" panose="02020603050405020304" pitchFamily="18" charset="0"/>
            </a:endParaRPr>
          </a:p>
          <a:p>
            <a:endParaRPr lang="en-US" sz="2900" b="1" u="sng"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77274" y="51516"/>
            <a:ext cx="12024575" cy="643942"/>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44296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283" y="1313645"/>
            <a:ext cx="10967434" cy="4889076"/>
          </a:xfrm>
        </p:spPr>
        <p:txBody>
          <a:bodyPr>
            <a:normAutofit/>
          </a:bodyPr>
          <a:lstStyle/>
          <a:p>
            <a:pPr marL="0" lvl="0" indent="0">
              <a:buNone/>
            </a:pPr>
            <a:r>
              <a:rPr lang="en-US" sz="2000" u="sng" dirty="0">
                <a:latin typeface="Times New Roman" panose="02020603050405020304" pitchFamily="18" charset="0"/>
                <a:cs typeface="Times New Roman" panose="02020603050405020304" pitchFamily="18" charset="0"/>
              </a:rPr>
              <a:t>Transition to Electronic Medical Records (EMRs) </a:t>
            </a:r>
          </a:p>
          <a:p>
            <a:pPr lvl="0"/>
            <a:r>
              <a:rPr lang="en-US" sz="2000" dirty="0">
                <a:latin typeface="Times New Roman" panose="02020603050405020304" pitchFamily="18" charset="0"/>
                <a:cs typeface="Times New Roman" panose="02020603050405020304" pitchFamily="18" charset="0"/>
              </a:rPr>
              <a:t>As medical care gets more complex and overwhelming, physician’s must treat patients with the latest technology  </a:t>
            </a:r>
          </a:p>
          <a:p>
            <a:pPr lvl="0"/>
            <a:r>
              <a:rPr lang="en-US" sz="2000" dirty="0">
                <a:latin typeface="Times New Roman" panose="02020603050405020304" pitchFamily="18" charset="0"/>
                <a:cs typeface="Times New Roman" panose="02020603050405020304" pitchFamily="18" charset="0"/>
              </a:rPr>
              <a:t>There is a need for digital record to allow capture of patient data that can then be </a:t>
            </a:r>
            <a:r>
              <a:rPr lang="en-US" sz="2000" i="1" dirty="0">
                <a:latin typeface="Times New Roman" panose="02020603050405020304" pitchFamily="18" charset="0"/>
                <a:cs typeface="Times New Roman" panose="02020603050405020304" pitchFamily="18" charset="0"/>
              </a:rPr>
              <a:t>processed and mined</a:t>
            </a:r>
            <a:r>
              <a:rPr lang="en-US" sz="2000" dirty="0">
                <a:latin typeface="Times New Roman" panose="02020603050405020304" pitchFamily="18" charset="0"/>
                <a:cs typeface="Times New Roman" panose="02020603050405020304" pitchFamily="18" charset="0"/>
              </a:rPr>
              <a:t> for insights into better treatment for the patients.</a:t>
            </a:r>
          </a:p>
          <a:p>
            <a:pPr lvl="0"/>
            <a:r>
              <a:rPr lang="en-US" sz="2000" dirty="0">
                <a:latin typeface="Times New Roman" panose="02020603050405020304" pitchFamily="18" charset="0"/>
                <a:cs typeface="Times New Roman" panose="02020603050405020304" pitchFamily="18" charset="0"/>
              </a:rPr>
              <a:t>Transition from paper to electronic records, physicians must ensure without interruption of </a:t>
            </a:r>
            <a:r>
              <a:rPr lang="en-US" sz="2000" dirty="0" err="1">
                <a:latin typeface="Times New Roman" panose="02020603050405020304" pitchFamily="18" charset="0"/>
                <a:cs typeface="Times New Roman" panose="02020603050405020304" pitchFamily="18" charset="0"/>
              </a:rPr>
              <a:t>patientcare</a:t>
            </a:r>
            <a:r>
              <a:rPr lang="en-US" sz="2000" dirty="0">
                <a:latin typeface="Times New Roman" panose="02020603050405020304" pitchFamily="18" charset="0"/>
                <a:cs typeface="Times New Roman" panose="02020603050405020304" pitchFamily="18" charset="0"/>
              </a:rPr>
              <a:t>.  Five key principles to guide the transition process:  </a:t>
            </a:r>
          </a:p>
          <a:p>
            <a:pPr lvl="1"/>
            <a:r>
              <a:rPr lang="en-US" sz="2000" dirty="0">
                <a:latin typeface="Times New Roman" panose="02020603050405020304" pitchFamily="18" charset="0"/>
                <a:cs typeface="Times New Roman" panose="02020603050405020304" pitchFamily="18" charset="0"/>
              </a:rPr>
              <a:t>Patient information must be secure.  </a:t>
            </a:r>
          </a:p>
          <a:p>
            <a:pPr lvl="1"/>
            <a:r>
              <a:rPr lang="en-US" sz="2000" dirty="0">
                <a:latin typeface="Times New Roman" panose="02020603050405020304" pitchFamily="18" charset="0"/>
                <a:cs typeface="Times New Roman" panose="02020603050405020304" pitchFamily="18" charset="0"/>
              </a:rPr>
              <a:t>Privacy of patient information must be maintained.  </a:t>
            </a:r>
          </a:p>
          <a:p>
            <a:pPr lvl="1"/>
            <a:r>
              <a:rPr lang="en-US" sz="2000" dirty="0">
                <a:latin typeface="Times New Roman" panose="02020603050405020304" pitchFamily="18" charset="0"/>
                <a:cs typeface="Times New Roman" panose="02020603050405020304" pitchFamily="18" charset="0"/>
              </a:rPr>
              <a:t>The integrity of the medical record content must be maintained. </a:t>
            </a:r>
          </a:p>
          <a:p>
            <a:pPr lvl="1"/>
            <a:r>
              <a:rPr lang="en-US" sz="2000" dirty="0">
                <a:latin typeface="Times New Roman" panose="02020603050405020304" pitchFamily="18" charset="0"/>
                <a:cs typeface="Times New Roman" panose="02020603050405020304" pitchFamily="18" charset="0"/>
              </a:rPr>
              <a:t>The integrity of the clinical workflow supported by the medical record must be maintained. </a:t>
            </a:r>
          </a:p>
          <a:p>
            <a:pPr lvl="1"/>
            <a:r>
              <a:rPr lang="en-US" sz="2000" dirty="0">
                <a:latin typeface="Times New Roman" panose="02020603050405020304" pitchFamily="18" charset="0"/>
                <a:cs typeface="Times New Roman" panose="02020603050405020304" pitchFamily="18" charset="0"/>
              </a:rPr>
              <a:t>Continuity and quality of care must be maintained through the transition period.</a:t>
            </a:r>
            <a:endParaRPr lang="en-US" sz="2000" dirty="0"/>
          </a:p>
        </p:txBody>
      </p:sp>
      <p:sp>
        <p:nvSpPr>
          <p:cNvPr id="4" name="Title 1"/>
          <p:cNvSpPr txBox="1">
            <a:spLocks/>
          </p:cNvSpPr>
          <p:nvPr/>
        </p:nvSpPr>
        <p:spPr>
          <a:xfrm>
            <a:off x="0" y="51516"/>
            <a:ext cx="12192000" cy="643942"/>
          </a:xfrm>
          <a:prstGeom prst="rect">
            <a:avLst/>
          </a:prstGeom>
          <a:solidFill>
            <a:schemeClr val="accent2">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en-US" sz="3400" dirty="0" smtClean="0">
                <a:latin typeface="Times New Roman" panose="02020603050405020304" pitchFamily="18" charset="0"/>
                <a:cs typeface="Times New Roman" panose="02020603050405020304" pitchFamily="18" charset="0"/>
              </a:rPr>
              <a:t>TRANSITION TO ELECTRONIC MEDICAL RECORDS (EMRS) </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418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862884"/>
            <a:ext cx="11870029" cy="5615189"/>
          </a:xfrm>
        </p:spPr>
        <p:txBody>
          <a:bodyPr>
            <a:normAutofit/>
          </a:bodyPr>
          <a:lstStyle/>
          <a:p>
            <a:pPr lvl="0"/>
            <a:r>
              <a:rPr lang="en-US" sz="1900" dirty="0">
                <a:latin typeface="Times New Roman" panose="02020603050405020304" pitchFamily="18" charset="0"/>
                <a:cs typeface="Times New Roman" panose="02020603050405020304" pitchFamily="18" charset="0"/>
              </a:rPr>
              <a:t>Electronic medical records (EMRs) and electronic health records (EHRs) have become an integral part of healthcare delivery system in India. </a:t>
            </a:r>
            <a:endParaRPr lang="en-US" sz="1900" dirty="0" smtClean="0">
              <a:latin typeface="Times New Roman" panose="02020603050405020304" pitchFamily="18" charset="0"/>
              <a:cs typeface="Times New Roman" panose="02020603050405020304" pitchFamily="18" charset="0"/>
            </a:endParaRPr>
          </a:p>
          <a:p>
            <a:pPr lvl="0"/>
            <a:r>
              <a:rPr lang="en-US" sz="1900" dirty="0" smtClean="0">
                <a:latin typeface="Times New Roman" panose="02020603050405020304" pitchFamily="18" charset="0"/>
                <a:cs typeface="Times New Roman" panose="02020603050405020304" pitchFamily="18" charset="0"/>
              </a:rPr>
              <a:t>The EMR </a:t>
            </a:r>
            <a:r>
              <a:rPr lang="en-US" sz="1900" dirty="0">
                <a:latin typeface="Times New Roman" panose="02020603050405020304" pitchFamily="18" charset="0"/>
                <a:cs typeface="Times New Roman" panose="02020603050405020304" pitchFamily="18" charset="0"/>
              </a:rPr>
              <a:t>is the tool that provides an electronic version of the paper record </a:t>
            </a:r>
            <a:r>
              <a:rPr lang="en-US" sz="1900" dirty="0" smtClean="0">
                <a:latin typeface="Times New Roman" panose="02020603050405020304" pitchFamily="18" charset="0"/>
                <a:cs typeface="Times New Roman" panose="02020603050405020304" pitchFamily="18" charset="0"/>
              </a:rPr>
              <a:t>maintained </a:t>
            </a:r>
            <a:r>
              <a:rPr lang="en-US" sz="1900" dirty="0">
                <a:latin typeface="Times New Roman" panose="02020603050405020304" pitchFamily="18" charset="0"/>
                <a:cs typeface="Times New Roman" panose="02020603050405020304" pitchFamily="18" charset="0"/>
              </a:rPr>
              <a:t>by doctors for their patients, and platform </a:t>
            </a:r>
            <a:r>
              <a:rPr lang="en-US" sz="1900" dirty="0" smtClean="0">
                <a:latin typeface="Times New Roman" panose="02020603050405020304" pitchFamily="18" charset="0"/>
                <a:cs typeface="Times New Roman" panose="02020603050405020304" pitchFamily="18" charset="0"/>
              </a:rPr>
              <a:t>for new </a:t>
            </a:r>
            <a:r>
              <a:rPr lang="en-US" sz="1900" dirty="0">
                <a:latin typeface="Times New Roman" panose="02020603050405020304" pitchFamily="18" charset="0"/>
                <a:cs typeface="Times New Roman" panose="02020603050405020304" pitchFamily="18" charset="0"/>
              </a:rPr>
              <a:t>functionality and new services </a:t>
            </a:r>
            <a:r>
              <a:rPr lang="en-US" sz="1900" dirty="0" smtClean="0">
                <a:latin typeface="Times New Roman" panose="02020603050405020304" pitchFamily="18" charset="0"/>
                <a:cs typeface="Times New Roman" panose="02020603050405020304" pitchFamily="18" charset="0"/>
              </a:rPr>
              <a:t>to </a:t>
            </a:r>
            <a:r>
              <a:rPr lang="en-US" sz="1900" dirty="0">
                <a:latin typeface="Times New Roman" panose="02020603050405020304" pitchFamily="18" charset="0"/>
                <a:cs typeface="Times New Roman" panose="02020603050405020304" pitchFamily="18" charset="0"/>
              </a:rPr>
              <a:t>be provided</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lvl="0"/>
            <a:r>
              <a:rPr lang="en-US" sz="1900" dirty="0" smtClean="0">
                <a:latin typeface="Times New Roman" panose="02020603050405020304" pitchFamily="18" charset="0"/>
                <a:cs typeface="Times New Roman" panose="02020603050405020304" pitchFamily="18" charset="0"/>
              </a:rPr>
              <a:t>EHR </a:t>
            </a:r>
            <a:r>
              <a:rPr lang="en-US" sz="1900" dirty="0">
                <a:latin typeface="Times New Roman" panose="02020603050405020304" pitchFamily="18" charset="0"/>
                <a:cs typeface="Times New Roman" panose="02020603050405020304" pitchFamily="18" charset="0"/>
              </a:rPr>
              <a:t>is the system that attempts to meet health system needs. </a:t>
            </a:r>
            <a:r>
              <a:rPr lang="en-US" sz="1900" dirty="0" smtClean="0">
                <a:latin typeface="Times New Roman" panose="02020603050405020304" pitchFamily="18" charset="0"/>
                <a:cs typeface="Times New Roman" panose="02020603050405020304" pitchFamily="18" charset="0"/>
              </a:rPr>
              <a:t>EHR </a:t>
            </a:r>
            <a:r>
              <a:rPr lang="en-US" sz="1900" dirty="0">
                <a:latin typeface="Times New Roman" panose="02020603050405020304" pitchFamily="18" charset="0"/>
                <a:cs typeface="Times New Roman" panose="02020603050405020304" pitchFamily="18" charset="0"/>
              </a:rPr>
              <a:t>is maintained by a hospital, regional health authority, or central government and </a:t>
            </a:r>
            <a:r>
              <a:rPr lang="en-US" sz="1900" dirty="0" smtClean="0">
                <a:latin typeface="Times New Roman" panose="02020603050405020304" pitchFamily="18" charset="0"/>
                <a:cs typeface="Times New Roman" panose="02020603050405020304" pitchFamily="18" charset="0"/>
              </a:rPr>
              <a:t>includes </a:t>
            </a:r>
            <a:r>
              <a:rPr lang="en-US" sz="1900" dirty="0">
                <a:latin typeface="Times New Roman" panose="02020603050405020304" pitchFamily="18" charset="0"/>
                <a:cs typeface="Times New Roman" panose="02020603050405020304" pitchFamily="18" charset="0"/>
              </a:rPr>
              <a:t>a spectrum of repositories of patient data</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lvl="0"/>
            <a:r>
              <a:rPr lang="en-US" sz="1900" dirty="0" smtClean="0">
                <a:latin typeface="Times New Roman" panose="02020603050405020304" pitchFamily="18" charset="0"/>
                <a:cs typeface="Times New Roman" panose="02020603050405020304" pitchFamily="18" charset="0"/>
              </a:rPr>
              <a:t>EMR </a:t>
            </a:r>
            <a:r>
              <a:rPr lang="en-US" sz="1900" dirty="0">
                <a:latin typeface="Times New Roman" panose="02020603050405020304" pitchFamily="18" charset="0"/>
                <a:cs typeface="Times New Roman" panose="02020603050405020304" pitchFamily="18" charset="0"/>
              </a:rPr>
              <a:t>(used by physicians in their chambers) and the EHR (used by health systems to transmit and manage health care data</a:t>
            </a:r>
            <a:r>
              <a:rPr lang="en-US" sz="1900" dirty="0" smtClean="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are complementary technologies</a:t>
            </a:r>
            <a:r>
              <a:rPr lang="en-US"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lvl="0"/>
            <a:r>
              <a:rPr lang="en-US" sz="1900" dirty="0">
                <a:latin typeface="Times New Roman" panose="02020603050405020304" pitchFamily="18" charset="0"/>
                <a:cs typeface="Times New Roman" panose="02020603050405020304" pitchFamily="18" charset="0"/>
              </a:rPr>
              <a:t>Introduction of Electronic Medical Records (EMR) in a hospital, has many advantages which are :- </a:t>
            </a:r>
          </a:p>
          <a:p>
            <a:pPr lvl="1"/>
            <a:r>
              <a:rPr lang="en-US" sz="1900" dirty="0">
                <a:latin typeface="Times New Roman" panose="02020603050405020304" pitchFamily="18" charset="0"/>
                <a:cs typeface="Times New Roman" panose="02020603050405020304" pitchFamily="18" charset="0"/>
              </a:rPr>
              <a:t>Remove duplication of work using Barcode </a:t>
            </a:r>
          </a:p>
          <a:p>
            <a:pPr lvl="1"/>
            <a:r>
              <a:rPr lang="en-US" sz="1900" dirty="0">
                <a:latin typeface="Times New Roman" panose="02020603050405020304" pitchFamily="18" charset="0"/>
                <a:cs typeface="Times New Roman" panose="02020603050405020304" pitchFamily="18" charset="0"/>
              </a:rPr>
              <a:t>Simplifies Work by using Templates</a:t>
            </a:r>
          </a:p>
          <a:p>
            <a:pPr lvl="1"/>
            <a:r>
              <a:rPr lang="en-US" sz="1900" dirty="0">
                <a:latin typeface="Times New Roman" panose="02020603050405020304" pitchFamily="18" charset="0"/>
                <a:cs typeface="Times New Roman" panose="02020603050405020304" pitchFamily="18" charset="0"/>
              </a:rPr>
              <a:t>Internet Enabled EMR for sharing patient data across the globe securely  </a:t>
            </a:r>
          </a:p>
          <a:p>
            <a:pPr lvl="1"/>
            <a:r>
              <a:rPr lang="en-US" sz="1900" dirty="0">
                <a:latin typeface="Times New Roman" panose="02020603050405020304" pitchFamily="18" charset="0"/>
                <a:cs typeface="Times New Roman" panose="02020603050405020304" pitchFamily="18" charset="0"/>
              </a:rPr>
              <a:t>Quickly retrieval of all the information of a patient </a:t>
            </a:r>
          </a:p>
          <a:p>
            <a:pPr lvl="1"/>
            <a:r>
              <a:rPr lang="en-US" sz="1900" dirty="0">
                <a:latin typeface="Times New Roman" panose="02020603050405020304" pitchFamily="18" charset="0"/>
                <a:cs typeface="Times New Roman" panose="02020603050405020304" pitchFamily="18" charset="0"/>
              </a:rPr>
              <a:t>Validation Checks and Security Procedures  </a:t>
            </a:r>
          </a:p>
          <a:p>
            <a:pPr lvl="1"/>
            <a:r>
              <a:rPr lang="en-US" sz="1900" dirty="0" err="1">
                <a:latin typeface="Times New Roman" panose="02020603050405020304" pitchFamily="18" charset="0"/>
                <a:cs typeface="Times New Roman" panose="02020603050405020304" pitchFamily="18" charset="0"/>
              </a:rPr>
              <a:t>Digitisation</a:t>
            </a:r>
            <a:r>
              <a:rPr lang="en-US" sz="1900" dirty="0">
                <a:latin typeface="Times New Roman" panose="02020603050405020304" pitchFamily="18" charset="0"/>
                <a:cs typeface="Times New Roman" panose="02020603050405020304" pitchFamily="18" charset="0"/>
              </a:rPr>
              <a:t> of paper and films  </a:t>
            </a:r>
          </a:p>
          <a:p>
            <a:pPr lvl="1"/>
            <a:r>
              <a:rPr lang="en-US" sz="1900" dirty="0" err="1">
                <a:latin typeface="Times New Roman" panose="02020603050405020304" pitchFamily="18" charset="0"/>
                <a:cs typeface="Times New Roman" panose="02020603050405020304" pitchFamily="18" charset="0"/>
              </a:rPr>
              <a:t>Standardisation</a:t>
            </a:r>
            <a:r>
              <a:rPr lang="en-US" sz="1900" dirty="0">
                <a:latin typeface="Times New Roman" panose="02020603050405020304" pitchFamily="18" charset="0"/>
                <a:cs typeface="Times New Roman" panose="02020603050405020304" pitchFamily="18" charset="0"/>
              </a:rPr>
              <a:t> of Diagnosis </a:t>
            </a:r>
          </a:p>
          <a:p>
            <a:pPr lvl="1"/>
            <a:r>
              <a:rPr lang="en-US" sz="1900" dirty="0">
                <a:latin typeface="Times New Roman" panose="02020603050405020304" pitchFamily="18" charset="0"/>
                <a:cs typeface="Times New Roman" panose="02020603050405020304" pitchFamily="18" charset="0"/>
              </a:rPr>
              <a:t>International Coding of Procedures </a:t>
            </a:r>
          </a:p>
          <a:p>
            <a:pPr marL="0" indent="0">
              <a:buNone/>
            </a:pPr>
            <a:endParaRPr lang="en-US" dirty="0"/>
          </a:p>
        </p:txBody>
      </p:sp>
      <p:sp>
        <p:nvSpPr>
          <p:cNvPr id="5" name="Title 1"/>
          <p:cNvSpPr txBox="1">
            <a:spLocks/>
          </p:cNvSpPr>
          <p:nvPr/>
        </p:nvSpPr>
        <p:spPr>
          <a:xfrm>
            <a:off x="0" y="51516"/>
            <a:ext cx="12192000" cy="643942"/>
          </a:xfrm>
          <a:prstGeom prst="rect">
            <a:avLst/>
          </a:prstGeom>
          <a:solidFill>
            <a:schemeClr val="accent2">
              <a:lumMod val="75000"/>
            </a:schemeClr>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lvl="0" algn="ctr"/>
            <a:r>
              <a:rPr lang="en-US" sz="3400" dirty="0" smtClean="0">
                <a:latin typeface="Times New Roman" panose="02020603050405020304" pitchFamily="18" charset="0"/>
                <a:cs typeface="Times New Roman" panose="02020603050405020304" pitchFamily="18" charset="0"/>
              </a:rPr>
              <a:t>TRANSITION TO ELECTRONIC MEDICAL RECORDS (EMRS) </a:t>
            </a:r>
            <a:endParaRPr lang="en-US" sz="3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2211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9904" y="1313646"/>
            <a:ext cx="10444766" cy="5106473"/>
          </a:xfrm>
        </p:spPr>
        <p:txBody>
          <a:bodyPr>
            <a:normAutofit/>
          </a:bodyPr>
          <a:lstStyle/>
          <a:p>
            <a:pPr marL="0" lvl="0" indent="0">
              <a:buNone/>
            </a:pPr>
            <a:r>
              <a:rPr lang="en-US" sz="2000" b="1" u="sng" dirty="0">
                <a:latin typeface="Times New Roman" panose="02020603050405020304" pitchFamily="18" charset="0"/>
                <a:cs typeface="Times New Roman" panose="02020603050405020304" pitchFamily="18" charset="0"/>
              </a:rPr>
              <a:t>Medical Record Keeping Standards: </a:t>
            </a:r>
            <a:r>
              <a:rPr lang="en-US" sz="2000" b="1" u="sng" dirty="0" smtClean="0">
                <a:latin typeface="Times New Roman" panose="02020603050405020304" pitchFamily="18" charset="0"/>
                <a:cs typeface="Times New Roman" panose="02020603050405020304" pitchFamily="18" charset="0"/>
              </a:rPr>
              <a:t>Types</a:t>
            </a:r>
          </a:p>
          <a:p>
            <a:r>
              <a:rPr lang="en-US" sz="2000" dirty="0">
                <a:latin typeface="Times New Roman" panose="02020603050405020304" pitchFamily="18" charset="0"/>
                <a:cs typeface="Times New Roman" panose="02020603050405020304" pitchFamily="18" charset="0"/>
              </a:rPr>
              <a:t>Record keeping standards can be sub-divided into two categories:</a:t>
            </a:r>
          </a:p>
          <a:p>
            <a:pPr lvl="1"/>
            <a:r>
              <a:rPr lang="en-US" sz="2000" b="1" i="1" dirty="0" smtClean="0">
                <a:latin typeface="Times New Roman" panose="02020603050405020304" pitchFamily="18" charset="0"/>
                <a:cs typeface="Times New Roman" panose="02020603050405020304" pitchFamily="18" charset="0"/>
              </a:rPr>
              <a:t>Generic </a:t>
            </a:r>
            <a:r>
              <a:rPr lang="en-US" sz="2000" b="1" i="1" dirty="0">
                <a:latin typeface="Times New Roman" panose="02020603050405020304" pitchFamily="18" charset="0"/>
                <a:cs typeface="Times New Roman" panose="02020603050405020304" pitchFamily="18" charset="0"/>
              </a:rPr>
              <a:t>standards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for good practice (Generic medical record keeping standards apply to all medical notes and addresses the broad requirements for clinical note keeping) </a:t>
            </a:r>
          </a:p>
          <a:p>
            <a:pPr lvl="1"/>
            <a:r>
              <a:rPr lang="en-US" sz="2000" b="1" i="1" dirty="0">
                <a:latin typeface="Times New Roman" panose="02020603050405020304" pitchFamily="18" charset="0"/>
                <a:cs typeface="Times New Roman" panose="02020603050405020304" pitchFamily="18" charset="0"/>
              </a:rPr>
              <a:t>Specific standards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to define the structure and content in a specific clinical context</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(Standards are also needed so that records are structured appropriately and clinical information is recorded in the right place. Content standards apply to the format and definition of what is recorded in this structure.)  </a:t>
            </a:r>
            <a:endParaRPr lang="en-US" sz="2000" dirty="0" smtClean="0">
              <a:latin typeface="Times New Roman" panose="02020603050405020304" pitchFamily="18" charset="0"/>
              <a:cs typeface="Times New Roman" panose="02020603050405020304" pitchFamily="18" charset="0"/>
            </a:endParaRPr>
          </a:p>
          <a:p>
            <a:pPr lvl="0"/>
            <a:r>
              <a:rPr lang="en-US" sz="2000" dirty="0">
                <a:latin typeface="Times New Roman" panose="02020603050405020304" pitchFamily="18" charset="0"/>
                <a:cs typeface="Times New Roman" panose="02020603050405020304" pitchFamily="18" charset="0"/>
              </a:rPr>
              <a:t>The aim of the </a:t>
            </a:r>
            <a:r>
              <a:rPr lang="en-US" sz="2000" i="1" dirty="0">
                <a:latin typeface="Times New Roman" panose="02020603050405020304" pitchFamily="18" charset="0"/>
                <a:cs typeface="Times New Roman" panose="02020603050405020304" pitchFamily="18" charset="0"/>
              </a:rPr>
              <a:t>Records Standards programme </a:t>
            </a:r>
            <a:r>
              <a:rPr lang="en-US" sz="2000" dirty="0">
                <a:latin typeface="Times New Roman" panose="02020603050405020304" pitchFamily="18" charset="0"/>
                <a:cs typeface="Times New Roman" panose="02020603050405020304" pitchFamily="18" charset="0"/>
              </a:rPr>
              <a:t>is to improve the quality of clinical information </a:t>
            </a:r>
            <a:r>
              <a:rPr lang="en-US" sz="2000" dirty="0" smtClean="0">
                <a:latin typeface="Times New Roman" panose="02020603050405020304" pitchFamily="18" charset="0"/>
                <a:cs typeface="Times New Roman" panose="02020603050405020304" pitchFamily="18" charset="0"/>
              </a:rPr>
              <a:t>by :-</a:t>
            </a:r>
          </a:p>
          <a:p>
            <a:pPr lvl="1"/>
            <a:r>
              <a:rPr lang="en-US" sz="2000" dirty="0" smtClean="0">
                <a:latin typeface="Times New Roman" panose="02020603050405020304" pitchFamily="18" charset="0"/>
                <a:cs typeface="Times New Roman" panose="02020603050405020304" pitchFamily="18" charset="0"/>
              </a:rPr>
              <a:t>Developing </a:t>
            </a:r>
            <a:r>
              <a:rPr lang="en-US" sz="2000" dirty="0">
                <a:latin typeface="Times New Roman" panose="02020603050405020304" pitchFamily="18" charset="0"/>
                <a:cs typeface="Times New Roman" panose="02020603050405020304" pitchFamily="18" charset="0"/>
              </a:rPr>
              <a:t>standards for recording and communicating information about patients</a:t>
            </a:r>
          </a:p>
          <a:p>
            <a:pPr lvl="1"/>
            <a:r>
              <a:rPr lang="en-US" sz="2000" dirty="0" smtClean="0">
                <a:latin typeface="Times New Roman" panose="02020603050405020304" pitchFamily="18" charset="0"/>
                <a:cs typeface="Times New Roman" panose="02020603050405020304" pitchFamily="18" charset="0"/>
              </a:rPr>
              <a:t>Applying </a:t>
            </a:r>
            <a:r>
              <a:rPr lang="en-US" sz="2000" dirty="0">
                <a:latin typeface="Times New Roman" panose="02020603050405020304" pitchFamily="18" charset="0"/>
                <a:cs typeface="Times New Roman" panose="02020603050405020304" pitchFamily="18" charset="0"/>
              </a:rPr>
              <a:t>these standards to medical records to improve the validity and utility of patient data</a:t>
            </a:r>
          </a:p>
          <a:p>
            <a:pPr lvl="1"/>
            <a:r>
              <a:rPr lang="en-US" sz="2000" dirty="0" smtClean="0">
                <a:latin typeface="Times New Roman" panose="02020603050405020304" pitchFamily="18" charset="0"/>
                <a:cs typeface="Times New Roman" panose="02020603050405020304" pitchFamily="18" charset="0"/>
              </a:rPr>
              <a:t>Structuring </a:t>
            </a:r>
            <a:r>
              <a:rPr lang="en-US" sz="2000" dirty="0">
                <a:latin typeface="Times New Roman" panose="02020603050405020304" pitchFamily="18" charset="0"/>
                <a:cs typeface="Times New Roman" panose="02020603050405020304" pitchFamily="18" charset="0"/>
              </a:rPr>
              <a:t>the records so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information can be incorporated into electronic records, shared with other healthcare providers and analysed for performance </a:t>
            </a:r>
            <a:r>
              <a:rPr lang="en-US" sz="2000" dirty="0" smtClean="0">
                <a:latin typeface="Times New Roman" panose="02020603050405020304" pitchFamily="18" charset="0"/>
                <a:cs typeface="Times New Roman" panose="02020603050405020304" pitchFamily="18" charset="0"/>
              </a:rPr>
              <a:t>monitoring.</a:t>
            </a:r>
          </a:p>
          <a:p>
            <a:pPr lvl="1"/>
            <a:endParaRPr lang="en-US" sz="1800" dirty="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0" y="0"/>
            <a:ext cx="12024575" cy="579549"/>
          </a:xfrm>
          <a:prstGeom prst="rect">
            <a:avLst/>
          </a:prstGeom>
          <a:solidFill>
            <a:schemeClr val="accent2">
              <a:lumMod val="75000"/>
            </a:schemeClr>
          </a:solidFill>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65924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24248"/>
            <a:ext cx="12192000" cy="6033752"/>
          </a:xfrm>
        </p:spPr>
        <p:txBody>
          <a:bodyPr>
            <a:normAutofit fontScale="85000" lnSpcReduction="20000"/>
          </a:bodyPr>
          <a:lstStyle/>
          <a:p>
            <a:pPr marL="0" indent="0">
              <a:buNone/>
            </a:pPr>
            <a:r>
              <a:rPr lang="en-US" sz="2100" b="1" u="sng" dirty="0" smtClean="0">
                <a:latin typeface="Times New Roman" panose="02020603050405020304" pitchFamily="18" charset="0"/>
                <a:cs typeface="Times New Roman" panose="02020603050405020304" pitchFamily="18" charset="0"/>
              </a:rPr>
              <a:t>Preferred </a:t>
            </a:r>
            <a:r>
              <a:rPr lang="en-US" sz="2100" b="1" u="sng" dirty="0">
                <a:latin typeface="Times New Roman" panose="02020603050405020304" pitchFamily="18" charset="0"/>
                <a:cs typeface="Times New Roman" panose="02020603050405020304" pitchFamily="18" charset="0"/>
              </a:rPr>
              <a:t>Filing System</a:t>
            </a:r>
          </a:p>
          <a:p>
            <a:r>
              <a:rPr lang="en-US" sz="2100" b="1" dirty="0">
                <a:latin typeface="Times New Roman" panose="02020603050405020304" pitchFamily="18" charset="0"/>
                <a:cs typeface="Times New Roman" panose="02020603050405020304" pitchFamily="18" charset="0"/>
              </a:rPr>
              <a:t>Terminal Digit filing </a:t>
            </a:r>
            <a:r>
              <a:rPr lang="en-US" sz="2100" dirty="0">
                <a:latin typeface="Times New Roman" panose="02020603050405020304" pitchFamily="18" charset="0"/>
                <a:cs typeface="Times New Roman" panose="02020603050405020304" pitchFamily="18" charset="0"/>
              </a:rPr>
              <a:t>is an arrangement of numeric files that groups together all file numbers .</a:t>
            </a:r>
          </a:p>
          <a:p>
            <a:r>
              <a:rPr lang="en-US" sz="2100" b="1" dirty="0" err="1">
                <a:latin typeface="Times New Roman" panose="02020603050405020304" pitchFamily="18" charset="0"/>
                <a:cs typeface="Times New Roman" panose="02020603050405020304" pitchFamily="18" charset="0"/>
              </a:rPr>
              <a:t>Colour</a:t>
            </a:r>
            <a:r>
              <a:rPr lang="en-US" sz="2100" b="1" dirty="0">
                <a:latin typeface="Times New Roman" panose="02020603050405020304" pitchFamily="18" charset="0"/>
                <a:cs typeface="Times New Roman" panose="02020603050405020304" pitchFamily="18" charset="0"/>
              </a:rPr>
              <a:t> coding/bars </a:t>
            </a:r>
            <a:r>
              <a:rPr lang="en-US" sz="2100" dirty="0">
                <a:latin typeface="Times New Roman" panose="02020603050405020304" pitchFamily="18" charset="0"/>
                <a:cs typeface="Times New Roman" panose="02020603050405020304" pitchFamily="18" charset="0"/>
              </a:rPr>
              <a:t>can be used in various position along the edge of the files.</a:t>
            </a:r>
          </a:p>
          <a:p>
            <a:r>
              <a:rPr lang="en-US" sz="2100" dirty="0" err="1">
                <a:latin typeface="Times New Roman" panose="02020603050405020304" pitchFamily="18" charset="0"/>
                <a:cs typeface="Times New Roman" panose="02020603050405020304" pitchFamily="18" charset="0"/>
              </a:rPr>
              <a:t>Colour</a:t>
            </a:r>
            <a:r>
              <a:rPr lang="en-US" sz="2100" dirty="0">
                <a:latin typeface="Times New Roman" panose="02020603050405020304" pitchFamily="18" charset="0"/>
                <a:cs typeface="Times New Roman" panose="02020603050405020304" pitchFamily="18" charset="0"/>
              </a:rPr>
              <a:t> coding creates distinct patterns of </a:t>
            </a:r>
            <a:r>
              <a:rPr lang="en-US" sz="2100" dirty="0" err="1">
                <a:latin typeface="Times New Roman" panose="02020603050405020304" pitchFamily="18" charset="0"/>
                <a:cs typeface="Times New Roman" panose="02020603050405020304" pitchFamily="18" charset="0"/>
              </a:rPr>
              <a:t>colour</a:t>
            </a:r>
            <a:r>
              <a:rPr lang="en-US" sz="2100" dirty="0">
                <a:latin typeface="Times New Roman" panose="02020603050405020304" pitchFamily="18" charset="0"/>
                <a:cs typeface="Times New Roman" panose="02020603050405020304" pitchFamily="18" charset="0"/>
              </a:rPr>
              <a:t>. </a:t>
            </a:r>
            <a:r>
              <a:rPr lang="en-US" sz="2100" dirty="0" err="1">
                <a:latin typeface="Times New Roman" panose="02020603050405020304" pitchFamily="18" charset="0"/>
                <a:cs typeface="Times New Roman" panose="02020603050405020304" pitchFamily="18" charset="0"/>
              </a:rPr>
              <a:t>Colour</a:t>
            </a:r>
            <a:r>
              <a:rPr lang="en-US" sz="2100" dirty="0">
                <a:latin typeface="Times New Roman" panose="02020603050405020304" pitchFamily="18" charset="0"/>
                <a:cs typeface="Times New Roman" panose="02020603050405020304" pitchFamily="18" charset="0"/>
              </a:rPr>
              <a:t> coding is convenient, facilitate easy sorting and prevents filing error.</a:t>
            </a:r>
          </a:p>
          <a:p>
            <a:r>
              <a:rPr lang="en-US" sz="2100" dirty="0">
                <a:latin typeface="Times New Roman" panose="02020603050405020304" pitchFamily="18" charset="0"/>
                <a:cs typeface="Times New Roman" panose="02020603050405020304" pitchFamily="18" charset="0"/>
              </a:rPr>
              <a:t>The terminal digit filing provides the following:-</a:t>
            </a:r>
          </a:p>
          <a:p>
            <a:pPr lvl="1"/>
            <a:r>
              <a:rPr lang="en-US" sz="2100" dirty="0">
                <a:latin typeface="Times New Roman" panose="02020603050405020304" pitchFamily="18" charset="0"/>
                <a:cs typeface="Times New Roman" panose="02020603050405020304" pitchFamily="18" charset="0"/>
              </a:rPr>
              <a:t>Provides equal distribution in the storage area</a:t>
            </a:r>
          </a:p>
          <a:p>
            <a:pPr lvl="1"/>
            <a:r>
              <a:rPr lang="en-US" sz="2100" dirty="0">
                <a:latin typeface="Times New Roman" panose="02020603050405020304" pitchFamily="18" charset="0"/>
                <a:cs typeface="Times New Roman" panose="02020603050405020304" pitchFamily="18" charset="0"/>
              </a:rPr>
              <a:t>The filing is based on the last two digits of medical record number</a:t>
            </a:r>
          </a:p>
          <a:p>
            <a:pPr lvl="1"/>
            <a:r>
              <a:rPr lang="en-US" sz="2100" dirty="0">
                <a:latin typeface="Times New Roman" panose="02020603050405020304" pitchFamily="18" charset="0"/>
                <a:cs typeface="Times New Roman" panose="02020603050405020304" pitchFamily="18" charset="0"/>
              </a:rPr>
              <a:t>In Terminal digit filing a six /seven digit is used and divided into three parts</a:t>
            </a:r>
            <a:r>
              <a:rPr lang="en-US" sz="2100" dirty="0" smtClean="0">
                <a:latin typeface="Times New Roman" panose="02020603050405020304" pitchFamily="18" charset="0"/>
                <a:cs typeface="Times New Roman" panose="02020603050405020304" pitchFamily="18" charset="0"/>
              </a:rPr>
              <a:t>:</a:t>
            </a:r>
            <a:endParaRPr lang="en-US" sz="2100" dirty="0">
              <a:latin typeface="Times New Roman" panose="02020603050405020304" pitchFamily="18" charset="0"/>
              <a:cs typeface="Times New Roman" panose="02020603050405020304" pitchFamily="18" charset="0"/>
            </a:endParaRPr>
          </a:p>
          <a:p>
            <a:pPr marL="457200" lvl="1" indent="0">
              <a:buNone/>
            </a:pPr>
            <a:r>
              <a:rPr lang="en-US" sz="2100" dirty="0">
                <a:latin typeface="Times New Roman" panose="02020603050405020304" pitchFamily="18" charset="0"/>
                <a:cs typeface="Times New Roman" panose="02020603050405020304" pitchFamily="18" charset="0"/>
              </a:rPr>
              <a:t>	 15 /015            -       20                -    94</a:t>
            </a:r>
          </a:p>
          <a:p>
            <a:pPr marL="457200" lvl="1" indent="0">
              <a:buNone/>
            </a:pPr>
            <a:r>
              <a:rPr lang="en-US" sz="2100" dirty="0">
                <a:latin typeface="Times New Roman" panose="02020603050405020304" pitchFamily="18" charset="0"/>
                <a:cs typeface="Times New Roman" panose="02020603050405020304" pitchFamily="18" charset="0"/>
              </a:rPr>
              <a:t>	</a:t>
            </a:r>
            <a:r>
              <a:rPr lang="en-US" sz="2100" b="1" dirty="0">
                <a:latin typeface="Times New Roman" panose="02020603050405020304" pitchFamily="18" charset="0"/>
                <a:cs typeface="Times New Roman" panose="02020603050405020304" pitchFamily="18" charset="0"/>
              </a:rPr>
              <a:t>Tertiary</a:t>
            </a:r>
            <a:r>
              <a:rPr lang="en-US" sz="2100" dirty="0">
                <a:latin typeface="Times New Roman" panose="02020603050405020304" pitchFamily="18" charset="0"/>
                <a:cs typeface="Times New Roman" panose="02020603050405020304" pitchFamily="18" charset="0"/>
              </a:rPr>
              <a:t>         </a:t>
            </a:r>
            <a:r>
              <a:rPr lang="en-US" sz="2100" b="1" dirty="0">
                <a:latin typeface="Times New Roman" panose="02020603050405020304" pitchFamily="18" charset="0"/>
                <a:cs typeface="Times New Roman" panose="02020603050405020304" pitchFamily="18" charset="0"/>
              </a:rPr>
              <a:t> Secondary           </a:t>
            </a:r>
            <a:r>
              <a:rPr lang="en-US" sz="2100" b="1" dirty="0" smtClean="0">
                <a:latin typeface="Times New Roman" panose="02020603050405020304" pitchFamily="18" charset="0"/>
                <a:cs typeface="Times New Roman" panose="02020603050405020304" pitchFamily="18" charset="0"/>
              </a:rPr>
              <a:t>Primary</a:t>
            </a:r>
          </a:p>
          <a:p>
            <a:pPr marL="0" indent="0">
              <a:buNone/>
            </a:pPr>
            <a:r>
              <a:rPr lang="en-US" sz="2100" u="sng" dirty="0" smtClean="0">
                <a:latin typeface="Times New Roman" panose="02020603050405020304" pitchFamily="18" charset="0"/>
                <a:cs typeface="Times New Roman" panose="02020603050405020304" pitchFamily="18" charset="0"/>
              </a:rPr>
              <a:t>Part I</a:t>
            </a:r>
            <a:r>
              <a:rPr lang="en-US" sz="2100" dirty="0" smtClean="0">
                <a:latin typeface="Times New Roman" panose="02020603050405020304" pitchFamily="18" charset="0"/>
                <a:cs typeface="Times New Roman" panose="02020603050405020304" pitchFamily="18" charset="0"/>
              </a:rPr>
              <a:t> - The </a:t>
            </a:r>
            <a:r>
              <a:rPr lang="en-US" sz="2100" i="1" u="sng" dirty="0" smtClean="0">
                <a:latin typeface="Times New Roman" panose="02020603050405020304" pitchFamily="18" charset="0"/>
                <a:cs typeface="Times New Roman" panose="02020603050405020304" pitchFamily="18" charset="0"/>
              </a:rPr>
              <a:t>Primary digits</a:t>
            </a:r>
            <a:r>
              <a:rPr lang="en-US" sz="2100" dirty="0" smtClean="0">
                <a:latin typeface="Times New Roman" panose="02020603050405020304" pitchFamily="18" charset="0"/>
                <a:cs typeface="Times New Roman" panose="02020603050405020304" pitchFamily="18" charset="0"/>
              </a:rPr>
              <a:t> which are the last two digits on the right side (94)</a:t>
            </a:r>
          </a:p>
          <a:p>
            <a:pPr marL="0" indent="0">
              <a:buNone/>
            </a:pPr>
            <a:r>
              <a:rPr lang="en-US" sz="2100" u="sng" dirty="0" smtClean="0">
                <a:latin typeface="Times New Roman" panose="02020603050405020304" pitchFamily="18" charset="0"/>
                <a:cs typeface="Times New Roman" panose="02020603050405020304" pitchFamily="18" charset="0"/>
              </a:rPr>
              <a:t>Part </a:t>
            </a:r>
            <a:r>
              <a:rPr lang="en-US" sz="2100" u="sng" dirty="0">
                <a:latin typeface="Times New Roman" panose="02020603050405020304" pitchFamily="18" charset="0"/>
                <a:cs typeface="Times New Roman" panose="02020603050405020304" pitchFamily="18" charset="0"/>
              </a:rPr>
              <a:t>II </a:t>
            </a:r>
            <a:r>
              <a:rPr lang="en-US" sz="2100" dirty="0">
                <a:latin typeface="Times New Roman" panose="02020603050405020304" pitchFamily="18" charset="0"/>
                <a:cs typeface="Times New Roman" panose="02020603050405020304" pitchFamily="18" charset="0"/>
              </a:rPr>
              <a:t>– The </a:t>
            </a:r>
            <a:r>
              <a:rPr lang="en-US" sz="2100" i="1" u="sng" dirty="0">
                <a:latin typeface="Times New Roman" panose="02020603050405020304" pitchFamily="18" charset="0"/>
                <a:cs typeface="Times New Roman" panose="02020603050405020304" pitchFamily="18" charset="0"/>
              </a:rPr>
              <a:t>Secondary digits</a:t>
            </a:r>
            <a:r>
              <a:rPr lang="en-US" sz="2100" dirty="0">
                <a:latin typeface="Times New Roman" panose="02020603050405020304" pitchFamily="18" charset="0"/>
                <a:cs typeface="Times New Roman" panose="02020603050405020304" pitchFamily="18" charset="0"/>
              </a:rPr>
              <a:t> are the middle two digits (20)</a:t>
            </a:r>
          </a:p>
          <a:p>
            <a:pPr marL="0" indent="0">
              <a:buNone/>
            </a:pPr>
            <a:r>
              <a:rPr lang="en-US" sz="2100" u="sng" dirty="0">
                <a:latin typeface="Times New Roman" panose="02020603050405020304" pitchFamily="18" charset="0"/>
                <a:cs typeface="Times New Roman" panose="02020603050405020304" pitchFamily="18" charset="0"/>
              </a:rPr>
              <a:t>Part III</a:t>
            </a:r>
            <a:r>
              <a:rPr lang="en-US" sz="2100" dirty="0">
                <a:latin typeface="Times New Roman" panose="02020603050405020304" pitchFamily="18" charset="0"/>
                <a:cs typeface="Times New Roman" panose="02020603050405020304" pitchFamily="18" charset="0"/>
              </a:rPr>
              <a:t> – The </a:t>
            </a:r>
            <a:r>
              <a:rPr lang="en-US" sz="2100" u="sng" dirty="0">
                <a:latin typeface="Times New Roman" panose="02020603050405020304" pitchFamily="18" charset="0"/>
                <a:cs typeface="Times New Roman" panose="02020603050405020304" pitchFamily="18" charset="0"/>
              </a:rPr>
              <a:t>Tertiary digits</a:t>
            </a:r>
            <a:r>
              <a:rPr lang="en-US" sz="2100" dirty="0">
                <a:latin typeface="Times New Roman" panose="02020603050405020304" pitchFamily="18" charset="0"/>
                <a:cs typeface="Times New Roman" panose="02020603050405020304" pitchFamily="18" charset="0"/>
              </a:rPr>
              <a:t> are the first two/three digits on the left most side (15/015)</a:t>
            </a:r>
          </a:p>
          <a:p>
            <a:pPr marL="0" indent="0">
              <a:buNone/>
            </a:pPr>
            <a:r>
              <a:rPr lang="en-US" sz="2100" dirty="0" smtClean="0">
                <a:latin typeface="Times New Roman" panose="02020603050405020304" pitchFamily="18" charset="0"/>
                <a:cs typeface="Times New Roman" panose="02020603050405020304" pitchFamily="18" charset="0"/>
              </a:rPr>
              <a:t>Thus </a:t>
            </a:r>
            <a:r>
              <a:rPr lang="en-US" sz="2100" dirty="0">
                <a:latin typeface="Times New Roman" panose="02020603050405020304" pitchFamily="18" charset="0"/>
                <a:cs typeface="Times New Roman" panose="02020603050405020304" pitchFamily="18" charset="0"/>
              </a:rPr>
              <a:t>the process of filing should be as follows :-</a:t>
            </a:r>
          </a:p>
          <a:p>
            <a:pPr lvl="1"/>
            <a:r>
              <a:rPr lang="en-US" sz="2100" dirty="0">
                <a:latin typeface="Times New Roman" panose="02020603050405020304" pitchFamily="18" charset="0"/>
                <a:cs typeface="Times New Roman" panose="02020603050405020304" pitchFamily="18" charset="0"/>
              </a:rPr>
              <a:t>In the terminal digit file there are </a:t>
            </a:r>
            <a:r>
              <a:rPr lang="en-US" sz="2100" u="sng" dirty="0">
                <a:latin typeface="Times New Roman" panose="02020603050405020304" pitchFamily="18" charset="0"/>
                <a:cs typeface="Times New Roman" panose="02020603050405020304" pitchFamily="18" charset="0"/>
              </a:rPr>
              <a:t>100 primary sections</a:t>
            </a:r>
            <a:r>
              <a:rPr lang="en-US" sz="2100" dirty="0">
                <a:latin typeface="Times New Roman" panose="02020603050405020304" pitchFamily="18" charset="0"/>
                <a:cs typeface="Times New Roman" panose="02020603050405020304" pitchFamily="18" charset="0"/>
              </a:rPr>
              <a:t> ranging from 00-99.</a:t>
            </a:r>
          </a:p>
          <a:p>
            <a:pPr lvl="1"/>
            <a:r>
              <a:rPr lang="en-US" sz="2100" dirty="0">
                <a:latin typeface="Times New Roman" panose="02020603050405020304" pitchFamily="18" charset="0"/>
                <a:cs typeface="Times New Roman" panose="02020603050405020304" pitchFamily="18" charset="0"/>
              </a:rPr>
              <a:t>When filing the primary digits are considered first i.e. He file will be filed in </a:t>
            </a:r>
            <a:r>
              <a:rPr lang="en-US" sz="2100" i="1" dirty="0">
                <a:latin typeface="Times New Roman" panose="02020603050405020304" pitchFamily="18" charset="0"/>
                <a:cs typeface="Times New Roman" panose="02020603050405020304" pitchFamily="18" charset="0"/>
              </a:rPr>
              <a:t>94 </a:t>
            </a:r>
            <a:r>
              <a:rPr lang="en-US" sz="2100" dirty="0">
                <a:latin typeface="Times New Roman" panose="02020603050405020304" pitchFamily="18" charset="0"/>
                <a:cs typeface="Times New Roman" panose="02020603050405020304" pitchFamily="18" charset="0"/>
              </a:rPr>
              <a:t>primary section </a:t>
            </a:r>
          </a:p>
          <a:p>
            <a:pPr lvl="1"/>
            <a:r>
              <a:rPr lang="en-US" sz="2100" dirty="0">
                <a:latin typeface="Times New Roman" panose="02020603050405020304" pitchFamily="18" charset="0"/>
                <a:cs typeface="Times New Roman" panose="02020603050405020304" pitchFamily="18" charset="0"/>
              </a:rPr>
              <a:t>Within each primary section there are </a:t>
            </a:r>
            <a:r>
              <a:rPr lang="en-US" sz="2100" i="1" u="sng" dirty="0">
                <a:latin typeface="Times New Roman" panose="02020603050405020304" pitchFamily="18" charset="0"/>
                <a:cs typeface="Times New Roman" panose="02020603050405020304" pitchFamily="18" charset="0"/>
              </a:rPr>
              <a:t>100</a:t>
            </a:r>
            <a:r>
              <a:rPr lang="en-US" sz="2100" u="sng" dirty="0">
                <a:latin typeface="Times New Roman" panose="02020603050405020304" pitchFamily="18" charset="0"/>
                <a:cs typeface="Times New Roman" panose="02020603050405020304" pitchFamily="18" charset="0"/>
              </a:rPr>
              <a:t> secondary sections</a:t>
            </a:r>
            <a:r>
              <a:rPr lang="en-US" sz="2100" dirty="0">
                <a:latin typeface="Times New Roman" panose="02020603050405020304" pitchFamily="18" charset="0"/>
                <a:cs typeface="Times New Roman" panose="02020603050405020304" pitchFamily="18" charset="0"/>
              </a:rPr>
              <a:t> also from 00-99. So after filing the primary digits the secondary digits are considered </a:t>
            </a:r>
            <a:r>
              <a:rPr lang="en-US" sz="2100" dirty="0" err="1">
                <a:latin typeface="Times New Roman" panose="02020603050405020304" pitchFamily="18" charset="0"/>
                <a:cs typeface="Times New Roman" panose="02020603050405020304" pitchFamily="18" charset="0"/>
              </a:rPr>
              <a:t>ie</a:t>
            </a:r>
            <a:r>
              <a:rPr lang="en-US" sz="2100" dirty="0">
                <a:latin typeface="Times New Roman" panose="02020603050405020304" pitchFamily="18" charset="0"/>
                <a:cs typeface="Times New Roman" panose="02020603050405020304" pitchFamily="18" charset="0"/>
              </a:rPr>
              <a:t>. The file is placed in the 20</a:t>
            </a:r>
            <a:r>
              <a:rPr lang="en-US" sz="2100" baseline="30000" dirty="0">
                <a:latin typeface="Times New Roman" panose="02020603050405020304" pitchFamily="18" charset="0"/>
                <a:cs typeface="Times New Roman" panose="02020603050405020304" pitchFamily="18" charset="0"/>
              </a:rPr>
              <a:t>th</a:t>
            </a:r>
            <a:r>
              <a:rPr lang="en-US" sz="2100" dirty="0">
                <a:latin typeface="Times New Roman" panose="02020603050405020304" pitchFamily="18" charset="0"/>
                <a:cs typeface="Times New Roman" panose="02020603050405020304" pitchFamily="18" charset="0"/>
              </a:rPr>
              <a:t> secondary part of the 94</a:t>
            </a:r>
            <a:r>
              <a:rPr lang="en-US" sz="2100" baseline="30000" dirty="0">
                <a:latin typeface="Times New Roman" panose="02020603050405020304" pitchFamily="18" charset="0"/>
                <a:cs typeface="Times New Roman" panose="02020603050405020304" pitchFamily="18" charset="0"/>
              </a:rPr>
              <a:t>th</a:t>
            </a:r>
            <a:r>
              <a:rPr lang="en-US" sz="2100" dirty="0">
                <a:latin typeface="Times New Roman" panose="02020603050405020304" pitchFamily="18" charset="0"/>
                <a:cs typeface="Times New Roman" panose="02020603050405020304" pitchFamily="18" charset="0"/>
              </a:rPr>
              <a:t> section</a:t>
            </a:r>
          </a:p>
          <a:p>
            <a:pPr lvl="1"/>
            <a:r>
              <a:rPr lang="en-US" sz="2100" dirty="0">
                <a:latin typeface="Times New Roman" panose="02020603050405020304" pitchFamily="18" charset="0"/>
                <a:cs typeface="Times New Roman" panose="02020603050405020304" pitchFamily="18" charset="0"/>
              </a:rPr>
              <a:t>Within each secondary section there are </a:t>
            </a:r>
            <a:r>
              <a:rPr lang="en-US" sz="2100" u="sng" dirty="0">
                <a:latin typeface="Times New Roman" panose="02020603050405020304" pitchFamily="18" charset="0"/>
                <a:cs typeface="Times New Roman" panose="02020603050405020304" pitchFamily="18" charset="0"/>
              </a:rPr>
              <a:t>0-999 tertiary sets</a:t>
            </a:r>
            <a:r>
              <a:rPr lang="en-US" sz="2100" dirty="0">
                <a:latin typeface="Times New Roman" panose="02020603050405020304" pitchFamily="18" charset="0"/>
                <a:cs typeface="Times New Roman" panose="02020603050405020304" pitchFamily="18" charset="0"/>
              </a:rPr>
              <a:t>. Thus the file will be placed in 20/94 section, with the numerical order 15/015 of the tertiary number.</a:t>
            </a:r>
          </a:p>
          <a:p>
            <a:pPr lvl="1"/>
            <a:r>
              <a:rPr lang="en-US" sz="2100" dirty="0">
                <a:latin typeface="Times New Roman" panose="02020603050405020304" pitchFamily="18" charset="0"/>
                <a:cs typeface="Times New Roman" panose="02020603050405020304" pitchFamily="18" charset="0"/>
              </a:rPr>
              <a:t>This method helps to generate about 01 </a:t>
            </a:r>
            <a:r>
              <a:rPr lang="en-US" sz="2100" dirty="0" err="1">
                <a:latin typeface="Times New Roman" panose="02020603050405020304" pitchFamily="18" charset="0"/>
                <a:cs typeface="Times New Roman" panose="02020603050405020304" pitchFamily="18" charset="0"/>
              </a:rPr>
              <a:t>crore</a:t>
            </a:r>
            <a:r>
              <a:rPr lang="en-US" sz="2100" dirty="0">
                <a:latin typeface="Times New Roman" panose="02020603050405020304" pitchFamily="18" charset="0"/>
                <a:cs typeface="Times New Roman" panose="02020603050405020304" pitchFamily="18" charset="0"/>
              </a:rPr>
              <a:t> numbers.</a:t>
            </a:r>
          </a:p>
          <a:p>
            <a:pPr marL="457200" lvl="1" indent="0">
              <a:buNone/>
            </a:pPr>
            <a:endParaRPr lang="en-US" sz="2100" dirty="0" smtClean="0">
              <a:latin typeface="Times New Roman" panose="02020603050405020304" pitchFamily="18" charset="0"/>
              <a:cs typeface="Times New Roman" panose="02020603050405020304" pitchFamily="18" charset="0"/>
            </a:endParaRPr>
          </a:p>
          <a:p>
            <a:pPr marL="457200" lvl="1" indent="0">
              <a:buNone/>
            </a:pPr>
            <a:endParaRPr lang="en-US" sz="19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0" y="0"/>
            <a:ext cx="12024575" cy="579549"/>
          </a:xfrm>
          <a:prstGeom prst="rect">
            <a:avLst/>
          </a:prstGeom>
          <a:solidFill>
            <a:schemeClr val="accent2">
              <a:lumMod val="75000"/>
            </a:schemeClr>
          </a:solidFill>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HOSPITAL RECORD KEEPING STANDARDS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487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3840" y="1454457"/>
            <a:ext cx="11780520" cy="4341038"/>
          </a:xfrm>
        </p:spPr>
        <p:txBody>
          <a:bodyPr>
            <a:normAutofit/>
          </a:bodyPr>
          <a:lstStyle/>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Medical Record Maintenance</a:t>
            </a:r>
          </a:p>
          <a:p>
            <a:pPr>
              <a:lnSpc>
                <a:spcPct val="10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Physical facilities, Storage, System of filing and Functioning </a:t>
            </a:r>
            <a:endParaRPr lang="en-US" sz="2000"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Privacy Practice for </a:t>
            </a:r>
            <a:r>
              <a:rPr lang="en-US" sz="2000" dirty="0" smtClean="0">
                <a:latin typeface="Times New Roman" panose="02020603050405020304" pitchFamily="18" charset="0"/>
                <a:cs typeface="Times New Roman" panose="02020603050405020304" pitchFamily="18" charset="0"/>
              </a:rPr>
              <a:t>Patients in </a:t>
            </a:r>
            <a:r>
              <a:rPr lang="en-US" sz="2000" dirty="0">
                <a:latin typeface="Times New Roman" panose="02020603050405020304" pitchFamily="18" charset="0"/>
                <a:cs typeface="Times New Roman" panose="02020603050405020304" pitchFamily="18" charset="0"/>
              </a:rPr>
              <a:t>MR </a:t>
            </a:r>
            <a:r>
              <a:rPr lang="en-US" sz="2000" dirty="0" smtClean="0">
                <a:latin typeface="Times New Roman" panose="02020603050405020304" pitchFamily="18" charset="0"/>
                <a:cs typeface="Times New Roman" panose="02020603050405020304" pitchFamily="18" charset="0"/>
              </a:rPr>
              <a:t>Management</a:t>
            </a:r>
          </a:p>
          <a:p>
            <a:pPr>
              <a:lnSpc>
                <a:spcPct val="10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 Policy for Retention and Destruction of Medical Records </a:t>
            </a:r>
            <a:endParaRPr lang="en-US" sz="2000"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Transition to Electronic Medical Records (</a:t>
            </a:r>
            <a:r>
              <a:rPr lang="en-US" sz="2000" dirty="0" smtClean="0">
                <a:latin typeface="Times New Roman" panose="02020603050405020304" pitchFamily="18" charset="0"/>
                <a:cs typeface="Times New Roman" panose="02020603050405020304" pitchFamily="18" charset="0"/>
              </a:rPr>
              <a:t>EMRs)</a:t>
            </a: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Types of Medical </a:t>
            </a:r>
            <a:r>
              <a:rPr lang="en-US" sz="2000" dirty="0">
                <a:latin typeface="Times New Roman" panose="02020603050405020304" pitchFamily="18" charset="0"/>
                <a:cs typeface="Times New Roman" panose="02020603050405020304" pitchFamily="18" charset="0"/>
              </a:rPr>
              <a:t>Record Keeping Standards </a:t>
            </a:r>
            <a:endParaRPr lang="en-US" sz="2000" dirty="0" smtClean="0">
              <a:latin typeface="Times New Roman" panose="02020603050405020304" pitchFamily="18" charset="0"/>
              <a:cs typeface="Times New Roman" panose="02020603050405020304" pitchFamily="18" charset="0"/>
            </a:endParaRPr>
          </a:p>
          <a:p>
            <a:pPr>
              <a:lnSpc>
                <a:spcPct val="100000"/>
              </a:lnSpc>
              <a:buFont typeface="Wingdings" panose="05000000000000000000" pitchFamily="2" charset="2"/>
              <a:buChar char="ü"/>
            </a:pPr>
            <a:r>
              <a:rPr lang="en-US" sz="2000" dirty="0" smtClean="0">
                <a:latin typeface="Times New Roman" panose="02020603050405020304" pitchFamily="18" charset="0"/>
                <a:cs typeface="Times New Roman" panose="02020603050405020304" pitchFamily="18" charset="0"/>
              </a:rPr>
              <a:t>Preferred </a:t>
            </a:r>
            <a:r>
              <a:rPr lang="en-US" sz="2000" dirty="0">
                <a:latin typeface="Times New Roman" panose="02020603050405020304" pitchFamily="18" charset="0"/>
                <a:cs typeface="Times New Roman" panose="02020603050405020304" pitchFamily="18" charset="0"/>
              </a:rPr>
              <a:t>Filing </a:t>
            </a:r>
            <a:r>
              <a:rPr lang="en-US" sz="2000" dirty="0" smtClean="0">
                <a:latin typeface="Times New Roman" panose="02020603050405020304" pitchFamily="18" charset="0"/>
                <a:cs typeface="Times New Roman" panose="02020603050405020304" pitchFamily="18" charset="0"/>
              </a:rPr>
              <a:t>System</a:t>
            </a:r>
          </a:p>
          <a:p>
            <a:pPr>
              <a:lnSpc>
                <a:spcPct val="100000"/>
              </a:lnSpc>
            </a:pPr>
            <a:r>
              <a:rPr lang="en-US" sz="20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PART III (Research Methodology </a:t>
            </a:r>
            <a:r>
              <a:rPr lang="en-US" sz="20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a:lnSpc>
                <a:spcPct val="100000"/>
              </a:lnSpc>
              <a:buFont typeface="Wingdings" panose="05000000000000000000" pitchFamily="2" charset="2"/>
              <a:buChar char="ü"/>
            </a:pPr>
            <a:r>
              <a:rPr lang="en-US" sz="2000" dirty="0">
                <a:latin typeface="Times New Roman" panose="02020603050405020304" pitchFamily="18" charset="0"/>
                <a:cs typeface="Times New Roman" panose="02020603050405020304" pitchFamily="18" charset="0"/>
              </a:rPr>
              <a:t>Results and Findings</a:t>
            </a:r>
          </a:p>
        </p:txBody>
      </p:sp>
      <p:sp>
        <p:nvSpPr>
          <p:cNvPr id="6" name="Title 7"/>
          <p:cNvSpPr>
            <a:spLocks noGrp="1"/>
          </p:cNvSpPr>
          <p:nvPr>
            <p:ph type="title"/>
          </p:nvPr>
        </p:nvSpPr>
        <p:spPr>
          <a:xfrm>
            <a:off x="0" y="14606"/>
            <a:ext cx="12192000" cy="796764"/>
          </a:xfrm>
          <a:solidFill>
            <a:schemeClr val="accent2">
              <a:lumMod val="75000"/>
            </a:schemeClr>
          </a:solidFill>
        </p:spPr>
        <p:txBody>
          <a:bodyPr>
            <a:normAutofit/>
          </a:bodyPr>
          <a:lstStyle/>
          <a:p>
            <a:pPr algn="ctr"/>
            <a:r>
              <a:rPr lang="en-US" sz="4000" dirty="0" smtClean="0">
                <a:latin typeface="Times New Roman" panose="02020603050405020304" pitchFamily="18" charset="0"/>
                <a:cs typeface="Times New Roman" panose="02020603050405020304" pitchFamily="18" charset="0"/>
              </a:rPr>
              <a:t>PREVIEW</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96436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8789" y="1043187"/>
            <a:ext cx="11895785" cy="5653825"/>
          </a:xfrm>
        </p:spPr>
        <p:txBody>
          <a:bodyPr>
            <a:normAutofit/>
          </a:bodyPr>
          <a:lstStyle/>
          <a:p>
            <a:pPr marL="0" indent="0">
              <a:buNone/>
            </a:pPr>
            <a:r>
              <a:rPr lang="en-US" sz="2000" b="1" dirty="0">
                <a:latin typeface="Times New Roman" panose="02020603050405020304" pitchFamily="18" charset="0"/>
                <a:cs typeface="Times New Roman" panose="02020603050405020304" pitchFamily="18" charset="0"/>
              </a:rPr>
              <a:t>Rationale of the Study </a:t>
            </a: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healthcare organisations are service organisations and treatment details must be available and accessible and well maintained to enhance quality of care. </a:t>
            </a:r>
            <a:endParaRPr lang="en-US" sz="2000"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This study analyses the </a:t>
            </a:r>
            <a:r>
              <a:rPr lang="en-US" sz="2000" dirty="0" smtClean="0">
                <a:latin typeface="Times New Roman" panose="02020603050405020304" pitchFamily="18" charset="0"/>
                <a:cs typeface="Times New Roman" panose="02020603050405020304" pitchFamily="18" charset="0"/>
              </a:rPr>
              <a:t>Medical </a:t>
            </a:r>
            <a:r>
              <a:rPr lang="en-US" sz="2000" dirty="0">
                <a:latin typeface="Times New Roman" panose="02020603050405020304" pitchFamily="18" charset="0"/>
                <a:cs typeface="Times New Roman" panose="02020603050405020304" pitchFamily="18" charset="0"/>
              </a:rPr>
              <a:t>Records Department of Cantonment General Hospital Delhi Cantt and its working as per required regulations</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a:latin typeface="Times New Roman" panose="02020603050405020304" pitchFamily="18" charset="0"/>
                <a:cs typeface="Times New Roman" panose="02020603050405020304" pitchFamily="18" charset="0"/>
              </a:rPr>
              <a:t>Problem Formulation </a:t>
            </a:r>
            <a:endParaRPr lang="en-US" sz="2000" b="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This study will enable the hospital administration to identify the discrepancies and making available additional infrastructure and allocate equipment, take corrective actions to ensure smooth working of the department</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This document would provide valuable inputs to all stakeholders like patient, hospital, management and the government</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a:latin typeface="Times New Roman" panose="02020603050405020304" pitchFamily="18" charset="0"/>
                <a:cs typeface="Times New Roman" panose="02020603050405020304" pitchFamily="18" charset="0"/>
              </a:rPr>
              <a:t>General Objectives </a:t>
            </a:r>
            <a:endParaRPr lang="en-US" sz="2000" b="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To study and establish the standards for the </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medical record department of Cantonment General Hospital Delhi Cantt, Delhi</a:t>
            </a:r>
            <a:r>
              <a:rPr lang="en-US" sz="2000" dirty="0" smtClean="0">
                <a:latin typeface="Times New Roman" panose="02020603050405020304" pitchFamily="18" charset="0"/>
                <a:cs typeface="Times New Roman" panose="02020603050405020304" pitchFamily="18" charset="0"/>
              </a:rPr>
              <a:t>.</a:t>
            </a:r>
          </a:p>
          <a:p>
            <a:pPr marL="0" indent="0">
              <a:buNone/>
            </a:pPr>
            <a:r>
              <a:rPr lang="en-US" sz="2000" b="1" dirty="0">
                <a:latin typeface="Times New Roman" panose="02020603050405020304" pitchFamily="18" charset="0"/>
                <a:cs typeface="Times New Roman" panose="02020603050405020304" pitchFamily="18" charset="0"/>
              </a:rPr>
              <a:t>Specific Objectives </a:t>
            </a:r>
            <a:endParaRPr lang="en-US" sz="2000" b="1" dirty="0" smtClean="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a:t>
            </a:r>
            <a:r>
              <a:rPr lang="en-US" sz="2000" dirty="0" smtClean="0">
                <a:latin typeface="Times New Roman" panose="02020603050405020304" pitchFamily="18" charset="0"/>
                <a:cs typeface="Times New Roman" panose="02020603050405020304" pitchFamily="18" charset="0"/>
              </a:rPr>
              <a:t>erform </a:t>
            </a:r>
            <a:r>
              <a:rPr lang="en-US" sz="2000" dirty="0">
                <a:latin typeface="Times New Roman" panose="02020603050405020304" pitchFamily="18" charset="0"/>
                <a:cs typeface="Times New Roman" panose="02020603050405020304" pitchFamily="18" charset="0"/>
              </a:rPr>
              <a:t>the standard analysis and suggest suitable measures for improvement and transition to EMR at Cantonment General Hospital Delhi </a:t>
            </a:r>
            <a:r>
              <a:rPr lang="en-US" sz="2000" dirty="0" smtClean="0">
                <a:latin typeface="Times New Roman" panose="02020603050405020304" pitchFamily="18" charset="0"/>
                <a:cs typeface="Times New Roman" panose="02020603050405020304" pitchFamily="18" charset="0"/>
              </a:rPr>
              <a:t>Cantt.</a:t>
            </a:r>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0" y="0"/>
            <a:ext cx="12024575" cy="579549"/>
          </a:xfrm>
          <a:prstGeom prst="rect">
            <a:avLst/>
          </a:prstGeom>
          <a:solidFill>
            <a:schemeClr val="accent2">
              <a:lumMod val="75000"/>
            </a:schemeClr>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RATIONAL OF STUDY AND RESEARCH METHODOLOGY</a:t>
            </a:r>
            <a:endParaRPr lang="en-US" sz="4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5383367" y="604440"/>
            <a:ext cx="1257838" cy="400110"/>
          </a:xfrm>
          <a:prstGeom prst="rect">
            <a:avLst/>
          </a:prstGeom>
          <a:noFill/>
        </p:spPr>
        <p:txBody>
          <a:bodyPr wrap="square" rtlCol="0">
            <a:spAutoFit/>
          </a:bodyPr>
          <a:lstStyle/>
          <a:p>
            <a:r>
              <a:rPr lang="en-US" sz="2000" b="1" u="sng" dirty="0" smtClean="0">
                <a:latin typeface="Times New Roman" panose="02020603050405020304" pitchFamily="18" charset="0"/>
                <a:cs typeface="Times New Roman" panose="02020603050405020304" pitchFamily="18" charset="0"/>
              </a:rPr>
              <a:t>Part- III</a:t>
            </a:r>
            <a:endParaRPr lang="en-US" sz="2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75463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7126"/>
            <a:ext cx="12192000" cy="6020873"/>
          </a:xfrm>
        </p:spPr>
        <p:txBody>
          <a:bodyPr>
            <a:normAutofit fontScale="92500" lnSpcReduction="10000"/>
          </a:bodyPr>
          <a:lstStyle/>
          <a:p>
            <a:pPr marL="0" indent="0">
              <a:buNone/>
            </a:pPr>
            <a:r>
              <a:rPr lang="en-US" sz="2200" b="1" u="sng" dirty="0">
                <a:latin typeface="Times New Roman" panose="02020603050405020304" pitchFamily="18" charset="0"/>
                <a:cs typeface="Times New Roman" panose="02020603050405020304" pitchFamily="18" charset="0"/>
              </a:rPr>
              <a:t>Assembly of Medical </a:t>
            </a:r>
            <a:r>
              <a:rPr lang="en-US" sz="2200" b="1" u="sng" dirty="0" smtClean="0">
                <a:latin typeface="Times New Roman" panose="02020603050405020304" pitchFamily="18" charset="0"/>
                <a:cs typeface="Times New Roman" panose="02020603050405020304" pitchFamily="18" charset="0"/>
              </a:rPr>
              <a:t>Records</a:t>
            </a: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 The patient files should be assembled and arranged in a prescribed standard format </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lvl="0"/>
            <a:r>
              <a:rPr lang="en-US" sz="2200" dirty="0">
                <a:latin typeface="Times New Roman" panose="02020603050405020304" pitchFamily="18" charset="0"/>
                <a:cs typeface="Times New Roman" panose="02020603050405020304" pitchFamily="18" charset="0"/>
              </a:rPr>
              <a:t>Patient Admission Slip and Master Patient Index(MPI)</a:t>
            </a:r>
          </a:p>
          <a:p>
            <a:pPr lvl="0"/>
            <a:r>
              <a:rPr lang="en-US" sz="2200" dirty="0">
                <a:latin typeface="Times New Roman" panose="02020603050405020304" pitchFamily="18" charset="0"/>
                <a:cs typeface="Times New Roman" panose="02020603050405020304" pitchFamily="18" charset="0"/>
              </a:rPr>
              <a:t>History Sheet</a:t>
            </a:r>
          </a:p>
          <a:p>
            <a:pPr lvl="0"/>
            <a:r>
              <a:rPr lang="en-US" sz="2200" dirty="0">
                <a:latin typeface="Times New Roman" panose="02020603050405020304" pitchFamily="18" charset="0"/>
                <a:cs typeface="Times New Roman" panose="02020603050405020304" pitchFamily="18" charset="0"/>
              </a:rPr>
              <a:t>Plan of Care</a:t>
            </a:r>
          </a:p>
          <a:p>
            <a:pPr lvl="0"/>
            <a:r>
              <a:rPr lang="en-US" sz="2200" dirty="0">
                <a:latin typeface="Times New Roman" panose="02020603050405020304" pitchFamily="18" charset="0"/>
                <a:cs typeface="Times New Roman" panose="02020603050405020304" pitchFamily="18" charset="0"/>
              </a:rPr>
              <a:t>Nursing Initial Assessment</a:t>
            </a:r>
          </a:p>
          <a:p>
            <a:pPr lvl="0"/>
            <a:r>
              <a:rPr lang="en-US" sz="2200" dirty="0">
                <a:latin typeface="Times New Roman" panose="02020603050405020304" pitchFamily="18" charset="0"/>
                <a:cs typeface="Times New Roman" panose="02020603050405020304" pitchFamily="18" charset="0"/>
              </a:rPr>
              <a:t>Nutrition Assessment Form</a:t>
            </a:r>
          </a:p>
          <a:p>
            <a:pPr lvl="0"/>
            <a:r>
              <a:rPr lang="en-US" sz="2200" dirty="0">
                <a:latin typeface="Times New Roman" panose="02020603050405020304" pitchFamily="18" charset="0"/>
                <a:cs typeface="Times New Roman" panose="02020603050405020304" pitchFamily="18" charset="0"/>
              </a:rPr>
              <a:t>Progress Card</a:t>
            </a:r>
          </a:p>
          <a:p>
            <a:pPr lvl="0"/>
            <a:r>
              <a:rPr lang="en-US" sz="2200" dirty="0">
                <a:latin typeface="Times New Roman" panose="02020603050405020304" pitchFamily="18" charset="0"/>
                <a:cs typeface="Times New Roman" panose="02020603050405020304" pitchFamily="18" charset="0"/>
              </a:rPr>
              <a:t>Investigation Record</a:t>
            </a:r>
          </a:p>
          <a:p>
            <a:pPr lvl="0"/>
            <a:r>
              <a:rPr lang="en-US" sz="2200" dirty="0">
                <a:latin typeface="Times New Roman" panose="02020603050405020304" pitchFamily="18" charset="0"/>
                <a:cs typeface="Times New Roman" panose="02020603050405020304" pitchFamily="18" charset="0"/>
              </a:rPr>
              <a:t>Observation Chart</a:t>
            </a:r>
          </a:p>
          <a:p>
            <a:pPr lvl="0"/>
            <a:r>
              <a:rPr lang="en-US" sz="2200" dirty="0">
                <a:latin typeface="Times New Roman" panose="02020603050405020304" pitchFamily="18" charset="0"/>
                <a:cs typeface="Times New Roman" panose="02020603050405020304" pitchFamily="18" charset="0"/>
              </a:rPr>
              <a:t>Lab Reports and Imaging Tests</a:t>
            </a:r>
          </a:p>
          <a:p>
            <a:pPr lvl="0"/>
            <a:r>
              <a:rPr lang="en-US" sz="2200" dirty="0">
                <a:latin typeface="Times New Roman" panose="02020603050405020304" pitchFamily="18" charset="0"/>
                <a:cs typeface="Times New Roman" panose="02020603050405020304" pitchFamily="18" charset="0"/>
              </a:rPr>
              <a:t>Consent Form </a:t>
            </a:r>
          </a:p>
          <a:p>
            <a:pPr lvl="0"/>
            <a:r>
              <a:rPr lang="en-US" sz="2200" dirty="0">
                <a:latin typeface="Times New Roman" panose="02020603050405020304" pitchFamily="18" charset="0"/>
                <a:cs typeface="Times New Roman" panose="02020603050405020304" pitchFamily="18" charset="0"/>
              </a:rPr>
              <a:t>OT Notes</a:t>
            </a:r>
          </a:p>
          <a:p>
            <a:pPr lvl="0"/>
            <a:r>
              <a:rPr lang="en-US" sz="2200" dirty="0">
                <a:latin typeface="Times New Roman" panose="02020603050405020304" pitchFamily="18" charset="0"/>
                <a:cs typeface="Times New Roman" panose="02020603050405020304" pitchFamily="18" charset="0"/>
              </a:rPr>
              <a:t>Patient briefing form</a:t>
            </a:r>
          </a:p>
          <a:p>
            <a:pPr lvl="0"/>
            <a:r>
              <a:rPr lang="en-US" sz="2200" dirty="0">
                <a:latin typeface="Times New Roman" panose="02020603050405020304" pitchFamily="18" charset="0"/>
                <a:cs typeface="Times New Roman" panose="02020603050405020304" pitchFamily="18" charset="0"/>
              </a:rPr>
              <a:t>Blood Bank services</a:t>
            </a:r>
          </a:p>
          <a:p>
            <a:pPr lvl="0"/>
            <a:r>
              <a:rPr lang="en-US" sz="2200" dirty="0">
                <a:latin typeface="Times New Roman" panose="02020603050405020304" pitchFamily="18" charset="0"/>
                <a:cs typeface="Times New Roman" panose="02020603050405020304" pitchFamily="18" charset="0"/>
              </a:rPr>
              <a:t>Discharge Summary</a:t>
            </a:r>
          </a:p>
          <a:p>
            <a:endParaRPr lang="en-US" dirty="0"/>
          </a:p>
        </p:txBody>
      </p:sp>
      <p:sp>
        <p:nvSpPr>
          <p:cNvPr id="4" name="Title 1"/>
          <p:cNvSpPr txBox="1">
            <a:spLocks/>
          </p:cNvSpPr>
          <p:nvPr/>
        </p:nvSpPr>
        <p:spPr>
          <a:xfrm>
            <a:off x="0" y="0"/>
            <a:ext cx="12024575" cy="579549"/>
          </a:xfrm>
          <a:prstGeom prst="rect">
            <a:avLst/>
          </a:prstGeom>
          <a:solidFill>
            <a:schemeClr val="accent2">
              <a:lumMod val="75000"/>
            </a:schemeClr>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RATIONAL OF STUDY AND RESEARCH METHODOLOGY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029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850006"/>
            <a:ext cx="11384924" cy="5718219"/>
          </a:xfrm>
        </p:spPr>
        <p:txBody>
          <a:bodyPr>
            <a:normAutofit/>
          </a:bodyPr>
          <a:lstStyle/>
          <a:p>
            <a:r>
              <a:rPr lang="en-US" sz="1800" b="1" u="sng" dirty="0">
                <a:latin typeface="Times New Roman" panose="02020603050405020304" pitchFamily="18" charset="0"/>
                <a:cs typeface="Times New Roman" panose="02020603050405020304" pitchFamily="18" charset="0"/>
              </a:rPr>
              <a:t>Sampling Method</a:t>
            </a:r>
            <a:r>
              <a:rPr lang="en-US" sz="1800" dirty="0">
                <a:latin typeface="Times New Roman" panose="02020603050405020304" pitchFamily="18" charset="0"/>
                <a:cs typeface="Times New Roman" panose="02020603050405020304" pitchFamily="18" charset="0"/>
              </a:rPr>
              <a:t>:  Simple random sampling </a:t>
            </a:r>
            <a:r>
              <a:rPr lang="en-US" sz="1800" dirty="0" smtClean="0">
                <a:latin typeface="Times New Roman" panose="02020603050405020304" pitchFamily="18" charset="0"/>
                <a:cs typeface="Times New Roman" panose="02020603050405020304" pitchFamily="18" charset="0"/>
              </a:rPr>
              <a:t>technique </a:t>
            </a:r>
            <a:r>
              <a:rPr lang="en-US" sz="1800" dirty="0">
                <a:latin typeface="Times New Roman" panose="02020603050405020304" pitchFamily="18" charset="0"/>
                <a:cs typeface="Times New Roman" panose="02020603050405020304" pitchFamily="18" charset="0"/>
              </a:rPr>
              <a:t>was used to get desired sample </a:t>
            </a:r>
            <a:r>
              <a:rPr lang="en-US" sz="1800" dirty="0" smtClean="0">
                <a:latin typeface="Times New Roman" panose="02020603050405020304" pitchFamily="18" charset="0"/>
                <a:cs typeface="Times New Roman" panose="02020603050405020304" pitchFamily="18" charset="0"/>
              </a:rPr>
              <a:t>size.</a:t>
            </a:r>
            <a:endParaRPr lang="en-US" sz="18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103032" y="77274"/>
            <a:ext cx="12024575" cy="618185"/>
          </a:xfrm>
          <a:prstGeom prst="rect">
            <a:avLst/>
          </a:prstGeom>
          <a:solidFill>
            <a:schemeClr val="accent2">
              <a:lumMod val="75000"/>
            </a:schemeClr>
          </a:solidFill>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RESEARCH METHODOLOGY</a:t>
            </a:r>
            <a:endParaRPr lang="en-US" sz="4000" dirty="0">
              <a:latin typeface="Times New Roman" panose="02020603050405020304" pitchFamily="18" charset="0"/>
              <a:cs typeface="Times New Roman" panose="02020603050405020304" pitchFamily="18" charset="0"/>
            </a:endParaRPr>
          </a:p>
        </p:txBody>
      </p:sp>
      <p:graphicFrame>
        <p:nvGraphicFramePr>
          <p:cNvPr id="5" name="Chart 4"/>
          <p:cNvGraphicFramePr/>
          <p:nvPr>
            <p:extLst>
              <p:ext uri="{D42A27DB-BD31-4B8C-83A1-F6EECF244321}">
                <p14:modId xmlns:p14="http://schemas.microsoft.com/office/powerpoint/2010/main" val="1782270682"/>
              </p:ext>
            </p:extLst>
          </p:nvPr>
        </p:nvGraphicFramePr>
        <p:xfrm>
          <a:off x="103032" y="1236372"/>
          <a:ext cx="5203064" cy="34225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Table 1"/>
          <p:cNvGraphicFramePr>
            <a:graphicFrameLocks noGrp="1"/>
          </p:cNvGraphicFramePr>
          <p:nvPr>
            <p:extLst>
              <p:ext uri="{D42A27DB-BD31-4B8C-83A1-F6EECF244321}">
                <p14:modId xmlns:p14="http://schemas.microsoft.com/office/powerpoint/2010/main" val="1523324305"/>
              </p:ext>
            </p:extLst>
          </p:nvPr>
        </p:nvGraphicFramePr>
        <p:xfrm>
          <a:off x="5386767" y="2280263"/>
          <a:ext cx="6371644" cy="2378683"/>
        </p:xfrm>
        <a:graphic>
          <a:graphicData uri="http://schemas.openxmlformats.org/drawingml/2006/table">
            <a:tbl>
              <a:tblPr firstRow="1" firstCol="1" bandRow="1">
                <a:tableStyleId>{5C22544A-7EE6-4342-B048-85BDC9FD1C3A}</a:tableStyleId>
              </a:tblPr>
              <a:tblGrid>
                <a:gridCol w="1830715"/>
                <a:gridCol w="1630658"/>
                <a:gridCol w="1913758"/>
                <a:gridCol w="996513"/>
              </a:tblGrid>
              <a:tr h="451682">
                <a:tc>
                  <a:txBody>
                    <a:bodyPr/>
                    <a:lstStyle/>
                    <a:p>
                      <a:pPr marL="0" marR="0">
                        <a:lnSpc>
                          <a:spcPct val="125000"/>
                        </a:lnSpc>
                        <a:spcBef>
                          <a:spcPts val="0"/>
                        </a:spcBef>
                        <a:spcAft>
                          <a:spcPts val="0"/>
                        </a:spcAft>
                      </a:pPr>
                      <a:r>
                        <a:rPr lang="en-US" sz="1100" dirty="0">
                          <a:effectLst/>
                        </a:rPr>
                        <a:t>Incidents</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25000"/>
                        </a:lnSpc>
                        <a:spcBef>
                          <a:spcPts val="0"/>
                        </a:spcBef>
                        <a:spcAft>
                          <a:spcPts val="0"/>
                        </a:spcAft>
                      </a:pPr>
                      <a:r>
                        <a:rPr lang="en-US" sz="1100">
                          <a:effectLst/>
                        </a:rPr>
                        <a:t>Signature Appended</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25000"/>
                        </a:lnSpc>
                        <a:spcBef>
                          <a:spcPts val="0"/>
                        </a:spcBef>
                        <a:spcAft>
                          <a:spcPts val="0"/>
                        </a:spcAft>
                      </a:pPr>
                      <a:r>
                        <a:rPr lang="en-US" sz="1100">
                          <a:effectLst/>
                        </a:rPr>
                        <a:t>Signature Not Appended</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ct val="125000"/>
                        </a:lnSpc>
                        <a:spcBef>
                          <a:spcPts val="0"/>
                        </a:spcBef>
                        <a:spcAft>
                          <a:spcPts val="0"/>
                        </a:spcAft>
                      </a:pPr>
                      <a:r>
                        <a:rPr lang="en-US" sz="1100">
                          <a:effectLst/>
                        </a:rPr>
                        <a:t>Not Legible</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51682">
                <a:tc>
                  <a:txBody>
                    <a:bodyPr/>
                    <a:lstStyle/>
                    <a:p>
                      <a:pPr marL="0" marR="0">
                        <a:lnSpc>
                          <a:spcPct val="125000"/>
                        </a:lnSpc>
                        <a:spcBef>
                          <a:spcPts val="0"/>
                        </a:spcBef>
                        <a:spcAft>
                          <a:spcPts val="0"/>
                        </a:spcAft>
                      </a:pPr>
                      <a:r>
                        <a:rPr lang="en-US" sz="1100">
                          <a:effectLst/>
                        </a:rPr>
                        <a:t>Discharge Summary</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100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16</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4</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571955">
                <a:tc>
                  <a:txBody>
                    <a:bodyPr/>
                    <a:lstStyle/>
                    <a:p>
                      <a:pPr marL="0" marR="0">
                        <a:lnSpc>
                          <a:spcPct val="125000"/>
                        </a:lnSpc>
                        <a:spcBef>
                          <a:spcPts val="0"/>
                        </a:spcBef>
                        <a:spcAft>
                          <a:spcPts val="0"/>
                        </a:spcAft>
                      </a:pPr>
                      <a:r>
                        <a:rPr lang="en-US" sz="1100">
                          <a:effectLst/>
                        </a:rPr>
                        <a:t>Initial Assessment Form</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95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20</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5</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51682">
                <a:tc>
                  <a:txBody>
                    <a:bodyPr/>
                    <a:lstStyle/>
                    <a:p>
                      <a:pPr marL="0" marR="0">
                        <a:lnSpc>
                          <a:spcPct val="125000"/>
                        </a:lnSpc>
                        <a:spcBef>
                          <a:spcPts val="0"/>
                        </a:spcBef>
                        <a:spcAft>
                          <a:spcPts val="0"/>
                        </a:spcAft>
                      </a:pPr>
                      <a:r>
                        <a:rPr lang="en-US" sz="1100">
                          <a:effectLst/>
                        </a:rPr>
                        <a:t>Doctor's Note</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90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20</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a:effectLst/>
                        </a:rPr>
                        <a:t>10</a:t>
                      </a:r>
                      <a:endParaRPr lang="en-US" sz="105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451682">
                <a:tc>
                  <a:txBody>
                    <a:bodyPr/>
                    <a:lstStyle/>
                    <a:p>
                      <a:pPr marL="0" marR="0">
                        <a:lnSpc>
                          <a:spcPct val="125000"/>
                        </a:lnSpc>
                        <a:spcBef>
                          <a:spcPts val="0"/>
                        </a:spcBef>
                        <a:spcAft>
                          <a:spcPts val="0"/>
                        </a:spcAft>
                      </a:pPr>
                      <a:r>
                        <a:rPr lang="en-US" sz="1100" dirty="0">
                          <a:effectLst/>
                        </a:rPr>
                        <a:t>Patient Consent Form</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115</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3</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25000"/>
                        </a:lnSpc>
                        <a:spcBef>
                          <a:spcPts val="0"/>
                        </a:spcBef>
                        <a:spcAft>
                          <a:spcPts val="0"/>
                        </a:spcAft>
                      </a:pPr>
                      <a:r>
                        <a:rPr lang="en-US" sz="1100" dirty="0">
                          <a:effectLst/>
                        </a:rPr>
                        <a:t>2</a:t>
                      </a:r>
                      <a:endParaRPr lang="en-US" sz="105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6" name="Rectangle 5"/>
          <p:cNvSpPr/>
          <p:nvPr/>
        </p:nvSpPr>
        <p:spPr>
          <a:xfrm>
            <a:off x="373487" y="4874921"/>
            <a:ext cx="11384924" cy="1477328"/>
          </a:xfrm>
          <a:prstGeom prst="rect">
            <a:avLst/>
          </a:prstGeom>
        </p:spPr>
        <p:txBody>
          <a:bodyPr wrap="square">
            <a:spAutoFit/>
          </a:bodyPr>
          <a:lstStyle/>
          <a:p>
            <a:pPr marL="285750" indent="-285750">
              <a:lnSpc>
                <a:spcPct val="125000"/>
              </a:lnSpc>
              <a:buFont typeface="Arial" panose="020B0604020202020204" pitchFamily="34" charset="0"/>
              <a:buChar char="•"/>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i="1" u="sng" dirty="0">
                <a:latin typeface="Times New Roman" panose="02020603050405020304" pitchFamily="18" charset="0"/>
                <a:ea typeface="Times New Roman" panose="02020603050405020304" pitchFamily="18" charset="0"/>
                <a:cs typeface="Times New Roman" panose="02020603050405020304" pitchFamily="18" charset="0"/>
              </a:rPr>
              <a:t>Sample Size:</a:t>
            </a:r>
            <a:r>
              <a:rPr lang="en-US" dirty="0">
                <a:latin typeface="Times New Roman" panose="02020603050405020304" pitchFamily="18" charset="0"/>
                <a:ea typeface="Times New Roman" panose="02020603050405020304" pitchFamily="18" charset="0"/>
                <a:cs typeface="Times New Roman" panose="02020603050405020304" pitchFamily="18" charset="0"/>
              </a:rPr>
              <a:t>  120 files were studied and assessed to check the MRD standard.</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25000"/>
              </a:lnSpc>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smtClean="0">
              <a:latin typeface="Calibri" panose="020F0502020204030204" pitchFamily="34" charset="0"/>
              <a:ea typeface="Times New Roman" panose="02020603050405020304" pitchFamily="18" charset="0"/>
              <a:cs typeface="Times New Roman" panose="02020603050405020304" pitchFamily="18" charset="0"/>
            </a:endParaRPr>
          </a:p>
          <a:p>
            <a:pPr marL="285750" indent="-285750">
              <a:lnSpc>
                <a:spcPct val="125000"/>
              </a:lnSpc>
              <a:buFont typeface="Arial" panose="020B0604020202020204" pitchFamily="34" charset="0"/>
              <a:buChar char="•"/>
            </a:pPr>
            <a:r>
              <a:rPr lang="en-US"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b="1" i="1" u="sng" dirty="0">
                <a:latin typeface="Times New Roman" panose="02020603050405020304" pitchFamily="18" charset="0"/>
                <a:ea typeface="Times New Roman" panose="02020603050405020304" pitchFamily="18" charset="0"/>
                <a:cs typeface="Times New Roman" panose="02020603050405020304" pitchFamily="18" charset="0"/>
              </a:rPr>
              <a:t>Tools and Techniques:</a:t>
            </a:r>
            <a:r>
              <a:rPr lang="en-US" dirty="0">
                <a:latin typeface="Times New Roman" panose="02020603050405020304" pitchFamily="18" charset="0"/>
                <a:ea typeface="Times New Roman" panose="02020603050405020304" pitchFamily="18" charset="0"/>
                <a:cs typeface="Times New Roman" panose="02020603050405020304" pitchFamily="18" charset="0"/>
              </a:rPr>
              <a:t> Explorative study of 04variables (Discharge Summary, Initial Assessment Form, Doctor’s Note with Time and Signature and Patient Consent Form) were selected to be checked in the files.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8309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72732"/>
            <a:ext cx="12192000" cy="6085268"/>
          </a:xfrm>
        </p:spPr>
        <p:txBody>
          <a:bodyPr>
            <a:normAutofit fontScale="77500" lnSpcReduction="20000"/>
          </a:bodyPr>
          <a:lstStyle/>
          <a:p>
            <a:pPr marL="0" indent="0">
              <a:buNone/>
            </a:pPr>
            <a:r>
              <a:rPr lang="en-US" sz="2300" b="1" u="sng" dirty="0">
                <a:latin typeface="Times New Roman" panose="02020603050405020304" pitchFamily="18" charset="0"/>
                <a:cs typeface="Times New Roman" panose="02020603050405020304" pitchFamily="18" charset="0"/>
              </a:rPr>
              <a:t>Results and </a:t>
            </a:r>
            <a:r>
              <a:rPr lang="en-US" sz="2300" b="1" u="sng" dirty="0" smtClean="0">
                <a:latin typeface="Times New Roman" panose="02020603050405020304" pitchFamily="18" charset="0"/>
                <a:cs typeface="Times New Roman" panose="02020603050405020304" pitchFamily="18" charset="0"/>
              </a:rPr>
              <a:t>Findings</a:t>
            </a:r>
            <a:r>
              <a:rPr lang="en-US" sz="2300" b="1" dirty="0">
                <a:latin typeface="Times New Roman" panose="02020603050405020304" pitchFamily="18" charset="0"/>
                <a:cs typeface="Times New Roman" panose="02020603050405020304" pitchFamily="18" charset="0"/>
              </a:rPr>
              <a:t> </a:t>
            </a:r>
            <a:endParaRPr lang="en-US" sz="2300" dirty="0">
              <a:latin typeface="Times New Roman" panose="02020603050405020304" pitchFamily="18" charset="0"/>
              <a:cs typeface="Times New Roman" panose="02020603050405020304" pitchFamily="18" charset="0"/>
            </a:endParaRPr>
          </a:p>
          <a:p>
            <a:pPr marL="0" indent="0">
              <a:buNone/>
            </a:pPr>
            <a:r>
              <a:rPr lang="en-US" sz="2300" dirty="0">
                <a:latin typeface="Times New Roman" panose="02020603050405020304" pitchFamily="18" charset="0"/>
                <a:cs typeface="Times New Roman" panose="02020603050405020304" pitchFamily="18" charset="0"/>
              </a:rPr>
              <a:t>a. T</a:t>
            </a:r>
            <a:r>
              <a:rPr lang="en-US" sz="2300" dirty="0" smtClean="0">
                <a:latin typeface="Times New Roman" panose="02020603050405020304" pitchFamily="18" charset="0"/>
                <a:cs typeface="Times New Roman" panose="02020603050405020304" pitchFamily="18" charset="0"/>
              </a:rPr>
              <a:t>he MRD </a:t>
            </a:r>
            <a:r>
              <a:rPr lang="en-US" sz="2300" dirty="0">
                <a:latin typeface="Times New Roman" panose="02020603050405020304" pitchFamily="18" charset="0"/>
                <a:cs typeface="Times New Roman" panose="02020603050405020304" pitchFamily="18" charset="0"/>
              </a:rPr>
              <a:t>including the registration counter of Cantonment General Hospital the registers are available, maintained properly and kept on the rack. </a:t>
            </a:r>
          </a:p>
          <a:p>
            <a:pPr marL="0" indent="0">
              <a:buNone/>
            </a:pPr>
            <a:r>
              <a:rPr lang="en-US" sz="2300" dirty="0">
                <a:latin typeface="Times New Roman" panose="02020603050405020304" pitchFamily="18" charset="0"/>
                <a:cs typeface="Times New Roman" panose="02020603050405020304" pitchFamily="18" charset="0"/>
              </a:rPr>
              <a:t>b. The OPD files are kept according to the UHID nos and the IPD files as per IP nos</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c. The proposed location of the MRD on the first floor along with the admin block is correctly planned for location for movement of patient files</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buNone/>
            </a:pPr>
            <a:r>
              <a:rPr lang="en-US" sz="2300" dirty="0">
                <a:latin typeface="Times New Roman" panose="02020603050405020304" pitchFamily="18" charset="0"/>
                <a:cs typeface="Times New Roman" panose="02020603050405020304" pitchFamily="18" charset="0"/>
              </a:rPr>
              <a:t>d. There is the requirement to install and upgrade the computer system for proper functioning of the nascent and adhoc MRD</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buNone/>
            </a:pPr>
            <a:r>
              <a:rPr lang="en-US" sz="2300" dirty="0">
                <a:latin typeface="Times New Roman" panose="02020603050405020304" pitchFamily="18" charset="0"/>
                <a:cs typeface="Times New Roman" panose="02020603050405020304" pitchFamily="18" charset="0"/>
              </a:rPr>
              <a:t>e. Proper documentation of patient files helps in conducting clinical trials under the supervision of the clinical head</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buNone/>
            </a:pPr>
            <a:r>
              <a:rPr lang="en-US" sz="2300" dirty="0">
                <a:latin typeface="Times New Roman" panose="02020603050405020304" pitchFamily="18" charset="0"/>
                <a:cs typeface="Times New Roman" panose="02020603050405020304" pitchFamily="18" charset="0"/>
              </a:rPr>
              <a:t>f. On an average there are 05-10 patients for admission and all the files are kept in the emergency/ICU and sent to the admission room of the respective wards once admission is confirmed</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g. Nutritional assessment by a dietician for all IPD patient is a must and should be endorsed in the patient file and </a:t>
            </a:r>
            <a:r>
              <a:rPr lang="en-US" sz="2300" dirty="0" smtClean="0">
                <a:latin typeface="Times New Roman" panose="02020603050405020304" pitchFamily="18" charset="0"/>
                <a:cs typeface="Times New Roman" panose="02020603050405020304" pitchFamily="18" charset="0"/>
              </a:rPr>
              <a:t>not only </a:t>
            </a:r>
            <a:r>
              <a:rPr lang="en-US" sz="2300" dirty="0">
                <a:latin typeface="Times New Roman" panose="02020603050405020304" pitchFamily="18" charset="0"/>
                <a:cs typeface="Times New Roman" panose="02020603050405020304" pitchFamily="18" charset="0"/>
              </a:rPr>
              <a:t>for the seriously ill and VIP patient</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h. The MRD complex should have adequate space for storage and complement of staff to maintain the huge medical records of patients with colour coding</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j. The IPD case sheets are required to be countersigned by Clinician or HODs</a:t>
            </a:r>
            <a:r>
              <a:rPr lang="en-US" sz="2300" dirty="0" smtClean="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p>
          <a:p>
            <a:pPr marL="0" indent="0">
              <a:buNone/>
            </a:pPr>
            <a:r>
              <a:rPr lang="en-US" sz="2300" dirty="0">
                <a:latin typeface="Times New Roman" panose="02020603050405020304" pitchFamily="18" charset="0"/>
                <a:cs typeface="Times New Roman" panose="02020603050405020304" pitchFamily="18" charset="0"/>
              </a:rPr>
              <a:t>k. There should be adequate amount of ward boys to carry the files to MRD on discharge of the patients</a:t>
            </a:r>
            <a:r>
              <a:rPr lang="en-US" sz="2300" dirty="0" smtClean="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0" indent="0">
              <a:buNone/>
            </a:pPr>
            <a:r>
              <a:rPr lang="en-US" sz="2300" dirty="0">
                <a:latin typeface="Times New Roman" panose="02020603050405020304" pitchFamily="18" charset="0"/>
                <a:cs typeface="Times New Roman" panose="02020603050405020304" pitchFamily="18" charset="0"/>
              </a:rPr>
              <a:t>l. </a:t>
            </a:r>
            <a:r>
              <a:rPr lang="en-US" sz="2300" i="1" dirty="0">
                <a:latin typeface="Times New Roman" panose="02020603050405020304" pitchFamily="18" charset="0"/>
                <a:cs typeface="Times New Roman" panose="02020603050405020304" pitchFamily="18" charset="0"/>
              </a:rPr>
              <a:t>Tracer Record Card</a:t>
            </a:r>
            <a:r>
              <a:rPr lang="en-US" sz="2300" dirty="0">
                <a:latin typeface="Times New Roman" panose="02020603050405020304" pitchFamily="18" charset="0"/>
                <a:cs typeface="Times New Roman" panose="02020603050405020304" pitchFamily="18" charset="0"/>
              </a:rPr>
              <a:t> plays a very vital role in the filing area.</a:t>
            </a:r>
          </a:p>
          <a:p>
            <a:pPr lvl="1"/>
            <a:r>
              <a:rPr lang="en-US" sz="2300" dirty="0">
                <a:latin typeface="Times New Roman" panose="02020603050405020304" pitchFamily="18" charset="0"/>
                <a:cs typeface="Times New Roman" panose="02020603050405020304" pitchFamily="18" charset="0"/>
              </a:rPr>
              <a:t>It contains the record nos, Consultant’s name and Date of retrieval.</a:t>
            </a:r>
          </a:p>
          <a:p>
            <a:pPr lvl="1"/>
            <a:r>
              <a:rPr lang="en-US" sz="2300" dirty="0">
                <a:latin typeface="Times New Roman" panose="02020603050405020304" pitchFamily="18" charset="0"/>
                <a:cs typeface="Times New Roman" panose="02020603050405020304" pitchFamily="18" charset="0"/>
              </a:rPr>
              <a:t>The cardinal rule in the filing area is that no record can be removed from the rack without being replaced by a tracer card</a:t>
            </a:r>
            <a:r>
              <a:rPr lang="en-US" dirty="0">
                <a:latin typeface="Times New Roman" panose="02020603050405020304" pitchFamily="18" charset="0"/>
                <a:cs typeface="Times New Roman" panose="02020603050405020304" pitchFamily="18" charset="0"/>
              </a:rPr>
              <a:t>.</a:t>
            </a:r>
          </a:p>
          <a:p>
            <a:endParaRPr lang="en-US" dirty="0"/>
          </a:p>
        </p:txBody>
      </p:sp>
      <p:sp>
        <p:nvSpPr>
          <p:cNvPr id="4" name="Title 1"/>
          <p:cNvSpPr txBox="1">
            <a:spLocks/>
          </p:cNvSpPr>
          <p:nvPr/>
        </p:nvSpPr>
        <p:spPr>
          <a:xfrm>
            <a:off x="90153" y="0"/>
            <a:ext cx="12024575" cy="579549"/>
          </a:xfrm>
          <a:prstGeom prst="rect">
            <a:avLst/>
          </a:prstGeom>
          <a:solidFill>
            <a:schemeClr val="accent2">
              <a:lumMod val="75000"/>
            </a:schemeClr>
          </a:solidFill>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RESEARCH METHODOLOGY</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64294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4823" y="734096"/>
            <a:ext cx="12022354" cy="6001555"/>
          </a:xfrm>
        </p:spPr>
        <p:txBody>
          <a:bodyPr>
            <a:normAutofit/>
          </a:bodyPr>
          <a:lstStyle/>
          <a:p>
            <a:pPr marL="0" indent="0">
              <a:buNone/>
            </a:pPr>
            <a:r>
              <a:rPr lang="en-US" sz="1800" b="1" u="sng" dirty="0" smtClean="0">
                <a:latin typeface="Times New Roman" panose="02020603050405020304" pitchFamily="18" charset="0"/>
                <a:cs typeface="Times New Roman" panose="02020603050405020304" pitchFamily="18" charset="0"/>
              </a:rPr>
              <a:t>Recommendations</a:t>
            </a:r>
          </a:p>
          <a:p>
            <a:r>
              <a:rPr lang="en-US" sz="1800" dirty="0" smtClean="0">
                <a:latin typeface="Times New Roman" panose="02020603050405020304" pitchFamily="18" charset="0"/>
                <a:cs typeface="Times New Roman" panose="02020603050405020304" pitchFamily="18" charset="0"/>
              </a:rPr>
              <a:t>Enable </a:t>
            </a:r>
            <a:r>
              <a:rPr lang="en-US" sz="1800" dirty="0">
                <a:latin typeface="Times New Roman" panose="02020603050405020304" pitchFamily="18" charset="0"/>
                <a:cs typeface="Times New Roman" panose="02020603050405020304" pitchFamily="18" charset="0"/>
              </a:rPr>
              <a:t>clinicians secure access to information needed to support high quality and efficient care</a:t>
            </a:r>
            <a:r>
              <a:rPr lang="en-US" sz="1800" dirty="0" smtClean="0">
                <a:latin typeface="Times New Roman" panose="02020603050405020304" pitchFamily="18" charset="0"/>
                <a:cs typeface="Times New Roman" panose="02020603050405020304" pitchFamily="18" charset="0"/>
              </a:rPr>
              <a:t>.</a:t>
            </a:r>
          </a:p>
          <a:p>
            <a:r>
              <a:rPr lang="en-US" sz="1800" dirty="0" smtClean="0">
                <a:latin typeface="Times New Roman" panose="02020603050405020304" pitchFamily="18" charset="0"/>
                <a:cs typeface="Times New Roman" panose="02020603050405020304" pitchFamily="18" charset="0"/>
              </a:rPr>
              <a:t>Improve </a:t>
            </a:r>
            <a:r>
              <a:rPr lang="en-US" sz="1800" dirty="0">
                <a:latin typeface="Times New Roman" panose="02020603050405020304" pitchFamily="18" charset="0"/>
                <a:cs typeface="Times New Roman" panose="02020603050405020304" pitchFamily="18" charset="0"/>
              </a:rPr>
              <a:t>patient and provider </a:t>
            </a:r>
            <a:r>
              <a:rPr lang="en-US" sz="1800" dirty="0" smtClean="0">
                <a:latin typeface="Times New Roman" panose="02020603050405020304" pitchFamily="18" charset="0"/>
                <a:cs typeface="Times New Roman" panose="02020603050405020304" pitchFamily="18" charset="0"/>
              </a:rPr>
              <a:t>convenience for </a:t>
            </a:r>
            <a:r>
              <a:rPr lang="en-US" sz="1800" dirty="0">
                <a:latin typeface="Times New Roman" panose="02020603050405020304" pitchFamily="18" charset="0"/>
                <a:cs typeface="Times New Roman" panose="02020603050405020304" pitchFamily="18" charset="0"/>
              </a:rPr>
              <a:t>insurance claims </a:t>
            </a:r>
            <a:r>
              <a:rPr lang="en-US" sz="1800" dirty="0" smtClean="0">
                <a:latin typeface="Times New Roman" panose="02020603050405020304" pitchFamily="18" charset="0"/>
                <a:cs typeface="Times New Roman" panose="02020603050405020304" pitchFamily="18" charset="0"/>
              </a:rPr>
              <a:t>which can </a:t>
            </a:r>
            <a:r>
              <a:rPr lang="en-US" sz="1800" dirty="0">
                <a:latin typeface="Times New Roman" panose="02020603050405020304" pitchFamily="18" charset="0"/>
                <a:cs typeface="Times New Roman" panose="02020603050405020304" pitchFamily="18" charset="0"/>
              </a:rPr>
              <a:t>be filed immediately from the provider’s </a:t>
            </a:r>
            <a:r>
              <a:rPr lang="en-US" sz="1800" dirty="0" smtClean="0">
                <a:latin typeface="Times New Roman" panose="02020603050405020304" pitchFamily="18" charset="0"/>
                <a:cs typeface="Times New Roman" panose="02020603050405020304" pitchFamily="18" charset="0"/>
              </a:rPr>
              <a:t>office.</a:t>
            </a:r>
          </a:p>
          <a:p>
            <a:r>
              <a:rPr lang="en-US" sz="1800" dirty="0" smtClean="0">
                <a:latin typeface="Times New Roman" panose="02020603050405020304" pitchFamily="18" charset="0"/>
                <a:cs typeface="Times New Roman" panose="02020603050405020304" pitchFamily="18" charset="0"/>
              </a:rPr>
              <a:t>Adopting </a:t>
            </a:r>
            <a:r>
              <a:rPr lang="en-US" sz="1800" dirty="0">
                <a:latin typeface="Times New Roman" panose="02020603050405020304" pitchFamily="18" charset="0"/>
                <a:cs typeface="Times New Roman" panose="02020603050405020304" pitchFamily="18" charset="0"/>
              </a:rPr>
              <a:t>standards, implementation specifications, and criteria to enhance the interoperability, functionality, utility, and security of health information </a:t>
            </a:r>
            <a:r>
              <a:rPr lang="en-US" sz="1800" dirty="0" smtClean="0">
                <a:latin typeface="Times New Roman" panose="02020603050405020304" pitchFamily="18" charset="0"/>
                <a:cs typeface="Times New Roman" panose="02020603050405020304" pitchFamily="18" charset="0"/>
              </a:rPr>
              <a:t>technology.</a:t>
            </a:r>
          </a:p>
          <a:p>
            <a:r>
              <a:rPr lang="en-US" sz="1800" dirty="0" smtClean="0">
                <a:latin typeface="Times New Roman" panose="02020603050405020304" pitchFamily="18" charset="0"/>
                <a:cs typeface="Times New Roman" panose="02020603050405020304" pitchFamily="18" charset="0"/>
              </a:rPr>
              <a:t>Sustainable </a:t>
            </a:r>
            <a:r>
              <a:rPr lang="en-US" sz="1800" dirty="0">
                <a:latin typeface="Times New Roman" panose="02020603050405020304" pitchFamily="18" charset="0"/>
                <a:cs typeface="Times New Roman" panose="02020603050405020304" pitchFamily="18" charset="0"/>
              </a:rPr>
              <a:t>and incremental approach to the adoption of standards will require processes for harmonizing both current and future </a:t>
            </a:r>
            <a:r>
              <a:rPr lang="en-US" sz="1800" dirty="0" smtClean="0">
                <a:latin typeface="Times New Roman" panose="02020603050405020304" pitchFamily="18" charset="0"/>
                <a:cs typeface="Times New Roman" panose="02020603050405020304" pitchFamily="18" charset="0"/>
              </a:rPr>
              <a:t>standards</a:t>
            </a:r>
          </a:p>
          <a:p>
            <a:r>
              <a:rPr lang="en-US" sz="1800" dirty="0">
                <a:latin typeface="Times New Roman" panose="02020603050405020304" pitchFamily="18" charset="0"/>
                <a:cs typeface="Times New Roman" panose="02020603050405020304" pitchFamily="18" charset="0"/>
              </a:rPr>
              <a:t>Consider best practices, experiences, policies and </a:t>
            </a:r>
            <a:r>
              <a:rPr lang="en-US" sz="1800" dirty="0" smtClean="0">
                <a:latin typeface="Times New Roman" panose="02020603050405020304" pitchFamily="18" charset="0"/>
                <a:cs typeface="Times New Roman" panose="02020603050405020304" pitchFamily="18" charset="0"/>
              </a:rPr>
              <a:t>frameworks</a:t>
            </a:r>
          </a:p>
          <a:p>
            <a:r>
              <a:rPr lang="en-US" sz="1800" dirty="0" smtClean="0">
                <a:latin typeface="Times New Roman" panose="02020603050405020304" pitchFamily="18" charset="0"/>
                <a:cs typeface="Times New Roman" panose="02020603050405020304" pitchFamily="18" charset="0"/>
              </a:rPr>
              <a:t>Facilitate </a:t>
            </a:r>
            <a:r>
              <a:rPr lang="en-US" sz="1800" dirty="0">
                <a:latin typeface="Times New Roman" panose="02020603050405020304" pitchFamily="18" charset="0"/>
                <a:cs typeface="Times New Roman" panose="02020603050405020304" pitchFamily="18" charset="0"/>
              </a:rPr>
              <a:t>the exchange and pooling of clinical results for clinical </a:t>
            </a:r>
            <a:r>
              <a:rPr lang="en-US" sz="1800" dirty="0" smtClean="0">
                <a:latin typeface="Times New Roman" panose="02020603050405020304" pitchFamily="18" charset="0"/>
                <a:cs typeface="Times New Roman" panose="02020603050405020304" pitchFamily="18" charset="0"/>
              </a:rPr>
              <a:t>care</a:t>
            </a:r>
          </a:p>
          <a:p>
            <a:r>
              <a:rPr lang="en-US" sz="1800" dirty="0">
                <a:latin typeface="Times New Roman" panose="02020603050405020304" pitchFamily="18" charset="0"/>
                <a:cs typeface="Times New Roman" panose="02020603050405020304" pitchFamily="18" charset="0"/>
              </a:rPr>
              <a:t>Categories for adoption of </a:t>
            </a:r>
            <a:r>
              <a:rPr lang="en-US" sz="1800" dirty="0" smtClean="0">
                <a:latin typeface="Times New Roman" panose="02020603050405020304" pitchFamily="18" charset="0"/>
                <a:cs typeface="Times New Roman" panose="02020603050405020304" pitchFamily="18" charset="0"/>
              </a:rPr>
              <a:t>standards:</a:t>
            </a:r>
          </a:p>
          <a:p>
            <a:pPr lvl="1"/>
            <a:r>
              <a:rPr lang="en-US" sz="1800" b="1" dirty="0">
                <a:latin typeface="Times New Roman" panose="02020603050405020304" pitchFamily="18" charset="0"/>
                <a:cs typeface="Times New Roman" panose="02020603050405020304" pitchFamily="18" charset="0"/>
              </a:rPr>
              <a:t>Vocabulary Standards</a:t>
            </a:r>
            <a:r>
              <a:rPr lang="en-US" sz="1800" dirty="0">
                <a:latin typeface="Times New Roman" panose="02020603050405020304" pitchFamily="18" charset="0"/>
                <a:cs typeface="Times New Roman" panose="02020603050405020304" pitchFamily="18" charset="0"/>
              </a:rPr>
              <a:t>-use of Controlled Medical Vocabularies (CMV</a:t>
            </a:r>
            <a:r>
              <a:rPr lang="en-US" sz="1800" dirty="0" smtClean="0">
                <a:latin typeface="Times New Roman" panose="02020603050405020304" pitchFamily="18" charset="0"/>
                <a:cs typeface="Times New Roman" panose="02020603050405020304" pitchFamily="18" charset="0"/>
              </a:rPr>
              <a:t>)</a:t>
            </a:r>
          </a:p>
          <a:p>
            <a:pPr lvl="1"/>
            <a:r>
              <a:rPr lang="en-US" sz="1800" b="1" dirty="0">
                <a:latin typeface="Times New Roman" panose="02020603050405020304" pitchFamily="18" charset="0"/>
                <a:cs typeface="Times New Roman" panose="02020603050405020304" pitchFamily="18" charset="0"/>
              </a:rPr>
              <a:t>Content Exchange </a:t>
            </a:r>
            <a:r>
              <a:rPr lang="en-US" sz="1800" b="1" dirty="0" smtClean="0">
                <a:latin typeface="Times New Roman" panose="02020603050405020304" pitchFamily="18" charset="0"/>
                <a:cs typeface="Times New Roman" panose="02020603050405020304" pitchFamily="18" charset="0"/>
              </a:rPr>
              <a:t>Standards</a:t>
            </a:r>
          </a:p>
          <a:p>
            <a:pPr lvl="2"/>
            <a:r>
              <a:rPr lang="en-US" sz="1800" b="1" dirty="0">
                <a:latin typeface="Times New Roman" panose="02020603050405020304" pitchFamily="18" charset="0"/>
                <a:cs typeface="Times New Roman" panose="02020603050405020304" pitchFamily="18" charset="0"/>
              </a:rPr>
              <a:t>Clinical Document </a:t>
            </a:r>
            <a:r>
              <a:rPr lang="en-US" sz="1800" b="1" dirty="0" smtClean="0">
                <a:latin typeface="Times New Roman" panose="02020603050405020304" pitchFamily="18" charset="0"/>
                <a:cs typeface="Times New Roman" panose="02020603050405020304" pitchFamily="18" charset="0"/>
              </a:rPr>
              <a:t>Architecture /XML </a:t>
            </a:r>
            <a:r>
              <a:rPr lang="en-US" sz="1800" b="1" dirty="0">
                <a:latin typeface="Times New Roman" panose="02020603050405020304" pitchFamily="18" charset="0"/>
                <a:cs typeface="Times New Roman" panose="02020603050405020304" pitchFamily="18" charset="0"/>
              </a:rPr>
              <a:t>(eXtensible Markup Language</a:t>
            </a:r>
            <a:r>
              <a:rPr lang="en-US" sz="1800" b="1"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Patient Administration Systems (PAS), Electronic Practice Management (EPM) systems, Laboratory Information Systems (LIS), Electronic Medical Record (EMR)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Electronic Health Record (EHR) </a:t>
            </a:r>
            <a:r>
              <a:rPr lang="en-US" sz="1800" dirty="0" smtClean="0">
                <a:latin typeface="Times New Roman" panose="02020603050405020304" pitchFamily="18" charset="0"/>
                <a:cs typeface="Times New Roman" panose="02020603050405020304" pitchFamily="18" charset="0"/>
              </a:rPr>
              <a:t>systems , Continuity </a:t>
            </a:r>
            <a:r>
              <a:rPr lang="en-US" sz="1800" dirty="0">
                <a:latin typeface="Times New Roman" panose="02020603050405020304" pitchFamily="18" charset="0"/>
                <a:cs typeface="Times New Roman" panose="02020603050405020304" pitchFamily="18" charset="0"/>
              </a:rPr>
              <a:t>of Care Record (CCR) </a:t>
            </a:r>
            <a:r>
              <a:rPr lang="en-US" sz="1800" dirty="0" smtClean="0">
                <a:latin typeface="Times New Roman" panose="02020603050405020304" pitchFamily="18" charset="0"/>
                <a:cs typeface="Times New Roman" panose="02020603050405020304" pitchFamily="18" charset="0"/>
              </a:rPr>
              <a:t>and Digital </a:t>
            </a:r>
            <a:r>
              <a:rPr lang="en-US" sz="1800" dirty="0">
                <a:latin typeface="Times New Roman" panose="02020603050405020304" pitchFamily="18" charset="0"/>
                <a:cs typeface="Times New Roman" panose="02020603050405020304" pitchFamily="18" charset="0"/>
              </a:rPr>
              <a:t>Imaging and Communications in Medicine (DICOM</a:t>
            </a:r>
            <a:r>
              <a:rPr lang="en-US" sz="1800" dirty="0" smtClean="0">
                <a:latin typeface="Times New Roman" panose="02020603050405020304" pitchFamily="18" charset="0"/>
                <a:cs typeface="Times New Roman" panose="02020603050405020304" pitchFamily="18" charset="0"/>
              </a:rPr>
              <a:t>)</a:t>
            </a:r>
            <a:r>
              <a:rPr lang="en-US" sz="1800" b="1" dirty="0" smtClean="0">
                <a:latin typeface="Times New Roman" panose="02020603050405020304" pitchFamily="18" charset="0"/>
                <a:cs typeface="Times New Roman" panose="02020603050405020304" pitchFamily="18" charset="0"/>
              </a:rPr>
              <a:t>)</a:t>
            </a:r>
          </a:p>
          <a:p>
            <a:pPr lvl="1"/>
            <a:r>
              <a:rPr lang="en-US" sz="1800" b="1" dirty="0">
                <a:latin typeface="Times New Roman" panose="02020603050405020304" pitchFamily="18" charset="0"/>
                <a:cs typeface="Times New Roman" panose="02020603050405020304" pitchFamily="18" charset="0"/>
              </a:rPr>
              <a:t>Clinical Standards-</a:t>
            </a:r>
            <a:r>
              <a:rPr lang="en-US" sz="1800" dirty="0">
                <a:latin typeface="Times New Roman" panose="02020603050405020304" pitchFamily="18" charset="0"/>
                <a:cs typeface="Times New Roman" panose="02020603050405020304" pitchFamily="18" charset="0"/>
              </a:rPr>
              <a:t>The way the treatment should be given to the </a:t>
            </a:r>
            <a:r>
              <a:rPr lang="en-US" sz="1800" dirty="0" smtClean="0">
                <a:latin typeface="Times New Roman" panose="02020603050405020304" pitchFamily="18" charset="0"/>
                <a:cs typeface="Times New Roman" panose="02020603050405020304" pitchFamily="18" charset="0"/>
              </a:rPr>
              <a:t>patient</a:t>
            </a:r>
          </a:p>
          <a:p>
            <a:pPr lvl="1"/>
            <a:r>
              <a:rPr lang="en-US" sz="1800" b="1" dirty="0">
                <a:latin typeface="Times New Roman" panose="02020603050405020304" pitchFamily="18" charset="0"/>
                <a:cs typeface="Times New Roman" panose="02020603050405020304" pitchFamily="18" charset="0"/>
              </a:rPr>
              <a:t>Health Informatics Standards -</a:t>
            </a:r>
            <a:r>
              <a:rPr lang="en-US" sz="1800" dirty="0">
                <a:latin typeface="Times New Roman" panose="02020603050405020304" pitchFamily="18" charset="0"/>
                <a:cs typeface="Times New Roman" panose="02020603050405020304" pitchFamily="18" charset="0"/>
              </a:rPr>
              <a:t>Ethical, legal and technical issues linked to the accuracy, security confidentiality and access rights</a:t>
            </a:r>
          </a:p>
        </p:txBody>
      </p:sp>
      <p:pic>
        <p:nvPicPr>
          <p:cNvPr id="4" name="Picture 3"/>
          <p:cNvPicPr>
            <a:picLocks noChangeAspect="1"/>
          </p:cNvPicPr>
          <p:nvPr/>
        </p:nvPicPr>
        <p:blipFill>
          <a:blip r:embed="rId2"/>
          <a:stretch>
            <a:fillRect/>
          </a:stretch>
        </p:blipFill>
        <p:spPr>
          <a:xfrm>
            <a:off x="84823" y="-92049"/>
            <a:ext cx="12022354" cy="967812"/>
          </a:xfrm>
          <a:prstGeom prst="rect">
            <a:avLst/>
          </a:prstGeom>
        </p:spPr>
      </p:pic>
    </p:spTree>
    <p:extLst>
      <p:ext uri="{BB962C8B-B14F-4D97-AF65-F5344CB8AC3E}">
        <p14:creationId xmlns:p14="http://schemas.microsoft.com/office/powerpoint/2010/main" val="7495696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189408" y="3052292"/>
            <a:ext cx="7508383" cy="914401"/>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THANK YOU</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1893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73" y="81787"/>
            <a:ext cx="12003109" cy="742461"/>
          </a:xfrm>
          <a:solidFill>
            <a:schemeClr val="accent2">
              <a:lumMod val="75000"/>
            </a:schemeClr>
          </a:solidFill>
        </p:spPr>
        <p:txBody>
          <a:bodyPr>
            <a:normAutofit/>
          </a:bodyPr>
          <a:lstStyle/>
          <a:p>
            <a:pPr algn="ctr"/>
            <a:r>
              <a:rPr lang="en-US" sz="4000" dirty="0">
                <a:latin typeface="Times New Roman" panose="02020603050405020304" pitchFamily="18" charset="0"/>
                <a:cs typeface="Times New Roman" panose="02020603050405020304" pitchFamily="18" charset="0"/>
              </a:rPr>
              <a:t>ABSTRACT OF THE DISSERTATION</a:t>
            </a:r>
          </a:p>
        </p:txBody>
      </p:sp>
      <p:sp>
        <p:nvSpPr>
          <p:cNvPr id="3" name="Content Placeholder 2"/>
          <p:cNvSpPr>
            <a:spLocks noGrp="1"/>
          </p:cNvSpPr>
          <p:nvPr>
            <p:ph idx="1"/>
          </p:nvPr>
        </p:nvSpPr>
        <p:spPr>
          <a:xfrm>
            <a:off x="167425" y="1081828"/>
            <a:ext cx="11745533" cy="5589430"/>
          </a:xfrm>
        </p:spPr>
        <p:txBody>
          <a:bodyPr>
            <a:normAutofit/>
          </a:bodyPr>
          <a:lstStyle/>
          <a:p>
            <a:r>
              <a:rPr lang="en-US" sz="2000" dirty="0" smtClean="0">
                <a:latin typeface="Times New Roman" panose="02020603050405020304" pitchFamily="18" charset="0"/>
                <a:cs typeface="Times New Roman" panose="02020603050405020304" pitchFamily="18" charset="0"/>
              </a:rPr>
              <a:t>Physician must create </a:t>
            </a:r>
            <a:r>
              <a:rPr lang="en-US" sz="2000" b="1" dirty="0" smtClean="0">
                <a:latin typeface="Times New Roman" panose="02020603050405020304" pitchFamily="18" charset="0"/>
                <a:cs typeface="Times New Roman" panose="02020603050405020304" pitchFamily="18" charset="0"/>
              </a:rPr>
              <a:t>complete and legible medical record </a:t>
            </a:r>
            <a:r>
              <a:rPr lang="en-US" sz="2000" dirty="0" smtClean="0">
                <a:latin typeface="Times New Roman" panose="02020603050405020304" pitchFamily="18" charset="0"/>
                <a:cs typeface="Times New Roman" panose="02020603050405020304" pitchFamily="18" charset="0"/>
              </a:rPr>
              <a:t>of medical care of their patients.</a:t>
            </a:r>
          </a:p>
          <a:p>
            <a:r>
              <a:rPr lang="en-US" sz="2000" dirty="0">
                <a:latin typeface="Times New Roman" panose="02020603050405020304" pitchFamily="18" charset="0"/>
                <a:cs typeface="Times New Roman" panose="02020603050405020304" pitchFamily="18" charset="0"/>
              </a:rPr>
              <a:t>M</a:t>
            </a:r>
            <a:r>
              <a:rPr lang="en-US" sz="2000" dirty="0" smtClean="0">
                <a:latin typeface="Times New Roman" panose="02020603050405020304" pitchFamily="18" charset="0"/>
                <a:cs typeface="Times New Roman" panose="02020603050405020304" pitchFamily="18" charset="0"/>
              </a:rPr>
              <a:t>edical </a:t>
            </a:r>
            <a:r>
              <a:rPr lang="en-US" sz="2000" dirty="0">
                <a:latin typeface="Times New Roman" panose="02020603050405020304" pitchFamily="18" charset="0"/>
                <a:cs typeface="Times New Roman" panose="02020603050405020304" pitchFamily="18" charset="0"/>
              </a:rPr>
              <a:t>record must contain </a:t>
            </a:r>
            <a:r>
              <a:rPr lang="en-US" sz="2000" b="1" dirty="0">
                <a:latin typeface="Times New Roman" panose="02020603050405020304" pitchFamily="18" charset="0"/>
                <a:cs typeface="Times New Roman" panose="02020603050405020304" pitchFamily="18" charset="0"/>
              </a:rPr>
              <a:t>comprehensive documentation of the clinical care </a:t>
            </a:r>
            <a:r>
              <a:rPr lang="en-US" sz="2000" dirty="0">
                <a:latin typeface="Times New Roman" panose="02020603050405020304" pitchFamily="18" charset="0"/>
                <a:cs typeface="Times New Roman" panose="02020603050405020304" pitchFamily="18" charset="0"/>
              </a:rPr>
              <a:t>provided to </a:t>
            </a:r>
            <a:r>
              <a:rPr lang="en-US" sz="2000" dirty="0" smtClean="0">
                <a:latin typeface="Times New Roman" panose="02020603050405020304" pitchFamily="18" charset="0"/>
                <a:cs typeface="Times New Roman" panose="02020603050405020304" pitchFamily="18" charset="0"/>
              </a:rPr>
              <a:t>patient.</a:t>
            </a:r>
          </a:p>
          <a:p>
            <a:r>
              <a:rPr lang="en-US" sz="2000" b="1" dirty="0" smtClean="0">
                <a:latin typeface="Times New Roman" panose="02020603050405020304" pitchFamily="18" charset="0"/>
                <a:cs typeface="Times New Roman" panose="02020603050405020304" pitchFamily="18" charset="0"/>
              </a:rPr>
              <a:t>Legal </a:t>
            </a:r>
            <a:r>
              <a:rPr lang="en-US" sz="2000" b="1" dirty="0">
                <a:latin typeface="Times New Roman" panose="02020603050405020304" pitchFamily="18" charset="0"/>
                <a:cs typeface="Times New Roman" panose="02020603050405020304" pitchFamily="18" charset="0"/>
              </a:rPr>
              <a:t>document </a:t>
            </a:r>
            <a:r>
              <a:rPr lang="en-US" sz="2000" dirty="0">
                <a:latin typeface="Times New Roman" panose="02020603050405020304" pitchFamily="18" charset="0"/>
                <a:cs typeface="Times New Roman" panose="02020603050405020304" pitchFamily="18" charset="0"/>
              </a:rPr>
              <a:t>that details the care </a:t>
            </a:r>
            <a:r>
              <a:rPr lang="en-US" sz="2000" dirty="0" smtClean="0">
                <a:latin typeface="Times New Roman" panose="02020603050405020304" pitchFamily="18" charset="0"/>
                <a:cs typeface="Times New Roman" panose="02020603050405020304" pitchFamily="18" charset="0"/>
              </a:rPr>
              <a:t>provided </a:t>
            </a:r>
            <a:r>
              <a:rPr lang="en-US" sz="2000" dirty="0">
                <a:latin typeface="Times New Roman" panose="02020603050405020304" pitchFamily="18" charset="0"/>
                <a:cs typeface="Times New Roman" panose="02020603050405020304" pitchFamily="18" charset="0"/>
              </a:rPr>
              <a:t>to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patients, and acts as a </a:t>
            </a:r>
            <a:r>
              <a:rPr lang="en-US" sz="2000" b="1" dirty="0">
                <a:latin typeface="Times New Roman" panose="02020603050405020304" pitchFamily="18" charset="0"/>
                <a:cs typeface="Times New Roman" panose="02020603050405020304" pitchFamily="18" charset="0"/>
              </a:rPr>
              <a:t>record of </a:t>
            </a:r>
            <a:r>
              <a:rPr lang="en-US" sz="2000" b="1" dirty="0" smtClean="0">
                <a:latin typeface="Times New Roman" panose="02020603050405020304" pitchFamily="18" charset="0"/>
                <a:cs typeface="Times New Roman" panose="02020603050405020304" pitchFamily="18" charset="0"/>
              </a:rPr>
              <a:t>billing </a:t>
            </a:r>
            <a:r>
              <a:rPr lang="en-US" sz="2000" b="1" dirty="0">
                <a:latin typeface="Times New Roman" panose="02020603050405020304" pitchFamily="18" charset="0"/>
                <a:cs typeface="Times New Roman" panose="02020603050405020304" pitchFamily="18" charset="0"/>
              </a:rPr>
              <a:t>practices</a:t>
            </a:r>
            <a:r>
              <a:rPr lang="en-US" sz="2000" dirty="0" smtClean="0">
                <a:latin typeface="Times New Roman" panose="02020603050405020304" pitchFamily="18" charset="0"/>
                <a:cs typeface="Times New Roman" panose="02020603050405020304" pitchFamily="18" charset="0"/>
              </a:rPr>
              <a:t>.</a:t>
            </a:r>
          </a:p>
          <a:p>
            <a:r>
              <a:rPr lang="en-US" sz="2000" dirty="0" smtClean="0">
                <a:latin typeface="Times New Roman" panose="02020603050405020304" pitchFamily="18" charset="0"/>
                <a:cs typeface="Times New Roman" panose="02020603050405020304" pitchFamily="18" charset="0"/>
              </a:rPr>
              <a:t>The primary purpose is to support patient’s medical care by documenting - diagnostic procedures, diagnosis, prognosis and helps to generate an </a:t>
            </a:r>
            <a:r>
              <a:rPr lang="en-US" sz="2000" b="1" dirty="0" smtClean="0">
                <a:latin typeface="Times New Roman" panose="02020603050405020304" pitchFamily="18" charset="0"/>
                <a:cs typeface="Times New Roman" panose="02020603050405020304" pitchFamily="18" charset="0"/>
              </a:rPr>
              <a:t>effective treatment plan</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Medical Record Documentation </a:t>
            </a:r>
            <a:r>
              <a:rPr lang="en-US" sz="2000" dirty="0" smtClean="0">
                <a:latin typeface="Times New Roman" panose="02020603050405020304" pitchFamily="18" charset="0"/>
                <a:cs typeface="Times New Roman" panose="02020603050405020304" pitchFamily="18" charset="0"/>
              </a:rPr>
              <a:t>provides </a:t>
            </a:r>
            <a:r>
              <a:rPr lang="en-US" sz="2000" b="1" dirty="0" smtClean="0">
                <a:latin typeface="Times New Roman" panose="02020603050405020304" pitchFamily="18" charset="0"/>
                <a:cs typeface="Times New Roman" panose="02020603050405020304" pitchFamily="18" charset="0"/>
              </a:rPr>
              <a:t>Standards </a:t>
            </a:r>
            <a:r>
              <a:rPr lang="en-US" sz="2000" b="1" dirty="0">
                <a:latin typeface="Times New Roman" panose="02020603050405020304" pitchFamily="18" charset="0"/>
                <a:cs typeface="Times New Roman" panose="02020603050405020304" pitchFamily="18" charset="0"/>
              </a:rPr>
              <a:t>and Performance Measures </a:t>
            </a:r>
            <a:r>
              <a:rPr lang="en-US" sz="2000" dirty="0" smtClean="0">
                <a:latin typeface="Times New Roman" panose="02020603050405020304" pitchFamily="18" charset="0"/>
                <a:cs typeface="Times New Roman" panose="02020603050405020304" pitchFamily="18" charset="0"/>
              </a:rPr>
              <a:t>like:</a:t>
            </a:r>
          </a:p>
          <a:p>
            <a:pPr lvl="1"/>
            <a:r>
              <a:rPr lang="en-US" sz="2000" dirty="0" smtClean="0">
                <a:latin typeface="Times New Roman" panose="02020603050405020304" pitchFamily="18" charset="0"/>
                <a:cs typeface="Times New Roman" panose="02020603050405020304" pitchFamily="18" charset="0"/>
              </a:rPr>
              <a:t>Medical Records are organised in a </a:t>
            </a:r>
            <a:r>
              <a:rPr lang="en-US" sz="2000" b="1" dirty="0" smtClean="0">
                <a:latin typeface="Times New Roman" panose="02020603050405020304" pitchFamily="18" charset="0"/>
                <a:cs typeface="Times New Roman" panose="02020603050405020304" pitchFamily="18" charset="0"/>
              </a:rPr>
              <a:t>consistent and chronological manner</a:t>
            </a:r>
            <a:r>
              <a:rPr lang="en-US" sz="2000" dirty="0" smtClean="0">
                <a:latin typeface="Times New Roman" panose="02020603050405020304" pitchFamily="18" charset="0"/>
                <a:cs typeface="Times New Roman" panose="02020603050405020304" pitchFamily="18" charset="0"/>
              </a:rPr>
              <a:t>.</a:t>
            </a:r>
          </a:p>
          <a:p>
            <a:pPr lvl="1"/>
            <a:r>
              <a:rPr lang="en-US" sz="2000" dirty="0" smtClean="0">
                <a:latin typeface="Times New Roman" panose="02020603050405020304" pitchFamily="18" charset="0"/>
                <a:cs typeface="Times New Roman" panose="02020603050405020304" pitchFamily="18" charset="0"/>
              </a:rPr>
              <a:t>Medical records are </a:t>
            </a:r>
            <a:r>
              <a:rPr lang="en-US" sz="2000" b="1" dirty="0" smtClean="0">
                <a:latin typeface="Times New Roman" panose="02020603050405020304" pitchFamily="18" charset="0"/>
                <a:cs typeface="Times New Roman" panose="02020603050405020304" pitchFamily="18" charset="0"/>
              </a:rPr>
              <a:t>maintained and stored in a manner which protects the safety of records </a:t>
            </a:r>
            <a:r>
              <a:rPr lang="en-US" sz="2000" dirty="0" smtClean="0">
                <a:latin typeface="Times New Roman" panose="02020603050405020304" pitchFamily="18" charset="0"/>
                <a:cs typeface="Times New Roman" panose="02020603050405020304" pitchFamily="18" charset="0"/>
              </a:rPr>
              <a:t>and confidentiality of information.</a:t>
            </a:r>
          </a:p>
          <a:p>
            <a:pPr lvl="1"/>
            <a:r>
              <a:rPr lang="en-US" sz="2000" dirty="0" smtClean="0">
                <a:latin typeface="Times New Roman" panose="02020603050405020304" pitchFamily="18" charset="0"/>
                <a:cs typeface="Times New Roman" panose="02020603050405020304" pitchFamily="18" charset="0"/>
              </a:rPr>
              <a:t>Patient’s </a:t>
            </a:r>
            <a:r>
              <a:rPr lang="en-US" sz="2000" b="1" dirty="0" smtClean="0">
                <a:latin typeface="Times New Roman" panose="02020603050405020304" pitchFamily="18" charset="0"/>
                <a:cs typeface="Times New Roman" panose="02020603050405020304" pitchFamily="18" charset="0"/>
              </a:rPr>
              <a:t>name, identification number is on each page </a:t>
            </a:r>
            <a:r>
              <a:rPr lang="en-US" sz="2000" dirty="0" smtClean="0">
                <a:latin typeface="Times New Roman" panose="02020603050405020304" pitchFamily="18" charset="0"/>
                <a:cs typeface="Times New Roman" panose="02020603050405020304" pitchFamily="18" charset="0"/>
              </a:rPr>
              <a:t>of record.</a:t>
            </a:r>
          </a:p>
          <a:p>
            <a:pPr lvl="1"/>
            <a:r>
              <a:rPr lang="en-US" sz="2000" dirty="0" smtClean="0">
                <a:latin typeface="Times New Roman" panose="02020603050405020304" pitchFamily="18" charset="0"/>
                <a:cs typeface="Times New Roman" panose="02020603050405020304" pitchFamily="18" charset="0"/>
              </a:rPr>
              <a:t>Entries should be </a:t>
            </a:r>
            <a:r>
              <a:rPr lang="en-US" sz="2000" b="1" dirty="0" smtClean="0">
                <a:latin typeface="Times New Roman" panose="02020603050405020304" pitchFamily="18" charset="0"/>
                <a:cs typeface="Times New Roman" panose="02020603050405020304" pitchFamily="18" charset="0"/>
              </a:rPr>
              <a:t>legible, dated and signed </a:t>
            </a:r>
            <a:r>
              <a:rPr lang="en-US" sz="2000" dirty="0" smtClean="0">
                <a:latin typeface="Times New Roman" panose="02020603050405020304" pitchFamily="18" charset="0"/>
                <a:cs typeface="Times New Roman" panose="02020603050405020304" pitchFamily="18" charset="0"/>
              </a:rPr>
              <a:t>by Physician.</a:t>
            </a:r>
          </a:p>
          <a:p>
            <a:pPr lvl="1"/>
            <a:r>
              <a:rPr lang="en-US" sz="2000" dirty="0">
                <a:latin typeface="Times New Roman" panose="02020603050405020304" pitchFamily="18" charset="0"/>
                <a:cs typeface="Times New Roman" panose="02020603050405020304" pitchFamily="18" charset="0"/>
              </a:rPr>
              <a:t>S</a:t>
            </a:r>
            <a:r>
              <a:rPr lang="en-US" sz="2000" dirty="0" smtClean="0">
                <a:latin typeface="Times New Roman" panose="02020603050405020304" pitchFamily="18" charset="0"/>
                <a:cs typeface="Times New Roman" panose="02020603050405020304" pitchFamily="18" charset="0"/>
              </a:rPr>
              <a:t>tandards </a:t>
            </a:r>
            <a:r>
              <a:rPr lang="en-US" sz="2000" dirty="0">
                <a:latin typeface="Times New Roman" panose="02020603050405020304" pitchFamily="18" charset="0"/>
                <a:cs typeface="Times New Roman" panose="02020603050405020304" pitchFamily="18" charset="0"/>
              </a:rPr>
              <a:t>reflect the </a:t>
            </a:r>
            <a:r>
              <a:rPr lang="en-US" sz="2000" b="1" dirty="0">
                <a:latin typeface="Times New Roman" panose="02020603050405020304" pitchFamily="18" charset="0"/>
                <a:cs typeface="Times New Roman" panose="02020603050405020304" pitchFamily="18" charset="0"/>
              </a:rPr>
              <a:t>importance of </a:t>
            </a:r>
            <a:r>
              <a:rPr lang="en-US" sz="2000" b="1" dirty="0" smtClean="0">
                <a:latin typeface="Times New Roman" panose="02020603050405020304" pitchFamily="18" charset="0"/>
                <a:cs typeface="Times New Roman" panose="02020603050405020304" pitchFamily="18" charset="0"/>
              </a:rPr>
              <a:t>accessibility </a:t>
            </a:r>
            <a:r>
              <a:rPr lang="en-US" sz="2000" dirty="0">
                <a:latin typeface="Times New Roman" panose="02020603050405020304" pitchFamily="18" charset="0"/>
                <a:cs typeface="Times New Roman" panose="02020603050405020304" pitchFamily="18" charset="0"/>
              </a:rPr>
              <a:t>by authorized users </a:t>
            </a:r>
            <a:r>
              <a:rPr lang="en-US" sz="2000" dirty="0" smtClean="0">
                <a:latin typeface="Times New Roman" panose="02020603050405020304" pitchFamily="18" charset="0"/>
                <a:cs typeface="Times New Roman" panose="02020603050405020304" pitchFamily="18" charset="0"/>
              </a:rPr>
              <a:t>only.</a:t>
            </a:r>
          </a:p>
          <a:p>
            <a:pPr lvl="1"/>
            <a:r>
              <a:rPr lang="en-US" sz="2000" dirty="0" smtClean="0">
                <a:latin typeface="Times New Roman" panose="02020603050405020304" pitchFamily="18" charset="0"/>
                <a:cs typeface="Times New Roman" panose="02020603050405020304" pitchFamily="18" charset="0"/>
              </a:rPr>
              <a:t>Standards </a:t>
            </a:r>
            <a:r>
              <a:rPr lang="en-US" sz="2000" dirty="0">
                <a:latin typeface="Times New Roman" panose="02020603050405020304" pitchFamily="18" charset="0"/>
                <a:cs typeface="Times New Roman" panose="02020603050405020304" pitchFamily="18" charset="0"/>
              </a:rPr>
              <a:t>reflect the importance of complete, timely, </a:t>
            </a:r>
            <a:r>
              <a:rPr lang="en-US" sz="2000" dirty="0" smtClean="0">
                <a:latin typeface="Times New Roman" panose="02020603050405020304" pitchFamily="18" charset="0"/>
                <a:cs typeface="Times New Roman" panose="02020603050405020304" pitchFamily="18" charset="0"/>
              </a:rPr>
              <a:t>patient file </a:t>
            </a:r>
            <a:r>
              <a:rPr lang="en-US" sz="2000" b="1" dirty="0" smtClean="0">
                <a:latin typeface="Times New Roman" panose="02020603050405020304" pitchFamily="18" charset="0"/>
                <a:cs typeface="Times New Roman" panose="02020603050405020304" pitchFamily="18" charset="0"/>
              </a:rPr>
              <a:t>easily retrievable and contains accurate </a:t>
            </a:r>
            <a:r>
              <a:rPr lang="en-US" sz="2000" b="1" dirty="0">
                <a:latin typeface="Times New Roman" panose="02020603050405020304" pitchFamily="18" charset="0"/>
                <a:cs typeface="Times New Roman" panose="02020603050405020304" pitchFamily="18" charset="0"/>
              </a:rPr>
              <a:t>health information.</a:t>
            </a:r>
            <a:endParaRPr lang="en-US" sz="2000" b="1" dirty="0" smtClean="0">
              <a:latin typeface="Times New Roman" panose="02020603050405020304" pitchFamily="18" charset="0"/>
              <a:cs typeface="Times New Roman" panose="02020603050405020304" pitchFamily="18" charset="0"/>
            </a:endParaRPr>
          </a:p>
          <a:p>
            <a:pPr lvl="1"/>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1497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275" y="1640274"/>
            <a:ext cx="12004064" cy="4065069"/>
          </a:xfrm>
        </p:spPr>
        <p:txBody>
          <a:bodyPr>
            <a:normAutofit/>
          </a:bodyPr>
          <a:lstStyle/>
          <a:p>
            <a:r>
              <a:rPr lang="en-US" sz="2000" dirty="0">
                <a:latin typeface="Times New Roman" panose="02020603050405020304" pitchFamily="18" charset="0"/>
                <a:cs typeface="Times New Roman" panose="02020603050405020304" pitchFamily="18" charset="0"/>
              </a:rPr>
              <a:t>A</a:t>
            </a:r>
            <a:r>
              <a:rPr lang="en-US" sz="2000" dirty="0" smtClean="0">
                <a:latin typeface="Times New Roman" panose="02020603050405020304" pitchFamily="18" charset="0"/>
                <a:cs typeface="Times New Roman" panose="02020603050405020304" pitchFamily="18" charset="0"/>
              </a:rPr>
              <a:t>ccurate </a:t>
            </a:r>
            <a:r>
              <a:rPr lang="en-US" sz="2000" dirty="0">
                <a:latin typeface="Times New Roman" panose="02020603050405020304" pitchFamily="18" charset="0"/>
                <a:cs typeface="Times New Roman" panose="02020603050405020304" pitchFamily="18" charset="0"/>
              </a:rPr>
              <a:t>patient record </a:t>
            </a:r>
            <a:r>
              <a:rPr lang="en-US" sz="2000" dirty="0" smtClean="0">
                <a:latin typeface="Times New Roman" panose="02020603050405020304" pitchFamily="18" charset="0"/>
                <a:cs typeface="Times New Roman" panose="02020603050405020304" pitchFamily="18" charset="0"/>
              </a:rPr>
              <a:t>helps </a:t>
            </a:r>
            <a:r>
              <a:rPr lang="en-US" sz="2000" dirty="0">
                <a:latin typeface="Times New Roman" panose="02020603050405020304" pitchFamily="18" charset="0"/>
                <a:cs typeface="Times New Roman" panose="02020603050405020304" pitchFamily="18" charset="0"/>
              </a:rPr>
              <a:t>to </a:t>
            </a:r>
            <a:r>
              <a:rPr lang="en-US" sz="2000" b="1" dirty="0">
                <a:latin typeface="Times New Roman" panose="02020603050405020304" pitchFamily="18" charset="0"/>
                <a:cs typeface="Times New Roman" panose="02020603050405020304" pitchFamily="18" charset="0"/>
              </a:rPr>
              <a:t>foster quality and continuity of care</a:t>
            </a:r>
            <a:r>
              <a:rPr lang="en-US" sz="2000" dirty="0" smtClean="0">
                <a:latin typeface="Times New Roman" panose="02020603050405020304" pitchFamily="18" charset="0"/>
                <a:cs typeface="Times New Roman" panose="02020603050405020304" pitchFamily="18" charset="0"/>
              </a:rPr>
              <a:t>.</a:t>
            </a:r>
          </a:p>
          <a:p>
            <a:r>
              <a:rPr lang="en-US" sz="2000" b="1" dirty="0">
                <a:latin typeface="Times New Roman" panose="02020603050405020304" pitchFamily="18" charset="0"/>
                <a:cs typeface="Times New Roman" panose="02020603050405020304" pitchFamily="18" charset="0"/>
              </a:rPr>
              <a:t>M</a:t>
            </a:r>
            <a:r>
              <a:rPr lang="en-US" sz="2000" b="1" dirty="0" smtClean="0">
                <a:latin typeface="Times New Roman" panose="02020603050405020304" pitchFamily="18" charset="0"/>
                <a:cs typeface="Times New Roman" panose="02020603050405020304" pitchFamily="18" charset="0"/>
              </a:rPr>
              <a:t>eans </a:t>
            </a:r>
            <a:r>
              <a:rPr lang="en-US" sz="2000" b="1" dirty="0">
                <a:latin typeface="Times New Roman" panose="02020603050405020304" pitchFamily="18" charset="0"/>
                <a:cs typeface="Times New Roman" panose="02020603050405020304" pitchFamily="18" charset="0"/>
              </a:rPr>
              <a:t>of communication </a:t>
            </a:r>
            <a:r>
              <a:rPr lang="en-US" sz="2000" dirty="0">
                <a:latin typeface="Times New Roman" panose="02020603050405020304" pitchFamily="18" charset="0"/>
                <a:cs typeface="Times New Roman" panose="02020603050405020304" pitchFamily="18" charset="0"/>
              </a:rPr>
              <a:t>between providers </a:t>
            </a:r>
            <a:r>
              <a:rPr lang="en-US" sz="2000" dirty="0" smtClean="0">
                <a:latin typeface="Times New Roman" panose="02020603050405020304" pitchFamily="18" charset="0"/>
                <a:cs typeface="Times New Roman" panose="02020603050405020304" pitchFamily="18" charset="0"/>
              </a:rPr>
              <a:t>and </a:t>
            </a:r>
            <a:r>
              <a:rPr lang="en-US" sz="2000" dirty="0">
                <a:latin typeface="Times New Roman" panose="02020603050405020304" pitchFamily="18" charset="0"/>
                <a:cs typeface="Times New Roman" panose="02020603050405020304" pitchFamily="18" charset="0"/>
              </a:rPr>
              <a:t>members about health status, preventive health services, treatment, planning, and delivery of </a:t>
            </a:r>
            <a:r>
              <a:rPr lang="en-US" sz="2000" dirty="0" smtClean="0">
                <a:latin typeface="Times New Roman" panose="02020603050405020304" pitchFamily="18" charset="0"/>
                <a:cs typeface="Times New Roman" panose="02020603050405020304" pitchFamily="18" charset="0"/>
              </a:rPr>
              <a:t>care.</a:t>
            </a:r>
          </a:p>
          <a:p>
            <a:r>
              <a:rPr lang="en-US" sz="2000" dirty="0" smtClean="0">
                <a:latin typeface="Times New Roman" panose="02020603050405020304" pitchFamily="18" charset="0"/>
                <a:cs typeface="Times New Roman" panose="02020603050405020304" pitchFamily="18" charset="0"/>
              </a:rPr>
              <a:t>Comprehensive medical care is a must, to provide the patient medical history,</a:t>
            </a:r>
            <a:r>
              <a:rPr lang="en-US" sz="2000" b="1" dirty="0" smtClean="0">
                <a:latin typeface="Times New Roman" panose="02020603050405020304" pitchFamily="18" charset="0"/>
                <a:cs typeface="Times New Roman" panose="02020603050405020304" pitchFamily="18" charset="0"/>
              </a:rPr>
              <a:t> reference for colleagues/official reports</a:t>
            </a:r>
            <a:r>
              <a:rPr lang="en-US" sz="2000" dirty="0" smtClean="0">
                <a:latin typeface="Times New Roman" panose="02020603050405020304" pitchFamily="18" charset="0"/>
                <a:cs typeface="Times New Roman" panose="02020603050405020304" pitchFamily="18" charset="0"/>
              </a:rPr>
              <a:t>, evidence in medical record audit and disciplinary reviews.</a:t>
            </a:r>
          </a:p>
          <a:p>
            <a:r>
              <a:rPr lang="en-US" sz="2000" b="1" dirty="0" smtClean="0">
                <a:latin typeface="Times New Roman" panose="02020603050405020304" pitchFamily="18" charset="0"/>
                <a:cs typeface="Times New Roman" panose="02020603050405020304" pitchFamily="18" charset="0"/>
              </a:rPr>
              <a:t>Audit of </a:t>
            </a:r>
            <a:r>
              <a:rPr lang="en-US" sz="2000" b="1" dirty="0">
                <a:latin typeface="Times New Roman" panose="02020603050405020304" pitchFamily="18" charset="0"/>
                <a:cs typeface="Times New Roman" panose="02020603050405020304" pitchFamily="18" charset="0"/>
              </a:rPr>
              <a:t>medical records </a:t>
            </a:r>
            <a:r>
              <a:rPr lang="en-US" sz="2000" dirty="0">
                <a:latin typeface="Times New Roman" panose="02020603050405020304" pitchFamily="18" charset="0"/>
                <a:cs typeface="Times New Roman" panose="02020603050405020304" pitchFamily="18" charset="0"/>
              </a:rPr>
              <a:t>is an excellent self-directed learning and </a:t>
            </a:r>
            <a:r>
              <a:rPr lang="en-US" sz="2000" dirty="0" smtClean="0">
                <a:latin typeface="Times New Roman" panose="02020603050405020304" pitchFamily="18" charset="0"/>
                <a:cs typeface="Times New Roman" panose="02020603050405020304" pitchFamily="18" charset="0"/>
              </a:rPr>
              <a:t>experience, to identify the gaps,  while </a:t>
            </a:r>
            <a:r>
              <a:rPr lang="en-US" sz="2000" dirty="0">
                <a:latin typeface="Times New Roman" panose="02020603050405020304" pitchFamily="18" charset="0"/>
                <a:cs typeface="Times New Roman" panose="02020603050405020304" pitchFamily="18" charset="0"/>
              </a:rPr>
              <a:t>applying the s</a:t>
            </a:r>
            <a:r>
              <a:rPr lang="en-US" sz="2000" dirty="0" smtClean="0">
                <a:latin typeface="Times New Roman" panose="02020603050405020304" pitchFamily="18" charset="0"/>
                <a:cs typeface="Times New Roman" panose="02020603050405020304" pitchFamily="18" charset="0"/>
              </a:rPr>
              <a:t>tandards for improvements and adopting to the best practices.</a:t>
            </a:r>
          </a:p>
          <a:p>
            <a:r>
              <a:rPr lang="en-US" sz="2000" dirty="0" smtClean="0">
                <a:latin typeface="Times New Roman" panose="02020603050405020304" pitchFamily="18" charset="0"/>
                <a:cs typeface="Times New Roman" panose="02020603050405020304" pitchFamily="18" charset="0"/>
              </a:rPr>
              <a:t>Perform </a:t>
            </a:r>
            <a:r>
              <a:rPr lang="en-US" sz="2000" dirty="0">
                <a:latin typeface="Times New Roman" panose="02020603050405020304" pitchFamily="18" charset="0"/>
                <a:cs typeface="Times New Roman" panose="02020603050405020304" pitchFamily="18" charset="0"/>
              </a:rPr>
              <a:t>the </a:t>
            </a:r>
            <a:r>
              <a:rPr lang="en-US" sz="2000" b="1" dirty="0">
                <a:latin typeface="Times New Roman" panose="02020603050405020304" pitchFamily="18" charset="0"/>
                <a:cs typeface="Times New Roman" panose="02020603050405020304" pitchFamily="18" charset="0"/>
              </a:rPr>
              <a:t>standard analysis of the </a:t>
            </a:r>
            <a:r>
              <a:rPr lang="en-US" sz="2000" b="1" dirty="0" smtClean="0">
                <a:latin typeface="Times New Roman" panose="02020603050405020304" pitchFamily="18" charset="0"/>
                <a:cs typeface="Times New Roman" panose="02020603050405020304" pitchFamily="18" charset="0"/>
              </a:rPr>
              <a:t>Medical </a:t>
            </a:r>
            <a:r>
              <a:rPr lang="en-US" sz="2000" b="1" dirty="0">
                <a:latin typeface="Times New Roman" panose="02020603050405020304" pitchFamily="18" charset="0"/>
                <a:cs typeface="Times New Roman" panose="02020603050405020304" pitchFamily="18" charset="0"/>
              </a:rPr>
              <a:t>Records </a:t>
            </a:r>
            <a:r>
              <a:rPr lang="en-US" sz="2000" dirty="0" smtClean="0">
                <a:latin typeface="Times New Roman" panose="02020603050405020304" pitchFamily="18" charset="0"/>
                <a:cs typeface="Times New Roman" panose="02020603050405020304" pitchFamily="18" charset="0"/>
              </a:rPr>
              <a:t>Department and </a:t>
            </a:r>
            <a:r>
              <a:rPr lang="en-US" sz="2000" dirty="0">
                <a:latin typeface="Times New Roman" panose="02020603050405020304" pitchFamily="18" charset="0"/>
                <a:cs typeface="Times New Roman" panose="02020603050405020304" pitchFamily="18" charset="0"/>
              </a:rPr>
              <a:t>make recommendations for developing and improving </a:t>
            </a:r>
            <a:r>
              <a:rPr lang="en-US" sz="2000" dirty="0" smtClean="0">
                <a:latin typeface="Times New Roman" panose="02020603050405020304" pitchFamily="18" charset="0"/>
                <a:cs typeface="Times New Roman" panose="02020603050405020304" pitchFamily="18" charset="0"/>
              </a:rPr>
              <a:t>of the Cantonment </a:t>
            </a:r>
            <a:r>
              <a:rPr lang="en-US" sz="2000" dirty="0">
                <a:latin typeface="Times New Roman" panose="02020603050405020304" pitchFamily="18" charset="0"/>
                <a:cs typeface="Times New Roman" panose="02020603050405020304" pitchFamily="18" charset="0"/>
              </a:rPr>
              <a:t>General </a:t>
            </a:r>
            <a:r>
              <a:rPr lang="en-US" sz="2000" dirty="0" smtClean="0">
                <a:latin typeface="Times New Roman" panose="02020603050405020304" pitchFamily="18" charset="0"/>
                <a:cs typeface="Times New Roman" panose="02020603050405020304" pitchFamily="18" charset="0"/>
              </a:rPr>
              <a:t>Hospital, </a:t>
            </a:r>
            <a:r>
              <a:rPr lang="en-US" sz="2000" dirty="0">
                <a:latin typeface="Times New Roman" panose="02020603050405020304" pitchFamily="18" charset="0"/>
                <a:cs typeface="Times New Roman" panose="02020603050405020304" pitchFamily="18" charset="0"/>
              </a:rPr>
              <a:t>Delhi Cantt</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Medical Records </a:t>
            </a:r>
            <a:r>
              <a:rPr lang="en-US" sz="2000" dirty="0" smtClean="0">
                <a:latin typeface="Times New Roman" panose="02020603050405020304" pitchFamily="18" charset="0"/>
                <a:cs typeface="Times New Roman" panose="02020603050405020304" pitchFamily="18" charset="0"/>
              </a:rPr>
              <a:t>helps by </a:t>
            </a:r>
            <a:r>
              <a:rPr lang="en-US" sz="2000" b="1" dirty="0" smtClean="0">
                <a:latin typeface="Times New Roman" panose="02020603050405020304" pitchFamily="18" charset="0"/>
                <a:cs typeface="Times New Roman" panose="02020603050405020304" pitchFamily="18" charset="0"/>
              </a:rPr>
              <a:t>optimising </a:t>
            </a:r>
            <a:r>
              <a:rPr lang="en-US" sz="2000" b="1" dirty="0">
                <a:latin typeface="Times New Roman" panose="02020603050405020304" pitchFamily="18" charset="0"/>
                <a:cs typeface="Times New Roman" panose="02020603050405020304" pitchFamily="18" charset="0"/>
              </a:rPr>
              <a:t>the </a:t>
            </a:r>
            <a:r>
              <a:rPr lang="en-US" sz="2000" b="1" dirty="0" smtClean="0">
                <a:latin typeface="Times New Roman" panose="02020603050405020304" pitchFamily="18" charset="0"/>
                <a:cs typeface="Times New Roman" panose="02020603050405020304" pitchFamily="18" charset="0"/>
              </a:rPr>
              <a:t>resources</a:t>
            </a:r>
            <a:r>
              <a:rPr lang="en-US" sz="2000" b="1" dirty="0">
                <a:latin typeface="Times New Roman" panose="02020603050405020304" pitchFamily="18" charset="0"/>
                <a:cs typeface="Times New Roman" panose="02020603050405020304" pitchFamily="18" charset="0"/>
              </a:rPr>
              <a:t>, improving efficiency </a:t>
            </a:r>
            <a:r>
              <a:rPr lang="en-US" sz="2000" dirty="0" smtClean="0">
                <a:latin typeface="Times New Roman" panose="02020603050405020304" pitchFamily="18" charset="0"/>
                <a:cs typeface="Times New Roman" panose="02020603050405020304" pitchFamily="18" charset="0"/>
              </a:rPr>
              <a:t>,coordination and facilitating research by </a:t>
            </a:r>
            <a:r>
              <a:rPr lang="en-US" sz="2000" i="1" dirty="0" smtClean="0">
                <a:latin typeface="Times New Roman" panose="02020603050405020304" pitchFamily="18" charset="0"/>
                <a:cs typeface="Times New Roman" panose="02020603050405020304" pitchFamily="18" charset="0"/>
              </a:rPr>
              <a:t>Continuity of care, Quality of care, Assessment of care and Evidence of care</a:t>
            </a:r>
            <a:r>
              <a:rPr lang="en-US" sz="2200" i="1" dirty="0" smtClean="0">
                <a:latin typeface="Times New Roman" panose="02020603050405020304" pitchFamily="18" charset="0"/>
                <a:cs typeface="Times New Roman" panose="02020603050405020304" pitchFamily="18" charset="0"/>
              </a:rPr>
              <a:t>.</a:t>
            </a:r>
            <a:endParaRPr lang="en-US" sz="2200" i="1"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29573" y="0"/>
            <a:ext cx="12098032" cy="1120461"/>
          </a:xfrm>
          <a:prstGeom prst="rect">
            <a:avLst/>
          </a:prstGeom>
        </p:spPr>
      </p:pic>
    </p:spTree>
    <p:extLst>
      <p:ext uri="{BB962C8B-B14F-4D97-AF65-F5344CB8AC3E}">
        <p14:creationId xmlns:p14="http://schemas.microsoft.com/office/powerpoint/2010/main" val="17336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51" y="64392"/>
            <a:ext cx="12024575" cy="605309"/>
          </a:xfrm>
          <a:solidFill>
            <a:schemeClr val="accent2">
              <a:lumMod val="75000"/>
            </a:schemeClr>
          </a:solidFill>
        </p:spPr>
        <p:txBody>
          <a:bodyPr>
            <a:normAutofit fontScale="90000"/>
          </a:bodyPr>
          <a:lstStyle/>
          <a:p>
            <a:pPr algn="ctr"/>
            <a:r>
              <a:rPr lang="en-US" sz="4000" dirty="0" smtClean="0">
                <a:latin typeface="Times New Roman" panose="02020603050405020304" pitchFamily="18" charset="0"/>
                <a:cs typeface="Times New Roman" panose="02020603050405020304" pitchFamily="18" charset="0"/>
              </a:rPr>
              <a:t>BRIEF OF DELHI CANTONMENT BOARD</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34851" y="1390921"/>
            <a:ext cx="11616743" cy="4932608"/>
          </a:xfrm>
        </p:spPr>
        <p:txBody>
          <a:bodyPr>
            <a:noAutofit/>
          </a:bodyPr>
          <a:lstStyle/>
          <a:p>
            <a:r>
              <a:rPr lang="en-US" sz="2000" dirty="0">
                <a:latin typeface="Times New Roman" panose="02020603050405020304" pitchFamily="18" charset="0"/>
                <a:cs typeface="Times New Roman" panose="02020603050405020304" pitchFamily="18" charset="0"/>
              </a:rPr>
              <a:t>Delhi Cantonment (popularly referred as Delhi Cantt) was established in 1914. The area of the Cantonment is approx. 10,521 acres (4,258 ha</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The Cantonment is governed by the Cantonments Act, 2006 </a:t>
            </a:r>
            <a:r>
              <a:rPr lang="en-US" sz="2000" dirty="0" smtClean="0">
                <a:latin typeface="Times New Roman" panose="02020603050405020304" pitchFamily="18" charset="0"/>
                <a:cs typeface="Times New Roman" panose="02020603050405020304" pitchFamily="18" charset="0"/>
              </a:rPr>
              <a:t>and it </a:t>
            </a:r>
            <a:r>
              <a:rPr lang="en-US" sz="2000" dirty="0">
                <a:latin typeface="Times New Roman" panose="02020603050405020304" pitchFamily="18" charset="0"/>
                <a:cs typeface="Times New Roman" panose="02020603050405020304" pitchFamily="18" charset="0"/>
              </a:rPr>
              <a:t>remains under the administrative control of the Directorate General Defence Estates, New Delhi </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Delhi Cantonment is situated in south-west district of Delhi and bordering South and New Delhi districts. Delhi Cantt has a population of </a:t>
            </a:r>
            <a:r>
              <a:rPr lang="en-US" sz="2000" dirty="0" smtClean="0">
                <a:latin typeface="Times New Roman" panose="02020603050405020304" pitchFamily="18" charset="0"/>
                <a:cs typeface="Times New Roman" panose="02020603050405020304" pitchFamily="18" charset="0"/>
              </a:rPr>
              <a:t>1,16,352</a:t>
            </a:r>
            <a:r>
              <a:rPr lang="en-US" sz="2000" dirty="0">
                <a:latin typeface="Times New Roman" panose="02020603050405020304" pitchFamily="18" charset="0"/>
                <a:cs typeface="Times New Roman" panose="02020603050405020304" pitchFamily="18" charset="0"/>
              </a:rPr>
              <a:t>. Males constitute 58 %( 67,703) of the population and females constitute 42 %( 48,649).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primary functions of the Cantonment board is to provide basic health cover to the civilian population residing as part of Delhi Cantt. </a:t>
            </a:r>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Cantonment </a:t>
            </a:r>
            <a:r>
              <a:rPr lang="en-US" sz="2000" dirty="0">
                <a:latin typeface="Times New Roman" panose="02020603050405020304" pitchFamily="18" charset="0"/>
                <a:cs typeface="Times New Roman" panose="02020603050405020304" pitchFamily="18" charset="0"/>
              </a:rPr>
              <a:t>General Hospital located at Sadar Bazar Delhi </a:t>
            </a:r>
            <a:r>
              <a:rPr lang="en-US" sz="2000" dirty="0" smtClean="0">
                <a:latin typeface="Times New Roman" panose="02020603050405020304" pitchFamily="18" charset="0"/>
                <a:cs typeface="Times New Roman" panose="02020603050405020304" pitchFamily="18" charset="0"/>
              </a:rPr>
              <a:t>Cantt by providing </a:t>
            </a:r>
            <a:r>
              <a:rPr lang="en-US" sz="2000" dirty="0">
                <a:latin typeface="Times New Roman" panose="02020603050405020304" pitchFamily="18" charset="0"/>
                <a:cs typeface="Times New Roman" panose="02020603050405020304" pitchFamily="18" charset="0"/>
              </a:rPr>
              <a:t>the basic health cover to the civil population and villages </a:t>
            </a:r>
            <a:r>
              <a:rPr lang="en-US" sz="2000" dirty="0" smtClean="0">
                <a:latin typeface="Times New Roman" panose="02020603050405020304" pitchFamily="18" charset="0"/>
                <a:cs typeface="Times New Roman" panose="02020603050405020304" pitchFamily="18" charset="0"/>
              </a:rPr>
              <a:t>through </a:t>
            </a:r>
            <a:r>
              <a:rPr lang="en-US" sz="2000" dirty="0">
                <a:latin typeface="Times New Roman" panose="02020603050405020304" pitchFamily="18" charset="0"/>
                <a:cs typeface="Times New Roman" panose="02020603050405020304" pitchFamily="18" charset="0"/>
              </a:rPr>
              <a:t>outreach </a:t>
            </a:r>
            <a:r>
              <a:rPr lang="en-US" sz="2000" dirty="0" smtClean="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The hospital is a 100bedded unit (under extension) at present. The </a:t>
            </a:r>
            <a:r>
              <a:rPr lang="en-US" sz="2000" dirty="0" smtClean="0">
                <a:latin typeface="Times New Roman" panose="02020603050405020304" pitchFamily="18" charset="0"/>
                <a:cs typeface="Times New Roman" panose="02020603050405020304" pitchFamily="18" charset="0"/>
              </a:rPr>
              <a:t>Hospital runs a </a:t>
            </a:r>
            <a:r>
              <a:rPr lang="en-US" sz="2000" dirty="0">
                <a:latin typeface="Times New Roman" panose="02020603050405020304" pitchFamily="18" charset="0"/>
                <a:cs typeface="Times New Roman" panose="02020603050405020304" pitchFamily="18" charset="0"/>
              </a:rPr>
              <a:t>DOT Center, Family Health care center, Ayush </a:t>
            </a:r>
            <a:r>
              <a:rPr lang="en-US" sz="2000" dirty="0" smtClean="0">
                <a:latin typeface="Times New Roman" panose="02020603050405020304" pitchFamily="18" charset="0"/>
                <a:cs typeface="Times New Roman" panose="02020603050405020304" pitchFamily="18" charset="0"/>
              </a:rPr>
              <a:t>Clinic, Homeopathic </a:t>
            </a:r>
            <a:r>
              <a:rPr lang="en-US" sz="2000" dirty="0">
                <a:latin typeface="Times New Roman" panose="02020603050405020304" pitchFamily="18" charset="0"/>
                <a:cs typeface="Times New Roman" panose="02020603050405020304" pitchFamily="18" charset="0"/>
              </a:rPr>
              <a:t>clinic </a:t>
            </a:r>
            <a:r>
              <a:rPr lang="en-US" sz="2000" dirty="0" smtClean="0">
                <a:latin typeface="Times New Roman" panose="02020603050405020304" pitchFamily="18" charset="0"/>
                <a:cs typeface="Times New Roman" panose="02020603050405020304" pitchFamily="18" charset="0"/>
              </a:rPr>
              <a:t>and a </a:t>
            </a:r>
            <a:r>
              <a:rPr lang="en-US" sz="2000" dirty="0">
                <a:latin typeface="Times New Roman" panose="02020603050405020304" pitchFamily="18" charset="0"/>
                <a:cs typeface="Times New Roman" panose="02020603050405020304" pitchFamily="18" charset="0"/>
              </a:rPr>
              <a:t>Health Post of Delhi government which provides maternal and child health services including antenatal and child immunization programmes. </a:t>
            </a:r>
          </a:p>
          <a:p>
            <a:pPr marL="0" indent="0">
              <a:buNone/>
            </a:pPr>
            <a:r>
              <a:rPr lang="en-US" sz="20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46928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7" y="962416"/>
            <a:ext cx="12024574" cy="5773235"/>
          </a:xfrm>
        </p:spPr>
        <p:txBody>
          <a:bodyPr>
            <a:noAutofit/>
          </a:bodyPr>
          <a:lstStyle/>
          <a:p>
            <a:r>
              <a:rPr lang="en-US" sz="2000" b="1" u="sng" dirty="0" smtClean="0">
                <a:latin typeface="Times New Roman" panose="02020603050405020304" pitchFamily="18" charset="0"/>
                <a:cs typeface="Times New Roman" panose="02020603050405020304" pitchFamily="18" charset="0"/>
              </a:rPr>
              <a:t>Mission:</a:t>
            </a:r>
            <a:r>
              <a:rPr lang="en-US" sz="2000" u="sng"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Delhi Cantonment Boards endeavor is to provide broadband capacity to deal with all regular ailments. </a:t>
            </a:r>
            <a:endParaRPr lang="en-US" sz="2000" dirty="0" smtClean="0">
              <a:latin typeface="Times New Roman" panose="02020603050405020304" pitchFamily="18" charset="0"/>
              <a:cs typeface="Times New Roman" panose="02020603050405020304" pitchFamily="18" charset="0"/>
            </a:endParaRPr>
          </a:p>
          <a:p>
            <a:r>
              <a:rPr lang="en-US" sz="2000" b="1" u="sng" dirty="0">
                <a:latin typeface="Times New Roman" panose="02020603050405020304" pitchFamily="18" charset="0"/>
                <a:cs typeface="Times New Roman" panose="02020603050405020304" pitchFamily="18" charset="0"/>
              </a:rPr>
              <a:t>Vision:</a:t>
            </a:r>
            <a:r>
              <a:rPr lang="en-US" sz="2000" u="sng"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Cantonment Board vision </a:t>
            </a:r>
            <a:r>
              <a:rPr lang="en-US" sz="2000" i="1" dirty="0">
                <a:latin typeface="Times New Roman" panose="02020603050405020304" pitchFamily="18" charset="0"/>
                <a:cs typeface="Times New Roman" panose="02020603050405020304" pitchFamily="18" charset="0"/>
              </a:rPr>
              <a:t>encompass health beyond health care by providing Clean Environment, Potable water, </a:t>
            </a:r>
            <a:r>
              <a:rPr lang="en-US" sz="2000" i="1" dirty="0" smtClean="0">
                <a:latin typeface="Times New Roman" panose="02020603050405020304" pitchFamily="18" charset="0"/>
                <a:cs typeface="Times New Roman" panose="02020603050405020304" pitchFamily="18" charset="0"/>
              </a:rPr>
              <a:t>Good </a:t>
            </a:r>
            <a:r>
              <a:rPr lang="en-US" sz="2000" i="1" dirty="0">
                <a:latin typeface="Times New Roman" panose="02020603050405020304" pitchFamily="18" charset="0"/>
                <a:cs typeface="Times New Roman" panose="02020603050405020304" pitchFamily="18" charset="0"/>
              </a:rPr>
              <a:t>sanitation &amp; </a:t>
            </a:r>
            <a:r>
              <a:rPr lang="en-US" sz="2000" i="1" dirty="0" smtClean="0">
                <a:latin typeface="Times New Roman" panose="02020603050405020304" pitchFamily="18" charset="0"/>
                <a:cs typeface="Times New Roman" panose="02020603050405020304" pitchFamily="18" charset="0"/>
              </a:rPr>
              <a:t>best </a:t>
            </a:r>
            <a:r>
              <a:rPr lang="en-US" sz="2000" i="1" dirty="0">
                <a:latin typeface="Times New Roman" panose="02020603050405020304" pitchFamily="18" charset="0"/>
                <a:cs typeface="Times New Roman" panose="02020603050405020304" pitchFamily="18" charset="0"/>
              </a:rPr>
              <a:t>treatment and diagnostic services</a:t>
            </a:r>
            <a:r>
              <a:rPr lang="en-US" sz="2000" dirty="0">
                <a:latin typeface="Times New Roman" panose="02020603050405020304" pitchFamily="18" charset="0"/>
                <a:cs typeface="Times New Roman" panose="02020603050405020304" pitchFamily="18" charset="0"/>
              </a:rPr>
              <a:t>. </a:t>
            </a:r>
            <a:endParaRPr lang="en-US" sz="2000" dirty="0" smtClean="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Layout </a:t>
            </a:r>
            <a:r>
              <a:rPr lang="en-US" sz="2000" b="1" u="sng" dirty="0">
                <a:latin typeface="Times New Roman" panose="02020603050405020304" pitchFamily="18" charset="0"/>
                <a:cs typeface="Times New Roman" panose="02020603050405020304" pitchFamily="18" charset="0"/>
              </a:rPr>
              <a:t>of the </a:t>
            </a:r>
            <a:r>
              <a:rPr lang="en-US" sz="2000" b="1" u="sng" dirty="0" smtClean="0">
                <a:latin typeface="Times New Roman" panose="02020603050405020304" pitchFamily="18" charset="0"/>
                <a:cs typeface="Times New Roman" panose="02020603050405020304" pitchFamily="18" charset="0"/>
              </a:rPr>
              <a:t>Hospital: </a:t>
            </a:r>
          </a:p>
          <a:p>
            <a:pPr lvl="1"/>
            <a:r>
              <a:rPr lang="en-US" sz="2000" b="1" u="sng" dirty="0">
                <a:latin typeface="Times New Roman" panose="02020603050405020304" pitchFamily="18" charset="0"/>
                <a:cs typeface="Times New Roman" panose="02020603050405020304" pitchFamily="18" charset="0"/>
              </a:rPr>
              <a:t>Ground Floor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hospital has the Reception cum Registration centre, Emergency, Casualty, Ortho, Gynecology, Ophthalmology, ENT, Medical, Psychiatric, skin, Ayurvedic and Homeopathic OPDs, Minor OT, Radiology ( X-Ray &amp;USG), ECG Room, labour room, Immunisation and Injection room, Family planning counselling room, Physiotherapy room, DOTS Centre, Pharmacy, Plaster room and Dressing cum first aid room.</a:t>
            </a:r>
          </a:p>
          <a:p>
            <a:pPr lvl="1"/>
            <a:r>
              <a:rPr lang="en-US" sz="2000" b="1" u="sng" dirty="0">
                <a:latin typeface="Times New Roman" panose="02020603050405020304" pitchFamily="18" charset="0"/>
                <a:cs typeface="Times New Roman" panose="02020603050405020304" pitchFamily="18" charset="0"/>
              </a:rPr>
              <a:t>First Floor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Houses the Administrative block, Dental Department, Path Lab, </a:t>
            </a:r>
            <a:r>
              <a:rPr lang="en-US" sz="2000" b="1" dirty="0">
                <a:latin typeface="Times New Roman" panose="02020603050405020304" pitchFamily="18" charset="0"/>
                <a:cs typeface="Times New Roman" panose="02020603050405020304" pitchFamily="18" charset="0"/>
              </a:rPr>
              <a:t>Medical Records</a:t>
            </a:r>
            <a:r>
              <a:rPr lang="en-US" sz="2000" dirty="0">
                <a:latin typeface="Times New Roman" panose="02020603050405020304" pitchFamily="18" charset="0"/>
                <a:cs typeface="Times New Roman" panose="02020603050405020304" pitchFamily="18" charset="0"/>
              </a:rPr>
              <a:t>, Pharmacy store, Ayurvedic store, Family ward (18 beds) and a Conference room.</a:t>
            </a:r>
          </a:p>
          <a:p>
            <a:pPr lvl="1"/>
            <a:r>
              <a:rPr lang="en-US" sz="2000" b="1" u="sng" dirty="0">
                <a:latin typeface="Times New Roman" panose="02020603050405020304" pitchFamily="18" charset="0"/>
                <a:cs typeface="Times New Roman" panose="02020603050405020304" pitchFamily="18" charset="0"/>
              </a:rPr>
              <a:t>Second Floor</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has the major OT, VIP Rooms (06), Private wards (18 beds), Male Ward (20beds) and CSSD</a:t>
            </a:r>
            <a:r>
              <a:rPr lang="en-US" sz="2000" dirty="0" smtClean="0">
                <a:latin typeface="Times New Roman" panose="02020603050405020304" pitchFamily="18" charset="0"/>
                <a:cs typeface="Times New Roman" panose="02020603050405020304" pitchFamily="18" charset="0"/>
              </a:rPr>
              <a:t>.</a:t>
            </a:r>
          </a:p>
          <a:p>
            <a:pPr lvl="1"/>
            <a:r>
              <a:rPr lang="en-US" sz="2000" b="1" u="sng" dirty="0">
                <a:latin typeface="Times New Roman" panose="02020603050405020304" pitchFamily="18" charset="0"/>
                <a:cs typeface="Times New Roman" panose="02020603050405020304" pitchFamily="18" charset="0"/>
              </a:rPr>
              <a:t>Basement</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 The basement houses the AC Plant, Linen Store, Furniture Store, Pump House and Generator Store</a:t>
            </a:r>
            <a:r>
              <a:rPr lang="en-US" sz="2000" dirty="0" smtClean="0">
                <a:latin typeface="Times New Roman" panose="02020603050405020304" pitchFamily="18" charset="0"/>
                <a:cs typeface="Times New Roman" panose="02020603050405020304" pitchFamily="18" charset="0"/>
              </a:rPr>
              <a:t>.</a:t>
            </a:r>
          </a:p>
          <a:p>
            <a:pPr marL="228600" lvl="1">
              <a:spcBef>
                <a:spcPts val="1000"/>
              </a:spcBef>
            </a:pPr>
            <a:r>
              <a:rPr lang="en-US" sz="2000" b="1" u="sng" dirty="0">
                <a:latin typeface="Times New Roman" panose="02020603050405020304" pitchFamily="18" charset="0"/>
                <a:cs typeface="Times New Roman" panose="02020603050405020304" pitchFamily="18" charset="0"/>
              </a:rPr>
              <a:t>Ambulances</a:t>
            </a:r>
            <a:r>
              <a:rPr lang="en-US" sz="2000" dirty="0">
                <a:latin typeface="Times New Roman" panose="02020603050405020304" pitchFamily="18" charset="0"/>
                <a:cs typeface="Times New Roman" panose="02020603050405020304" pitchFamily="18" charset="0"/>
              </a:rPr>
              <a:t>  The hospital has two mobile dispensaries to cater for distribution of medicines and critical care in remote areas of the cantonment and has two Basic Support Ambulance (BSA) and one ALS.</a:t>
            </a:r>
          </a:p>
          <a:p>
            <a:pPr lvl="1"/>
            <a:endParaRPr lang="en-US" sz="2000" dirty="0">
              <a:latin typeface="Times New Roman" panose="02020603050405020304" pitchFamily="18" charset="0"/>
              <a:cs typeface="Times New Roman" panose="02020603050405020304" pitchFamily="18" charset="0"/>
            </a:endParaRPr>
          </a:p>
          <a:p>
            <a:pPr marL="457200" lvl="1" indent="0">
              <a:buNone/>
            </a:pPr>
            <a:endParaRPr lang="en-US" sz="18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25758" y="67657"/>
            <a:ext cx="12140484" cy="589166"/>
          </a:xfrm>
          <a:prstGeom prst="rect">
            <a:avLst/>
          </a:prstGeom>
          <a:solidFill>
            <a:schemeClr val="accent2">
              <a:lumMod val="75000"/>
            </a:schemeClr>
          </a:solidFill>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BRIEF OF DELHI CANTONMENT BOARD HOSPITAL</a:t>
            </a:r>
            <a:endParaRPr lang="en-US" sz="4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638800" y="562306"/>
            <a:ext cx="850006" cy="400110"/>
          </a:xfrm>
          <a:prstGeom prst="rect">
            <a:avLst/>
          </a:prstGeom>
          <a:noFill/>
        </p:spPr>
        <p:txBody>
          <a:bodyPr wrap="square" rtlCol="0">
            <a:spAutoFit/>
          </a:bodyPr>
          <a:lstStyle/>
          <a:p>
            <a:r>
              <a:rPr lang="en-US" sz="2000" b="1" u="sng" dirty="0" smtClean="0">
                <a:latin typeface="Times New Roman" panose="02020603050405020304" pitchFamily="18" charset="0"/>
                <a:cs typeface="Times New Roman" panose="02020603050405020304" pitchFamily="18" charset="0"/>
              </a:rPr>
              <a:t>Part-I</a:t>
            </a:r>
            <a:endParaRPr lang="en-US" sz="2000"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394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516" y="1120462"/>
            <a:ext cx="12024575" cy="5737538"/>
          </a:xfrm>
        </p:spPr>
        <p:txBody>
          <a:bodyPr>
            <a:noAutofit/>
          </a:bodyPr>
          <a:lstStyle/>
          <a:p>
            <a:r>
              <a:rPr lang="en-US" sz="2000" b="1" u="sng" dirty="0">
                <a:latin typeface="Times New Roman" panose="02020603050405020304" pitchFamily="18" charset="0"/>
                <a:cs typeface="Times New Roman" panose="02020603050405020304" pitchFamily="18" charset="0"/>
              </a:rPr>
              <a:t>Staff </a:t>
            </a:r>
            <a:r>
              <a:rPr lang="en-US" sz="2000" dirty="0">
                <a:latin typeface="Times New Roman" panose="02020603050405020304" pitchFamily="18" charset="0"/>
                <a:cs typeface="Times New Roman" panose="02020603050405020304" pitchFamily="18" charset="0"/>
              </a:rPr>
              <a:t> The hospital is headed by a CMO (In-charge) under whom are the following staff:-</a:t>
            </a:r>
          </a:p>
          <a:p>
            <a:pPr lvl="1"/>
            <a:r>
              <a:rPr lang="en-US" sz="2000" dirty="0">
                <a:latin typeface="Times New Roman" panose="02020603050405020304" pitchFamily="18" charset="0"/>
                <a:cs typeface="Times New Roman" panose="02020603050405020304" pitchFamily="18" charset="0"/>
              </a:rPr>
              <a:t>Permanent Staff -   Doctors-13, Nurse Grade B/ANM-02, Technicians-02, Pharmacists-02, Administrative Staff-18.</a:t>
            </a:r>
          </a:p>
          <a:p>
            <a:pPr lvl="1"/>
            <a:r>
              <a:rPr lang="en-US" sz="2000" dirty="0">
                <a:latin typeface="Times New Roman" panose="02020603050405020304" pitchFamily="18" charset="0"/>
                <a:cs typeface="Times New Roman" panose="02020603050405020304" pitchFamily="18" charset="0"/>
              </a:rPr>
              <a:t>Contractual Staff -   Doctors-35(Specialist-19 additional GDMO-11), Nurses-39(including 2xOT nurse), Technicians-21, Pharmasicts-02</a:t>
            </a:r>
            <a:r>
              <a:rPr lang="en-US" sz="2000" dirty="0" smtClean="0">
                <a:latin typeface="Times New Roman" panose="02020603050405020304" pitchFamily="18" charset="0"/>
                <a:cs typeface="Times New Roman" panose="02020603050405020304" pitchFamily="18" charset="0"/>
              </a:rPr>
              <a:t>.</a:t>
            </a:r>
          </a:p>
          <a:p>
            <a:r>
              <a:rPr lang="en-US" sz="2000" b="1" u="sng" dirty="0" smtClean="0">
                <a:latin typeface="Times New Roman" panose="02020603050405020304" pitchFamily="18" charset="0"/>
                <a:cs typeface="Times New Roman" panose="02020603050405020304" pitchFamily="18" charset="0"/>
              </a:rPr>
              <a:t>Out-Sourced </a:t>
            </a:r>
            <a:r>
              <a:rPr lang="en-US" sz="2000" b="1" u="sng" dirty="0">
                <a:latin typeface="Times New Roman" panose="02020603050405020304" pitchFamily="18" charset="0"/>
                <a:cs typeface="Times New Roman" panose="02020603050405020304" pitchFamily="18" charset="0"/>
              </a:rPr>
              <a:t>Services</a:t>
            </a: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The hospital has outsourced the following services:-</a:t>
            </a:r>
          </a:p>
          <a:p>
            <a:pPr lvl="1"/>
            <a:r>
              <a:rPr lang="en-US" sz="2000" u="sng" dirty="0">
                <a:latin typeface="Times New Roman" panose="02020603050405020304" pitchFamily="18" charset="0"/>
                <a:cs typeface="Times New Roman" panose="02020603050405020304" pitchFamily="18" charset="0"/>
              </a:rPr>
              <a:t>Security Services –</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30 personnels</a:t>
            </a:r>
            <a:endParaRPr lang="en-US" sz="2000" dirty="0">
              <a:latin typeface="Times New Roman" panose="02020603050405020304" pitchFamily="18" charset="0"/>
              <a:cs typeface="Times New Roman" panose="02020603050405020304" pitchFamily="18" charset="0"/>
            </a:endParaRPr>
          </a:p>
          <a:p>
            <a:pPr lvl="1"/>
            <a:r>
              <a:rPr lang="en-US" sz="2000" u="sng" dirty="0">
                <a:latin typeface="Times New Roman" panose="02020603050405020304" pitchFamily="18" charset="0"/>
                <a:cs typeface="Times New Roman" panose="02020603050405020304" pitchFamily="18" charset="0"/>
              </a:rPr>
              <a:t>Housekeeping and Waste disposal </a:t>
            </a:r>
            <a:r>
              <a:rPr lang="en-US" sz="2000" u="sng" dirty="0" smtClean="0">
                <a:latin typeface="Times New Roman" panose="02020603050405020304" pitchFamily="18" charset="0"/>
                <a:cs typeface="Times New Roman" panose="02020603050405020304" pitchFamily="18" charset="0"/>
              </a:rPr>
              <a:t>–</a:t>
            </a:r>
            <a:r>
              <a:rPr lang="en-US" sz="2000" dirty="0" smtClean="0">
                <a:latin typeface="Times New Roman" panose="02020603050405020304" pitchFamily="18" charset="0"/>
                <a:cs typeface="Times New Roman" panose="02020603050405020304" pitchFamily="18" charset="0"/>
              </a:rPr>
              <a:t> 60 personnels </a:t>
            </a:r>
            <a:endParaRPr lang="en-US" sz="2000" dirty="0">
              <a:latin typeface="Times New Roman" panose="02020603050405020304" pitchFamily="18" charset="0"/>
              <a:cs typeface="Times New Roman" panose="02020603050405020304" pitchFamily="18" charset="0"/>
            </a:endParaRPr>
          </a:p>
          <a:p>
            <a:r>
              <a:rPr lang="en-US" sz="2000" b="1" u="sng" dirty="0" smtClean="0">
                <a:latin typeface="Times New Roman" panose="02020603050405020304" pitchFamily="18" charset="0"/>
                <a:cs typeface="Times New Roman" panose="02020603050405020304" pitchFamily="18" charset="0"/>
              </a:rPr>
              <a:t>Services </a:t>
            </a:r>
            <a:r>
              <a:rPr lang="en-US" sz="2000" b="1" u="sng" dirty="0">
                <a:latin typeface="Times New Roman" panose="02020603050405020304" pitchFamily="18" charset="0"/>
                <a:cs typeface="Times New Roman" panose="02020603050405020304" pitchFamily="18" charset="0"/>
              </a:rPr>
              <a:t>not available in the Hospital</a:t>
            </a:r>
            <a:r>
              <a:rPr lang="en-US" sz="2000" dirty="0">
                <a:latin typeface="Times New Roman" panose="02020603050405020304" pitchFamily="18" charset="0"/>
                <a:cs typeface="Times New Roman" panose="02020603050405020304" pitchFamily="18" charset="0"/>
              </a:rPr>
              <a:t> The hospital has not catered for the following services:-</a:t>
            </a:r>
          </a:p>
          <a:p>
            <a:pPr lvl="1"/>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Blood Bank</a:t>
            </a:r>
          </a:p>
          <a:p>
            <a:pPr lvl="1"/>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Mortuary</a:t>
            </a:r>
          </a:p>
          <a:p>
            <a:pPr lvl="1"/>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Laundry</a:t>
            </a:r>
          </a:p>
          <a:p>
            <a:pPr lvl="1"/>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Kitchen and Dietary Services</a:t>
            </a:r>
          </a:p>
          <a:p>
            <a:pPr lvl="1"/>
            <a:r>
              <a:rPr lang="en-US" sz="2000" dirty="0" smtClean="0">
                <a:latin typeface="Times New Roman" panose="02020603050405020304" pitchFamily="18" charset="0"/>
                <a:cs typeface="Times New Roman" panose="02020603050405020304" pitchFamily="18" charset="0"/>
              </a:rPr>
              <a:t>Manifold </a:t>
            </a:r>
            <a:r>
              <a:rPr lang="en-US" sz="2000" dirty="0">
                <a:latin typeface="Times New Roman" panose="02020603050405020304" pitchFamily="18" charset="0"/>
                <a:cs typeface="Times New Roman" panose="02020603050405020304" pitchFamily="18" charset="0"/>
              </a:rPr>
              <a:t>Services (</a:t>
            </a:r>
            <a:r>
              <a:rPr lang="en-US" sz="2000" i="1" dirty="0">
                <a:latin typeface="Times New Roman" panose="02020603050405020304" pitchFamily="18" charset="0"/>
                <a:cs typeface="Times New Roman" panose="02020603050405020304" pitchFamily="18" charset="0"/>
              </a:rPr>
              <a:t>Manifold services form an important cost centre in hospitals.  Manifold is a vital support service, included classification of costs, identification of the cost </a:t>
            </a:r>
            <a:r>
              <a:rPr lang="en-US" sz="2000" i="1" dirty="0" err="1">
                <a:latin typeface="Times New Roman" panose="02020603050405020304" pitchFamily="18" charset="0"/>
                <a:cs typeface="Times New Roman" panose="02020603050405020304" pitchFamily="18" charset="0"/>
              </a:rPr>
              <a:t>centres</a:t>
            </a:r>
            <a:r>
              <a:rPr lang="en-US" sz="2000" i="1" dirty="0">
                <a:latin typeface="Times New Roman" panose="02020603050405020304" pitchFamily="18" charset="0"/>
                <a:cs typeface="Times New Roman" panose="02020603050405020304" pitchFamily="18" charset="0"/>
              </a:rPr>
              <a:t> in the hospital, cost allocation and apportioning. The fact remains that it is cost intensive and </a:t>
            </a:r>
            <a:r>
              <a:rPr lang="en-US" sz="2000" i="1" dirty="0" err="1">
                <a:latin typeface="Times New Roman" panose="02020603050405020304" pitchFamily="18" charset="0"/>
                <a:cs typeface="Times New Roman" panose="02020603050405020304" pitchFamily="18" charset="0"/>
              </a:rPr>
              <a:t>underutilised</a:t>
            </a:r>
            <a:r>
              <a:rPr lang="en-US" sz="2000" i="1" dirty="0">
                <a:latin typeface="Times New Roman" panose="02020603050405020304" pitchFamily="18" charset="0"/>
                <a:cs typeface="Times New Roman" panose="02020603050405020304" pitchFamily="18" charset="0"/>
              </a:rPr>
              <a:t> and often poorly planned in terms of cost effectiveness. The focus on technology in manifold services needs to be sustained</a:t>
            </a:r>
            <a:r>
              <a:rPr lang="en-US" sz="2000" dirty="0">
                <a:latin typeface="Times New Roman" panose="02020603050405020304" pitchFamily="18" charset="0"/>
                <a:cs typeface="Times New Roman" panose="02020603050405020304" pitchFamily="18" charset="0"/>
              </a:rPr>
              <a:t>.)</a:t>
            </a:r>
          </a:p>
          <a:p>
            <a:endParaRPr lang="en-US" sz="2000" dirty="0"/>
          </a:p>
        </p:txBody>
      </p:sp>
      <p:sp>
        <p:nvSpPr>
          <p:cNvPr id="4" name="Title 1"/>
          <p:cNvSpPr txBox="1">
            <a:spLocks/>
          </p:cNvSpPr>
          <p:nvPr/>
        </p:nvSpPr>
        <p:spPr>
          <a:xfrm>
            <a:off x="51516" y="119173"/>
            <a:ext cx="12024575" cy="627802"/>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BRIEF OF DELHI CANTONMENT BOARD HOSPITAL</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2142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a:xfrm>
            <a:off x="387440" y="1030310"/>
            <a:ext cx="10515600" cy="1159097"/>
          </a:xfrm>
        </p:spPr>
        <p:txBody>
          <a:bodyPr>
            <a:normAutofit/>
          </a:bodyPr>
          <a:lstStyle/>
          <a:p>
            <a:r>
              <a:rPr lang="en-US" sz="2000" dirty="0">
                <a:latin typeface="Times New Roman" panose="02020603050405020304" pitchFamily="18" charset="0"/>
                <a:cs typeface="Times New Roman" panose="02020603050405020304" pitchFamily="18" charset="0"/>
              </a:rPr>
              <a:t>The hospital provides intimate care to its patients through the following </a:t>
            </a:r>
            <a:r>
              <a:rPr lang="en-US" sz="2000" b="1" dirty="0">
                <a:latin typeface="Times New Roman" panose="02020603050405020304" pitchFamily="18" charset="0"/>
                <a:cs typeface="Times New Roman" panose="02020603050405020304" pitchFamily="18" charset="0"/>
              </a:rPr>
              <a:t>departments</a:t>
            </a:r>
            <a:r>
              <a:rPr lang="en-US" sz="2000" dirty="0">
                <a:latin typeface="Times New Roman" panose="02020603050405020304" pitchFamily="18" charset="0"/>
                <a:cs typeface="Times New Roman" panose="02020603050405020304" pitchFamily="18" charset="0"/>
              </a:rPr>
              <a:t>:-</a:t>
            </a:r>
            <a:r>
              <a:rPr lang="en-US" sz="2000" dirty="0"/>
              <a:t/>
            </a:r>
            <a:br>
              <a:rPr lang="en-US" sz="2000" dirty="0"/>
            </a:br>
            <a:endParaRPr lang="en-US" sz="2000" dirty="0"/>
          </a:p>
        </p:txBody>
      </p:sp>
      <p:sp>
        <p:nvSpPr>
          <p:cNvPr id="3" name="Content Placeholder 2"/>
          <p:cNvSpPr>
            <a:spLocks noGrp="1"/>
          </p:cNvSpPr>
          <p:nvPr>
            <p:ph sz="half" idx="1"/>
          </p:nvPr>
        </p:nvSpPr>
        <p:spPr>
          <a:xfrm>
            <a:off x="619259" y="1980170"/>
            <a:ext cx="5181600" cy="3475575"/>
          </a:xfrm>
        </p:spPr>
        <p:txBody>
          <a:bodyPr>
            <a:normAutofit fontScale="92500" lnSpcReduction="10000"/>
          </a:bodyPr>
          <a:lstStyle/>
          <a:p>
            <a:pPr lvl="0"/>
            <a:r>
              <a:rPr lang="en-US" sz="2200" dirty="0" smtClean="0">
                <a:latin typeface="Times New Roman" panose="02020603050405020304" pitchFamily="18" charset="0"/>
                <a:cs typeface="Times New Roman" panose="02020603050405020304" pitchFamily="18" charset="0"/>
              </a:rPr>
              <a:t>DOT </a:t>
            </a:r>
            <a:r>
              <a:rPr lang="en-US" sz="2200" dirty="0">
                <a:latin typeface="Times New Roman" panose="02020603050405020304" pitchFamily="18" charset="0"/>
                <a:cs typeface="Times New Roman" panose="02020603050405020304" pitchFamily="18" charset="0"/>
              </a:rPr>
              <a:t>centre</a:t>
            </a:r>
          </a:p>
          <a:p>
            <a:pPr lvl="0"/>
            <a:r>
              <a:rPr lang="en-US" sz="2200" dirty="0">
                <a:latin typeface="Times New Roman" panose="02020603050405020304" pitchFamily="18" charset="0"/>
                <a:cs typeface="Times New Roman" panose="02020603050405020304" pitchFamily="18" charset="0"/>
              </a:rPr>
              <a:t>Medical</a:t>
            </a:r>
          </a:p>
          <a:p>
            <a:pPr lvl="0"/>
            <a:r>
              <a:rPr lang="en-US" sz="2200" dirty="0">
                <a:latin typeface="Times New Roman" panose="02020603050405020304" pitchFamily="18" charset="0"/>
                <a:cs typeface="Times New Roman" panose="02020603050405020304" pitchFamily="18" charset="0"/>
              </a:rPr>
              <a:t>Orthopedics</a:t>
            </a:r>
          </a:p>
          <a:p>
            <a:pPr lvl="0"/>
            <a:r>
              <a:rPr lang="en-US" sz="2200" dirty="0">
                <a:latin typeface="Times New Roman" panose="02020603050405020304" pitchFamily="18" charset="0"/>
                <a:cs typeface="Times New Roman" panose="02020603050405020304" pitchFamily="18" charset="0"/>
              </a:rPr>
              <a:t>Obstetrics and Gynecology</a:t>
            </a:r>
          </a:p>
          <a:p>
            <a:pPr lvl="0"/>
            <a:r>
              <a:rPr lang="en-US" sz="2200" dirty="0">
                <a:latin typeface="Times New Roman" panose="02020603050405020304" pitchFamily="18" charset="0"/>
                <a:cs typeface="Times New Roman" panose="02020603050405020304" pitchFamily="18" charset="0"/>
              </a:rPr>
              <a:t>Ophthalmology</a:t>
            </a:r>
          </a:p>
          <a:p>
            <a:pPr lvl="0"/>
            <a:r>
              <a:rPr lang="en-US" sz="2200" dirty="0">
                <a:latin typeface="Times New Roman" panose="02020603050405020304" pitchFamily="18" charset="0"/>
                <a:cs typeface="Times New Roman" panose="02020603050405020304" pitchFamily="18" charset="0"/>
              </a:rPr>
              <a:t>Skin</a:t>
            </a:r>
          </a:p>
          <a:p>
            <a:pPr lvl="0"/>
            <a:r>
              <a:rPr lang="en-US" sz="2200" dirty="0">
                <a:latin typeface="Times New Roman" panose="02020603050405020304" pitchFamily="18" charset="0"/>
                <a:cs typeface="Times New Roman" panose="02020603050405020304" pitchFamily="18" charset="0"/>
              </a:rPr>
              <a:t>ENT</a:t>
            </a:r>
          </a:p>
          <a:p>
            <a:pPr lvl="0"/>
            <a:r>
              <a:rPr lang="en-US" sz="2200" dirty="0">
                <a:latin typeface="Times New Roman" panose="02020603050405020304" pitchFamily="18" charset="0"/>
                <a:cs typeface="Times New Roman" panose="02020603050405020304" pitchFamily="18" charset="0"/>
              </a:rPr>
              <a:t>Dental</a:t>
            </a:r>
          </a:p>
          <a:p>
            <a:pPr lvl="0"/>
            <a:r>
              <a:rPr lang="en-US" sz="2200" dirty="0">
                <a:latin typeface="Times New Roman" panose="02020603050405020304" pitchFamily="18" charset="0"/>
                <a:cs typeface="Times New Roman" panose="02020603050405020304" pitchFamily="18" charset="0"/>
              </a:rPr>
              <a:t>Clinical Nutrition</a:t>
            </a:r>
          </a:p>
          <a:p>
            <a:endParaRPr lang="en-US" dirty="0"/>
          </a:p>
        </p:txBody>
      </p:sp>
      <p:sp>
        <p:nvSpPr>
          <p:cNvPr id="7" name="Content Placeholder 6"/>
          <p:cNvSpPr>
            <a:spLocks noGrp="1"/>
          </p:cNvSpPr>
          <p:nvPr>
            <p:ph sz="half" idx="2"/>
          </p:nvPr>
        </p:nvSpPr>
        <p:spPr>
          <a:xfrm>
            <a:off x="6063803" y="1980170"/>
            <a:ext cx="5181600" cy="3610512"/>
          </a:xfrm>
        </p:spPr>
        <p:txBody>
          <a:bodyPr>
            <a:normAutofit fontScale="92500" lnSpcReduction="10000"/>
          </a:bodyPr>
          <a:lstStyle/>
          <a:p>
            <a:pPr lvl="0"/>
            <a:r>
              <a:rPr lang="en-US" sz="2200" dirty="0">
                <a:latin typeface="Times New Roman" panose="02020603050405020304" pitchFamily="18" charset="0"/>
                <a:cs typeface="Times New Roman" panose="02020603050405020304" pitchFamily="18" charset="0"/>
              </a:rPr>
              <a:t>Psychiatry</a:t>
            </a:r>
          </a:p>
          <a:p>
            <a:pPr lvl="0"/>
            <a:r>
              <a:rPr lang="en-US" sz="2200" dirty="0">
                <a:latin typeface="Times New Roman" panose="02020603050405020304" pitchFamily="18" charset="0"/>
                <a:cs typeface="Times New Roman" panose="02020603050405020304" pitchFamily="18" charset="0"/>
              </a:rPr>
              <a:t>Radiology and Imaging</a:t>
            </a:r>
          </a:p>
          <a:p>
            <a:pPr lvl="0"/>
            <a:r>
              <a:rPr lang="en-US" sz="2200" dirty="0">
                <a:latin typeface="Times New Roman" panose="02020603050405020304" pitchFamily="18" charset="0"/>
                <a:cs typeface="Times New Roman" panose="02020603050405020304" pitchFamily="18" charset="0"/>
              </a:rPr>
              <a:t>Physiotherapy</a:t>
            </a:r>
          </a:p>
          <a:p>
            <a:pPr lvl="0"/>
            <a:r>
              <a:rPr lang="en-US" sz="2200" dirty="0">
                <a:latin typeface="Times New Roman" panose="02020603050405020304" pitchFamily="18" charset="0"/>
                <a:cs typeface="Times New Roman" panose="02020603050405020304" pitchFamily="18" charset="0"/>
              </a:rPr>
              <a:t>Health Check</a:t>
            </a:r>
          </a:p>
          <a:p>
            <a:pPr lvl="0"/>
            <a:r>
              <a:rPr lang="en-US" sz="2200" dirty="0">
                <a:latin typeface="Times New Roman" panose="02020603050405020304" pitchFamily="18" charset="0"/>
                <a:cs typeface="Times New Roman" panose="02020603050405020304" pitchFamily="18" charset="0"/>
              </a:rPr>
              <a:t>Path Laboratory</a:t>
            </a:r>
          </a:p>
          <a:p>
            <a:pPr lvl="0"/>
            <a:r>
              <a:rPr lang="en-US" sz="2200" dirty="0">
                <a:latin typeface="Times New Roman" panose="02020603050405020304" pitchFamily="18" charset="0"/>
                <a:cs typeface="Times New Roman" panose="02020603050405020304" pitchFamily="18" charset="0"/>
              </a:rPr>
              <a:t>CSSD</a:t>
            </a:r>
          </a:p>
          <a:p>
            <a:pPr lvl="0"/>
            <a:r>
              <a:rPr lang="en-US" sz="2200" dirty="0">
                <a:latin typeface="Times New Roman" panose="02020603050405020304" pitchFamily="18" charset="0"/>
                <a:cs typeface="Times New Roman" panose="02020603050405020304" pitchFamily="18" charset="0"/>
              </a:rPr>
              <a:t>Ayush Clinic</a:t>
            </a:r>
          </a:p>
          <a:p>
            <a:pPr lvl="0"/>
            <a:r>
              <a:rPr lang="en-US" sz="2200" dirty="0">
                <a:latin typeface="Times New Roman" panose="02020603050405020304" pitchFamily="18" charset="0"/>
                <a:cs typeface="Times New Roman" panose="02020603050405020304" pitchFamily="18" charset="0"/>
              </a:rPr>
              <a:t>Registration and Medical Records </a:t>
            </a:r>
          </a:p>
          <a:p>
            <a:pPr lvl="0"/>
            <a:r>
              <a:rPr lang="en-US" sz="2200" dirty="0">
                <a:latin typeface="Times New Roman" panose="02020603050405020304" pitchFamily="18" charset="0"/>
                <a:cs typeface="Times New Roman" panose="02020603050405020304" pitchFamily="18" charset="0"/>
              </a:rPr>
              <a:t>Pharmacy</a:t>
            </a:r>
          </a:p>
          <a:p>
            <a:endParaRPr lang="en-US" dirty="0"/>
          </a:p>
        </p:txBody>
      </p:sp>
      <p:sp>
        <p:nvSpPr>
          <p:cNvPr id="5" name="Title 1"/>
          <p:cNvSpPr txBox="1">
            <a:spLocks/>
          </p:cNvSpPr>
          <p:nvPr/>
        </p:nvSpPr>
        <p:spPr>
          <a:xfrm>
            <a:off x="51516" y="119174"/>
            <a:ext cx="12024575" cy="627802"/>
          </a:xfrm>
          <a:prstGeom prst="rect">
            <a:avLst/>
          </a:prstGeom>
          <a:solidFill>
            <a:schemeClr val="accent2">
              <a:lumMod val="75000"/>
            </a:schemeClr>
          </a:solidFill>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000" dirty="0" smtClean="0">
                <a:latin typeface="Times New Roman" panose="02020603050405020304" pitchFamily="18" charset="0"/>
                <a:cs typeface="Times New Roman" panose="02020603050405020304" pitchFamily="18" charset="0"/>
              </a:rPr>
              <a:t>BRIEF OF DELHI CANTONMENT BOARD HOSPITAL</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4653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1066</TotalTime>
  <Words>3448</Words>
  <Application>Microsoft Office PowerPoint</Application>
  <PresentationFormat>Widescreen</PresentationFormat>
  <Paragraphs>446</Paragraphs>
  <Slides>35</Slides>
  <Notes>0</Notes>
  <HiddenSlides>2</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Copperplate Gothic Light</vt:lpstr>
      <vt:lpstr>Times New Roman</vt:lpstr>
      <vt:lpstr>Wingdings</vt:lpstr>
      <vt:lpstr>Office Theme</vt:lpstr>
      <vt:lpstr>MEDICAL RECORD - KEEPING STANDARDS                                                    IN HOSPITAL: RETENTION &amp; DESTRUCTION</vt:lpstr>
      <vt:lpstr>PREVIEW</vt:lpstr>
      <vt:lpstr>PREVIEW</vt:lpstr>
      <vt:lpstr>ABSTRACT OF THE DISSERTATION</vt:lpstr>
      <vt:lpstr>PowerPoint Presentation</vt:lpstr>
      <vt:lpstr>BRIEF OF DELHI CANTONMENT BOARD</vt:lpstr>
      <vt:lpstr>PowerPoint Presentation</vt:lpstr>
      <vt:lpstr>PowerPoint Presentation</vt:lpstr>
      <vt:lpstr>The hospital provides intimate care to its patients through the following departments:- </vt:lpstr>
      <vt:lpstr>PowerPoint Presentation</vt:lpstr>
      <vt:lpstr>PowerPoint Presentation</vt:lpstr>
      <vt:lpstr>PowerPoint Presentation</vt:lpstr>
      <vt:lpstr>PowerPoint Presentation</vt:lpstr>
      <vt:lpstr>PowerPoint Presentation</vt:lpstr>
      <vt:lpstr>PowerPoint Presentation</vt:lpstr>
      <vt:lpstr>HOSPITAL RECORD-KEEPING STANDARDS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RECORD - KEEPING STANDARDS                                                    IN HOSPITAL: RETENTION &amp; DESTRUCTION</dc:title>
  <dc:creator>Admin</dc:creator>
  <cp:lastModifiedBy>Admin</cp:lastModifiedBy>
  <cp:revision>135</cp:revision>
  <dcterms:created xsi:type="dcterms:W3CDTF">2017-05-07T13:08:04Z</dcterms:created>
  <dcterms:modified xsi:type="dcterms:W3CDTF">2017-05-25T04:35:04Z</dcterms:modified>
</cp:coreProperties>
</file>