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60" r:id="rId3"/>
    <p:sldId id="261" r:id="rId4"/>
    <p:sldId id="262" r:id="rId5"/>
    <p:sldId id="263" r:id="rId6"/>
    <p:sldId id="264" r:id="rId7"/>
    <p:sldId id="265" r:id="rId8"/>
    <p:sldId id="266" r:id="rId9"/>
    <p:sldId id="257" r:id="rId10"/>
    <p:sldId id="258" r:id="rId11"/>
    <p:sldId id="267" r:id="rId12"/>
    <p:sldId id="272" r:id="rId13"/>
    <p:sldId id="268" r:id="rId14"/>
    <p:sldId id="271" r:id="rId15"/>
    <p:sldId id="269" r:id="rId16"/>
    <p:sldId id="273" r:id="rId17"/>
    <p:sldId id="259" r:id="rId18"/>
    <p:sldId id="270" r:id="rId19"/>
    <p:sldId id="275" r:id="rId20"/>
    <p:sldId id="276" r:id="rId21"/>
    <p:sldId id="281" r:id="rId22"/>
    <p:sldId id="282" r:id="rId23"/>
    <p:sldId id="283" r:id="rId24"/>
    <p:sldId id="284" r:id="rId25"/>
    <p:sldId id="277" r:id="rId26"/>
    <p:sldId id="278" r:id="rId27"/>
    <p:sldId id="279" r:id="rId28"/>
    <p:sldId id="280" r:id="rId29"/>
    <p:sldId id="286"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5620"/>
    <p:restoredTop sz="94660"/>
  </p:normalViewPr>
  <p:slideViewPr>
    <p:cSldViewPr>
      <p:cViewPr varScale="1">
        <p:scale>
          <a:sx n="68" d="100"/>
          <a:sy n="68" d="100"/>
        </p:scale>
        <p:origin x="-18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6517DD-8F52-4A6F-BA7A-9650B9FA4D57}" type="datetimeFigureOut">
              <a:rPr lang="en-US" smtClean="0"/>
              <a:pPr/>
              <a:t>5/24/2017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72529A-57EB-42EB-8CA3-125049AD8B5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E72529A-57EB-42EB-8CA3-125049AD8B59}"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1"/>
            <a:ext cx="7772400" cy="2076450"/>
          </a:xfrm>
        </p:spPr>
        <p:txBody>
          <a:bodyPr>
            <a:normAutofit fontScale="90000"/>
          </a:bodyPr>
          <a:lstStyle/>
          <a:p>
            <a:r>
              <a:rPr lang="en-US" b="1" dirty="0" smtClean="0"/>
              <a:t>Functioning</a:t>
            </a:r>
            <a:r>
              <a:rPr lang="en-US" b="1" dirty="0" smtClean="0"/>
              <a:t> </a:t>
            </a:r>
            <a:r>
              <a:rPr lang="en-US" b="1" dirty="0" smtClean="0"/>
              <a:t>and Patient Satisfaction level: </a:t>
            </a:r>
            <a:r>
              <a:rPr lang="en-US" b="1" dirty="0" err="1" smtClean="0"/>
              <a:t>Mohalla</a:t>
            </a:r>
            <a:r>
              <a:rPr lang="en-US" b="1" dirty="0" smtClean="0"/>
              <a:t> Clinics, South West Delhi</a:t>
            </a:r>
            <a:endParaRPr lang="en-US" dirty="0"/>
          </a:p>
        </p:txBody>
      </p:sp>
      <p:sp>
        <p:nvSpPr>
          <p:cNvPr id="3" name="Subtitle 2"/>
          <p:cNvSpPr>
            <a:spLocks noGrp="1"/>
          </p:cNvSpPr>
          <p:nvPr>
            <p:ph type="subTitle" idx="1"/>
          </p:nvPr>
        </p:nvSpPr>
        <p:spPr>
          <a:xfrm>
            <a:off x="5410200" y="5334000"/>
            <a:ext cx="3581400" cy="1371600"/>
          </a:xfrm>
        </p:spPr>
        <p:txBody>
          <a:bodyPr>
            <a:normAutofit/>
          </a:bodyPr>
          <a:lstStyle/>
          <a:p>
            <a:pPr algn="r"/>
            <a:r>
              <a:rPr lang="en-US" sz="2800" dirty="0" smtClean="0">
                <a:solidFill>
                  <a:schemeClr val="tx1"/>
                </a:solidFill>
              </a:rPr>
              <a:t>Presented by</a:t>
            </a:r>
          </a:p>
          <a:p>
            <a:pPr algn="r"/>
            <a:r>
              <a:rPr lang="en-US" sz="2800" dirty="0" smtClean="0">
                <a:solidFill>
                  <a:schemeClr val="tx1"/>
                </a:solidFill>
              </a:rPr>
              <a:t>Col. </a:t>
            </a:r>
            <a:r>
              <a:rPr lang="en-US" sz="2800" dirty="0" err="1" smtClean="0">
                <a:solidFill>
                  <a:schemeClr val="tx1"/>
                </a:solidFill>
              </a:rPr>
              <a:t>Puneet</a:t>
            </a:r>
            <a:r>
              <a:rPr lang="en-US" sz="2800" dirty="0" smtClean="0">
                <a:solidFill>
                  <a:schemeClr val="tx1"/>
                </a:solidFill>
              </a:rPr>
              <a:t> Sharma</a:t>
            </a:r>
            <a:endParaRPr lang="en-US" sz="2800" dirty="0">
              <a:solidFill>
                <a:schemeClr val="tx1"/>
              </a:solidFill>
            </a:endParaRPr>
          </a:p>
        </p:txBody>
      </p:sp>
      <p:sp>
        <p:nvSpPr>
          <p:cNvPr id="4" name="TextBox 3"/>
          <p:cNvSpPr txBox="1"/>
          <p:nvPr/>
        </p:nvSpPr>
        <p:spPr>
          <a:xfrm>
            <a:off x="152400" y="5105400"/>
            <a:ext cx="4800600" cy="1384995"/>
          </a:xfrm>
          <a:prstGeom prst="rect">
            <a:avLst/>
          </a:prstGeom>
          <a:noFill/>
        </p:spPr>
        <p:txBody>
          <a:bodyPr wrap="square" rtlCol="0">
            <a:spAutoFit/>
          </a:bodyPr>
          <a:lstStyle/>
          <a:p>
            <a:r>
              <a:rPr lang="en-US" sz="2800" dirty="0" smtClean="0"/>
              <a:t>Mentor</a:t>
            </a:r>
          </a:p>
          <a:p>
            <a:r>
              <a:rPr lang="en-US" sz="2800" dirty="0" smtClean="0"/>
              <a:t>Dr. B.S Singh</a:t>
            </a:r>
          </a:p>
          <a:p>
            <a:r>
              <a:rPr lang="en-US" sz="2800" dirty="0" smtClean="0"/>
              <a:t>(Associate Professor)</a:t>
            </a:r>
            <a:endParaRPr 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685800" y="1676400"/>
            <a:ext cx="7924800" cy="3540866"/>
          </a:xfrm>
          <a:prstGeom prst="rect">
            <a:avLst/>
          </a:prstGeom>
          <a:noFill/>
          <a:ln w="9525">
            <a:noFill/>
            <a:miter lim="800000"/>
            <a:headEnd/>
            <a:tailEnd/>
          </a:ln>
          <a:effectLst/>
        </p:spPr>
      </p:pic>
      <p:sp>
        <p:nvSpPr>
          <p:cNvPr id="5" name="Title 4"/>
          <p:cNvSpPr>
            <a:spLocks noGrp="1"/>
          </p:cNvSpPr>
          <p:nvPr>
            <p:ph type="title"/>
          </p:nvPr>
        </p:nvSpPr>
        <p:spPr/>
        <p:txBody>
          <a:bodyPr>
            <a:normAutofit/>
          </a:bodyPr>
          <a:lstStyle/>
          <a:p>
            <a:r>
              <a:rPr lang="en-US" sz="3200" b="1" u="sng" dirty="0" smtClean="0"/>
              <a:t>Socio-demographic profile</a:t>
            </a:r>
            <a:endParaRPr lang="en-US" sz="3200" b="1" u="sng"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srcRect/>
          <a:stretch>
            <a:fillRect/>
          </a:stretch>
        </p:blipFill>
        <p:spPr bwMode="auto">
          <a:xfrm>
            <a:off x="364787" y="1905000"/>
            <a:ext cx="8322013" cy="3048000"/>
          </a:xfrm>
          <a:prstGeom prst="rect">
            <a:avLst/>
          </a:prstGeom>
          <a:noFill/>
          <a:ln w="9525">
            <a:noFill/>
            <a:miter lim="800000"/>
            <a:headEnd/>
            <a:tailEnd/>
          </a:ln>
          <a:effectLst/>
        </p:spPr>
      </p:pic>
      <p:sp>
        <p:nvSpPr>
          <p:cNvPr id="7" name="Title 1"/>
          <p:cNvSpPr>
            <a:spLocks noGrp="1"/>
          </p:cNvSpPr>
          <p:nvPr>
            <p:ph type="title"/>
          </p:nvPr>
        </p:nvSpPr>
        <p:spPr>
          <a:xfrm>
            <a:off x="228600" y="381000"/>
            <a:ext cx="8915400" cy="1143000"/>
          </a:xfrm>
        </p:spPr>
        <p:txBody>
          <a:bodyPr>
            <a:normAutofit/>
          </a:bodyPr>
          <a:lstStyle/>
          <a:p>
            <a:r>
              <a:rPr lang="en-US" sz="3200" b="1" u="sng" dirty="0" smtClean="0"/>
              <a:t>Socio-demographic profile</a:t>
            </a:r>
            <a:endParaRPr lang="en-US" sz="3200" b="1" u="sng"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t>Socio-demographic profile</a:t>
            </a:r>
            <a:endParaRPr lang="en-US" sz="3200" b="1" u="sng" dirty="0"/>
          </a:p>
        </p:txBody>
      </p:sp>
      <p:pic>
        <p:nvPicPr>
          <p:cNvPr id="4" name="Picture 4" descr="C:\Users\PUNEET\Documents\Capture.PNG"/>
          <p:cNvPicPr>
            <a:picLocks noGrp="1" noChangeAspect="1" noChangeArrowheads="1"/>
          </p:cNvPicPr>
          <p:nvPr>
            <p:ph idx="1"/>
          </p:nvPr>
        </p:nvPicPr>
        <p:blipFill>
          <a:blip r:embed="rId2"/>
          <a:srcRect/>
          <a:stretch>
            <a:fillRect/>
          </a:stretch>
        </p:blipFill>
        <p:spPr bwMode="auto">
          <a:xfrm>
            <a:off x="786244" y="1295400"/>
            <a:ext cx="7671956" cy="45720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PUNEET\Documents\Capture.PNG"/>
          <p:cNvPicPr>
            <a:picLocks noChangeAspect="1" noChangeArrowheads="1"/>
          </p:cNvPicPr>
          <p:nvPr/>
        </p:nvPicPr>
        <p:blipFill>
          <a:blip r:embed="rId2"/>
          <a:srcRect/>
          <a:stretch>
            <a:fillRect/>
          </a:stretch>
        </p:blipFill>
        <p:spPr bwMode="auto">
          <a:xfrm>
            <a:off x="838200" y="1600200"/>
            <a:ext cx="7696200" cy="3733800"/>
          </a:xfrm>
          <a:prstGeom prst="rect">
            <a:avLst/>
          </a:prstGeom>
          <a:noFill/>
        </p:spPr>
      </p:pic>
      <p:sp>
        <p:nvSpPr>
          <p:cNvPr id="6" name="Title 1"/>
          <p:cNvSpPr txBox="1">
            <a:spLocks/>
          </p:cNvSpPr>
          <p:nvPr/>
        </p:nvSpPr>
        <p:spPr>
          <a:xfrm>
            <a:off x="228600" y="381000"/>
            <a:ext cx="89154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sng" strike="noStrike" kern="1200" cap="none" spc="0" normalizeH="0" baseline="0" noProof="0" dirty="0" smtClean="0">
                <a:ln>
                  <a:noFill/>
                </a:ln>
                <a:solidFill>
                  <a:schemeClr val="tx1"/>
                </a:solidFill>
                <a:effectLst/>
                <a:uLnTx/>
                <a:uFillTx/>
                <a:latin typeface="+mj-lt"/>
                <a:ea typeface="+mj-ea"/>
                <a:cs typeface="+mj-cs"/>
              </a:rPr>
              <a:t>Socio-demographic profile</a:t>
            </a:r>
            <a:endParaRPr kumimoji="0" lang="en-US" sz="3200" b="1" i="0" u="sng"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a:srcRect/>
          <a:stretch>
            <a:fillRect/>
          </a:stretch>
        </p:blipFill>
        <p:spPr bwMode="auto">
          <a:xfrm>
            <a:off x="762000" y="1600200"/>
            <a:ext cx="7543800" cy="4038600"/>
          </a:xfrm>
          <a:prstGeom prst="rect">
            <a:avLst/>
          </a:prstGeom>
          <a:noFill/>
          <a:ln w="9525">
            <a:noFill/>
            <a:miter lim="800000"/>
            <a:headEnd/>
            <a:tailEnd/>
          </a:ln>
          <a:effectLst/>
        </p:spPr>
      </p:pic>
      <p:sp>
        <p:nvSpPr>
          <p:cNvPr id="3" name="Title 1"/>
          <p:cNvSpPr txBox="1">
            <a:spLocks/>
          </p:cNvSpPr>
          <p:nvPr/>
        </p:nvSpPr>
        <p:spPr>
          <a:xfrm>
            <a:off x="228600" y="381000"/>
            <a:ext cx="89154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sng" strike="noStrike" kern="1200" cap="none" spc="0" normalizeH="0" baseline="0" noProof="0" dirty="0" smtClean="0">
                <a:ln>
                  <a:noFill/>
                </a:ln>
                <a:solidFill>
                  <a:schemeClr val="tx1"/>
                </a:solidFill>
                <a:effectLst/>
                <a:uLnTx/>
                <a:uFillTx/>
                <a:latin typeface="+mj-lt"/>
                <a:ea typeface="+mj-ea"/>
                <a:cs typeface="+mj-cs"/>
              </a:rPr>
              <a:t>Socio-demographic profile</a:t>
            </a:r>
            <a:endParaRPr kumimoji="0" lang="en-US" sz="3200" b="1" i="0" u="sng"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PUNEET\Documents\Capture.PNG"/>
          <p:cNvPicPr>
            <a:picLocks noChangeAspect="1" noChangeArrowheads="1"/>
          </p:cNvPicPr>
          <p:nvPr/>
        </p:nvPicPr>
        <p:blipFill>
          <a:blip r:embed="rId2"/>
          <a:srcRect/>
          <a:stretch>
            <a:fillRect/>
          </a:stretch>
        </p:blipFill>
        <p:spPr bwMode="auto">
          <a:xfrm>
            <a:off x="762000" y="1600200"/>
            <a:ext cx="7519888" cy="3429000"/>
          </a:xfrm>
          <a:prstGeom prst="rect">
            <a:avLst/>
          </a:prstGeom>
          <a:noFill/>
        </p:spPr>
      </p:pic>
      <p:sp>
        <p:nvSpPr>
          <p:cNvPr id="4" name="Title 1"/>
          <p:cNvSpPr txBox="1">
            <a:spLocks/>
          </p:cNvSpPr>
          <p:nvPr/>
        </p:nvSpPr>
        <p:spPr>
          <a:xfrm>
            <a:off x="228600" y="381000"/>
            <a:ext cx="89154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sng" strike="noStrike" kern="1200" cap="none" spc="0" normalizeH="0" baseline="0" noProof="0" dirty="0" smtClean="0">
                <a:ln>
                  <a:noFill/>
                </a:ln>
                <a:solidFill>
                  <a:schemeClr val="tx1"/>
                </a:solidFill>
                <a:effectLst/>
                <a:uLnTx/>
                <a:uFillTx/>
                <a:latin typeface="+mj-lt"/>
                <a:ea typeface="+mj-ea"/>
                <a:cs typeface="+mj-cs"/>
              </a:rPr>
              <a:t>Socio-demographic profile</a:t>
            </a:r>
            <a:endParaRPr kumimoji="0" lang="en-US" sz="3200" b="1" i="0" u="sng"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a:srcRect/>
          <a:stretch>
            <a:fillRect/>
          </a:stretch>
        </p:blipFill>
        <p:spPr bwMode="auto">
          <a:xfrm>
            <a:off x="838200" y="1524000"/>
            <a:ext cx="7620000" cy="3886200"/>
          </a:xfrm>
          <a:prstGeom prst="rect">
            <a:avLst/>
          </a:prstGeom>
          <a:noFill/>
          <a:ln w="9525">
            <a:noFill/>
            <a:miter lim="800000"/>
            <a:headEnd/>
            <a:tailEnd/>
          </a:ln>
          <a:effectLst/>
        </p:spPr>
      </p:pic>
      <p:sp>
        <p:nvSpPr>
          <p:cNvPr id="3" name="Title 1"/>
          <p:cNvSpPr txBox="1">
            <a:spLocks/>
          </p:cNvSpPr>
          <p:nvPr/>
        </p:nvSpPr>
        <p:spPr>
          <a:xfrm>
            <a:off x="228600" y="381000"/>
            <a:ext cx="89154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sng" strike="noStrike" kern="1200" cap="none" spc="0" normalizeH="0" baseline="0" noProof="0" dirty="0" smtClean="0">
                <a:ln>
                  <a:noFill/>
                </a:ln>
                <a:solidFill>
                  <a:schemeClr val="tx1"/>
                </a:solidFill>
                <a:effectLst/>
                <a:uLnTx/>
                <a:uFillTx/>
                <a:latin typeface="+mj-lt"/>
                <a:ea typeface="+mj-ea"/>
                <a:cs typeface="+mj-cs"/>
              </a:rPr>
              <a:t>Socio-demographic profile</a:t>
            </a:r>
            <a:endParaRPr kumimoji="0" lang="en-US" sz="3200" b="1" i="0" u="sng"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457200" y="1776293"/>
            <a:ext cx="8229600" cy="4173777"/>
          </a:xfrm>
          <a:prstGeom prst="rect">
            <a:avLst/>
          </a:prstGeom>
          <a:noFill/>
          <a:ln w="9525">
            <a:noFill/>
            <a:miter lim="800000"/>
            <a:headEnd/>
            <a:tailEnd/>
          </a:ln>
          <a:effectLst/>
        </p:spPr>
      </p:pic>
      <p:sp>
        <p:nvSpPr>
          <p:cNvPr id="5" name="Title 1"/>
          <p:cNvSpPr txBox="1">
            <a:spLocks noGrp="1"/>
          </p:cNvSpPr>
          <p:nvPr>
            <p:ph type="title"/>
          </p:nvPr>
        </p:nvSpPr>
        <p:spPr>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sng" strike="noStrike" kern="1200" cap="none" spc="0" normalizeH="0" baseline="0" noProof="0" dirty="0" smtClean="0">
                <a:ln>
                  <a:noFill/>
                </a:ln>
                <a:solidFill>
                  <a:schemeClr val="tx1"/>
                </a:solidFill>
                <a:effectLst/>
                <a:uLnTx/>
                <a:uFillTx/>
                <a:latin typeface="+mj-lt"/>
                <a:ea typeface="+mj-ea"/>
                <a:cs typeface="+mj-cs"/>
              </a:rPr>
              <a:t>Socio-demographic profile</a:t>
            </a:r>
            <a:endParaRPr kumimoji="0" lang="en-US" sz="3200" b="1" i="0" u="sng"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PUNEET\Documents\Capture.PNG"/>
          <p:cNvPicPr>
            <a:picLocks noChangeAspect="1" noChangeArrowheads="1"/>
          </p:cNvPicPr>
          <p:nvPr/>
        </p:nvPicPr>
        <p:blipFill>
          <a:blip r:embed="rId3"/>
          <a:srcRect/>
          <a:stretch>
            <a:fillRect/>
          </a:stretch>
        </p:blipFill>
        <p:spPr bwMode="auto">
          <a:xfrm>
            <a:off x="838200" y="1447800"/>
            <a:ext cx="7772400" cy="3962400"/>
          </a:xfrm>
          <a:prstGeom prst="rect">
            <a:avLst/>
          </a:prstGeom>
          <a:noFill/>
        </p:spPr>
      </p:pic>
      <p:sp>
        <p:nvSpPr>
          <p:cNvPr id="5" name="Title 1"/>
          <p:cNvSpPr txBox="1">
            <a:spLocks/>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sng" strike="noStrike" kern="1200" cap="none" spc="0" normalizeH="0" baseline="0" noProof="0" dirty="0" smtClean="0">
                <a:ln>
                  <a:noFill/>
                </a:ln>
                <a:solidFill>
                  <a:schemeClr val="tx1"/>
                </a:solidFill>
                <a:effectLst/>
                <a:uLnTx/>
                <a:uFillTx/>
                <a:latin typeface="+mj-lt"/>
                <a:ea typeface="+mj-ea"/>
                <a:cs typeface="+mj-cs"/>
              </a:rPr>
              <a:t>Socio-demographic profile</a:t>
            </a:r>
            <a:endParaRPr kumimoji="0" lang="en-US" sz="3200" b="1" i="0" u="sng"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u="sng" dirty="0" smtClean="0"/>
              <a:t>Satisfaction level-Physical facilities</a:t>
            </a:r>
            <a:endParaRPr lang="en-US" sz="2400" b="1" u="sng" dirty="0"/>
          </a:p>
        </p:txBody>
      </p:sp>
      <p:pic>
        <p:nvPicPr>
          <p:cNvPr id="9218" name="Picture 2" descr="C:\Users\PUNEET\Documents\Capture.PNG"/>
          <p:cNvPicPr>
            <a:picLocks noChangeAspect="1" noChangeArrowheads="1"/>
          </p:cNvPicPr>
          <p:nvPr/>
        </p:nvPicPr>
        <p:blipFill>
          <a:blip r:embed="rId2"/>
          <a:srcRect/>
          <a:stretch>
            <a:fillRect/>
          </a:stretch>
        </p:blipFill>
        <p:spPr bwMode="auto">
          <a:xfrm>
            <a:off x="838200" y="1676400"/>
            <a:ext cx="7410101" cy="41910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INTRODUCTION</a:t>
            </a:r>
            <a:endParaRPr lang="en-US" b="1" u="sng" dirty="0"/>
          </a:p>
        </p:txBody>
      </p:sp>
      <p:sp>
        <p:nvSpPr>
          <p:cNvPr id="3" name="Content Placeholder 2"/>
          <p:cNvSpPr>
            <a:spLocks noGrp="1"/>
          </p:cNvSpPr>
          <p:nvPr>
            <p:ph idx="1"/>
          </p:nvPr>
        </p:nvSpPr>
        <p:spPr/>
        <p:txBody>
          <a:bodyPr>
            <a:normAutofit fontScale="92500"/>
          </a:bodyPr>
          <a:lstStyle/>
          <a:p>
            <a:r>
              <a:rPr lang="en-US" dirty="0" smtClean="0"/>
              <a:t>Primary health care is one of most important component of health care in developing country. </a:t>
            </a:r>
          </a:p>
          <a:p>
            <a:r>
              <a:rPr lang="en-US" dirty="0" smtClean="0"/>
              <a:t>The government of Delhi introduced the concept of neighborhood health clinic (</a:t>
            </a:r>
            <a:r>
              <a:rPr lang="en-US" dirty="0" err="1" smtClean="0"/>
              <a:t>Aam</a:t>
            </a:r>
            <a:r>
              <a:rPr lang="en-US" dirty="0" smtClean="0"/>
              <a:t> </a:t>
            </a:r>
            <a:r>
              <a:rPr lang="en-US" dirty="0" err="1" smtClean="0"/>
              <a:t>Aadmi</a:t>
            </a:r>
            <a:r>
              <a:rPr lang="en-US" dirty="0" smtClean="0"/>
              <a:t> </a:t>
            </a:r>
            <a:r>
              <a:rPr lang="en-US" dirty="0" err="1" smtClean="0"/>
              <a:t>Mohalla</a:t>
            </a:r>
            <a:r>
              <a:rPr lang="en-US" dirty="0" smtClean="0"/>
              <a:t> Clinic) in Delhi to reduce the burden of secondary &amp; Tertiary level hospitals which are already highly overburdened and to make primary health care more accessible to its citizens. </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Users\PUNEET\Documents\Capture.PNG"/>
          <p:cNvPicPr>
            <a:picLocks noChangeAspect="1" noChangeArrowheads="1"/>
          </p:cNvPicPr>
          <p:nvPr/>
        </p:nvPicPr>
        <p:blipFill>
          <a:blip r:embed="rId2"/>
          <a:srcRect/>
          <a:stretch>
            <a:fillRect/>
          </a:stretch>
        </p:blipFill>
        <p:spPr bwMode="auto">
          <a:xfrm>
            <a:off x="2057400" y="990600"/>
            <a:ext cx="5486400" cy="5867400"/>
          </a:xfrm>
          <a:prstGeom prst="rect">
            <a:avLst/>
          </a:prstGeom>
          <a:noFill/>
        </p:spPr>
      </p:pic>
      <p:sp>
        <p:nvSpPr>
          <p:cNvPr id="3" name="TextBox 2"/>
          <p:cNvSpPr txBox="1"/>
          <p:nvPr/>
        </p:nvSpPr>
        <p:spPr>
          <a:xfrm>
            <a:off x="2362200" y="152400"/>
            <a:ext cx="4572000" cy="830997"/>
          </a:xfrm>
          <a:prstGeom prst="rect">
            <a:avLst/>
          </a:prstGeom>
          <a:noFill/>
        </p:spPr>
        <p:txBody>
          <a:bodyPr wrap="square" rtlCol="0">
            <a:spAutoFit/>
          </a:bodyPr>
          <a:lstStyle/>
          <a:p>
            <a:r>
              <a:rPr lang="en-US" sz="2400" b="1" u="sng" dirty="0" smtClean="0"/>
              <a:t>Satisfaction level-Physical Facilities clinic wise</a:t>
            </a:r>
            <a:endParaRPr lang="en-US" sz="2400" b="1" u="sng"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PUNEET\Desktop\capture.PNG"/>
          <p:cNvPicPr>
            <a:picLocks noChangeAspect="1" noChangeArrowheads="1"/>
          </p:cNvPicPr>
          <p:nvPr/>
        </p:nvPicPr>
        <p:blipFill>
          <a:blip r:embed="rId2"/>
          <a:srcRect/>
          <a:stretch>
            <a:fillRect/>
          </a:stretch>
        </p:blipFill>
        <p:spPr bwMode="auto">
          <a:xfrm>
            <a:off x="685800" y="2547938"/>
            <a:ext cx="7696199" cy="3395662"/>
          </a:xfrm>
          <a:prstGeom prst="rect">
            <a:avLst/>
          </a:prstGeom>
          <a:noFill/>
        </p:spPr>
      </p:pic>
      <p:sp>
        <p:nvSpPr>
          <p:cNvPr id="4" name="TextBox 3"/>
          <p:cNvSpPr txBox="1"/>
          <p:nvPr/>
        </p:nvSpPr>
        <p:spPr>
          <a:xfrm>
            <a:off x="2057400" y="533400"/>
            <a:ext cx="5181600" cy="954107"/>
          </a:xfrm>
          <a:prstGeom prst="rect">
            <a:avLst/>
          </a:prstGeom>
          <a:noFill/>
        </p:spPr>
        <p:txBody>
          <a:bodyPr wrap="square" rtlCol="0">
            <a:spAutoFit/>
          </a:bodyPr>
          <a:lstStyle/>
          <a:p>
            <a:r>
              <a:rPr lang="en-US" sz="2800" b="1" u="sng" dirty="0" err="1" smtClean="0"/>
              <a:t>Satisafaction</a:t>
            </a:r>
            <a:r>
              <a:rPr lang="en-US" sz="2800" b="1" u="sng" dirty="0" smtClean="0"/>
              <a:t> level-Registration services</a:t>
            </a:r>
            <a:endParaRPr lang="en-US" sz="2800" b="1" u="sng"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1219201" y="1828800"/>
            <a:ext cx="6629400" cy="4572000"/>
          </a:xfrm>
          <a:prstGeom prst="rect">
            <a:avLst/>
          </a:prstGeom>
          <a:noFill/>
          <a:ln w="9525">
            <a:noFill/>
            <a:miter lim="800000"/>
            <a:headEnd/>
            <a:tailEnd/>
          </a:ln>
          <a:effectLst/>
        </p:spPr>
      </p:pic>
      <p:sp>
        <p:nvSpPr>
          <p:cNvPr id="3" name="TextBox 2"/>
          <p:cNvSpPr txBox="1"/>
          <p:nvPr/>
        </p:nvSpPr>
        <p:spPr>
          <a:xfrm>
            <a:off x="1905000" y="304800"/>
            <a:ext cx="5867400" cy="830997"/>
          </a:xfrm>
          <a:prstGeom prst="rect">
            <a:avLst/>
          </a:prstGeom>
          <a:noFill/>
        </p:spPr>
        <p:txBody>
          <a:bodyPr wrap="square" rtlCol="0">
            <a:spAutoFit/>
          </a:bodyPr>
          <a:lstStyle/>
          <a:p>
            <a:r>
              <a:rPr lang="en-US" sz="2400" b="1" u="sng" dirty="0" smtClean="0"/>
              <a:t>Satisfaction level-Registration services clinic wise</a:t>
            </a:r>
            <a:endParaRPr lang="en-US" sz="2400" b="1" u="sng"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914400" y="1981200"/>
            <a:ext cx="7391400" cy="3429000"/>
          </a:xfrm>
          <a:prstGeom prst="rect">
            <a:avLst/>
          </a:prstGeom>
          <a:noFill/>
          <a:ln w="9525">
            <a:noFill/>
            <a:miter lim="800000"/>
            <a:headEnd/>
            <a:tailEnd/>
          </a:ln>
          <a:effectLst/>
        </p:spPr>
      </p:pic>
      <p:sp>
        <p:nvSpPr>
          <p:cNvPr id="3" name="TextBox 2"/>
          <p:cNvSpPr txBox="1"/>
          <p:nvPr/>
        </p:nvSpPr>
        <p:spPr>
          <a:xfrm>
            <a:off x="2590800" y="533400"/>
            <a:ext cx="4419600" cy="461665"/>
          </a:xfrm>
          <a:prstGeom prst="rect">
            <a:avLst/>
          </a:prstGeom>
          <a:noFill/>
        </p:spPr>
        <p:txBody>
          <a:bodyPr wrap="square" rtlCol="0">
            <a:spAutoFit/>
          </a:bodyPr>
          <a:lstStyle/>
          <a:p>
            <a:r>
              <a:rPr lang="en-US" sz="2400" b="1" u="sng" dirty="0" smtClean="0"/>
              <a:t>Satisfaction level-Doctor Services</a:t>
            </a:r>
            <a:endParaRPr lang="en-US" sz="2400" b="1" u="sng"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1600200" y="1000124"/>
            <a:ext cx="5791201" cy="5629275"/>
          </a:xfrm>
          <a:prstGeom prst="rect">
            <a:avLst/>
          </a:prstGeom>
          <a:noFill/>
          <a:ln w="9525">
            <a:noFill/>
            <a:miter lim="800000"/>
            <a:headEnd/>
            <a:tailEnd/>
          </a:ln>
          <a:effectLst/>
        </p:spPr>
      </p:pic>
      <p:sp>
        <p:nvSpPr>
          <p:cNvPr id="3" name="TextBox 2"/>
          <p:cNvSpPr txBox="1"/>
          <p:nvPr/>
        </p:nvSpPr>
        <p:spPr>
          <a:xfrm>
            <a:off x="1600200" y="228600"/>
            <a:ext cx="5791200" cy="830997"/>
          </a:xfrm>
          <a:prstGeom prst="rect">
            <a:avLst/>
          </a:prstGeom>
          <a:noFill/>
        </p:spPr>
        <p:txBody>
          <a:bodyPr wrap="square" rtlCol="0">
            <a:spAutoFit/>
          </a:bodyPr>
          <a:lstStyle/>
          <a:p>
            <a:r>
              <a:rPr lang="en-US" sz="2400" b="1" u="sng" dirty="0" smtClean="0"/>
              <a:t>Satisfaction level-Doctors services clinic wise</a:t>
            </a:r>
            <a:endParaRPr lang="en-US" sz="2400" b="1" u="sng"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a:srcRect/>
          <a:stretch>
            <a:fillRect/>
          </a:stretch>
        </p:blipFill>
        <p:spPr bwMode="auto">
          <a:xfrm>
            <a:off x="1295400" y="981074"/>
            <a:ext cx="6508095" cy="5572126"/>
          </a:xfrm>
          <a:prstGeom prst="rect">
            <a:avLst/>
          </a:prstGeom>
          <a:noFill/>
          <a:ln w="9525">
            <a:noFill/>
            <a:miter lim="800000"/>
            <a:headEnd/>
            <a:tailEnd/>
          </a:ln>
          <a:effectLst/>
        </p:spPr>
      </p:pic>
      <p:sp>
        <p:nvSpPr>
          <p:cNvPr id="3" name="TextBox 2"/>
          <p:cNvSpPr txBox="1"/>
          <p:nvPr/>
        </p:nvSpPr>
        <p:spPr>
          <a:xfrm>
            <a:off x="2286000" y="152400"/>
            <a:ext cx="4648200" cy="830997"/>
          </a:xfrm>
          <a:prstGeom prst="rect">
            <a:avLst/>
          </a:prstGeom>
          <a:noFill/>
        </p:spPr>
        <p:txBody>
          <a:bodyPr wrap="square" rtlCol="0">
            <a:spAutoFit/>
          </a:bodyPr>
          <a:lstStyle/>
          <a:p>
            <a:pPr algn="ctr"/>
            <a:r>
              <a:rPr lang="en-US" sz="2400" b="1" u="sng" dirty="0" smtClean="0"/>
              <a:t>Satisfaction level - Diagnostic services</a:t>
            </a:r>
            <a:endParaRPr lang="en-US" sz="2400" b="1" u="sng"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PUNEET\Documents\Capture.PNG"/>
          <p:cNvPicPr>
            <a:picLocks noChangeAspect="1" noChangeArrowheads="1"/>
          </p:cNvPicPr>
          <p:nvPr/>
        </p:nvPicPr>
        <p:blipFill>
          <a:blip r:embed="rId2"/>
          <a:srcRect/>
          <a:stretch>
            <a:fillRect/>
          </a:stretch>
        </p:blipFill>
        <p:spPr bwMode="auto">
          <a:xfrm>
            <a:off x="838200" y="1962150"/>
            <a:ext cx="7391400" cy="3448050"/>
          </a:xfrm>
          <a:prstGeom prst="rect">
            <a:avLst/>
          </a:prstGeom>
          <a:noFill/>
        </p:spPr>
      </p:pic>
      <p:sp>
        <p:nvSpPr>
          <p:cNvPr id="3" name="TextBox 2"/>
          <p:cNvSpPr txBox="1"/>
          <p:nvPr/>
        </p:nvSpPr>
        <p:spPr>
          <a:xfrm>
            <a:off x="2286000" y="533400"/>
            <a:ext cx="4648200" cy="830997"/>
          </a:xfrm>
          <a:prstGeom prst="rect">
            <a:avLst/>
          </a:prstGeom>
          <a:noFill/>
        </p:spPr>
        <p:txBody>
          <a:bodyPr wrap="square" rtlCol="0">
            <a:spAutoFit/>
          </a:bodyPr>
          <a:lstStyle/>
          <a:p>
            <a:pPr algn="ctr"/>
            <a:r>
              <a:rPr lang="en-US" sz="2400" b="1" u="sng" dirty="0" smtClean="0"/>
              <a:t>Satisfaction level – Pharmacy services</a:t>
            </a:r>
            <a:endParaRPr lang="en-US" sz="2400" b="1" u="sng"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a:srcRect/>
          <a:stretch>
            <a:fillRect/>
          </a:stretch>
        </p:blipFill>
        <p:spPr bwMode="auto">
          <a:xfrm>
            <a:off x="1295400" y="1066800"/>
            <a:ext cx="6858000" cy="5638800"/>
          </a:xfrm>
          <a:prstGeom prst="rect">
            <a:avLst/>
          </a:prstGeom>
          <a:noFill/>
          <a:ln w="9525">
            <a:noFill/>
            <a:miter lim="800000"/>
            <a:headEnd/>
            <a:tailEnd/>
          </a:ln>
          <a:effectLst/>
        </p:spPr>
      </p:pic>
      <p:sp>
        <p:nvSpPr>
          <p:cNvPr id="4" name="TextBox 3"/>
          <p:cNvSpPr txBox="1"/>
          <p:nvPr/>
        </p:nvSpPr>
        <p:spPr>
          <a:xfrm>
            <a:off x="1981200" y="304800"/>
            <a:ext cx="5638800" cy="461665"/>
          </a:xfrm>
          <a:prstGeom prst="rect">
            <a:avLst/>
          </a:prstGeom>
          <a:noFill/>
        </p:spPr>
        <p:txBody>
          <a:bodyPr wrap="square" rtlCol="0">
            <a:spAutoFit/>
          </a:bodyPr>
          <a:lstStyle/>
          <a:p>
            <a:pPr algn="ctr"/>
            <a:r>
              <a:rPr lang="en-US" sz="2400" b="1" u="sng" dirty="0" smtClean="0"/>
              <a:t>Satisfaction level – Pharmacy services</a:t>
            </a:r>
            <a:endParaRPr lang="en-US" sz="2400" b="1" u="sng"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19400" y="457200"/>
            <a:ext cx="4953000" cy="584775"/>
          </a:xfrm>
          <a:prstGeom prst="rect">
            <a:avLst/>
          </a:prstGeom>
          <a:noFill/>
        </p:spPr>
        <p:txBody>
          <a:bodyPr wrap="square" rtlCol="0">
            <a:spAutoFit/>
          </a:bodyPr>
          <a:lstStyle/>
          <a:p>
            <a:r>
              <a:rPr lang="en-US" sz="3200" b="1" u="sng" dirty="0" smtClean="0"/>
              <a:t>Qualitative analysis</a:t>
            </a:r>
            <a:endParaRPr lang="en-US" sz="3200" b="1" u="sng" dirty="0"/>
          </a:p>
        </p:txBody>
      </p:sp>
      <p:sp>
        <p:nvSpPr>
          <p:cNvPr id="3" name="TextBox 2"/>
          <p:cNvSpPr txBox="1"/>
          <p:nvPr/>
        </p:nvSpPr>
        <p:spPr>
          <a:xfrm>
            <a:off x="381000" y="1371600"/>
            <a:ext cx="8305800" cy="3816429"/>
          </a:xfrm>
          <a:prstGeom prst="rect">
            <a:avLst/>
          </a:prstGeom>
          <a:noFill/>
        </p:spPr>
        <p:txBody>
          <a:bodyPr wrap="square" rtlCol="0">
            <a:spAutoFit/>
          </a:bodyPr>
          <a:lstStyle/>
          <a:p>
            <a:pPr marL="342900" indent="-342900">
              <a:buAutoNum type="arabicPeriod"/>
            </a:pPr>
            <a:r>
              <a:rPr lang="en-US" sz="3200" dirty="0" smtClean="0"/>
              <a:t>Concept of </a:t>
            </a:r>
            <a:r>
              <a:rPr lang="en-US" sz="3200" dirty="0" err="1" smtClean="0"/>
              <a:t>Mohalla</a:t>
            </a:r>
            <a:r>
              <a:rPr lang="en-US" sz="3200" dirty="0" smtClean="0"/>
              <a:t> clinic</a:t>
            </a:r>
          </a:p>
          <a:p>
            <a:pPr marL="342900" indent="-342900">
              <a:buAutoNum type="arabicPeriod"/>
            </a:pPr>
            <a:r>
              <a:rPr lang="en-US" sz="3200" dirty="0" smtClean="0"/>
              <a:t>Infrastructure</a:t>
            </a:r>
          </a:p>
          <a:p>
            <a:pPr marL="342900" indent="-342900">
              <a:buAutoNum type="arabicPeriod"/>
            </a:pPr>
            <a:r>
              <a:rPr lang="en-US" sz="3200" dirty="0" smtClean="0"/>
              <a:t>Staff</a:t>
            </a:r>
          </a:p>
          <a:p>
            <a:pPr marL="342900" indent="-342900">
              <a:buAutoNum type="arabicPeriod"/>
            </a:pPr>
            <a:r>
              <a:rPr lang="en-US" sz="3200" dirty="0" smtClean="0"/>
              <a:t>Remuneration</a:t>
            </a:r>
          </a:p>
          <a:p>
            <a:pPr marL="342900" indent="-342900">
              <a:buAutoNum type="arabicPeriod"/>
            </a:pPr>
            <a:r>
              <a:rPr lang="en-US" sz="3200" dirty="0" smtClean="0"/>
              <a:t>Timings</a:t>
            </a:r>
          </a:p>
          <a:p>
            <a:pPr marL="342900" indent="-342900">
              <a:buAutoNum type="arabicPeriod"/>
            </a:pPr>
            <a:r>
              <a:rPr lang="en-US" sz="3200" dirty="0" smtClean="0"/>
              <a:t>Medicines</a:t>
            </a:r>
          </a:p>
          <a:p>
            <a:pPr marL="342900" indent="-342900">
              <a:buAutoNum type="arabicPeriod"/>
            </a:pPr>
            <a:r>
              <a:rPr lang="en-US" sz="3200" dirty="0" smtClean="0"/>
              <a:t>Tests</a:t>
            </a:r>
          </a:p>
          <a:p>
            <a:pPr marL="342900" indent="-342900">
              <a:buAutoNum type="arabicPeriod"/>
            </a:pP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Conclusion</a:t>
            </a:r>
            <a:endParaRPr lang="en-US" b="1" u="sng" dirty="0"/>
          </a:p>
        </p:txBody>
      </p:sp>
      <p:sp>
        <p:nvSpPr>
          <p:cNvPr id="3" name="Content Placeholder 2"/>
          <p:cNvSpPr>
            <a:spLocks noGrp="1"/>
          </p:cNvSpPr>
          <p:nvPr>
            <p:ph idx="1"/>
          </p:nvPr>
        </p:nvSpPr>
        <p:spPr>
          <a:xfrm>
            <a:off x="228600" y="1524000"/>
            <a:ext cx="8686800" cy="4876800"/>
          </a:xfrm>
        </p:spPr>
        <p:txBody>
          <a:bodyPr/>
          <a:lstStyle/>
          <a:p>
            <a:endParaRPr lang="en-US" dirty="0" smtClean="0"/>
          </a:p>
          <a:p>
            <a:r>
              <a:rPr lang="en-US" dirty="0" smtClean="0"/>
              <a:t>Overall satisfaction level- Very High</a:t>
            </a:r>
          </a:p>
          <a:p>
            <a:r>
              <a:rPr lang="en-US" dirty="0" smtClean="0"/>
              <a:t>Satisfaction level based on studied parameters</a:t>
            </a:r>
          </a:p>
          <a:p>
            <a:r>
              <a:rPr lang="en-US" dirty="0" smtClean="0"/>
              <a:t>Satisfaction in terms of individual </a:t>
            </a:r>
            <a:r>
              <a:rPr lang="en-US" dirty="0" err="1" smtClean="0"/>
              <a:t>mohalla</a:t>
            </a:r>
            <a:r>
              <a:rPr lang="en-US" dirty="0" smtClean="0"/>
              <a:t> clinic</a:t>
            </a:r>
          </a:p>
          <a:p>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OBJECTIVE</a:t>
            </a:r>
            <a:endParaRPr lang="en-US" b="1" u="sng" dirty="0"/>
          </a:p>
        </p:txBody>
      </p:sp>
      <p:sp>
        <p:nvSpPr>
          <p:cNvPr id="3" name="Content Placeholder 2"/>
          <p:cNvSpPr>
            <a:spLocks noGrp="1"/>
          </p:cNvSpPr>
          <p:nvPr>
            <p:ph idx="1"/>
          </p:nvPr>
        </p:nvSpPr>
        <p:spPr/>
        <p:txBody>
          <a:bodyPr/>
          <a:lstStyle/>
          <a:p>
            <a:pPr marL="514350" lvl="0" indent="-514350">
              <a:buNone/>
            </a:pPr>
            <a:r>
              <a:rPr lang="en-US" dirty="0" smtClean="0"/>
              <a:t>	</a:t>
            </a:r>
            <a:r>
              <a:rPr lang="en-US" dirty="0" smtClean="0"/>
              <a:t>To </a:t>
            </a:r>
            <a:r>
              <a:rPr lang="en-US" dirty="0" smtClean="0"/>
              <a:t>study the level of Patient Satisfaction of </a:t>
            </a:r>
            <a:r>
              <a:rPr lang="en-US" dirty="0" err="1" smtClean="0"/>
              <a:t>Mohalla</a:t>
            </a:r>
            <a:r>
              <a:rPr lang="en-US" dirty="0" smtClean="0"/>
              <a:t> Clinic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METHODOLOGY</a:t>
            </a:r>
            <a:endParaRPr lang="en-US" b="1" u="sng" dirty="0"/>
          </a:p>
        </p:txBody>
      </p:sp>
      <p:sp>
        <p:nvSpPr>
          <p:cNvPr id="3" name="Content Placeholder 2"/>
          <p:cNvSpPr>
            <a:spLocks noGrp="1"/>
          </p:cNvSpPr>
          <p:nvPr>
            <p:ph idx="1"/>
          </p:nvPr>
        </p:nvSpPr>
        <p:spPr/>
        <p:txBody>
          <a:bodyPr>
            <a:normAutofit/>
          </a:bodyPr>
          <a:lstStyle/>
          <a:p>
            <a:r>
              <a:rPr lang="en-US" sz="2400" b="1" dirty="0" smtClean="0"/>
              <a:t>STUDY AREA: </a:t>
            </a:r>
            <a:r>
              <a:rPr lang="en-US" sz="2400" dirty="0" smtClean="0"/>
              <a:t>Four </a:t>
            </a:r>
            <a:r>
              <a:rPr lang="en-US" sz="2400" dirty="0" err="1" smtClean="0"/>
              <a:t>Mohalla</a:t>
            </a:r>
            <a:r>
              <a:rPr lang="en-US" sz="2400" dirty="0" smtClean="0"/>
              <a:t> Clinics out of eleven in South West District, Delhi namely:-</a:t>
            </a:r>
          </a:p>
          <a:p>
            <a:pPr>
              <a:buNone/>
            </a:pPr>
            <a:r>
              <a:rPr lang="en-US" sz="2400" dirty="0" smtClean="0"/>
              <a:t>1] </a:t>
            </a:r>
            <a:r>
              <a:rPr lang="en-US" sz="2400" dirty="0" err="1" smtClean="0"/>
              <a:t>Pochanpur</a:t>
            </a:r>
            <a:r>
              <a:rPr lang="en-US" sz="2400" dirty="0" smtClean="0"/>
              <a:t>, Sector-23, Dwarka </a:t>
            </a:r>
          </a:p>
          <a:p>
            <a:pPr>
              <a:buNone/>
            </a:pPr>
            <a:r>
              <a:rPr lang="en-US" sz="2400" dirty="0" smtClean="0"/>
              <a:t>2] RZ-247A, Ajay Park, Najafgarh</a:t>
            </a:r>
          </a:p>
          <a:p>
            <a:pPr>
              <a:buNone/>
            </a:pPr>
            <a:r>
              <a:rPr lang="en-US" sz="2400" dirty="0" smtClean="0"/>
              <a:t>3] C-92, </a:t>
            </a:r>
            <a:r>
              <a:rPr lang="en-US" sz="2400" dirty="0" err="1" smtClean="0"/>
              <a:t>Sahyog</a:t>
            </a:r>
            <a:r>
              <a:rPr lang="en-US" sz="2400" dirty="0" smtClean="0"/>
              <a:t> Vihar</a:t>
            </a:r>
          </a:p>
          <a:p>
            <a:pPr>
              <a:buNone/>
            </a:pPr>
            <a:r>
              <a:rPr lang="en-US" sz="2400" dirty="0" smtClean="0"/>
              <a:t>4] RZ-D-87, A/1, </a:t>
            </a:r>
            <a:r>
              <a:rPr lang="en-US" sz="2400" dirty="0" err="1" smtClean="0"/>
              <a:t>Dabri</a:t>
            </a:r>
            <a:r>
              <a:rPr lang="en-US" sz="2400" dirty="0" smtClean="0"/>
              <a:t> Extension.</a:t>
            </a:r>
          </a:p>
          <a:p>
            <a:pPr>
              <a:buNone/>
            </a:pPr>
            <a:endParaRPr lang="en-US" sz="2400" dirty="0" smtClean="0"/>
          </a:p>
          <a:p>
            <a:r>
              <a:rPr lang="en-US" sz="2400" b="1" dirty="0" smtClean="0"/>
              <a:t>STUDY DESIGN: </a:t>
            </a:r>
            <a:r>
              <a:rPr lang="en-US" sz="2400" dirty="0" smtClean="0"/>
              <a:t> </a:t>
            </a:r>
            <a:r>
              <a:rPr lang="en-US" sz="2400" dirty="0" smtClean="0"/>
              <a:t>Cross sectional descriptive study</a:t>
            </a:r>
            <a:endParaRPr lang="en-US"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400800"/>
          </a:xfrm>
        </p:spPr>
        <p:txBody>
          <a:bodyPr>
            <a:normAutofit/>
          </a:bodyPr>
          <a:lstStyle/>
          <a:p>
            <a:r>
              <a:rPr lang="en-US" sz="2200" b="1" dirty="0" smtClean="0"/>
              <a:t>STUDY POPULATION AND SAMPLING: </a:t>
            </a:r>
            <a:r>
              <a:rPr lang="en-US" sz="2200" dirty="0" smtClean="0"/>
              <a:t>Patients from the selected four </a:t>
            </a:r>
            <a:r>
              <a:rPr lang="en-US" sz="2200" dirty="0" err="1" smtClean="0"/>
              <a:t>Mohalla</a:t>
            </a:r>
            <a:r>
              <a:rPr lang="en-US" sz="2200" dirty="0" smtClean="0"/>
              <a:t> clinics in South West District, Delhi. 25 patients from each clinic (100 in total) with the help of convenience sampling method, who gave consent to participate were selected.</a:t>
            </a:r>
          </a:p>
          <a:p>
            <a:pPr>
              <a:buNone/>
            </a:pPr>
            <a:endParaRPr lang="en-US" sz="2200" dirty="0" smtClean="0"/>
          </a:p>
          <a:p>
            <a:r>
              <a:rPr lang="en-US" sz="2200" b="1" dirty="0" smtClean="0"/>
              <a:t>DATA COLLECTON</a:t>
            </a:r>
            <a:r>
              <a:rPr lang="en-US" sz="2200" dirty="0" smtClean="0"/>
              <a:t>: A questionnaire was designed to collect data from the patients. The questionnaire mainly tried to tap the satisfaction level based on certain parameters identified through literature review. Survey Method was used to collect data using 5 point </a:t>
            </a:r>
            <a:r>
              <a:rPr lang="en-US" sz="2200" dirty="0" err="1" smtClean="0"/>
              <a:t>Likert</a:t>
            </a:r>
            <a:r>
              <a:rPr lang="en-US" sz="2200" dirty="0" smtClean="0"/>
              <a:t> scale (Ranging from Highly Satisfied -5 to Highly Dissatisfied -1) The questionnaire was administered at the point of service.</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a:bodyPr>
          <a:lstStyle/>
          <a:p>
            <a:r>
              <a:rPr lang="en-US" sz="2400" b="1" dirty="0" smtClean="0"/>
              <a:t>SELECTION CRITERIA - </a:t>
            </a:r>
            <a:endParaRPr lang="en-US" sz="2400" dirty="0" smtClean="0"/>
          </a:p>
          <a:p>
            <a:pPr lvl="0">
              <a:buNone/>
            </a:pPr>
            <a:r>
              <a:rPr lang="en-US" sz="2400" b="1" dirty="0" smtClean="0"/>
              <a:t>Inclusion Criteria:- </a:t>
            </a:r>
            <a:r>
              <a:rPr lang="en-US" sz="2400" dirty="0" smtClean="0"/>
              <a:t>General Population is considered as patients</a:t>
            </a:r>
          </a:p>
          <a:p>
            <a:pPr lvl="0">
              <a:buNone/>
            </a:pPr>
            <a:r>
              <a:rPr lang="en-US" sz="2400" dirty="0" smtClean="0"/>
              <a:t>those who have visited the clinic once in Life.</a:t>
            </a:r>
          </a:p>
          <a:p>
            <a:pPr lvl="0">
              <a:buNone/>
            </a:pPr>
            <a:r>
              <a:rPr lang="en-US" sz="2400" b="1" dirty="0" smtClean="0"/>
              <a:t>Exclusion Criteria:- </a:t>
            </a:r>
            <a:r>
              <a:rPr lang="en-US" sz="2400" dirty="0" smtClean="0"/>
              <a:t>Patients with Mental Illness and severe</a:t>
            </a:r>
          </a:p>
          <a:p>
            <a:pPr lvl="0">
              <a:buNone/>
            </a:pPr>
            <a:r>
              <a:rPr lang="en-US" sz="2400" dirty="0" smtClean="0"/>
              <a:t>Injuries</a:t>
            </a:r>
          </a:p>
          <a:p>
            <a:pPr lvl="0">
              <a:buNone/>
            </a:pPr>
            <a:endParaRPr lang="en-US" sz="2400" dirty="0" smtClean="0"/>
          </a:p>
          <a:p>
            <a:r>
              <a:rPr lang="en-US" sz="2400" b="1" dirty="0" smtClean="0"/>
              <a:t>STATISTICAL TOOLS USED: </a:t>
            </a:r>
            <a:r>
              <a:rPr lang="en-US" sz="2400" dirty="0" smtClean="0"/>
              <a:t> The collected data has been analyzed by using Ms Excel and SPSS. The statistical tools used were descriptive statistics (Frequency, percentage and mean)</a:t>
            </a:r>
          </a:p>
          <a:p>
            <a:pPr>
              <a:buNone/>
            </a:pPr>
            <a:endParaRPr lang="en-US" sz="2400" dirty="0" smtClean="0"/>
          </a:p>
          <a:p>
            <a:r>
              <a:rPr lang="en-US" sz="2400" b="1" dirty="0" smtClean="0"/>
              <a:t>TIMELINE</a:t>
            </a:r>
            <a:r>
              <a:rPr lang="en-US" sz="2400" dirty="0" smtClean="0"/>
              <a:t>: Three months (Feb’17 to May 15)</a:t>
            </a:r>
          </a:p>
          <a:p>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t>DATA ANALYSIS AND INTERPRETATION</a:t>
            </a:r>
            <a:endParaRPr lang="en-US" sz="3200" b="1" u="sng" dirty="0"/>
          </a:p>
        </p:txBody>
      </p:sp>
      <p:sp>
        <p:nvSpPr>
          <p:cNvPr id="3" name="Content Placeholder 2"/>
          <p:cNvSpPr>
            <a:spLocks noGrp="1"/>
          </p:cNvSpPr>
          <p:nvPr>
            <p:ph idx="1"/>
          </p:nvPr>
        </p:nvSpPr>
        <p:spPr/>
        <p:txBody>
          <a:bodyPr/>
          <a:lstStyle/>
          <a:p>
            <a:r>
              <a:rPr lang="en-US" dirty="0" smtClean="0"/>
              <a:t>Data has been analyzed and interpreted on the basis of :-</a:t>
            </a:r>
          </a:p>
          <a:p>
            <a:pPr marL="514350" indent="-514350">
              <a:buFont typeface="+mj-lt"/>
              <a:buAutoNum type="arabicPeriod"/>
            </a:pPr>
            <a:r>
              <a:rPr lang="en-US" dirty="0" smtClean="0"/>
              <a:t>Quantitative </a:t>
            </a:r>
          </a:p>
          <a:p>
            <a:pPr marL="514350" indent="-514350">
              <a:buNone/>
            </a:pP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t>Socio-demographic profile</a:t>
            </a:r>
            <a:endParaRPr lang="en-US" sz="3200" b="1" u="sng" dirty="0"/>
          </a:p>
        </p:txBody>
      </p:sp>
      <p:pic>
        <p:nvPicPr>
          <p:cNvPr id="4098" name="Picture 2" descr="C:\Users\PUNEET\Documents\Capture.PNG"/>
          <p:cNvPicPr>
            <a:picLocks noChangeAspect="1" noChangeArrowheads="1"/>
          </p:cNvPicPr>
          <p:nvPr/>
        </p:nvPicPr>
        <p:blipFill>
          <a:blip r:embed="rId2"/>
          <a:srcRect/>
          <a:stretch>
            <a:fillRect/>
          </a:stretch>
        </p:blipFill>
        <p:spPr bwMode="auto">
          <a:xfrm>
            <a:off x="228600" y="1752600"/>
            <a:ext cx="8745537" cy="39624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915400" cy="1143000"/>
          </a:xfrm>
        </p:spPr>
        <p:txBody>
          <a:bodyPr>
            <a:normAutofit/>
          </a:bodyPr>
          <a:lstStyle/>
          <a:p>
            <a:r>
              <a:rPr lang="en-US" sz="3200" b="1" u="sng" dirty="0" smtClean="0"/>
              <a:t>Socio-demographic profile</a:t>
            </a:r>
            <a:endParaRPr lang="en-US" sz="3200" b="1" u="sng" dirty="0"/>
          </a:p>
        </p:txBody>
      </p:sp>
      <p:pic>
        <p:nvPicPr>
          <p:cNvPr id="1026" name="Picture 2"/>
          <p:cNvPicPr>
            <a:picLocks noGrp="1" noChangeAspect="1" noChangeArrowheads="1"/>
          </p:cNvPicPr>
          <p:nvPr>
            <p:ph idx="1"/>
          </p:nvPr>
        </p:nvPicPr>
        <p:blipFill>
          <a:blip r:embed="rId2"/>
          <a:srcRect/>
          <a:stretch>
            <a:fillRect/>
          </a:stretch>
        </p:blipFill>
        <p:spPr bwMode="auto">
          <a:xfrm>
            <a:off x="533400" y="1600200"/>
            <a:ext cx="8229600" cy="370751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TotalTime>
  <Words>440</Words>
  <Application>Microsoft Office PowerPoint</Application>
  <PresentationFormat>On-screen Show (4:3)</PresentationFormat>
  <Paragraphs>68</Paragraphs>
  <Slides>29</Slides>
  <Notes>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Functioning and Patient Satisfaction level: Mohalla Clinics, South West Delhi</vt:lpstr>
      <vt:lpstr>INTRODUCTION</vt:lpstr>
      <vt:lpstr>OBJECTIVE</vt:lpstr>
      <vt:lpstr>METHODOLOGY</vt:lpstr>
      <vt:lpstr>Slide 5</vt:lpstr>
      <vt:lpstr>Slide 6</vt:lpstr>
      <vt:lpstr>DATA ANALYSIS AND INTERPRETATION</vt:lpstr>
      <vt:lpstr>Socio-demographic profile</vt:lpstr>
      <vt:lpstr>Socio-demographic profile</vt:lpstr>
      <vt:lpstr>Socio-demographic profile</vt:lpstr>
      <vt:lpstr>Socio-demographic profile</vt:lpstr>
      <vt:lpstr>Socio-demographic profile</vt:lpstr>
      <vt:lpstr>Slide 13</vt:lpstr>
      <vt:lpstr>Slide 14</vt:lpstr>
      <vt:lpstr>Slide 15</vt:lpstr>
      <vt:lpstr>Slide 16</vt:lpstr>
      <vt:lpstr>Socio-demographic profile</vt:lpstr>
      <vt:lpstr>Slide 18</vt:lpstr>
      <vt:lpstr>Satisfaction level-Physical facilities</vt:lpstr>
      <vt:lpstr>Slide 20</vt:lpstr>
      <vt:lpstr>Slide 21</vt:lpstr>
      <vt:lpstr>Slide 22</vt:lpstr>
      <vt:lpstr>Slide 23</vt:lpstr>
      <vt:lpstr>Slide 24</vt:lpstr>
      <vt:lpstr>Slide 25</vt:lpstr>
      <vt:lpstr>Slide 26</vt:lpstr>
      <vt:lpstr>Slide 27</vt:lpstr>
      <vt:lpstr>Slide 28</vt:lpstr>
      <vt:lpstr>Conclusion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PUNEET</dc:creator>
  <cp:lastModifiedBy>admin</cp:lastModifiedBy>
  <cp:revision>26</cp:revision>
  <dcterms:created xsi:type="dcterms:W3CDTF">2006-08-16T00:00:00Z</dcterms:created>
  <dcterms:modified xsi:type="dcterms:W3CDTF">2017-05-24T10:36:14Z</dcterms:modified>
</cp:coreProperties>
</file>