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sldIdLst>
    <p:sldId id="256" r:id="rId2"/>
    <p:sldId id="303" r:id="rId3"/>
    <p:sldId id="258" r:id="rId4"/>
    <p:sldId id="259" r:id="rId5"/>
    <p:sldId id="260" r:id="rId6"/>
    <p:sldId id="264" r:id="rId7"/>
    <p:sldId id="265" r:id="rId8"/>
    <p:sldId id="267" r:id="rId9"/>
    <p:sldId id="268" r:id="rId10"/>
    <p:sldId id="269" r:id="rId11"/>
    <p:sldId id="272" r:id="rId12"/>
    <p:sldId id="273" r:id="rId13"/>
    <p:sldId id="274" r:id="rId14"/>
    <p:sldId id="275" r:id="rId15"/>
    <p:sldId id="276" r:id="rId16"/>
    <p:sldId id="277" r:id="rId17"/>
    <p:sldId id="278" r:id="rId18"/>
    <p:sldId id="279" r:id="rId19"/>
    <p:sldId id="281" r:id="rId20"/>
    <p:sldId id="285" r:id="rId21"/>
    <p:sldId id="286" r:id="rId22"/>
    <p:sldId id="287" r:id="rId23"/>
    <p:sldId id="288" r:id="rId24"/>
    <p:sldId id="282" r:id="rId25"/>
    <p:sldId id="283" r:id="rId26"/>
    <p:sldId id="289" r:id="rId27"/>
    <p:sldId id="290" r:id="rId28"/>
    <p:sldId id="291" r:id="rId29"/>
    <p:sldId id="292" r:id="rId30"/>
    <p:sldId id="293" r:id="rId31"/>
    <p:sldId id="294" r:id="rId32"/>
    <p:sldId id="295" r:id="rId33"/>
    <p:sldId id="296" r:id="rId34"/>
    <p:sldId id="297" r:id="rId35"/>
    <p:sldId id="298" r:id="rId36"/>
    <p:sldId id="299" r:id="rId37"/>
    <p:sldId id="300" r:id="rId38"/>
    <p:sldId id="302" r:id="rId39"/>
    <p:sldId id="301"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1" d="100"/>
          <a:sy n="81" d="100"/>
        </p:scale>
        <p:origin x="-1056"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3"/>
  <c:chart>
    <c:autoTitleDeleted val="1"/>
    <c:plotArea>
      <c:layout/>
      <c:barChart>
        <c:barDir val="col"/>
        <c:grouping val="clustered"/>
        <c:ser>
          <c:idx val="0"/>
          <c:order val="0"/>
          <c:tx>
            <c:strRef>
              <c:f>Sheet1!$B$1</c:f>
              <c:strCache>
                <c:ptCount val="1"/>
                <c:pt idx="0">
                  <c:v>Column3</c:v>
                </c:pt>
              </c:strCache>
            </c:strRef>
          </c:tx>
          <c:dLbls>
            <c:showVal val="1"/>
          </c:dLbls>
          <c:cat>
            <c:strRef>
              <c:f>Sheet1!$A$2:$A$11</c:f>
              <c:strCache>
                <c:ptCount val="9"/>
                <c:pt idx="0">
                  <c:v>2007-08</c:v>
                </c:pt>
                <c:pt idx="1">
                  <c:v>2008-09</c:v>
                </c:pt>
                <c:pt idx="2">
                  <c:v>2009-10</c:v>
                </c:pt>
                <c:pt idx="3">
                  <c:v>2010-11</c:v>
                </c:pt>
                <c:pt idx="4">
                  <c:v>2011-12</c:v>
                </c:pt>
                <c:pt idx="5">
                  <c:v>2012-13</c:v>
                </c:pt>
                <c:pt idx="6">
                  <c:v>2013-14</c:v>
                </c:pt>
                <c:pt idx="7">
                  <c:v>2014-15</c:v>
                </c:pt>
                <c:pt idx="8">
                  <c:v>2015-16</c:v>
                </c:pt>
              </c:strCache>
            </c:strRef>
          </c:cat>
          <c:val>
            <c:numRef>
              <c:f>Sheet1!$B$2:$B$11</c:f>
              <c:numCache>
                <c:formatCode>General</c:formatCode>
                <c:ptCount val="10"/>
              </c:numCache>
            </c:numRef>
          </c:val>
        </c:ser>
        <c:ser>
          <c:idx val="1"/>
          <c:order val="1"/>
          <c:tx>
            <c:strRef>
              <c:f>Sheet1!$C$1</c:f>
              <c:strCache>
                <c:ptCount val="1"/>
                <c:pt idx="0">
                  <c:v>Column2</c:v>
                </c:pt>
              </c:strCache>
            </c:strRef>
          </c:tx>
          <c:dLbls>
            <c:txPr>
              <a:bodyPr/>
              <a:lstStyle/>
              <a:p>
                <a:pPr>
                  <a:defRPr b="1">
                    <a:solidFill>
                      <a:schemeClr val="tx2">
                        <a:lumMod val="60000"/>
                        <a:lumOff val="40000"/>
                      </a:schemeClr>
                    </a:solidFill>
                  </a:defRPr>
                </a:pPr>
                <a:endParaRPr lang="en-US"/>
              </a:p>
            </c:txPr>
            <c:showVal val="1"/>
          </c:dLbls>
          <c:cat>
            <c:strRef>
              <c:f>Sheet1!$A$2:$A$11</c:f>
              <c:strCache>
                <c:ptCount val="9"/>
                <c:pt idx="0">
                  <c:v>2007-08</c:v>
                </c:pt>
                <c:pt idx="1">
                  <c:v>2008-09</c:v>
                </c:pt>
                <c:pt idx="2">
                  <c:v>2009-10</c:v>
                </c:pt>
                <c:pt idx="3">
                  <c:v>2010-11</c:v>
                </c:pt>
                <c:pt idx="4">
                  <c:v>2011-12</c:v>
                </c:pt>
                <c:pt idx="5">
                  <c:v>2012-13</c:v>
                </c:pt>
                <c:pt idx="6">
                  <c:v>2013-14</c:v>
                </c:pt>
                <c:pt idx="7">
                  <c:v>2014-15</c:v>
                </c:pt>
                <c:pt idx="8">
                  <c:v>2015-16</c:v>
                </c:pt>
              </c:strCache>
            </c:strRef>
          </c:cat>
          <c:val>
            <c:numRef>
              <c:f>Sheet1!$C$2:$C$11</c:f>
              <c:numCache>
                <c:formatCode>General</c:formatCode>
                <c:ptCount val="10"/>
                <c:pt idx="0">
                  <c:v>548.18400000000031</c:v>
                </c:pt>
                <c:pt idx="1">
                  <c:v>705.31999999999971</c:v>
                </c:pt>
                <c:pt idx="2">
                  <c:v>783.07</c:v>
                </c:pt>
                <c:pt idx="3">
                  <c:v>897.5</c:v>
                </c:pt>
                <c:pt idx="4">
                  <c:v>824.1700000000003</c:v>
                </c:pt>
                <c:pt idx="5">
                  <c:v>980.98</c:v>
                </c:pt>
                <c:pt idx="6">
                  <c:v>1091.2</c:v>
                </c:pt>
                <c:pt idx="7">
                  <c:v>1246.07</c:v>
                </c:pt>
                <c:pt idx="8">
                  <c:v>1069.3799999999999</c:v>
                </c:pt>
              </c:numCache>
            </c:numRef>
          </c:val>
        </c:ser>
        <c:ser>
          <c:idx val="2"/>
          <c:order val="2"/>
          <c:tx>
            <c:strRef>
              <c:f>Sheet1!$D$1</c:f>
              <c:strCache>
                <c:ptCount val="1"/>
                <c:pt idx="0">
                  <c:v>Column1</c:v>
                </c:pt>
              </c:strCache>
            </c:strRef>
          </c:tx>
          <c:dLbls>
            <c:showVal val="1"/>
          </c:dLbls>
          <c:cat>
            <c:strRef>
              <c:f>Sheet1!$A$2:$A$11</c:f>
              <c:strCache>
                <c:ptCount val="9"/>
                <c:pt idx="0">
                  <c:v>2007-08</c:v>
                </c:pt>
                <c:pt idx="1">
                  <c:v>2008-09</c:v>
                </c:pt>
                <c:pt idx="2">
                  <c:v>2009-10</c:v>
                </c:pt>
                <c:pt idx="3">
                  <c:v>2010-11</c:v>
                </c:pt>
                <c:pt idx="4">
                  <c:v>2011-12</c:v>
                </c:pt>
                <c:pt idx="5">
                  <c:v>2012-13</c:v>
                </c:pt>
                <c:pt idx="6">
                  <c:v>2013-14</c:v>
                </c:pt>
                <c:pt idx="7">
                  <c:v>2014-15</c:v>
                </c:pt>
                <c:pt idx="8">
                  <c:v>2015-16</c:v>
                </c:pt>
              </c:strCache>
            </c:strRef>
          </c:cat>
          <c:val>
            <c:numRef>
              <c:f>Sheet1!$D$2:$D$11</c:f>
              <c:numCache>
                <c:formatCode>General</c:formatCode>
                <c:ptCount val="10"/>
              </c:numCache>
            </c:numRef>
          </c:val>
        </c:ser>
        <c:dLbls>
          <c:showVal val="1"/>
        </c:dLbls>
        <c:gapWidth val="75"/>
        <c:axId val="68855680"/>
        <c:axId val="68857216"/>
      </c:barChart>
      <c:catAx>
        <c:axId val="68855680"/>
        <c:scaling>
          <c:orientation val="minMax"/>
        </c:scaling>
        <c:axPos val="b"/>
        <c:numFmt formatCode="General" sourceLinked="1"/>
        <c:majorTickMark val="none"/>
        <c:tickLblPos val="nextTo"/>
        <c:txPr>
          <a:bodyPr/>
          <a:lstStyle/>
          <a:p>
            <a:pPr>
              <a:defRPr b="1">
                <a:solidFill>
                  <a:schemeClr val="tx2">
                    <a:lumMod val="60000"/>
                    <a:lumOff val="40000"/>
                  </a:schemeClr>
                </a:solidFill>
              </a:defRPr>
            </a:pPr>
            <a:endParaRPr lang="en-US"/>
          </a:p>
        </c:txPr>
        <c:crossAx val="68857216"/>
        <c:crosses val="autoZero"/>
        <c:auto val="1"/>
        <c:lblAlgn val="ctr"/>
        <c:lblOffset val="100"/>
      </c:catAx>
      <c:valAx>
        <c:axId val="68857216"/>
        <c:scaling>
          <c:orientation val="minMax"/>
        </c:scaling>
        <c:axPos val="l"/>
        <c:numFmt formatCode="General" sourceLinked="1"/>
        <c:majorTickMark val="none"/>
        <c:tickLblPos val="nextTo"/>
        <c:txPr>
          <a:bodyPr/>
          <a:lstStyle/>
          <a:p>
            <a:pPr>
              <a:defRPr b="1">
                <a:solidFill>
                  <a:schemeClr val="tx2">
                    <a:lumMod val="60000"/>
                    <a:lumOff val="40000"/>
                  </a:schemeClr>
                </a:solidFill>
              </a:defRPr>
            </a:pPr>
            <a:endParaRPr lang="en-US"/>
          </a:p>
        </c:txPr>
        <c:crossAx val="68855680"/>
        <c:crosses val="autoZero"/>
        <c:crossBetween val="between"/>
      </c:valAx>
    </c:plotArea>
    <c:plotVisOnly val="1"/>
  </c:chart>
  <c:txPr>
    <a:bodyPr/>
    <a:lstStyle/>
    <a:p>
      <a:pPr>
        <a:defRPr sz="1800"/>
      </a:pPr>
      <a:endParaRPr lang="en-US"/>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AB60769-381D-424E-87FB-FDC55378E657}" type="datetimeFigureOut">
              <a:rPr lang="en-US" smtClean="0"/>
              <a:pPr/>
              <a:t>5/14/2017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049F98-6D80-4C84-9A9D-02318C2EF2A7}"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D049F98-6D80-4C84-9A9D-02318C2EF2A7}"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D049F98-6D80-4C84-9A9D-02318C2EF2A7}" type="slidenum">
              <a:rPr lang="en-US" smtClean="0"/>
              <a:pPr/>
              <a:t>13</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D049F98-6D80-4C84-9A9D-02318C2EF2A7}" type="slidenum">
              <a:rPr lang="en-US" smtClean="0"/>
              <a:pPr/>
              <a:t>37</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D3BB068-D531-4315-9347-CC4B7C719FD7}" type="datetimeFigureOut">
              <a:rPr lang="en-US" smtClean="0"/>
              <a:pPr/>
              <a:t>5/14/2017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5932E57-017A-4675-974A-523825E2D24D}"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D3BB068-D531-4315-9347-CC4B7C719FD7}" type="datetimeFigureOut">
              <a:rPr lang="en-US" smtClean="0"/>
              <a:pPr/>
              <a:t>5/14/2017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5932E57-017A-4675-974A-523825E2D24D}"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D3BB068-D531-4315-9347-CC4B7C719FD7}" type="datetimeFigureOut">
              <a:rPr lang="en-US" smtClean="0"/>
              <a:pPr/>
              <a:t>5/14/2017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5932E57-017A-4675-974A-523825E2D24D}"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D3BB068-D531-4315-9347-CC4B7C719FD7}" type="datetimeFigureOut">
              <a:rPr lang="en-US" smtClean="0"/>
              <a:pPr/>
              <a:t>5/14/2017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5932E57-017A-4675-974A-523825E2D24D}"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D3BB068-D531-4315-9347-CC4B7C719FD7}" type="datetimeFigureOut">
              <a:rPr lang="en-US" smtClean="0"/>
              <a:pPr/>
              <a:t>5/14/2017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5932E57-017A-4675-974A-523825E2D24D}"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D3BB068-D531-4315-9347-CC4B7C719FD7}" type="datetimeFigureOut">
              <a:rPr lang="en-US" smtClean="0"/>
              <a:pPr/>
              <a:t>5/14/2017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5932E57-017A-4675-974A-523825E2D24D}"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D3BB068-D531-4315-9347-CC4B7C719FD7}" type="datetimeFigureOut">
              <a:rPr lang="en-US" smtClean="0"/>
              <a:pPr/>
              <a:t>5/14/2017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5932E57-017A-4675-974A-523825E2D24D}"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D3BB068-D531-4315-9347-CC4B7C719FD7}" type="datetimeFigureOut">
              <a:rPr lang="en-US" smtClean="0"/>
              <a:pPr/>
              <a:t>5/14/2017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5932E57-017A-4675-974A-523825E2D24D}"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3BB068-D531-4315-9347-CC4B7C719FD7}" type="datetimeFigureOut">
              <a:rPr lang="en-US" smtClean="0"/>
              <a:pPr/>
              <a:t>5/14/2017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5932E57-017A-4675-974A-523825E2D24D}"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3BB068-D531-4315-9347-CC4B7C719FD7}" type="datetimeFigureOut">
              <a:rPr lang="en-US" smtClean="0"/>
              <a:pPr/>
              <a:t>5/14/2017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5932E57-017A-4675-974A-523825E2D24D}"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3BB068-D531-4315-9347-CC4B7C719FD7}" type="datetimeFigureOut">
              <a:rPr lang="en-US" smtClean="0"/>
              <a:pPr/>
              <a:t>5/14/2017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5932E57-017A-4675-974A-523825E2D24D}"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3BB068-D531-4315-9347-CC4B7C719FD7}" type="datetimeFigureOut">
              <a:rPr lang="en-US" smtClean="0"/>
              <a:pPr/>
              <a:t>5/14/2017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932E57-017A-4675-974A-523825E2D24D}"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381000" y="1219200"/>
            <a:ext cx="8229600" cy="5334000"/>
          </a:xfrm>
        </p:spPr>
        <p:txBody>
          <a:bodyPr>
            <a:noAutofit/>
          </a:bodyPr>
          <a:lstStyle/>
          <a:p>
            <a:r>
              <a:rPr lang="en-US" sz="5400" b="1" u="sng" dirty="0" smtClean="0">
                <a:solidFill>
                  <a:schemeClr val="tx2">
                    <a:lumMod val="60000"/>
                    <a:lumOff val="40000"/>
                  </a:schemeClr>
                </a:solidFill>
              </a:rPr>
              <a:t>ALLOCATION OF FUNDS TO RAJASTHAN BY NRHM, ITS UTILIZATION AND EFFECT ON IMR &amp; MMR </a:t>
            </a:r>
            <a:br>
              <a:rPr lang="en-US" sz="5400" b="1" u="sng" dirty="0" smtClean="0">
                <a:solidFill>
                  <a:schemeClr val="tx2">
                    <a:lumMod val="60000"/>
                    <a:lumOff val="40000"/>
                  </a:schemeClr>
                </a:solidFill>
              </a:rPr>
            </a:br>
            <a:r>
              <a:rPr lang="en-US" sz="5400" b="1" u="sng" dirty="0" smtClean="0">
                <a:solidFill>
                  <a:schemeClr val="tx2">
                    <a:lumMod val="60000"/>
                    <a:lumOff val="40000"/>
                  </a:schemeClr>
                </a:solidFill>
              </a:rPr>
              <a:t/>
            </a:r>
            <a:br>
              <a:rPr lang="en-US" sz="5400" b="1" u="sng" dirty="0" smtClean="0">
                <a:solidFill>
                  <a:schemeClr val="tx2">
                    <a:lumMod val="60000"/>
                    <a:lumOff val="40000"/>
                  </a:schemeClr>
                </a:solidFill>
              </a:rPr>
            </a:br>
            <a:r>
              <a:rPr lang="en-US" sz="5400" b="1" u="sng" dirty="0" smtClean="0">
                <a:solidFill>
                  <a:schemeClr val="tx2">
                    <a:lumMod val="60000"/>
                    <a:lumOff val="40000"/>
                  </a:schemeClr>
                </a:solidFill>
              </a:rPr>
              <a:t/>
            </a:r>
            <a:br>
              <a:rPr lang="en-US" sz="5400" b="1" u="sng" dirty="0" smtClean="0">
                <a:solidFill>
                  <a:schemeClr val="tx2">
                    <a:lumMod val="60000"/>
                    <a:lumOff val="40000"/>
                  </a:schemeClr>
                </a:solidFill>
              </a:rPr>
            </a:br>
            <a:r>
              <a:rPr lang="en-US" sz="5400" b="1" dirty="0" smtClean="0">
                <a:solidFill>
                  <a:schemeClr val="tx2">
                    <a:lumMod val="60000"/>
                    <a:lumOff val="40000"/>
                  </a:schemeClr>
                </a:solidFill>
              </a:rPr>
              <a:t>                            </a:t>
            </a:r>
            <a:r>
              <a:rPr lang="en-US" sz="3200" b="1" dirty="0" smtClean="0">
                <a:solidFill>
                  <a:schemeClr val="tx2">
                    <a:lumMod val="60000"/>
                    <a:lumOff val="40000"/>
                  </a:schemeClr>
                </a:solidFill>
              </a:rPr>
              <a:t>By- Lt Col U S </a:t>
            </a:r>
            <a:r>
              <a:rPr lang="en-US" sz="3200" b="1" dirty="0" err="1" smtClean="0">
                <a:solidFill>
                  <a:schemeClr val="tx2">
                    <a:lumMod val="60000"/>
                    <a:lumOff val="40000"/>
                  </a:schemeClr>
                </a:solidFill>
              </a:rPr>
              <a:t>Udawat</a:t>
            </a:r>
            <a:endParaRPr lang="en-US" sz="3200" b="1" dirty="0">
              <a:solidFill>
                <a:schemeClr val="tx2">
                  <a:lumMod val="60000"/>
                  <a:lumOff val="40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chemeClr val="tx2">
                    <a:lumMod val="60000"/>
                    <a:lumOff val="40000"/>
                  </a:schemeClr>
                </a:solidFill>
              </a:rPr>
              <a:t>AHS</a:t>
            </a:r>
            <a:endParaRPr lang="en-US" b="1" u="sng" dirty="0">
              <a:solidFill>
                <a:schemeClr val="tx2">
                  <a:lumMod val="60000"/>
                  <a:lumOff val="40000"/>
                </a:schemeClr>
              </a:solidFill>
            </a:endParaRPr>
          </a:p>
        </p:txBody>
      </p:sp>
      <p:sp>
        <p:nvSpPr>
          <p:cNvPr id="3" name="Content Placeholder 2"/>
          <p:cNvSpPr>
            <a:spLocks noGrp="1"/>
          </p:cNvSpPr>
          <p:nvPr>
            <p:ph idx="1"/>
          </p:nvPr>
        </p:nvSpPr>
        <p:spPr/>
        <p:txBody>
          <a:bodyPr>
            <a:normAutofit/>
          </a:bodyPr>
          <a:lstStyle/>
          <a:p>
            <a:r>
              <a:rPr lang="en-US" b="1" dirty="0" smtClean="0">
                <a:solidFill>
                  <a:schemeClr val="tx2">
                    <a:lumMod val="60000"/>
                    <a:lumOff val="40000"/>
                  </a:schemeClr>
                </a:solidFill>
              </a:rPr>
              <a:t>AHS  </a:t>
            </a:r>
            <a:r>
              <a:rPr lang="en-US" b="1" dirty="0" smtClean="0">
                <a:solidFill>
                  <a:schemeClr val="tx2">
                    <a:lumMod val="60000"/>
                    <a:lumOff val="40000"/>
                  </a:schemeClr>
                </a:solidFill>
              </a:rPr>
              <a:t>specifically designed to provide </a:t>
            </a:r>
            <a:r>
              <a:rPr lang="en-US" b="1" dirty="0" smtClean="0">
                <a:solidFill>
                  <a:schemeClr val="tx2">
                    <a:lumMod val="60000"/>
                    <a:lumOff val="40000"/>
                  </a:schemeClr>
                </a:solidFill>
              </a:rPr>
              <a:t>maternal </a:t>
            </a:r>
            <a:r>
              <a:rPr lang="en-US" b="1" dirty="0" smtClean="0">
                <a:solidFill>
                  <a:schemeClr val="tx2">
                    <a:lumMod val="60000"/>
                    <a:lumOff val="40000"/>
                  </a:schemeClr>
                </a:solidFill>
              </a:rPr>
              <a:t>&amp; child mortality at the district level for the nine high-focus states. </a:t>
            </a:r>
          </a:p>
          <a:p>
            <a:r>
              <a:rPr lang="en-US" b="1" dirty="0" smtClean="0">
                <a:solidFill>
                  <a:schemeClr val="tx2">
                    <a:lumMod val="60000"/>
                    <a:lumOff val="40000"/>
                  </a:schemeClr>
                </a:solidFill>
              </a:rPr>
              <a:t>The AHS was conducted during 2010-11 &amp; 2011-12 </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chemeClr val="tx2">
                    <a:lumMod val="60000"/>
                    <a:lumOff val="40000"/>
                  </a:schemeClr>
                </a:solidFill>
              </a:rPr>
              <a:t>RGI(SRS)</a:t>
            </a:r>
            <a:endParaRPr lang="en-US" b="1" u="sng" dirty="0">
              <a:solidFill>
                <a:schemeClr val="tx2">
                  <a:lumMod val="60000"/>
                  <a:lumOff val="40000"/>
                </a:schemeClr>
              </a:solidFill>
            </a:endParaRPr>
          </a:p>
        </p:txBody>
      </p:sp>
      <p:sp>
        <p:nvSpPr>
          <p:cNvPr id="3" name="Content Placeholder 2"/>
          <p:cNvSpPr>
            <a:spLocks noGrp="1"/>
          </p:cNvSpPr>
          <p:nvPr>
            <p:ph idx="1"/>
          </p:nvPr>
        </p:nvSpPr>
        <p:spPr/>
        <p:txBody>
          <a:bodyPr>
            <a:normAutofit fontScale="77500" lnSpcReduction="20000"/>
          </a:bodyPr>
          <a:lstStyle/>
          <a:p>
            <a:r>
              <a:rPr lang="en-US" sz="3400" b="1" dirty="0" smtClean="0">
                <a:solidFill>
                  <a:schemeClr val="tx2">
                    <a:lumMod val="60000"/>
                    <a:lumOff val="40000"/>
                  </a:schemeClr>
                </a:solidFill>
              </a:rPr>
              <a:t>RGI, initiated scheme of sample registration of births and deaths popularly known as SRS (1964- 65)</a:t>
            </a:r>
          </a:p>
          <a:p>
            <a:r>
              <a:rPr lang="en-US" sz="3400" b="1" dirty="0" smtClean="0">
                <a:solidFill>
                  <a:schemeClr val="tx2">
                    <a:lumMod val="60000"/>
                    <a:lumOff val="40000"/>
                  </a:schemeClr>
                </a:solidFill>
              </a:rPr>
              <a:t>Based on dual record system  SRS consists of continuous enumeration of births and deaths in a sample of villages/urban blocks by a resident part time enumerator, and an independent six monthly retrospective survey by a full time supervisor. </a:t>
            </a:r>
          </a:p>
          <a:p>
            <a:r>
              <a:rPr lang="en-US" sz="3400" b="1" dirty="0" smtClean="0">
                <a:solidFill>
                  <a:schemeClr val="tx2">
                    <a:lumMod val="60000"/>
                    <a:lumOff val="40000"/>
                  </a:schemeClr>
                </a:solidFill>
              </a:rPr>
              <a:t>Data obtained through these two sources matched. SRS bulletins published annually provide up-to-date data on Birth Rate, Death Rate, Growth Rate and Infant Mortality Rates at National and State Levels.</a:t>
            </a:r>
          </a:p>
          <a:p>
            <a:r>
              <a:rPr lang="en-US" sz="3400" b="1" dirty="0" smtClean="0">
                <a:solidFill>
                  <a:schemeClr val="tx2">
                    <a:lumMod val="60000"/>
                    <a:lumOff val="40000"/>
                  </a:schemeClr>
                </a:solidFill>
              </a:rPr>
              <a:t> For the purpose of study data from SRS 2011and SRS 2013 used.</a:t>
            </a: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chemeClr val="tx2">
                    <a:lumMod val="60000"/>
                    <a:lumOff val="40000"/>
                  </a:schemeClr>
                </a:solidFill>
              </a:rPr>
              <a:t>Other Secondary Sources</a:t>
            </a:r>
            <a:endParaRPr lang="en-US" b="1" u="sng" dirty="0">
              <a:solidFill>
                <a:schemeClr val="tx2">
                  <a:lumMod val="60000"/>
                  <a:lumOff val="40000"/>
                </a:schemeClr>
              </a:solidFill>
            </a:endParaRPr>
          </a:p>
        </p:txBody>
      </p:sp>
      <p:sp>
        <p:nvSpPr>
          <p:cNvPr id="3" name="Content Placeholder 2"/>
          <p:cNvSpPr>
            <a:spLocks noGrp="1"/>
          </p:cNvSpPr>
          <p:nvPr>
            <p:ph idx="1"/>
          </p:nvPr>
        </p:nvSpPr>
        <p:spPr/>
        <p:txBody>
          <a:bodyPr>
            <a:normAutofit/>
          </a:bodyPr>
          <a:lstStyle/>
          <a:p>
            <a:pPr lvl="0"/>
            <a:r>
              <a:rPr lang="en-US" b="1" dirty="0" smtClean="0">
                <a:solidFill>
                  <a:schemeClr val="tx2">
                    <a:lumMod val="60000"/>
                    <a:lumOff val="40000"/>
                  </a:schemeClr>
                </a:solidFill>
              </a:rPr>
              <a:t>Data bases such as, Medline, Pub med and Web of Sciences (WOS)</a:t>
            </a:r>
          </a:p>
          <a:p>
            <a:pPr lvl="0"/>
            <a:r>
              <a:rPr lang="en-US" b="1" dirty="0" smtClean="0">
                <a:solidFill>
                  <a:schemeClr val="tx2">
                    <a:lumMod val="60000"/>
                    <a:lumOff val="40000"/>
                  </a:schemeClr>
                </a:solidFill>
              </a:rPr>
              <a:t>Search engines – Google.com, Yahoo Search, </a:t>
            </a:r>
          </a:p>
          <a:p>
            <a:pPr lvl="0"/>
            <a:r>
              <a:rPr lang="en-US" b="1" dirty="0" smtClean="0">
                <a:solidFill>
                  <a:schemeClr val="tx2">
                    <a:lumMod val="60000"/>
                    <a:lumOff val="40000"/>
                  </a:schemeClr>
                </a:solidFill>
              </a:rPr>
              <a:t>The web page of World Bank, World Health Organization, NRHM website of GOI &amp; Rajasthan.</a:t>
            </a:r>
          </a:p>
          <a:p>
            <a:pPr lvl="0"/>
            <a:r>
              <a:rPr lang="en-US" b="1" dirty="0" smtClean="0">
                <a:solidFill>
                  <a:schemeClr val="tx2">
                    <a:lumMod val="60000"/>
                    <a:lumOff val="40000"/>
                  </a:schemeClr>
                </a:solidFill>
              </a:rPr>
              <a:t>CRM Report (1st to 10</a:t>
            </a:r>
            <a:r>
              <a:rPr lang="en-US" b="1" baseline="30000" dirty="0" smtClean="0">
                <a:solidFill>
                  <a:schemeClr val="tx2">
                    <a:lumMod val="60000"/>
                    <a:lumOff val="40000"/>
                  </a:schemeClr>
                </a:solidFill>
              </a:rPr>
              <a:t>th</a:t>
            </a:r>
            <a:r>
              <a:rPr lang="en-US" b="1" dirty="0" smtClean="0">
                <a:solidFill>
                  <a:schemeClr val="tx2">
                    <a:lumMod val="60000"/>
                    <a:lumOff val="40000"/>
                  </a:schemeClr>
                </a:solidFill>
              </a:rPr>
              <a:t>)</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solidFill>
                  <a:schemeClr val="tx2">
                    <a:lumMod val="60000"/>
                    <a:lumOff val="40000"/>
                  </a:schemeClr>
                </a:solidFill>
              </a:rPr>
              <a:t>Allocation of Funds by NRHM to Rajasthan (in </a:t>
            </a:r>
            <a:r>
              <a:rPr lang="en-US" b="1" u="sng" dirty="0" err="1" smtClean="0">
                <a:solidFill>
                  <a:schemeClr val="tx2">
                    <a:lumMod val="60000"/>
                    <a:lumOff val="40000"/>
                  </a:schemeClr>
                </a:solidFill>
              </a:rPr>
              <a:t>Crores</a:t>
            </a:r>
            <a:r>
              <a:rPr lang="en-US" b="1" u="sng" dirty="0" smtClean="0">
                <a:solidFill>
                  <a:schemeClr val="tx2">
                    <a:lumMod val="60000"/>
                    <a:lumOff val="40000"/>
                  </a:schemeClr>
                </a:solidFill>
              </a:rPr>
              <a:t>)</a:t>
            </a:r>
            <a:endParaRPr lang="en-US" b="1" u="sng" dirty="0">
              <a:solidFill>
                <a:schemeClr val="tx2">
                  <a:lumMod val="60000"/>
                  <a:lumOff val="40000"/>
                </a:schemeClr>
              </a:solidFill>
            </a:endParaRPr>
          </a:p>
        </p:txBody>
      </p:sp>
      <p:graphicFrame>
        <p:nvGraphicFramePr>
          <p:cNvPr id="15" name="Content Placeholder 14"/>
          <p:cNvGraphicFramePr>
            <a:graphicFrameLocks noGrp="1"/>
          </p:cNvGraphicFramePr>
          <p:nvPr>
            <p:ph idx="1"/>
          </p:nvPr>
        </p:nvGraphicFramePr>
        <p:xfrm>
          <a:off x="685800" y="1600200"/>
          <a:ext cx="8001000" cy="5029200"/>
        </p:xfrm>
        <a:graphic>
          <a:graphicData uri="http://schemas.openxmlformats.org/drawingml/2006/table">
            <a:tbl>
              <a:tblPr firstRow="1" bandRow="1">
                <a:tableStyleId>{5C22544A-7EE6-4342-B048-85BDC9FD1C3A}</a:tableStyleId>
              </a:tblPr>
              <a:tblGrid>
                <a:gridCol w="4000500"/>
                <a:gridCol w="4000500"/>
              </a:tblGrid>
              <a:tr h="502920">
                <a:tc>
                  <a:txBody>
                    <a:bodyPr/>
                    <a:lstStyle/>
                    <a:p>
                      <a:pPr marL="0" marR="0" algn="ctr">
                        <a:spcBef>
                          <a:spcPts val="0"/>
                        </a:spcBef>
                        <a:spcAft>
                          <a:spcPts val="0"/>
                        </a:spcAft>
                      </a:pPr>
                      <a:r>
                        <a:rPr lang="en-US" sz="1800" b="1" dirty="0">
                          <a:solidFill>
                            <a:schemeClr val="bg1"/>
                          </a:solidFill>
                          <a:latin typeface="Times New Roman"/>
                          <a:ea typeface="Calibri"/>
                          <a:cs typeface="Century Gothic"/>
                        </a:rPr>
                        <a:t>Year</a:t>
                      </a:r>
                      <a:endParaRPr lang="en-US" sz="1800" b="1" dirty="0">
                        <a:solidFill>
                          <a:schemeClr val="bg1"/>
                        </a:solidFill>
                        <a:latin typeface="Century Gothic"/>
                        <a:ea typeface="Calibri"/>
                        <a:cs typeface="Century Gothic"/>
                      </a:endParaRPr>
                    </a:p>
                  </a:txBody>
                  <a:tcPr marL="68580" marR="68580" marT="0" marB="0"/>
                </a:tc>
                <a:tc>
                  <a:txBody>
                    <a:bodyPr/>
                    <a:lstStyle/>
                    <a:p>
                      <a:pPr marL="0" marR="0" algn="ctr">
                        <a:spcBef>
                          <a:spcPts val="0"/>
                        </a:spcBef>
                        <a:spcAft>
                          <a:spcPts val="0"/>
                        </a:spcAft>
                      </a:pPr>
                      <a:r>
                        <a:rPr lang="en-US" sz="1800" b="1" dirty="0">
                          <a:solidFill>
                            <a:schemeClr val="bg1"/>
                          </a:solidFill>
                          <a:latin typeface="Times New Roman"/>
                          <a:ea typeface="Calibri"/>
                          <a:cs typeface="Century Gothic"/>
                        </a:rPr>
                        <a:t>Allocation</a:t>
                      </a:r>
                      <a:endParaRPr lang="en-US" sz="1800" b="1" dirty="0">
                        <a:solidFill>
                          <a:schemeClr val="bg1"/>
                        </a:solidFill>
                        <a:latin typeface="Century Gothic"/>
                        <a:ea typeface="Calibri"/>
                        <a:cs typeface="Century Gothic"/>
                      </a:endParaRPr>
                    </a:p>
                  </a:txBody>
                  <a:tcPr marL="68580" marR="68580" marT="0" marB="0"/>
                </a:tc>
              </a:tr>
              <a:tr h="502920">
                <a:tc>
                  <a:txBody>
                    <a:bodyPr/>
                    <a:lstStyle/>
                    <a:p>
                      <a:pPr marL="0" marR="0" algn="ctr">
                        <a:spcBef>
                          <a:spcPts val="0"/>
                        </a:spcBef>
                        <a:spcAft>
                          <a:spcPts val="0"/>
                        </a:spcAft>
                      </a:pPr>
                      <a:r>
                        <a:rPr lang="en-US" sz="1800" b="1" dirty="0">
                          <a:solidFill>
                            <a:srgbClr val="002060"/>
                          </a:solidFill>
                          <a:latin typeface="Times New Roman"/>
                          <a:ea typeface="Calibri"/>
                          <a:cs typeface="Century Gothic"/>
                        </a:rPr>
                        <a:t> 2007 – 08</a:t>
                      </a:r>
                      <a:endParaRPr lang="en-US" sz="1800" b="1" dirty="0">
                        <a:solidFill>
                          <a:srgbClr val="002060"/>
                        </a:solidFill>
                        <a:latin typeface="Century Gothic"/>
                        <a:ea typeface="Calibri"/>
                        <a:cs typeface="Century Gothic"/>
                      </a:endParaRPr>
                    </a:p>
                  </a:txBody>
                  <a:tcPr marL="68580" marR="68580" marT="0" marB="0"/>
                </a:tc>
                <a:tc>
                  <a:txBody>
                    <a:bodyPr/>
                    <a:lstStyle/>
                    <a:p>
                      <a:pPr marL="0" marR="0" algn="ctr">
                        <a:spcBef>
                          <a:spcPts val="0"/>
                        </a:spcBef>
                        <a:spcAft>
                          <a:spcPts val="0"/>
                        </a:spcAft>
                      </a:pPr>
                      <a:r>
                        <a:rPr lang="en-US" sz="1800" b="1" dirty="0">
                          <a:solidFill>
                            <a:srgbClr val="002060"/>
                          </a:solidFill>
                          <a:latin typeface="Times New Roman"/>
                          <a:ea typeface="Calibri"/>
                          <a:cs typeface="Century Gothic"/>
                        </a:rPr>
                        <a:t>548.184</a:t>
                      </a:r>
                      <a:endParaRPr lang="en-US" sz="1800" b="1" dirty="0">
                        <a:solidFill>
                          <a:srgbClr val="002060"/>
                        </a:solidFill>
                        <a:latin typeface="Century Gothic"/>
                        <a:ea typeface="Calibri"/>
                        <a:cs typeface="Century Gothic"/>
                      </a:endParaRPr>
                    </a:p>
                  </a:txBody>
                  <a:tcPr marL="68580" marR="68580" marT="0" marB="0"/>
                </a:tc>
              </a:tr>
              <a:tr h="502920">
                <a:tc>
                  <a:txBody>
                    <a:bodyPr/>
                    <a:lstStyle/>
                    <a:p>
                      <a:pPr marL="0" marR="0" algn="ctr">
                        <a:spcBef>
                          <a:spcPts val="0"/>
                        </a:spcBef>
                        <a:spcAft>
                          <a:spcPts val="0"/>
                        </a:spcAft>
                      </a:pPr>
                      <a:r>
                        <a:rPr lang="en-US" sz="1800" b="1" dirty="0">
                          <a:solidFill>
                            <a:srgbClr val="002060"/>
                          </a:solidFill>
                          <a:latin typeface="Times New Roman"/>
                          <a:ea typeface="Calibri"/>
                          <a:cs typeface="Century Gothic"/>
                        </a:rPr>
                        <a:t> 2008 – 09</a:t>
                      </a:r>
                      <a:endParaRPr lang="en-US" sz="1800" b="1" dirty="0">
                        <a:solidFill>
                          <a:srgbClr val="002060"/>
                        </a:solidFill>
                        <a:latin typeface="Century Gothic"/>
                        <a:ea typeface="Calibri"/>
                        <a:cs typeface="Century Gothic"/>
                      </a:endParaRPr>
                    </a:p>
                  </a:txBody>
                  <a:tcPr marL="68580" marR="68580" marT="0" marB="0"/>
                </a:tc>
                <a:tc>
                  <a:txBody>
                    <a:bodyPr/>
                    <a:lstStyle/>
                    <a:p>
                      <a:pPr marL="0" marR="0" algn="ctr">
                        <a:spcBef>
                          <a:spcPts val="0"/>
                        </a:spcBef>
                        <a:spcAft>
                          <a:spcPts val="0"/>
                        </a:spcAft>
                      </a:pPr>
                      <a:r>
                        <a:rPr lang="en-US" sz="1800" b="1" dirty="0">
                          <a:solidFill>
                            <a:srgbClr val="002060"/>
                          </a:solidFill>
                          <a:latin typeface="Times New Roman"/>
                          <a:ea typeface="Calibri"/>
                          <a:cs typeface="Century Gothic"/>
                        </a:rPr>
                        <a:t>705.32</a:t>
                      </a:r>
                      <a:endParaRPr lang="en-US" sz="1800" b="1" dirty="0">
                        <a:solidFill>
                          <a:srgbClr val="002060"/>
                        </a:solidFill>
                        <a:latin typeface="Century Gothic"/>
                        <a:ea typeface="Calibri"/>
                        <a:cs typeface="Century Gothic"/>
                      </a:endParaRPr>
                    </a:p>
                  </a:txBody>
                  <a:tcPr marL="68580" marR="68580" marT="0" marB="0"/>
                </a:tc>
              </a:tr>
              <a:tr h="502920">
                <a:tc>
                  <a:txBody>
                    <a:bodyPr/>
                    <a:lstStyle/>
                    <a:p>
                      <a:pPr marL="0" marR="0" algn="ctr">
                        <a:spcBef>
                          <a:spcPts val="0"/>
                        </a:spcBef>
                        <a:spcAft>
                          <a:spcPts val="0"/>
                        </a:spcAft>
                      </a:pPr>
                      <a:r>
                        <a:rPr lang="en-US" sz="1800" b="1" dirty="0">
                          <a:solidFill>
                            <a:srgbClr val="002060"/>
                          </a:solidFill>
                          <a:latin typeface="Times New Roman"/>
                          <a:ea typeface="Calibri"/>
                          <a:cs typeface="Century Gothic"/>
                        </a:rPr>
                        <a:t> 2009 – 10</a:t>
                      </a:r>
                      <a:endParaRPr lang="en-US" sz="1800" b="1" dirty="0">
                        <a:solidFill>
                          <a:srgbClr val="002060"/>
                        </a:solidFill>
                        <a:latin typeface="Century Gothic"/>
                        <a:ea typeface="Calibri"/>
                        <a:cs typeface="Century Gothic"/>
                      </a:endParaRPr>
                    </a:p>
                  </a:txBody>
                  <a:tcPr marL="68580" marR="68580" marT="0" marB="0"/>
                </a:tc>
                <a:tc>
                  <a:txBody>
                    <a:bodyPr/>
                    <a:lstStyle/>
                    <a:p>
                      <a:pPr marL="0" marR="0" algn="ctr">
                        <a:spcBef>
                          <a:spcPts val="0"/>
                        </a:spcBef>
                        <a:spcAft>
                          <a:spcPts val="0"/>
                        </a:spcAft>
                      </a:pPr>
                      <a:r>
                        <a:rPr lang="en-US" sz="1800" b="1" dirty="0">
                          <a:solidFill>
                            <a:srgbClr val="002060"/>
                          </a:solidFill>
                          <a:latin typeface="Times New Roman"/>
                          <a:ea typeface="Calibri"/>
                          <a:cs typeface="Century Gothic"/>
                        </a:rPr>
                        <a:t>783.07</a:t>
                      </a:r>
                      <a:endParaRPr lang="en-US" sz="1800" b="1" dirty="0">
                        <a:solidFill>
                          <a:srgbClr val="002060"/>
                        </a:solidFill>
                        <a:latin typeface="Century Gothic"/>
                        <a:ea typeface="Calibri"/>
                        <a:cs typeface="Century Gothic"/>
                      </a:endParaRPr>
                    </a:p>
                  </a:txBody>
                  <a:tcPr marL="68580" marR="68580" marT="0" marB="0"/>
                </a:tc>
              </a:tr>
              <a:tr h="502920">
                <a:tc>
                  <a:txBody>
                    <a:bodyPr/>
                    <a:lstStyle/>
                    <a:p>
                      <a:pPr marL="0" marR="0" algn="ctr">
                        <a:spcBef>
                          <a:spcPts val="0"/>
                        </a:spcBef>
                        <a:spcAft>
                          <a:spcPts val="0"/>
                        </a:spcAft>
                      </a:pPr>
                      <a:r>
                        <a:rPr lang="en-US" sz="1800" b="1" dirty="0">
                          <a:solidFill>
                            <a:srgbClr val="002060"/>
                          </a:solidFill>
                          <a:latin typeface="Times New Roman"/>
                          <a:ea typeface="Calibri"/>
                          <a:cs typeface="Century Gothic"/>
                        </a:rPr>
                        <a:t> 2010 – 11</a:t>
                      </a:r>
                      <a:endParaRPr lang="en-US" sz="1800" b="1" dirty="0">
                        <a:solidFill>
                          <a:srgbClr val="002060"/>
                        </a:solidFill>
                        <a:latin typeface="Century Gothic"/>
                        <a:ea typeface="Calibri"/>
                        <a:cs typeface="Century Gothic"/>
                      </a:endParaRPr>
                    </a:p>
                  </a:txBody>
                  <a:tcPr marL="68580" marR="68580" marT="0" marB="0"/>
                </a:tc>
                <a:tc>
                  <a:txBody>
                    <a:bodyPr/>
                    <a:lstStyle/>
                    <a:p>
                      <a:pPr marL="0" marR="0" algn="ctr">
                        <a:spcBef>
                          <a:spcPts val="0"/>
                        </a:spcBef>
                        <a:spcAft>
                          <a:spcPts val="0"/>
                        </a:spcAft>
                      </a:pPr>
                      <a:r>
                        <a:rPr lang="en-US" sz="1800" b="1" dirty="0">
                          <a:solidFill>
                            <a:srgbClr val="002060"/>
                          </a:solidFill>
                          <a:latin typeface="Times New Roman"/>
                          <a:ea typeface="Calibri"/>
                          <a:cs typeface="Century Gothic"/>
                        </a:rPr>
                        <a:t>897.50</a:t>
                      </a:r>
                      <a:endParaRPr lang="en-US" sz="1800" b="1" dirty="0">
                        <a:solidFill>
                          <a:srgbClr val="002060"/>
                        </a:solidFill>
                        <a:latin typeface="Century Gothic"/>
                        <a:ea typeface="Calibri"/>
                        <a:cs typeface="Century Gothic"/>
                      </a:endParaRPr>
                    </a:p>
                  </a:txBody>
                  <a:tcPr marL="68580" marR="68580" marT="0" marB="0"/>
                </a:tc>
              </a:tr>
              <a:tr h="502920">
                <a:tc>
                  <a:txBody>
                    <a:bodyPr/>
                    <a:lstStyle/>
                    <a:p>
                      <a:pPr marL="0" marR="0">
                        <a:spcBef>
                          <a:spcPts val="0"/>
                        </a:spcBef>
                        <a:spcAft>
                          <a:spcPts val="0"/>
                        </a:spcAft>
                      </a:pPr>
                      <a:r>
                        <a:rPr lang="en-US" sz="1800" b="1" dirty="0">
                          <a:solidFill>
                            <a:srgbClr val="002060"/>
                          </a:solidFill>
                          <a:latin typeface="Times New Roman"/>
                          <a:ea typeface="Calibri"/>
                          <a:cs typeface="Century Gothic"/>
                        </a:rPr>
                        <a:t>               </a:t>
                      </a:r>
                      <a:r>
                        <a:rPr lang="en-US" sz="1800" b="1" dirty="0" smtClean="0">
                          <a:solidFill>
                            <a:srgbClr val="002060"/>
                          </a:solidFill>
                          <a:latin typeface="Times New Roman"/>
                          <a:ea typeface="Calibri"/>
                          <a:cs typeface="Century Gothic"/>
                        </a:rPr>
                        <a:t>           2011 </a:t>
                      </a:r>
                      <a:r>
                        <a:rPr lang="en-US" sz="1800" b="1" dirty="0">
                          <a:solidFill>
                            <a:srgbClr val="002060"/>
                          </a:solidFill>
                          <a:latin typeface="Times New Roman"/>
                          <a:ea typeface="Calibri"/>
                          <a:cs typeface="Century Gothic"/>
                        </a:rPr>
                        <a:t>– 12</a:t>
                      </a:r>
                      <a:endParaRPr lang="en-US" sz="1800" b="1" dirty="0">
                        <a:solidFill>
                          <a:srgbClr val="002060"/>
                        </a:solidFill>
                        <a:latin typeface="Century Gothic"/>
                        <a:ea typeface="Calibri"/>
                        <a:cs typeface="Century Gothic"/>
                      </a:endParaRPr>
                    </a:p>
                  </a:txBody>
                  <a:tcPr marL="68580" marR="68580" marT="0" marB="0"/>
                </a:tc>
                <a:tc>
                  <a:txBody>
                    <a:bodyPr/>
                    <a:lstStyle/>
                    <a:p>
                      <a:pPr marL="0" marR="0" algn="ctr">
                        <a:spcBef>
                          <a:spcPts val="0"/>
                        </a:spcBef>
                        <a:spcAft>
                          <a:spcPts val="0"/>
                        </a:spcAft>
                      </a:pPr>
                      <a:r>
                        <a:rPr lang="en-US" sz="1800" b="1" dirty="0">
                          <a:solidFill>
                            <a:srgbClr val="002060"/>
                          </a:solidFill>
                          <a:latin typeface="Times New Roman"/>
                          <a:ea typeface="Calibri"/>
                          <a:cs typeface="Century Gothic"/>
                        </a:rPr>
                        <a:t>824.17</a:t>
                      </a:r>
                      <a:endParaRPr lang="en-US" sz="1800" b="1" dirty="0">
                        <a:solidFill>
                          <a:srgbClr val="002060"/>
                        </a:solidFill>
                        <a:latin typeface="Century Gothic"/>
                        <a:ea typeface="Calibri"/>
                        <a:cs typeface="Century Gothic"/>
                      </a:endParaRPr>
                    </a:p>
                  </a:txBody>
                  <a:tcPr marL="68580" marR="68580" marT="0" marB="0"/>
                </a:tc>
              </a:tr>
              <a:tr h="502920">
                <a:tc>
                  <a:txBody>
                    <a:bodyPr/>
                    <a:lstStyle/>
                    <a:p>
                      <a:pPr marL="68580" marR="0" algn="ctr">
                        <a:spcBef>
                          <a:spcPts val="0"/>
                        </a:spcBef>
                        <a:spcAft>
                          <a:spcPts val="0"/>
                        </a:spcAft>
                      </a:pPr>
                      <a:r>
                        <a:rPr lang="en-US" sz="1800" b="1">
                          <a:solidFill>
                            <a:srgbClr val="002060"/>
                          </a:solidFill>
                          <a:latin typeface="Times New Roman"/>
                          <a:ea typeface="Calibri"/>
                          <a:cs typeface="Century Gothic"/>
                        </a:rPr>
                        <a:t>2012 – 13</a:t>
                      </a:r>
                      <a:endParaRPr lang="en-US" sz="1800" b="1">
                        <a:solidFill>
                          <a:srgbClr val="002060"/>
                        </a:solidFill>
                        <a:latin typeface="Century Gothic"/>
                        <a:ea typeface="Calibri"/>
                        <a:cs typeface="Century Gothic"/>
                      </a:endParaRPr>
                    </a:p>
                  </a:txBody>
                  <a:tcPr marL="68580" marR="68580" marT="0" marB="0"/>
                </a:tc>
                <a:tc>
                  <a:txBody>
                    <a:bodyPr/>
                    <a:lstStyle/>
                    <a:p>
                      <a:pPr marL="0" marR="0" algn="ctr">
                        <a:lnSpc>
                          <a:spcPct val="115000"/>
                        </a:lnSpc>
                        <a:spcBef>
                          <a:spcPts val="0"/>
                        </a:spcBef>
                        <a:spcAft>
                          <a:spcPts val="0"/>
                        </a:spcAft>
                      </a:pPr>
                      <a:r>
                        <a:rPr lang="en-US" sz="1800" b="1" dirty="0">
                          <a:solidFill>
                            <a:srgbClr val="002060"/>
                          </a:solidFill>
                          <a:latin typeface="Times New Roman"/>
                          <a:ea typeface="Calibri"/>
                          <a:cs typeface="Times New Roman"/>
                        </a:rPr>
                        <a:t>980.98</a:t>
                      </a:r>
                      <a:endParaRPr lang="en-US" sz="1800" b="1" dirty="0">
                        <a:solidFill>
                          <a:srgbClr val="002060"/>
                        </a:solidFill>
                        <a:latin typeface="Calibri"/>
                        <a:ea typeface="Calibri"/>
                        <a:cs typeface="Times New Roman"/>
                      </a:endParaRPr>
                    </a:p>
                  </a:txBody>
                  <a:tcPr marL="68580" marR="68580" marT="0" marB="0"/>
                </a:tc>
              </a:tr>
              <a:tr h="502920">
                <a:tc>
                  <a:txBody>
                    <a:bodyPr/>
                    <a:lstStyle/>
                    <a:p>
                      <a:pPr marL="68580" marR="0" algn="ctr">
                        <a:spcBef>
                          <a:spcPts val="0"/>
                        </a:spcBef>
                        <a:spcAft>
                          <a:spcPts val="0"/>
                        </a:spcAft>
                      </a:pPr>
                      <a:r>
                        <a:rPr lang="en-US" sz="1800" b="1">
                          <a:solidFill>
                            <a:srgbClr val="002060"/>
                          </a:solidFill>
                          <a:latin typeface="Times New Roman"/>
                          <a:ea typeface="Calibri"/>
                          <a:cs typeface="Century Gothic"/>
                        </a:rPr>
                        <a:t>2013 – 14</a:t>
                      </a:r>
                      <a:endParaRPr lang="en-US" sz="1800" b="1">
                        <a:solidFill>
                          <a:srgbClr val="002060"/>
                        </a:solidFill>
                        <a:latin typeface="Century Gothic"/>
                        <a:ea typeface="Calibri"/>
                        <a:cs typeface="Century Gothic"/>
                      </a:endParaRPr>
                    </a:p>
                  </a:txBody>
                  <a:tcPr marL="68580" marR="68580" marT="0" marB="0"/>
                </a:tc>
                <a:tc>
                  <a:txBody>
                    <a:bodyPr/>
                    <a:lstStyle/>
                    <a:p>
                      <a:pPr marL="0" marR="0" algn="ctr">
                        <a:spcBef>
                          <a:spcPts val="0"/>
                        </a:spcBef>
                        <a:spcAft>
                          <a:spcPts val="0"/>
                        </a:spcAft>
                      </a:pPr>
                      <a:r>
                        <a:rPr lang="en-US" sz="1800" b="1" dirty="0">
                          <a:solidFill>
                            <a:srgbClr val="002060"/>
                          </a:solidFill>
                          <a:latin typeface="Times New Roman"/>
                          <a:ea typeface="Calibri"/>
                          <a:cs typeface="Century Gothic"/>
                        </a:rPr>
                        <a:t>1091.20</a:t>
                      </a:r>
                      <a:endParaRPr lang="en-US" sz="1800" b="1" dirty="0">
                        <a:solidFill>
                          <a:srgbClr val="002060"/>
                        </a:solidFill>
                        <a:latin typeface="Century Gothic"/>
                        <a:ea typeface="Calibri"/>
                        <a:cs typeface="Century Gothic"/>
                      </a:endParaRPr>
                    </a:p>
                  </a:txBody>
                  <a:tcPr marL="68580" marR="68580" marT="0" marB="0"/>
                </a:tc>
              </a:tr>
              <a:tr h="502920">
                <a:tc>
                  <a:txBody>
                    <a:bodyPr/>
                    <a:lstStyle/>
                    <a:p>
                      <a:pPr marL="68580" marR="0" algn="ctr">
                        <a:spcBef>
                          <a:spcPts val="0"/>
                        </a:spcBef>
                        <a:spcAft>
                          <a:spcPts val="0"/>
                        </a:spcAft>
                      </a:pPr>
                      <a:r>
                        <a:rPr lang="en-US" sz="1800" b="1">
                          <a:solidFill>
                            <a:srgbClr val="002060"/>
                          </a:solidFill>
                          <a:latin typeface="Times New Roman"/>
                          <a:ea typeface="Calibri"/>
                          <a:cs typeface="Century Gothic"/>
                        </a:rPr>
                        <a:t>2014 – 15</a:t>
                      </a:r>
                      <a:endParaRPr lang="en-US" sz="1800" b="1">
                        <a:solidFill>
                          <a:srgbClr val="002060"/>
                        </a:solidFill>
                        <a:latin typeface="Century Gothic"/>
                        <a:ea typeface="Calibri"/>
                        <a:cs typeface="Century Gothic"/>
                      </a:endParaRPr>
                    </a:p>
                  </a:txBody>
                  <a:tcPr marL="68580" marR="68580" marT="0" marB="0"/>
                </a:tc>
                <a:tc>
                  <a:txBody>
                    <a:bodyPr/>
                    <a:lstStyle/>
                    <a:p>
                      <a:pPr marL="0" marR="0" algn="ctr">
                        <a:lnSpc>
                          <a:spcPct val="115000"/>
                        </a:lnSpc>
                        <a:spcBef>
                          <a:spcPts val="0"/>
                        </a:spcBef>
                        <a:spcAft>
                          <a:spcPts val="0"/>
                        </a:spcAft>
                      </a:pPr>
                      <a:r>
                        <a:rPr lang="en-US" sz="1800" b="1" dirty="0">
                          <a:solidFill>
                            <a:srgbClr val="002060"/>
                          </a:solidFill>
                          <a:latin typeface="Times New Roman"/>
                          <a:ea typeface="Calibri"/>
                          <a:cs typeface="Times New Roman"/>
                        </a:rPr>
                        <a:t>1246.07</a:t>
                      </a:r>
                      <a:endParaRPr lang="en-US" sz="1800" b="1" dirty="0">
                        <a:solidFill>
                          <a:srgbClr val="002060"/>
                        </a:solidFill>
                        <a:latin typeface="Calibri"/>
                        <a:ea typeface="Calibri"/>
                        <a:cs typeface="Times New Roman"/>
                      </a:endParaRPr>
                    </a:p>
                  </a:txBody>
                  <a:tcPr marL="68580" marR="68580" marT="0" marB="0"/>
                </a:tc>
              </a:tr>
              <a:tr h="502920">
                <a:tc>
                  <a:txBody>
                    <a:bodyPr/>
                    <a:lstStyle/>
                    <a:p>
                      <a:pPr marL="68580" marR="0" algn="ctr">
                        <a:spcBef>
                          <a:spcPts val="0"/>
                        </a:spcBef>
                        <a:spcAft>
                          <a:spcPts val="0"/>
                        </a:spcAft>
                      </a:pPr>
                      <a:r>
                        <a:rPr lang="en-US" sz="1800" b="1">
                          <a:solidFill>
                            <a:srgbClr val="002060"/>
                          </a:solidFill>
                          <a:latin typeface="Times New Roman"/>
                          <a:ea typeface="Calibri"/>
                          <a:cs typeface="Century Gothic"/>
                        </a:rPr>
                        <a:t>2015 -16</a:t>
                      </a:r>
                      <a:endParaRPr lang="en-US" sz="1800" b="1">
                        <a:solidFill>
                          <a:srgbClr val="002060"/>
                        </a:solidFill>
                        <a:latin typeface="Century Gothic"/>
                        <a:ea typeface="Calibri"/>
                        <a:cs typeface="Century Gothic"/>
                      </a:endParaRPr>
                    </a:p>
                  </a:txBody>
                  <a:tcPr marL="68580" marR="68580" marT="0" marB="0"/>
                </a:tc>
                <a:tc>
                  <a:txBody>
                    <a:bodyPr/>
                    <a:lstStyle/>
                    <a:p>
                      <a:pPr marL="0" marR="0" algn="ctr">
                        <a:lnSpc>
                          <a:spcPct val="115000"/>
                        </a:lnSpc>
                        <a:spcBef>
                          <a:spcPts val="0"/>
                        </a:spcBef>
                        <a:spcAft>
                          <a:spcPts val="0"/>
                        </a:spcAft>
                      </a:pPr>
                      <a:r>
                        <a:rPr lang="en-US" sz="1800" b="1" dirty="0">
                          <a:solidFill>
                            <a:srgbClr val="002060"/>
                          </a:solidFill>
                          <a:latin typeface="Times New Roman"/>
                          <a:ea typeface="Calibri"/>
                          <a:cs typeface="Times New Roman"/>
                        </a:rPr>
                        <a:t>1069.38</a:t>
                      </a:r>
                      <a:endParaRPr lang="en-US" sz="1800" b="1" dirty="0">
                        <a:solidFill>
                          <a:srgbClr val="002060"/>
                        </a:solidFill>
                        <a:latin typeface="Calibri"/>
                        <a:ea typeface="Calibri"/>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solidFill>
                  <a:schemeClr val="tx2">
                    <a:lumMod val="60000"/>
                    <a:lumOff val="40000"/>
                  </a:schemeClr>
                </a:solidFill>
              </a:rPr>
              <a:t>Fund Allocation by NRHM to Rajasthan(In </a:t>
            </a:r>
            <a:r>
              <a:rPr lang="en-US" b="1" u="sng" dirty="0" err="1" smtClean="0">
                <a:solidFill>
                  <a:schemeClr val="tx2">
                    <a:lumMod val="60000"/>
                    <a:lumOff val="40000"/>
                  </a:schemeClr>
                </a:solidFill>
              </a:rPr>
              <a:t>Crores</a:t>
            </a:r>
            <a:r>
              <a:rPr lang="en-US" b="1" u="sng" dirty="0" smtClean="0">
                <a:solidFill>
                  <a:schemeClr val="tx2">
                    <a:lumMod val="60000"/>
                    <a:lumOff val="40000"/>
                  </a:schemeClr>
                </a:solidFill>
              </a:rPr>
              <a:t>)</a:t>
            </a:r>
            <a:endParaRPr lang="en-US" b="1" u="sng" dirty="0">
              <a:solidFill>
                <a:schemeClr val="tx2">
                  <a:lumMod val="60000"/>
                  <a:lumOff val="40000"/>
                </a:schemeClr>
              </a:solidFill>
            </a:endParaRPr>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chemeClr val="tx2">
                    <a:lumMod val="60000"/>
                    <a:lumOff val="40000"/>
                  </a:schemeClr>
                </a:solidFill>
              </a:rPr>
              <a:t>Key Interventions at level of </a:t>
            </a:r>
            <a:r>
              <a:rPr lang="en-US" b="1" u="sng" dirty="0" err="1" smtClean="0">
                <a:solidFill>
                  <a:schemeClr val="tx2">
                    <a:lumMod val="60000"/>
                    <a:lumOff val="40000"/>
                  </a:schemeClr>
                </a:solidFill>
              </a:rPr>
              <a:t>GoI</a:t>
            </a:r>
            <a:endParaRPr lang="en-US" b="1" u="sng" dirty="0">
              <a:solidFill>
                <a:schemeClr val="tx2">
                  <a:lumMod val="60000"/>
                  <a:lumOff val="40000"/>
                </a:schemeClr>
              </a:solidFill>
            </a:endParaRPr>
          </a:p>
        </p:txBody>
      </p:sp>
      <p:sp>
        <p:nvSpPr>
          <p:cNvPr id="3" name="Content Placeholder 2"/>
          <p:cNvSpPr>
            <a:spLocks noGrp="1"/>
          </p:cNvSpPr>
          <p:nvPr>
            <p:ph idx="1"/>
          </p:nvPr>
        </p:nvSpPr>
        <p:spPr>
          <a:xfrm>
            <a:off x="457200" y="1295400"/>
            <a:ext cx="8229600" cy="5562600"/>
          </a:xfrm>
        </p:spPr>
        <p:txBody>
          <a:bodyPr>
            <a:noAutofit/>
          </a:bodyPr>
          <a:lstStyle/>
          <a:p>
            <a:pPr lvl="0"/>
            <a:r>
              <a:rPr lang="en-IN" sz="2400" b="1" dirty="0" smtClean="0">
                <a:solidFill>
                  <a:schemeClr val="tx2">
                    <a:lumMod val="60000"/>
                    <a:lumOff val="40000"/>
                  </a:schemeClr>
                </a:solidFill>
              </a:rPr>
              <a:t>Promotion of institutional deliveries through (JSY).</a:t>
            </a:r>
            <a:endParaRPr lang="en-US" sz="2400" b="1" dirty="0" smtClean="0">
              <a:solidFill>
                <a:schemeClr val="tx2">
                  <a:lumMod val="60000"/>
                  <a:lumOff val="40000"/>
                </a:schemeClr>
              </a:solidFill>
            </a:endParaRPr>
          </a:p>
          <a:p>
            <a:pPr lvl="0"/>
            <a:r>
              <a:rPr lang="en-IN" sz="2400" b="1" dirty="0" smtClean="0">
                <a:solidFill>
                  <a:schemeClr val="tx2">
                    <a:lumMod val="60000"/>
                    <a:lumOff val="40000"/>
                  </a:schemeClr>
                </a:solidFill>
              </a:rPr>
              <a:t>Op of SC, PHC,CHC and District Hospitals for providing 24x7 basic and comprehensive obstetric care services.</a:t>
            </a:r>
            <a:endParaRPr lang="en-US" sz="2400" b="1" dirty="0" smtClean="0">
              <a:solidFill>
                <a:schemeClr val="tx2">
                  <a:lumMod val="60000"/>
                  <a:lumOff val="40000"/>
                </a:schemeClr>
              </a:solidFill>
            </a:endParaRPr>
          </a:p>
          <a:p>
            <a:pPr lvl="0"/>
            <a:r>
              <a:rPr lang="en-IN" sz="2400" b="1" dirty="0" smtClean="0">
                <a:solidFill>
                  <a:schemeClr val="tx2">
                    <a:lumMod val="60000"/>
                    <a:lumOff val="40000"/>
                  </a:schemeClr>
                </a:solidFill>
              </a:rPr>
              <a:t>Name Based Web enabled Tracking of Pregnant Women to ensure antenatal, intra- natal and postnatal care.</a:t>
            </a:r>
            <a:endParaRPr lang="en-US" sz="2400" b="1" dirty="0" smtClean="0">
              <a:solidFill>
                <a:schemeClr val="tx2">
                  <a:lumMod val="60000"/>
                  <a:lumOff val="40000"/>
                </a:schemeClr>
              </a:solidFill>
            </a:endParaRPr>
          </a:p>
          <a:p>
            <a:pPr lvl="0"/>
            <a:r>
              <a:rPr lang="en-IN" sz="2400" b="1" dirty="0" smtClean="0">
                <a:solidFill>
                  <a:schemeClr val="tx2">
                    <a:lumMod val="60000"/>
                    <a:lumOff val="40000"/>
                  </a:schemeClr>
                </a:solidFill>
              </a:rPr>
              <a:t>Antenatal, intra-natal and postnatal care including Iron and Folic Acid supplementation to pregnant &amp; lactating women for prevention and treatment of anaemia.</a:t>
            </a:r>
            <a:endParaRPr lang="en-US" sz="2400" b="1" dirty="0" smtClean="0">
              <a:solidFill>
                <a:schemeClr val="tx2">
                  <a:lumMod val="60000"/>
                  <a:lumOff val="40000"/>
                </a:schemeClr>
              </a:solidFill>
            </a:endParaRPr>
          </a:p>
          <a:p>
            <a:pPr lvl="0"/>
            <a:r>
              <a:rPr lang="en-IN" sz="2400" b="1" dirty="0" smtClean="0">
                <a:solidFill>
                  <a:schemeClr val="tx2">
                    <a:lumMod val="60000"/>
                    <a:lumOff val="40000"/>
                  </a:schemeClr>
                </a:solidFill>
              </a:rPr>
              <a:t>Engagement of more than 8.9 </a:t>
            </a:r>
            <a:r>
              <a:rPr lang="en-IN" sz="2400" b="1" dirty="0" err="1" smtClean="0">
                <a:solidFill>
                  <a:schemeClr val="tx2">
                    <a:lumMod val="60000"/>
                    <a:lumOff val="40000"/>
                  </a:schemeClr>
                </a:solidFill>
              </a:rPr>
              <a:t>lakhs</a:t>
            </a:r>
            <a:r>
              <a:rPr lang="en-IN" sz="2400" b="1" dirty="0" smtClean="0">
                <a:solidFill>
                  <a:schemeClr val="tx2">
                    <a:lumMod val="60000"/>
                    <a:lumOff val="40000"/>
                  </a:schemeClr>
                </a:solidFill>
              </a:rPr>
              <a:t> ASHAs to generate demand and facilitate accessing of health care services by the community.</a:t>
            </a:r>
            <a:endParaRPr lang="en-US" sz="2400" b="1" dirty="0" smtClean="0">
              <a:solidFill>
                <a:schemeClr val="tx2">
                  <a:lumMod val="60000"/>
                  <a:lumOff val="40000"/>
                </a:schemeClr>
              </a:solidFill>
            </a:endParaRPr>
          </a:p>
          <a:p>
            <a:endParaRPr lang="en-US" sz="24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solidFill>
                  <a:schemeClr val="tx2">
                    <a:lumMod val="60000"/>
                    <a:lumOff val="40000"/>
                  </a:schemeClr>
                </a:solidFill>
              </a:rPr>
              <a:t>Key Interventions at level of </a:t>
            </a:r>
            <a:r>
              <a:rPr lang="en-US" b="1" u="sng" dirty="0" err="1" smtClean="0">
                <a:solidFill>
                  <a:schemeClr val="tx2">
                    <a:lumMod val="60000"/>
                    <a:lumOff val="40000"/>
                  </a:schemeClr>
                </a:solidFill>
              </a:rPr>
              <a:t>GoI</a:t>
            </a:r>
            <a:r>
              <a:rPr lang="en-US" b="1" u="sng" dirty="0" smtClean="0">
                <a:solidFill>
                  <a:schemeClr val="tx2">
                    <a:lumMod val="60000"/>
                    <a:lumOff val="40000"/>
                  </a:schemeClr>
                </a:solidFill>
              </a:rPr>
              <a:t>(</a:t>
            </a:r>
            <a:r>
              <a:rPr lang="en-US" b="1" u="sng" dirty="0" err="1" smtClean="0">
                <a:solidFill>
                  <a:schemeClr val="tx2">
                    <a:lumMod val="60000"/>
                    <a:lumOff val="40000"/>
                  </a:schemeClr>
                </a:solidFill>
              </a:rPr>
              <a:t>Contd</a:t>
            </a:r>
            <a:r>
              <a:rPr lang="en-US" b="1" u="sng" dirty="0" smtClean="0">
                <a:solidFill>
                  <a:schemeClr val="tx2">
                    <a:lumMod val="60000"/>
                    <a:lumOff val="40000"/>
                  </a:schemeClr>
                </a:solidFill>
              </a:rPr>
              <a:t>)</a:t>
            </a:r>
            <a:endParaRPr lang="en-US" dirty="0">
              <a:solidFill>
                <a:schemeClr val="tx2">
                  <a:lumMod val="60000"/>
                  <a:lumOff val="40000"/>
                </a:schemeClr>
              </a:solidFill>
            </a:endParaRPr>
          </a:p>
        </p:txBody>
      </p:sp>
      <p:sp>
        <p:nvSpPr>
          <p:cNvPr id="3" name="Content Placeholder 2"/>
          <p:cNvSpPr>
            <a:spLocks noGrp="1"/>
          </p:cNvSpPr>
          <p:nvPr>
            <p:ph idx="1"/>
          </p:nvPr>
        </p:nvSpPr>
        <p:spPr/>
        <p:txBody>
          <a:bodyPr>
            <a:normAutofit fontScale="92500" lnSpcReduction="20000"/>
          </a:bodyPr>
          <a:lstStyle/>
          <a:p>
            <a:pPr lvl="0"/>
            <a:r>
              <a:rPr lang="en-IN" b="1" dirty="0" smtClean="0">
                <a:solidFill>
                  <a:schemeClr val="tx2">
                    <a:lumMod val="60000"/>
                    <a:lumOff val="40000"/>
                  </a:schemeClr>
                </a:solidFill>
              </a:rPr>
              <a:t>Village Health and Nutrition Days in rural areas as an outreach activity.</a:t>
            </a:r>
            <a:endParaRPr lang="en-US" b="1" dirty="0" smtClean="0">
              <a:solidFill>
                <a:schemeClr val="tx2">
                  <a:lumMod val="60000"/>
                  <a:lumOff val="40000"/>
                </a:schemeClr>
              </a:solidFill>
            </a:endParaRPr>
          </a:p>
          <a:p>
            <a:pPr lvl="0"/>
            <a:r>
              <a:rPr lang="en-IN" b="1" dirty="0" smtClean="0">
                <a:solidFill>
                  <a:schemeClr val="tx2">
                    <a:lumMod val="60000"/>
                    <a:lumOff val="40000"/>
                  </a:schemeClr>
                </a:solidFill>
              </a:rPr>
              <a:t>Health and nutrition education to promote dietary diversification. </a:t>
            </a:r>
            <a:endParaRPr lang="en-US" b="1" dirty="0" smtClean="0">
              <a:solidFill>
                <a:schemeClr val="tx2">
                  <a:lumMod val="60000"/>
                  <a:lumOff val="40000"/>
                </a:schemeClr>
              </a:solidFill>
            </a:endParaRPr>
          </a:p>
          <a:p>
            <a:pPr lvl="0"/>
            <a:r>
              <a:rPr lang="en-IN" b="1" dirty="0" smtClean="0">
                <a:solidFill>
                  <a:schemeClr val="tx2">
                    <a:lumMod val="60000"/>
                    <a:lumOff val="40000"/>
                  </a:schemeClr>
                </a:solidFill>
              </a:rPr>
              <a:t>Universal Immunization Programme (UIP): Infants are immunized against seven vaccine preventable diseases every year. </a:t>
            </a:r>
            <a:endParaRPr lang="en-US" b="1" dirty="0" smtClean="0">
              <a:solidFill>
                <a:schemeClr val="tx2">
                  <a:lumMod val="60000"/>
                  <a:lumOff val="40000"/>
                </a:schemeClr>
              </a:solidFill>
            </a:endParaRPr>
          </a:p>
          <a:p>
            <a:pPr lvl="0"/>
            <a:r>
              <a:rPr lang="en-IN" b="1" dirty="0" smtClean="0">
                <a:solidFill>
                  <a:schemeClr val="tx2">
                    <a:lumMod val="60000"/>
                    <a:lumOff val="40000"/>
                  </a:schemeClr>
                </a:solidFill>
              </a:rPr>
              <a:t>Home Based Newborn Care (HBNC):  Home based newborn care through ASHA has been initiated</a:t>
            </a:r>
            <a:endParaRPr lang="en-US" b="1" dirty="0" smtClean="0">
              <a:solidFill>
                <a:schemeClr val="tx2">
                  <a:lumMod val="60000"/>
                  <a:lumOff val="40000"/>
                </a:schemeClr>
              </a:solidFill>
            </a:endParaRPr>
          </a:p>
          <a:p>
            <a:pPr lvl="0"/>
            <a:r>
              <a:rPr lang="en-IN" b="1" dirty="0" smtClean="0">
                <a:solidFill>
                  <a:schemeClr val="tx2">
                    <a:lumMod val="60000"/>
                    <a:lumOff val="40000"/>
                  </a:schemeClr>
                </a:solidFill>
              </a:rPr>
              <a:t>Capacity building of health care providers</a:t>
            </a:r>
            <a:endParaRPr lang="en-US" b="1" dirty="0" smtClean="0">
              <a:solidFill>
                <a:schemeClr val="tx2">
                  <a:lumMod val="60000"/>
                  <a:lumOff val="40000"/>
                </a:schemeClr>
              </a:solidFill>
            </a:endParaRPr>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solidFill>
                  <a:schemeClr val="tx2">
                    <a:lumMod val="60000"/>
                    <a:lumOff val="40000"/>
                  </a:schemeClr>
                </a:solidFill>
              </a:rPr>
              <a:t>Key Interventions at level of </a:t>
            </a:r>
            <a:r>
              <a:rPr lang="en-US" b="1" u="sng" dirty="0" err="1" smtClean="0">
                <a:solidFill>
                  <a:schemeClr val="tx2">
                    <a:lumMod val="60000"/>
                    <a:lumOff val="40000"/>
                  </a:schemeClr>
                </a:solidFill>
              </a:rPr>
              <a:t>GoI</a:t>
            </a:r>
            <a:r>
              <a:rPr lang="en-US" b="1" u="sng" dirty="0" smtClean="0">
                <a:solidFill>
                  <a:schemeClr val="tx2">
                    <a:lumMod val="60000"/>
                    <a:lumOff val="40000"/>
                  </a:schemeClr>
                </a:solidFill>
              </a:rPr>
              <a:t>(</a:t>
            </a:r>
            <a:r>
              <a:rPr lang="en-US" b="1" u="sng" dirty="0" err="1" smtClean="0">
                <a:solidFill>
                  <a:schemeClr val="tx2">
                    <a:lumMod val="60000"/>
                    <a:lumOff val="40000"/>
                  </a:schemeClr>
                </a:solidFill>
              </a:rPr>
              <a:t>Contd</a:t>
            </a:r>
            <a:r>
              <a:rPr lang="en-US" b="1" u="sng" dirty="0" smtClean="0">
                <a:solidFill>
                  <a:schemeClr val="tx2">
                    <a:lumMod val="60000"/>
                    <a:lumOff val="40000"/>
                  </a:schemeClr>
                </a:solidFill>
              </a:rPr>
              <a:t>)</a:t>
            </a:r>
            <a:endParaRPr lang="en-US" dirty="0">
              <a:solidFill>
                <a:schemeClr val="tx2">
                  <a:lumMod val="60000"/>
                  <a:lumOff val="40000"/>
                </a:schemeClr>
              </a:solidFill>
            </a:endParaRPr>
          </a:p>
        </p:txBody>
      </p:sp>
      <p:sp>
        <p:nvSpPr>
          <p:cNvPr id="3" name="Content Placeholder 2"/>
          <p:cNvSpPr>
            <a:spLocks noGrp="1"/>
          </p:cNvSpPr>
          <p:nvPr>
            <p:ph idx="1"/>
          </p:nvPr>
        </p:nvSpPr>
        <p:spPr>
          <a:xfrm>
            <a:off x="457200" y="1447800"/>
            <a:ext cx="8229600" cy="5410200"/>
          </a:xfrm>
        </p:spPr>
        <p:txBody>
          <a:bodyPr>
            <a:noAutofit/>
          </a:bodyPr>
          <a:lstStyle/>
          <a:p>
            <a:pPr lvl="0"/>
            <a:r>
              <a:rPr lang="en-IN" sz="2400" b="1" dirty="0" smtClean="0">
                <a:solidFill>
                  <a:schemeClr val="tx2">
                    <a:lumMod val="60000"/>
                    <a:lumOff val="40000"/>
                  </a:schemeClr>
                </a:solidFill>
              </a:rPr>
              <a:t>Nutritional Rehabilitation Centres (NRCs)  established.</a:t>
            </a:r>
            <a:endParaRPr lang="en-US" sz="2400" b="1" dirty="0" smtClean="0">
              <a:solidFill>
                <a:schemeClr val="tx2">
                  <a:lumMod val="60000"/>
                  <a:lumOff val="40000"/>
                </a:schemeClr>
              </a:solidFill>
            </a:endParaRPr>
          </a:p>
          <a:p>
            <a:pPr lvl="0"/>
            <a:r>
              <a:rPr lang="en-IN" sz="2400" b="1" dirty="0" smtClean="0">
                <a:solidFill>
                  <a:schemeClr val="tx2">
                    <a:lumMod val="60000"/>
                    <a:lumOff val="40000"/>
                  </a:schemeClr>
                </a:solidFill>
              </a:rPr>
              <a:t>India Newborn Action Plan (INAP) launched to reduce neonatal mortality and stillbirths.</a:t>
            </a:r>
            <a:endParaRPr lang="en-US" sz="2400" b="1" dirty="0" smtClean="0">
              <a:solidFill>
                <a:schemeClr val="tx2">
                  <a:lumMod val="60000"/>
                  <a:lumOff val="40000"/>
                </a:schemeClr>
              </a:solidFill>
            </a:endParaRPr>
          </a:p>
          <a:p>
            <a:pPr lvl="0"/>
            <a:r>
              <a:rPr lang="en-IN" sz="2400" b="1" dirty="0" smtClean="0">
                <a:solidFill>
                  <a:schemeClr val="tx2">
                    <a:lumMod val="60000"/>
                    <a:lumOff val="40000"/>
                  </a:schemeClr>
                </a:solidFill>
              </a:rPr>
              <a:t>Newer interventions to reduce newborn mortality- Vitamin K injection at birth &amp;  kangaroo mother care.</a:t>
            </a:r>
            <a:endParaRPr lang="en-US" sz="2400" b="1" dirty="0" smtClean="0">
              <a:solidFill>
                <a:schemeClr val="tx2">
                  <a:lumMod val="60000"/>
                  <a:lumOff val="40000"/>
                </a:schemeClr>
              </a:solidFill>
            </a:endParaRPr>
          </a:p>
          <a:p>
            <a:pPr lvl="0"/>
            <a:r>
              <a:rPr lang="en-IN" sz="2400" b="1" dirty="0" smtClean="0">
                <a:solidFill>
                  <a:schemeClr val="tx2">
                    <a:lumMod val="60000"/>
                    <a:lumOff val="40000"/>
                  </a:schemeClr>
                </a:solidFill>
              </a:rPr>
              <a:t>Integrated Action Plan for Pneumonia and Diarrhoea (IAPPD) launched in the state. </a:t>
            </a:r>
            <a:endParaRPr lang="en-US" sz="2400" b="1" dirty="0" smtClean="0">
              <a:solidFill>
                <a:schemeClr val="tx2">
                  <a:lumMod val="60000"/>
                  <a:lumOff val="40000"/>
                </a:schemeClr>
              </a:solidFill>
            </a:endParaRPr>
          </a:p>
          <a:p>
            <a:pPr lvl="0"/>
            <a:r>
              <a:rPr lang="en-IN" sz="2400" b="1" dirty="0" err="1" smtClean="0">
                <a:solidFill>
                  <a:schemeClr val="tx2">
                    <a:lumMod val="60000"/>
                    <a:lumOff val="40000"/>
                  </a:schemeClr>
                </a:solidFill>
              </a:rPr>
              <a:t>Janani</a:t>
            </a:r>
            <a:r>
              <a:rPr lang="en-IN" sz="2400" b="1" dirty="0" smtClean="0">
                <a:solidFill>
                  <a:schemeClr val="tx2">
                    <a:lumMod val="60000"/>
                    <a:lumOff val="40000"/>
                  </a:schemeClr>
                </a:solidFill>
              </a:rPr>
              <a:t> </a:t>
            </a:r>
            <a:r>
              <a:rPr lang="en-IN" sz="2400" b="1" dirty="0" err="1" smtClean="0">
                <a:solidFill>
                  <a:schemeClr val="tx2">
                    <a:lumMod val="60000"/>
                    <a:lumOff val="40000"/>
                  </a:schemeClr>
                </a:solidFill>
              </a:rPr>
              <a:t>Shishu</a:t>
            </a:r>
            <a:r>
              <a:rPr lang="en-IN" sz="2400" b="1" dirty="0" smtClean="0">
                <a:solidFill>
                  <a:schemeClr val="tx2">
                    <a:lumMod val="60000"/>
                    <a:lumOff val="40000"/>
                  </a:schemeClr>
                </a:solidFill>
              </a:rPr>
              <a:t> </a:t>
            </a:r>
            <a:r>
              <a:rPr lang="en-IN" sz="2400" b="1" dirty="0" err="1" smtClean="0">
                <a:solidFill>
                  <a:schemeClr val="tx2">
                    <a:lumMod val="60000"/>
                    <a:lumOff val="40000"/>
                  </a:schemeClr>
                </a:solidFill>
              </a:rPr>
              <a:t>Suraksha</a:t>
            </a:r>
            <a:r>
              <a:rPr lang="en-IN" sz="2400" b="1" dirty="0" smtClean="0">
                <a:solidFill>
                  <a:schemeClr val="tx2">
                    <a:lumMod val="60000"/>
                    <a:lumOff val="40000"/>
                  </a:schemeClr>
                </a:solidFill>
              </a:rPr>
              <a:t> </a:t>
            </a:r>
            <a:r>
              <a:rPr lang="en-IN" sz="2400" b="1" dirty="0" err="1" smtClean="0">
                <a:solidFill>
                  <a:schemeClr val="tx2">
                    <a:lumMod val="60000"/>
                    <a:lumOff val="40000"/>
                  </a:schemeClr>
                </a:solidFill>
              </a:rPr>
              <a:t>Karyakaram</a:t>
            </a:r>
            <a:r>
              <a:rPr lang="en-IN" sz="2400" b="1" dirty="0" smtClean="0">
                <a:solidFill>
                  <a:schemeClr val="tx2">
                    <a:lumMod val="60000"/>
                    <a:lumOff val="40000"/>
                  </a:schemeClr>
                </a:solidFill>
              </a:rPr>
              <a:t> (JSSK)</a:t>
            </a:r>
            <a:endParaRPr lang="en-US" sz="2400" b="1" dirty="0" smtClean="0">
              <a:solidFill>
                <a:schemeClr val="tx2">
                  <a:lumMod val="60000"/>
                  <a:lumOff val="40000"/>
                </a:schemeClr>
              </a:solidFill>
            </a:endParaRPr>
          </a:p>
          <a:p>
            <a:pPr lvl="0"/>
            <a:r>
              <a:rPr lang="en-IN" sz="2400" b="1" dirty="0" smtClean="0">
                <a:solidFill>
                  <a:schemeClr val="tx2">
                    <a:lumMod val="60000"/>
                    <a:lumOff val="40000"/>
                  </a:schemeClr>
                </a:solidFill>
              </a:rPr>
              <a:t>Reproductive Maternal Newborn Child Health+ Adolescent (RMNCH+A) for achieving improved maternal and child health outcomes in 184 HPD implemented. </a:t>
            </a:r>
            <a:endParaRPr lang="en-US" sz="2400" b="1" dirty="0" smtClean="0">
              <a:solidFill>
                <a:schemeClr val="tx2">
                  <a:lumMod val="60000"/>
                  <a:lumOff val="40000"/>
                </a:schemeClr>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normAutofit fontScale="90000"/>
          </a:bodyPr>
          <a:lstStyle/>
          <a:p>
            <a:r>
              <a:rPr lang="en-US" b="1" dirty="0" smtClean="0"/>
              <a:t> </a:t>
            </a:r>
            <a:r>
              <a:rPr lang="en-US" b="1" u="sng" dirty="0" smtClean="0">
                <a:solidFill>
                  <a:schemeClr val="tx2">
                    <a:lumMod val="60000"/>
                    <a:lumOff val="40000"/>
                  </a:schemeClr>
                </a:solidFill>
              </a:rPr>
              <a:t>NRHM Funds Under Different </a:t>
            </a:r>
            <a:br>
              <a:rPr lang="en-US" b="1" u="sng" dirty="0" smtClean="0">
                <a:solidFill>
                  <a:schemeClr val="tx2">
                    <a:lumMod val="60000"/>
                    <a:lumOff val="40000"/>
                  </a:schemeClr>
                </a:solidFill>
              </a:rPr>
            </a:br>
            <a:r>
              <a:rPr lang="en-US" b="1" u="sng" dirty="0" smtClean="0">
                <a:solidFill>
                  <a:schemeClr val="tx2">
                    <a:lumMod val="60000"/>
                    <a:lumOff val="40000"/>
                  </a:schemeClr>
                </a:solidFill>
              </a:rPr>
              <a:t>Budget Head(In </a:t>
            </a:r>
            <a:r>
              <a:rPr lang="en-US" b="1" u="sng" dirty="0" err="1" smtClean="0">
                <a:solidFill>
                  <a:schemeClr val="tx2">
                    <a:lumMod val="60000"/>
                    <a:lumOff val="40000"/>
                  </a:schemeClr>
                </a:solidFill>
              </a:rPr>
              <a:t>Crores</a:t>
            </a:r>
            <a:r>
              <a:rPr lang="en-US" b="1" u="sng" dirty="0" smtClean="0">
                <a:solidFill>
                  <a:schemeClr val="tx2">
                    <a:lumMod val="60000"/>
                    <a:lumOff val="40000"/>
                  </a:schemeClr>
                </a:solidFill>
              </a:rPr>
              <a:t>)</a:t>
            </a:r>
            <a:endParaRPr lang="en-US" u="sng" dirty="0">
              <a:solidFill>
                <a:schemeClr val="tx2">
                  <a:lumMod val="60000"/>
                  <a:lumOff val="40000"/>
                </a:schemeClr>
              </a:solidFill>
            </a:endParaRPr>
          </a:p>
        </p:txBody>
      </p:sp>
      <p:graphicFrame>
        <p:nvGraphicFramePr>
          <p:cNvPr id="5" name="Content Placeholder 4"/>
          <p:cNvGraphicFramePr>
            <a:graphicFrameLocks noGrp="1"/>
          </p:cNvGraphicFramePr>
          <p:nvPr>
            <p:ph idx="1"/>
          </p:nvPr>
        </p:nvGraphicFramePr>
        <p:xfrm>
          <a:off x="457200" y="1371595"/>
          <a:ext cx="8229600" cy="5485230"/>
        </p:xfrm>
        <a:graphic>
          <a:graphicData uri="http://schemas.openxmlformats.org/drawingml/2006/table">
            <a:tbl>
              <a:tblPr firstRow="1" bandRow="1">
                <a:tableStyleId>{5C22544A-7EE6-4342-B048-85BDC9FD1C3A}</a:tableStyleId>
              </a:tblPr>
              <a:tblGrid>
                <a:gridCol w="914400"/>
                <a:gridCol w="914400"/>
                <a:gridCol w="914400"/>
                <a:gridCol w="914400"/>
                <a:gridCol w="914400"/>
                <a:gridCol w="914400"/>
                <a:gridCol w="914400"/>
                <a:gridCol w="914400"/>
                <a:gridCol w="914400"/>
              </a:tblGrid>
              <a:tr h="388425">
                <a:tc>
                  <a:txBody>
                    <a:bodyPr/>
                    <a:lstStyle/>
                    <a:p>
                      <a:pPr marL="0" marR="0">
                        <a:lnSpc>
                          <a:spcPct val="115000"/>
                        </a:lnSpc>
                        <a:spcBef>
                          <a:spcPts val="0"/>
                        </a:spcBef>
                        <a:spcAft>
                          <a:spcPts val="0"/>
                        </a:spcAft>
                      </a:pPr>
                      <a:r>
                        <a:rPr lang="en-US" sz="1200" b="1" dirty="0">
                          <a:solidFill>
                            <a:schemeClr val="bg1"/>
                          </a:solidFill>
                          <a:latin typeface="Times New Roman"/>
                          <a:ea typeface="Calibri"/>
                          <a:cs typeface="Times New Roman"/>
                        </a:rPr>
                        <a:t>Budget Head</a:t>
                      </a:r>
                      <a:endParaRPr lang="en-US" sz="1100" dirty="0">
                        <a:solidFill>
                          <a:schemeClr val="bg1"/>
                        </a:solidFill>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200" b="1" dirty="0">
                          <a:solidFill>
                            <a:schemeClr val="bg1"/>
                          </a:solidFill>
                          <a:latin typeface="Times New Roman"/>
                          <a:ea typeface="Calibri"/>
                          <a:cs typeface="Times New Roman"/>
                        </a:rPr>
                        <a:t>2007-08</a:t>
                      </a:r>
                      <a:endParaRPr lang="en-US" sz="1100" dirty="0">
                        <a:solidFill>
                          <a:schemeClr val="bg1"/>
                        </a:solidFill>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200" b="1" dirty="0">
                          <a:solidFill>
                            <a:schemeClr val="bg1"/>
                          </a:solidFill>
                          <a:latin typeface="Times New Roman"/>
                          <a:ea typeface="Calibri"/>
                          <a:cs typeface="Times New Roman"/>
                        </a:rPr>
                        <a:t>2008-09</a:t>
                      </a:r>
                      <a:endParaRPr lang="en-US" sz="1100" dirty="0">
                        <a:solidFill>
                          <a:schemeClr val="bg1"/>
                        </a:solidFill>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200" b="1" dirty="0">
                          <a:solidFill>
                            <a:schemeClr val="bg1"/>
                          </a:solidFill>
                          <a:latin typeface="Times New Roman"/>
                          <a:ea typeface="Calibri"/>
                          <a:cs typeface="Times New Roman"/>
                        </a:rPr>
                        <a:t>2009-10</a:t>
                      </a:r>
                      <a:endParaRPr lang="en-US" sz="1100" dirty="0">
                        <a:solidFill>
                          <a:schemeClr val="bg1"/>
                        </a:solidFill>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200" b="1" dirty="0">
                          <a:solidFill>
                            <a:schemeClr val="bg1"/>
                          </a:solidFill>
                          <a:latin typeface="Times New Roman"/>
                          <a:ea typeface="Calibri"/>
                          <a:cs typeface="Times New Roman"/>
                        </a:rPr>
                        <a:t>2010-11</a:t>
                      </a:r>
                      <a:endParaRPr lang="en-US" sz="1100" dirty="0">
                        <a:solidFill>
                          <a:schemeClr val="bg1"/>
                        </a:solidFill>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200" b="1" dirty="0">
                          <a:solidFill>
                            <a:schemeClr val="bg1"/>
                          </a:solidFill>
                          <a:latin typeface="Times New Roman"/>
                          <a:ea typeface="Calibri"/>
                          <a:cs typeface="Times New Roman"/>
                        </a:rPr>
                        <a:t>2011-12</a:t>
                      </a:r>
                      <a:endParaRPr lang="en-US" sz="1100" dirty="0">
                        <a:solidFill>
                          <a:schemeClr val="bg1"/>
                        </a:solidFill>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200" b="1" dirty="0">
                          <a:solidFill>
                            <a:schemeClr val="bg1"/>
                          </a:solidFill>
                          <a:latin typeface="Times New Roman"/>
                          <a:ea typeface="Calibri"/>
                          <a:cs typeface="Times New Roman"/>
                        </a:rPr>
                        <a:t>2012-13</a:t>
                      </a:r>
                      <a:endParaRPr lang="en-US" sz="1100" dirty="0">
                        <a:solidFill>
                          <a:schemeClr val="bg1"/>
                        </a:solidFill>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200" b="1" dirty="0">
                          <a:solidFill>
                            <a:schemeClr val="bg1"/>
                          </a:solidFill>
                          <a:latin typeface="Times New Roman"/>
                          <a:ea typeface="Calibri"/>
                          <a:cs typeface="Times New Roman"/>
                        </a:rPr>
                        <a:t>2013-14</a:t>
                      </a:r>
                      <a:endParaRPr lang="en-US" sz="1100" dirty="0">
                        <a:solidFill>
                          <a:schemeClr val="bg1"/>
                        </a:solidFill>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200" b="1" dirty="0">
                          <a:solidFill>
                            <a:schemeClr val="bg1"/>
                          </a:solidFill>
                          <a:latin typeface="Times New Roman"/>
                          <a:ea typeface="Calibri"/>
                          <a:cs typeface="Times New Roman"/>
                        </a:rPr>
                        <a:t>2014-15</a:t>
                      </a:r>
                      <a:endParaRPr lang="en-US" sz="1100" dirty="0">
                        <a:solidFill>
                          <a:schemeClr val="bg1"/>
                        </a:solidFill>
                        <a:latin typeface="Calibri"/>
                        <a:ea typeface="Calibri"/>
                        <a:cs typeface="Times New Roman"/>
                      </a:endParaRPr>
                    </a:p>
                  </a:txBody>
                  <a:tcPr marL="68580" marR="68580" marT="0" marB="0"/>
                </a:tc>
              </a:tr>
              <a:tr h="388425">
                <a:tc>
                  <a:txBody>
                    <a:bodyPr/>
                    <a:lstStyle/>
                    <a:p>
                      <a:pPr marL="0" marR="0">
                        <a:lnSpc>
                          <a:spcPct val="115000"/>
                        </a:lnSpc>
                        <a:spcBef>
                          <a:spcPts val="0"/>
                        </a:spcBef>
                        <a:spcAft>
                          <a:spcPts val="0"/>
                        </a:spcAft>
                      </a:pPr>
                      <a:r>
                        <a:rPr lang="en-US" sz="1200" b="1" dirty="0">
                          <a:solidFill>
                            <a:srgbClr val="000000"/>
                          </a:solidFill>
                          <a:latin typeface="Times New Roman"/>
                          <a:ea typeface="Calibri"/>
                          <a:cs typeface="Times New Roman"/>
                        </a:rPr>
                        <a:t>RCH Flexi pool</a:t>
                      </a:r>
                      <a:endParaRPr lang="en-US" sz="1100" b="1" dirty="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200">
                          <a:solidFill>
                            <a:srgbClr val="000000"/>
                          </a:solidFill>
                          <a:latin typeface="Times New Roman"/>
                          <a:ea typeface="Calibri"/>
                          <a:cs typeface="Times New Roman"/>
                        </a:rPr>
                        <a:t>111.82</a:t>
                      </a:r>
                      <a:endParaRPr lang="en-US" sz="11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200" dirty="0">
                          <a:solidFill>
                            <a:srgbClr val="000000"/>
                          </a:solidFill>
                          <a:latin typeface="Times New Roman"/>
                          <a:ea typeface="Calibri"/>
                          <a:cs typeface="Times New Roman"/>
                        </a:rPr>
                        <a:t>145.62</a:t>
                      </a:r>
                      <a:endParaRPr lang="en-US" sz="1100" dirty="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200">
                          <a:solidFill>
                            <a:srgbClr val="000000"/>
                          </a:solidFill>
                          <a:latin typeface="Times New Roman"/>
                          <a:ea typeface="Calibri"/>
                          <a:cs typeface="Times New Roman"/>
                        </a:rPr>
                        <a:t>148.73</a:t>
                      </a:r>
                      <a:endParaRPr lang="en-US" sz="11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200">
                          <a:solidFill>
                            <a:srgbClr val="000000"/>
                          </a:solidFill>
                          <a:latin typeface="Times New Roman"/>
                          <a:ea typeface="Calibri"/>
                          <a:cs typeface="Times New Roman"/>
                        </a:rPr>
                        <a:t>217.60</a:t>
                      </a:r>
                      <a:endParaRPr lang="en-US" sz="11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200">
                          <a:solidFill>
                            <a:srgbClr val="000000"/>
                          </a:solidFill>
                          <a:latin typeface="Times New Roman"/>
                          <a:ea typeface="Calibri"/>
                          <a:cs typeface="Times New Roman"/>
                        </a:rPr>
                        <a:t>227.07</a:t>
                      </a:r>
                      <a:endParaRPr lang="en-US" sz="11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200">
                          <a:solidFill>
                            <a:srgbClr val="000000"/>
                          </a:solidFill>
                          <a:latin typeface="Times New Roman"/>
                          <a:ea typeface="Calibri"/>
                          <a:cs typeface="Times New Roman"/>
                        </a:rPr>
                        <a:t>272.64</a:t>
                      </a:r>
                      <a:endParaRPr lang="en-US" sz="11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200">
                          <a:solidFill>
                            <a:srgbClr val="000000"/>
                          </a:solidFill>
                          <a:latin typeface="Times New Roman"/>
                          <a:ea typeface="Calibri"/>
                          <a:cs typeface="Times New Roman"/>
                        </a:rPr>
                        <a:t>295.44</a:t>
                      </a:r>
                      <a:endParaRPr lang="en-US" sz="11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200">
                          <a:solidFill>
                            <a:srgbClr val="000000"/>
                          </a:solidFill>
                          <a:latin typeface="Times New Roman"/>
                          <a:ea typeface="Calibri"/>
                          <a:cs typeface="Times New Roman"/>
                        </a:rPr>
                        <a:t>387.13</a:t>
                      </a:r>
                      <a:endParaRPr lang="en-US" sz="1100">
                        <a:latin typeface="Calibri"/>
                        <a:ea typeface="Calibri"/>
                        <a:cs typeface="Times New Roman"/>
                      </a:endParaRPr>
                    </a:p>
                  </a:txBody>
                  <a:tcPr marL="68580" marR="68580" marT="0" marB="0"/>
                </a:tc>
              </a:tr>
              <a:tr h="388425">
                <a:tc>
                  <a:txBody>
                    <a:bodyPr/>
                    <a:lstStyle/>
                    <a:p>
                      <a:pPr marL="0" marR="0">
                        <a:lnSpc>
                          <a:spcPct val="115000"/>
                        </a:lnSpc>
                        <a:spcBef>
                          <a:spcPts val="0"/>
                        </a:spcBef>
                        <a:spcAft>
                          <a:spcPts val="0"/>
                        </a:spcAft>
                      </a:pPr>
                      <a:r>
                        <a:rPr lang="en-US" sz="1200" b="1" dirty="0">
                          <a:solidFill>
                            <a:srgbClr val="000000"/>
                          </a:solidFill>
                          <a:latin typeface="Times New Roman"/>
                          <a:ea typeface="Calibri"/>
                          <a:cs typeface="Times New Roman"/>
                        </a:rPr>
                        <a:t>NRHM</a:t>
                      </a:r>
                      <a:endParaRPr lang="en-US" sz="1100" b="1" dirty="0">
                        <a:latin typeface="Calibri"/>
                        <a:ea typeface="Calibri"/>
                        <a:cs typeface="Times New Roman"/>
                      </a:endParaRPr>
                    </a:p>
                    <a:p>
                      <a:pPr marL="0" marR="0">
                        <a:lnSpc>
                          <a:spcPct val="115000"/>
                        </a:lnSpc>
                        <a:spcBef>
                          <a:spcPts val="0"/>
                        </a:spcBef>
                        <a:spcAft>
                          <a:spcPts val="0"/>
                        </a:spcAft>
                      </a:pPr>
                      <a:r>
                        <a:rPr lang="en-US" sz="1200" b="1" dirty="0">
                          <a:solidFill>
                            <a:srgbClr val="000000"/>
                          </a:solidFill>
                          <a:latin typeface="Times New Roman"/>
                          <a:ea typeface="Calibri"/>
                          <a:cs typeface="Times New Roman"/>
                        </a:rPr>
                        <a:t>Flexi pool</a:t>
                      </a:r>
                      <a:endParaRPr lang="en-US" sz="1100" b="1" dirty="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200">
                          <a:solidFill>
                            <a:srgbClr val="000000"/>
                          </a:solidFill>
                          <a:latin typeface="Times New Roman"/>
                          <a:ea typeface="Calibri"/>
                          <a:cs typeface="Times New Roman"/>
                        </a:rPr>
                        <a:t>174.54</a:t>
                      </a:r>
                      <a:endParaRPr lang="en-US" sz="11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200">
                          <a:solidFill>
                            <a:srgbClr val="000000"/>
                          </a:solidFill>
                          <a:latin typeface="Times New Roman"/>
                          <a:ea typeface="Calibri"/>
                          <a:cs typeface="Times New Roman"/>
                        </a:rPr>
                        <a:t>126.85</a:t>
                      </a:r>
                      <a:endParaRPr lang="en-US" sz="11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200">
                          <a:solidFill>
                            <a:srgbClr val="000000"/>
                          </a:solidFill>
                          <a:latin typeface="Times New Roman"/>
                          <a:ea typeface="Calibri"/>
                          <a:cs typeface="Times New Roman"/>
                        </a:rPr>
                        <a:t>131.24</a:t>
                      </a:r>
                      <a:endParaRPr lang="en-US" sz="11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200">
                          <a:solidFill>
                            <a:srgbClr val="000000"/>
                          </a:solidFill>
                          <a:latin typeface="Times New Roman"/>
                          <a:ea typeface="Calibri"/>
                          <a:cs typeface="Times New Roman"/>
                        </a:rPr>
                        <a:t>228.54</a:t>
                      </a:r>
                      <a:endParaRPr lang="en-US" sz="11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200">
                          <a:solidFill>
                            <a:srgbClr val="000000"/>
                          </a:solidFill>
                          <a:latin typeface="Times New Roman"/>
                          <a:ea typeface="Calibri"/>
                          <a:cs typeface="Times New Roman"/>
                        </a:rPr>
                        <a:t>279.57</a:t>
                      </a:r>
                      <a:endParaRPr lang="en-US" sz="11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200">
                          <a:solidFill>
                            <a:srgbClr val="000000"/>
                          </a:solidFill>
                          <a:latin typeface="Times New Roman"/>
                          <a:ea typeface="Calibri"/>
                          <a:cs typeface="Times New Roman"/>
                        </a:rPr>
                        <a:t>338.74</a:t>
                      </a:r>
                      <a:endParaRPr lang="en-US" sz="11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endParaRPr lang="en-US" sz="1200">
                        <a:solidFill>
                          <a:srgbClr val="000000"/>
                        </a:solidFill>
                        <a:latin typeface="Times New Roman"/>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200">
                          <a:solidFill>
                            <a:srgbClr val="000000"/>
                          </a:solidFill>
                          <a:latin typeface="Times New Roman"/>
                          <a:ea typeface="Calibri"/>
                          <a:cs typeface="Times New Roman"/>
                        </a:rPr>
                        <a:t>451.20</a:t>
                      </a:r>
                      <a:endParaRPr lang="en-US" sz="1100">
                        <a:latin typeface="Calibri"/>
                        <a:ea typeface="Calibri"/>
                        <a:cs typeface="Times New Roman"/>
                      </a:endParaRPr>
                    </a:p>
                  </a:txBody>
                  <a:tcPr marL="68580" marR="68580" marT="0" marB="0"/>
                </a:tc>
              </a:tr>
              <a:tr h="388425">
                <a:tc>
                  <a:txBody>
                    <a:bodyPr/>
                    <a:lstStyle/>
                    <a:p>
                      <a:pPr marL="0" marR="0">
                        <a:lnSpc>
                          <a:spcPct val="115000"/>
                        </a:lnSpc>
                        <a:spcBef>
                          <a:spcPts val="0"/>
                        </a:spcBef>
                        <a:spcAft>
                          <a:spcPts val="0"/>
                        </a:spcAft>
                      </a:pPr>
                      <a:r>
                        <a:rPr lang="en-US" sz="1200" b="1" dirty="0">
                          <a:solidFill>
                            <a:srgbClr val="000000"/>
                          </a:solidFill>
                          <a:latin typeface="Times New Roman"/>
                          <a:ea typeface="Calibri"/>
                          <a:cs typeface="Times New Roman"/>
                        </a:rPr>
                        <a:t>Immunization flexi pool</a:t>
                      </a:r>
                      <a:endParaRPr lang="en-US" sz="1100" b="1" dirty="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200">
                          <a:solidFill>
                            <a:srgbClr val="000000"/>
                          </a:solidFill>
                          <a:latin typeface="Times New Roman"/>
                          <a:ea typeface="Calibri"/>
                          <a:cs typeface="Times New Roman"/>
                        </a:rPr>
                        <a:t>24.55</a:t>
                      </a:r>
                      <a:endParaRPr lang="en-US" sz="11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200">
                          <a:solidFill>
                            <a:srgbClr val="000000"/>
                          </a:solidFill>
                          <a:latin typeface="Times New Roman"/>
                          <a:ea typeface="Calibri"/>
                          <a:cs typeface="Times New Roman"/>
                        </a:rPr>
                        <a:t>_</a:t>
                      </a:r>
                      <a:endParaRPr lang="en-US" sz="11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200">
                          <a:solidFill>
                            <a:srgbClr val="000000"/>
                          </a:solidFill>
                          <a:latin typeface="Times New Roman"/>
                          <a:ea typeface="Calibri"/>
                          <a:cs typeface="Times New Roman"/>
                        </a:rPr>
                        <a:t>Incl in RCH</a:t>
                      </a:r>
                      <a:endParaRPr lang="en-US" sz="11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200">
                          <a:solidFill>
                            <a:srgbClr val="000000"/>
                          </a:solidFill>
                          <a:latin typeface="Times New Roman"/>
                          <a:ea typeface="Calibri"/>
                          <a:cs typeface="Times New Roman"/>
                        </a:rPr>
                        <a:t>Incl in RCH</a:t>
                      </a:r>
                      <a:endParaRPr lang="en-US" sz="11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200">
                          <a:solidFill>
                            <a:srgbClr val="000000"/>
                          </a:solidFill>
                          <a:latin typeface="Times New Roman"/>
                          <a:ea typeface="Calibri"/>
                          <a:cs typeface="Times New Roman"/>
                        </a:rPr>
                        <a:t>11.52</a:t>
                      </a:r>
                      <a:endParaRPr lang="en-US" sz="11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200">
                          <a:solidFill>
                            <a:srgbClr val="000000"/>
                          </a:solidFill>
                          <a:latin typeface="Times New Roman"/>
                          <a:ea typeface="Calibri"/>
                          <a:cs typeface="Times New Roman"/>
                        </a:rPr>
                        <a:t>13.34</a:t>
                      </a:r>
                      <a:endParaRPr lang="en-US" sz="11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endParaRPr lang="en-US" sz="1200">
                        <a:solidFill>
                          <a:srgbClr val="000000"/>
                        </a:solidFill>
                        <a:latin typeface="Times New Roman"/>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200">
                          <a:solidFill>
                            <a:srgbClr val="000000"/>
                          </a:solidFill>
                          <a:latin typeface="Times New Roman"/>
                          <a:ea typeface="Calibri"/>
                          <a:cs typeface="Times New Roman"/>
                        </a:rPr>
                        <a:t>13.36</a:t>
                      </a:r>
                      <a:endParaRPr lang="en-US" sz="1100">
                        <a:latin typeface="Calibri"/>
                        <a:ea typeface="Calibri"/>
                        <a:cs typeface="Times New Roman"/>
                      </a:endParaRPr>
                    </a:p>
                  </a:txBody>
                  <a:tcPr marL="68580" marR="68580" marT="0" marB="0"/>
                </a:tc>
              </a:tr>
              <a:tr h="388425">
                <a:tc>
                  <a:txBody>
                    <a:bodyPr/>
                    <a:lstStyle/>
                    <a:p>
                      <a:pPr marL="0" marR="0">
                        <a:lnSpc>
                          <a:spcPct val="115000"/>
                        </a:lnSpc>
                        <a:spcBef>
                          <a:spcPts val="0"/>
                        </a:spcBef>
                        <a:spcAft>
                          <a:spcPts val="0"/>
                        </a:spcAft>
                      </a:pPr>
                      <a:r>
                        <a:rPr lang="en-US" sz="1200" b="1" dirty="0">
                          <a:solidFill>
                            <a:srgbClr val="000000"/>
                          </a:solidFill>
                          <a:latin typeface="Times New Roman"/>
                          <a:ea typeface="Calibri"/>
                          <a:cs typeface="Times New Roman"/>
                        </a:rPr>
                        <a:t>NIDDCP</a:t>
                      </a:r>
                      <a:endParaRPr lang="en-US" sz="1100" b="1" dirty="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200">
                          <a:solidFill>
                            <a:srgbClr val="000000"/>
                          </a:solidFill>
                          <a:latin typeface="Times New Roman"/>
                          <a:ea typeface="Calibri"/>
                          <a:cs typeface="Times New Roman"/>
                        </a:rPr>
                        <a:t>-</a:t>
                      </a:r>
                      <a:endParaRPr lang="en-US" sz="11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200">
                          <a:solidFill>
                            <a:srgbClr val="000000"/>
                          </a:solidFill>
                          <a:latin typeface="Times New Roman"/>
                          <a:ea typeface="Calibri"/>
                          <a:cs typeface="Times New Roman"/>
                        </a:rPr>
                        <a:t>0.18</a:t>
                      </a:r>
                      <a:endParaRPr lang="en-US" sz="11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200">
                          <a:solidFill>
                            <a:srgbClr val="000000"/>
                          </a:solidFill>
                          <a:latin typeface="Times New Roman"/>
                          <a:ea typeface="Calibri"/>
                          <a:cs typeface="Times New Roman"/>
                        </a:rPr>
                        <a:t>0.18</a:t>
                      </a:r>
                      <a:endParaRPr lang="en-US" sz="11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200">
                          <a:solidFill>
                            <a:srgbClr val="000000"/>
                          </a:solidFill>
                          <a:latin typeface="Times New Roman"/>
                          <a:ea typeface="Calibri"/>
                          <a:cs typeface="Times New Roman"/>
                        </a:rPr>
                        <a:t>0.18</a:t>
                      </a:r>
                      <a:endParaRPr lang="en-US" sz="11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200">
                          <a:solidFill>
                            <a:srgbClr val="000000"/>
                          </a:solidFill>
                          <a:latin typeface="Times New Roman"/>
                          <a:ea typeface="Calibri"/>
                          <a:cs typeface="Times New Roman"/>
                        </a:rPr>
                        <a:t>0.24</a:t>
                      </a:r>
                      <a:endParaRPr lang="en-US" sz="11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200">
                          <a:solidFill>
                            <a:srgbClr val="000000"/>
                          </a:solidFill>
                          <a:latin typeface="Times New Roman"/>
                          <a:ea typeface="Calibri"/>
                          <a:cs typeface="Times New Roman"/>
                        </a:rPr>
                        <a:t>13.61</a:t>
                      </a:r>
                      <a:endParaRPr lang="en-US" sz="11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endParaRPr lang="en-US" sz="1200">
                        <a:solidFill>
                          <a:srgbClr val="000000"/>
                        </a:solidFill>
                        <a:latin typeface="Times New Roman"/>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200">
                          <a:solidFill>
                            <a:srgbClr val="000000"/>
                          </a:solidFill>
                          <a:latin typeface="Times New Roman"/>
                          <a:ea typeface="Calibri"/>
                          <a:cs typeface="Times New Roman"/>
                        </a:rPr>
                        <a:t>0.35</a:t>
                      </a:r>
                      <a:endParaRPr lang="en-US" sz="1100">
                        <a:latin typeface="Calibri"/>
                        <a:ea typeface="Calibri"/>
                        <a:cs typeface="Times New Roman"/>
                      </a:endParaRPr>
                    </a:p>
                  </a:txBody>
                  <a:tcPr marL="68580" marR="68580" marT="0" marB="0"/>
                </a:tc>
              </a:tr>
              <a:tr h="388425">
                <a:tc>
                  <a:txBody>
                    <a:bodyPr/>
                    <a:lstStyle/>
                    <a:p>
                      <a:pPr marL="0" marR="0">
                        <a:lnSpc>
                          <a:spcPct val="115000"/>
                        </a:lnSpc>
                        <a:spcBef>
                          <a:spcPts val="0"/>
                        </a:spcBef>
                        <a:spcAft>
                          <a:spcPts val="0"/>
                        </a:spcAft>
                      </a:pPr>
                      <a:r>
                        <a:rPr lang="en-US" sz="1200" b="1" dirty="0">
                          <a:solidFill>
                            <a:srgbClr val="000000"/>
                          </a:solidFill>
                          <a:latin typeface="Times New Roman"/>
                          <a:ea typeface="Calibri"/>
                          <a:cs typeface="Times New Roman"/>
                        </a:rPr>
                        <a:t>IDSP</a:t>
                      </a:r>
                      <a:endParaRPr lang="en-US" sz="1100" b="1" dirty="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200">
                          <a:solidFill>
                            <a:srgbClr val="000000"/>
                          </a:solidFill>
                          <a:latin typeface="Times New Roman"/>
                          <a:ea typeface="Calibri"/>
                          <a:cs typeface="Times New Roman"/>
                        </a:rPr>
                        <a:t>3.25</a:t>
                      </a:r>
                      <a:endParaRPr lang="en-US" sz="11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200">
                          <a:solidFill>
                            <a:srgbClr val="000000"/>
                          </a:solidFill>
                          <a:latin typeface="Times New Roman"/>
                          <a:ea typeface="Calibri"/>
                          <a:cs typeface="Times New Roman"/>
                        </a:rPr>
                        <a:t>1.43</a:t>
                      </a:r>
                      <a:endParaRPr lang="en-US" sz="11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200">
                          <a:solidFill>
                            <a:srgbClr val="000000"/>
                          </a:solidFill>
                          <a:latin typeface="Times New Roman"/>
                          <a:ea typeface="Calibri"/>
                          <a:cs typeface="Times New Roman"/>
                        </a:rPr>
                        <a:t>1.37</a:t>
                      </a:r>
                      <a:endParaRPr lang="en-US" sz="11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200">
                          <a:solidFill>
                            <a:srgbClr val="000000"/>
                          </a:solidFill>
                          <a:latin typeface="Times New Roman"/>
                          <a:ea typeface="Calibri"/>
                          <a:cs typeface="Times New Roman"/>
                        </a:rPr>
                        <a:t>1.45</a:t>
                      </a:r>
                      <a:endParaRPr lang="en-US" sz="11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200">
                          <a:solidFill>
                            <a:srgbClr val="000000"/>
                          </a:solidFill>
                          <a:latin typeface="Times New Roman"/>
                          <a:ea typeface="Calibri"/>
                          <a:cs typeface="Times New Roman"/>
                        </a:rPr>
                        <a:t>2.77</a:t>
                      </a:r>
                      <a:endParaRPr lang="en-US" sz="11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200">
                          <a:solidFill>
                            <a:srgbClr val="000000"/>
                          </a:solidFill>
                          <a:latin typeface="Times New Roman"/>
                          <a:ea typeface="Calibri"/>
                          <a:cs typeface="Times New Roman"/>
                        </a:rPr>
                        <a:t>20.79</a:t>
                      </a:r>
                      <a:endParaRPr lang="en-US" sz="11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endParaRPr lang="en-US" sz="1200">
                        <a:solidFill>
                          <a:srgbClr val="000000"/>
                        </a:solidFill>
                        <a:latin typeface="Times New Roman"/>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200">
                          <a:solidFill>
                            <a:srgbClr val="000000"/>
                          </a:solidFill>
                          <a:latin typeface="Times New Roman"/>
                          <a:ea typeface="Calibri"/>
                          <a:cs typeface="Times New Roman"/>
                        </a:rPr>
                        <a:t>3.25</a:t>
                      </a:r>
                      <a:endParaRPr lang="en-US" sz="1100">
                        <a:latin typeface="Calibri"/>
                        <a:ea typeface="Calibri"/>
                        <a:cs typeface="Times New Roman"/>
                      </a:endParaRPr>
                    </a:p>
                  </a:txBody>
                  <a:tcPr marL="68580" marR="68580" marT="0" marB="0"/>
                </a:tc>
              </a:tr>
              <a:tr h="388425">
                <a:tc>
                  <a:txBody>
                    <a:bodyPr/>
                    <a:lstStyle/>
                    <a:p>
                      <a:pPr marL="0" marR="0">
                        <a:lnSpc>
                          <a:spcPct val="115000"/>
                        </a:lnSpc>
                        <a:spcBef>
                          <a:spcPts val="0"/>
                        </a:spcBef>
                        <a:spcAft>
                          <a:spcPts val="0"/>
                        </a:spcAft>
                      </a:pPr>
                      <a:r>
                        <a:rPr lang="en-US" sz="1200" b="1" dirty="0">
                          <a:solidFill>
                            <a:srgbClr val="000000"/>
                          </a:solidFill>
                          <a:latin typeface="Times New Roman"/>
                          <a:ea typeface="Calibri"/>
                          <a:cs typeface="Times New Roman"/>
                        </a:rPr>
                        <a:t>NVBDCP</a:t>
                      </a:r>
                      <a:endParaRPr lang="en-US" sz="1100" b="1" dirty="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200">
                          <a:solidFill>
                            <a:srgbClr val="000000"/>
                          </a:solidFill>
                          <a:latin typeface="Times New Roman"/>
                          <a:ea typeface="Calibri"/>
                          <a:cs typeface="Times New Roman"/>
                        </a:rPr>
                        <a:t>18.96</a:t>
                      </a:r>
                      <a:endParaRPr lang="en-US" sz="11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200">
                          <a:solidFill>
                            <a:srgbClr val="000000"/>
                          </a:solidFill>
                          <a:latin typeface="Times New Roman"/>
                          <a:ea typeface="Calibri"/>
                          <a:cs typeface="Times New Roman"/>
                        </a:rPr>
                        <a:t>19.38</a:t>
                      </a:r>
                      <a:endParaRPr lang="en-US" sz="11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200">
                          <a:solidFill>
                            <a:srgbClr val="000000"/>
                          </a:solidFill>
                          <a:latin typeface="Times New Roman"/>
                          <a:ea typeface="Calibri"/>
                          <a:cs typeface="Times New Roman"/>
                        </a:rPr>
                        <a:t>7.66</a:t>
                      </a:r>
                      <a:endParaRPr lang="en-US" sz="11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200">
                          <a:solidFill>
                            <a:srgbClr val="000000"/>
                          </a:solidFill>
                          <a:latin typeface="Times New Roman"/>
                          <a:ea typeface="Calibri"/>
                          <a:cs typeface="Times New Roman"/>
                        </a:rPr>
                        <a:t>1.81</a:t>
                      </a:r>
                      <a:endParaRPr lang="en-US" sz="11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200">
                          <a:solidFill>
                            <a:srgbClr val="000000"/>
                          </a:solidFill>
                          <a:latin typeface="Times New Roman"/>
                          <a:ea typeface="Calibri"/>
                          <a:cs typeface="Times New Roman"/>
                        </a:rPr>
                        <a:t>12.39</a:t>
                      </a:r>
                      <a:endParaRPr lang="en-US" sz="11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200">
                          <a:solidFill>
                            <a:srgbClr val="000000"/>
                          </a:solidFill>
                          <a:latin typeface="Times New Roman"/>
                          <a:ea typeface="Calibri"/>
                          <a:cs typeface="Times New Roman"/>
                        </a:rPr>
                        <a:t>11.00</a:t>
                      </a:r>
                      <a:endParaRPr lang="en-US" sz="11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endParaRPr lang="en-US" sz="1200">
                        <a:solidFill>
                          <a:srgbClr val="000000"/>
                        </a:solidFill>
                        <a:latin typeface="Times New Roman"/>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200">
                          <a:solidFill>
                            <a:srgbClr val="000000"/>
                          </a:solidFill>
                          <a:latin typeface="Times New Roman"/>
                          <a:ea typeface="Calibri"/>
                          <a:cs typeface="Times New Roman"/>
                        </a:rPr>
                        <a:t>9.12</a:t>
                      </a:r>
                      <a:endParaRPr lang="en-US" sz="1100">
                        <a:latin typeface="Calibri"/>
                        <a:ea typeface="Calibri"/>
                        <a:cs typeface="Times New Roman"/>
                      </a:endParaRPr>
                    </a:p>
                  </a:txBody>
                  <a:tcPr marL="68580" marR="68580" marT="0" marB="0"/>
                </a:tc>
              </a:tr>
              <a:tr h="388425">
                <a:tc>
                  <a:txBody>
                    <a:bodyPr/>
                    <a:lstStyle/>
                    <a:p>
                      <a:pPr marL="0" marR="0">
                        <a:lnSpc>
                          <a:spcPct val="115000"/>
                        </a:lnSpc>
                        <a:spcBef>
                          <a:spcPts val="0"/>
                        </a:spcBef>
                        <a:spcAft>
                          <a:spcPts val="0"/>
                        </a:spcAft>
                      </a:pPr>
                      <a:r>
                        <a:rPr lang="en-US" sz="1200" b="1" dirty="0">
                          <a:solidFill>
                            <a:srgbClr val="000000"/>
                          </a:solidFill>
                          <a:latin typeface="Times New Roman"/>
                          <a:ea typeface="Calibri"/>
                          <a:cs typeface="Times New Roman"/>
                        </a:rPr>
                        <a:t>NLEP</a:t>
                      </a:r>
                      <a:endParaRPr lang="en-US" sz="1100" b="1" dirty="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200">
                          <a:solidFill>
                            <a:srgbClr val="000000"/>
                          </a:solidFill>
                          <a:latin typeface="Times New Roman"/>
                          <a:ea typeface="Calibri"/>
                          <a:cs typeface="Times New Roman"/>
                        </a:rPr>
                        <a:t>1.25</a:t>
                      </a:r>
                      <a:endParaRPr lang="en-US" sz="11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200">
                          <a:solidFill>
                            <a:srgbClr val="000000"/>
                          </a:solidFill>
                          <a:latin typeface="Times New Roman"/>
                          <a:ea typeface="Calibri"/>
                          <a:cs typeface="Times New Roman"/>
                        </a:rPr>
                        <a:t>1.41</a:t>
                      </a:r>
                      <a:endParaRPr lang="en-US" sz="11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200">
                          <a:solidFill>
                            <a:srgbClr val="000000"/>
                          </a:solidFill>
                          <a:latin typeface="Times New Roman"/>
                          <a:ea typeface="Calibri"/>
                          <a:cs typeface="Times New Roman"/>
                        </a:rPr>
                        <a:t>1.50</a:t>
                      </a:r>
                      <a:endParaRPr lang="en-US" sz="11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200">
                          <a:solidFill>
                            <a:srgbClr val="000000"/>
                          </a:solidFill>
                          <a:latin typeface="Times New Roman"/>
                          <a:ea typeface="Calibri"/>
                          <a:cs typeface="Times New Roman"/>
                        </a:rPr>
                        <a:t>1.65</a:t>
                      </a:r>
                      <a:endParaRPr lang="en-US" sz="11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200">
                          <a:solidFill>
                            <a:srgbClr val="000000"/>
                          </a:solidFill>
                          <a:latin typeface="Times New Roman"/>
                          <a:ea typeface="Calibri"/>
                          <a:cs typeface="Times New Roman"/>
                        </a:rPr>
                        <a:t>1.65</a:t>
                      </a:r>
                      <a:endParaRPr lang="en-US" sz="11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200">
                          <a:solidFill>
                            <a:srgbClr val="000000"/>
                          </a:solidFill>
                          <a:latin typeface="Times New Roman"/>
                          <a:ea typeface="Calibri"/>
                          <a:cs typeface="Times New Roman"/>
                        </a:rPr>
                        <a:t>1.35</a:t>
                      </a:r>
                      <a:endParaRPr lang="en-US" sz="11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endParaRPr lang="en-US" sz="1200">
                        <a:solidFill>
                          <a:srgbClr val="000000"/>
                        </a:solidFill>
                        <a:latin typeface="Times New Roman"/>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200">
                          <a:solidFill>
                            <a:srgbClr val="000000"/>
                          </a:solidFill>
                          <a:latin typeface="Times New Roman"/>
                          <a:ea typeface="Calibri"/>
                          <a:cs typeface="Times New Roman"/>
                        </a:rPr>
                        <a:t>0.76</a:t>
                      </a:r>
                      <a:endParaRPr lang="en-US" sz="1100">
                        <a:latin typeface="Calibri"/>
                        <a:ea typeface="Calibri"/>
                        <a:cs typeface="Times New Roman"/>
                      </a:endParaRPr>
                    </a:p>
                  </a:txBody>
                  <a:tcPr marL="68580" marR="68580" marT="0" marB="0"/>
                </a:tc>
              </a:tr>
              <a:tr h="388425">
                <a:tc>
                  <a:txBody>
                    <a:bodyPr/>
                    <a:lstStyle/>
                    <a:p>
                      <a:pPr marL="0" marR="0">
                        <a:lnSpc>
                          <a:spcPct val="115000"/>
                        </a:lnSpc>
                        <a:spcBef>
                          <a:spcPts val="0"/>
                        </a:spcBef>
                        <a:spcAft>
                          <a:spcPts val="0"/>
                        </a:spcAft>
                      </a:pPr>
                      <a:r>
                        <a:rPr lang="en-US" sz="1200" b="1" dirty="0">
                          <a:solidFill>
                            <a:srgbClr val="000000"/>
                          </a:solidFill>
                          <a:latin typeface="Times New Roman"/>
                          <a:ea typeface="Calibri"/>
                          <a:cs typeface="Times New Roman"/>
                        </a:rPr>
                        <a:t>NPCB</a:t>
                      </a:r>
                      <a:endParaRPr lang="en-US" sz="1100" b="1" dirty="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200">
                          <a:solidFill>
                            <a:srgbClr val="000000"/>
                          </a:solidFill>
                          <a:latin typeface="Times New Roman"/>
                          <a:ea typeface="Calibri"/>
                          <a:cs typeface="Times New Roman"/>
                        </a:rPr>
                        <a:t>6.29</a:t>
                      </a:r>
                      <a:endParaRPr lang="en-US" sz="11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200">
                          <a:solidFill>
                            <a:srgbClr val="000000"/>
                          </a:solidFill>
                          <a:latin typeface="Times New Roman"/>
                          <a:ea typeface="Calibri"/>
                          <a:cs typeface="Times New Roman"/>
                        </a:rPr>
                        <a:t>18.00</a:t>
                      </a:r>
                      <a:endParaRPr lang="en-US" sz="11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200">
                          <a:solidFill>
                            <a:srgbClr val="000000"/>
                          </a:solidFill>
                          <a:latin typeface="Times New Roman"/>
                          <a:ea typeface="Calibri"/>
                          <a:cs typeface="Times New Roman"/>
                        </a:rPr>
                        <a:t>13.04</a:t>
                      </a:r>
                      <a:endParaRPr lang="en-US" sz="11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200">
                          <a:solidFill>
                            <a:srgbClr val="000000"/>
                          </a:solidFill>
                          <a:latin typeface="Times New Roman"/>
                          <a:ea typeface="Calibri"/>
                          <a:cs typeface="Times New Roman"/>
                        </a:rPr>
                        <a:t>13.00</a:t>
                      </a:r>
                      <a:endParaRPr lang="en-US" sz="11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200">
                          <a:solidFill>
                            <a:srgbClr val="000000"/>
                          </a:solidFill>
                          <a:latin typeface="Times New Roman"/>
                          <a:ea typeface="Calibri"/>
                          <a:cs typeface="Times New Roman"/>
                        </a:rPr>
                        <a:t>11.76</a:t>
                      </a:r>
                      <a:endParaRPr lang="en-US" sz="11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200">
                          <a:solidFill>
                            <a:srgbClr val="000000"/>
                          </a:solidFill>
                          <a:latin typeface="Times New Roman"/>
                          <a:ea typeface="Calibri"/>
                          <a:cs typeface="Times New Roman"/>
                        </a:rPr>
                        <a:t>3.00</a:t>
                      </a:r>
                      <a:endParaRPr lang="en-US" sz="1100">
                        <a:latin typeface="Calibri"/>
                        <a:ea typeface="Calibri"/>
                        <a:cs typeface="Times New Roman"/>
                      </a:endParaRPr>
                    </a:p>
                  </a:txBody>
                  <a:tcPr marL="68580" marR="68580" marT="0" marB="0"/>
                </a:tc>
                <a:tc>
                  <a:txBody>
                    <a:bodyPr/>
                    <a:lstStyle/>
                    <a:p>
                      <a:pPr marL="457200" marR="0" algn="r">
                        <a:lnSpc>
                          <a:spcPct val="115000"/>
                        </a:lnSpc>
                        <a:spcBef>
                          <a:spcPts val="0"/>
                        </a:spcBef>
                        <a:spcAft>
                          <a:spcPts val="0"/>
                        </a:spcAft>
                      </a:pPr>
                      <a:endParaRPr lang="en-US" sz="1200">
                        <a:solidFill>
                          <a:srgbClr val="000000"/>
                        </a:solidFill>
                        <a:latin typeface="Times New Roman"/>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200">
                          <a:solidFill>
                            <a:srgbClr val="000000"/>
                          </a:solidFill>
                          <a:latin typeface="Times New Roman"/>
                          <a:ea typeface="Calibri"/>
                          <a:cs typeface="Times New Roman"/>
                        </a:rPr>
                        <a:t>11.50</a:t>
                      </a:r>
                      <a:endParaRPr lang="en-US" sz="1100">
                        <a:latin typeface="Calibri"/>
                        <a:ea typeface="Calibri"/>
                        <a:cs typeface="Times New Roman"/>
                      </a:endParaRPr>
                    </a:p>
                  </a:txBody>
                  <a:tcPr marL="68580" marR="68580" marT="0" marB="0"/>
                </a:tc>
              </a:tr>
              <a:tr h="388425">
                <a:tc>
                  <a:txBody>
                    <a:bodyPr/>
                    <a:lstStyle/>
                    <a:p>
                      <a:pPr marL="0" marR="0">
                        <a:lnSpc>
                          <a:spcPct val="115000"/>
                        </a:lnSpc>
                        <a:spcBef>
                          <a:spcPts val="0"/>
                        </a:spcBef>
                        <a:spcAft>
                          <a:spcPts val="0"/>
                        </a:spcAft>
                      </a:pPr>
                      <a:r>
                        <a:rPr lang="en-US" sz="1200" b="1" dirty="0">
                          <a:solidFill>
                            <a:srgbClr val="000000"/>
                          </a:solidFill>
                          <a:latin typeface="Times New Roman"/>
                          <a:ea typeface="Calibri"/>
                          <a:cs typeface="Times New Roman"/>
                        </a:rPr>
                        <a:t>RNTCP</a:t>
                      </a:r>
                      <a:endParaRPr lang="en-US" sz="1100" b="1" dirty="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200">
                          <a:solidFill>
                            <a:srgbClr val="000000"/>
                          </a:solidFill>
                          <a:latin typeface="Times New Roman"/>
                          <a:ea typeface="Calibri"/>
                          <a:cs typeface="Times New Roman"/>
                        </a:rPr>
                        <a:t>12.69</a:t>
                      </a:r>
                      <a:endParaRPr lang="en-US" sz="11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200">
                          <a:solidFill>
                            <a:srgbClr val="000000"/>
                          </a:solidFill>
                          <a:latin typeface="Times New Roman"/>
                          <a:ea typeface="Calibri"/>
                          <a:cs typeface="Times New Roman"/>
                        </a:rPr>
                        <a:t>14.06</a:t>
                      </a:r>
                      <a:endParaRPr lang="en-US" sz="11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200">
                          <a:solidFill>
                            <a:srgbClr val="000000"/>
                          </a:solidFill>
                          <a:latin typeface="Times New Roman"/>
                          <a:ea typeface="Calibri"/>
                          <a:cs typeface="Times New Roman"/>
                        </a:rPr>
                        <a:t>15.04</a:t>
                      </a:r>
                      <a:endParaRPr lang="en-US" sz="11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200">
                          <a:solidFill>
                            <a:srgbClr val="000000"/>
                          </a:solidFill>
                          <a:latin typeface="Times New Roman"/>
                          <a:ea typeface="Calibri"/>
                          <a:cs typeface="Times New Roman"/>
                        </a:rPr>
                        <a:t>17.27</a:t>
                      </a:r>
                      <a:endParaRPr lang="en-US" sz="11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200">
                          <a:solidFill>
                            <a:srgbClr val="000000"/>
                          </a:solidFill>
                          <a:latin typeface="Times New Roman"/>
                          <a:ea typeface="Calibri"/>
                          <a:cs typeface="Times New Roman"/>
                        </a:rPr>
                        <a:t>19.62</a:t>
                      </a:r>
                      <a:endParaRPr lang="en-US" sz="11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200">
                          <a:solidFill>
                            <a:srgbClr val="000000"/>
                          </a:solidFill>
                          <a:latin typeface="Times New Roman"/>
                          <a:ea typeface="Calibri"/>
                          <a:cs typeface="Times New Roman"/>
                        </a:rPr>
                        <a:t>0.24</a:t>
                      </a:r>
                      <a:endParaRPr lang="en-US" sz="1100">
                        <a:latin typeface="Calibri"/>
                        <a:ea typeface="Calibri"/>
                        <a:cs typeface="Times New Roman"/>
                      </a:endParaRPr>
                    </a:p>
                  </a:txBody>
                  <a:tcPr marL="68580" marR="68580" marT="0" marB="0"/>
                </a:tc>
                <a:tc>
                  <a:txBody>
                    <a:bodyPr/>
                    <a:lstStyle/>
                    <a:p>
                      <a:pPr marL="457200" marR="0" algn="r">
                        <a:lnSpc>
                          <a:spcPct val="115000"/>
                        </a:lnSpc>
                        <a:spcBef>
                          <a:spcPts val="0"/>
                        </a:spcBef>
                        <a:spcAft>
                          <a:spcPts val="0"/>
                        </a:spcAft>
                      </a:pPr>
                      <a:endParaRPr lang="en-US" sz="1200">
                        <a:solidFill>
                          <a:srgbClr val="000000"/>
                        </a:solidFill>
                        <a:latin typeface="Times New Roman"/>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200">
                          <a:solidFill>
                            <a:srgbClr val="000000"/>
                          </a:solidFill>
                          <a:latin typeface="Times New Roman"/>
                          <a:ea typeface="Calibri"/>
                          <a:cs typeface="Times New Roman"/>
                        </a:rPr>
                        <a:t>36.54</a:t>
                      </a:r>
                      <a:endParaRPr lang="en-US" sz="1100">
                        <a:latin typeface="Calibri"/>
                        <a:ea typeface="Calibri"/>
                        <a:cs typeface="Times New Roman"/>
                      </a:endParaRPr>
                    </a:p>
                  </a:txBody>
                  <a:tcPr marL="68580" marR="68580" marT="0" marB="0"/>
                </a:tc>
              </a:tr>
              <a:tr h="388425">
                <a:tc>
                  <a:txBody>
                    <a:bodyPr/>
                    <a:lstStyle/>
                    <a:p>
                      <a:pPr marL="0" marR="0">
                        <a:lnSpc>
                          <a:spcPct val="115000"/>
                        </a:lnSpc>
                        <a:spcBef>
                          <a:spcPts val="0"/>
                        </a:spcBef>
                        <a:spcAft>
                          <a:spcPts val="0"/>
                        </a:spcAft>
                      </a:pPr>
                      <a:r>
                        <a:rPr lang="en-US" sz="1200" b="1" dirty="0">
                          <a:solidFill>
                            <a:srgbClr val="000000"/>
                          </a:solidFill>
                          <a:latin typeface="Times New Roman"/>
                          <a:ea typeface="Calibri"/>
                          <a:cs typeface="Times New Roman"/>
                        </a:rPr>
                        <a:t>Direction &amp; </a:t>
                      </a:r>
                      <a:r>
                        <a:rPr lang="en-US" sz="1200" b="1" dirty="0" err="1">
                          <a:solidFill>
                            <a:srgbClr val="000000"/>
                          </a:solidFill>
                          <a:latin typeface="Times New Roman"/>
                          <a:ea typeface="Calibri"/>
                          <a:cs typeface="Times New Roman"/>
                        </a:rPr>
                        <a:t>adm</a:t>
                      </a:r>
                      <a:endParaRPr lang="en-US" sz="1100" b="1" dirty="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200">
                          <a:solidFill>
                            <a:srgbClr val="000000"/>
                          </a:solidFill>
                          <a:latin typeface="Times New Roman"/>
                          <a:ea typeface="Calibri"/>
                          <a:cs typeface="Times New Roman"/>
                        </a:rPr>
                        <a:t>-</a:t>
                      </a:r>
                      <a:endParaRPr lang="en-US" sz="11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200">
                          <a:solidFill>
                            <a:srgbClr val="000000"/>
                          </a:solidFill>
                          <a:latin typeface="Times New Roman"/>
                          <a:ea typeface="Calibri"/>
                          <a:cs typeface="Times New Roman"/>
                        </a:rPr>
                        <a:t>190.32</a:t>
                      </a:r>
                      <a:endParaRPr lang="en-US" sz="11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200">
                          <a:solidFill>
                            <a:srgbClr val="000000"/>
                          </a:solidFill>
                          <a:latin typeface="Times New Roman"/>
                          <a:ea typeface="Calibri"/>
                          <a:cs typeface="Times New Roman"/>
                        </a:rPr>
                        <a:t>189.45</a:t>
                      </a:r>
                      <a:endParaRPr lang="en-US" sz="11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200">
                          <a:solidFill>
                            <a:srgbClr val="000000"/>
                          </a:solidFill>
                          <a:latin typeface="Times New Roman"/>
                          <a:ea typeface="Calibri"/>
                          <a:cs typeface="Times New Roman"/>
                        </a:rPr>
                        <a:t>235.83</a:t>
                      </a:r>
                      <a:endParaRPr lang="en-US" sz="11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200">
                          <a:solidFill>
                            <a:srgbClr val="000000"/>
                          </a:solidFill>
                          <a:latin typeface="Times New Roman"/>
                          <a:ea typeface="Calibri"/>
                          <a:cs typeface="Times New Roman"/>
                        </a:rPr>
                        <a:t>242.99</a:t>
                      </a:r>
                      <a:endParaRPr lang="en-US" sz="11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200">
                          <a:solidFill>
                            <a:srgbClr val="000000"/>
                          </a:solidFill>
                          <a:latin typeface="Times New Roman"/>
                          <a:ea typeface="Calibri"/>
                          <a:cs typeface="Times New Roman"/>
                        </a:rPr>
                        <a:t>290.81</a:t>
                      </a:r>
                      <a:endParaRPr lang="en-US" sz="1100">
                        <a:latin typeface="Calibri"/>
                        <a:ea typeface="Calibri"/>
                        <a:cs typeface="Times New Roman"/>
                      </a:endParaRPr>
                    </a:p>
                  </a:txBody>
                  <a:tcPr marL="68580" marR="68580" marT="0" marB="0"/>
                </a:tc>
                <a:tc>
                  <a:txBody>
                    <a:bodyPr/>
                    <a:lstStyle/>
                    <a:p>
                      <a:pPr marL="457200" marR="0" algn="r">
                        <a:lnSpc>
                          <a:spcPct val="115000"/>
                        </a:lnSpc>
                        <a:spcBef>
                          <a:spcPts val="0"/>
                        </a:spcBef>
                        <a:spcAft>
                          <a:spcPts val="0"/>
                        </a:spcAft>
                      </a:pPr>
                      <a:endParaRPr lang="en-US" sz="1200">
                        <a:solidFill>
                          <a:srgbClr val="000000"/>
                        </a:solidFill>
                        <a:latin typeface="Times New Roman"/>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200">
                          <a:solidFill>
                            <a:srgbClr val="000000"/>
                          </a:solidFill>
                          <a:latin typeface="Times New Roman"/>
                          <a:ea typeface="Calibri"/>
                          <a:cs typeface="Times New Roman"/>
                        </a:rPr>
                        <a:t>217.04</a:t>
                      </a:r>
                      <a:endParaRPr lang="en-US" sz="1100">
                        <a:latin typeface="Calibri"/>
                        <a:ea typeface="Calibri"/>
                        <a:cs typeface="Times New Roman"/>
                      </a:endParaRPr>
                    </a:p>
                  </a:txBody>
                  <a:tcPr marL="68580" marR="68580" marT="0" marB="0"/>
                </a:tc>
              </a:tr>
              <a:tr h="388425">
                <a:tc>
                  <a:txBody>
                    <a:bodyPr/>
                    <a:lstStyle/>
                    <a:p>
                      <a:pPr marL="0" marR="0">
                        <a:lnSpc>
                          <a:spcPct val="115000"/>
                        </a:lnSpc>
                        <a:spcBef>
                          <a:spcPts val="0"/>
                        </a:spcBef>
                        <a:spcAft>
                          <a:spcPts val="0"/>
                        </a:spcAft>
                      </a:pPr>
                      <a:r>
                        <a:rPr lang="en-US" sz="1200" b="1" dirty="0">
                          <a:solidFill>
                            <a:srgbClr val="000000"/>
                          </a:solidFill>
                          <a:latin typeface="Times New Roman"/>
                          <a:ea typeface="Calibri"/>
                          <a:cs typeface="Times New Roman"/>
                        </a:rPr>
                        <a:t>P II OP Control</a:t>
                      </a:r>
                      <a:endParaRPr lang="en-US" sz="1100" b="1" dirty="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200">
                          <a:solidFill>
                            <a:srgbClr val="000000"/>
                          </a:solidFill>
                          <a:latin typeface="Times New Roman"/>
                          <a:ea typeface="Calibri"/>
                          <a:cs typeface="Times New Roman"/>
                        </a:rPr>
                        <a:t>-</a:t>
                      </a:r>
                      <a:endParaRPr lang="en-US" sz="11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200">
                          <a:solidFill>
                            <a:srgbClr val="000000"/>
                          </a:solidFill>
                          <a:latin typeface="Times New Roman"/>
                          <a:ea typeface="Calibri"/>
                          <a:cs typeface="Times New Roman"/>
                        </a:rPr>
                        <a:t>18.06</a:t>
                      </a:r>
                      <a:endParaRPr lang="en-US" sz="11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200">
                          <a:solidFill>
                            <a:srgbClr val="000000"/>
                          </a:solidFill>
                          <a:latin typeface="Times New Roman"/>
                          <a:ea typeface="Calibri"/>
                          <a:cs typeface="Times New Roman"/>
                        </a:rPr>
                        <a:t>-</a:t>
                      </a:r>
                      <a:endParaRPr lang="en-US" sz="11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200">
                          <a:solidFill>
                            <a:srgbClr val="000000"/>
                          </a:solidFill>
                          <a:latin typeface="Times New Roman"/>
                          <a:ea typeface="Calibri"/>
                          <a:cs typeface="Times New Roman"/>
                        </a:rPr>
                        <a:t>19.63</a:t>
                      </a:r>
                      <a:endParaRPr lang="en-US" sz="11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200">
                          <a:solidFill>
                            <a:srgbClr val="000000"/>
                          </a:solidFill>
                          <a:latin typeface="Times New Roman"/>
                          <a:ea typeface="Calibri"/>
                          <a:cs typeface="Times New Roman"/>
                        </a:rPr>
                        <a:t>14.58</a:t>
                      </a:r>
                      <a:endParaRPr lang="en-US" sz="11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200">
                          <a:solidFill>
                            <a:srgbClr val="000000"/>
                          </a:solidFill>
                          <a:latin typeface="Times New Roman"/>
                          <a:ea typeface="Calibri"/>
                          <a:cs typeface="Times New Roman"/>
                        </a:rPr>
                        <a:t>15.46</a:t>
                      </a:r>
                      <a:endParaRPr lang="en-US" sz="1100">
                        <a:latin typeface="Calibri"/>
                        <a:ea typeface="Calibri"/>
                        <a:cs typeface="Times New Roman"/>
                      </a:endParaRPr>
                    </a:p>
                  </a:txBody>
                  <a:tcPr marL="68580" marR="68580" marT="0" marB="0"/>
                </a:tc>
                <a:tc>
                  <a:txBody>
                    <a:bodyPr/>
                    <a:lstStyle/>
                    <a:p>
                      <a:pPr marL="457200" marR="0" algn="r">
                        <a:lnSpc>
                          <a:spcPct val="115000"/>
                        </a:lnSpc>
                        <a:spcBef>
                          <a:spcPts val="0"/>
                        </a:spcBef>
                        <a:spcAft>
                          <a:spcPts val="0"/>
                        </a:spcAft>
                      </a:pPr>
                      <a:endParaRPr lang="en-US" sz="1200">
                        <a:solidFill>
                          <a:srgbClr val="000000"/>
                        </a:solidFill>
                        <a:latin typeface="Times New Roman"/>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200">
                          <a:solidFill>
                            <a:srgbClr val="000000"/>
                          </a:solidFill>
                          <a:latin typeface="Times New Roman"/>
                          <a:ea typeface="Calibri"/>
                          <a:cs typeface="Times New Roman"/>
                        </a:rPr>
                        <a:t>16.23</a:t>
                      </a:r>
                      <a:endParaRPr lang="en-US" sz="1100">
                        <a:latin typeface="Calibri"/>
                        <a:ea typeface="Calibri"/>
                        <a:cs typeface="Times New Roman"/>
                      </a:endParaRPr>
                    </a:p>
                  </a:txBody>
                  <a:tcPr marL="68580" marR="68580" marT="0" marB="0"/>
                </a:tc>
              </a:tr>
              <a:tr h="388425">
                <a:tc>
                  <a:txBody>
                    <a:bodyPr/>
                    <a:lstStyle/>
                    <a:p>
                      <a:pPr marL="0" marR="0">
                        <a:lnSpc>
                          <a:spcPct val="115000"/>
                        </a:lnSpc>
                        <a:spcBef>
                          <a:spcPts val="0"/>
                        </a:spcBef>
                        <a:spcAft>
                          <a:spcPts val="0"/>
                        </a:spcAft>
                      </a:pPr>
                      <a:r>
                        <a:rPr lang="en-US" sz="1200" b="1" dirty="0">
                          <a:solidFill>
                            <a:srgbClr val="000000"/>
                          </a:solidFill>
                          <a:latin typeface="Times New Roman"/>
                          <a:ea typeface="Calibri"/>
                          <a:cs typeface="Times New Roman"/>
                        </a:rPr>
                        <a:t>Total Resource</a:t>
                      </a:r>
                      <a:endParaRPr lang="en-US" sz="1100" b="1" dirty="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200">
                          <a:solidFill>
                            <a:srgbClr val="000000"/>
                          </a:solidFill>
                          <a:latin typeface="Times New Roman"/>
                          <a:ea typeface="Calibri"/>
                          <a:cs typeface="Times New Roman"/>
                        </a:rPr>
                        <a:t>548.18</a:t>
                      </a:r>
                      <a:endParaRPr lang="en-US" sz="11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200">
                          <a:solidFill>
                            <a:srgbClr val="000000"/>
                          </a:solidFill>
                          <a:latin typeface="Times New Roman"/>
                          <a:ea typeface="Calibri"/>
                          <a:cs typeface="Times New Roman"/>
                        </a:rPr>
                        <a:t>705.32</a:t>
                      </a:r>
                      <a:endParaRPr lang="en-US" sz="11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200">
                          <a:solidFill>
                            <a:srgbClr val="000000"/>
                          </a:solidFill>
                          <a:latin typeface="Times New Roman"/>
                          <a:ea typeface="Calibri"/>
                          <a:cs typeface="Times New Roman"/>
                        </a:rPr>
                        <a:t>783.07</a:t>
                      </a:r>
                      <a:endParaRPr lang="en-US" sz="11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200">
                          <a:solidFill>
                            <a:srgbClr val="000000"/>
                          </a:solidFill>
                          <a:latin typeface="Times New Roman"/>
                          <a:ea typeface="Calibri"/>
                          <a:cs typeface="Times New Roman"/>
                        </a:rPr>
                        <a:t>897.50</a:t>
                      </a:r>
                      <a:endParaRPr lang="en-US" sz="11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200">
                          <a:solidFill>
                            <a:srgbClr val="000000"/>
                          </a:solidFill>
                          <a:latin typeface="Times New Roman"/>
                          <a:ea typeface="Calibri"/>
                          <a:cs typeface="Times New Roman"/>
                        </a:rPr>
                        <a:t>824.17</a:t>
                      </a:r>
                      <a:endParaRPr lang="en-US" sz="11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200">
                          <a:solidFill>
                            <a:srgbClr val="000000"/>
                          </a:solidFill>
                          <a:latin typeface="Times New Roman"/>
                          <a:ea typeface="Calibri"/>
                          <a:cs typeface="Times New Roman"/>
                        </a:rPr>
                        <a:t>980.98</a:t>
                      </a:r>
                      <a:endParaRPr lang="en-US" sz="11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200">
                          <a:solidFill>
                            <a:srgbClr val="000000"/>
                          </a:solidFill>
                          <a:latin typeface="Times New Roman"/>
                          <a:ea typeface="Calibri"/>
                          <a:cs typeface="Times New Roman"/>
                        </a:rPr>
                        <a:t>1091.20</a:t>
                      </a:r>
                      <a:endParaRPr lang="en-US" sz="11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200" dirty="0">
                          <a:solidFill>
                            <a:srgbClr val="000000"/>
                          </a:solidFill>
                          <a:latin typeface="Times New Roman"/>
                          <a:ea typeface="Calibri"/>
                          <a:cs typeface="Times New Roman"/>
                        </a:rPr>
                        <a:t>1246.07</a:t>
                      </a:r>
                      <a:endParaRPr lang="en-US" sz="1100" dirty="0">
                        <a:latin typeface="Calibri"/>
                        <a:ea typeface="Calibri"/>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solidFill>
                  <a:schemeClr val="tx2">
                    <a:lumMod val="60000"/>
                    <a:lumOff val="40000"/>
                  </a:schemeClr>
                </a:solidFill>
              </a:rPr>
              <a:t>Key Schemes at Level of </a:t>
            </a:r>
            <a:r>
              <a:rPr lang="en-US" b="1" u="sng" dirty="0" err="1" smtClean="0">
                <a:solidFill>
                  <a:schemeClr val="tx2">
                    <a:lumMod val="60000"/>
                    <a:lumOff val="40000"/>
                  </a:schemeClr>
                </a:solidFill>
              </a:rPr>
              <a:t>Govt</a:t>
            </a:r>
            <a:r>
              <a:rPr lang="en-US" b="1" u="sng" dirty="0" smtClean="0">
                <a:solidFill>
                  <a:schemeClr val="tx2">
                    <a:lumMod val="60000"/>
                    <a:lumOff val="40000"/>
                  </a:schemeClr>
                </a:solidFill>
              </a:rPr>
              <a:t> of Rajasthan</a:t>
            </a:r>
            <a:endParaRPr lang="en-US" dirty="0">
              <a:solidFill>
                <a:schemeClr val="tx2">
                  <a:lumMod val="60000"/>
                  <a:lumOff val="40000"/>
                </a:schemeClr>
              </a:solidFill>
            </a:endParaRPr>
          </a:p>
        </p:txBody>
      </p:sp>
      <p:sp>
        <p:nvSpPr>
          <p:cNvPr id="3" name="Content Placeholder 2"/>
          <p:cNvSpPr>
            <a:spLocks noGrp="1"/>
          </p:cNvSpPr>
          <p:nvPr>
            <p:ph idx="1"/>
          </p:nvPr>
        </p:nvSpPr>
        <p:spPr/>
        <p:txBody>
          <a:bodyPr>
            <a:normAutofit fontScale="92500"/>
          </a:bodyPr>
          <a:lstStyle/>
          <a:p>
            <a:r>
              <a:rPr lang="en-US" b="1" dirty="0" smtClean="0">
                <a:solidFill>
                  <a:schemeClr val="tx2">
                    <a:lumMod val="60000"/>
                    <a:lumOff val="40000"/>
                  </a:schemeClr>
                </a:solidFill>
              </a:rPr>
              <a:t>Rajasthan </a:t>
            </a:r>
            <a:r>
              <a:rPr lang="en-US" b="1" dirty="0" err="1" smtClean="0">
                <a:solidFill>
                  <a:schemeClr val="tx2">
                    <a:lumMod val="60000"/>
                    <a:lumOff val="40000"/>
                  </a:schemeClr>
                </a:solidFill>
              </a:rPr>
              <a:t>Janani</a:t>
            </a:r>
            <a:r>
              <a:rPr lang="en-US" b="1" dirty="0" smtClean="0">
                <a:solidFill>
                  <a:schemeClr val="tx2">
                    <a:lumMod val="60000"/>
                    <a:lumOff val="40000"/>
                  </a:schemeClr>
                </a:solidFill>
              </a:rPr>
              <a:t> </a:t>
            </a:r>
            <a:r>
              <a:rPr lang="en-US" b="1" dirty="0" err="1" smtClean="0">
                <a:solidFill>
                  <a:schemeClr val="tx2">
                    <a:lumMod val="60000"/>
                    <a:lumOff val="40000"/>
                  </a:schemeClr>
                </a:solidFill>
              </a:rPr>
              <a:t>Shishu</a:t>
            </a:r>
            <a:r>
              <a:rPr lang="en-US" b="1" dirty="0" smtClean="0">
                <a:solidFill>
                  <a:schemeClr val="tx2">
                    <a:lumMod val="60000"/>
                    <a:lumOff val="40000"/>
                  </a:schemeClr>
                </a:solidFill>
              </a:rPr>
              <a:t> </a:t>
            </a:r>
            <a:r>
              <a:rPr lang="en-US" b="1" dirty="0" err="1" smtClean="0">
                <a:solidFill>
                  <a:schemeClr val="tx2">
                    <a:lumMod val="60000"/>
                    <a:lumOff val="40000"/>
                  </a:schemeClr>
                </a:solidFill>
              </a:rPr>
              <a:t>Suraksha</a:t>
            </a:r>
            <a:r>
              <a:rPr lang="en-US" b="1" dirty="0" smtClean="0">
                <a:solidFill>
                  <a:schemeClr val="tx2">
                    <a:lumMod val="60000"/>
                    <a:lumOff val="40000"/>
                  </a:schemeClr>
                </a:solidFill>
              </a:rPr>
              <a:t> </a:t>
            </a:r>
            <a:r>
              <a:rPr lang="en-US" b="1" dirty="0" err="1" smtClean="0">
                <a:solidFill>
                  <a:schemeClr val="tx2">
                    <a:lumMod val="60000"/>
                    <a:lumOff val="40000"/>
                  </a:schemeClr>
                </a:solidFill>
              </a:rPr>
              <a:t>Yojana</a:t>
            </a:r>
            <a:r>
              <a:rPr lang="en-US" b="1" dirty="0" smtClean="0">
                <a:solidFill>
                  <a:schemeClr val="tx2">
                    <a:lumMod val="60000"/>
                    <a:lumOff val="40000"/>
                  </a:schemeClr>
                </a:solidFill>
              </a:rPr>
              <a:t> (RJSSY)</a:t>
            </a:r>
            <a:r>
              <a:rPr lang="en-US" dirty="0" smtClean="0">
                <a:solidFill>
                  <a:schemeClr val="tx2">
                    <a:lumMod val="60000"/>
                    <a:lumOff val="40000"/>
                  </a:schemeClr>
                </a:solidFill>
              </a:rPr>
              <a:t> </a:t>
            </a:r>
          </a:p>
          <a:p>
            <a:r>
              <a:rPr lang="en-US" b="1" dirty="0" smtClean="0">
                <a:solidFill>
                  <a:schemeClr val="tx2">
                    <a:lumMod val="60000"/>
                    <a:lumOff val="40000"/>
                  </a:schemeClr>
                </a:solidFill>
              </a:rPr>
              <a:t>Provision of Skilled Birth Attendance and Emergency Obstetric Care</a:t>
            </a:r>
            <a:endParaRPr lang="en-US" dirty="0" smtClean="0">
              <a:solidFill>
                <a:schemeClr val="tx2">
                  <a:lumMod val="60000"/>
                  <a:lumOff val="40000"/>
                </a:schemeClr>
              </a:solidFill>
            </a:endParaRPr>
          </a:p>
          <a:p>
            <a:r>
              <a:rPr lang="en-US" b="1" dirty="0" smtClean="0">
                <a:solidFill>
                  <a:schemeClr val="tx2">
                    <a:lumMod val="60000"/>
                    <a:lumOff val="40000"/>
                  </a:schemeClr>
                </a:solidFill>
              </a:rPr>
              <a:t>Reproductive and Child Health (RCH II)</a:t>
            </a:r>
          </a:p>
          <a:p>
            <a:r>
              <a:rPr lang="en-US" b="1" dirty="0" smtClean="0">
                <a:solidFill>
                  <a:schemeClr val="tx2">
                    <a:lumMod val="60000"/>
                    <a:lumOff val="40000"/>
                  </a:schemeClr>
                </a:solidFill>
              </a:rPr>
              <a:t>Immunization </a:t>
            </a:r>
          </a:p>
          <a:p>
            <a:r>
              <a:rPr lang="en-US" b="1" dirty="0" smtClean="0">
                <a:solidFill>
                  <a:schemeClr val="tx2">
                    <a:lumMod val="60000"/>
                    <a:lumOff val="40000"/>
                  </a:schemeClr>
                </a:solidFill>
              </a:rPr>
              <a:t>Additional Interventions under NRHM ASHA</a:t>
            </a:r>
          </a:p>
          <a:p>
            <a:r>
              <a:rPr lang="en-US" b="1" dirty="0" smtClean="0">
                <a:solidFill>
                  <a:schemeClr val="tx2">
                    <a:lumMod val="60000"/>
                    <a:lumOff val="40000"/>
                  </a:schemeClr>
                </a:solidFill>
              </a:rPr>
              <a:t>Maternal Death Review (MDR) </a:t>
            </a:r>
          </a:p>
          <a:p>
            <a:r>
              <a:rPr lang="en-US" b="1" dirty="0" smtClean="0">
                <a:solidFill>
                  <a:schemeClr val="tx2">
                    <a:lumMod val="60000"/>
                    <a:lumOff val="40000"/>
                  </a:schemeClr>
                </a:solidFill>
              </a:rPr>
              <a:t>Provision of Safe Abortion Services</a:t>
            </a:r>
            <a:endParaRPr lang="en-US" dirty="0" smtClean="0">
              <a:solidFill>
                <a:schemeClr val="tx2">
                  <a:lumMod val="60000"/>
                  <a:lumOff val="40000"/>
                </a:schemeClr>
              </a:solidFill>
            </a:endParaRPr>
          </a:p>
          <a:p>
            <a:endParaRPr lang="en-US" dirty="0">
              <a:solidFill>
                <a:schemeClr val="tx2">
                  <a:lumMod val="60000"/>
                  <a:lumOff val="40000"/>
                </a:schemeClr>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chemeClr val="tx2">
                    <a:lumMod val="60000"/>
                    <a:lumOff val="40000"/>
                  </a:schemeClr>
                </a:solidFill>
              </a:rPr>
              <a:t>PREVIEW</a:t>
            </a:r>
            <a:endParaRPr lang="en-US" b="1" u="sng" dirty="0">
              <a:solidFill>
                <a:schemeClr val="tx2">
                  <a:lumMod val="60000"/>
                  <a:lumOff val="40000"/>
                </a:schemeClr>
              </a:solidFill>
            </a:endParaRPr>
          </a:p>
        </p:txBody>
      </p:sp>
      <p:sp>
        <p:nvSpPr>
          <p:cNvPr id="3" name="Content Placeholder 2"/>
          <p:cNvSpPr>
            <a:spLocks noGrp="1"/>
          </p:cNvSpPr>
          <p:nvPr>
            <p:ph idx="1"/>
          </p:nvPr>
        </p:nvSpPr>
        <p:spPr/>
        <p:txBody>
          <a:bodyPr/>
          <a:lstStyle/>
          <a:p>
            <a:pPr marL="514350" indent="-514350">
              <a:buFont typeface="Courier New" pitchFamily="49" charset="0"/>
              <a:buChar char="o"/>
            </a:pPr>
            <a:r>
              <a:rPr lang="en-US" b="1" dirty="0" smtClean="0">
                <a:solidFill>
                  <a:schemeClr val="tx2">
                    <a:lumMod val="60000"/>
                    <a:lumOff val="40000"/>
                  </a:schemeClr>
                </a:solidFill>
              </a:rPr>
              <a:t>Introduction</a:t>
            </a:r>
          </a:p>
          <a:p>
            <a:pPr marL="514350" indent="-514350">
              <a:buFont typeface="Courier New" pitchFamily="49" charset="0"/>
              <a:buChar char="o"/>
            </a:pPr>
            <a:r>
              <a:rPr lang="en-US" b="1" dirty="0" smtClean="0">
                <a:solidFill>
                  <a:schemeClr val="tx2">
                    <a:lumMod val="60000"/>
                    <a:lumOff val="40000"/>
                  </a:schemeClr>
                </a:solidFill>
              </a:rPr>
              <a:t>Aim and Objective of Study</a:t>
            </a:r>
          </a:p>
          <a:p>
            <a:pPr marL="514350" indent="-514350">
              <a:buFont typeface="Courier New" pitchFamily="49" charset="0"/>
              <a:buChar char="o"/>
            </a:pPr>
            <a:r>
              <a:rPr lang="en-US" b="1" dirty="0" smtClean="0">
                <a:solidFill>
                  <a:schemeClr val="tx2">
                    <a:lumMod val="60000"/>
                    <a:lumOff val="40000"/>
                  </a:schemeClr>
                </a:solidFill>
              </a:rPr>
              <a:t>Methodology</a:t>
            </a:r>
          </a:p>
          <a:p>
            <a:pPr marL="514350" indent="-514350">
              <a:buFont typeface="Courier New" pitchFamily="49" charset="0"/>
              <a:buChar char="o"/>
            </a:pPr>
            <a:r>
              <a:rPr lang="en-US" b="1" dirty="0" smtClean="0">
                <a:solidFill>
                  <a:schemeClr val="tx2">
                    <a:lumMod val="60000"/>
                    <a:lumOff val="40000"/>
                  </a:schemeClr>
                </a:solidFill>
              </a:rPr>
              <a:t>Results</a:t>
            </a:r>
          </a:p>
          <a:p>
            <a:pPr marL="514350" indent="-514350">
              <a:buFont typeface="Courier New" pitchFamily="49" charset="0"/>
              <a:buChar char="o"/>
            </a:pPr>
            <a:r>
              <a:rPr lang="en-US" b="1" dirty="0" smtClean="0">
                <a:solidFill>
                  <a:schemeClr val="tx2">
                    <a:lumMod val="60000"/>
                    <a:lumOff val="40000"/>
                  </a:schemeClr>
                </a:solidFill>
              </a:rPr>
              <a:t>Recommendations</a:t>
            </a:r>
          </a:p>
          <a:p>
            <a:pPr marL="514350" indent="-514350">
              <a:buFont typeface="Courier New" pitchFamily="49" charset="0"/>
              <a:buChar char="o"/>
            </a:pPr>
            <a:r>
              <a:rPr lang="en-US" b="1" dirty="0" smtClean="0">
                <a:solidFill>
                  <a:schemeClr val="tx2">
                    <a:lumMod val="60000"/>
                    <a:lumOff val="40000"/>
                  </a:schemeClr>
                </a:solidFill>
              </a:rPr>
              <a:t>Conclusion </a:t>
            </a:r>
          </a:p>
          <a:p>
            <a:pPr marL="514350" indent="-514350">
              <a:buFont typeface="Courier New" pitchFamily="49" charset="0"/>
              <a:buChar char="o"/>
            </a:pPr>
            <a:r>
              <a:rPr lang="en-US" b="1" dirty="0" smtClean="0">
                <a:solidFill>
                  <a:schemeClr val="tx2">
                    <a:lumMod val="60000"/>
                    <a:lumOff val="40000"/>
                  </a:schemeClr>
                </a:solidFill>
              </a:rPr>
              <a:t>Reference</a:t>
            </a:r>
            <a:endParaRPr lang="en-US" b="1" dirty="0">
              <a:solidFill>
                <a:schemeClr val="tx2">
                  <a:lumMod val="60000"/>
                  <a:lumOff val="40000"/>
                </a:schemeClr>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solidFill>
                  <a:schemeClr val="tx2">
                    <a:lumMod val="60000"/>
                    <a:lumOff val="40000"/>
                  </a:schemeClr>
                </a:solidFill>
              </a:rPr>
              <a:t>Key Schemes at Level of </a:t>
            </a:r>
            <a:r>
              <a:rPr lang="en-US" b="1" u="sng" dirty="0" err="1" smtClean="0">
                <a:solidFill>
                  <a:schemeClr val="tx2">
                    <a:lumMod val="60000"/>
                    <a:lumOff val="40000"/>
                  </a:schemeClr>
                </a:solidFill>
              </a:rPr>
              <a:t>Govt</a:t>
            </a:r>
            <a:r>
              <a:rPr lang="en-US" b="1" u="sng" dirty="0" smtClean="0">
                <a:solidFill>
                  <a:schemeClr val="tx2">
                    <a:lumMod val="60000"/>
                    <a:lumOff val="40000"/>
                  </a:schemeClr>
                </a:solidFill>
              </a:rPr>
              <a:t> of Rajasthan(</a:t>
            </a:r>
            <a:r>
              <a:rPr lang="en-US" b="1" u="sng" dirty="0" err="1" smtClean="0">
                <a:solidFill>
                  <a:schemeClr val="tx2">
                    <a:lumMod val="60000"/>
                    <a:lumOff val="40000"/>
                  </a:schemeClr>
                </a:solidFill>
              </a:rPr>
              <a:t>Contd</a:t>
            </a:r>
            <a:r>
              <a:rPr lang="en-US" b="1" u="sng" dirty="0" smtClean="0">
                <a:solidFill>
                  <a:schemeClr val="tx2">
                    <a:lumMod val="60000"/>
                    <a:lumOff val="40000"/>
                  </a:schemeClr>
                </a:solidFill>
              </a:rPr>
              <a:t>)</a:t>
            </a:r>
            <a:endParaRPr lang="en-US" b="1" u="sng" dirty="0">
              <a:solidFill>
                <a:schemeClr val="tx2">
                  <a:lumMod val="60000"/>
                  <a:lumOff val="40000"/>
                </a:schemeClr>
              </a:solidFill>
            </a:endParaRPr>
          </a:p>
        </p:txBody>
      </p:sp>
      <p:sp>
        <p:nvSpPr>
          <p:cNvPr id="3" name="Content Placeholder 2"/>
          <p:cNvSpPr>
            <a:spLocks noGrp="1"/>
          </p:cNvSpPr>
          <p:nvPr>
            <p:ph idx="1"/>
          </p:nvPr>
        </p:nvSpPr>
        <p:spPr>
          <a:xfrm>
            <a:off x="457200" y="1600200"/>
            <a:ext cx="8229600" cy="5105400"/>
          </a:xfrm>
        </p:spPr>
        <p:txBody>
          <a:bodyPr>
            <a:normAutofit/>
          </a:bodyPr>
          <a:lstStyle/>
          <a:p>
            <a:r>
              <a:rPr lang="en-US" sz="2000" b="1" dirty="0" smtClean="0">
                <a:solidFill>
                  <a:schemeClr val="tx2">
                    <a:lumMod val="60000"/>
                    <a:lumOff val="40000"/>
                  </a:schemeClr>
                </a:solidFill>
              </a:rPr>
              <a:t>Rajasthan </a:t>
            </a:r>
            <a:r>
              <a:rPr lang="en-US" sz="2000" b="1" dirty="0" err="1" smtClean="0">
                <a:solidFill>
                  <a:schemeClr val="tx2">
                    <a:lumMod val="60000"/>
                    <a:lumOff val="40000"/>
                  </a:schemeClr>
                </a:solidFill>
              </a:rPr>
              <a:t>Janani</a:t>
            </a:r>
            <a:r>
              <a:rPr lang="en-US" sz="2000" b="1" dirty="0" smtClean="0">
                <a:solidFill>
                  <a:schemeClr val="tx2">
                    <a:lumMod val="60000"/>
                    <a:lumOff val="40000"/>
                  </a:schemeClr>
                </a:solidFill>
              </a:rPr>
              <a:t> </a:t>
            </a:r>
            <a:r>
              <a:rPr lang="en-US" sz="2000" b="1" dirty="0" err="1" smtClean="0">
                <a:solidFill>
                  <a:schemeClr val="tx2">
                    <a:lumMod val="60000"/>
                    <a:lumOff val="40000"/>
                  </a:schemeClr>
                </a:solidFill>
              </a:rPr>
              <a:t>Shishu</a:t>
            </a:r>
            <a:r>
              <a:rPr lang="en-US" sz="2000" b="1" dirty="0" smtClean="0">
                <a:solidFill>
                  <a:schemeClr val="tx2">
                    <a:lumMod val="60000"/>
                    <a:lumOff val="40000"/>
                  </a:schemeClr>
                </a:solidFill>
              </a:rPr>
              <a:t> </a:t>
            </a:r>
            <a:r>
              <a:rPr lang="en-US" sz="2000" b="1" dirty="0" err="1" smtClean="0">
                <a:solidFill>
                  <a:schemeClr val="tx2">
                    <a:lumMod val="60000"/>
                    <a:lumOff val="40000"/>
                  </a:schemeClr>
                </a:solidFill>
              </a:rPr>
              <a:t>Suraksha</a:t>
            </a:r>
            <a:r>
              <a:rPr lang="en-US" sz="2000" b="1" dirty="0" smtClean="0">
                <a:solidFill>
                  <a:schemeClr val="tx2">
                    <a:lumMod val="60000"/>
                    <a:lumOff val="40000"/>
                  </a:schemeClr>
                </a:solidFill>
              </a:rPr>
              <a:t> </a:t>
            </a:r>
            <a:r>
              <a:rPr lang="en-US" sz="2000" b="1" dirty="0" err="1" smtClean="0">
                <a:solidFill>
                  <a:schemeClr val="tx2">
                    <a:lumMod val="60000"/>
                    <a:lumOff val="40000"/>
                  </a:schemeClr>
                </a:solidFill>
              </a:rPr>
              <a:t>Yojana</a:t>
            </a:r>
            <a:r>
              <a:rPr lang="en-US" sz="2000" b="1" dirty="0" smtClean="0">
                <a:solidFill>
                  <a:schemeClr val="tx2">
                    <a:lumMod val="60000"/>
                    <a:lumOff val="40000"/>
                  </a:schemeClr>
                </a:solidFill>
              </a:rPr>
              <a:t> (RJSSY)</a:t>
            </a:r>
          </a:p>
          <a:p>
            <a:r>
              <a:rPr lang="en-US" sz="2000" b="1" dirty="0" smtClean="0">
                <a:solidFill>
                  <a:schemeClr val="tx2">
                    <a:lumMod val="60000"/>
                    <a:lumOff val="40000"/>
                  </a:schemeClr>
                </a:solidFill>
              </a:rPr>
              <a:t>Pregnant women provided free delivery, free caesarian section, free drugs &amp; consumables, free diagnostics (Blood, Urine tests &amp; USG etc.), free diet,  free provision of blood, free transport. </a:t>
            </a:r>
            <a:endParaRPr lang="en-US" sz="2000" b="1" dirty="0">
              <a:solidFill>
                <a:schemeClr val="tx2">
                  <a:lumMod val="60000"/>
                  <a:lumOff val="40000"/>
                </a:schemeClr>
              </a:solidFill>
            </a:endParaRPr>
          </a:p>
        </p:txBody>
      </p:sp>
      <p:graphicFrame>
        <p:nvGraphicFramePr>
          <p:cNvPr id="4" name="Table 3"/>
          <p:cNvGraphicFramePr>
            <a:graphicFrameLocks noGrp="1"/>
          </p:cNvGraphicFramePr>
          <p:nvPr/>
        </p:nvGraphicFramePr>
        <p:xfrm>
          <a:off x="762000" y="3200400"/>
          <a:ext cx="7924800" cy="3505200"/>
        </p:xfrm>
        <a:graphic>
          <a:graphicData uri="http://schemas.openxmlformats.org/drawingml/2006/table">
            <a:tbl>
              <a:tblPr firstRow="1" bandRow="1">
                <a:tableStyleId>{5C22544A-7EE6-4342-B048-85BDC9FD1C3A}</a:tableStyleId>
              </a:tblPr>
              <a:tblGrid>
                <a:gridCol w="1981200"/>
                <a:gridCol w="2057400"/>
                <a:gridCol w="1905000"/>
                <a:gridCol w="1981200"/>
              </a:tblGrid>
              <a:tr h="536438">
                <a:tc>
                  <a:txBody>
                    <a:bodyPr/>
                    <a:lstStyle/>
                    <a:p>
                      <a:pPr marL="0" marR="0">
                        <a:lnSpc>
                          <a:spcPct val="115000"/>
                        </a:lnSpc>
                        <a:spcBef>
                          <a:spcPts val="0"/>
                        </a:spcBef>
                        <a:spcAft>
                          <a:spcPts val="0"/>
                        </a:spcAft>
                      </a:pPr>
                      <a:r>
                        <a:rPr lang="en-US" sz="1400" dirty="0" smtClean="0">
                          <a:latin typeface="Calibri"/>
                          <a:ea typeface="Calibri"/>
                          <a:cs typeface="Times New Roman"/>
                        </a:rPr>
                        <a:t>AHS 2012-13 FACT SHEET</a:t>
                      </a:r>
                      <a:endParaRPr lang="en-US" sz="14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b="1" dirty="0">
                          <a:latin typeface="Times New Roman"/>
                          <a:ea typeface="Calibri"/>
                          <a:cs typeface="Times New Roman"/>
                        </a:rPr>
                        <a:t>Rural</a:t>
                      </a:r>
                      <a:endParaRPr lang="en-US" sz="14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b="1" dirty="0">
                          <a:latin typeface="Times New Roman"/>
                          <a:ea typeface="Calibri"/>
                          <a:cs typeface="Times New Roman"/>
                        </a:rPr>
                        <a:t>Urban</a:t>
                      </a:r>
                      <a:endParaRPr lang="en-US" sz="14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b="1" dirty="0">
                          <a:latin typeface="Times New Roman"/>
                          <a:ea typeface="Calibri"/>
                          <a:cs typeface="Times New Roman"/>
                        </a:rPr>
                        <a:t>Total</a:t>
                      </a:r>
                      <a:endParaRPr lang="en-US" sz="1400" dirty="0">
                        <a:latin typeface="Calibri"/>
                        <a:ea typeface="Calibri"/>
                        <a:cs typeface="Times New Roman"/>
                      </a:endParaRPr>
                    </a:p>
                  </a:txBody>
                  <a:tcPr marL="68580" marR="68580" marT="0" marB="0"/>
                </a:tc>
              </a:tr>
              <a:tr h="806496">
                <a:tc>
                  <a:txBody>
                    <a:bodyPr/>
                    <a:lstStyle/>
                    <a:p>
                      <a:pPr marL="0" marR="0">
                        <a:lnSpc>
                          <a:spcPct val="115000"/>
                        </a:lnSpc>
                        <a:spcBef>
                          <a:spcPts val="0"/>
                        </a:spcBef>
                        <a:spcAft>
                          <a:spcPts val="0"/>
                        </a:spcAft>
                      </a:pPr>
                      <a:r>
                        <a:rPr lang="en-US" sz="1400">
                          <a:latin typeface="Times New Roman"/>
                          <a:ea typeface="Calibri"/>
                          <a:cs typeface="Times New Roman"/>
                        </a:rPr>
                        <a:t>Mothers who availed financial assistance for delivery under JSY(%)</a:t>
                      </a:r>
                      <a:endParaRPr lang="en-US" sz="14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b="1" dirty="0">
                          <a:latin typeface="Times New Roman"/>
                          <a:ea typeface="Calibri"/>
                          <a:cs typeface="Times New Roman"/>
                        </a:rPr>
                        <a:t>60.9</a:t>
                      </a:r>
                      <a:endParaRPr lang="en-US" sz="14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b="1" dirty="0">
                          <a:latin typeface="Times New Roman"/>
                          <a:ea typeface="Calibri"/>
                          <a:cs typeface="Times New Roman"/>
                        </a:rPr>
                        <a:t>54.3</a:t>
                      </a:r>
                      <a:endParaRPr lang="en-US" sz="14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b="1">
                          <a:latin typeface="Times New Roman"/>
                          <a:ea typeface="Calibri"/>
                          <a:cs typeface="Times New Roman"/>
                        </a:rPr>
                        <a:t>59.5</a:t>
                      </a:r>
                      <a:endParaRPr lang="en-US" sz="1400">
                        <a:latin typeface="Calibri"/>
                        <a:ea typeface="Calibri"/>
                        <a:cs typeface="Times New Roman"/>
                      </a:endParaRPr>
                    </a:p>
                  </a:txBody>
                  <a:tcPr marL="68580" marR="68580" marT="0" marB="0"/>
                </a:tc>
              </a:tr>
              <a:tr h="1081133">
                <a:tc>
                  <a:txBody>
                    <a:bodyPr/>
                    <a:lstStyle/>
                    <a:p>
                      <a:pPr marL="0" marR="0">
                        <a:lnSpc>
                          <a:spcPct val="115000"/>
                        </a:lnSpc>
                        <a:spcBef>
                          <a:spcPts val="0"/>
                        </a:spcBef>
                        <a:spcAft>
                          <a:spcPts val="0"/>
                        </a:spcAft>
                      </a:pPr>
                      <a:r>
                        <a:rPr lang="en-US" sz="1400">
                          <a:latin typeface="Times New Roman"/>
                          <a:ea typeface="Calibri"/>
                          <a:cs typeface="Times New Roman"/>
                        </a:rPr>
                        <a:t>Mothers who availed financial assistance for institutional delivery under JSY(%)</a:t>
                      </a:r>
                      <a:endParaRPr lang="en-US" sz="14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b="1">
                          <a:latin typeface="Times New Roman"/>
                          <a:ea typeface="Calibri"/>
                          <a:cs typeface="Times New Roman"/>
                        </a:rPr>
                        <a:t>80.0</a:t>
                      </a:r>
                      <a:endParaRPr lang="en-US" sz="14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b="1" dirty="0">
                          <a:latin typeface="Times New Roman"/>
                          <a:ea typeface="Calibri"/>
                          <a:cs typeface="Times New Roman"/>
                        </a:rPr>
                        <a:t>61.5</a:t>
                      </a:r>
                      <a:endParaRPr lang="en-US" sz="14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b="1" dirty="0">
                          <a:latin typeface="Times New Roman"/>
                          <a:ea typeface="Calibri"/>
                          <a:cs typeface="Times New Roman"/>
                        </a:rPr>
                        <a:t>75.5</a:t>
                      </a:r>
                      <a:endParaRPr lang="en-US" sz="1400" dirty="0">
                        <a:latin typeface="Calibri"/>
                        <a:ea typeface="Calibri"/>
                        <a:cs typeface="Times New Roman"/>
                      </a:endParaRPr>
                    </a:p>
                  </a:txBody>
                  <a:tcPr marL="68580" marR="68580" marT="0" marB="0"/>
                </a:tc>
              </a:tr>
              <a:tr h="1081133">
                <a:tc>
                  <a:txBody>
                    <a:bodyPr/>
                    <a:lstStyle/>
                    <a:p>
                      <a:pPr marL="0" marR="0">
                        <a:lnSpc>
                          <a:spcPct val="115000"/>
                        </a:lnSpc>
                        <a:spcBef>
                          <a:spcPts val="0"/>
                        </a:spcBef>
                        <a:spcAft>
                          <a:spcPts val="0"/>
                        </a:spcAft>
                      </a:pPr>
                      <a:r>
                        <a:rPr lang="en-US" sz="1400">
                          <a:latin typeface="Times New Roman"/>
                          <a:ea typeface="Calibri"/>
                          <a:cs typeface="Times New Roman"/>
                        </a:rPr>
                        <a:t>Mothers who availed financial assistance for government institution delivery under JSY(%)</a:t>
                      </a:r>
                      <a:endParaRPr lang="en-US" sz="14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b="1" dirty="0">
                          <a:latin typeface="Times New Roman"/>
                          <a:ea typeface="Calibri"/>
                          <a:cs typeface="Times New Roman"/>
                        </a:rPr>
                        <a:t>94.2</a:t>
                      </a:r>
                      <a:endParaRPr lang="en-US" sz="14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b="1">
                          <a:latin typeface="Times New Roman"/>
                          <a:ea typeface="Calibri"/>
                          <a:cs typeface="Times New Roman"/>
                        </a:rPr>
                        <a:t>91.3</a:t>
                      </a:r>
                      <a:endParaRPr lang="en-US" sz="14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b="1" dirty="0">
                          <a:latin typeface="Times New Roman"/>
                          <a:ea typeface="Calibri"/>
                          <a:cs typeface="Times New Roman"/>
                        </a:rPr>
                        <a:t>93.6</a:t>
                      </a:r>
                      <a:endParaRPr lang="en-US" sz="1400" dirty="0">
                        <a:latin typeface="Calibri"/>
                        <a:ea typeface="Calibri"/>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371600"/>
          </a:xfrm>
        </p:spPr>
        <p:txBody>
          <a:bodyPr>
            <a:noAutofit/>
          </a:bodyPr>
          <a:lstStyle/>
          <a:p>
            <a:r>
              <a:rPr lang="en-US" sz="3200" b="1" u="sng" dirty="0" smtClean="0">
                <a:solidFill>
                  <a:schemeClr val="tx2">
                    <a:lumMod val="60000"/>
                    <a:lumOff val="40000"/>
                  </a:schemeClr>
                </a:solidFill>
              </a:rPr>
              <a:t>Provision of Skilled Birth Attendance and Emergency Obstetric Care</a:t>
            </a:r>
            <a:r>
              <a:rPr lang="en-US" sz="3200" u="sng" dirty="0" smtClean="0">
                <a:solidFill>
                  <a:schemeClr val="tx2">
                    <a:lumMod val="60000"/>
                    <a:lumOff val="40000"/>
                  </a:schemeClr>
                </a:solidFill>
              </a:rPr>
              <a:t/>
            </a:r>
            <a:br>
              <a:rPr lang="en-US" sz="3200" u="sng" dirty="0" smtClean="0">
                <a:solidFill>
                  <a:schemeClr val="tx2">
                    <a:lumMod val="60000"/>
                    <a:lumOff val="40000"/>
                  </a:schemeClr>
                </a:solidFill>
              </a:rPr>
            </a:br>
            <a:endParaRPr lang="en-US" sz="3200" u="sng" dirty="0">
              <a:solidFill>
                <a:schemeClr val="tx2">
                  <a:lumMod val="60000"/>
                  <a:lumOff val="40000"/>
                </a:schemeClr>
              </a:solidFill>
            </a:endParaRPr>
          </a:p>
        </p:txBody>
      </p:sp>
      <p:sp>
        <p:nvSpPr>
          <p:cNvPr id="3" name="Content Placeholder 2"/>
          <p:cNvSpPr>
            <a:spLocks noGrp="1"/>
          </p:cNvSpPr>
          <p:nvPr>
            <p:ph idx="1"/>
          </p:nvPr>
        </p:nvSpPr>
        <p:spPr/>
        <p:txBody>
          <a:bodyPr>
            <a:normAutofit fontScale="70000" lnSpcReduction="20000"/>
          </a:bodyPr>
          <a:lstStyle/>
          <a:p>
            <a:r>
              <a:rPr lang="en-US" sz="3400" b="1" dirty="0" smtClean="0">
                <a:solidFill>
                  <a:schemeClr val="tx2">
                    <a:lumMod val="60000"/>
                    <a:lumOff val="40000"/>
                  </a:schemeClr>
                </a:solidFill>
              </a:rPr>
              <a:t>Rajasthan has second highest maternal mortality in India.</a:t>
            </a:r>
          </a:p>
          <a:p>
            <a:r>
              <a:rPr lang="en-US" sz="3400" b="1" dirty="0" smtClean="0">
                <a:solidFill>
                  <a:schemeClr val="tx2">
                    <a:lumMod val="60000"/>
                    <a:lumOff val="40000"/>
                  </a:schemeClr>
                </a:solidFill>
              </a:rPr>
              <a:t> Most deaths can be averted by addressing first, second &amp; third delay. </a:t>
            </a:r>
          </a:p>
          <a:p>
            <a:r>
              <a:rPr lang="en-US" sz="3400" b="1" dirty="0" smtClean="0">
                <a:solidFill>
                  <a:schemeClr val="tx2">
                    <a:lumMod val="60000"/>
                    <a:lumOff val="40000"/>
                  </a:schemeClr>
                </a:solidFill>
              </a:rPr>
              <a:t>To address delays and problems , Rajasthan developed  multi pronged strategy .</a:t>
            </a:r>
          </a:p>
          <a:p>
            <a:r>
              <a:rPr lang="en-US" sz="3400" b="1" dirty="0" smtClean="0">
                <a:solidFill>
                  <a:schemeClr val="tx2">
                    <a:lumMod val="60000"/>
                    <a:lumOff val="40000"/>
                  </a:schemeClr>
                </a:solidFill>
              </a:rPr>
              <a:t>Activities  planned and  being implemented by  Rajasthan for reducing maternal mortality in state are:</a:t>
            </a:r>
          </a:p>
          <a:p>
            <a:r>
              <a:rPr lang="en-US" sz="3400" b="1" dirty="0" smtClean="0">
                <a:solidFill>
                  <a:schemeClr val="tx2">
                    <a:lumMod val="60000"/>
                    <a:lumOff val="40000"/>
                  </a:schemeClr>
                </a:solidFill>
              </a:rPr>
              <a:t>(a) Training of field staff, posted in remote &amp; far flung areas.  </a:t>
            </a:r>
            <a:br>
              <a:rPr lang="en-US" sz="3400" b="1" dirty="0" smtClean="0">
                <a:solidFill>
                  <a:schemeClr val="tx2">
                    <a:lumMod val="60000"/>
                    <a:lumOff val="40000"/>
                  </a:schemeClr>
                </a:solidFill>
              </a:rPr>
            </a:br>
            <a:r>
              <a:rPr lang="en-US" sz="3400" b="1" dirty="0" smtClean="0">
                <a:solidFill>
                  <a:schemeClr val="tx2">
                    <a:lumMod val="60000"/>
                    <a:lumOff val="40000"/>
                  </a:schemeClr>
                </a:solidFill>
              </a:rPr>
              <a:t>(b) Strengthening of referral transport.</a:t>
            </a:r>
            <a:br>
              <a:rPr lang="en-US" sz="3400" b="1" dirty="0" smtClean="0">
                <a:solidFill>
                  <a:schemeClr val="tx2">
                    <a:lumMod val="60000"/>
                    <a:lumOff val="40000"/>
                  </a:schemeClr>
                </a:solidFill>
              </a:rPr>
            </a:br>
            <a:r>
              <a:rPr lang="en-US" sz="3400" b="1" dirty="0" smtClean="0">
                <a:solidFill>
                  <a:schemeClr val="tx2">
                    <a:lumMod val="60000"/>
                    <a:lumOff val="40000"/>
                  </a:schemeClr>
                </a:solidFill>
              </a:rPr>
              <a:t>(c) Awareness generation in the communities for preparedness of delivery of the baby.</a:t>
            </a:r>
            <a:br>
              <a:rPr lang="en-US" sz="3400" b="1" dirty="0" smtClean="0">
                <a:solidFill>
                  <a:schemeClr val="tx2">
                    <a:lumMod val="60000"/>
                    <a:lumOff val="40000"/>
                  </a:schemeClr>
                </a:solidFill>
              </a:rPr>
            </a:br>
            <a:r>
              <a:rPr lang="en-US" sz="3400" b="1" dirty="0" smtClean="0">
                <a:solidFill>
                  <a:schemeClr val="tx2">
                    <a:lumMod val="60000"/>
                    <a:lumOff val="40000"/>
                  </a:schemeClr>
                </a:solidFill>
              </a:rPr>
              <a:t>(d) Strengthening of facilities to provide comprehensive and basic emergency obstetric care services round the clock throughout the year.</a:t>
            </a:r>
          </a:p>
          <a:p>
            <a:endParaRPr lang="en-US" sz="3400" b="1" dirty="0" smtClean="0"/>
          </a:p>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554162"/>
          </a:xfrm>
        </p:spPr>
        <p:txBody>
          <a:bodyPr>
            <a:normAutofit fontScale="90000"/>
          </a:bodyPr>
          <a:lstStyle/>
          <a:p>
            <a:r>
              <a:rPr lang="en-US" b="1" u="sng" dirty="0" smtClean="0">
                <a:solidFill>
                  <a:schemeClr val="tx2">
                    <a:lumMod val="60000"/>
                    <a:lumOff val="40000"/>
                  </a:schemeClr>
                </a:solidFill>
              </a:rPr>
              <a:t>Reproductive and Child Health(RCH II)</a:t>
            </a:r>
            <a:r>
              <a:rPr lang="en-US" b="1" dirty="0" smtClean="0">
                <a:solidFill>
                  <a:schemeClr val="tx2">
                    <a:lumMod val="60000"/>
                    <a:lumOff val="40000"/>
                  </a:schemeClr>
                </a:solidFill>
              </a:rPr>
              <a:t/>
            </a:r>
            <a:br>
              <a:rPr lang="en-US" b="1" dirty="0" smtClean="0">
                <a:solidFill>
                  <a:schemeClr val="tx2">
                    <a:lumMod val="60000"/>
                    <a:lumOff val="40000"/>
                  </a:schemeClr>
                </a:solidFill>
              </a:rPr>
            </a:br>
            <a:endParaRPr lang="en-US" b="1" dirty="0">
              <a:solidFill>
                <a:schemeClr val="tx2">
                  <a:lumMod val="60000"/>
                  <a:lumOff val="40000"/>
                </a:schemeClr>
              </a:solidFill>
            </a:endParaRPr>
          </a:p>
        </p:txBody>
      </p:sp>
      <p:sp>
        <p:nvSpPr>
          <p:cNvPr id="3" name="Content Placeholder 2"/>
          <p:cNvSpPr>
            <a:spLocks noGrp="1"/>
          </p:cNvSpPr>
          <p:nvPr>
            <p:ph idx="1"/>
          </p:nvPr>
        </p:nvSpPr>
        <p:spPr/>
        <p:txBody>
          <a:bodyPr>
            <a:normAutofit fontScale="62500" lnSpcReduction="20000"/>
          </a:bodyPr>
          <a:lstStyle/>
          <a:p>
            <a:r>
              <a:rPr lang="en-US" b="1" u="sng" dirty="0" smtClean="0"/>
              <a:t>Goal Of RCH II:</a:t>
            </a:r>
            <a:r>
              <a:rPr lang="en-US" b="1" dirty="0" smtClean="0"/>
              <a:t> is to reduce infant &amp; maternal morbidity and mortality in state. </a:t>
            </a:r>
          </a:p>
          <a:p>
            <a:r>
              <a:rPr lang="en-US" b="1" dirty="0" smtClean="0">
                <a:solidFill>
                  <a:schemeClr val="accent5">
                    <a:lumMod val="75000"/>
                  </a:schemeClr>
                </a:solidFill>
              </a:rPr>
              <a:t>key strategies identified by Rajasthan for RCH II are:</a:t>
            </a:r>
          </a:p>
          <a:p>
            <a:r>
              <a:rPr lang="en-US" b="1" dirty="0" smtClean="0"/>
              <a:t> Strengthening project management structure at state and district levels.</a:t>
            </a:r>
          </a:p>
          <a:p>
            <a:r>
              <a:rPr lang="en-US" b="1" dirty="0" smtClean="0"/>
              <a:t>Strengthening infrastructure at various level of health care delivery.</a:t>
            </a:r>
          </a:p>
          <a:p>
            <a:r>
              <a:rPr lang="en-US" b="1" dirty="0" smtClean="0"/>
              <a:t>Human Resource development and capacity building.</a:t>
            </a:r>
          </a:p>
          <a:p>
            <a:r>
              <a:rPr lang="en-US" b="1" dirty="0" smtClean="0"/>
              <a:t>Improving quality of care and strengthening referral system.</a:t>
            </a:r>
          </a:p>
          <a:p>
            <a:r>
              <a:rPr lang="en-US" b="1" dirty="0" smtClean="0"/>
              <a:t>Strengthening and improvement of logistics and supply system.</a:t>
            </a:r>
          </a:p>
          <a:p>
            <a:r>
              <a:rPr lang="en-US" b="1" dirty="0" smtClean="0"/>
              <a:t>Strengthening Health Management Information System (HMIS)</a:t>
            </a:r>
          </a:p>
          <a:p>
            <a:r>
              <a:rPr lang="en-US" b="1" dirty="0" smtClean="0"/>
              <a:t>Behavior change Communication for increasing demand for RCH and Contraceptive services.</a:t>
            </a:r>
          </a:p>
          <a:p>
            <a:r>
              <a:rPr lang="en-US" b="1" dirty="0" smtClean="0"/>
              <a:t>Specific interventions in maternal health such as: RCH camp target, Dai target, Night delivery facility at all PHCs and CHCs.</a:t>
            </a:r>
          </a:p>
          <a:p>
            <a:r>
              <a:rPr lang="en-US" b="1" dirty="0" smtClean="0"/>
              <a:t>Specific interventions in Child health such as: IMNCI launched in 9 districts, Mal Nutrition corner at all 237 blocks, Purchase of ORS.</a:t>
            </a:r>
          </a:p>
          <a:p>
            <a:endParaRPr lang="en-US" b="1"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2057400"/>
          </a:xfrm>
        </p:spPr>
        <p:txBody>
          <a:bodyPr>
            <a:normAutofit fontScale="90000"/>
          </a:bodyPr>
          <a:lstStyle/>
          <a:p>
            <a:r>
              <a:rPr lang="en-IN" sz="4000" b="1" u="sng" dirty="0" smtClean="0">
                <a:solidFill>
                  <a:schemeClr val="tx2">
                    <a:lumMod val="60000"/>
                    <a:lumOff val="40000"/>
                  </a:schemeClr>
                </a:solidFill>
              </a:rPr>
              <a:t>Allocation, Release &amp; Expenditure under RCH Flexible Pool For F.Ys. 2011-12 to 2014-15(In </a:t>
            </a:r>
            <a:r>
              <a:rPr lang="en-IN" sz="4000" b="1" u="sng" dirty="0" err="1" smtClean="0">
                <a:solidFill>
                  <a:schemeClr val="tx2">
                    <a:lumMod val="60000"/>
                    <a:lumOff val="40000"/>
                  </a:schemeClr>
                </a:solidFill>
              </a:rPr>
              <a:t>crores</a:t>
            </a:r>
            <a:r>
              <a:rPr lang="en-IN" sz="4000" b="1" u="sng" dirty="0" smtClean="0">
                <a:solidFill>
                  <a:schemeClr val="tx2">
                    <a:lumMod val="60000"/>
                    <a:lumOff val="40000"/>
                  </a:schemeClr>
                </a:solidFill>
              </a:rPr>
              <a:t>) </a:t>
            </a:r>
            <a:r>
              <a:rPr lang="en-US" dirty="0" smtClean="0"/>
              <a:t/>
            </a:r>
            <a:br>
              <a:rPr lang="en-US" dirty="0" smtClean="0"/>
            </a:br>
            <a:endParaRPr lang="en-US" dirty="0"/>
          </a:p>
        </p:txBody>
      </p:sp>
      <p:graphicFrame>
        <p:nvGraphicFramePr>
          <p:cNvPr id="4" name="Content Placeholder 3"/>
          <p:cNvGraphicFramePr>
            <a:graphicFrameLocks noGrp="1"/>
          </p:cNvGraphicFramePr>
          <p:nvPr>
            <p:ph idx="1"/>
          </p:nvPr>
        </p:nvGraphicFramePr>
        <p:xfrm>
          <a:off x="457200" y="2438400"/>
          <a:ext cx="8229600" cy="3962400"/>
        </p:xfrm>
        <a:graphic>
          <a:graphicData uri="http://schemas.openxmlformats.org/drawingml/2006/table">
            <a:tbl>
              <a:tblPr firstRow="1" bandRow="1">
                <a:tableStyleId>{5C22544A-7EE6-4342-B048-85BDC9FD1C3A}</a:tableStyleId>
              </a:tblPr>
              <a:tblGrid>
                <a:gridCol w="2057400"/>
                <a:gridCol w="2057400"/>
                <a:gridCol w="2057400"/>
                <a:gridCol w="2057400"/>
              </a:tblGrid>
              <a:tr h="792480">
                <a:tc>
                  <a:txBody>
                    <a:bodyPr/>
                    <a:lstStyle/>
                    <a:p>
                      <a:pPr marL="0" marR="0">
                        <a:lnSpc>
                          <a:spcPct val="115000"/>
                        </a:lnSpc>
                        <a:spcBef>
                          <a:spcPts val="0"/>
                        </a:spcBef>
                        <a:spcAft>
                          <a:spcPts val="0"/>
                        </a:spcAft>
                      </a:pPr>
                      <a:r>
                        <a:rPr lang="en-US" sz="1800" b="1" dirty="0">
                          <a:latin typeface="Times New Roman"/>
                          <a:ea typeface="Calibri"/>
                          <a:cs typeface="Times New Roman"/>
                        </a:rPr>
                        <a:t>Year</a:t>
                      </a:r>
                      <a:endParaRPr lang="en-US" sz="18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800" b="1">
                          <a:latin typeface="Times New Roman"/>
                          <a:ea typeface="Calibri"/>
                          <a:cs typeface="Times New Roman"/>
                        </a:rPr>
                        <a:t>Allocation </a:t>
                      </a:r>
                      <a:endParaRPr lang="en-US" sz="18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800" b="1">
                          <a:latin typeface="Times New Roman"/>
                          <a:ea typeface="Calibri"/>
                          <a:cs typeface="Times New Roman"/>
                        </a:rPr>
                        <a:t>Release</a:t>
                      </a:r>
                      <a:endParaRPr lang="en-US" sz="18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800" b="1">
                          <a:latin typeface="Times New Roman"/>
                          <a:ea typeface="Calibri"/>
                          <a:cs typeface="Times New Roman"/>
                        </a:rPr>
                        <a:t>Expenditure</a:t>
                      </a:r>
                      <a:endParaRPr lang="en-US" sz="1800">
                        <a:latin typeface="Calibri"/>
                        <a:ea typeface="Calibri"/>
                        <a:cs typeface="Times New Roman"/>
                      </a:endParaRPr>
                    </a:p>
                  </a:txBody>
                  <a:tcPr marL="68580" marR="68580" marT="0" marB="0"/>
                </a:tc>
              </a:tr>
              <a:tr h="792480">
                <a:tc>
                  <a:txBody>
                    <a:bodyPr/>
                    <a:lstStyle/>
                    <a:p>
                      <a:pPr marL="0" marR="0">
                        <a:lnSpc>
                          <a:spcPct val="115000"/>
                        </a:lnSpc>
                        <a:spcBef>
                          <a:spcPts val="0"/>
                        </a:spcBef>
                        <a:spcAft>
                          <a:spcPts val="0"/>
                        </a:spcAft>
                      </a:pPr>
                      <a:r>
                        <a:rPr lang="en-US" sz="1800" b="1" dirty="0">
                          <a:latin typeface="Arial"/>
                          <a:ea typeface="Calibri"/>
                          <a:cs typeface="Times New Roman"/>
                        </a:rPr>
                        <a:t>2011-12</a:t>
                      </a:r>
                      <a:endParaRPr lang="en-US" sz="18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800" b="1" dirty="0">
                          <a:latin typeface="Arial"/>
                          <a:ea typeface="Calibri"/>
                          <a:cs typeface="Times New Roman"/>
                        </a:rPr>
                        <a:t>227.07</a:t>
                      </a:r>
                      <a:endParaRPr lang="en-US" sz="18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800" b="1" dirty="0">
                          <a:latin typeface="Arial"/>
                          <a:ea typeface="Calibri"/>
                          <a:cs typeface="Times New Roman"/>
                        </a:rPr>
                        <a:t>299.07</a:t>
                      </a:r>
                      <a:endParaRPr lang="en-US" sz="18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800" b="1">
                          <a:latin typeface="Arial"/>
                          <a:ea typeface="Calibri"/>
                          <a:cs typeface="Times New Roman"/>
                        </a:rPr>
                        <a:t>369.45</a:t>
                      </a:r>
                      <a:endParaRPr lang="en-US" sz="1800">
                        <a:latin typeface="Calibri"/>
                        <a:ea typeface="Calibri"/>
                        <a:cs typeface="Times New Roman"/>
                      </a:endParaRPr>
                    </a:p>
                  </a:txBody>
                  <a:tcPr marL="68580" marR="68580" marT="0" marB="0"/>
                </a:tc>
              </a:tr>
              <a:tr h="792480">
                <a:tc>
                  <a:txBody>
                    <a:bodyPr/>
                    <a:lstStyle/>
                    <a:p>
                      <a:pPr marL="0" marR="0">
                        <a:lnSpc>
                          <a:spcPct val="115000"/>
                        </a:lnSpc>
                        <a:spcBef>
                          <a:spcPts val="0"/>
                        </a:spcBef>
                        <a:spcAft>
                          <a:spcPts val="0"/>
                        </a:spcAft>
                      </a:pPr>
                      <a:r>
                        <a:rPr lang="en-US" sz="1800" b="1">
                          <a:latin typeface="Arial"/>
                          <a:ea typeface="Calibri"/>
                          <a:cs typeface="Times New Roman"/>
                        </a:rPr>
                        <a:t>2012-13</a:t>
                      </a:r>
                      <a:endParaRPr lang="en-US" sz="18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800" b="1">
                          <a:latin typeface="Arial"/>
                          <a:ea typeface="Calibri"/>
                          <a:cs typeface="Times New Roman"/>
                        </a:rPr>
                        <a:t>272.64</a:t>
                      </a:r>
                      <a:endParaRPr lang="en-US" sz="18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800" b="1" dirty="0">
                          <a:latin typeface="Arial"/>
                          <a:ea typeface="Calibri"/>
                          <a:cs typeface="Times New Roman"/>
                        </a:rPr>
                        <a:t>204.48</a:t>
                      </a:r>
                      <a:endParaRPr lang="en-US" sz="18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800" b="1" dirty="0">
                          <a:latin typeface="Arial"/>
                          <a:ea typeface="Calibri"/>
                          <a:cs typeface="Times New Roman"/>
                        </a:rPr>
                        <a:t>441.66</a:t>
                      </a:r>
                      <a:endParaRPr lang="en-US" sz="1800" dirty="0">
                        <a:latin typeface="Calibri"/>
                        <a:ea typeface="Calibri"/>
                        <a:cs typeface="Times New Roman"/>
                      </a:endParaRPr>
                    </a:p>
                  </a:txBody>
                  <a:tcPr marL="68580" marR="68580" marT="0" marB="0"/>
                </a:tc>
              </a:tr>
              <a:tr h="792480">
                <a:tc>
                  <a:txBody>
                    <a:bodyPr/>
                    <a:lstStyle/>
                    <a:p>
                      <a:pPr marL="0" marR="0">
                        <a:lnSpc>
                          <a:spcPct val="115000"/>
                        </a:lnSpc>
                        <a:spcBef>
                          <a:spcPts val="0"/>
                        </a:spcBef>
                        <a:spcAft>
                          <a:spcPts val="0"/>
                        </a:spcAft>
                      </a:pPr>
                      <a:r>
                        <a:rPr lang="en-US" sz="1800" b="1">
                          <a:latin typeface="Arial"/>
                          <a:ea typeface="Calibri"/>
                          <a:cs typeface="Times New Roman"/>
                        </a:rPr>
                        <a:t>2013-14</a:t>
                      </a:r>
                      <a:endParaRPr lang="en-US" sz="18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800" b="1">
                          <a:latin typeface="Arial"/>
                          <a:ea typeface="Calibri"/>
                          <a:cs typeface="Times New Roman"/>
                        </a:rPr>
                        <a:t>295.44</a:t>
                      </a:r>
                      <a:endParaRPr lang="en-US" sz="18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800" b="1">
                          <a:latin typeface="Arial"/>
                          <a:ea typeface="Calibri"/>
                          <a:cs typeface="Times New Roman"/>
                        </a:rPr>
                        <a:t>254.07</a:t>
                      </a:r>
                      <a:endParaRPr lang="en-US" sz="18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800" b="1" dirty="0">
                          <a:latin typeface="Arial"/>
                          <a:ea typeface="Calibri"/>
                          <a:cs typeface="Times New Roman"/>
                        </a:rPr>
                        <a:t>460.25</a:t>
                      </a:r>
                      <a:endParaRPr lang="en-US" sz="1800" dirty="0">
                        <a:latin typeface="Calibri"/>
                        <a:ea typeface="Calibri"/>
                        <a:cs typeface="Times New Roman"/>
                      </a:endParaRPr>
                    </a:p>
                  </a:txBody>
                  <a:tcPr marL="68580" marR="68580" marT="0" marB="0"/>
                </a:tc>
              </a:tr>
              <a:tr h="792480">
                <a:tc>
                  <a:txBody>
                    <a:bodyPr/>
                    <a:lstStyle/>
                    <a:p>
                      <a:pPr marL="0" marR="0">
                        <a:lnSpc>
                          <a:spcPct val="115000"/>
                        </a:lnSpc>
                        <a:spcBef>
                          <a:spcPts val="0"/>
                        </a:spcBef>
                        <a:spcAft>
                          <a:spcPts val="0"/>
                        </a:spcAft>
                      </a:pPr>
                      <a:r>
                        <a:rPr lang="en-US" sz="1800" b="1">
                          <a:latin typeface="Arial"/>
                          <a:ea typeface="Calibri"/>
                          <a:cs typeface="Times New Roman"/>
                        </a:rPr>
                        <a:t>2014-15</a:t>
                      </a:r>
                      <a:endParaRPr lang="en-US" sz="18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800" b="1">
                          <a:latin typeface="Arial"/>
                          <a:ea typeface="Calibri"/>
                          <a:cs typeface="Times New Roman"/>
                        </a:rPr>
                        <a:t>387.13</a:t>
                      </a:r>
                      <a:endParaRPr lang="en-US" sz="18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800" b="1">
                          <a:latin typeface="Arial"/>
                          <a:ea typeface="Calibri"/>
                          <a:cs typeface="Times New Roman"/>
                        </a:rPr>
                        <a:t>127.75</a:t>
                      </a:r>
                      <a:endParaRPr lang="en-US" sz="18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endParaRPr lang="en-US" sz="1800" dirty="0">
                        <a:latin typeface="Calibri"/>
                        <a:ea typeface="Calibri"/>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chemeClr val="tx2">
                    <a:lumMod val="60000"/>
                    <a:lumOff val="40000"/>
                  </a:schemeClr>
                </a:solidFill>
              </a:rPr>
              <a:t>Immunization</a:t>
            </a:r>
            <a:endParaRPr lang="en-US" b="1" u="sng" dirty="0">
              <a:solidFill>
                <a:schemeClr val="tx2">
                  <a:lumMod val="60000"/>
                  <a:lumOff val="40000"/>
                </a:schemeClr>
              </a:solidFill>
            </a:endParaRPr>
          </a:p>
        </p:txBody>
      </p:sp>
      <p:graphicFrame>
        <p:nvGraphicFramePr>
          <p:cNvPr id="4" name="Content Placeholder 3"/>
          <p:cNvGraphicFramePr>
            <a:graphicFrameLocks noGrp="1"/>
          </p:cNvGraphicFramePr>
          <p:nvPr>
            <p:ph idx="1"/>
          </p:nvPr>
        </p:nvGraphicFramePr>
        <p:xfrm>
          <a:off x="457200" y="1905001"/>
          <a:ext cx="8229600" cy="4343402"/>
        </p:xfrm>
        <a:graphic>
          <a:graphicData uri="http://schemas.openxmlformats.org/drawingml/2006/table">
            <a:tbl>
              <a:tblPr firstRow="1" bandRow="1">
                <a:tableStyleId>{5C22544A-7EE6-4342-B048-85BDC9FD1C3A}</a:tableStyleId>
              </a:tblPr>
              <a:tblGrid>
                <a:gridCol w="1645920"/>
                <a:gridCol w="1645920"/>
                <a:gridCol w="1356360"/>
                <a:gridCol w="1935480"/>
                <a:gridCol w="1645920"/>
              </a:tblGrid>
              <a:tr h="620486">
                <a:tc>
                  <a:txBody>
                    <a:bodyPr/>
                    <a:lstStyle/>
                    <a:p>
                      <a:pPr marL="0" marR="0">
                        <a:lnSpc>
                          <a:spcPct val="115000"/>
                        </a:lnSpc>
                        <a:spcBef>
                          <a:spcPts val="0"/>
                        </a:spcBef>
                        <a:spcAft>
                          <a:spcPts val="1000"/>
                        </a:spcAft>
                      </a:pPr>
                      <a:r>
                        <a:rPr lang="en-US" sz="1600" b="1" dirty="0">
                          <a:latin typeface="Times New Roman"/>
                          <a:ea typeface="Times New Roman"/>
                          <a:cs typeface="Times New Roman"/>
                        </a:rPr>
                        <a:t>ANTIGEN</a:t>
                      </a:r>
                      <a:endParaRPr lang="en-US" sz="1600" dirty="0">
                        <a:latin typeface="Calibri"/>
                        <a:ea typeface="Calibri"/>
                        <a:cs typeface="Times New Roman"/>
                      </a:endParaRPr>
                    </a:p>
                  </a:txBody>
                  <a:tcPr marL="68580" marR="68580" marT="0" marB="0"/>
                </a:tc>
                <a:tc>
                  <a:txBody>
                    <a:bodyPr/>
                    <a:lstStyle/>
                    <a:p>
                      <a:pPr marL="0" marR="0" algn="ctr">
                        <a:lnSpc>
                          <a:spcPct val="115000"/>
                        </a:lnSpc>
                        <a:spcBef>
                          <a:spcPts val="0"/>
                        </a:spcBef>
                        <a:spcAft>
                          <a:spcPts val="1000"/>
                        </a:spcAft>
                      </a:pPr>
                      <a:r>
                        <a:rPr lang="en-US" sz="1600" b="1" dirty="0" smtClean="0">
                          <a:latin typeface="Times New Roman"/>
                          <a:ea typeface="Times New Roman"/>
                          <a:cs typeface="Times New Roman"/>
                        </a:rPr>
                        <a:t>NFHS (3)2005-06</a:t>
                      </a:r>
                      <a:endParaRPr lang="en-US" sz="1600" dirty="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b="1" dirty="0" smtClean="0">
                          <a:latin typeface="Times New Roman"/>
                          <a:ea typeface="Times New Roman"/>
                          <a:cs typeface="Times New Roman"/>
                        </a:rPr>
                        <a:t>AHS 2010-11</a:t>
                      </a:r>
                      <a:endParaRPr lang="en-US" sz="1600" dirty="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b="1" dirty="0" smtClean="0">
                          <a:latin typeface="Times New Roman"/>
                          <a:ea typeface="Times New Roman"/>
                          <a:cs typeface="Times New Roman"/>
                        </a:rPr>
                        <a:t>AHS 2011-12</a:t>
                      </a:r>
                      <a:endParaRPr lang="en-US" sz="1600" dirty="0">
                        <a:latin typeface="Calibri"/>
                        <a:ea typeface="Calibri"/>
                        <a:cs typeface="Times New Roman"/>
                      </a:endParaRPr>
                    </a:p>
                  </a:txBody>
                  <a:tcPr marL="68580" marR="68580" marT="0" marB="0"/>
                </a:tc>
                <a:tc>
                  <a:txBody>
                    <a:bodyPr/>
                    <a:lstStyle/>
                    <a:p>
                      <a:pPr marL="0" marR="0" algn="ctr">
                        <a:lnSpc>
                          <a:spcPct val="115000"/>
                        </a:lnSpc>
                        <a:spcBef>
                          <a:spcPts val="0"/>
                        </a:spcBef>
                        <a:spcAft>
                          <a:spcPts val="1000"/>
                        </a:spcAft>
                      </a:pPr>
                      <a:r>
                        <a:rPr lang="en-US" sz="1600" b="1" dirty="0" smtClean="0">
                          <a:latin typeface="Times New Roman"/>
                          <a:ea typeface="Times New Roman"/>
                          <a:cs typeface="Times New Roman"/>
                        </a:rPr>
                        <a:t>AHS 2012-13</a:t>
                      </a:r>
                      <a:endParaRPr lang="en-US" sz="1600" dirty="0">
                        <a:latin typeface="Calibri"/>
                        <a:ea typeface="Calibri"/>
                        <a:cs typeface="Times New Roman"/>
                      </a:endParaRPr>
                    </a:p>
                  </a:txBody>
                  <a:tcPr marL="68580" marR="68580" marT="0" marB="0"/>
                </a:tc>
              </a:tr>
              <a:tr h="620486">
                <a:tc>
                  <a:txBody>
                    <a:bodyPr/>
                    <a:lstStyle/>
                    <a:p>
                      <a:pPr marL="0" marR="0">
                        <a:lnSpc>
                          <a:spcPct val="115000"/>
                        </a:lnSpc>
                        <a:spcBef>
                          <a:spcPts val="0"/>
                        </a:spcBef>
                        <a:spcAft>
                          <a:spcPts val="1000"/>
                        </a:spcAft>
                      </a:pPr>
                      <a:r>
                        <a:rPr lang="en-US" sz="1600" b="1" dirty="0">
                          <a:latin typeface="Times New Roman"/>
                          <a:ea typeface="Times New Roman"/>
                          <a:cs typeface="Times New Roman"/>
                        </a:rPr>
                        <a:t>Fully Immunized</a:t>
                      </a:r>
                      <a:endParaRPr lang="en-US" sz="1600" dirty="0">
                        <a:latin typeface="Calibri"/>
                        <a:ea typeface="Calibri"/>
                        <a:cs typeface="Times New Roman"/>
                      </a:endParaRPr>
                    </a:p>
                  </a:txBody>
                  <a:tcPr marL="68580" marR="68580" marT="0" marB="0"/>
                </a:tc>
                <a:tc>
                  <a:txBody>
                    <a:bodyPr/>
                    <a:lstStyle/>
                    <a:p>
                      <a:pPr marL="0" marR="0" algn="ctr">
                        <a:lnSpc>
                          <a:spcPct val="115000"/>
                        </a:lnSpc>
                        <a:spcBef>
                          <a:spcPts val="0"/>
                        </a:spcBef>
                        <a:spcAft>
                          <a:spcPts val="1000"/>
                        </a:spcAft>
                      </a:pPr>
                      <a:r>
                        <a:rPr lang="en-US" sz="1600" b="1">
                          <a:latin typeface="Times New Roman"/>
                          <a:ea typeface="Times New Roman"/>
                          <a:cs typeface="Times New Roman"/>
                        </a:rPr>
                        <a:t>26.50</a:t>
                      </a:r>
                      <a:endParaRPr lang="en-US" sz="1600">
                        <a:latin typeface="Calibri"/>
                        <a:ea typeface="Calibri"/>
                        <a:cs typeface="Times New Roman"/>
                      </a:endParaRPr>
                    </a:p>
                  </a:txBody>
                  <a:tcPr marL="68580" marR="68580" marT="0" marB="0"/>
                </a:tc>
                <a:tc>
                  <a:txBody>
                    <a:bodyPr/>
                    <a:lstStyle/>
                    <a:p>
                      <a:pPr marL="0" marR="0" algn="ctr">
                        <a:lnSpc>
                          <a:spcPct val="115000"/>
                        </a:lnSpc>
                        <a:spcBef>
                          <a:spcPts val="0"/>
                        </a:spcBef>
                        <a:spcAft>
                          <a:spcPts val="1000"/>
                        </a:spcAft>
                      </a:pPr>
                      <a:r>
                        <a:rPr lang="en-US" sz="1600" b="1" dirty="0">
                          <a:latin typeface="Times New Roman"/>
                          <a:ea typeface="Times New Roman"/>
                          <a:cs typeface="Times New Roman"/>
                        </a:rPr>
                        <a:t>70.8</a:t>
                      </a:r>
                      <a:endParaRPr lang="en-US" sz="1600" dirty="0">
                        <a:latin typeface="Calibri"/>
                        <a:ea typeface="Calibri"/>
                        <a:cs typeface="Times New Roman"/>
                      </a:endParaRPr>
                    </a:p>
                  </a:txBody>
                  <a:tcPr marL="68580" marR="68580" marT="0" marB="0"/>
                </a:tc>
                <a:tc>
                  <a:txBody>
                    <a:bodyPr/>
                    <a:lstStyle/>
                    <a:p>
                      <a:pPr marL="0" marR="0" algn="ctr">
                        <a:lnSpc>
                          <a:spcPct val="115000"/>
                        </a:lnSpc>
                        <a:spcBef>
                          <a:spcPts val="0"/>
                        </a:spcBef>
                        <a:spcAft>
                          <a:spcPts val="1000"/>
                        </a:spcAft>
                      </a:pPr>
                      <a:r>
                        <a:rPr lang="en-US" sz="1600" b="1" dirty="0">
                          <a:latin typeface="Times New Roman"/>
                          <a:ea typeface="Times New Roman"/>
                          <a:cs typeface="Times New Roman"/>
                        </a:rPr>
                        <a:t>69.2</a:t>
                      </a:r>
                      <a:endParaRPr lang="en-US" sz="1600" dirty="0">
                        <a:latin typeface="Calibri"/>
                        <a:ea typeface="Calibri"/>
                        <a:cs typeface="Times New Roman"/>
                      </a:endParaRPr>
                    </a:p>
                  </a:txBody>
                  <a:tcPr marL="68580" marR="68580" marT="0" marB="0"/>
                </a:tc>
                <a:tc>
                  <a:txBody>
                    <a:bodyPr/>
                    <a:lstStyle/>
                    <a:p>
                      <a:pPr marL="0" marR="0" algn="ctr">
                        <a:lnSpc>
                          <a:spcPct val="115000"/>
                        </a:lnSpc>
                        <a:spcBef>
                          <a:spcPts val="0"/>
                        </a:spcBef>
                        <a:spcAft>
                          <a:spcPts val="1000"/>
                        </a:spcAft>
                      </a:pPr>
                      <a:r>
                        <a:rPr lang="en-US" sz="1600" b="1" dirty="0">
                          <a:latin typeface="Times New Roman"/>
                          <a:ea typeface="Times New Roman"/>
                          <a:cs typeface="Times New Roman"/>
                        </a:rPr>
                        <a:t>74.2</a:t>
                      </a:r>
                      <a:endParaRPr lang="en-US" sz="1600" dirty="0">
                        <a:latin typeface="Calibri"/>
                        <a:ea typeface="Calibri"/>
                        <a:cs typeface="Times New Roman"/>
                      </a:endParaRPr>
                    </a:p>
                  </a:txBody>
                  <a:tcPr marL="68580" marR="68580" marT="0" marB="0"/>
                </a:tc>
              </a:tr>
              <a:tr h="620486">
                <a:tc>
                  <a:txBody>
                    <a:bodyPr/>
                    <a:lstStyle/>
                    <a:p>
                      <a:pPr marL="0" marR="0">
                        <a:lnSpc>
                          <a:spcPct val="115000"/>
                        </a:lnSpc>
                        <a:spcBef>
                          <a:spcPts val="0"/>
                        </a:spcBef>
                        <a:spcAft>
                          <a:spcPts val="1000"/>
                        </a:spcAft>
                      </a:pPr>
                      <a:r>
                        <a:rPr lang="en-US" sz="1600" b="1">
                          <a:latin typeface="Times New Roman"/>
                          <a:ea typeface="Times New Roman"/>
                          <a:cs typeface="Times New Roman"/>
                        </a:rPr>
                        <a:t>Measles</a:t>
                      </a:r>
                      <a:endParaRPr lang="en-US" sz="1600">
                        <a:latin typeface="Calibri"/>
                        <a:ea typeface="Calibri"/>
                        <a:cs typeface="Times New Roman"/>
                      </a:endParaRPr>
                    </a:p>
                  </a:txBody>
                  <a:tcPr marL="68580" marR="68580" marT="0" marB="0"/>
                </a:tc>
                <a:tc>
                  <a:txBody>
                    <a:bodyPr/>
                    <a:lstStyle/>
                    <a:p>
                      <a:pPr marL="0" marR="0" algn="ctr">
                        <a:lnSpc>
                          <a:spcPct val="115000"/>
                        </a:lnSpc>
                        <a:spcBef>
                          <a:spcPts val="0"/>
                        </a:spcBef>
                        <a:spcAft>
                          <a:spcPts val="1000"/>
                        </a:spcAft>
                      </a:pPr>
                      <a:r>
                        <a:rPr lang="en-US" sz="1600" b="1" dirty="0">
                          <a:latin typeface="Times New Roman"/>
                          <a:ea typeface="Times New Roman"/>
                          <a:cs typeface="Times New Roman"/>
                        </a:rPr>
                        <a:t>42.70</a:t>
                      </a:r>
                      <a:endParaRPr lang="en-US" sz="1600" dirty="0">
                        <a:latin typeface="Calibri"/>
                        <a:ea typeface="Calibri"/>
                        <a:cs typeface="Times New Roman"/>
                      </a:endParaRPr>
                    </a:p>
                  </a:txBody>
                  <a:tcPr marL="68580" marR="68580" marT="0" marB="0"/>
                </a:tc>
                <a:tc>
                  <a:txBody>
                    <a:bodyPr/>
                    <a:lstStyle/>
                    <a:p>
                      <a:pPr marL="0" marR="0" algn="ctr">
                        <a:lnSpc>
                          <a:spcPct val="115000"/>
                        </a:lnSpc>
                        <a:spcBef>
                          <a:spcPts val="0"/>
                        </a:spcBef>
                        <a:spcAft>
                          <a:spcPts val="1000"/>
                        </a:spcAft>
                      </a:pPr>
                      <a:r>
                        <a:rPr lang="en-US" sz="1600" b="1">
                          <a:latin typeface="Times New Roman"/>
                          <a:ea typeface="Times New Roman"/>
                          <a:cs typeface="Times New Roman"/>
                        </a:rPr>
                        <a:t>81.8</a:t>
                      </a:r>
                      <a:endParaRPr lang="en-US" sz="1600">
                        <a:latin typeface="Calibri"/>
                        <a:ea typeface="Calibri"/>
                        <a:cs typeface="Times New Roman"/>
                      </a:endParaRPr>
                    </a:p>
                  </a:txBody>
                  <a:tcPr marL="68580" marR="68580" marT="0" marB="0"/>
                </a:tc>
                <a:tc>
                  <a:txBody>
                    <a:bodyPr/>
                    <a:lstStyle/>
                    <a:p>
                      <a:pPr marL="0" marR="0" algn="ctr">
                        <a:lnSpc>
                          <a:spcPct val="115000"/>
                        </a:lnSpc>
                        <a:spcBef>
                          <a:spcPts val="0"/>
                        </a:spcBef>
                        <a:spcAft>
                          <a:spcPts val="1000"/>
                        </a:spcAft>
                      </a:pPr>
                      <a:r>
                        <a:rPr lang="en-US" sz="1600" b="1" dirty="0">
                          <a:latin typeface="Times New Roman"/>
                          <a:ea typeface="Times New Roman"/>
                          <a:cs typeface="Times New Roman"/>
                        </a:rPr>
                        <a:t>81.5</a:t>
                      </a:r>
                      <a:endParaRPr lang="en-US" sz="1600" dirty="0">
                        <a:latin typeface="Calibri"/>
                        <a:ea typeface="Calibri"/>
                        <a:cs typeface="Times New Roman"/>
                      </a:endParaRPr>
                    </a:p>
                  </a:txBody>
                  <a:tcPr marL="68580" marR="68580" marT="0" marB="0"/>
                </a:tc>
                <a:tc>
                  <a:txBody>
                    <a:bodyPr/>
                    <a:lstStyle/>
                    <a:p>
                      <a:pPr marL="0" marR="0" algn="ctr">
                        <a:lnSpc>
                          <a:spcPct val="115000"/>
                        </a:lnSpc>
                        <a:spcBef>
                          <a:spcPts val="0"/>
                        </a:spcBef>
                        <a:spcAft>
                          <a:spcPts val="1000"/>
                        </a:spcAft>
                      </a:pPr>
                      <a:r>
                        <a:rPr lang="en-US" sz="1600" b="1" dirty="0">
                          <a:latin typeface="Times New Roman"/>
                          <a:ea typeface="Times New Roman"/>
                          <a:cs typeface="Times New Roman"/>
                        </a:rPr>
                        <a:t>83.5</a:t>
                      </a:r>
                      <a:endParaRPr lang="en-US" sz="1600" dirty="0">
                        <a:latin typeface="Calibri"/>
                        <a:ea typeface="Calibri"/>
                        <a:cs typeface="Times New Roman"/>
                      </a:endParaRPr>
                    </a:p>
                  </a:txBody>
                  <a:tcPr marL="68580" marR="68580" marT="0" marB="0"/>
                </a:tc>
              </a:tr>
              <a:tr h="620486">
                <a:tc>
                  <a:txBody>
                    <a:bodyPr/>
                    <a:lstStyle/>
                    <a:p>
                      <a:pPr marL="0" marR="0">
                        <a:lnSpc>
                          <a:spcPct val="115000"/>
                        </a:lnSpc>
                        <a:spcBef>
                          <a:spcPts val="0"/>
                        </a:spcBef>
                        <a:spcAft>
                          <a:spcPts val="1000"/>
                        </a:spcAft>
                      </a:pPr>
                      <a:r>
                        <a:rPr lang="en-US" sz="1600" b="1">
                          <a:latin typeface="Times New Roman"/>
                          <a:ea typeface="Times New Roman"/>
                          <a:cs typeface="Times New Roman"/>
                        </a:rPr>
                        <a:t>DPT 3</a:t>
                      </a:r>
                      <a:endParaRPr lang="en-US" sz="1600">
                        <a:latin typeface="Calibri"/>
                        <a:ea typeface="Calibri"/>
                        <a:cs typeface="Times New Roman"/>
                      </a:endParaRPr>
                    </a:p>
                  </a:txBody>
                  <a:tcPr marL="68580" marR="68580" marT="0" marB="0"/>
                </a:tc>
                <a:tc>
                  <a:txBody>
                    <a:bodyPr/>
                    <a:lstStyle/>
                    <a:p>
                      <a:pPr marL="0" marR="0" algn="ctr">
                        <a:lnSpc>
                          <a:spcPct val="115000"/>
                        </a:lnSpc>
                        <a:spcBef>
                          <a:spcPts val="0"/>
                        </a:spcBef>
                        <a:spcAft>
                          <a:spcPts val="1000"/>
                        </a:spcAft>
                      </a:pPr>
                      <a:r>
                        <a:rPr lang="en-US" sz="1600" b="1" dirty="0">
                          <a:latin typeface="Times New Roman"/>
                          <a:ea typeface="Times New Roman"/>
                          <a:cs typeface="Times New Roman"/>
                        </a:rPr>
                        <a:t>38.70</a:t>
                      </a:r>
                      <a:endParaRPr lang="en-US" sz="1600" dirty="0">
                        <a:latin typeface="Calibri"/>
                        <a:ea typeface="Calibri"/>
                        <a:cs typeface="Times New Roman"/>
                      </a:endParaRPr>
                    </a:p>
                  </a:txBody>
                  <a:tcPr marL="68580" marR="68580" marT="0" marB="0"/>
                </a:tc>
                <a:tc>
                  <a:txBody>
                    <a:bodyPr/>
                    <a:lstStyle/>
                    <a:p>
                      <a:pPr marL="0" marR="0" algn="ctr">
                        <a:lnSpc>
                          <a:spcPct val="115000"/>
                        </a:lnSpc>
                        <a:spcBef>
                          <a:spcPts val="0"/>
                        </a:spcBef>
                        <a:spcAft>
                          <a:spcPts val="1000"/>
                        </a:spcAft>
                      </a:pPr>
                      <a:r>
                        <a:rPr lang="en-US" sz="1600" b="1" dirty="0">
                          <a:latin typeface="Times New Roman"/>
                          <a:ea typeface="Times New Roman"/>
                          <a:cs typeface="Times New Roman"/>
                        </a:rPr>
                        <a:t>77</a:t>
                      </a:r>
                      <a:endParaRPr lang="en-US" sz="1600" dirty="0">
                        <a:latin typeface="Calibri"/>
                        <a:ea typeface="Calibri"/>
                        <a:cs typeface="Times New Roman"/>
                      </a:endParaRPr>
                    </a:p>
                  </a:txBody>
                  <a:tcPr marL="68580" marR="68580" marT="0" marB="0"/>
                </a:tc>
                <a:tc>
                  <a:txBody>
                    <a:bodyPr/>
                    <a:lstStyle/>
                    <a:p>
                      <a:pPr marL="0" marR="0" algn="ctr">
                        <a:lnSpc>
                          <a:spcPct val="115000"/>
                        </a:lnSpc>
                        <a:spcBef>
                          <a:spcPts val="0"/>
                        </a:spcBef>
                        <a:spcAft>
                          <a:spcPts val="1000"/>
                        </a:spcAft>
                      </a:pPr>
                      <a:r>
                        <a:rPr lang="en-US" sz="1600" b="1" dirty="0">
                          <a:latin typeface="Times New Roman"/>
                          <a:ea typeface="Times New Roman"/>
                          <a:cs typeface="Times New Roman"/>
                        </a:rPr>
                        <a:t>76.1</a:t>
                      </a:r>
                      <a:endParaRPr lang="en-US" sz="1600" dirty="0">
                        <a:latin typeface="Calibri"/>
                        <a:ea typeface="Calibri"/>
                        <a:cs typeface="Times New Roman"/>
                      </a:endParaRPr>
                    </a:p>
                  </a:txBody>
                  <a:tcPr marL="68580" marR="68580" marT="0" marB="0"/>
                </a:tc>
                <a:tc>
                  <a:txBody>
                    <a:bodyPr/>
                    <a:lstStyle/>
                    <a:p>
                      <a:pPr marL="0" marR="0" algn="ctr">
                        <a:lnSpc>
                          <a:spcPct val="115000"/>
                        </a:lnSpc>
                        <a:spcBef>
                          <a:spcPts val="0"/>
                        </a:spcBef>
                        <a:spcAft>
                          <a:spcPts val="1000"/>
                        </a:spcAft>
                      </a:pPr>
                      <a:r>
                        <a:rPr lang="en-US" sz="1600" b="1" dirty="0">
                          <a:latin typeface="Times New Roman"/>
                          <a:ea typeface="Times New Roman"/>
                          <a:cs typeface="Times New Roman"/>
                        </a:rPr>
                        <a:t>79.6</a:t>
                      </a:r>
                      <a:endParaRPr lang="en-US" sz="1600" dirty="0">
                        <a:latin typeface="Calibri"/>
                        <a:ea typeface="Calibri"/>
                        <a:cs typeface="Times New Roman"/>
                      </a:endParaRPr>
                    </a:p>
                  </a:txBody>
                  <a:tcPr marL="68580" marR="68580" marT="0" marB="0"/>
                </a:tc>
              </a:tr>
              <a:tr h="620486">
                <a:tc>
                  <a:txBody>
                    <a:bodyPr/>
                    <a:lstStyle/>
                    <a:p>
                      <a:pPr marL="0" marR="0">
                        <a:lnSpc>
                          <a:spcPct val="115000"/>
                        </a:lnSpc>
                        <a:spcBef>
                          <a:spcPts val="0"/>
                        </a:spcBef>
                        <a:spcAft>
                          <a:spcPts val="1000"/>
                        </a:spcAft>
                      </a:pPr>
                      <a:r>
                        <a:rPr lang="en-US" sz="1600" b="1">
                          <a:latin typeface="Times New Roman"/>
                          <a:ea typeface="Times New Roman"/>
                          <a:cs typeface="Times New Roman"/>
                        </a:rPr>
                        <a:t>BCG</a:t>
                      </a:r>
                      <a:endParaRPr lang="en-US" sz="1600">
                        <a:latin typeface="Calibri"/>
                        <a:ea typeface="Calibri"/>
                        <a:cs typeface="Times New Roman"/>
                      </a:endParaRPr>
                    </a:p>
                  </a:txBody>
                  <a:tcPr marL="68580" marR="68580" marT="0" marB="0"/>
                </a:tc>
                <a:tc>
                  <a:txBody>
                    <a:bodyPr/>
                    <a:lstStyle/>
                    <a:p>
                      <a:pPr marL="0" marR="0" algn="ctr">
                        <a:lnSpc>
                          <a:spcPct val="115000"/>
                        </a:lnSpc>
                        <a:spcBef>
                          <a:spcPts val="0"/>
                        </a:spcBef>
                        <a:spcAft>
                          <a:spcPts val="1000"/>
                        </a:spcAft>
                      </a:pPr>
                      <a:r>
                        <a:rPr lang="en-US" sz="1600" b="1">
                          <a:latin typeface="Times New Roman"/>
                          <a:ea typeface="Times New Roman"/>
                          <a:cs typeface="Times New Roman"/>
                        </a:rPr>
                        <a:t>68.50</a:t>
                      </a:r>
                      <a:endParaRPr lang="en-US" sz="1600">
                        <a:latin typeface="Calibri"/>
                        <a:ea typeface="Calibri"/>
                        <a:cs typeface="Times New Roman"/>
                      </a:endParaRPr>
                    </a:p>
                  </a:txBody>
                  <a:tcPr marL="68580" marR="68580" marT="0" marB="0"/>
                </a:tc>
                <a:tc>
                  <a:txBody>
                    <a:bodyPr/>
                    <a:lstStyle/>
                    <a:p>
                      <a:pPr marL="0" marR="0" algn="ctr">
                        <a:lnSpc>
                          <a:spcPct val="115000"/>
                        </a:lnSpc>
                        <a:spcBef>
                          <a:spcPts val="0"/>
                        </a:spcBef>
                        <a:spcAft>
                          <a:spcPts val="1000"/>
                        </a:spcAft>
                      </a:pPr>
                      <a:r>
                        <a:rPr lang="en-US" sz="1600" b="1" dirty="0">
                          <a:latin typeface="Times New Roman"/>
                          <a:ea typeface="Times New Roman"/>
                          <a:cs typeface="Times New Roman"/>
                        </a:rPr>
                        <a:t>90.6</a:t>
                      </a:r>
                      <a:endParaRPr lang="en-US" sz="1600" dirty="0">
                        <a:latin typeface="Calibri"/>
                        <a:ea typeface="Calibri"/>
                        <a:cs typeface="Times New Roman"/>
                      </a:endParaRPr>
                    </a:p>
                  </a:txBody>
                  <a:tcPr marL="68580" marR="68580" marT="0" marB="0"/>
                </a:tc>
                <a:tc>
                  <a:txBody>
                    <a:bodyPr/>
                    <a:lstStyle/>
                    <a:p>
                      <a:pPr marL="0" marR="0" algn="ctr">
                        <a:lnSpc>
                          <a:spcPct val="115000"/>
                        </a:lnSpc>
                        <a:spcBef>
                          <a:spcPts val="0"/>
                        </a:spcBef>
                        <a:spcAft>
                          <a:spcPts val="1000"/>
                        </a:spcAft>
                      </a:pPr>
                      <a:r>
                        <a:rPr lang="en-US" sz="1600" b="1" dirty="0">
                          <a:latin typeface="Times New Roman"/>
                          <a:ea typeface="Times New Roman"/>
                          <a:cs typeface="Times New Roman"/>
                        </a:rPr>
                        <a:t>91.1</a:t>
                      </a:r>
                      <a:endParaRPr lang="en-US" sz="1600" dirty="0">
                        <a:latin typeface="Calibri"/>
                        <a:ea typeface="Calibri"/>
                        <a:cs typeface="Times New Roman"/>
                      </a:endParaRPr>
                    </a:p>
                  </a:txBody>
                  <a:tcPr marL="68580" marR="68580" marT="0" marB="0"/>
                </a:tc>
                <a:tc>
                  <a:txBody>
                    <a:bodyPr/>
                    <a:lstStyle/>
                    <a:p>
                      <a:pPr marL="0" marR="0" algn="ctr">
                        <a:lnSpc>
                          <a:spcPct val="115000"/>
                        </a:lnSpc>
                        <a:spcBef>
                          <a:spcPts val="0"/>
                        </a:spcBef>
                        <a:spcAft>
                          <a:spcPts val="1000"/>
                        </a:spcAft>
                      </a:pPr>
                      <a:r>
                        <a:rPr lang="en-US" sz="1600" b="1" dirty="0">
                          <a:latin typeface="Times New Roman"/>
                          <a:ea typeface="Times New Roman"/>
                          <a:cs typeface="Times New Roman"/>
                        </a:rPr>
                        <a:t>91.5</a:t>
                      </a:r>
                      <a:endParaRPr lang="en-US" sz="1600" dirty="0">
                        <a:latin typeface="Calibri"/>
                        <a:ea typeface="Calibri"/>
                        <a:cs typeface="Times New Roman"/>
                      </a:endParaRPr>
                    </a:p>
                  </a:txBody>
                  <a:tcPr marL="68580" marR="68580" marT="0" marB="0"/>
                </a:tc>
              </a:tr>
              <a:tr h="620486">
                <a:tc>
                  <a:txBody>
                    <a:bodyPr/>
                    <a:lstStyle/>
                    <a:p>
                      <a:pPr marL="0" marR="0">
                        <a:lnSpc>
                          <a:spcPct val="115000"/>
                        </a:lnSpc>
                        <a:spcBef>
                          <a:spcPts val="0"/>
                        </a:spcBef>
                        <a:spcAft>
                          <a:spcPts val="1000"/>
                        </a:spcAft>
                      </a:pPr>
                      <a:r>
                        <a:rPr lang="en-US" sz="1600" b="1">
                          <a:latin typeface="Times New Roman"/>
                          <a:ea typeface="Times New Roman"/>
                          <a:cs typeface="Times New Roman"/>
                        </a:rPr>
                        <a:t>3 Dose Polio Vaccine</a:t>
                      </a:r>
                      <a:endParaRPr lang="en-US" sz="1600">
                        <a:latin typeface="Calibri"/>
                        <a:ea typeface="Calibri"/>
                        <a:cs typeface="Times New Roman"/>
                      </a:endParaRPr>
                    </a:p>
                  </a:txBody>
                  <a:tcPr marL="68580" marR="68580" marT="0" marB="0"/>
                </a:tc>
                <a:tc>
                  <a:txBody>
                    <a:bodyPr/>
                    <a:lstStyle/>
                    <a:p>
                      <a:pPr marL="0" marR="0" algn="ctr">
                        <a:lnSpc>
                          <a:spcPct val="115000"/>
                        </a:lnSpc>
                        <a:spcBef>
                          <a:spcPts val="0"/>
                        </a:spcBef>
                        <a:spcAft>
                          <a:spcPts val="1000"/>
                        </a:spcAft>
                      </a:pPr>
                      <a:r>
                        <a:rPr lang="en-US" sz="1600" b="1">
                          <a:latin typeface="Times New Roman"/>
                          <a:ea typeface="Times New Roman"/>
                          <a:cs typeface="Times New Roman"/>
                        </a:rPr>
                        <a:t>-</a:t>
                      </a:r>
                      <a:endParaRPr lang="en-US" sz="1600">
                        <a:latin typeface="Calibri"/>
                        <a:ea typeface="Calibri"/>
                        <a:cs typeface="Times New Roman"/>
                      </a:endParaRPr>
                    </a:p>
                  </a:txBody>
                  <a:tcPr marL="68580" marR="68580" marT="0" marB="0"/>
                </a:tc>
                <a:tc>
                  <a:txBody>
                    <a:bodyPr/>
                    <a:lstStyle/>
                    <a:p>
                      <a:pPr marL="0" marR="0" algn="ctr">
                        <a:lnSpc>
                          <a:spcPct val="115000"/>
                        </a:lnSpc>
                        <a:spcBef>
                          <a:spcPts val="0"/>
                        </a:spcBef>
                        <a:spcAft>
                          <a:spcPts val="1000"/>
                        </a:spcAft>
                      </a:pPr>
                      <a:r>
                        <a:rPr lang="en-US" sz="1600" b="1">
                          <a:latin typeface="Times New Roman"/>
                          <a:ea typeface="Times New Roman"/>
                          <a:cs typeface="Times New Roman"/>
                        </a:rPr>
                        <a:t>-</a:t>
                      </a:r>
                      <a:endParaRPr lang="en-US" sz="1600">
                        <a:latin typeface="Calibri"/>
                        <a:ea typeface="Calibri"/>
                        <a:cs typeface="Times New Roman"/>
                      </a:endParaRPr>
                    </a:p>
                  </a:txBody>
                  <a:tcPr marL="68580" marR="68580" marT="0" marB="0"/>
                </a:tc>
                <a:tc>
                  <a:txBody>
                    <a:bodyPr/>
                    <a:lstStyle/>
                    <a:p>
                      <a:pPr marL="0" marR="0" algn="ctr">
                        <a:lnSpc>
                          <a:spcPct val="115000"/>
                        </a:lnSpc>
                        <a:spcBef>
                          <a:spcPts val="0"/>
                        </a:spcBef>
                        <a:spcAft>
                          <a:spcPts val="1000"/>
                        </a:spcAft>
                      </a:pPr>
                      <a:r>
                        <a:rPr lang="en-US" sz="1600" b="1" dirty="0">
                          <a:latin typeface="Times New Roman"/>
                          <a:ea typeface="Times New Roman"/>
                          <a:cs typeface="Times New Roman"/>
                        </a:rPr>
                        <a:t>-</a:t>
                      </a:r>
                      <a:endParaRPr lang="en-US" sz="1600" dirty="0">
                        <a:latin typeface="Calibri"/>
                        <a:ea typeface="Calibri"/>
                        <a:cs typeface="Times New Roman"/>
                      </a:endParaRPr>
                    </a:p>
                  </a:txBody>
                  <a:tcPr marL="68580" marR="68580" marT="0" marB="0"/>
                </a:tc>
                <a:tc>
                  <a:txBody>
                    <a:bodyPr/>
                    <a:lstStyle/>
                    <a:p>
                      <a:pPr marL="0" marR="0" algn="ctr">
                        <a:lnSpc>
                          <a:spcPct val="115000"/>
                        </a:lnSpc>
                        <a:spcBef>
                          <a:spcPts val="0"/>
                        </a:spcBef>
                        <a:spcAft>
                          <a:spcPts val="1000"/>
                        </a:spcAft>
                      </a:pPr>
                      <a:r>
                        <a:rPr lang="en-US" sz="1600" b="1" dirty="0">
                          <a:latin typeface="Times New Roman"/>
                          <a:ea typeface="Times New Roman"/>
                          <a:cs typeface="Times New Roman"/>
                        </a:rPr>
                        <a:t>80.8</a:t>
                      </a:r>
                      <a:endParaRPr lang="en-US" sz="1600" dirty="0">
                        <a:latin typeface="Calibri"/>
                        <a:ea typeface="Calibri"/>
                        <a:cs typeface="Times New Roman"/>
                      </a:endParaRPr>
                    </a:p>
                  </a:txBody>
                  <a:tcPr marL="68580" marR="68580" marT="0" marB="0"/>
                </a:tc>
              </a:tr>
              <a:tr h="620486">
                <a:tc>
                  <a:txBody>
                    <a:bodyPr/>
                    <a:lstStyle/>
                    <a:p>
                      <a:pPr marL="0" marR="0">
                        <a:lnSpc>
                          <a:spcPct val="115000"/>
                        </a:lnSpc>
                        <a:spcBef>
                          <a:spcPts val="0"/>
                        </a:spcBef>
                        <a:spcAft>
                          <a:spcPts val="1000"/>
                        </a:spcAft>
                      </a:pPr>
                      <a:r>
                        <a:rPr lang="en-US" sz="1600" b="1">
                          <a:latin typeface="Times New Roman"/>
                          <a:ea typeface="Times New Roman"/>
                          <a:cs typeface="Times New Roman"/>
                        </a:rPr>
                        <a:t> Immunization card</a:t>
                      </a:r>
                      <a:endParaRPr lang="en-US" sz="1600">
                        <a:latin typeface="Calibri"/>
                        <a:ea typeface="Calibri"/>
                        <a:cs typeface="Times New Roman"/>
                      </a:endParaRPr>
                    </a:p>
                  </a:txBody>
                  <a:tcPr marL="68580" marR="68580" marT="0" marB="0"/>
                </a:tc>
                <a:tc>
                  <a:txBody>
                    <a:bodyPr/>
                    <a:lstStyle/>
                    <a:p>
                      <a:pPr marL="0" marR="0" algn="ctr">
                        <a:lnSpc>
                          <a:spcPct val="115000"/>
                        </a:lnSpc>
                        <a:spcBef>
                          <a:spcPts val="0"/>
                        </a:spcBef>
                        <a:spcAft>
                          <a:spcPts val="1000"/>
                        </a:spcAft>
                      </a:pPr>
                      <a:r>
                        <a:rPr lang="en-US" sz="1600" b="1">
                          <a:latin typeface="Times New Roman"/>
                          <a:ea typeface="Times New Roman"/>
                          <a:cs typeface="Times New Roman"/>
                        </a:rPr>
                        <a:t>-</a:t>
                      </a:r>
                      <a:endParaRPr lang="en-US" sz="1600">
                        <a:latin typeface="Calibri"/>
                        <a:ea typeface="Calibri"/>
                        <a:cs typeface="Times New Roman"/>
                      </a:endParaRPr>
                    </a:p>
                  </a:txBody>
                  <a:tcPr marL="68580" marR="68580" marT="0" marB="0"/>
                </a:tc>
                <a:tc>
                  <a:txBody>
                    <a:bodyPr/>
                    <a:lstStyle/>
                    <a:p>
                      <a:pPr marL="0" marR="0" algn="ctr">
                        <a:lnSpc>
                          <a:spcPct val="115000"/>
                        </a:lnSpc>
                        <a:spcBef>
                          <a:spcPts val="0"/>
                        </a:spcBef>
                        <a:spcAft>
                          <a:spcPts val="1000"/>
                        </a:spcAft>
                      </a:pPr>
                      <a:r>
                        <a:rPr lang="en-US" sz="1600" b="1">
                          <a:latin typeface="Times New Roman"/>
                          <a:ea typeface="Times New Roman"/>
                          <a:cs typeface="Times New Roman"/>
                        </a:rPr>
                        <a:t>-</a:t>
                      </a:r>
                      <a:endParaRPr lang="en-US" sz="1600">
                        <a:latin typeface="Calibri"/>
                        <a:ea typeface="Calibri"/>
                        <a:cs typeface="Times New Roman"/>
                      </a:endParaRPr>
                    </a:p>
                  </a:txBody>
                  <a:tcPr marL="68580" marR="68580" marT="0" marB="0"/>
                </a:tc>
                <a:tc>
                  <a:txBody>
                    <a:bodyPr/>
                    <a:lstStyle/>
                    <a:p>
                      <a:pPr marL="0" marR="0" algn="ctr">
                        <a:lnSpc>
                          <a:spcPct val="115000"/>
                        </a:lnSpc>
                        <a:spcBef>
                          <a:spcPts val="0"/>
                        </a:spcBef>
                        <a:spcAft>
                          <a:spcPts val="1000"/>
                        </a:spcAft>
                      </a:pPr>
                      <a:r>
                        <a:rPr lang="en-US" sz="1600" b="1" dirty="0">
                          <a:latin typeface="Times New Roman"/>
                          <a:ea typeface="Times New Roman"/>
                          <a:cs typeface="Times New Roman"/>
                        </a:rPr>
                        <a:t>-</a:t>
                      </a:r>
                      <a:endParaRPr lang="en-US" sz="1600" dirty="0">
                        <a:latin typeface="Calibri"/>
                        <a:ea typeface="Calibri"/>
                        <a:cs typeface="Times New Roman"/>
                      </a:endParaRPr>
                    </a:p>
                  </a:txBody>
                  <a:tcPr marL="68580" marR="68580" marT="0" marB="0"/>
                </a:tc>
                <a:tc>
                  <a:txBody>
                    <a:bodyPr/>
                    <a:lstStyle/>
                    <a:p>
                      <a:pPr marL="0" marR="0" algn="ctr">
                        <a:lnSpc>
                          <a:spcPct val="115000"/>
                        </a:lnSpc>
                        <a:spcBef>
                          <a:spcPts val="0"/>
                        </a:spcBef>
                        <a:spcAft>
                          <a:spcPts val="1000"/>
                        </a:spcAft>
                      </a:pPr>
                      <a:r>
                        <a:rPr lang="en-US" sz="1600" b="1" dirty="0">
                          <a:latin typeface="Times New Roman"/>
                          <a:ea typeface="Times New Roman"/>
                          <a:cs typeface="Times New Roman"/>
                        </a:rPr>
                        <a:t>77.5</a:t>
                      </a:r>
                      <a:endParaRPr lang="en-US" sz="1600" dirty="0">
                        <a:latin typeface="Calibri"/>
                        <a:ea typeface="Calibri"/>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endParaRPr lang="en-US" dirty="0"/>
          </a:p>
        </p:txBody>
      </p:sp>
      <p:pic>
        <p:nvPicPr>
          <p:cNvPr id="4" name="Content Placeholder 3" descr="http://nrhmrajasthan.nic.in/123/6.%20Trends%20in%20Immunization%20in%20Rajasthan.jpg"/>
          <p:cNvPicPr>
            <a:picLocks noGrp="1"/>
          </p:cNvPicPr>
          <p:nvPr>
            <p:ph idx="1"/>
          </p:nvPr>
        </p:nvPicPr>
        <p:blipFill>
          <a:blip r:embed="rId2"/>
          <a:srcRect/>
          <a:stretch>
            <a:fillRect/>
          </a:stretch>
        </p:blipFill>
        <p:spPr bwMode="auto">
          <a:xfrm>
            <a:off x="685800" y="1066800"/>
            <a:ext cx="7848599" cy="5257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01762"/>
          </a:xfrm>
        </p:spPr>
        <p:txBody>
          <a:bodyPr>
            <a:normAutofit fontScale="90000"/>
          </a:bodyPr>
          <a:lstStyle/>
          <a:p>
            <a:r>
              <a:rPr lang="en-US" b="1" u="sng" dirty="0" smtClean="0">
                <a:solidFill>
                  <a:schemeClr val="tx2">
                    <a:lumMod val="60000"/>
                    <a:lumOff val="40000"/>
                  </a:schemeClr>
                </a:solidFill>
              </a:rPr>
              <a:t>Maternal Death Review (MDR)</a:t>
            </a:r>
            <a:r>
              <a:rPr lang="en-US" u="sng" dirty="0" smtClean="0">
                <a:solidFill>
                  <a:schemeClr val="tx2">
                    <a:lumMod val="60000"/>
                    <a:lumOff val="40000"/>
                  </a:schemeClr>
                </a:solidFill>
              </a:rPr>
              <a:t/>
            </a:r>
            <a:br>
              <a:rPr lang="en-US" u="sng" dirty="0" smtClean="0">
                <a:solidFill>
                  <a:schemeClr val="tx2">
                    <a:lumMod val="60000"/>
                    <a:lumOff val="40000"/>
                  </a:schemeClr>
                </a:solidFill>
              </a:rPr>
            </a:br>
            <a:endParaRPr lang="en-US" u="sng" dirty="0">
              <a:solidFill>
                <a:schemeClr val="tx2">
                  <a:lumMod val="60000"/>
                  <a:lumOff val="40000"/>
                </a:schemeClr>
              </a:solidFill>
            </a:endParaRPr>
          </a:p>
        </p:txBody>
      </p:sp>
      <p:sp>
        <p:nvSpPr>
          <p:cNvPr id="3" name="Content Placeholder 2"/>
          <p:cNvSpPr>
            <a:spLocks noGrp="1"/>
          </p:cNvSpPr>
          <p:nvPr>
            <p:ph idx="1"/>
          </p:nvPr>
        </p:nvSpPr>
        <p:spPr>
          <a:xfrm>
            <a:off x="457200" y="1447800"/>
            <a:ext cx="8229600" cy="4678363"/>
          </a:xfrm>
        </p:spPr>
        <p:txBody>
          <a:bodyPr>
            <a:normAutofit fontScale="77500" lnSpcReduction="20000"/>
          </a:bodyPr>
          <a:lstStyle/>
          <a:p>
            <a:r>
              <a:rPr lang="en-US" b="1" dirty="0" smtClean="0">
                <a:solidFill>
                  <a:schemeClr val="tx2">
                    <a:lumMod val="60000"/>
                    <a:lumOff val="40000"/>
                  </a:schemeClr>
                </a:solidFill>
              </a:rPr>
              <a:t>In July 2016, Rajasthan announced  reward of Rs 200 mobile recharge to anyone who informs the government of a maternal death. </a:t>
            </a:r>
          </a:p>
          <a:p>
            <a:r>
              <a:rPr lang="en-US" b="1" dirty="0" smtClean="0">
                <a:solidFill>
                  <a:schemeClr val="tx2">
                    <a:lumMod val="60000"/>
                    <a:lumOff val="40000"/>
                  </a:schemeClr>
                </a:solidFill>
              </a:rPr>
              <a:t>The toll free 104 number could be used for the purpose,</a:t>
            </a:r>
          </a:p>
          <a:p>
            <a:r>
              <a:rPr lang="en-US" b="1" dirty="0" smtClean="0">
                <a:solidFill>
                  <a:schemeClr val="tx2">
                    <a:lumMod val="60000"/>
                    <a:lumOff val="40000"/>
                  </a:schemeClr>
                </a:solidFill>
              </a:rPr>
              <a:t>Government could be intimated over e- </a:t>
            </a:r>
            <a:r>
              <a:rPr lang="en-US" b="1" dirty="0" err="1" smtClean="0">
                <a:solidFill>
                  <a:schemeClr val="tx2">
                    <a:lumMod val="60000"/>
                    <a:lumOff val="40000"/>
                  </a:schemeClr>
                </a:solidFill>
              </a:rPr>
              <a:t>mitra</a:t>
            </a:r>
            <a:r>
              <a:rPr lang="en-US" b="1" dirty="0" smtClean="0">
                <a:solidFill>
                  <a:schemeClr val="tx2">
                    <a:lumMod val="60000"/>
                    <a:lumOff val="40000"/>
                  </a:schemeClr>
                </a:solidFill>
              </a:rPr>
              <a:t> website.</a:t>
            </a:r>
          </a:p>
          <a:p>
            <a:r>
              <a:rPr lang="en-US" b="1" dirty="0" smtClean="0">
                <a:solidFill>
                  <a:schemeClr val="tx2">
                    <a:lumMod val="60000"/>
                    <a:lumOff val="40000"/>
                  </a:schemeClr>
                </a:solidFill>
              </a:rPr>
              <a:t>If woman dies in course of pregnancy, during delivery or within 42 days of giving birth, it is counted as a case of</a:t>
            </a:r>
            <a:r>
              <a:rPr lang="en-US" b="1" u="sng" dirty="0" smtClean="0">
                <a:solidFill>
                  <a:schemeClr val="tx2">
                    <a:lumMod val="60000"/>
                    <a:lumOff val="40000"/>
                  </a:schemeClr>
                </a:solidFill>
              </a:rPr>
              <a:t> </a:t>
            </a:r>
            <a:r>
              <a:rPr lang="en-US" b="1" u="sng" dirty="0" smtClean="0">
                <a:solidFill>
                  <a:srgbClr val="FF0000"/>
                </a:solidFill>
              </a:rPr>
              <a:t>Maternal Mortality.</a:t>
            </a:r>
          </a:p>
          <a:p>
            <a:r>
              <a:rPr lang="en-US" b="1" dirty="0" smtClean="0">
                <a:solidFill>
                  <a:schemeClr val="tx2">
                    <a:lumMod val="60000"/>
                    <a:lumOff val="40000"/>
                  </a:schemeClr>
                </a:solidFill>
              </a:rPr>
              <a:t>Survey of 2011-13 said 244 maternal deaths occurred for every one </a:t>
            </a:r>
            <a:r>
              <a:rPr lang="en-US" b="1" dirty="0" err="1" smtClean="0">
                <a:solidFill>
                  <a:schemeClr val="tx2">
                    <a:lumMod val="60000"/>
                    <a:lumOff val="40000"/>
                  </a:schemeClr>
                </a:solidFill>
              </a:rPr>
              <a:t>lakh</a:t>
            </a:r>
            <a:r>
              <a:rPr lang="en-US" b="1" dirty="0" smtClean="0">
                <a:solidFill>
                  <a:schemeClr val="tx2">
                    <a:lumMod val="60000"/>
                    <a:lumOff val="40000"/>
                  </a:schemeClr>
                </a:solidFill>
              </a:rPr>
              <a:t> live births in the state.</a:t>
            </a:r>
          </a:p>
          <a:p>
            <a:r>
              <a:rPr lang="en-US" b="1" dirty="0" smtClean="0">
                <a:solidFill>
                  <a:schemeClr val="tx2">
                    <a:lumMod val="60000"/>
                    <a:lumOff val="40000"/>
                  </a:schemeClr>
                </a:solidFill>
              </a:rPr>
              <a:t>1375 maternal death reported (982 in 2010-11 and 393 in 2011-12).</a:t>
            </a:r>
          </a:p>
          <a:p>
            <a:r>
              <a:rPr lang="en-US" b="1" dirty="0" smtClean="0">
                <a:solidFill>
                  <a:schemeClr val="tx2">
                    <a:lumMod val="60000"/>
                    <a:lumOff val="40000"/>
                  </a:schemeClr>
                </a:solidFill>
              </a:rPr>
              <a:t> </a:t>
            </a:r>
            <a:endParaRPr lang="en-US" dirty="0" smtClean="0">
              <a:solidFill>
                <a:schemeClr val="tx2">
                  <a:lumMod val="60000"/>
                  <a:lumOff val="40000"/>
                </a:schemeClr>
              </a:solidFill>
            </a:endParaRPr>
          </a:p>
          <a:p>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solidFill>
                  <a:schemeClr val="tx2">
                    <a:lumMod val="60000"/>
                    <a:lumOff val="40000"/>
                  </a:schemeClr>
                </a:solidFill>
              </a:rPr>
              <a:t>Provision of Safe Abortion Services</a:t>
            </a:r>
            <a:endParaRPr lang="en-US" u="sng" dirty="0">
              <a:solidFill>
                <a:schemeClr val="tx2">
                  <a:lumMod val="60000"/>
                  <a:lumOff val="40000"/>
                </a:schemeClr>
              </a:solidFill>
            </a:endParaRPr>
          </a:p>
        </p:txBody>
      </p:sp>
      <p:sp>
        <p:nvSpPr>
          <p:cNvPr id="3" name="Content Placeholder 2"/>
          <p:cNvSpPr>
            <a:spLocks noGrp="1"/>
          </p:cNvSpPr>
          <p:nvPr>
            <p:ph idx="1"/>
          </p:nvPr>
        </p:nvSpPr>
        <p:spPr/>
        <p:txBody>
          <a:bodyPr>
            <a:normAutofit fontScale="85000" lnSpcReduction="10000"/>
          </a:bodyPr>
          <a:lstStyle/>
          <a:p>
            <a:r>
              <a:rPr lang="en-US" b="1" dirty="0" smtClean="0">
                <a:solidFill>
                  <a:schemeClr val="tx2">
                    <a:lumMod val="60000"/>
                    <a:lumOff val="40000"/>
                  </a:schemeClr>
                </a:solidFill>
              </a:rPr>
              <a:t>Abortion services were legalized in India in 1972, </a:t>
            </a:r>
          </a:p>
          <a:p>
            <a:r>
              <a:rPr lang="en-US" b="1" dirty="0" smtClean="0">
                <a:solidFill>
                  <a:schemeClr val="tx2">
                    <a:lumMod val="60000"/>
                    <a:lumOff val="40000"/>
                  </a:schemeClr>
                </a:solidFill>
              </a:rPr>
              <a:t>Access to safe abortion services restricted, especially in rural areas. </a:t>
            </a:r>
          </a:p>
          <a:p>
            <a:r>
              <a:rPr lang="en-US" b="1" dirty="0" smtClean="0">
                <a:solidFill>
                  <a:schemeClr val="tx2">
                    <a:lumMod val="60000"/>
                    <a:lumOff val="40000"/>
                  </a:schemeClr>
                </a:solidFill>
              </a:rPr>
              <a:t>Most CHCs and PHCs do not provide abortion services due to lack of doctors trained to carry out MTP.</a:t>
            </a:r>
          </a:p>
          <a:p>
            <a:r>
              <a:rPr lang="en-US" b="1" dirty="0" smtClean="0">
                <a:solidFill>
                  <a:schemeClr val="tx2">
                    <a:lumMod val="60000"/>
                    <a:lumOff val="40000"/>
                  </a:schemeClr>
                </a:solidFill>
              </a:rPr>
              <a:t>In 10 districts of Rajasthan, only 39% of the CHCs and 0.5% of the PHCs provided MTP services in 2007-2008. </a:t>
            </a:r>
          </a:p>
          <a:p>
            <a:r>
              <a:rPr lang="en-US" b="1" dirty="0" smtClean="0">
                <a:solidFill>
                  <a:schemeClr val="tx2">
                    <a:lumMod val="60000"/>
                    <a:lumOff val="40000"/>
                  </a:schemeClr>
                </a:solidFill>
              </a:rPr>
              <a:t> After 2003, use of medical abortion increased over the years and ultimately accounted for 99 % of all abortions in 2014. </a:t>
            </a:r>
          </a:p>
          <a:p>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chemeClr val="tx2">
                    <a:lumMod val="60000"/>
                    <a:lumOff val="40000"/>
                  </a:schemeClr>
                </a:solidFill>
              </a:rPr>
              <a:t>Results</a:t>
            </a:r>
            <a:endParaRPr lang="en-US" b="1" u="sng" dirty="0">
              <a:solidFill>
                <a:schemeClr val="tx2">
                  <a:lumMod val="60000"/>
                  <a:lumOff val="40000"/>
                </a:schemeClr>
              </a:solidFill>
            </a:endParaRPr>
          </a:p>
        </p:txBody>
      </p:sp>
      <p:sp>
        <p:nvSpPr>
          <p:cNvPr id="3" name="Content Placeholder 2"/>
          <p:cNvSpPr>
            <a:spLocks noGrp="1"/>
          </p:cNvSpPr>
          <p:nvPr>
            <p:ph idx="1"/>
          </p:nvPr>
        </p:nvSpPr>
        <p:spPr/>
        <p:txBody>
          <a:bodyPr>
            <a:normAutofit fontScale="92500" lnSpcReduction="10000"/>
          </a:bodyPr>
          <a:lstStyle/>
          <a:p>
            <a:r>
              <a:rPr lang="en-IN" b="1" dirty="0" err="1" smtClean="0">
                <a:solidFill>
                  <a:schemeClr val="tx2">
                    <a:lumMod val="60000"/>
                    <a:lumOff val="40000"/>
                  </a:schemeClr>
                </a:solidFill>
              </a:rPr>
              <a:t>GoI</a:t>
            </a:r>
            <a:r>
              <a:rPr lang="en-IN" b="1" dirty="0" smtClean="0">
                <a:solidFill>
                  <a:schemeClr val="tx2">
                    <a:lumMod val="60000"/>
                    <a:lumOff val="40000"/>
                  </a:schemeClr>
                </a:solidFill>
              </a:rPr>
              <a:t> not undertaken any study to assess ongoing schemes to reduce the IMR and MMR. </a:t>
            </a:r>
          </a:p>
          <a:p>
            <a:r>
              <a:rPr lang="en-IN" b="1" dirty="0" smtClean="0">
                <a:solidFill>
                  <a:schemeClr val="tx2">
                    <a:lumMod val="60000"/>
                    <a:lumOff val="40000"/>
                  </a:schemeClr>
                </a:solidFill>
              </a:rPr>
              <a:t>Regular supportive supervision visits, CRM,DLHS, NFHS, and AHS conducted to assess the progress of ongoing interventions for improvement of IMR &amp; MMR.</a:t>
            </a:r>
            <a:endParaRPr lang="en-US" b="1" dirty="0" smtClean="0">
              <a:solidFill>
                <a:schemeClr val="tx2">
                  <a:lumMod val="60000"/>
                  <a:lumOff val="40000"/>
                </a:schemeClr>
              </a:solidFill>
            </a:endParaRPr>
          </a:p>
          <a:p>
            <a:r>
              <a:rPr lang="en-IN" b="1" dirty="0" smtClean="0">
                <a:solidFill>
                  <a:schemeClr val="tx2">
                    <a:lumMod val="60000"/>
                    <a:lumOff val="40000"/>
                  </a:schemeClr>
                </a:solidFill>
              </a:rPr>
              <a:t>Based on these assessments, States/UTs  guided to prepare Annual PIP to focus on priority interventions to improve infant and maternal health outcomes in each State/UT.  </a:t>
            </a:r>
            <a:r>
              <a:rPr lang="en-IN" dirty="0" smtClean="0">
                <a:solidFill>
                  <a:schemeClr val="tx2">
                    <a:lumMod val="60000"/>
                    <a:lumOff val="40000"/>
                  </a:schemeClr>
                </a:solidFill>
              </a:rPr>
              <a:t>  </a:t>
            </a:r>
            <a:endParaRPr lang="en-US" dirty="0" smtClean="0">
              <a:solidFill>
                <a:schemeClr val="tx2">
                  <a:lumMod val="60000"/>
                  <a:lumOff val="40000"/>
                </a:schemeClr>
              </a:solidFill>
            </a:endParaRPr>
          </a:p>
          <a:p>
            <a:endParaRPr lang="en-US" dirty="0">
              <a:solidFill>
                <a:schemeClr val="tx2">
                  <a:lumMod val="60000"/>
                  <a:lumOff val="40000"/>
                </a:schemeClr>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2133600"/>
          </a:xfrm>
        </p:spPr>
        <p:txBody>
          <a:bodyPr>
            <a:normAutofit/>
          </a:bodyPr>
          <a:lstStyle/>
          <a:p>
            <a:r>
              <a:rPr lang="en-US" b="1" u="sng" dirty="0" smtClean="0">
                <a:solidFill>
                  <a:schemeClr val="tx2">
                    <a:lumMod val="60000"/>
                    <a:lumOff val="40000"/>
                  </a:schemeClr>
                </a:solidFill>
              </a:rPr>
              <a:t>Maternal Mortality Ratio (MMR) in Rajasthan</a:t>
            </a:r>
            <a:r>
              <a:rPr lang="en-US" b="1" dirty="0" smtClean="0"/>
              <a:t/>
            </a:r>
            <a:br>
              <a:rPr lang="en-US" b="1" dirty="0" smtClean="0"/>
            </a:br>
            <a:endParaRPr lang="en-US" dirty="0"/>
          </a:p>
        </p:txBody>
      </p:sp>
      <p:graphicFrame>
        <p:nvGraphicFramePr>
          <p:cNvPr id="4" name="Content Placeholder 3"/>
          <p:cNvGraphicFramePr>
            <a:graphicFrameLocks noGrp="1"/>
          </p:cNvGraphicFramePr>
          <p:nvPr>
            <p:ph idx="1"/>
          </p:nvPr>
        </p:nvGraphicFramePr>
        <p:xfrm>
          <a:off x="457200" y="2743200"/>
          <a:ext cx="8229600" cy="2209800"/>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1104900">
                <a:tc>
                  <a:txBody>
                    <a:bodyPr/>
                    <a:lstStyle/>
                    <a:p>
                      <a:pPr marL="0" marR="0" algn="just">
                        <a:lnSpc>
                          <a:spcPct val="115000"/>
                        </a:lnSpc>
                        <a:spcBef>
                          <a:spcPts val="0"/>
                        </a:spcBef>
                        <a:spcAft>
                          <a:spcPts val="0"/>
                        </a:spcAft>
                      </a:pPr>
                      <a:r>
                        <a:rPr lang="en-US" sz="2000" b="1" dirty="0">
                          <a:latin typeface="Times New Roman"/>
                          <a:ea typeface="Calibri"/>
                          <a:cs typeface="Times New Roman"/>
                        </a:rPr>
                        <a:t>SRS,2001-03</a:t>
                      </a:r>
                      <a:endParaRPr lang="en-US" sz="2000" dirty="0">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2000" b="1" dirty="0">
                          <a:latin typeface="Times New Roman"/>
                          <a:ea typeface="Calibri"/>
                          <a:cs typeface="Times New Roman"/>
                        </a:rPr>
                        <a:t>SRS2004-06</a:t>
                      </a:r>
                      <a:endParaRPr lang="en-US" sz="2000" dirty="0">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2000" b="1">
                          <a:latin typeface="Times New Roman"/>
                          <a:ea typeface="Calibri"/>
                          <a:cs typeface="Times New Roman"/>
                        </a:rPr>
                        <a:t>SRS,2007-09</a:t>
                      </a:r>
                      <a:endParaRPr lang="en-US" sz="2000">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2000" b="1">
                          <a:latin typeface="Times New Roman"/>
                          <a:ea typeface="Calibri"/>
                          <a:cs typeface="Times New Roman"/>
                        </a:rPr>
                        <a:t>SRS,2010-12</a:t>
                      </a:r>
                      <a:endParaRPr lang="en-US" sz="2000">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2000" b="1">
                          <a:latin typeface="Times New Roman"/>
                          <a:ea typeface="Calibri"/>
                          <a:cs typeface="Times New Roman"/>
                        </a:rPr>
                        <a:t>SRS,2013-15</a:t>
                      </a:r>
                      <a:endParaRPr lang="en-US" sz="2000">
                        <a:latin typeface="Calibri"/>
                        <a:ea typeface="Calibri"/>
                        <a:cs typeface="Times New Roman"/>
                      </a:endParaRPr>
                    </a:p>
                  </a:txBody>
                  <a:tcPr marL="68580" marR="68580" marT="0" marB="0"/>
                </a:tc>
              </a:tr>
              <a:tr h="1104900">
                <a:tc>
                  <a:txBody>
                    <a:bodyPr/>
                    <a:lstStyle/>
                    <a:p>
                      <a:pPr marL="0" marR="0" algn="ctr">
                        <a:lnSpc>
                          <a:spcPct val="115000"/>
                        </a:lnSpc>
                        <a:spcBef>
                          <a:spcPts val="0"/>
                        </a:spcBef>
                        <a:spcAft>
                          <a:spcPts val="0"/>
                        </a:spcAft>
                      </a:pPr>
                      <a:r>
                        <a:rPr lang="en-US" sz="2000" b="1" dirty="0">
                          <a:latin typeface="Times New Roman"/>
                          <a:ea typeface="Calibri"/>
                          <a:cs typeface="Times New Roman"/>
                        </a:rPr>
                        <a:t>445</a:t>
                      </a:r>
                      <a:endParaRPr lang="en-US" sz="2000" dirty="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2000" b="1" dirty="0">
                          <a:latin typeface="Times New Roman"/>
                          <a:ea typeface="Calibri"/>
                          <a:cs typeface="Times New Roman"/>
                        </a:rPr>
                        <a:t>388</a:t>
                      </a:r>
                      <a:endParaRPr lang="en-US" sz="2000" dirty="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2000" b="1" dirty="0">
                          <a:latin typeface="Times New Roman"/>
                          <a:ea typeface="Calibri"/>
                          <a:cs typeface="Times New Roman"/>
                        </a:rPr>
                        <a:t>318</a:t>
                      </a:r>
                      <a:endParaRPr lang="en-US" sz="2000" dirty="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tabLst>
                          <a:tab pos="1268730" algn="r"/>
                        </a:tabLst>
                      </a:pPr>
                      <a:r>
                        <a:rPr lang="en-US" sz="2000" b="1" dirty="0">
                          <a:latin typeface="Times New Roman"/>
                          <a:ea typeface="Calibri"/>
                          <a:cs typeface="Times New Roman"/>
                        </a:rPr>
                        <a:t>255</a:t>
                      </a:r>
                      <a:endParaRPr lang="en-US" sz="20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2000" b="1" dirty="0">
                          <a:latin typeface="Times New Roman"/>
                          <a:ea typeface="Calibri"/>
                          <a:cs typeface="Times New Roman"/>
                        </a:rPr>
                        <a:t>     244</a:t>
                      </a:r>
                      <a:endParaRPr lang="en-US" sz="2000" dirty="0">
                        <a:latin typeface="Calibri"/>
                        <a:ea typeface="Calibri"/>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chemeClr val="tx2">
                    <a:lumMod val="60000"/>
                    <a:lumOff val="40000"/>
                  </a:schemeClr>
                </a:solidFill>
              </a:rPr>
              <a:t>Introduction</a:t>
            </a:r>
            <a:endParaRPr lang="en-US" b="1" u="sng" dirty="0">
              <a:solidFill>
                <a:schemeClr val="tx2">
                  <a:lumMod val="60000"/>
                  <a:lumOff val="40000"/>
                </a:schemeClr>
              </a:solidFill>
            </a:endParaRPr>
          </a:p>
        </p:txBody>
      </p:sp>
      <p:sp>
        <p:nvSpPr>
          <p:cNvPr id="3" name="Content Placeholder 2"/>
          <p:cNvSpPr>
            <a:spLocks noGrp="1"/>
          </p:cNvSpPr>
          <p:nvPr>
            <p:ph idx="1"/>
          </p:nvPr>
        </p:nvSpPr>
        <p:spPr/>
        <p:txBody>
          <a:bodyPr>
            <a:normAutofit fontScale="92500"/>
          </a:bodyPr>
          <a:lstStyle/>
          <a:p>
            <a:r>
              <a:rPr lang="en-US" b="1" dirty="0" smtClean="0">
                <a:solidFill>
                  <a:schemeClr val="tx2">
                    <a:lumMod val="60000"/>
                    <a:lumOff val="40000"/>
                  </a:schemeClr>
                </a:solidFill>
              </a:rPr>
              <a:t>NRHM launched in 2005 to increase public </a:t>
            </a:r>
            <a:r>
              <a:rPr lang="en-US" b="1" dirty="0" err="1" smtClean="0">
                <a:solidFill>
                  <a:schemeClr val="tx2">
                    <a:lumMod val="60000"/>
                    <a:lumOff val="40000"/>
                  </a:schemeClr>
                </a:solidFill>
              </a:rPr>
              <a:t>expdr</a:t>
            </a:r>
            <a:r>
              <a:rPr lang="en-US" b="1" dirty="0" smtClean="0">
                <a:solidFill>
                  <a:schemeClr val="tx2">
                    <a:lumMod val="60000"/>
                    <a:lumOff val="40000"/>
                  </a:schemeClr>
                </a:solidFill>
              </a:rPr>
              <a:t> to 2-3% of GDP by 2011-12.</a:t>
            </a:r>
          </a:p>
          <a:p>
            <a:r>
              <a:rPr lang="en-US" b="1" dirty="0" smtClean="0">
                <a:solidFill>
                  <a:schemeClr val="tx2">
                    <a:lumMod val="60000"/>
                    <a:lumOff val="40000"/>
                  </a:schemeClr>
                </a:solidFill>
              </a:rPr>
              <a:t>NRHM seeks to provide Accessible, Affordable &amp; Quality health care to rural population.</a:t>
            </a:r>
          </a:p>
          <a:p>
            <a:r>
              <a:rPr lang="en-US" b="1" dirty="0" smtClean="0">
                <a:solidFill>
                  <a:schemeClr val="tx2">
                    <a:lumMod val="60000"/>
                    <a:lumOff val="40000"/>
                  </a:schemeClr>
                </a:solidFill>
              </a:rPr>
              <a:t>Also seek to reduce MMR from 407 to 100 per100,000 live birth &amp; IMR from 60 to 30 per 1000 live birth.</a:t>
            </a:r>
          </a:p>
          <a:p>
            <a:r>
              <a:rPr lang="en-US" b="1" dirty="0" smtClean="0">
                <a:solidFill>
                  <a:schemeClr val="tx2">
                    <a:lumMod val="60000"/>
                    <a:lumOff val="40000"/>
                  </a:schemeClr>
                </a:solidFill>
              </a:rPr>
              <a:t>NRHM integrated all existing RCH program as well as NDCP under one broad umbrella.   </a:t>
            </a:r>
            <a:endParaRPr lang="en-US" b="1" dirty="0">
              <a:solidFill>
                <a:schemeClr val="tx2">
                  <a:lumMod val="60000"/>
                  <a:lumOff val="40000"/>
                </a:schemeClr>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http://nrhmrajasthan.nic.in/123/3.%20MMR%20-Annual%20Health%20Survey%202012-13.jpg"/>
          <p:cNvPicPr>
            <a:picLocks noGrp="1"/>
          </p:cNvPicPr>
          <p:nvPr>
            <p:ph idx="1"/>
          </p:nvPr>
        </p:nvPicPr>
        <p:blipFill>
          <a:blip r:embed="rId2"/>
          <a:srcRect/>
          <a:stretch>
            <a:fillRect/>
          </a:stretch>
        </p:blipFill>
        <p:spPr bwMode="auto">
          <a:xfrm>
            <a:off x="228600" y="0"/>
            <a:ext cx="8610600" cy="6705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295400"/>
          </a:xfrm>
        </p:spPr>
        <p:txBody>
          <a:bodyPr>
            <a:normAutofit fontScale="90000"/>
          </a:bodyPr>
          <a:lstStyle/>
          <a:p>
            <a:r>
              <a:rPr lang="en-US" b="1" u="sng" dirty="0" smtClean="0">
                <a:solidFill>
                  <a:schemeClr val="tx2">
                    <a:lumMod val="60000"/>
                    <a:lumOff val="40000"/>
                  </a:schemeClr>
                </a:solidFill>
              </a:rPr>
              <a:t>Infant Mortality in Rajasthan</a:t>
            </a:r>
            <a:r>
              <a:rPr lang="en-US" u="sng" dirty="0" smtClean="0">
                <a:solidFill>
                  <a:schemeClr val="tx2">
                    <a:lumMod val="60000"/>
                    <a:lumOff val="40000"/>
                  </a:schemeClr>
                </a:solidFill>
              </a:rPr>
              <a:t/>
            </a:r>
            <a:br>
              <a:rPr lang="en-US" u="sng" dirty="0" smtClean="0">
                <a:solidFill>
                  <a:schemeClr val="tx2">
                    <a:lumMod val="60000"/>
                    <a:lumOff val="40000"/>
                  </a:schemeClr>
                </a:solidFill>
              </a:rPr>
            </a:br>
            <a:endParaRPr lang="en-US" u="sng" dirty="0">
              <a:solidFill>
                <a:schemeClr val="tx2">
                  <a:lumMod val="60000"/>
                  <a:lumOff val="40000"/>
                </a:schemeClr>
              </a:solidFill>
            </a:endParaRPr>
          </a:p>
        </p:txBody>
      </p:sp>
      <p:graphicFrame>
        <p:nvGraphicFramePr>
          <p:cNvPr id="4" name="Content Placeholder 3"/>
          <p:cNvGraphicFramePr>
            <a:graphicFrameLocks noGrp="1"/>
          </p:cNvGraphicFramePr>
          <p:nvPr>
            <p:ph idx="1"/>
          </p:nvPr>
        </p:nvGraphicFramePr>
        <p:xfrm>
          <a:off x="304800" y="1524000"/>
          <a:ext cx="8229600" cy="4754880"/>
        </p:xfrm>
        <a:graphic>
          <a:graphicData uri="http://schemas.openxmlformats.org/drawingml/2006/table">
            <a:tbl>
              <a:tblPr firstRow="1" bandRow="1">
                <a:tableStyleId>{5C22544A-7EE6-4342-B048-85BDC9FD1C3A}</a:tableStyleId>
              </a:tblPr>
              <a:tblGrid>
                <a:gridCol w="4114800"/>
                <a:gridCol w="4114800"/>
              </a:tblGrid>
              <a:tr h="396240">
                <a:tc>
                  <a:txBody>
                    <a:bodyPr/>
                    <a:lstStyle/>
                    <a:p>
                      <a:pPr marL="0" marR="0" algn="ctr">
                        <a:lnSpc>
                          <a:spcPct val="115000"/>
                        </a:lnSpc>
                        <a:spcBef>
                          <a:spcPts val="0"/>
                        </a:spcBef>
                        <a:spcAft>
                          <a:spcPts val="0"/>
                        </a:spcAft>
                      </a:pPr>
                      <a:r>
                        <a:rPr lang="en-IN" sz="2000" b="1" dirty="0">
                          <a:latin typeface="Times New Roman"/>
                          <a:ea typeface="Times New Roman"/>
                          <a:cs typeface="Times New Roman"/>
                        </a:rPr>
                        <a:t>Year</a:t>
                      </a:r>
                      <a:endParaRPr lang="en-US" sz="2000" dirty="0">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IN" sz="2000" b="1" dirty="0" smtClean="0">
                          <a:latin typeface="Times New Roman"/>
                          <a:ea typeface="Times New Roman"/>
                          <a:cs typeface="Times New Roman"/>
                        </a:rPr>
                        <a:t>                         (IMR</a:t>
                      </a:r>
                      <a:r>
                        <a:rPr lang="en-IN" sz="2000" b="1" dirty="0">
                          <a:latin typeface="Times New Roman"/>
                          <a:ea typeface="Times New Roman"/>
                          <a:cs typeface="Times New Roman"/>
                        </a:rPr>
                        <a:t>)</a:t>
                      </a:r>
                      <a:endParaRPr lang="en-US" sz="2000" dirty="0">
                        <a:latin typeface="Calibri"/>
                        <a:ea typeface="Calibri"/>
                        <a:cs typeface="Times New Roman"/>
                      </a:endParaRPr>
                    </a:p>
                  </a:txBody>
                  <a:tcPr marL="68580" marR="68580" marT="0" marB="0"/>
                </a:tc>
              </a:tr>
              <a:tr h="396240">
                <a:tc>
                  <a:txBody>
                    <a:bodyPr/>
                    <a:lstStyle/>
                    <a:p>
                      <a:pPr marL="0" marR="0" algn="ctr">
                        <a:lnSpc>
                          <a:spcPct val="115000"/>
                        </a:lnSpc>
                        <a:spcBef>
                          <a:spcPts val="0"/>
                        </a:spcBef>
                        <a:spcAft>
                          <a:spcPts val="0"/>
                        </a:spcAft>
                      </a:pPr>
                      <a:r>
                        <a:rPr lang="en-IN" sz="2000" b="1" dirty="0">
                          <a:latin typeface="Times New Roman"/>
                          <a:ea typeface="Times New Roman"/>
                          <a:cs typeface="Times New Roman"/>
                        </a:rPr>
                        <a:t>2005</a:t>
                      </a:r>
                      <a:endParaRPr lang="en-US" sz="2000" dirty="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IN" sz="2000" b="1" dirty="0">
                          <a:latin typeface="Times New Roman"/>
                          <a:ea typeface="Times New Roman"/>
                          <a:cs typeface="Times New Roman"/>
                        </a:rPr>
                        <a:t>68</a:t>
                      </a:r>
                      <a:endParaRPr lang="en-US" sz="2000" dirty="0">
                        <a:latin typeface="Calibri"/>
                        <a:ea typeface="Calibri"/>
                        <a:cs typeface="Times New Roman"/>
                      </a:endParaRPr>
                    </a:p>
                  </a:txBody>
                  <a:tcPr marL="68580" marR="68580" marT="0" marB="0"/>
                </a:tc>
              </a:tr>
              <a:tr h="396240">
                <a:tc>
                  <a:txBody>
                    <a:bodyPr/>
                    <a:lstStyle/>
                    <a:p>
                      <a:pPr marL="0" marR="0" algn="ctr">
                        <a:lnSpc>
                          <a:spcPct val="115000"/>
                        </a:lnSpc>
                        <a:spcBef>
                          <a:spcPts val="0"/>
                        </a:spcBef>
                        <a:spcAft>
                          <a:spcPts val="0"/>
                        </a:spcAft>
                      </a:pPr>
                      <a:r>
                        <a:rPr lang="en-IN" sz="2000" b="1" dirty="0">
                          <a:latin typeface="Times New Roman"/>
                          <a:ea typeface="Times New Roman"/>
                          <a:cs typeface="Times New Roman"/>
                        </a:rPr>
                        <a:t>2006</a:t>
                      </a:r>
                      <a:endParaRPr lang="en-US" sz="2000" dirty="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IN" sz="2000" b="1">
                          <a:latin typeface="Times New Roman"/>
                          <a:ea typeface="Times New Roman"/>
                          <a:cs typeface="Times New Roman"/>
                        </a:rPr>
                        <a:t>67</a:t>
                      </a:r>
                      <a:endParaRPr lang="en-US" sz="2000">
                        <a:latin typeface="Calibri"/>
                        <a:ea typeface="Calibri"/>
                        <a:cs typeface="Times New Roman"/>
                      </a:endParaRPr>
                    </a:p>
                  </a:txBody>
                  <a:tcPr marL="68580" marR="68580" marT="0" marB="0"/>
                </a:tc>
              </a:tr>
              <a:tr h="396240">
                <a:tc>
                  <a:txBody>
                    <a:bodyPr/>
                    <a:lstStyle/>
                    <a:p>
                      <a:pPr marL="0" marR="0" algn="ctr">
                        <a:lnSpc>
                          <a:spcPct val="115000"/>
                        </a:lnSpc>
                        <a:spcBef>
                          <a:spcPts val="0"/>
                        </a:spcBef>
                        <a:spcAft>
                          <a:spcPts val="0"/>
                        </a:spcAft>
                      </a:pPr>
                      <a:r>
                        <a:rPr lang="en-IN" sz="2000" b="1" dirty="0">
                          <a:latin typeface="Times New Roman"/>
                          <a:ea typeface="Times New Roman"/>
                          <a:cs typeface="Times New Roman"/>
                        </a:rPr>
                        <a:t>2007</a:t>
                      </a:r>
                      <a:endParaRPr lang="en-US" sz="2000" dirty="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IN" sz="2000" b="1" dirty="0">
                          <a:latin typeface="Times New Roman"/>
                          <a:ea typeface="Times New Roman"/>
                          <a:cs typeface="Times New Roman"/>
                        </a:rPr>
                        <a:t>65</a:t>
                      </a:r>
                      <a:endParaRPr lang="en-US" sz="2000" dirty="0">
                        <a:latin typeface="Calibri"/>
                        <a:ea typeface="Calibri"/>
                        <a:cs typeface="Times New Roman"/>
                      </a:endParaRPr>
                    </a:p>
                  </a:txBody>
                  <a:tcPr marL="68580" marR="68580" marT="0" marB="0"/>
                </a:tc>
              </a:tr>
              <a:tr h="396240">
                <a:tc>
                  <a:txBody>
                    <a:bodyPr/>
                    <a:lstStyle/>
                    <a:p>
                      <a:pPr marL="0" marR="0" algn="ctr">
                        <a:lnSpc>
                          <a:spcPct val="115000"/>
                        </a:lnSpc>
                        <a:spcBef>
                          <a:spcPts val="0"/>
                        </a:spcBef>
                        <a:spcAft>
                          <a:spcPts val="0"/>
                        </a:spcAft>
                      </a:pPr>
                      <a:r>
                        <a:rPr lang="en-IN" sz="2000" b="1" dirty="0">
                          <a:latin typeface="Times New Roman"/>
                          <a:ea typeface="Times New Roman"/>
                          <a:cs typeface="Times New Roman"/>
                        </a:rPr>
                        <a:t>2008</a:t>
                      </a:r>
                      <a:endParaRPr lang="en-US" sz="2000" dirty="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IN" sz="2000" b="1">
                          <a:latin typeface="Times New Roman"/>
                          <a:ea typeface="Times New Roman"/>
                          <a:cs typeface="Times New Roman"/>
                        </a:rPr>
                        <a:t>63</a:t>
                      </a:r>
                      <a:endParaRPr lang="en-US" sz="2000">
                        <a:latin typeface="Calibri"/>
                        <a:ea typeface="Calibri"/>
                        <a:cs typeface="Times New Roman"/>
                      </a:endParaRPr>
                    </a:p>
                  </a:txBody>
                  <a:tcPr marL="68580" marR="68580" marT="0" marB="0"/>
                </a:tc>
              </a:tr>
              <a:tr h="396240">
                <a:tc>
                  <a:txBody>
                    <a:bodyPr/>
                    <a:lstStyle/>
                    <a:p>
                      <a:pPr marL="0" marR="0" algn="ctr">
                        <a:lnSpc>
                          <a:spcPct val="115000"/>
                        </a:lnSpc>
                        <a:spcBef>
                          <a:spcPts val="0"/>
                        </a:spcBef>
                        <a:spcAft>
                          <a:spcPts val="0"/>
                        </a:spcAft>
                      </a:pPr>
                      <a:r>
                        <a:rPr lang="en-IN" sz="2000" b="1" dirty="0">
                          <a:latin typeface="Times New Roman"/>
                          <a:ea typeface="Times New Roman"/>
                          <a:cs typeface="Times New Roman"/>
                        </a:rPr>
                        <a:t>2009</a:t>
                      </a:r>
                      <a:endParaRPr lang="en-US" sz="2000" dirty="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IN" sz="2000" b="1">
                          <a:latin typeface="Times New Roman"/>
                          <a:ea typeface="Times New Roman"/>
                          <a:cs typeface="Times New Roman"/>
                        </a:rPr>
                        <a:t>59</a:t>
                      </a:r>
                      <a:endParaRPr lang="en-US" sz="2000">
                        <a:latin typeface="Calibri"/>
                        <a:ea typeface="Calibri"/>
                        <a:cs typeface="Times New Roman"/>
                      </a:endParaRPr>
                    </a:p>
                  </a:txBody>
                  <a:tcPr marL="68580" marR="68580" marT="0" marB="0"/>
                </a:tc>
              </a:tr>
              <a:tr h="396240">
                <a:tc>
                  <a:txBody>
                    <a:bodyPr/>
                    <a:lstStyle/>
                    <a:p>
                      <a:pPr marL="0" marR="0" algn="ctr">
                        <a:lnSpc>
                          <a:spcPct val="115000"/>
                        </a:lnSpc>
                        <a:spcBef>
                          <a:spcPts val="0"/>
                        </a:spcBef>
                        <a:spcAft>
                          <a:spcPts val="0"/>
                        </a:spcAft>
                      </a:pPr>
                      <a:r>
                        <a:rPr lang="en-IN" sz="2000" b="1" dirty="0">
                          <a:latin typeface="Times New Roman"/>
                          <a:ea typeface="Times New Roman"/>
                          <a:cs typeface="Times New Roman"/>
                        </a:rPr>
                        <a:t>2010</a:t>
                      </a:r>
                      <a:endParaRPr lang="en-US" sz="2000" dirty="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IN" sz="2000" b="1">
                          <a:latin typeface="Times New Roman"/>
                          <a:ea typeface="Times New Roman"/>
                          <a:cs typeface="Times New Roman"/>
                        </a:rPr>
                        <a:t>55</a:t>
                      </a:r>
                      <a:endParaRPr lang="en-US" sz="2000">
                        <a:latin typeface="Calibri"/>
                        <a:ea typeface="Calibri"/>
                        <a:cs typeface="Times New Roman"/>
                      </a:endParaRPr>
                    </a:p>
                  </a:txBody>
                  <a:tcPr marL="68580" marR="68580" marT="0" marB="0"/>
                </a:tc>
              </a:tr>
              <a:tr h="396240">
                <a:tc>
                  <a:txBody>
                    <a:bodyPr/>
                    <a:lstStyle/>
                    <a:p>
                      <a:pPr marL="0" marR="0" algn="ctr">
                        <a:lnSpc>
                          <a:spcPct val="115000"/>
                        </a:lnSpc>
                        <a:spcBef>
                          <a:spcPts val="0"/>
                        </a:spcBef>
                        <a:spcAft>
                          <a:spcPts val="0"/>
                        </a:spcAft>
                      </a:pPr>
                      <a:r>
                        <a:rPr lang="en-IN" sz="2000" b="1">
                          <a:latin typeface="Times New Roman"/>
                          <a:ea typeface="Times New Roman"/>
                          <a:cs typeface="Times New Roman"/>
                        </a:rPr>
                        <a:t>2011</a:t>
                      </a:r>
                      <a:endParaRPr lang="en-US" sz="200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IN" sz="2000" b="1" dirty="0">
                          <a:latin typeface="Times New Roman"/>
                          <a:ea typeface="Times New Roman"/>
                          <a:cs typeface="Times New Roman"/>
                        </a:rPr>
                        <a:t>52</a:t>
                      </a:r>
                      <a:endParaRPr lang="en-US" sz="2000" dirty="0">
                        <a:latin typeface="Calibri"/>
                        <a:ea typeface="Calibri"/>
                        <a:cs typeface="Times New Roman"/>
                      </a:endParaRPr>
                    </a:p>
                  </a:txBody>
                  <a:tcPr marL="68580" marR="68580" marT="0" marB="0"/>
                </a:tc>
              </a:tr>
              <a:tr h="396240">
                <a:tc>
                  <a:txBody>
                    <a:bodyPr/>
                    <a:lstStyle/>
                    <a:p>
                      <a:pPr marL="0" marR="0" algn="ctr">
                        <a:lnSpc>
                          <a:spcPct val="115000"/>
                        </a:lnSpc>
                        <a:spcBef>
                          <a:spcPts val="0"/>
                        </a:spcBef>
                        <a:spcAft>
                          <a:spcPts val="0"/>
                        </a:spcAft>
                      </a:pPr>
                      <a:r>
                        <a:rPr lang="en-IN" sz="2000" b="1">
                          <a:latin typeface="Times New Roman"/>
                          <a:ea typeface="Times New Roman"/>
                          <a:cs typeface="Times New Roman"/>
                        </a:rPr>
                        <a:t>2012</a:t>
                      </a:r>
                      <a:endParaRPr lang="en-US" sz="200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IN" sz="2000" b="1" dirty="0">
                          <a:latin typeface="Times New Roman"/>
                          <a:ea typeface="Times New Roman"/>
                          <a:cs typeface="Times New Roman"/>
                        </a:rPr>
                        <a:t>49</a:t>
                      </a:r>
                      <a:endParaRPr lang="en-US" sz="2000" dirty="0">
                        <a:latin typeface="Calibri"/>
                        <a:ea typeface="Calibri"/>
                        <a:cs typeface="Times New Roman"/>
                      </a:endParaRPr>
                    </a:p>
                  </a:txBody>
                  <a:tcPr marL="68580" marR="68580" marT="0" marB="0"/>
                </a:tc>
              </a:tr>
              <a:tr h="396240">
                <a:tc>
                  <a:txBody>
                    <a:bodyPr/>
                    <a:lstStyle/>
                    <a:p>
                      <a:pPr marL="0" marR="0" algn="ctr">
                        <a:lnSpc>
                          <a:spcPct val="115000"/>
                        </a:lnSpc>
                        <a:spcBef>
                          <a:spcPts val="0"/>
                        </a:spcBef>
                        <a:spcAft>
                          <a:spcPts val="0"/>
                        </a:spcAft>
                      </a:pPr>
                      <a:r>
                        <a:rPr lang="en-IN" sz="2000" b="1">
                          <a:latin typeface="Times New Roman"/>
                          <a:ea typeface="Times New Roman"/>
                          <a:cs typeface="Times New Roman"/>
                        </a:rPr>
                        <a:t>2013</a:t>
                      </a:r>
                      <a:endParaRPr lang="en-US" sz="200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IN" sz="2000" b="1" dirty="0">
                          <a:latin typeface="Times New Roman"/>
                          <a:ea typeface="Times New Roman"/>
                          <a:cs typeface="Times New Roman"/>
                        </a:rPr>
                        <a:t>47</a:t>
                      </a:r>
                      <a:endParaRPr lang="en-US" sz="2000" dirty="0">
                        <a:latin typeface="Calibri"/>
                        <a:ea typeface="Calibri"/>
                        <a:cs typeface="Times New Roman"/>
                      </a:endParaRPr>
                    </a:p>
                  </a:txBody>
                  <a:tcPr marL="68580" marR="68580" marT="0" marB="0"/>
                </a:tc>
              </a:tr>
              <a:tr h="396240">
                <a:tc>
                  <a:txBody>
                    <a:bodyPr/>
                    <a:lstStyle/>
                    <a:p>
                      <a:pPr marL="0" marR="0" algn="ctr">
                        <a:lnSpc>
                          <a:spcPct val="115000"/>
                        </a:lnSpc>
                        <a:spcBef>
                          <a:spcPts val="0"/>
                        </a:spcBef>
                        <a:spcAft>
                          <a:spcPts val="0"/>
                        </a:spcAft>
                      </a:pPr>
                      <a:r>
                        <a:rPr lang="en-IN" sz="2000" b="1">
                          <a:latin typeface="Times New Roman"/>
                          <a:ea typeface="Times New Roman"/>
                          <a:cs typeface="Times New Roman"/>
                        </a:rPr>
                        <a:t>2014</a:t>
                      </a:r>
                      <a:endParaRPr lang="en-US" sz="200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IN" sz="2000" b="1" dirty="0">
                          <a:latin typeface="Times New Roman"/>
                          <a:ea typeface="Times New Roman"/>
                          <a:cs typeface="Times New Roman"/>
                        </a:rPr>
                        <a:t>44</a:t>
                      </a:r>
                      <a:endParaRPr lang="en-US" sz="2000" dirty="0">
                        <a:latin typeface="Calibri"/>
                        <a:ea typeface="Calibri"/>
                        <a:cs typeface="Times New Roman"/>
                      </a:endParaRPr>
                    </a:p>
                  </a:txBody>
                  <a:tcPr marL="68580" marR="68580" marT="0" marB="0"/>
                </a:tc>
              </a:tr>
              <a:tr h="396240">
                <a:tc>
                  <a:txBody>
                    <a:bodyPr/>
                    <a:lstStyle/>
                    <a:p>
                      <a:pPr marL="0" marR="0" algn="ctr">
                        <a:lnSpc>
                          <a:spcPct val="115000"/>
                        </a:lnSpc>
                        <a:spcBef>
                          <a:spcPts val="0"/>
                        </a:spcBef>
                        <a:spcAft>
                          <a:spcPts val="0"/>
                        </a:spcAft>
                      </a:pPr>
                      <a:r>
                        <a:rPr lang="en-IN" sz="2000" b="1">
                          <a:latin typeface="Times New Roman"/>
                          <a:ea typeface="Times New Roman"/>
                          <a:cs typeface="Times New Roman"/>
                        </a:rPr>
                        <a:t>2015</a:t>
                      </a:r>
                      <a:endParaRPr lang="en-US" sz="200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IN" sz="2000" b="1" dirty="0">
                          <a:latin typeface="Times New Roman"/>
                          <a:ea typeface="Times New Roman"/>
                          <a:cs typeface="Times New Roman"/>
                        </a:rPr>
                        <a:t>41</a:t>
                      </a:r>
                      <a:endParaRPr lang="en-US" sz="2000" dirty="0">
                        <a:latin typeface="Calibri"/>
                        <a:ea typeface="Calibri"/>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nrhmrajasthan.nic.in/123/5.%20Trends%20in%20Under%205%20Mortality,%20IMR%20&amp;%20NMR.jpg"/>
          <p:cNvPicPr/>
          <p:nvPr/>
        </p:nvPicPr>
        <p:blipFill>
          <a:blip r:embed="rId2"/>
          <a:srcRect/>
          <a:stretch>
            <a:fillRect/>
          </a:stretch>
        </p:blipFill>
        <p:spPr bwMode="auto">
          <a:xfrm>
            <a:off x="457200" y="228600"/>
            <a:ext cx="8305800" cy="6172200"/>
          </a:xfrm>
          <a:prstGeom prst="rect">
            <a:avLst/>
          </a:prstGeom>
          <a:solidFill>
            <a:schemeClr val="bg1"/>
          </a:solidFill>
          <a:ln w="9525">
            <a:noFill/>
            <a:miter lim="800000"/>
            <a:headEnd/>
            <a:tailEnd/>
          </a:ln>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nrhmrajasthan.nic.in/123/4.%20IMR%20-Annual%20Health%20Survey%202012-13.jpg"/>
          <p:cNvPicPr/>
          <p:nvPr/>
        </p:nvPicPr>
        <p:blipFill>
          <a:blip r:embed="rId2"/>
          <a:srcRect/>
          <a:stretch>
            <a:fillRect/>
          </a:stretch>
        </p:blipFill>
        <p:spPr bwMode="auto">
          <a:xfrm>
            <a:off x="609600" y="533400"/>
            <a:ext cx="8153400" cy="5867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838200"/>
          </a:xfrm>
        </p:spPr>
        <p:txBody>
          <a:bodyPr>
            <a:normAutofit fontScale="90000"/>
          </a:bodyPr>
          <a:lstStyle/>
          <a:p>
            <a:r>
              <a:rPr lang="en-US" b="1" u="sng" dirty="0" smtClean="0">
                <a:solidFill>
                  <a:schemeClr val="tx2">
                    <a:lumMod val="60000"/>
                    <a:lumOff val="40000"/>
                  </a:schemeClr>
                </a:solidFill>
              </a:rPr>
              <a:t>Health Indicators &amp; Goals selected by Rajasthan</a:t>
            </a:r>
            <a:r>
              <a:rPr lang="en-US" dirty="0" smtClean="0">
                <a:solidFill>
                  <a:schemeClr val="tx2">
                    <a:lumMod val="60000"/>
                    <a:lumOff val="40000"/>
                  </a:schemeClr>
                </a:solidFill>
              </a:rPr>
              <a:t/>
            </a:r>
            <a:br>
              <a:rPr lang="en-US" dirty="0" smtClean="0">
                <a:solidFill>
                  <a:schemeClr val="tx2">
                    <a:lumMod val="60000"/>
                    <a:lumOff val="40000"/>
                  </a:schemeClr>
                </a:solidFill>
              </a:rPr>
            </a:br>
            <a:endParaRPr lang="en-US" dirty="0">
              <a:solidFill>
                <a:schemeClr val="tx2">
                  <a:lumMod val="60000"/>
                  <a:lumOff val="40000"/>
                </a:schemeClr>
              </a:solidFill>
            </a:endParaRPr>
          </a:p>
        </p:txBody>
      </p:sp>
      <p:graphicFrame>
        <p:nvGraphicFramePr>
          <p:cNvPr id="4" name="Content Placeholder 3"/>
          <p:cNvGraphicFramePr>
            <a:graphicFrameLocks noGrp="1"/>
          </p:cNvGraphicFramePr>
          <p:nvPr>
            <p:ph idx="1"/>
          </p:nvPr>
        </p:nvGraphicFramePr>
        <p:xfrm>
          <a:off x="457200" y="2057400"/>
          <a:ext cx="8229600" cy="3962400"/>
        </p:xfrm>
        <a:graphic>
          <a:graphicData uri="http://schemas.openxmlformats.org/drawingml/2006/table">
            <a:tbl>
              <a:tblPr firstRow="1" bandRow="1">
                <a:tableStyleId>{5C22544A-7EE6-4342-B048-85BDC9FD1C3A}</a:tableStyleId>
              </a:tblPr>
              <a:tblGrid>
                <a:gridCol w="2057400"/>
                <a:gridCol w="2057400"/>
                <a:gridCol w="2057400"/>
                <a:gridCol w="2057400"/>
              </a:tblGrid>
              <a:tr h="1320800">
                <a:tc>
                  <a:txBody>
                    <a:bodyPr/>
                    <a:lstStyle/>
                    <a:p>
                      <a:pPr marL="0" marR="0">
                        <a:spcBef>
                          <a:spcPts val="0"/>
                        </a:spcBef>
                        <a:spcAft>
                          <a:spcPts val="0"/>
                        </a:spcAft>
                      </a:pPr>
                      <a:r>
                        <a:rPr lang="en-US" sz="2000" b="1" dirty="0">
                          <a:solidFill>
                            <a:schemeClr val="bg1"/>
                          </a:solidFill>
                          <a:latin typeface="Times New Roman"/>
                          <a:ea typeface="Calibri"/>
                          <a:cs typeface="Century Gothic"/>
                        </a:rPr>
                        <a:t>Indicator</a:t>
                      </a:r>
                      <a:endParaRPr lang="en-US" sz="2000" dirty="0">
                        <a:solidFill>
                          <a:schemeClr val="bg1"/>
                        </a:solidFill>
                        <a:latin typeface="Century Gothic"/>
                        <a:ea typeface="Calibri"/>
                        <a:cs typeface="Century Gothic"/>
                      </a:endParaRPr>
                    </a:p>
                  </a:txBody>
                  <a:tcPr marL="68580" marR="68580" marT="0" marB="0"/>
                </a:tc>
                <a:tc>
                  <a:txBody>
                    <a:bodyPr/>
                    <a:lstStyle/>
                    <a:p>
                      <a:pPr marL="0" marR="0">
                        <a:spcBef>
                          <a:spcPts val="0"/>
                        </a:spcBef>
                        <a:spcAft>
                          <a:spcPts val="0"/>
                        </a:spcAft>
                      </a:pPr>
                      <a:r>
                        <a:rPr lang="en-US" sz="2000" b="1" dirty="0">
                          <a:solidFill>
                            <a:schemeClr val="bg1"/>
                          </a:solidFill>
                          <a:latin typeface="Times New Roman"/>
                          <a:ea typeface="Calibri"/>
                          <a:cs typeface="Century Gothic"/>
                        </a:rPr>
                        <a:t>Baseline 2011</a:t>
                      </a:r>
                      <a:endParaRPr lang="en-US" sz="2000" dirty="0">
                        <a:solidFill>
                          <a:schemeClr val="bg1"/>
                        </a:solidFill>
                        <a:latin typeface="Century Gothic"/>
                        <a:ea typeface="Calibri"/>
                        <a:cs typeface="Century Gothic"/>
                      </a:endParaRPr>
                    </a:p>
                  </a:txBody>
                  <a:tcPr marL="68580" marR="68580" marT="0" marB="0"/>
                </a:tc>
                <a:tc>
                  <a:txBody>
                    <a:bodyPr/>
                    <a:lstStyle/>
                    <a:p>
                      <a:pPr marL="0" marR="0">
                        <a:spcBef>
                          <a:spcPts val="0"/>
                        </a:spcBef>
                        <a:spcAft>
                          <a:spcPts val="0"/>
                        </a:spcAft>
                      </a:pPr>
                      <a:r>
                        <a:rPr lang="en-US" sz="2000" b="1" dirty="0">
                          <a:solidFill>
                            <a:schemeClr val="bg1"/>
                          </a:solidFill>
                          <a:latin typeface="Times New Roman"/>
                          <a:ea typeface="Calibri"/>
                          <a:cs typeface="Century Gothic"/>
                        </a:rPr>
                        <a:t>Current 2015</a:t>
                      </a:r>
                      <a:endParaRPr lang="en-US" sz="2000" dirty="0">
                        <a:solidFill>
                          <a:schemeClr val="bg1"/>
                        </a:solidFill>
                        <a:latin typeface="Century Gothic"/>
                        <a:ea typeface="Calibri"/>
                        <a:cs typeface="Century Gothic"/>
                      </a:endParaRPr>
                    </a:p>
                  </a:txBody>
                  <a:tcPr marL="68580" marR="68580" marT="0" marB="0"/>
                </a:tc>
                <a:tc>
                  <a:txBody>
                    <a:bodyPr/>
                    <a:lstStyle/>
                    <a:p>
                      <a:pPr marL="0" marR="0">
                        <a:spcBef>
                          <a:spcPts val="0"/>
                        </a:spcBef>
                        <a:spcAft>
                          <a:spcPts val="0"/>
                        </a:spcAft>
                      </a:pPr>
                      <a:r>
                        <a:rPr lang="en-US" sz="2000" b="1" dirty="0">
                          <a:solidFill>
                            <a:schemeClr val="bg1"/>
                          </a:solidFill>
                          <a:latin typeface="Times New Roman"/>
                          <a:ea typeface="Calibri"/>
                          <a:cs typeface="Century Gothic"/>
                        </a:rPr>
                        <a:t>Goal 2017</a:t>
                      </a:r>
                      <a:endParaRPr lang="en-US" sz="2000" dirty="0">
                        <a:solidFill>
                          <a:schemeClr val="bg1"/>
                        </a:solidFill>
                        <a:latin typeface="Century Gothic"/>
                        <a:ea typeface="Calibri"/>
                        <a:cs typeface="Century Gothic"/>
                      </a:endParaRPr>
                    </a:p>
                  </a:txBody>
                  <a:tcPr marL="68580" marR="68580" marT="0" marB="0"/>
                </a:tc>
              </a:tr>
              <a:tr h="1320800">
                <a:tc>
                  <a:txBody>
                    <a:bodyPr/>
                    <a:lstStyle/>
                    <a:p>
                      <a:pPr marL="0" marR="0">
                        <a:spcBef>
                          <a:spcPts val="0"/>
                        </a:spcBef>
                        <a:spcAft>
                          <a:spcPts val="0"/>
                        </a:spcAft>
                      </a:pPr>
                      <a:r>
                        <a:rPr lang="en-US" sz="2000" b="1">
                          <a:solidFill>
                            <a:srgbClr val="000000"/>
                          </a:solidFill>
                          <a:latin typeface="Times New Roman"/>
                          <a:ea typeface="Calibri"/>
                          <a:cs typeface="Century Gothic"/>
                        </a:rPr>
                        <a:t>IMR</a:t>
                      </a:r>
                      <a:endParaRPr lang="en-US" sz="2000">
                        <a:solidFill>
                          <a:srgbClr val="000000"/>
                        </a:solidFill>
                        <a:latin typeface="Century Gothic"/>
                        <a:ea typeface="Calibri"/>
                        <a:cs typeface="Century Gothic"/>
                      </a:endParaRPr>
                    </a:p>
                  </a:txBody>
                  <a:tcPr marL="68580" marR="68580" marT="0" marB="0"/>
                </a:tc>
                <a:tc>
                  <a:txBody>
                    <a:bodyPr/>
                    <a:lstStyle/>
                    <a:p>
                      <a:pPr marL="0" marR="0">
                        <a:spcBef>
                          <a:spcPts val="0"/>
                        </a:spcBef>
                        <a:spcAft>
                          <a:spcPts val="0"/>
                        </a:spcAft>
                      </a:pPr>
                      <a:r>
                        <a:rPr lang="en-US" sz="2000">
                          <a:solidFill>
                            <a:srgbClr val="000000"/>
                          </a:solidFill>
                          <a:latin typeface="Times New Roman"/>
                          <a:ea typeface="Calibri"/>
                          <a:cs typeface="Century Gothic"/>
                        </a:rPr>
                        <a:t>52</a:t>
                      </a:r>
                      <a:endParaRPr lang="en-US" sz="2000">
                        <a:solidFill>
                          <a:srgbClr val="000000"/>
                        </a:solidFill>
                        <a:latin typeface="Century Gothic"/>
                        <a:ea typeface="Calibri"/>
                        <a:cs typeface="Century Gothic"/>
                      </a:endParaRPr>
                    </a:p>
                  </a:txBody>
                  <a:tcPr marL="68580" marR="68580" marT="0" marB="0"/>
                </a:tc>
                <a:tc>
                  <a:txBody>
                    <a:bodyPr/>
                    <a:lstStyle/>
                    <a:p>
                      <a:pPr marL="0" marR="0">
                        <a:spcBef>
                          <a:spcPts val="0"/>
                        </a:spcBef>
                        <a:spcAft>
                          <a:spcPts val="0"/>
                        </a:spcAft>
                      </a:pPr>
                      <a:r>
                        <a:rPr lang="en-US" sz="2000">
                          <a:solidFill>
                            <a:srgbClr val="000000"/>
                          </a:solidFill>
                          <a:latin typeface="Times New Roman"/>
                          <a:ea typeface="Calibri"/>
                          <a:cs typeface="Century Gothic"/>
                        </a:rPr>
                        <a:t>41</a:t>
                      </a:r>
                      <a:endParaRPr lang="en-US" sz="2000">
                        <a:solidFill>
                          <a:srgbClr val="000000"/>
                        </a:solidFill>
                        <a:latin typeface="Century Gothic"/>
                        <a:ea typeface="Calibri"/>
                        <a:cs typeface="Century Gothic"/>
                      </a:endParaRPr>
                    </a:p>
                  </a:txBody>
                  <a:tcPr marL="68580" marR="68580" marT="0" marB="0"/>
                </a:tc>
                <a:tc>
                  <a:txBody>
                    <a:bodyPr/>
                    <a:lstStyle/>
                    <a:p>
                      <a:pPr marL="0" marR="0">
                        <a:spcBef>
                          <a:spcPts val="0"/>
                        </a:spcBef>
                        <a:spcAft>
                          <a:spcPts val="0"/>
                        </a:spcAft>
                      </a:pPr>
                      <a:r>
                        <a:rPr lang="en-US" sz="2000" dirty="0">
                          <a:solidFill>
                            <a:srgbClr val="000000"/>
                          </a:solidFill>
                          <a:latin typeface="Times New Roman"/>
                          <a:ea typeface="Calibri"/>
                          <a:cs typeface="Century Gothic"/>
                        </a:rPr>
                        <a:t> 30</a:t>
                      </a:r>
                      <a:endParaRPr lang="en-US" sz="2000" dirty="0">
                        <a:solidFill>
                          <a:srgbClr val="000000"/>
                        </a:solidFill>
                        <a:latin typeface="Century Gothic"/>
                        <a:ea typeface="Calibri"/>
                        <a:cs typeface="Century Gothic"/>
                      </a:endParaRPr>
                    </a:p>
                  </a:txBody>
                  <a:tcPr marL="68580" marR="68580" marT="0" marB="0"/>
                </a:tc>
              </a:tr>
              <a:tr h="1320800">
                <a:tc>
                  <a:txBody>
                    <a:bodyPr/>
                    <a:lstStyle/>
                    <a:p>
                      <a:pPr marL="0" marR="0">
                        <a:spcBef>
                          <a:spcPts val="0"/>
                        </a:spcBef>
                        <a:spcAft>
                          <a:spcPts val="0"/>
                        </a:spcAft>
                      </a:pPr>
                      <a:r>
                        <a:rPr lang="en-US" sz="2000" b="1">
                          <a:solidFill>
                            <a:srgbClr val="000000"/>
                          </a:solidFill>
                          <a:latin typeface="Times New Roman"/>
                          <a:ea typeface="Calibri"/>
                          <a:cs typeface="Century Gothic"/>
                        </a:rPr>
                        <a:t>MMR</a:t>
                      </a:r>
                      <a:endParaRPr lang="en-US" sz="2000">
                        <a:solidFill>
                          <a:srgbClr val="000000"/>
                        </a:solidFill>
                        <a:latin typeface="Century Gothic"/>
                        <a:ea typeface="Calibri"/>
                        <a:cs typeface="Century Gothic"/>
                      </a:endParaRPr>
                    </a:p>
                  </a:txBody>
                  <a:tcPr marL="68580" marR="68580" marT="0" marB="0"/>
                </a:tc>
                <a:tc>
                  <a:txBody>
                    <a:bodyPr/>
                    <a:lstStyle/>
                    <a:p>
                      <a:pPr marL="0" marR="0">
                        <a:spcBef>
                          <a:spcPts val="0"/>
                        </a:spcBef>
                        <a:spcAft>
                          <a:spcPts val="0"/>
                        </a:spcAft>
                      </a:pPr>
                      <a:r>
                        <a:rPr lang="en-US" sz="2000">
                          <a:solidFill>
                            <a:srgbClr val="000000"/>
                          </a:solidFill>
                          <a:latin typeface="Times New Roman"/>
                          <a:ea typeface="Calibri"/>
                          <a:cs typeface="Century Gothic"/>
                        </a:rPr>
                        <a:t>255</a:t>
                      </a:r>
                      <a:endParaRPr lang="en-US" sz="2000">
                        <a:solidFill>
                          <a:srgbClr val="000000"/>
                        </a:solidFill>
                        <a:latin typeface="Century Gothic"/>
                        <a:ea typeface="Calibri"/>
                        <a:cs typeface="Century Gothic"/>
                      </a:endParaRPr>
                    </a:p>
                  </a:txBody>
                  <a:tcPr marL="68580" marR="68580" marT="0" marB="0"/>
                </a:tc>
                <a:tc>
                  <a:txBody>
                    <a:bodyPr/>
                    <a:lstStyle/>
                    <a:p>
                      <a:pPr marL="0" marR="0">
                        <a:spcBef>
                          <a:spcPts val="0"/>
                        </a:spcBef>
                        <a:spcAft>
                          <a:spcPts val="0"/>
                        </a:spcAft>
                      </a:pPr>
                      <a:r>
                        <a:rPr lang="en-US" sz="2000">
                          <a:solidFill>
                            <a:srgbClr val="000000"/>
                          </a:solidFill>
                          <a:latin typeface="Times New Roman"/>
                          <a:ea typeface="Calibri"/>
                          <a:cs typeface="Century Gothic"/>
                        </a:rPr>
                        <a:t>244</a:t>
                      </a:r>
                      <a:endParaRPr lang="en-US" sz="2000">
                        <a:solidFill>
                          <a:srgbClr val="000000"/>
                        </a:solidFill>
                        <a:latin typeface="Century Gothic"/>
                        <a:ea typeface="Calibri"/>
                        <a:cs typeface="Century Gothic"/>
                      </a:endParaRPr>
                    </a:p>
                  </a:txBody>
                  <a:tcPr marL="68580" marR="68580" marT="0" marB="0"/>
                </a:tc>
                <a:tc>
                  <a:txBody>
                    <a:bodyPr/>
                    <a:lstStyle/>
                    <a:p>
                      <a:pPr marL="0" marR="0">
                        <a:spcBef>
                          <a:spcPts val="0"/>
                        </a:spcBef>
                        <a:spcAft>
                          <a:spcPts val="0"/>
                        </a:spcAft>
                      </a:pPr>
                      <a:r>
                        <a:rPr lang="en-US" sz="2000" dirty="0">
                          <a:solidFill>
                            <a:srgbClr val="000000"/>
                          </a:solidFill>
                          <a:latin typeface="Times New Roman"/>
                          <a:ea typeface="Calibri"/>
                          <a:cs typeface="Century Gothic"/>
                        </a:rPr>
                        <a:t>100</a:t>
                      </a:r>
                      <a:endParaRPr lang="en-US" sz="2000" dirty="0">
                        <a:solidFill>
                          <a:srgbClr val="000000"/>
                        </a:solidFill>
                        <a:latin typeface="Century Gothic"/>
                        <a:ea typeface="Calibri"/>
                        <a:cs typeface="Century Gothic"/>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solidFill>
                  <a:schemeClr val="tx2">
                    <a:lumMod val="60000"/>
                    <a:lumOff val="40000"/>
                  </a:schemeClr>
                </a:solidFill>
              </a:rPr>
              <a:t>Recommendations</a:t>
            </a:r>
            <a:r>
              <a:rPr lang="en-US" u="sng" dirty="0" smtClean="0">
                <a:solidFill>
                  <a:schemeClr val="tx2">
                    <a:lumMod val="60000"/>
                    <a:lumOff val="40000"/>
                  </a:schemeClr>
                </a:solidFill>
              </a:rPr>
              <a:t/>
            </a:r>
            <a:br>
              <a:rPr lang="en-US" u="sng" dirty="0" smtClean="0">
                <a:solidFill>
                  <a:schemeClr val="tx2">
                    <a:lumMod val="60000"/>
                    <a:lumOff val="40000"/>
                  </a:schemeClr>
                </a:solidFill>
              </a:rPr>
            </a:br>
            <a:endParaRPr lang="en-US" u="sng" dirty="0">
              <a:solidFill>
                <a:schemeClr val="tx2">
                  <a:lumMod val="60000"/>
                  <a:lumOff val="40000"/>
                </a:schemeClr>
              </a:solidFill>
            </a:endParaRPr>
          </a:p>
        </p:txBody>
      </p:sp>
      <p:sp>
        <p:nvSpPr>
          <p:cNvPr id="3" name="Content Placeholder 2"/>
          <p:cNvSpPr>
            <a:spLocks noGrp="1"/>
          </p:cNvSpPr>
          <p:nvPr>
            <p:ph idx="1"/>
          </p:nvPr>
        </p:nvSpPr>
        <p:spPr>
          <a:xfrm>
            <a:off x="457200" y="914400"/>
            <a:ext cx="8229600" cy="5211763"/>
          </a:xfrm>
        </p:spPr>
        <p:txBody>
          <a:bodyPr>
            <a:normAutofit fontScale="70000" lnSpcReduction="20000"/>
          </a:bodyPr>
          <a:lstStyle/>
          <a:p>
            <a:pPr lvl="0"/>
            <a:r>
              <a:rPr lang="en-US" b="1" dirty="0" smtClean="0">
                <a:solidFill>
                  <a:schemeClr val="tx2">
                    <a:lumMod val="60000"/>
                    <a:lumOff val="40000"/>
                  </a:schemeClr>
                </a:solidFill>
              </a:rPr>
              <a:t>Allocation of NRHM funds should be done on the basis of number of Maternal and Child deaths in  state instead of state share of rural population. </a:t>
            </a:r>
          </a:p>
          <a:p>
            <a:pPr lvl="0"/>
            <a:r>
              <a:rPr lang="en-US" b="1" dirty="0" smtClean="0">
                <a:solidFill>
                  <a:schemeClr val="tx2">
                    <a:lumMod val="60000"/>
                    <a:lumOff val="40000"/>
                  </a:schemeClr>
                </a:solidFill>
              </a:rPr>
              <a:t>The financial allocations under NRHM should be need based instead of ability to spend becomes criteria to decide the flow of funds.</a:t>
            </a:r>
          </a:p>
          <a:p>
            <a:pPr lvl="0"/>
            <a:r>
              <a:rPr lang="en-US" b="1" dirty="0" err="1" smtClean="0">
                <a:solidFill>
                  <a:schemeClr val="tx2">
                    <a:lumMod val="60000"/>
                    <a:lumOff val="40000"/>
                  </a:schemeClr>
                </a:solidFill>
              </a:rPr>
              <a:t>GoI</a:t>
            </a:r>
            <a:r>
              <a:rPr lang="en-US" b="1" dirty="0" smtClean="0">
                <a:solidFill>
                  <a:schemeClr val="tx2">
                    <a:lumMod val="60000"/>
                    <a:lumOff val="40000"/>
                  </a:schemeClr>
                </a:solidFill>
              </a:rPr>
              <a:t> should release 100% funds approved on paper rather than release in phases and wait for complete spending by the state.</a:t>
            </a:r>
          </a:p>
          <a:p>
            <a:pPr lvl="0"/>
            <a:r>
              <a:rPr lang="en-US" b="1" dirty="0" smtClean="0">
                <a:solidFill>
                  <a:schemeClr val="tx2">
                    <a:lumMod val="60000"/>
                    <a:lumOff val="40000"/>
                  </a:schemeClr>
                </a:solidFill>
              </a:rPr>
              <a:t>The issues of systems like training, planning and monitoring should receive more focus than spending on entitlements </a:t>
            </a:r>
            <a:r>
              <a:rPr lang="en-US" b="1" dirty="0" err="1" smtClean="0">
                <a:solidFill>
                  <a:schemeClr val="tx2">
                    <a:lumMod val="60000"/>
                    <a:lumOff val="40000"/>
                  </a:schemeClr>
                </a:solidFill>
              </a:rPr>
              <a:t>eg</a:t>
            </a:r>
            <a:r>
              <a:rPr lang="en-US" b="1" dirty="0" smtClean="0">
                <a:solidFill>
                  <a:schemeClr val="tx2">
                    <a:lumMod val="60000"/>
                    <a:lumOff val="40000"/>
                  </a:schemeClr>
                </a:solidFill>
              </a:rPr>
              <a:t> (JSY).</a:t>
            </a:r>
          </a:p>
          <a:p>
            <a:pPr lvl="0"/>
            <a:r>
              <a:rPr lang="en-US" b="1" dirty="0" smtClean="0">
                <a:solidFill>
                  <a:schemeClr val="tx2">
                    <a:lumMod val="60000"/>
                    <a:lumOff val="40000"/>
                  </a:schemeClr>
                </a:solidFill>
              </a:rPr>
              <a:t>Staff shortages, especially those of specialist at community health centre affect </a:t>
            </a:r>
            <a:r>
              <a:rPr lang="en-US" b="1" dirty="0" err="1" smtClean="0">
                <a:solidFill>
                  <a:schemeClr val="tx2">
                    <a:lumMod val="60000"/>
                    <a:lumOff val="40000"/>
                  </a:schemeClr>
                </a:solidFill>
              </a:rPr>
              <a:t>programme</a:t>
            </a:r>
            <a:r>
              <a:rPr lang="en-US" b="1" dirty="0" smtClean="0">
                <a:solidFill>
                  <a:schemeClr val="tx2">
                    <a:lumMod val="60000"/>
                    <a:lumOff val="40000"/>
                  </a:schemeClr>
                </a:solidFill>
              </a:rPr>
              <a:t> implementation considerably, hence vacant places must be filled on priority.</a:t>
            </a:r>
          </a:p>
          <a:p>
            <a:pPr lvl="0"/>
            <a:r>
              <a:rPr lang="en-US" b="1" dirty="0" smtClean="0">
                <a:solidFill>
                  <a:schemeClr val="tx2">
                    <a:lumMod val="60000"/>
                    <a:lumOff val="40000"/>
                  </a:schemeClr>
                </a:solidFill>
              </a:rPr>
              <a:t>Health service providers often reluctant to take rural posting, .Hence health care providers needs to be encouraged, motivated and given required incentives to take up postings in rural sector.</a:t>
            </a:r>
          </a:p>
          <a:p>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579438"/>
          </a:xfrm>
        </p:spPr>
        <p:txBody>
          <a:bodyPr>
            <a:normAutofit fontScale="90000"/>
          </a:bodyPr>
          <a:lstStyle/>
          <a:p>
            <a:r>
              <a:rPr lang="en-US" b="1" dirty="0" smtClean="0"/>
              <a:t> </a:t>
            </a:r>
            <a:r>
              <a:rPr lang="en-US" b="1" u="sng" dirty="0" smtClean="0">
                <a:solidFill>
                  <a:schemeClr val="tx2">
                    <a:lumMod val="60000"/>
                    <a:lumOff val="40000"/>
                  </a:schemeClr>
                </a:solidFill>
              </a:rPr>
              <a:t>Conclusion</a:t>
            </a:r>
            <a:r>
              <a:rPr lang="en-US" u="sng" dirty="0" smtClean="0"/>
              <a:t/>
            </a:r>
            <a:br>
              <a:rPr lang="en-US" u="sng" dirty="0" smtClean="0"/>
            </a:br>
            <a:endParaRPr lang="en-US" u="sng" dirty="0"/>
          </a:p>
        </p:txBody>
      </p:sp>
      <p:sp>
        <p:nvSpPr>
          <p:cNvPr id="3" name="Content Placeholder 2"/>
          <p:cNvSpPr>
            <a:spLocks noGrp="1"/>
          </p:cNvSpPr>
          <p:nvPr>
            <p:ph idx="1"/>
          </p:nvPr>
        </p:nvSpPr>
        <p:spPr/>
        <p:txBody>
          <a:bodyPr/>
          <a:lstStyle/>
          <a:p>
            <a:r>
              <a:rPr lang="en-US" b="1" dirty="0" smtClean="0">
                <a:solidFill>
                  <a:schemeClr val="tx2">
                    <a:lumMod val="60000"/>
                    <a:lumOff val="40000"/>
                  </a:schemeClr>
                </a:solidFill>
              </a:rPr>
              <a:t>The public health </a:t>
            </a:r>
            <a:r>
              <a:rPr lang="en-US" b="1" dirty="0" err="1" smtClean="0">
                <a:solidFill>
                  <a:schemeClr val="tx2">
                    <a:lumMod val="60000"/>
                    <a:lumOff val="40000"/>
                  </a:schemeClr>
                </a:solidFill>
              </a:rPr>
              <a:t>expdr</a:t>
            </a:r>
            <a:r>
              <a:rPr lang="en-US" b="1" dirty="0" smtClean="0">
                <a:solidFill>
                  <a:schemeClr val="tx2">
                    <a:lumMod val="60000"/>
                    <a:lumOff val="40000"/>
                  </a:schemeClr>
                </a:solidFill>
              </a:rPr>
              <a:t> in India is far from adequate can be simply inferred from the fact that it is only about 1.3% of country’s Gross Domestic Product (GDP). </a:t>
            </a:r>
          </a:p>
          <a:p>
            <a:r>
              <a:rPr lang="en-US" b="1" dirty="0" err="1" smtClean="0">
                <a:solidFill>
                  <a:schemeClr val="tx2">
                    <a:lumMod val="60000"/>
                    <a:lumOff val="40000"/>
                  </a:schemeClr>
                </a:solidFill>
              </a:rPr>
              <a:t>GoI</a:t>
            </a:r>
            <a:r>
              <a:rPr lang="en-US" b="1" dirty="0" smtClean="0">
                <a:solidFill>
                  <a:schemeClr val="tx2">
                    <a:lumMod val="60000"/>
                    <a:lumOff val="40000"/>
                  </a:schemeClr>
                </a:solidFill>
              </a:rPr>
              <a:t> increased allocation for health through NRHM since 2005.</a:t>
            </a:r>
            <a:endParaRPr lang="en-US" b="1" dirty="0">
              <a:solidFill>
                <a:schemeClr val="tx2">
                  <a:lumMod val="60000"/>
                  <a:lumOff val="40000"/>
                </a:schemeClr>
              </a:solidFill>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0"/>
            <a:ext cx="8229600" cy="731838"/>
          </a:xfrm>
        </p:spPr>
        <p:txBody>
          <a:bodyPr>
            <a:normAutofit fontScale="90000"/>
          </a:bodyPr>
          <a:lstStyle/>
          <a:p>
            <a:r>
              <a:rPr lang="en-US" b="1" u="sng" dirty="0" smtClean="0">
                <a:solidFill>
                  <a:schemeClr val="tx2">
                    <a:lumMod val="60000"/>
                    <a:lumOff val="40000"/>
                  </a:schemeClr>
                </a:solidFill>
              </a:rPr>
              <a:t>References</a:t>
            </a:r>
            <a:r>
              <a:rPr lang="en-US" u="sng" dirty="0" smtClean="0">
                <a:solidFill>
                  <a:schemeClr val="tx2">
                    <a:lumMod val="60000"/>
                    <a:lumOff val="40000"/>
                  </a:schemeClr>
                </a:solidFill>
              </a:rPr>
              <a:t/>
            </a:r>
            <a:br>
              <a:rPr lang="en-US" u="sng" dirty="0" smtClean="0">
                <a:solidFill>
                  <a:schemeClr val="tx2">
                    <a:lumMod val="60000"/>
                    <a:lumOff val="40000"/>
                  </a:schemeClr>
                </a:solidFill>
              </a:rPr>
            </a:br>
            <a:endParaRPr lang="en-US" u="sng" dirty="0">
              <a:solidFill>
                <a:schemeClr val="tx2">
                  <a:lumMod val="60000"/>
                  <a:lumOff val="40000"/>
                </a:schemeClr>
              </a:solidFill>
            </a:endParaRPr>
          </a:p>
        </p:txBody>
      </p:sp>
      <p:sp>
        <p:nvSpPr>
          <p:cNvPr id="3" name="Content Placeholder 2"/>
          <p:cNvSpPr>
            <a:spLocks noGrp="1"/>
          </p:cNvSpPr>
          <p:nvPr>
            <p:ph idx="1"/>
          </p:nvPr>
        </p:nvSpPr>
        <p:spPr/>
        <p:txBody>
          <a:bodyPr>
            <a:normAutofit fontScale="55000" lnSpcReduction="20000"/>
          </a:bodyPr>
          <a:lstStyle/>
          <a:p>
            <a:pPr>
              <a:buFont typeface="Wingdings" pitchFamily="2" charset="2"/>
              <a:buChar char="Ø"/>
            </a:pPr>
            <a:r>
              <a:rPr lang="en-US" dirty="0" smtClean="0"/>
              <a:t> </a:t>
            </a:r>
            <a:r>
              <a:rPr lang="en-US" b="1" dirty="0" smtClean="0">
                <a:solidFill>
                  <a:schemeClr val="tx2">
                    <a:lumMod val="60000"/>
                    <a:lumOff val="40000"/>
                  </a:schemeClr>
                </a:solidFill>
              </a:rPr>
              <a:t>State Institute of Health &amp; Family Welfare, </a:t>
            </a:r>
            <a:r>
              <a:rPr lang="en-US" b="1" dirty="0" err="1" smtClean="0">
                <a:solidFill>
                  <a:schemeClr val="tx2">
                    <a:lumMod val="60000"/>
                    <a:lumOff val="40000"/>
                  </a:schemeClr>
                </a:solidFill>
              </a:rPr>
              <a:t>Jaipur</a:t>
            </a:r>
            <a:r>
              <a:rPr lang="en-US" b="1" dirty="0" smtClean="0">
                <a:solidFill>
                  <a:schemeClr val="tx2">
                    <a:lumMod val="60000"/>
                    <a:lumOff val="40000"/>
                  </a:schemeClr>
                </a:solidFill>
              </a:rPr>
              <a:t>: Maternal Health Rajasthan.</a:t>
            </a:r>
          </a:p>
          <a:p>
            <a:pPr>
              <a:buFont typeface="Wingdings" pitchFamily="2" charset="2"/>
              <a:buChar char="Ø"/>
            </a:pPr>
            <a:r>
              <a:rPr lang="en-US" b="1" dirty="0" smtClean="0">
                <a:solidFill>
                  <a:schemeClr val="tx2">
                    <a:lumMod val="60000"/>
                    <a:lumOff val="40000"/>
                  </a:schemeClr>
                </a:solidFill>
              </a:rPr>
              <a:t> Analysis of Health Budget with special focus on RCH &amp; MCH components of NHM in Rajasthan.</a:t>
            </a:r>
          </a:p>
          <a:p>
            <a:pPr>
              <a:buFont typeface="Wingdings" pitchFamily="2" charset="2"/>
              <a:buChar char="Ø"/>
            </a:pPr>
            <a:r>
              <a:rPr lang="en-US" b="1" dirty="0" smtClean="0">
                <a:solidFill>
                  <a:schemeClr val="tx2">
                    <a:lumMod val="60000"/>
                    <a:lumOff val="40000"/>
                  </a:schemeClr>
                </a:solidFill>
              </a:rPr>
              <a:t> Statistical Analysis of Rural – Urban Infant Mortality Rate in Rajasthan Volume 5, Issue 1 Jan 2016.</a:t>
            </a:r>
          </a:p>
          <a:p>
            <a:pPr>
              <a:buFont typeface="Wingdings" pitchFamily="2" charset="2"/>
              <a:buChar char="Ø"/>
            </a:pPr>
            <a:r>
              <a:rPr lang="en-US" b="1" dirty="0" smtClean="0">
                <a:solidFill>
                  <a:schemeClr val="tx2">
                    <a:lumMod val="60000"/>
                    <a:lumOff val="40000"/>
                  </a:schemeClr>
                </a:solidFill>
              </a:rPr>
              <a:t> Press Information Bureau, </a:t>
            </a:r>
            <a:r>
              <a:rPr lang="en-US" b="1" dirty="0" err="1" smtClean="0">
                <a:solidFill>
                  <a:schemeClr val="tx2">
                    <a:lumMod val="60000"/>
                    <a:lumOff val="40000"/>
                  </a:schemeClr>
                </a:solidFill>
              </a:rPr>
              <a:t>GoI</a:t>
            </a:r>
            <a:r>
              <a:rPr lang="en-US" b="1" dirty="0" smtClean="0">
                <a:solidFill>
                  <a:schemeClr val="tx2">
                    <a:lumMod val="60000"/>
                    <a:lumOff val="40000"/>
                  </a:schemeClr>
                </a:solidFill>
              </a:rPr>
              <a:t>, </a:t>
            </a:r>
            <a:r>
              <a:rPr lang="en-US" b="1" dirty="0" err="1" smtClean="0">
                <a:solidFill>
                  <a:schemeClr val="tx2">
                    <a:lumMod val="60000"/>
                    <a:lumOff val="40000"/>
                  </a:schemeClr>
                </a:solidFill>
              </a:rPr>
              <a:t>MoHFW</a:t>
            </a:r>
            <a:r>
              <a:rPr lang="en-US" b="1" dirty="0" smtClean="0">
                <a:solidFill>
                  <a:schemeClr val="tx2">
                    <a:lumMod val="60000"/>
                    <a:lumOff val="40000"/>
                  </a:schemeClr>
                </a:solidFill>
              </a:rPr>
              <a:t>: Steps taken to reduce IMR &amp; MMR.</a:t>
            </a:r>
          </a:p>
          <a:p>
            <a:pPr>
              <a:buFont typeface="Wingdings" pitchFamily="2" charset="2"/>
              <a:buChar char="Ø"/>
            </a:pPr>
            <a:r>
              <a:rPr lang="en-US" b="1" dirty="0" smtClean="0">
                <a:solidFill>
                  <a:schemeClr val="tx2">
                    <a:lumMod val="60000"/>
                    <a:lumOff val="40000"/>
                  </a:schemeClr>
                </a:solidFill>
              </a:rPr>
              <a:t> Press Information Bureau, </a:t>
            </a:r>
            <a:r>
              <a:rPr lang="en-US" b="1" dirty="0" err="1" smtClean="0">
                <a:solidFill>
                  <a:schemeClr val="tx2">
                    <a:lumMod val="60000"/>
                    <a:lumOff val="40000"/>
                  </a:schemeClr>
                </a:solidFill>
              </a:rPr>
              <a:t>GoI</a:t>
            </a:r>
            <a:r>
              <a:rPr lang="en-US" b="1" dirty="0" smtClean="0">
                <a:solidFill>
                  <a:schemeClr val="tx2">
                    <a:lumMod val="60000"/>
                    <a:lumOff val="40000"/>
                  </a:schemeClr>
                </a:solidFill>
              </a:rPr>
              <a:t>, </a:t>
            </a:r>
            <a:r>
              <a:rPr lang="en-US" b="1" dirty="0" err="1" smtClean="0">
                <a:solidFill>
                  <a:schemeClr val="tx2">
                    <a:lumMod val="60000"/>
                    <a:lumOff val="40000"/>
                  </a:schemeClr>
                </a:solidFill>
              </a:rPr>
              <a:t>MoHFW</a:t>
            </a:r>
            <a:r>
              <a:rPr lang="en-US" b="1" dirty="0" smtClean="0">
                <a:solidFill>
                  <a:schemeClr val="tx2">
                    <a:lumMod val="60000"/>
                    <a:lumOff val="40000"/>
                  </a:schemeClr>
                </a:solidFill>
              </a:rPr>
              <a:t>, Decline in rates of Maternal &amp; Infant Mortality.</a:t>
            </a:r>
          </a:p>
          <a:p>
            <a:pPr>
              <a:buFont typeface="Wingdings" pitchFamily="2" charset="2"/>
              <a:buChar char="Ø"/>
            </a:pPr>
            <a:r>
              <a:rPr lang="en-US" b="1" dirty="0" smtClean="0">
                <a:solidFill>
                  <a:schemeClr val="tx2">
                    <a:lumMod val="60000"/>
                    <a:lumOff val="40000"/>
                  </a:schemeClr>
                </a:solidFill>
              </a:rPr>
              <a:t> Annual Health Survey 2012 – 13 Fact Sheet.</a:t>
            </a:r>
          </a:p>
          <a:p>
            <a:pPr>
              <a:buFont typeface="Wingdings" pitchFamily="2" charset="2"/>
              <a:buChar char="Ø"/>
            </a:pPr>
            <a:r>
              <a:rPr lang="en-US" b="1" dirty="0" smtClean="0">
                <a:solidFill>
                  <a:schemeClr val="tx2">
                    <a:lumMod val="60000"/>
                    <a:lumOff val="40000"/>
                  </a:schemeClr>
                </a:solidFill>
              </a:rPr>
              <a:t> National Rural Health Mission (NRHM) Budgeting for change series, 2011.</a:t>
            </a:r>
          </a:p>
          <a:p>
            <a:pPr>
              <a:buFont typeface="Wingdings" pitchFamily="2" charset="2"/>
              <a:buChar char="Ø"/>
            </a:pPr>
            <a:r>
              <a:rPr lang="en-US" b="1" dirty="0" smtClean="0">
                <a:solidFill>
                  <a:schemeClr val="tx2">
                    <a:lumMod val="60000"/>
                    <a:lumOff val="40000"/>
                  </a:schemeClr>
                </a:solidFill>
              </a:rPr>
              <a:t> National Health Mission, Medical, Health &amp; Family Department Government of Rajasthan.</a:t>
            </a:r>
          </a:p>
          <a:p>
            <a:pPr>
              <a:buFont typeface="Wingdings" pitchFamily="2" charset="2"/>
              <a:buChar char="Ø"/>
            </a:pPr>
            <a:r>
              <a:rPr lang="en-US" b="1" dirty="0" smtClean="0">
                <a:solidFill>
                  <a:schemeClr val="tx2">
                    <a:lumMod val="60000"/>
                    <a:lumOff val="40000"/>
                  </a:schemeClr>
                </a:solidFill>
              </a:rPr>
              <a:t> National Rural Health Mission (NRHM) – Rajasthan Homepage.</a:t>
            </a:r>
          </a:p>
          <a:p>
            <a:pPr>
              <a:buFont typeface="Wingdings" pitchFamily="2" charset="2"/>
              <a:buChar char="Ø"/>
            </a:pPr>
            <a:r>
              <a:rPr lang="en-US" b="1" dirty="0" smtClean="0">
                <a:solidFill>
                  <a:schemeClr val="tx2">
                    <a:lumMod val="60000"/>
                    <a:lumOff val="40000"/>
                  </a:schemeClr>
                </a:solidFill>
              </a:rPr>
              <a:t> Home Monitoring: Common Review Mission (CRM), 1</a:t>
            </a:r>
            <a:r>
              <a:rPr lang="en-US" b="1" baseline="30000" dirty="0" smtClean="0">
                <a:solidFill>
                  <a:schemeClr val="tx2">
                    <a:lumMod val="60000"/>
                    <a:lumOff val="40000"/>
                  </a:schemeClr>
                </a:solidFill>
              </a:rPr>
              <a:t>st</a:t>
            </a:r>
            <a:r>
              <a:rPr lang="en-US" b="1" dirty="0" smtClean="0">
                <a:solidFill>
                  <a:schemeClr val="tx2">
                    <a:lumMod val="60000"/>
                    <a:lumOff val="40000"/>
                  </a:schemeClr>
                </a:solidFill>
              </a:rPr>
              <a:t> to 10</a:t>
            </a:r>
            <a:r>
              <a:rPr lang="en-US" b="1" baseline="30000" dirty="0" smtClean="0">
                <a:solidFill>
                  <a:schemeClr val="tx2">
                    <a:lumMod val="60000"/>
                    <a:lumOff val="40000"/>
                  </a:schemeClr>
                </a:solidFill>
              </a:rPr>
              <a:t>th</a:t>
            </a:r>
            <a:r>
              <a:rPr lang="en-US" b="1" dirty="0" smtClean="0">
                <a:solidFill>
                  <a:schemeClr val="tx2">
                    <a:lumMod val="60000"/>
                    <a:lumOff val="40000"/>
                  </a:schemeClr>
                </a:solidFill>
              </a:rPr>
              <a:t> CRM Report. </a:t>
            </a:r>
          </a:p>
          <a:p>
            <a:pPr>
              <a:buFont typeface="Wingdings" pitchFamily="2" charset="2"/>
              <a:buChar char="Ø"/>
            </a:pPr>
            <a:r>
              <a:rPr lang="en-US" b="1" dirty="0" smtClean="0">
                <a:solidFill>
                  <a:schemeClr val="tx2">
                    <a:lumMod val="60000"/>
                    <a:lumOff val="40000"/>
                  </a:schemeClr>
                </a:solidFill>
              </a:rPr>
              <a:t> State Program Implementation Plans ( PIPs)- Government of India.</a:t>
            </a:r>
          </a:p>
          <a:p>
            <a:pPr>
              <a:buFont typeface="Wingdings" pitchFamily="2" charset="2"/>
              <a:buChar char="Ø"/>
            </a:pPr>
            <a:r>
              <a:rPr lang="en-US" b="1" dirty="0" smtClean="0">
                <a:solidFill>
                  <a:schemeClr val="tx2">
                    <a:lumMod val="60000"/>
                    <a:lumOff val="40000"/>
                  </a:schemeClr>
                </a:solidFill>
              </a:rPr>
              <a:t> Press Information Bureau, </a:t>
            </a:r>
            <a:r>
              <a:rPr lang="en-US" b="1" dirty="0" err="1" smtClean="0">
                <a:solidFill>
                  <a:schemeClr val="tx2">
                    <a:lumMod val="60000"/>
                    <a:lumOff val="40000"/>
                  </a:schemeClr>
                </a:solidFill>
              </a:rPr>
              <a:t>GoI</a:t>
            </a:r>
            <a:r>
              <a:rPr lang="en-US" b="1" dirty="0" smtClean="0">
                <a:solidFill>
                  <a:schemeClr val="tx2">
                    <a:lumMod val="60000"/>
                    <a:lumOff val="40000"/>
                  </a:schemeClr>
                </a:solidFill>
              </a:rPr>
              <a:t>, </a:t>
            </a:r>
            <a:r>
              <a:rPr lang="en-US" b="1" dirty="0" err="1" smtClean="0">
                <a:solidFill>
                  <a:schemeClr val="tx2">
                    <a:lumMod val="60000"/>
                    <a:lumOff val="40000"/>
                  </a:schemeClr>
                </a:solidFill>
              </a:rPr>
              <a:t>MoHFW</a:t>
            </a:r>
            <a:r>
              <a:rPr lang="en-US" b="1" dirty="0" smtClean="0">
                <a:solidFill>
                  <a:schemeClr val="tx2">
                    <a:lumMod val="60000"/>
                    <a:lumOff val="40000"/>
                  </a:schemeClr>
                </a:solidFill>
              </a:rPr>
              <a:t>: Achievements under the National Rural Health Mission        (NRHM), Jul 2015.</a:t>
            </a:r>
          </a:p>
          <a:p>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76400"/>
            <a:ext cx="8229600" cy="4038601"/>
          </a:xfrm>
        </p:spPr>
        <p:txBody>
          <a:bodyPr>
            <a:noAutofit/>
          </a:bodyPr>
          <a:lstStyle/>
          <a:p>
            <a:pPr algn="ctr">
              <a:buNone/>
            </a:pPr>
            <a:r>
              <a:rPr lang="en-US" sz="30000" dirty="0" smtClean="0">
                <a:solidFill>
                  <a:schemeClr val="tx2">
                    <a:lumMod val="60000"/>
                    <a:lumOff val="40000"/>
                  </a:schemeClr>
                </a:solidFill>
              </a:rPr>
              <a:t>?</a:t>
            </a:r>
            <a:endParaRPr lang="en-US" sz="30000" dirty="0">
              <a:solidFill>
                <a:schemeClr val="tx2">
                  <a:lumMod val="60000"/>
                  <a:lumOff val="40000"/>
                </a:schemeClr>
              </a:solidFill>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2514600"/>
            <a:ext cx="8229600" cy="3611563"/>
          </a:xfrm>
        </p:spPr>
        <p:txBody>
          <a:bodyPr>
            <a:normAutofit/>
          </a:bodyPr>
          <a:lstStyle/>
          <a:p>
            <a:pPr algn="ctr">
              <a:buNone/>
            </a:pPr>
            <a:r>
              <a:rPr lang="en-US" sz="6600" b="1" i="1" dirty="0" smtClean="0">
                <a:solidFill>
                  <a:schemeClr val="tx2">
                    <a:lumMod val="60000"/>
                    <a:lumOff val="40000"/>
                  </a:schemeClr>
                </a:solidFill>
              </a:rPr>
              <a:t>THANK YOU</a:t>
            </a:r>
            <a:endParaRPr lang="en-US" sz="6600" b="1" i="1" dirty="0">
              <a:solidFill>
                <a:schemeClr val="tx2">
                  <a:lumMod val="60000"/>
                  <a:lumOff val="40000"/>
                </a:schemeClr>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chemeClr val="tx2">
                    <a:lumMod val="60000"/>
                    <a:lumOff val="40000"/>
                  </a:schemeClr>
                </a:solidFill>
              </a:rPr>
              <a:t>Introduction (</a:t>
            </a:r>
            <a:r>
              <a:rPr lang="en-US" b="1" u="sng" dirty="0" err="1" smtClean="0">
                <a:solidFill>
                  <a:schemeClr val="tx2">
                    <a:lumMod val="60000"/>
                    <a:lumOff val="40000"/>
                  </a:schemeClr>
                </a:solidFill>
              </a:rPr>
              <a:t>Contd</a:t>
            </a:r>
            <a:r>
              <a:rPr lang="en-US" b="1" u="sng" dirty="0" smtClean="0">
                <a:solidFill>
                  <a:schemeClr val="tx2">
                    <a:lumMod val="60000"/>
                    <a:lumOff val="40000"/>
                  </a:schemeClr>
                </a:solidFill>
              </a:rPr>
              <a:t>)</a:t>
            </a:r>
            <a:endParaRPr lang="en-US" b="1" u="sng" dirty="0">
              <a:solidFill>
                <a:schemeClr val="tx2">
                  <a:lumMod val="60000"/>
                  <a:lumOff val="40000"/>
                </a:schemeClr>
              </a:solidFill>
            </a:endParaRPr>
          </a:p>
        </p:txBody>
      </p:sp>
      <p:sp>
        <p:nvSpPr>
          <p:cNvPr id="3" name="Content Placeholder 2"/>
          <p:cNvSpPr>
            <a:spLocks noGrp="1"/>
          </p:cNvSpPr>
          <p:nvPr>
            <p:ph idx="1"/>
          </p:nvPr>
        </p:nvSpPr>
        <p:spPr/>
        <p:txBody>
          <a:bodyPr>
            <a:normAutofit fontScale="85000" lnSpcReduction="10000"/>
          </a:bodyPr>
          <a:lstStyle/>
          <a:p>
            <a:r>
              <a:rPr lang="en-US" b="1" dirty="0" smtClean="0">
                <a:solidFill>
                  <a:schemeClr val="tx2">
                    <a:lumMod val="60000"/>
                    <a:lumOff val="40000"/>
                  </a:schemeClr>
                </a:solidFill>
              </a:rPr>
              <a:t>NRHM umbrella comprises of MSG at top with equivalent State &amp; District health missions below.</a:t>
            </a:r>
          </a:p>
          <a:p>
            <a:r>
              <a:rPr lang="en-US" b="1" dirty="0" smtClean="0">
                <a:solidFill>
                  <a:schemeClr val="tx2">
                    <a:lumMod val="60000"/>
                    <a:lumOff val="40000"/>
                  </a:schemeClr>
                </a:solidFill>
              </a:rPr>
              <a:t>Each district prepares health plan which is integrated into SPIP &amp; finally submitted to central govt. </a:t>
            </a:r>
            <a:r>
              <a:rPr lang="en-US" b="1" dirty="0" err="1" smtClean="0">
                <a:solidFill>
                  <a:schemeClr val="tx2">
                    <a:lumMod val="60000"/>
                    <a:lumOff val="40000"/>
                  </a:schemeClr>
                </a:solidFill>
              </a:rPr>
              <a:t>GoI</a:t>
            </a:r>
            <a:r>
              <a:rPr lang="en-US" b="1" dirty="0" smtClean="0">
                <a:solidFill>
                  <a:schemeClr val="tx2">
                    <a:lumMod val="60000"/>
                    <a:lumOff val="40000"/>
                  </a:schemeClr>
                </a:solidFill>
              </a:rPr>
              <a:t> releases funds to SHS.</a:t>
            </a:r>
          </a:p>
          <a:p>
            <a:r>
              <a:rPr lang="en-US" b="1" dirty="0" smtClean="0">
                <a:solidFill>
                  <a:schemeClr val="tx2">
                    <a:lumMod val="60000"/>
                    <a:lumOff val="40000"/>
                  </a:schemeClr>
                </a:solidFill>
              </a:rPr>
              <a:t>Jun 2014 NUHM was launched along with NRHM under an apex program NHM.</a:t>
            </a:r>
          </a:p>
          <a:p>
            <a:r>
              <a:rPr lang="en-US" b="1" dirty="0" smtClean="0">
                <a:solidFill>
                  <a:schemeClr val="tx2">
                    <a:lumMod val="60000"/>
                    <a:lumOff val="40000"/>
                  </a:schemeClr>
                </a:solidFill>
              </a:rPr>
              <a:t>NHM aims to increase public </a:t>
            </a:r>
            <a:r>
              <a:rPr lang="en-US" b="1" dirty="0" err="1" smtClean="0">
                <a:solidFill>
                  <a:schemeClr val="tx2">
                    <a:lumMod val="60000"/>
                    <a:lumOff val="40000"/>
                  </a:schemeClr>
                </a:solidFill>
              </a:rPr>
              <a:t>expdr</a:t>
            </a:r>
            <a:r>
              <a:rPr lang="en-US" b="1" dirty="0" smtClean="0">
                <a:solidFill>
                  <a:schemeClr val="tx2">
                    <a:lumMod val="60000"/>
                    <a:lumOff val="40000"/>
                  </a:schemeClr>
                </a:solidFill>
              </a:rPr>
              <a:t> on health to 1.87% of GDP by end of 12</a:t>
            </a:r>
            <a:r>
              <a:rPr lang="en-US" b="1" baseline="30000" dirty="0" smtClean="0">
                <a:solidFill>
                  <a:schemeClr val="tx2">
                    <a:lumMod val="60000"/>
                    <a:lumOff val="40000"/>
                  </a:schemeClr>
                </a:solidFill>
              </a:rPr>
              <a:t>th</a:t>
            </a:r>
            <a:r>
              <a:rPr lang="en-US" b="1" dirty="0" smtClean="0">
                <a:solidFill>
                  <a:schemeClr val="tx2">
                    <a:lumMod val="60000"/>
                    <a:lumOff val="40000"/>
                  </a:schemeClr>
                </a:solidFill>
              </a:rPr>
              <a:t> plan(2017)</a:t>
            </a:r>
          </a:p>
          <a:p>
            <a:r>
              <a:rPr lang="en-US" b="1" dirty="0" smtClean="0">
                <a:solidFill>
                  <a:schemeClr val="tx2">
                    <a:lumMod val="60000"/>
                    <a:lumOff val="40000"/>
                  </a:schemeClr>
                </a:solidFill>
              </a:rPr>
              <a:t>Funding pattern of NRHM was 85:15(</a:t>
            </a:r>
            <a:r>
              <a:rPr lang="en-US" b="1" dirty="0" err="1" smtClean="0">
                <a:solidFill>
                  <a:schemeClr val="tx2">
                    <a:lumMod val="60000"/>
                    <a:lumOff val="40000"/>
                  </a:schemeClr>
                </a:solidFill>
              </a:rPr>
              <a:t>GoI:State</a:t>
            </a:r>
            <a:r>
              <a:rPr lang="en-US" b="1" dirty="0" smtClean="0">
                <a:solidFill>
                  <a:schemeClr val="tx2">
                    <a:lumMod val="60000"/>
                    <a:lumOff val="40000"/>
                  </a:schemeClr>
                </a:solidFill>
              </a:rPr>
              <a:t>) till 2011-12 &amp; it changed to 75:25. </a:t>
            </a:r>
            <a:endParaRPr lang="en-US" b="1" dirty="0">
              <a:solidFill>
                <a:schemeClr val="tx2">
                  <a:lumMod val="60000"/>
                  <a:lumOff val="40000"/>
                </a:schemeClr>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u="sng" dirty="0" smtClean="0">
                <a:solidFill>
                  <a:schemeClr val="tx2">
                    <a:lumMod val="60000"/>
                    <a:lumOff val="40000"/>
                  </a:schemeClr>
                </a:solidFill>
              </a:rPr>
              <a:t>Aim &amp; Objective of Study</a:t>
            </a:r>
            <a:endParaRPr lang="en-US" b="1" u="sng" dirty="0">
              <a:solidFill>
                <a:schemeClr val="tx2">
                  <a:lumMod val="60000"/>
                  <a:lumOff val="40000"/>
                </a:schemeClr>
              </a:solidFill>
            </a:endParaRPr>
          </a:p>
        </p:txBody>
      </p:sp>
      <p:sp>
        <p:nvSpPr>
          <p:cNvPr id="5" name="Content Placeholder 4"/>
          <p:cNvSpPr>
            <a:spLocks noGrp="1"/>
          </p:cNvSpPr>
          <p:nvPr>
            <p:ph idx="1"/>
          </p:nvPr>
        </p:nvSpPr>
        <p:spPr/>
        <p:txBody>
          <a:bodyPr/>
          <a:lstStyle/>
          <a:p>
            <a:endParaRPr lang="en-US" b="1" dirty="0" smtClean="0"/>
          </a:p>
          <a:p>
            <a:r>
              <a:rPr lang="en-US" b="1" u="sng" dirty="0" smtClean="0">
                <a:solidFill>
                  <a:schemeClr val="tx2">
                    <a:lumMod val="60000"/>
                    <a:lumOff val="40000"/>
                  </a:schemeClr>
                </a:solidFill>
              </a:rPr>
              <a:t>Aim </a:t>
            </a:r>
            <a:r>
              <a:rPr lang="en-US" b="1" dirty="0" smtClean="0">
                <a:solidFill>
                  <a:schemeClr val="tx2">
                    <a:lumMod val="60000"/>
                    <a:lumOff val="40000"/>
                  </a:schemeClr>
                </a:solidFill>
              </a:rPr>
              <a:t>:  The aim of this dissertation is to ascertain the quantum of funds allotted by NRHM to Rajasthan with effect from 2007 to 2016, its utilization and effect on the results of IMR &amp; MMR.</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914400"/>
          </a:xfrm>
        </p:spPr>
        <p:txBody>
          <a:bodyPr>
            <a:normAutofit fontScale="90000"/>
          </a:bodyPr>
          <a:lstStyle/>
          <a:p>
            <a:pPr lvl="0"/>
            <a:r>
              <a:rPr lang="en-US" b="1" u="sng" dirty="0" smtClean="0">
                <a:solidFill>
                  <a:schemeClr val="tx2">
                    <a:lumMod val="60000"/>
                    <a:lumOff val="40000"/>
                  </a:schemeClr>
                </a:solidFill>
              </a:rPr>
              <a:t>Specific Objective </a:t>
            </a:r>
            <a:br>
              <a:rPr lang="en-US" b="1" u="sng" dirty="0" smtClean="0">
                <a:solidFill>
                  <a:schemeClr val="tx2">
                    <a:lumMod val="60000"/>
                    <a:lumOff val="40000"/>
                  </a:schemeClr>
                </a:solidFill>
              </a:rPr>
            </a:br>
            <a:endParaRPr lang="en-US" dirty="0">
              <a:solidFill>
                <a:schemeClr val="tx2">
                  <a:lumMod val="60000"/>
                  <a:lumOff val="40000"/>
                </a:schemeClr>
              </a:solidFill>
            </a:endParaRPr>
          </a:p>
        </p:txBody>
      </p:sp>
      <p:sp>
        <p:nvSpPr>
          <p:cNvPr id="3" name="Content Placeholder 2"/>
          <p:cNvSpPr>
            <a:spLocks noGrp="1"/>
          </p:cNvSpPr>
          <p:nvPr>
            <p:ph idx="1"/>
          </p:nvPr>
        </p:nvSpPr>
        <p:spPr>
          <a:xfrm>
            <a:off x="457200" y="1295400"/>
            <a:ext cx="8229600" cy="4830763"/>
          </a:xfrm>
        </p:spPr>
        <p:txBody>
          <a:bodyPr>
            <a:normAutofit/>
          </a:bodyPr>
          <a:lstStyle/>
          <a:p>
            <a:pPr lvl="0"/>
            <a:r>
              <a:rPr lang="en-US" b="1" dirty="0" smtClean="0">
                <a:solidFill>
                  <a:schemeClr val="tx2">
                    <a:lumMod val="60000"/>
                    <a:lumOff val="40000"/>
                  </a:schemeClr>
                </a:solidFill>
              </a:rPr>
              <a:t>To find out the state of funds allotted by NRHM and spent by Rajasthan with effect from 2007 onwards.</a:t>
            </a:r>
          </a:p>
          <a:p>
            <a:pPr lvl="0"/>
            <a:r>
              <a:rPr lang="en-US" b="1" dirty="0" smtClean="0">
                <a:solidFill>
                  <a:schemeClr val="tx2">
                    <a:lumMod val="60000"/>
                    <a:lumOff val="40000"/>
                  </a:schemeClr>
                </a:solidFill>
              </a:rPr>
              <a:t>To </a:t>
            </a:r>
            <a:r>
              <a:rPr lang="en-US" b="1" dirty="0">
                <a:solidFill>
                  <a:schemeClr val="tx2">
                    <a:lumMod val="60000"/>
                    <a:lumOff val="40000"/>
                  </a:schemeClr>
                </a:solidFill>
              </a:rPr>
              <a:t>analyze the state of IMR &amp; MMR and ascertain the reasons for increase or decline.</a:t>
            </a:r>
          </a:p>
          <a:p>
            <a:pPr lvl="0"/>
            <a:r>
              <a:rPr lang="en-US" b="1" dirty="0">
                <a:solidFill>
                  <a:schemeClr val="tx2">
                    <a:lumMod val="60000"/>
                    <a:lumOff val="40000"/>
                  </a:schemeClr>
                </a:solidFill>
              </a:rPr>
              <a:t>To make recommendations for achieving set goals</a:t>
            </a:r>
            <a:r>
              <a:rPr lang="en-US" b="1" dirty="0" smtClean="0">
                <a:solidFill>
                  <a:schemeClr val="tx2">
                    <a:lumMod val="60000"/>
                    <a:lumOff val="40000"/>
                  </a:schemeClr>
                </a:solidFill>
              </a:rPr>
              <a:t>.</a:t>
            </a:r>
            <a:r>
              <a:rPr lang="en-US" b="1" dirty="0">
                <a:solidFill>
                  <a:schemeClr val="tx2">
                    <a:lumMod val="60000"/>
                    <a:lumOff val="40000"/>
                  </a:schemeClr>
                </a:solidFill>
              </a:rPr>
              <a:t> </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chemeClr val="tx2">
                    <a:lumMod val="60000"/>
                    <a:lumOff val="40000"/>
                  </a:schemeClr>
                </a:solidFill>
              </a:rPr>
              <a:t>Methodology</a:t>
            </a:r>
            <a:endParaRPr lang="en-US" b="1" u="sng" dirty="0">
              <a:solidFill>
                <a:schemeClr val="tx2">
                  <a:lumMod val="60000"/>
                  <a:lumOff val="40000"/>
                </a:schemeClr>
              </a:solidFill>
            </a:endParaRPr>
          </a:p>
        </p:txBody>
      </p:sp>
      <p:sp>
        <p:nvSpPr>
          <p:cNvPr id="3" name="Content Placeholder 2"/>
          <p:cNvSpPr>
            <a:spLocks noGrp="1"/>
          </p:cNvSpPr>
          <p:nvPr>
            <p:ph idx="1"/>
          </p:nvPr>
        </p:nvSpPr>
        <p:spPr/>
        <p:txBody>
          <a:bodyPr>
            <a:normAutofit/>
          </a:bodyPr>
          <a:lstStyle/>
          <a:p>
            <a:pPr>
              <a:buNone/>
            </a:pPr>
            <a:r>
              <a:rPr lang="en-US" b="1" u="sng" dirty="0" smtClean="0">
                <a:solidFill>
                  <a:schemeClr val="tx2">
                    <a:lumMod val="60000"/>
                    <a:lumOff val="40000"/>
                  </a:schemeClr>
                </a:solidFill>
              </a:rPr>
              <a:t>Data Source</a:t>
            </a:r>
            <a:r>
              <a:rPr lang="en-US" b="1" dirty="0" smtClean="0">
                <a:solidFill>
                  <a:schemeClr val="tx2">
                    <a:lumMod val="60000"/>
                    <a:lumOff val="40000"/>
                  </a:schemeClr>
                </a:solidFill>
              </a:rPr>
              <a:t>: </a:t>
            </a:r>
          </a:p>
          <a:p>
            <a:r>
              <a:rPr lang="en-US" b="1" dirty="0" smtClean="0">
                <a:solidFill>
                  <a:schemeClr val="tx2">
                    <a:lumMod val="60000"/>
                    <a:lumOff val="40000"/>
                  </a:schemeClr>
                </a:solidFill>
              </a:rPr>
              <a:t> National Family Health Survey</a:t>
            </a:r>
          </a:p>
          <a:p>
            <a:r>
              <a:rPr lang="en-US" b="1" dirty="0" smtClean="0">
                <a:solidFill>
                  <a:schemeClr val="tx2">
                    <a:lumMod val="60000"/>
                    <a:lumOff val="40000"/>
                  </a:schemeClr>
                </a:solidFill>
              </a:rPr>
              <a:t>District Level Health Survey</a:t>
            </a:r>
          </a:p>
          <a:p>
            <a:r>
              <a:rPr lang="en-US" b="1" dirty="0" smtClean="0">
                <a:solidFill>
                  <a:schemeClr val="tx2">
                    <a:lumMod val="60000"/>
                    <a:lumOff val="40000"/>
                  </a:schemeClr>
                </a:solidFill>
              </a:rPr>
              <a:t>Annual Health Survey</a:t>
            </a:r>
          </a:p>
          <a:p>
            <a:r>
              <a:rPr lang="en-US" b="1" dirty="0" smtClean="0">
                <a:solidFill>
                  <a:schemeClr val="tx2">
                    <a:lumMod val="60000"/>
                    <a:lumOff val="40000"/>
                  </a:schemeClr>
                </a:solidFill>
              </a:rPr>
              <a:t>Registrar General of India (RGI-SRS)</a:t>
            </a:r>
          </a:p>
          <a:p>
            <a:pPr>
              <a:buNone/>
            </a:pPr>
            <a:endParaRPr lang="en-US" dirty="0" smtClean="0"/>
          </a:p>
          <a:p>
            <a:pPr>
              <a:buNone/>
            </a:pPr>
            <a:endParaRPr lang="en-US" dirty="0" smtClean="0"/>
          </a:p>
          <a:p>
            <a:endParaRPr lang="en-US"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chemeClr val="tx2">
                    <a:lumMod val="60000"/>
                    <a:lumOff val="40000"/>
                  </a:schemeClr>
                </a:solidFill>
              </a:rPr>
              <a:t>NFHS</a:t>
            </a:r>
            <a:endParaRPr lang="en-US" b="1" u="sng" dirty="0">
              <a:solidFill>
                <a:schemeClr val="tx2">
                  <a:lumMod val="60000"/>
                  <a:lumOff val="40000"/>
                </a:schemeClr>
              </a:solidFill>
            </a:endParaRPr>
          </a:p>
        </p:txBody>
      </p:sp>
      <p:sp>
        <p:nvSpPr>
          <p:cNvPr id="3" name="Content Placeholder 2"/>
          <p:cNvSpPr>
            <a:spLocks noGrp="1"/>
          </p:cNvSpPr>
          <p:nvPr>
            <p:ph idx="1"/>
          </p:nvPr>
        </p:nvSpPr>
        <p:spPr/>
        <p:txBody>
          <a:bodyPr>
            <a:normAutofit lnSpcReduction="10000"/>
          </a:bodyPr>
          <a:lstStyle/>
          <a:p>
            <a:pPr marL="514350" indent="-514350"/>
            <a:r>
              <a:rPr lang="en-US" b="1" dirty="0" smtClean="0">
                <a:solidFill>
                  <a:schemeClr val="tx2">
                    <a:lumMod val="60000"/>
                    <a:lumOff val="40000"/>
                  </a:schemeClr>
                </a:solidFill>
              </a:rPr>
              <a:t>Large scale nationwide multi-round household survey .</a:t>
            </a:r>
          </a:p>
          <a:p>
            <a:r>
              <a:rPr lang="en-US" b="1" dirty="0" smtClean="0">
                <a:solidFill>
                  <a:schemeClr val="tx2">
                    <a:lumMod val="60000"/>
                    <a:lumOff val="40000"/>
                  </a:schemeClr>
                </a:solidFill>
              </a:rPr>
              <a:t>  Survey provides state wise as well as                national information on Fertility, Infant and Child Mortality, Maternal and Child Health, Reproductive Health, Nutrition, Anemia.</a:t>
            </a:r>
          </a:p>
          <a:p>
            <a:r>
              <a:rPr lang="en-US" b="1" dirty="0" smtClean="0">
                <a:solidFill>
                  <a:schemeClr val="tx2">
                    <a:lumMod val="60000"/>
                    <a:lumOff val="40000"/>
                  </a:schemeClr>
                </a:solidFill>
              </a:rPr>
              <a:t>Three rounds of NFHS conducted. NFHS I (1992- 93) , NFHS II (1998- 99 ), NFHS III (2005 -06). </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chemeClr val="tx2">
                    <a:lumMod val="60000"/>
                    <a:lumOff val="40000"/>
                  </a:schemeClr>
                </a:solidFill>
              </a:rPr>
              <a:t>DLHS</a:t>
            </a:r>
            <a:endParaRPr lang="en-US" b="1" u="sng" dirty="0">
              <a:solidFill>
                <a:schemeClr val="tx2">
                  <a:lumMod val="60000"/>
                  <a:lumOff val="40000"/>
                </a:schemeClr>
              </a:solidFill>
            </a:endParaRPr>
          </a:p>
        </p:txBody>
      </p:sp>
      <p:sp>
        <p:nvSpPr>
          <p:cNvPr id="3" name="Content Placeholder 2"/>
          <p:cNvSpPr>
            <a:spLocks noGrp="1"/>
          </p:cNvSpPr>
          <p:nvPr>
            <p:ph idx="1"/>
          </p:nvPr>
        </p:nvSpPr>
        <p:spPr/>
        <p:txBody>
          <a:bodyPr>
            <a:normAutofit/>
          </a:bodyPr>
          <a:lstStyle/>
          <a:p>
            <a:r>
              <a:rPr lang="en-US" b="1" dirty="0" smtClean="0">
                <a:solidFill>
                  <a:schemeClr val="tx2">
                    <a:lumMod val="60000"/>
                    <a:lumOff val="40000"/>
                  </a:schemeClr>
                </a:solidFill>
              </a:rPr>
              <a:t>Nationwide district level survey.</a:t>
            </a:r>
          </a:p>
          <a:p>
            <a:r>
              <a:rPr lang="en-US" b="1" dirty="0" smtClean="0">
                <a:solidFill>
                  <a:schemeClr val="tx2">
                    <a:lumMod val="60000"/>
                    <a:lumOff val="40000"/>
                  </a:schemeClr>
                </a:solidFill>
              </a:rPr>
              <a:t>Provides info on health care and utilization indicators on Maternal and child health, reproductive health and family planning. </a:t>
            </a:r>
          </a:p>
          <a:p>
            <a:r>
              <a:rPr lang="en-US" b="1" dirty="0" smtClean="0">
                <a:solidFill>
                  <a:schemeClr val="tx2">
                    <a:lumMod val="60000"/>
                    <a:lumOff val="40000"/>
                  </a:schemeClr>
                </a:solidFill>
              </a:rPr>
              <a:t>Three rounds of DLHS conducted. DLHS I (1998 – 99), DLHS II (2002 – 04) and DLHS III (2007 – 2008).           </a:t>
            </a:r>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8DB3E2"/>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687</TotalTime>
  <Words>2208</Words>
  <Application>Microsoft Office PowerPoint</Application>
  <PresentationFormat>On-screen Show (4:3)</PresentationFormat>
  <Paragraphs>401</Paragraphs>
  <Slides>39</Slides>
  <Notes>3</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Office Theme</vt:lpstr>
      <vt:lpstr>ALLOCATION OF FUNDS TO RAJASTHAN BY NRHM, ITS UTILIZATION AND EFFECT ON IMR &amp; MMR                                By- Lt Col U S Udawat</vt:lpstr>
      <vt:lpstr>PREVIEW</vt:lpstr>
      <vt:lpstr>Introduction</vt:lpstr>
      <vt:lpstr>Introduction (Contd)</vt:lpstr>
      <vt:lpstr>Aim &amp; Objective of Study</vt:lpstr>
      <vt:lpstr>Specific Objective  </vt:lpstr>
      <vt:lpstr>Methodology</vt:lpstr>
      <vt:lpstr>NFHS</vt:lpstr>
      <vt:lpstr>DLHS</vt:lpstr>
      <vt:lpstr>AHS</vt:lpstr>
      <vt:lpstr>RGI(SRS)</vt:lpstr>
      <vt:lpstr>Other Secondary Sources</vt:lpstr>
      <vt:lpstr>Allocation of Funds by NRHM to Rajasthan (in Crores)</vt:lpstr>
      <vt:lpstr>Fund Allocation by NRHM to Rajasthan(In Crores)</vt:lpstr>
      <vt:lpstr>Key Interventions at level of GoI</vt:lpstr>
      <vt:lpstr>Key Interventions at level of GoI(Contd)</vt:lpstr>
      <vt:lpstr>Key Interventions at level of GoI(Contd)</vt:lpstr>
      <vt:lpstr> NRHM Funds Under Different  Budget Head(In Crores)</vt:lpstr>
      <vt:lpstr>Key Schemes at Level of Govt of Rajasthan</vt:lpstr>
      <vt:lpstr>Key Schemes at Level of Govt of Rajasthan(Contd)</vt:lpstr>
      <vt:lpstr>Provision of Skilled Birth Attendance and Emergency Obstetric Care </vt:lpstr>
      <vt:lpstr>Reproductive and Child Health(RCH II) </vt:lpstr>
      <vt:lpstr>Allocation, Release &amp; Expenditure under RCH Flexible Pool For F.Ys. 2011-12 to 2014-15(In crores)  </vt:lpstr>
      <vt:lpstr>Immunization</vt:lpstr>
      <vt:lpstr>Slide 25</vt:lpstr>
      <vt:lpstr>Maternal Death Review (MDR) </vt:lpstr>
      <vt:lpstr>Provision of Safe Abortion Services</vt:lpstr>
      <vt:lpstr>Results</vt:lpstr>
      <vt:lpstr>Maternal Mortality Ratio (MMR) in Rajasthan </vt:lpstr>
      <vt:lpstr>Slide 30</vt:lpstr>
      <vt:lpstr>Infant Mortality in Rajasthan </vt:lpstr>
      <vt:lpstr>Slide 32</vt:lpstr>
      <vt:lpstr>Slide 33</vt:lpstr>
      <vt:lpstr>Health Indicators &amp; Goals selected by Rajasthan </vt:lpstr>
      <vt:lpstr>Recommendations </vt:lpstr>
      <vt:lpstr> Conclusion </vt:lpstr>
      <vt:lpstr>References </vt:lpstr>
      <vt:lpstr>Slide 38</vt:lpstr>
      <vt:lpstr>Slide 39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ALLOCATION OF FUNDS TO RAJASTHAN BY NRHM, ITS UTILIZATION AND EFFECT ON IMR &amp; MMR</dc:title>
  <dc:creator>udawats</dc:creator>
  <cp:lastModifiedBy>udawats</cp:lastModifiedBy>
  <cp:revision>43</cp:revision>
  <dcterms:created xsi:type="dcterms:W3CDTF">2017-05-10T06:54:50Z</dcterms:created>
  <dcterms:modified xsi:type="dcterms:W3CDTF">2017-05-14T11:33:47Z</dcterms:modified>
</cp:coreProperties>
</file>