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8" r:id="rId4"/>
  </p:sldMasterIdLst>
  <p:notesMasterIdLst>
    <p:notesMasterId r:id="rId32"/>
  </p:notesMasterIdLst>
  <p:sldIdLst>
    <p:sldId id="257" r:id="rId5"/>
    <p:sldId id="259" r:id="rId6"/>
    <p:sldId id="261" r:id="rId7"/>
    <p:sldId id="274" r:id="rId8"/>
    <p:sldId id="262" r:id="rId9"/>
    <p:sldId id="263" r:id="rId10"/>
    <p:sldId id="275" r:id="rId11"/>
    <p:sldId id="265" r:id="rId12"/>
    <p:sldId id="266" r:id="rId13"/>
    <p:sldId id="277" r:id="rId14"/>
    <p:sldId id="276" r:id="rId15"/>
    <p:sldId id="267" r:id="rId16"/>
    <p:sldId id="270" r:id="rId17"/>
    <p:sldId id="271" r:id="rId18"/>
    <p:sldId id="273" r:id="rId19"/>
    <p:sldId id="278" r:id="rId20"/>
    <p:sldId id="279" r:id="rId21"/>
    <p:sldId id="280" r:id="rId22"/>
    <p:sldId id="281" r:id="rId23"/>
    <p:sldId id="282" r:id="rId24"/>
    <p:sldId id="283" r:id="rId25"/>
    <p:sldId id="284" r:id="rId26"/>
    <p:sldId id="285" r:id="rId27"/>
    <p:sldId id="286" r:id="rId28"/>
    <p:sldId id="287" r:id="rId29"/>
    <p:sldId id="288"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43" autoAdjust="0"/>
    <p:restoredTop sz="94660"/>
  </p:normalViewPr>
  <p:slideViewPr>
    <p:cSldViewPr snapToGrid="0" showGuides="1">
      <p:cViewPr>
        <p:scale>
          <a:sx n="90" d="100"/>
          <a:sy n="90" d="100"/>
        </p:scale>
        <p:origin x="64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784C9-C352-4A3A-AB4F-E73B7EFE7116}" type="doc">
      <dgm:prSet loTypeId="urn:microsoft.com/office/officeart/2005/8/layout/rings+Icon" loCatId="relationship" qsTypeId="urn:microsoft.com/office/officeart/2005/8/quickstyle/simple4" qsCatId="simple" csTypeId="urn:microsoft.com/office/officeart/2005/8/colors/colorful1" csCatId="colorful" phldr="1"/>
      <dgm:spPr/>
    </dgm:pt>
    <dgm:pt modelId="{EC38E271-73CD-4D7B-A66B-861CA7488EC7}">
      <dgm:prSet phldrT="[Text]" custT="1"/>
      <dgm:spPr/>
      <dgm:t>
        <a:bodyPr/>
        <a:lstStyle/>
        <a:p>
          <a:r>
            <a:rPr lang="en-US" sz="2800" dirty="0" smtClean="0"/>
            <a:t>SMALL SCALE  HOLDER</a:t>
          </a:r>
        </a:p>
        <a:p>
          <a:r>
            <a:rPr lang="en-US" sz="2800" dirty="0" smtClean="0"/>
            <a:t>DAIRY  FARMERS</a:t>
          </a:r>
          <a:endParaRPr lang="en-US" sz="2800" dirty="0"/>
        </a:p>
      </dgm:t>
    </dgm:pt>
    <dgm:pt modelId="{0EA99F19-5B2F-4C1C-9650-BC734B55276C}" type="parTrans" cxnId="{6635741C-801F-47A2-A3AF-03D68A077957}">
      <dgm:prSet/>
      <dgm:spPr/>
      <dgm:t>
        <a:bodyPr/>
        <a:lstStyle/>
        <a:p>
          <a:endParaRPr lang="en-US"/>
        </a:p>
      </dgm:t>
    </dgm:pt>
    <dgm:pt modelId="{E4286A04-4462-4767-ADE1-E306C144DD1F}" type="sibTrans" cxnId="{6635741C-801F-47A2-A3AF-03D68A077957}">
      <dgm:prSet/>
      <dgm:spPr/>
      <dgm:t>
        <a:bodyPr/>
        <a:lstStyle/>
        <a:p>
          <a:endParaRPr lang="en-US"/>
        </a:p>
      </dgm:t>
    </dgm:pt>
    <dgm:pt modelId="{56C32169-1400-436F-A8EC-619B9C7E6936}">
      <dgm:prSet phldrT="[Text]" custT="1"/>
      <dgm:spPr/>
      <dgm:t>
        <a:bodyPr/>
        <a:lstStyle/>
        <a:p>
          <a:r>
            <a:rPr lang="en-US" sz="2400" dirty="0" smtClean="0"/>
            <a:t>LARGE SCALE  HOLDER DAIRY  FARMERS</a:t>
          </a:r>
          <a:endParaRPr lang="en-US" sz="2400" dirty="0"/>
        </a:p>
      </dgm:t>
    </dgm:pt>
    <dgm:pt modelId="{206CD43D-A52D-4932-884E-340EA7F3FF6B}" type="parTrans" cxnId="{DFCD2E9B-B722-40E1-AA2E-87695AFE660E}">
      <dgm:prSet/>
      <dgm:spPr/>
      <dgm:t>
        <a:bodyPr/>
        <a:lstStyle/>
        <a:p>
          <a:endParaRPr lang="en-US"/>
        </a:p>
      </dgm:t>
    </dgm:pt>
    <dgm:pt modelId="{C0CE6C8E-CD32-48F9-8A54-7675A2CF02D0}" type="sibTrans" cxnId="{DFCD2E9B-B722-40E1-AA2E-87695AFE660E}">
      <dgm:prSet/>
      <dgm:spPr/>
      <dgm:t>
        <a:bodyPr/>
        <a:lstStyle/>
        <a:p>
          <a:endParaRPr lang="en-US"/>
        </a:p>
      </dgm:t>
    </dgm:pt>
    <dgm:pt modelId="{459EC89A-47B8-4868-BBE9-9476FBD4735E}">
      <dgm:prSet phldrT="[Text]" custT="1"/>
      <dgm:spPr/>
      <dgm:t>
        <a:bodyPr/>
        <a:lstStyle/>
        <a:p>
          <a:r>
            <a:rPr lang="en-US" sz="2800" dirty="0" smtClean="0"/>
            <a:t>SCIENTISTSVET</a:t>
          </a:r>
        </a:p>
        <a:p>
          <a:r>
            <a:rPr lang="en-US" sz="2400" dirty="0" smtClean="0"/>
            <a:t>MUNICIPALITY </a:t>
          </a:r>
          <a:r>
            <a:rPr lang="en-US" sz="2800" dirty="0" smtClean="0"/>
            <a:t>OFFICIALS</a:t>
          </a:r>
          <a:endParaRPr lang="en-US" sz="2800" dirty="0"/>
        </a:p>
      </dgm:t>
    </dgm:pt>
    <dgm:pt modelId="{3B7A3293-3A0C-4891-99E7-141D50C0301C}" type="parTrans" cxnId="{C70F4E87-7751-4AB2-A73D-197D003AD2F4}">
      <dgm:prSet/>
      <dgm:spPr/>
      <dgm:t>
        <a:bodyPr/>
        <a:lstStyle/>
        <a:p>
          <a:endParaRPr lang="en-US"/>
        </a:p>
      </dgm:t>
    </dgm:pt>
    <dgm:pt modelId="{D3368E72-87E7-49A6-B731-AD2AC3EA2532}" type="sibTrans" cxnId="{C70F4E87-7751-4AB2-A73D-197D003AD2F4}">
      <dgm:prSet/>
      <dgm:spPr/>
      <dgm:t>
        <a:bodyPr/>
        <a:lstStyle/>
        <a:p>
          <a:endParaRPr lang="en-US"/>
        </a:p>
      </dgm:t>
    </dgm:pt>
    <dgm:pt modelId="{6EDA52E5-A2A7-435F-9246-0D388ED0D00A}" type="pres">
      <dgm:prSet presAssocID="{466784C9-C352-4A3A-AB4F-E73B7EFE7116}" presName="Name0" presStyleCnt="0">
        <dgm:presLayoutVars>
          <dgm:chMax val="7"/>
          <dgm:dir/>
          <dgm:resizeHandles val="exact"/>
        </dgm:presLayoutVars>
      </dgm:prSet>
      <dgm:spPr/>
    </dgm:pt>
    <dgm:pt modelId="{073C0186-C529-47F6-9A3F-AC54F3EC1A71}" type="pres">
      <dgm:prSet presAssocID="{466784C9-C352-4A3A-AB4F-E73B7EFE7116}" presName="ellipse1" presStyleLbl="vennNode1" presStyleIdx="0" presStyleCnt="3">
        <dgm:presLayoutVars>
          <dgm:bulletEnabled val="1"/>
        </dgm:presLayoutVars>
      </dgm:prSet>
      <dgm:spPr/>
      <dgm:t>
        <a:bodyPr/>
        <a:lstStyle/>
        <a:p>
          <a:endParaRPr lang="en-US"/>
        </a:p>
      </dgm:t>
    </dgm:pt>
    <dgm:pt modelId="{B34614A2-1392-4E77-BDA0-2BEA4D89C2F7}" type="pres">
      <dgm:prSet presAssocID="{466784C9-C352-4A3A-AB4F-E73B7EFE7116}" presName="ellipse2" presStyleLbl="vennNode1" presStyleIdx="1" presStyleCnt="3">
        <dgm:presLayoutVars>
          <dgm:bulletEnabled val="1"/>
        </dgm:presLayoutVars>
      </dgm:prSet>
      <dgm:spPr/>
      <dgm:t>
        <a:bodyPr/>
        <a:lstStyle/>
        <a:p>
          <a:endParaRPr lang="en-US"/>
        </a:p>
      </dgm:t>
    </dgm:pt>
    <dgm:pt modelId="{2D81501D-F97C-4215-9373-9F01E07C91FE}" type="pres">
      <dgm:prSet presAssocID="{466784C9-C352-4A3A-AB4F-E73B7EFE7116}" presName="ellipse3" presStyleLbl="vennNode1" presStyleIdx="2" presStyleCnt="3">
        <dgm:presLayoutVars>
          <dgm:bulletEnabled val="1"/>
        </dgm:presLayoutVars>
      </dgm:prSet>
      <dgm:spPr/>
      <dgm:t>
        <a:bodyPr/>
        <a:lstStyle/>
        <a:p>
          <a:endParaRPr lang="en-US"/>
        </a:p>
      </dgm:t>
    </dgm:pt>
  </dgm:ptLst>
  <dgm:cxnLst>
    <dgm:cxn modelId="{6635741C-801F-47A2-A3AF-03D68A077957}" srcId="{466784C9-C352-4A3A-AB4F-E73B7EFE7116}" destId="{EC38E271-73CD-4D7B-A66B-861CA7488EC7}" srcOrd="0" destOrd="0" parTransId="{0EA99F19-5B2F-4C1C-9650-BC734B55276C}" sibTransId="{E4286A04-4462-4767-ADE1-E306C144DD1F}"/>
    <dgm:cxn modelId="{0A24C618-D118-DC4B-A23F-57ED5A76EDB5}" type="presOf" srcId="{56C32169-1400-436F-A8EC-619B9C7E6936}" destId="{B34614A2-1392-4E77-BDA0-2BEA4D89C2F7}" srcOrd="0" destOrd="0" presId="urn:microsoft.com/office/officeart/2005/8/layout/rings+Icon"/>
    <dgm:cxn modelId="{0BA4AB02-327B-F644-A7DC-96121239189E}" type="presOf" srcId="{459EC89A-47B8-4868-BBE9-9476FBD4735E}" destId="{2D81501D-F97C-4215-9373-9F01E07C91FE}" srcOrd="0" destOrd="0" presId="urn:microsoft.com/office/officeart/2005/8/layout/rings+Icon"/>
    <dgm:cxn modelId="{C70F4E87-7751-4AB2-A73D-197D003AD2F4}" srcId="{466784C9-C352-4A3A-AB4F-E73B7EFE7116}" destId="{459EC89A-47B8-4868-BBE9-9476FBD4735E}" srcOrd="2" destOrd="0" parTransId="{3B7A3293-3A0C-4891-99E7-141D50C0301C}" sibTransId="{D3368E72-87E7-49A6-B731-AD2AC3EA2532}"/>
    <dgm:cxn modelId="{CE32D31F-FF86-5C48-9454-D93723FC9D97}" type="presOf" srcId="{466784C9-C352-4A3A-AB4F-E73B7EFE7116}" destId="{6EDA52E5-A2A7-435F-9246-0D388ED0D00A}" srcOrd="0" destOrd="0" presId="urn:microsoft.com/office/officeart/2005/8/layout/rings+Icon"/>
    <dgm:cxn modelId="{DFCD2E9B-B722-40E1-AA2E-87695AFE660E}" srcId="{466784C9-C352-4A3A-AB4F-E73B7EFE7116}" destId="{56C32169-1400-436F-A8EC-619B9C7E6936}" srcOrd="1" destOrd="0" parTransId="{206CD43D-A52D-4932-884E-340EA7F3FF6B}" sibTransId="{C0CE6C8E-CD32-48F9-8A54-7675A2CF02D0}"/>
    <dgm:cxn modelId="{FE7B7589-969F-BD4C-B291-76CE62DF7002}" type="presOf" srcId="{EC38E271-73CD-4D7B-A66B-861CA7488EC7}" destId="{073C0186-C529-47F6-9A3F-AC54F3EC1A71}" srcOrd="0" destOrd="0" presId="urn:microsoft.com/office/officeart/2005/8/layout/rings+Icon"/>
    <dgm:cxn modelId="{25BB58A4-FBE6-2545-B130-96CCC532AF8F}" type="presParOf" srcId="{6EDA52E5-A2A7-435F-9246-0D388ED0D00A}" destId="{073C0186-C529-47F6-9A3F-AC54F3EC1A71}" srcOrd="0" destOrd="0" presId="urn:microsoft.com/office/officeart/2005/8/layout/rings+Icon"/>
    <dgm:cxn modelId="{36D4C1AB-553C-8A41-85BA-D294B846753E}" type="presParOf" srcId="{6EDA52E5-A2A7-435F-9246-0D388ED0D00A}" destId="{B34614A2-1392-4E77-BDA0-2BEA4D89C2F7}" srcOrd="1" destOrd="0" presId="urn:microsoft.com/office/officeart/2005/8/layout/rings+Icon"/>
    <dgm:cxn modelId="{33DAB1B0-A01F-8B4F-95E2-2D7F20593F59}" type="presParOf" srcId="{6EDA52E5-A2A7-435F-9246-0D388ED0D00A}" destId="{2D81501D-F97C-4215-9373-9F01E07C91FE}"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C0186-C529-47F6-9A3F-AC54F3EC1A71}">
      <dsp:nvSpPr>
        <dsp:cNvPr id="0" name=""/>
        <dsp:cNvSpPr/>
      </dsp:nvSpPr>
      <dsp:spPr>
        <a:xfrm>
          <a:off x="0" y="261210"/>
          <a:ext cx="3079836" cy="3079792"/>
        </a:xfrm>
        <a:prstGeom prst="ellipse">
          <a:avLst/>
        </a:prstGeom>
        <a:gradFill rotWithShape="0">
          <a:gsLst>
            <a:gs pos="0">
              <a:schemeClr val="accent2">
                <a:alpha val="50000"/>
                <a:hueOff val="0"/>
                <a:satOff val="0"/>
                <a:lumOff val="0"/>
                <a:alphaOff val="0"/>
                <a:tint val="100000"/>
                <a:satMod val="103000"/>
                <a:lumMod val="102000"/>
              </a:schemeClr>
            </a:gs>
            <a:gs pos="50000">
              <a:schemeClr val="accent2">
                <a:alpha val="50000"/>
                <a:hueOff val="0"/>
                <a:satOff val="0"/>
                <a:lumOff val="0"/>
                <a:alphaOff val="0"/>
                <a:shade val="100000"/>
                <a:satMod val="110000"/>
                <a:lumMod val="100000"/>
              </a:schemeClr>
            </a:gs>
            <a:gs pos="100000">
              <a:schemeClr val="accent2">
                <a:alpha val="50000"/>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SMALL SCALE  HOLDER</a:t>
          </a:r>
        </a:p>
        <a:p>
          <a:pPr lvl="0" algn="ctr" defTabSz="1244600">
            <a:lnSpc>
              <a:spcPct val="90000"/>
            </a:lnSpc>
            <a:spcBef>
              <a:spcPct val="0"/>
            </a:spcBef>
            <a:spcAft>
              <a:spcPct val="35000"/>
            </a:spcAft>
          </a:pPr>
          <a:r>
            <a:rPr lang="en-US" sz="2800" kern="1200" dirty="0" smtClean="0"/>
            <a:t>DAIRY  FARMERS</a:t>
          </a:r>
          <a:endParaRPr lang="en-US" sz="2800" kern="1200" dirty="0"/>
        </a:p>
      </dsp:txBody>
      <dsp:txXfrm>
        <a:off x="451032" y="712235"/>
        <a:ext cx="2177772" cy="2177742"/>
      </dsp:txXfrm>
    </dsp:sp>
    <dsp:sp modelId="{B34614A2-1392-4E77-BDA0-2BEA4D89C2F7}">
      <dsp:nvSpPr>
        <dsp:cNvPr id="0" name=""/>
        <dsp:cNvSpPr/>
      </dsp:nvSpPr>
      <dsp:spPr>
        <a:xfrm>
          <a:off x="1585219" y="2315260"/>
          <a:ext cx="3079836" cy="3079792"/>
        </a:xfrm>
        <a:prstGeom prst="ellipse">
          <a:avLst/>
        </a:prstGeom>
        <a:gradFill rotWithShape="0">
          <a:gsLst>
            <a:gs pos="0">
              <a:schemeClr val="accent3">
                <a:alpha val="50000"/>
                <a:hueOff val="0"/>
                <a:satOff val="0"/>
                <a:lumOff val="0"/>
                <a:alphaOff val="0"/>
                <a:tint val="100000"/>
                <a:satMod val="103000"/>
                <a:lumMod val="102000"/>
              </a:schemeClr>
            </a:gs>
            <a:gs pos="50000">
              <a:schemeClr val="accent3">
                <a:alpha val="50000"/>
                <a:hueOff val="0"/>
                <a:satOff val="0"/>
                <a:lumOff val="0"/>
                <a:alphaOff val="0"/>
                <a:shade val="100000"/>
                <a:satMod val="110000"/>
                <a:lumMod val="100000"/>
              </a:schemeClr>
            </a:gs>
            <a:gs pos="100000">
              <a:schemeClr val="accent3">
                <a:alpha val="50000"/>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LARGE SCALE  HOLDER DAIRY  FARMERS</a:t>
          </a:r>
          <a:endParaRPr lang="en-US" sz="2400" kern="1200" dirty="0"/>
        </a:p>
      </dsp:txBody>
      <dsp:txXfrm>
        <a:off x="2036251" y="2766285"/>
        <a:ext cx="2177772" cy="2177742"/>
      </dsp:txXfrm>
    </dsp:sp>
    <dsp:sp modelId="{2D81501D-F97C-4215-9373-9F01E07C91FE}">
      <dsp:nvSpPr>
        <dsp:cNvPr id="0" name=""/>
        <dsp:cNvSpPr/>
      </dsp:nvSpPr>
      <dsp:spPr>
        <a:xfrm>
          <a:off x="3168563" y="261210"/>
          <a:ext cx="3079836" cy="3079792"/>
        </a:xfrm>
        <a:prstGeom prst="ellipse">
          <a:avLst/>
        </a:prstGeom>
        <a:gradFill rotWithShape="0">
          <a:gsLst>
            <a:gs pos="0">
              <a:schemeClr val="accent4">
                <a:alpha val="50000"/>
                <a:hueOff val="0"/>
                <a:satOff val="0"/>
                <a:lumOff val="0"/>
                <a:alphaOff val="0"/>
                <a:tint val="100000"/>
                <a:satMod val="103000"/>
                <a:lumMod val="102000"/>
              </a:schemeClr>
            </a:gs>
            <a:gs pos="50000">
              <a:schemeClr val="accent4">
                <a:alpha val="50000"/>
                <a:hueOff val="0"/>
                <a:satOff val="0"/>
                <a:lumOff val="0"/>
                <a:alphaOff val="0"/>
                <a:shade val="100000"/>
                <a:satMod val="110000"/>
                <a:lumMod val="100000"/>
              </a:schemeClr>
            </a:gs>
            <a:gs pos="100000">
              <a:schemeClr val="accent4">
                <a:alpha val="50000"/>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SCIENTISTSVET</a:t>
          </a:r>
        </a:p>
        <a:p>
          <a:pPr lvl="0" algn="ctr" defTabSz="1244600">
            <a:lnSpc>
              <a:spcPct val="90000"/>
            </a:lnSpc>
            <a:spcBef>
              <a:spcPct val="0"/>
            </a:spcBef>
            <a:spcAft>
              <a:spcPct val="35000"/>
            </a:spcAft>
          </a:pPr>
          <a:r>
            <a:rPr lang="en-US" sz="2400" kern="1200" dirty="0" smtClean="0"/>
            <a:t>MUNICIPALITY </a:t>
          </a:r>
          <a:r>
            <a:rPr lang="en-US" sz="2800" kern="1200" dirty="0" smtClean="0"/>
            <a:t>OFFICIALS</a:t>
          </a:r>
          <a:endParaRPr lang="en-US" sz="2800" kern="1200" dirty="0"/>
        </a:p>
      </dsp:txBody>
      <dsp:txXfrm>
        <a:off x="3619595" y="712235"/>
        <a:ext cx="2177772" cy="217774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DD20D-E290-314C-AC9E-B4F030457B73}" type="datetimeFigureOut">
              <a:rPr lang="en-US" smtClean="0"/>
              <a:t>5/27/17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2AD19-1AFF-9445-98B1-E88E059D70D5}" type="slidenum">
              <a:rPr lang="en-US" smtClean="0"/>
              <a:t>‹#›</a:t>
            </a:fld>
            <a:endParaRPr lang="en-US"/>
          </a:p>
        </p:txBody>
      </p:sp>
    </p:spTree>
    <p:extLst>
      <p:ext uri="{BB962C8B-B14F-4D97-AF65-F5344CB8AC3E}">
        <p14:creationId xmlns:p14="http://schemas.microsoft.com/office/powerpoint/2010/main" val="120853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5E220CC1-D0F5-45FB-8EDD-647FC3BFE887}" type="datetimeFigureOut">
              <a:rPr lang="en-US" smtClean="0"/>
              <a:t>5/27/17</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FF9E794E-7751-44E6-B950-84F455D46BAA}"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220CC1-D0F5-45FB-8EDD-647FC3BFE887}" type="datetimeFigureOut">
              <a:rPr lang="en-US" smtClean="0"/>
              <a:t>5/27/17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5E220CC1-D0F5-45FB-8EDD-647FC3BFE887}" type="datetimeFigureOut">
              <a:rPr lang="en-US" smtClean="0"/>
              <a:t>5/27/17</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FF9E794E-7751-44E6-B950-84F455D46BAA}"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escending Text">
    <p:spTree>
      <p:nvGrpSpPr>
        <p:cNvPr id="1" name=""/>
        <p:cNvGrpSpPr/>
        <p:nvPr/>
      </p:nvGrpSpPr>
      <p:grpSpPr>
        <a:xfrm>
          <a:off x="0" y="0"/>
          <a:ext cx="0" cy="0"/>
          <a:chOff x="0" y="0"/>
          <a:chExt cx="0" cy="0"/>
        </a:xfrm>
      </p:grpSpPr>
      <p:sp>
        <p:nvSpPr>
          <p:cNvPr id="5" name="Rounded Rectangle 4"/>
          <p:cNvSpPr/>
          <p:nvPr userDrawn="1"/>
        </p:nvSpPr>
        <p:spPr>
          <a:xfrm>
            <a:off x="6781800" y="3776980"/>
            <a:ext cx="4800600" cy="2578100"/>
          </a:xfrm>
          <a:prstGeom prst="roundRect">
            <a:avLst>
              <a:gd name="adj" fmla="val 8192"/>
            </a:avLst>
          </a:prstGeom>
          <a:gradFill flip="none" rotWithShape="1">
            <a:gsLst>
              <a:gs pos="0">
                <a:srgbClr val="FFFFFF">
                  <a:alpha val="74902"/>
                </a:srgbClr>
              </a:gs>
              <a:gs pos="100000">
                <a:srgbClr val="FFFFFF">
                  <a:alpha val="3098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contourW="6350" prstMaterial="metal">
            <a:bevelT w="88900" h="889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sp>
        <p:nvSpPr>
          <p:cNvPr id="6" name="Text Placeholder 6"/>
          <p:cNvSpPr>
            <a:spLocks noGrp="1"/>
          </p:cNvSpPr>
          <p:nvPr>
            <p:ph type="body" sz="quarter" idx="11"/>
          </p:nvPr>
        </p:nvSpPr>
        <p:spPr>
          <a:xfrm>
            <a:off x="6781800" y="3776980"/>
            <a:ext cx="4800600" cy="2578100"/>
          </a:xfrm>
          <a:prstGeom prst="rect">
            <a:avLst/>
          </a:prstGeom>
          <a:noFill/>
          <a:effectLst/>
          <a:scene3d>
            <a:camera prst="orthographicFront"/>
            <a:lightRig rig="contrasting" dir="t"/>
          </a:scene3d>
          <a:sp3d prstMaterial="metal"/>
        </p:spPr>
        <p:txBody>
          <a:bodyPr anchor="ctr" anchorCtr="1">
            <a:normAutofit/>
          </a:bodyPr>
          <a:lstStyle>
            <a:lvl1pPr marL="114300" indent="-114300">
              <a:spcBef>
                <a:spcPts val="1800"/>
              </a:spcBef>
              <a:buSzPct val="25000"/>
              <a:buFont typeface="Calibri" panose="020F0502020204030204" pitchFamily="34" charset="0"/>
              <a:buChar char=" "/>
              <a:defRPr sz="3200">
                <a:solidFill>
                  <a:srgbClr val="595959"/>
                </a:solidFill>
                <a:effectLst/>
              </a:defRPr>
            </a:lvl1pPr>
            <a:lvl2pPr marL="342900" indent="-171450">
              <a:buSzPct val="25000"/>
              <a:buFont typeface="Calibri" panose="020F0502020204030204" pitchFamily="34" charset="0"/>
              <a:buChar char=" "/>
              <a:defRPr sz="2800">
                <a:effectLst/>
              </a:defRPr>
            </a:lvl2pPr>
            <a:lvl3pPr marL="571500" indent="-171450">
              <a:buSzPct val="25000"/>
              <a:buFont typeface="Calibri" panose="020F0502020204030204" pitchFamily="34" charset="0"/>
              <a:buChar char=" "/>
              <a:defRPr sz="2400">
                <a:effectLst/>
              </a:defRPr>
            </a:lvl3pPr>
            <a:lvl4pPr marL="742950" indent="-114300">
              <a:buSzPct val="25000"/>
              <a:buFont typeface="Calibri" panose="020F0502020204030204" pitchFamily="34" charset="0"/>
              <a:buChar char=" "/>
              <a:defRPr sz="2000">
                <a:effectLst/>
              </a:defRPr>
            </a:lvl4pPr>
            <a:lvl5pPr marL="914400" indent="-114300">
              <a:buSzPct val="25000"/>
              <a:buFont typeface="Calibri" panose="020F0502020204030204" pitchFamily="34" charset="0"/>
              <a:buChar char=" "/>
              <a:defRPr sz="2000">
                <a:effectLst/>
              </a:defRPr>
            </a:lvl5pPr>
          </a:lstStyle>
          <a:p>
            <a:pPr lvl="0"/>
            <a:r>
              <a:rPr lang="en-US" smtClean="0"/>
              <a:t>Click to edit Master text styles</a:t>
            </a:r>
          </a:p>
        </p:txBody>
      </p:sp>
      <p:sp>
        <p:nvSpPr>
          <p:cNvPr id="7" name="Rectangle 6"/>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r>
              <a:rPr lang="en-US" sz="1600" dirty="0" smtClean="0">
                <a:solidFill>
                  <a:prstClr val="white">
                    <a:lumMod val="50000"/>
                  </a:prstClr>
                </a:solidFill>
                <a:latin typeface="Calibri Light" panose="020F0302020204030204" pitchFamily="34" charset="0"/>
                <a:cs typeface="Calibri" panose="020F0502020204030204" pitchFamily="34" charset="0"/>
              </a:rPr>
              <a:t>To</a:t>
            </a:r>
            <a:r>
              <a:rPr lang="en-US" sz="1600" baseline="0" dirty="0" smtClean="0">
                <a:solidFill>
                  <a:prstClr val="white">
                    <a:lumMod val="50000"/>
                  </a:prstClr>
                </a:solidFill>
                <a:latin typeface="Calibri Light" panose="020F0302020204030204" pitchFamily="34" charset="0"/>
                <a:cs typeface="Calibri" panose="020F0502020204030204" pitchFamily="34" charset="0"/>
              </a:rPr>
              <a:t> change the background image, on the Design tab of the ribbon, click Format Background,</a:t>
            </a:r>
            <a:r>
              <a:rPr lang="en-US" sz="1600" dirty="0" smtClean="0">
                <a:solidFill>
                  <a:prstClr val="white">
                    <a:lumMod val="50000"/>
                  </a:prstClr>
                </a:solidFill>
                <a:latin typeface="Calibri Light" panose="020F0302020204030204" pitchFamily="34" charset="0"/>
                <a:cs typeface="Calibri" panose="020F0502020204030204" pitchFamily="34" charset="0"/>
              </a:rPr>
              <a:t> and then </a:t>
            </a:r>
            <a:r>
              <a:rPr lang="en-US" sz="1600" baseline="0" dirty="0" smtClean="0">
                <a:solidFill>
                  <a:prstClr val="white">
                    <a:lumMod val="50000"/>
                  </a:prstClr>
                </a:solidFill>
                <a:latin typeface="Calibri Light" panose="020F0302020204030204" pitchFamily="34" charset="0"/>
                <a:cs typeface="Calibri" panose="020F0502020204030204" pitchFamily="34" charset="0"/>
              </a:rPr>
              <a:t>Insert picture from File.</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aseline="0" dirty="0" smtClean="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19949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dvAuto="0">
        <p:tmplLst>
          <p:tmpl lvl="1">
            <p:tnLst>
              <p:par>
                <p:cTn presetID="47"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220CC1-D0F5-45FB-8EDD-647FC3BFE887}" type="datetimeFigureOut">
              <a:rPr lang="en-US" smtClean="0"/>
              <a:t>5/27/17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E220CC1-D0F5-45FB-8EDD-647FC3BFE887}" type="datetimeFigureOut">
              <a:rPr lang="en-US" smtClean="0"/>
              <a:t>5/27/17</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FF9E794E-7751-44E6-B950-84F455D46BAA}"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220CC1-D0F5-45FB-8EDD-647FC3BFE887}" type="datetimeFigureOut">
              <a:rPr lang="en-US" smtClean="0"/>
              <a:t>5/27/17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220CC1-D0F5-45FB-8EDD-647FC3BFE887}" type="datetimeFigureOut">
              <a:rPr lang="en-US" smtClean="0"/>
              <a:t>5/27/17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220CC1-D0F5-45FB-8EDD-647FC3BFE887}" type="datetimeFigureOut">
              <a:rPr lang="en-US" smtClean="0"/>
              <a:t>5/27/17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20CC1-D0F5-45FB-8EDD-647FC3BFE887}" type="datetimeFigureOut">
              <a:rPr lang="en-US" smtClean="0"/>
              <a:t>5/27/17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20CC1-D0F5-45FB-8EDD-647FC3BFE887}" type="datetimeFigureOut">
              <a:rPr lang="en-US" smtClean="0"/>
              <a:t>5/27/17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20CC1-D0F5-45FB-8EDD-647FC3BFE887}" type="datetimeFigureOut">
              <a:rPr lang="en-US" smtClean="0"/>
              <a:t>5/27/17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FF9E794E-7751-44E6-B950-84F455D46B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5E220CC1-D0F5-45FB-8EDD-647FC3BFE887}" type="datetimeFigureOut">
              <a:rPr lang="en-US" smtClean="0"/>
              <a:t>5/27/17</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FF9E794E-7751-44E6-B950-84F455D46BAA}"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422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Autofit/>
          </a:bodyPr>
          <a:lstStyle/>
          <a:p>
            <a:r>
              <a:rPr lang="en-US" dirty="0" smtClean="0">
                <a:solidFill>
                  <a:schemeClr val="tx1"/>
                </a:solidFill>
              </a:rPr>
              <a:t>PHFI-ILRI PROJECT</a:t>
            </a:r>
          </a:p>
          <a:p>
            <a:r>
              <a:rPr lang="en-US" b="1" dirty="0" smtClean="0">
                <a:solidFill>
                  <a:schemeClr val="tx1"/>
                </a:solidFill>
              </a:rPr>
              <a:t>SHRUTI PAHWA</a:t>
            </a:r>
          </a:p>
          <a:p>
            <a:r>
              <a:rPr lang="en-US" b="1" dirty="0" smtClean="0">
                <a:solidFill>
                  <a:schemeClr val="tx1"/>
                </a:solidFill>
              </a:rPr>
              <a:t>PG/15/074</a:t>
            </a:r>
          </a:p>
          <a:p>
            <a:r>
              <a:rPr lang="en-US" dirty="0" smtClean="0">
                <a:solidFill>
                  <a:schemeClr val="tx1"/>
                </a:solidFill>
              </a:rPr>
              <a:t>IIHMR Delhi</a:t>
            </a: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230981" y="4939428"/>
            <a:ext cx="3126582" cy="1415652"/>
          </a:xfrm>
          <a:prstGeom prst="rect">
            <a:avLst/>
          </a:prstGeom>
        </p:spPr>
      </p:pic>
    </p:spTree>
    <p:extLst>
      <p:ext uri="{BB962C8B-B14F-4D97-AF65-F5344CB8AC3E}">
        <p14:creationId xmlns:p14="http://schemas.microsoft.com/office/powerpoint/2010/main" val="8967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477092"/>
              </p:ext>
            </p:extLst>
          </p:nvPr>
        </p:nvGraphicFramePr>
        <p:xfrm>
          <a:off x="761999" y="2021814"/>
          <a:ext cx="10710864" cy="3650942"/>
        </p:xfrm>
        <a:graphic>
          <a:graphicData uri="http://schemas.openxmlformats.org/drawingml/2006/table">
            <a:tbl>
              <a:tblPr firstRow="1" firstCol="1" bandRow="1">
                <a:tableStyleId>{22838BEF-8BB2-4498-84A7-C5851F593DF1}</a:tableStyleId>
              </a:tblPr>
              <a:tblGrid>
                <a:gridCol w="9196389"/>
                <a:gridCol w="1514475"/>
              </a:tblGrid>
              <a:tr h="860246">
                <a:tc>
                  <a:txBody>
                    <a:bodyPr/>
                    <a:lstStyle/>
                    <a:p>
                      <a:pPr algn="just">
                        <a:lnSpc>
                          <a:spcPct val="115000"/>
                        </a:lnSpc>
                        <a:spcAft>
                          <a:spcPts val="0"/>
                        </a:spcAft>
                      </a:pPr>
                      <a:r>
                        <a:rPr lang="en-US" sz="2800" dirty="0">
                          <a:solidFill>
                            <a:srgbClr val="000000"/>
                          </a:solidFill>
                          <a:effectLst/>
                          <a:latin typeface="Times" charset="0"/>
                          <a:ea typeface="Times New Roman" charset="0"/>
                        </a:rPr>
                        <a:t>Community members (small holder dairy farmers and large scale dairy farmer)</a:t>
                      </a:r>
                      <a:endParaRPr lang="en-GB" sz="28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800" b="0" dirty="0">
                          <a:solidFill>
                            <a:srgbClr val="000000"/>
                          </a:solidFill>
                          <a:effectLst/>
                          <a:latin typeface="Times" charset="0"/>
                          <a:ea typeface="Times New Roman" charset="0"/>
                        </a:rPr>
                        <a:t>8 IDI’s </a:t>
                      </a:r>
                      <a:endParaRPr lang="en-GB" sz="2800" b="0" dirty="0">
                        <a:effectLst/>
                        <a:latin typeface="Times New Roman" charset="0"/>
                        <a:ea typeface="Times New Roman" charset="0"/>
                      </a:endParaRPr>
                    </a:p>
                  </a:txBody>
                  <a:tcPr marL="68580" marR="68580" marT="0" marB="0"/>
                </a:tc>
              </a:tr>
              <a:tr h="736761">
                <a:tc>
                  <a:txBody>
                    <a:bodyPr/>
                    <a:lstStyle/>
                    <a:p>
                      <a:pPr algn="just">
                        <a:lnSpc>
                          <a:spcPct val="115000"/>
                        </a:lnSpc>
                        <a:spcAft>
                          <a:spcPts val="0"/>
                        </a:spcAft>
                      </a:pPr>
                      <a:r>
                        <a:rPr lang="en-US" sz="2800" dirty="0">
                          <a:solidFill>
                            <a:srgbClr val="000000"/>
                          </a:solidFill>
                          <a:effectLst/>
                          <a:latin typeface="Times" charset="0"/>
                          <a:ea typeface="Times New Roman" charset="0"/>
                        </a:rPr>
                        <a:t>Government officials from Public Health or Agriculture </a:t>
                      </a:r>
                      <a:r>
                        <a:rPr lang="en-US" sz="2800" dirty="0" smtClean="0">
                          <a:solidFill>
                            <a:srgbClr val="000000"/>
                          </a:solidFill>
                          <a:effectLst/>
                          <a:latin typeface="Times" charset="0"/>
                          <a:ea typeface="Times New Roman" charset="0"/>
                        </a:rPr>
                        <a:t>sector (VET)</a:t>
                      </a:r>
                      <a:endParaRPr lang="en-GB" sz="28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800">
                          <a:solidFill>
                            <a:srgbClr val="000000"/>
                          </a:solidFill>
                          <a:effectLst/>
                          <a:latin typeface="Times" charset="0"/>
                          <a:ea typeface="Times New Roman" charset="0"/>
                        </a:rPr>
                        <a:t>2 IDI’s</a:t>
                      </a:r>
                      <a:endParaRPr lang="en-GB" sz="2800">
                        <a:effectLst/>
                        <a:latin typeface="Times New Roman" charset="0"/>
                        <a:ea typeface="Times New Roman" charset="0"/>
                      </a:endParaRPr>
                    </a:p>
                  </a:txBody>
                  <a:tcPr marL="68580" marR="68580" marT="0" marB="0"/>
                </a:tc>
              </a:tr>
              <a:tr h="951269">
                <a:tc>
                  <a:txBody>
                    <a:bodyPr/>
                    <a:lstStyle/>
                    <a:p>
                      <a:pPr algn="just">
                        <a:lnSpc>
                          <a:spcPct val="115000"/>
                        </a:lnSpc>
                        <a:spcAft>
                          <a:spcPts val="0"/>
                        </a:spcAft>
                      </a:pPr>
                      <a:r>
                        <a:rPr lang="en-US" sz="2800" dirty="0">
                          <a:solidFill>
                            <a:srgbClr val="000000"/>
                          </a:solidFill>
                          <a:effectLst/>
                          <a:latin typeface="Times" charset="0"/>
                          <a:ea typeface="Times New Roman" charset="0"/>
                        </a:rPr>
                        <a:t>Scientists from Dairy Research Institute</a:t>
                      </a:r>
                      <a:endParaRPr lang="en-GB" sz="28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800">
                          <a:solidFill>
                            <a:srgbClr val="000000"/>
                          </a:solidFill>
                          <a:effectLst/>
                          <a:latin typeface="Times" charset="0"/>
                          <a:ea typeface="Times New Roman" charset="0"/>
                        </a:rPr>
                        <a:t>3 IDI’s</a:t>
                      </a:r>
                      <a:endParaRPr lang="en-GB" sz="2800">
                        <a:effectLst/>
                        <a:latin typeface="Times New Roman" charset="0"/>
                        <a:ea typeface="Times New Roman" charset="0"/>
                      </a:endParaRPr>
                    </a:p>
                  </a:txBody>
                  <a:tcPr marL="68580" marR="68580" marT="0" marB="0"/>
                </a:tc>
              </a:tr>
              <a:tr h="736761">
                <a:tc>
                  <a:txBody>
                    <a:bodyPr/>
                    <a:lstStyle/>
                    <a:p>
                      <a:pPr algn="just">
                        <a:lnSpc>
                          <a:spcPct val="115000"/>
                        </a:lnSpc>
                        <a:spcAft>
                          <a:spcPts val="0"/>
                        </a:spcAft>
                      </a:pPr>
                      <a:r>
                        <a:rPr lang="en-US" sz="2800">
                          <a:solidFill>
                            <a:srgbClr val="000000"/>
                          </a:solidFill>
                          <a:effectLst/>
                          <a:latin typeface="Times" charset="0"/>
                          <a:ea typeface="Times New Roman" charset="0"/>
                        </a:rPr>
                        <a:t>Municipality officials</a:t>
                      </a:r>
                      <a:endParaRPr lang="en-GB" sz="280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800" dirty="0">
                          <a:solidFill>
                            <a:srgbClr val="000000"/>
                          </a:solidFill>
                          <a:effectLst/>
                          <a:latin typeface="Times" charset="0"/>
                          <a:ea typeface="Times New Roman" charset="0"/>
                        </a:rPr>
                        <a:t>2 IDI’s</a:t>
                      </a:r>
                      <a:endParaRPr lang="en-GB" sz="2800" dirty="0">
                        <a:effectLst/>
                        <a:latin typeface="Times New Roman" charset="0"/>
                        <a:ea typeface="Times New Roman" charset="0"/>
                      </a:endParaRPr>
                    </a:p>
                  </a:txBody>
                  <a:tcPr marL="68580" marR="68580" marT="0" marB="0"/>
                </a:tc>
              </a:tr>
            </a:tbl>
          </a:graphicData>
        </a:graphic>
      </p:graphicFrame>
      <p:sp>
        <p:nvSpPr>
          <p:cNvPr id="5" name="Rectangle 1"/>
          <p:cNvSpPr>
            <a:spLocks noChangeArrowheads="1"/>
          </p:cNvSpPr>
          <p:nvPr/>
        </p:nvSpPr>
        <p:spPr bwMode="auto">
          <a:xfrm>
            <a:off x="6322219" y="1136941"/>
            <a:ext cx="44148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rPr>
              <a:t>Sample </a:t>
            </a:r>
            <a:r>
              <a:rPr kumimoji="0" lang="en-US" altLang="en-US" sz="2000" b="1" i="0" u="none" strike="noStrike" cap="none" normalizeH="0" baseline="0" dirty="0" smtClean="0">
                <a:ln>
                  <a:noFill/>
                </a:ln>
                <a:solidFill>
                  <a:schemeClr val="tx1"/>
                </a:solidFill>
                <a:effectLst/>
              </a:rPr>
              <a:t>size=15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81856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972050" cy="4952492"/>
          </a:xfrm>
        </p:spPr>
        <p:txBody>
          <a:bodyPr/>
          <a:lstStyle/>
          <a:p>
            <a:r>
              <a:rPr lang="en-GB" dirty="0"/>
              <a:t>DATA COLLECTION</a:t>
            </a:r>
            <a:br>
              <a:rPr lang="en-GB" dirty="0"/>
            </a:br>
            <a:endParaRPr lang="en-US" dirty="0"/>
          </a:p>
        </p:txBody>
      </p:sp>
      <p:graphicFrame>
        <p:nvGraphicFramePr>
          <p:cNvPr id="4" name="Content Placeholder 6" descr="Interconnected Rings" title="SmartArt"/>
          <p:cNvGraphicFramePr>
            <a:graphicFrameLocks noGrp="1"/>
          </p:cNvGraphicFramePr>
          <p:nvPr>
            <p:ph idx="1"/>
            <p:extLst>
              <p:ext uri="{D42A27DB-BD31-4B8C-83A1-F6EECF244321}">
                <p14:modId xmlns:p14="http://schemas.microsoft.com/office/powerpoint/2010/main" val="2129452115"/>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526255" y="3264339"/>
            <a:ext cx="3919540" cy="2562155"/>
          </a:xfrm>
          <a:prstGeom prst="rect">
            <a:avLst/>
          </a:prstGeom>
        </p:spPr>
      </p:pic>
    </p:spTree>
    <p:extLst>
      <p:ext uri="{BB962C8B-B14F-4D97-AF65-F5344CB8AC3E}">
        <p14:creationId xmlns:p14="http://schemas.microsoft.com/office/powerpoint/2010/main" val="207553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5043488" cy="4952492"/>
          </a:xfrm>
        </p:spPr>
        <p:txBody>
          <a:bodyPr>
            <a:normAutofit/>
          </a:bodyPr>
          <a:lstStyle/>
          <a:p>
            <a:r>
              <a:rPr lang="en-US" sz="4000" dirty="0" smtClean="0"/>
              <a:t>POPULATION/</a:t>
            </a:r>
            <a:br>
              <a:rPr lang="en-US" sz="4000" dirty="0" smtClean="0"/>
            </a:br>
            <a:r>
              <a:rPr lang="en-US" sz="4000" dirty="0" smtClean="0"/>
              <a:t>PARTICIPANTS</a:t>
            </a:r>
            <a:endParaRPr lang="en-US" sz="4000" dirty="0"/>
          </a:p>
        </p:txBody>
      </p:sp>
      <p:sp>
        <p:nvSpPr>
          <p:cNvPr id="3" name="Content Placeholder 2"/>
          <p:cNvSpPr>
            <a:spLocks noGrp="1"/>
          </p:cNvSpPr>
          <p:nvPr>
            <p:ph idx="1"/>
          </p:nvPr>
        </p:nvSpPr>
        <p:spPr/>
        <p:txBody>
          <a:bodyPr>
            <a:normAutofit lnSpcReduction="10000"/>
          </a:bodyPr>
          <a:lstStyle/>
          <a:p>
            <a:pPr algn="just"/>
            <a:r>
              <a:rPr lang="en-GB" sz="2800" b="1" dirty="0"/>
              <a:t>Researchers with prior experience and training in conducting health related interviews conducted the interviews. </a:t>
            </a:r>
            <a:endParaRPr lang="en-GB" sz="2800" b="1" dirty="0" smtClean="0"/>
          </a:p>
          <a:p>
            <a:pPr algn="just"/>
            <a:r>
              <a:rPr lang="en-GB" sz="2800" b="1" dirty="0" smtClean="0"/>
              <a:t>Interviews </a:t>
            </a:r>
            <a:r>
              <a:rPr lang="en-GB" sz="2800" b="1" dirty="0"/>
              <a:t>with farmers were conducted at their homes whereas interviews with other stakeholders were typically conducted at their offices (viz. Veterinary clinics, Dairy Research Institutes etc.). </a:t>
            </a:r>
            <a:endParaRPr lang="en-GB" sz="2800" b="1" dirty="0" smtClean="0"/>
          </a:p>
          <a:p>
            <a:pPr algn="just"/>
            <a:r>
              <a:rPr lang="en-GB" sz="2800" b="1" dirty="0" smtClean="0"/>
              <a:t>Most </a:t>
            </a:r>
            <a:r>
              <a:rPr lang="en-GB" sz="2800" b="1" dirty="0"/>
              <a:t>of the interviews were conducted in local </a:t>
            </a:r>
            <a:r>
              <a:rPr lang="en-GB" sz="2800" b="1" dirty="0" smtClean="0"/>
              <a:t>language. </a:t>
            </a:r>
            <a:endParaRPr lang="en-US" sz="2800" b="1" dirty="0"/>
          </a:p>
        </p:txBody>
      </p:sp>
      <p:pic>
        <p:nvPicPr>
          <p:cNvPr id="6" name="Picture 5"/>
          <p:cNvPicPr>
            <a:picLocks noChangeAspect="1"/>
          </p:cNvPicPr>
          <p:nvPr/>
        </p:nvPicPr>
        <p:blipFill>
          <a:blip r:embed="rId2"/>
          <a:stretch>
            <a:fillRect/>
          </a:stretch>
        </p:blipFill>
        <p:spPr>
          <a:xfrm>
            <a:off x="742951" y="3035924"/>
            <a:ext cx="4043362" cy="2504429"/>
          </a:xfrm>
          <a:prstGeom prst="rect">
            <a:avLst/>
          </a:prstGeom>
        </p:spPr>
      </p:pic>
    </p:spTree>
    <p:extLst>
      <p:ext uri="{BB962C8B-B14F-4D97-AF65-F5344CB8AC3E}">
        <p14:creationId xmlns:p14="http://schemas.microsoft.com/office/powerpoint/2010/main" val="1826143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5186316" y="208346"/>
            <a:ext cx="6248398" cy="5655156"/>
          </a:xfrm>
        </p:spPr>
        <p:txBody>
          <a:bodyPr>
            <a:noAutofit/>
          </a:bodyPr>
          <a:lstStyle/>
          <a:p>
            <a:pPr algn="just"/>
            <a:r>
              <a:rPr lang="en-US" b="1" dirty="0" smtClean="0"/>
              <a:t>The </a:t>
            </a:r>
            <a:r>
              <a:rPr lang="en-US" b="1" dirty="0" smtClean="0"/>
              <a:t>recordings were </a:t>
            </a:r>
            <a:r>
              <a:rPr lang="en-US" b="1" dirty="0"/>
              <a:t>transcribed verbatim. After completing transcription, a content analysis </a:t>
            </a:r>
            <a:r>
              <a:rPr lang="en-US" b="1" dirty="0" smtClean="0"/>
              <a:t>was</a:t>
            </a:r>
            <a:r>
              <a:rPr lang="en-US" b="1" dirty="0" smtClean="0"/>
              <a:t> </a:t>
            </a:r>
            <a:r>
              <a:rPr lang="en-US" b="1" dirty="0"/>
              <a:t>performed manually on the transcripts to identify emerging themes and interconnections.</a:t>
            </a:r>
            <a:endParaRPr lang="en-GB" b="1" dirty="0"/>
          </a:p>
          <a:p>
            <a:pPr algn="just"/>
            <a:r>
              <a:rPr lang="en-US" b="1" dirty="0"/>
              <a:t>The qualitative </a:t>
            </a:r>
            <a:r>
              <a:rPr lang="en-US" b="1" dirty="0" smtClean="0"/>
              <a:t>method </a:t>
            </a:r>
            <a:r>
              <a:rPr lang="en-US" b="1" dirty="0"/>
              <a:t>used in the present study was in-depth interview (IDI). </a:t>
            </a:r>
            <a:endParaRPr lang="en-US" b="1" dirty="0" smtClean="0"/>
          </a:p>
          <a:p>
            <a:pPr algn="just"/>
            <a:r>
              <a:rPr lang="en-US" b="1" dirty="0" smtClean="0"/>
              <a:t>Different </a:t>
            </a:r>
            <a:r>
              <a:rPr lang="en-US" b="1" dirty="0"/>
              <a:t>interview guides were used for interviewing head of small dairy farmers, scientists, municipality officials and Government officials from dairy and agriculture background</a:t>
            </a:r>
            <a:r>
              <a:rPr lang="en-US" b="1" dirty="0" smtClean="0"/>
              <a:t>.</a:t>
            </a:r>
          </a:p>
          <a:p>
            <a:pPr algn="just"/>
            <a:r>
              <a:rPr lang="en-US" b="1" dirty="0" smtClean="0"/>
              <a:t>Interview </a:t>
            </a:r>
            <a:r>
              <a:rPr lang="en-US" b="1" dirty="0"/>
              <a:t>guide had questions regarding previous, perceived, future and management of sick and failing cattle, disposal of dead cattle and threats related with removal of the dead carcasses.</a:t>
            </a:r>
            <a:endParaRPr lang="en-GB" b="1" dirty="0"/>
          </a:p>
          <a:p>
            <a:pPr algn="just"/>
            <a:endParaRPr lang="en-US" b="1" dirty="0"/>
          </a:p>
        </p:txBody>
      </p:sp>
      <p:pic>
        <p:nvPicPr>
          <p:cNvPr id="4" name="Picture 3"/>
          <p:cNvPicPr>
            <a:picLocks noChangeAspect="1"/>
          </p:cNvPicPr>
          <p:nvPr/>
        </p:nvPicPr>
        <p:blipFill>
          <a:blip r:embed="rId2"/>
          <a:stretch>
            <a:fillRect/>
          </a:stretch>
        </p:blipFill>
        <p:spPr>
          <a:xfrm>
            <a:off x="347709" y="3035924"/>
            <a:ext cx="4424316" cy="2243136"/>
          </a:xfrm>
          <a:prstGeom prst="rect">
            <a:avLst/>
          </a:prstGeom>
        </p:spPr>
      </p:pic>
    </p:spTree>
    <p:extLst>
      <p:ext uri="{BB962C8B-B14F-4D97-AF65-F5344CB8AC3E}">
        <p14:creationId xmlns:p14="http://schemas.microsoft.com/office/powerpoint/2010/main" val="1033132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595906" cy="4952492"/>
          </a:xfrm>
        </p:spPr>
        <p:txBody>
          <a:bodyPr/>
          <a:lstStyle/>
          <a:p>
            <a:r>
              <a:rPr lang="en-GB" dirty="0"/>
              <a:t>QAULITY </a:t>
            </a:r>
            <a:r>
              <a:rPr lang="en-GB" dirty="0" smtClean="0"/>
              <a:t>ASSURANCE</a:t>
            </a:r>
            <a:endParaRPr lang="en-GB" dirty="0"/>
          </a:p>
        </p:txBody>
      </p:sp>
      <p:sp>
        <p:nvSpPr>
          <p:cNvPr id="3" name="Content Placeholder 2"/>
          <p:cNvSpPr>
            <a:spLocks noGrp="1"/>
          </p:cNvSpPr>
          <p:nvPr>
            <p:ph idx="1"/>
          </p:nvPr>
        </p:nvSpPr>
        <p:spPr/>
        <p:txBody>
          <a:bodyPr/>
          <a:lstStyle/>
          <a:p>
            <a:pPr algn="just"/>
            <a:r>
              <a:rPr lang="en-GB" b="1" dirty="0"/>
              <a:t>Interviews were conducted by trained investigated and supervised, and monitored for completeness, correctness and comprehensive transcription and transition of responses and </a:t>
            </a:r>
            <a:r>
              <a:rPr lang="en-GB" b="1" dirty="0" err="1"/>
              <a:t>labeling</a:t>
            </a:r>
            <a:r>
              <a:rPr lang="en-GB" b="1" dirty="0"/>
              <a:t> of recording. </a:t>
            </a:r>
            <a:endParaRPr lang="en-GB" b="1" dirty="0" smtClean="0"/>
          </a:p>
          <a:p>
            <a:pPr algn="just"/>
            <a:r>
              <a:rPr lang="en-GB" b="1" dirty="0" smtClean="0"/>
              <a:t>Thirty </a:t>
            </a:r>
            <a:r>
              <a:rPr lang="en-GB" b="1" dirty="0"/>
              <a:t>percent of the interviews from every site were randomly rechecked for transcription and translations </a:t>
            </a:r>
            <a:r>
              <a:rPr lang="en-GB" b="1" dirty="0" smtClean="0"/>
              <a:t>by our </a:t>
            </a:r>
            <a:r>
              <a:rPr lang="en-GB" b="1" dirty="0"/>
              <a:t>supervisor. </a:t>
            </a:r>
            <a:endParaRPr lang="en-GB" b="1" dirty="0" smtClean="0"/>
          </a:p>
          <a:p>
            <a:pPr algn="just"/>
            <a:r>
              <a:rPr lang="en-GB" b="1" dirty="0" smtClean="0"/>
              <a:t>Due </a:t>
            </a:r>
            <a:r>
              <a:rPr lang="en-GB" b="1" dirty="0"/>
              <a:t>to inherent of interpretation of qualitative data from different parts of the country, regular consultation with the steering group was done to discuss the data and its interpretation in the social, economic, geographic and regional contents of </a:t>
            </a:r>
            <a:r>
              <a:rPr lang="en-GB" b="1" dirty="0" err="1"/>
              <a:t>Karnal</a:t>
            </a:r>
            <a:r>
              <a:rPr lang="en-GB" b="1" dirty="0"/>
              <a:t>.         </a:t>
            </a:r>
          </a:p>
          <a:p>
            <a:pPr algn="just"/>
            <a:endParaRPr lang="en-US" b="1" dirty="0"/>
          </a:p>
        </p:txBody>
      </p:sp>
    </p:spTree>
    <p:extLst>
      <p:ext uri="{BB962C8B-B14F-4D97-AF65-F5344CB8AC3E}">
        <p14:creationId xmlns:p14="http://schemas.microsoft.com/office/powerpoint/2010/main" val="1451011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4781550" cy="4952492"/>
          </a:xfrm>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587673"/>
              </p:ext>
            </p:extLst>
          </p:nvPr>
        </p:nvGraphicFramePr>
        <p:xfrm>
          <a:off x="762000" y="1643065"/>
          <a:ext cx="10839451" cy="3584519"/>
        </p:xfrm>
        <a:graphic>
          <a:graphicData uri="http://schemas.openxmlformats.org/drawingml/2006/table">
            <a:tbl>
              <a:tblPr firstRow="1" bandRow="1">
                <a:tableStyleId>{7DF18680-E054-41AD-8BC1-D1AEF772440D}</a:tableStyleId>
              </a:tblPr>
              <a:tblGrid>
                <a:gridCol w="1903766"/>
                <a:gridCol w="7700812"/>
                <a:gridCol w="1234873"/>
              </a:tblGrid>
              <a:tr h="543038">
                <a:tc>
                  <a:txBody>
                    <a:bodyPr/>
                    <a:lstStyle/>
                    <a:p>
                      <a:pPr algn="just">
                        <a:lnSpc>
                          <a:spcPct val="115000"/>
                        </a:lnSpc>
                        <a:spcAft>
                          <a:spcPts val="0"/>
                        </a:spcAft>
                      </a:pPr>
                      <a:r>
                        <a:rPr lang="en-US" sz="2200" dirty="0">
                          <a:effectLst/>
                        </a:rPr>
                        <a:t>Study Site</a:t>
                      </a:r>
                      <a:endParaRPr lang="en-GB" sz="22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GB" sz="2200" dirty="0">
                          <a:effectLst/>
                        </a:rPr>
                        <a:t>Stakeholders interviewed</a:t>
                      </a:r>
                      <a:endParaRPr lang="en-GB" sz="22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dirty="0">
                          <a:effectLst/>
                        </a:rPr>
                        <a:t>No.</a:t>
                      </a:r>
                      <a:endParaRPr lang="en-GB" sz="2200" dirty="0">
                        <a:effectLst/>
                        <a:latin typeface="Times New Roman" charset="0"/>
                        <a:ea typeface="Times New Roman" charset="0"/>
                      </a:endParaRPr>
                    </a:p>
                  </a:txBody>
                  <a:tcPr marL="68580" marR="68580" marT="0" marB="0"/>
                </a:tc>
              </a:tr>
              <a:tr h="857135">
                <a:tc>
                  <a:txBody>
                    <a:bodyPr/>
                    <a:lstStyle/>
                    <a:p>
                      <a:pPr algn="just">
                        <a:lnSpc>
                          <a:spcPct val="115000"/>
                        </a:lnSpc>
                        <a:spcAft>
                          <a:spcPts val="0"/>
                        </a:spcAft>
                      </a:pPr>
                      <a:r>
                        <a:rPr lang="en-US" sz="2200" dirty="0" err="1">
                          <a:effectLst/>
                        </a:rPr>
                        <a:t>Karnal</a:t>
                      </a:r>
                      <a:r>
                        <a:rPr lang="en-US" sz="2200" dirty="0">
                          <a:effectLst/>
                        </a:rPr>
                        <a:t> </a:t>
                      </a:r>
                      <a:endParaRPr lang="en-GB" sz="22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a:effectLst/>
                        </a:rPr>
                        <a:t>Community members (small holder dairy farmers and large scale dairy farmer)</a:t>
                      </a:r>
                      <a:endParaRPr lang="en-GB" sz="220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dirty="0">
                          <a:effectLst/>
                        </a:rPr>
                        <a:t>8 </a:t>
                      </a:r>
                      <a:endParaRPr lang="en-GB" sz="2200" dirty="0">
                        <a:effectLst/>
                        <a:latin typeface="Times New Roman" charset="0"/>
                        <a:ea typeface="Times New Roman" charset="0"/>
                      </a:endParaRPr>
                    </a:p>
                  </a:txBody>
                  <a:tcPr marL="68580" marR="68580" marT="0" marB="0"/>
                </a:tc>
              </a:tr>
              <a:tr h="425358">
                <a:tc>
                  <a:txBody>
                    <a:bodyPr/>
                    <a:lstStyle/>
                    <a:p>
                      <a:pPr algn="just">
                        <a:lnSpc>
                          <a:spcPct val="115000"/>
                        </a:lnSpc>
                        <a:spcAft>
                          <a:spcPts val="0"/>
                        </a:spcAft>
                      </a:pPr>
                      <a:r>
                        <a:rPr lang="en-US" sz="2200">
                          <a:effectLst/>
                        </a:rPr>
                        <a:t>Karnal</a:t>
                      </a:r>
                      <a:endParaRPr lang="en-GB" sz="220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a:effectLst/>
                        </a:rPr>
                        <a:t>Government officials from Public Health or Agriculture sector</a:t>
                      </a:r>
                      <a:endParaRPr lang="en-GB" sz="220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dirty="0">
                          <a:effectLst/>
                        </a:rPr>
                        <a:t>2 </a:t>
                      </a:r>
                      <a:endParaRPr lang="en-GB" sz="2200" dirty="0">
                        <a:effectLst/>
                        <a:latin typeface="Times New Roman" charset="0"/>
                        <a:ea typeface="Times New Roman" charset="0"/>
                      </a:endParaRPr>
                    </a:p>
                  </a:txBody>
                  <a:tcPr marL="68580" marR="68580" marT="0" marB="0"/>
                </a:tc>
              </a:tr>
              <a:tr h="1215950">
                <a:tc>
                  <a:txBody>
                    <a:bodyPr/>
                    <a:lstStyle/>
                    <a:p>
                      <a:pPr algn="just">
                        <a:lnSpc>
                          <a:spcPct val="115000"/>
                        </a:lnSpc>
                        <a:spcAft>
                          <a:spcPts val="0"/>
                        </a:spcAft>
                      </a:pPr>
                      <a:r>
                        <a:rPr lang="en-US" sz="2200" dirty="0">
                          <a:effectLst/>
                        </a:rPr>
                        <a:t>Dairy Research Institutes </a:t>
                      </a:r>
                      <a:r>
                        <a:rPr lang="en-US" sz="2200" dirty="0" err="1">
                          <a:effectLst/>
                        </a:rPr>
                        <a:t>Karnal</a:t>
                      </a:r>
                      <a:endParaRPr lang="en-GB" sz="22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a:effectLst/>
                        </a:rPr>
                        <a:t>Scientists from Dairy Research Institute</a:t>
                      </a:r>
                      <a:endParaRPr lang="en-GB" sz="220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dirty="0">
                          <a:effectLst/>
                        </a:rPr>
                        <a:t>3 </a:t>
                      </a:r>
                      <a:endParaRPr lang="en-GB" sz="2200" dirty="0">
                        <a:effectLst/>
                        <a:latin typeface="Times New Roman" charset="0"/>
                        <a:ea typeface="Times New Roman" charset="0"/>
                      </a:endParaRPr>
                    </a:p>
                  </a:txBody>
                  <a:tcPr marL="68580" marR="68580" marT="0" marB="0"/>
                </a:tc>
              </a:tr>
              <a:tr h="543038">
                <a:tc>
                  <a:txBody>
                    <a:bodyPr/>
                    <a:lstStyle/>
                    <a:p>
                      <a:pPr algn="just">
                        <a:lnSpc>
                          <a:spcPct val="115000"/>
                        </a:lnSpc>
                        <a:spcAft>
                          <a:spcPts val="0"/>
                        </a:spcAft>
                      </a:pPr>
                      <a:r>
                        <a:rPr lang="en-US" sz="2200">
                          <a:effectLst/>
                        </a:rPr>
                        <a:t>Karnal</a:t>
                      </a:r>
                      <a:endParaRPr lang="en-GB" sz="220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dirty="0">
                          <a:effectLst/>
                        </a:rPr>
                        <a:t>Municipality officials</a:t>
                      </a:r>
                      <a:endParaRPr lang="en-GB" sz="2200" dirty="0">
                        <a:effectLst/>
                        <a:latin typeface="Times New Roman" charset="0"/>
                        <a:ea typeface="Times New Roman" charset="0"/>
                      </a:endParaRPr>
                    </a:p>
                  </a:txBody>
                  <a:tcPr marL="68580" marR="68580" marT="0" marB="0"/>
                </a:tc>
                <a:tc>
                  <a:txBody>
                    <a:bodyPr/>
                    <a:lstStyle/>
                    <a:p>
                      <a:pPr algn="just">
                        <a:lnSpc>
                          <a:spcPct val="115000"/>
                        </a:lnSpc>
                        <a:spcAft>
                          <a:spcPts val="0"/>
                        </a:spcAft>
                      </a:pPr>
                      <a:r>
                        <a:rPr lang="en-US" sz="2200" dirty="0">
                          <a:effectLst/>
                        </a:rPr>
                        <a:t>2 </a:t>
                      </a:r>
                      <a:endParaRPr lang="en-GB" sz="2200" dirty="0">
                        <a:effectLst/>
                        <a:latin typeface="Times New Roman" charset="0"/>
                        <a:ea typeface="Times New Roman" charset="0"/>
                      </a:endParaRPr>
                    </a:p>
                  </a:txBody>
                  <a:tcPr marL="68580" marR="68580" marT="0" marB="0"/>
                </a:tc>
              </a:tr>
            </a:tbl>
          </a:graphicData>
        </a:graphic>
      </p:graphicFrame>
    </p:spTree>
    <p:extLst>
      <p:ext uri="{BB962C8B-B14F-4D97-AF65-F5344CB8AC3E}">
        <p14:creationId xmlns:p14="http://schemas.microsoft.com/office/powerpoint/2010/main" val="896436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829175" y="208346"/>
            <a:ext cx="6643685" cy="5655156"/>
          </a:xfrm>
        </p:spPr>
        <p:txBody>
          <a:bodyPr>
            <a:noAutofit/>
          </a:bodyPr>
          <a:lstStyle/>
          <a:p>
            <a:r>
              <a:rPr lang="en-GB" b="1" dirty="0" smtClean="0"/>
              <a:t>Following </a:t>
            </a:r>
            <a:r>
              <a:rPr lang="en-GB" b="1" dirty="0"/>
              <a:t>are labelled as</a:t>
            </a:r>
            <a:r>
              <a:rPr lang="en-GB" b="1" dirty="0" smtClean="0"/>
              <a:t>:</a:t>
            </a:r>
            <a:endParaRPr lang="en-GB" b="1" dirty="0"/>
          </a:p>
          <a:p>
            <a:r>
              <a:rPr lang="en-US" b="1" dirty="0"/>
              <a:t>HOD-VET-NDRI (S1)</a:t>
            </a:r>
            <a:endParaRPr lang="en-GB" b="1" dirty="0"/>
          </a:p>
          <a:p>
            <a:r>
              <a:rPr lang="en-US" b="1" dirty="0"/>
              <a:t>VET PHD NDRI(S2)</a:t>
            </a:r>
            <a:endParaRPr lang="en-GB" b="1" dirty="0"/>
          </a:p>
          <a:p>
            <a:r>
              <a:rPr lang="en-US" b="1" dirty="0"/>
              <a:t>SMALL HOLDER (R1, R2, R3, R6, R7, R8)</a:t>
            </a:r>
            <a:endParaRPr lang="en-GB" b="1" dirty="0"/>
          </a:p>
          <a:p>
            <a:r>
              <a:rPr lang="en-US" b="1" dirty="0"/>
              <a:t>LARGE SCALE (R4, R5)</a:t>
            </a:r>
            <a:endParaRPr lang="en-GB" b="1" dirty="0"/>
          </a:p>
          <a:p>
            <a:r>
              <a:rPr lang="en-US" b="1" dirty="0"/>
              <a:t>NBAGR VET DOC (S3)</a:t>
            </a:r>
            <a:endParaRPr lang="en-GB" b="1" dirty="0"/>
          </a:p>
          <a:p>
            <a:r>
              <a:rPr lang="en-US" b="1" dirty="0"/>
              <a:t>CONSULTANT NDRI (S4)</a:t>
            </a:r>
            <a:endParaRPr lang="en-GB" b="1" dirty="0"/>
          </a:p>
          <a:p>
            <a:r>
              <a:rPr lang="en-US" b="1" dirty="0"/>
              <a:t>NBAGR BIOSTATS (S5)</a:t>
            </a:r>
            <a:endParaRPr lang="en-GB" b="1" dirty="0"/>
          </a:p>
          <a:p>
            <a:r>
              <a:rPr lang="en-US" b="1" dirty="0"/>
              <a:t>NBAGR MUNICIPALITY (S6</a:t>
            </a:r>
            <a:r>
              <a:rPr lang="en-US" b="1" dirty="0" smtClean="0"/>
              <a:t>)</a:t>
            </a:r>
            <a:r>
              <a:rPr lang="en-GB" b="1" dirty="0"/>
              <a:t> </a:t>
            </a:r>
          </a:p>
          <a:p>
            <a:r>
              <a:rPr lang="en-GB" b="1" dirty="0" smtClean="0"/>
              <a:t>The </a:t>
            </a:r>
            <a:r>
              <a:rPr lang="en-GB" b="1" dirty="0"/>
              <a:t>results are presented in the following three core themes i.e.  </a:t>
            </a:r>
            <a:endParaRPr lang="en-GB" b="1" dirty="0" smtClean="0"/>
          </a:p>
          <a:p>
            <a:r>
              <a:rPr lang="en-GB" b="1" dirty="0" smtClean="0"/>
              <a:t>-IMPACT OF LOW LITERACY AND AWARENESS LEVELS </a:t>
            </a:r>
          </a:p>
          <a:p>
            <a:r>
              <a:rPr lang="en-GB" b="1" dirty="0" smtClean="0"/>
              <a:t>-ROLE OF INFORMAL FORMS OF DISPOSAL </a:t>
            </a:r>
          </a:p>
          <a:p>
            <a:r>
              <a:rPr lang="en-GB" b="1" dirty="0" smtClean="0"/>
              <a:t>-</a:t>
            </a:r>
            <a:r>
              <a:rPr lang="en-US" b="1" dirty="0" smtClean="0"/>
              <a:t>PREFERENCE OF INFORMAL CHANNELS OVER MCD</a:t>
            </a:r>
            <a:r>
              <a:rPr lang="en-GB" b="1" dirty="0" smtClean="0"/>
              <a:t>.  </a:t>
            </a:r>
          </a:p>
          <a:p>
            <a:endParaRPr lang="en-US" b="1" dirty="0"/>
          </a:p>
        </p:txBody>
      </p:sp>
    </p:spTree>
    <p:extLst>
      <p:ext uri="{BB962C8B-B14F-4D97-AF65-F5344CB8AC3E}">
        <p14:creationId xmlns:p14="http://schemas.microsoft.com/office/powerpoint/2010/main" val="657788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559678"/>
            <a:ext cx="4429124" cy="4952492"/>
          </a:xfrm>
        </p:spPr>
        <p:txBody>
          <a:bodyPr>
            <a:normAutofit/>
          </a:bodyPr>
          <a:lstStyle/>
          <a:p>
            <a:r>
              <a:rPr lang="en-GB" dirty="0"/>
              <a:t>IMPACT OF LOW LITERACY AND AWARENESS </a:t>
            </a:r>
            <a:r>
              <a:rPr lang="en-GB" dirty="0" smtClean="0"/>
              <a:t>LEVELS</a:t>
            </a:r>
            <a:r>
              <a:rPr lang="en-GB" dirty="0"/>
              <a:t/>
            </a:r>
            <a:br>
              <a:rPr lang="en-GB" dirty="0"/>
            </a:br>
            <a:endParaRPr lang="en-US" dirty="0"/>
          </a:p>
        </p:txBody>
      </p:sp>
      <p:sp>
        <p:nvSpPr>
          <p:cNvPr id="3" name="Content Placeholder 2"/>
          <p:cNvSpPr>
            <a:spLocks noGrp="1"/>
          </p:cNvSpPr>
          <p:nvPr>
            <p:ph idx="1"/>
          </p:nvPr>
        </p:nvSpPr>
        <p:spPr/>
        <p:txBody>
          <a:bodyPr>
            <a:normAutofit lnSpcReduction="10000"/>
          </a:bodyPr>
          <a:lstStyle/>
          <a:p>
            <a:pPr algn="just"/>
            <a:r>
              <a:rPr lang="en-GB" b="1" dirty="0"/>
              <a:t>This assertion receives inputs from veterinarian that they have access to veterinary dispensaries and clinics in their vicinity but are often unable to comprehend why their traditional method is inappropriate for the cattle. </a:t>
            </a:r>
          </a:p>
          <a:p>
            <a:pPr algn="just"/>
            <a:r>
              <a:rPr lang="en-GB" b="1" dirty="0"/>
              <a:t>The veterinary has a vital role to play in providing proper guidance to care-seeking farmers. It is essential to incorporate the small holder farmers with the right guidelines and efforts to reduce the mismanagement and other ill handling practices with sick and dying cattle</a:t>
            </a:r>
            <a:r>
              <a:rPr lang="en-GB" b="1" dirty="0" smtClean="0"/>
              <a:t>.</a:t>
            </a:r>
          </a:p>
          <a:p>
            <a:pPr algn="just"/>
            <a:r>
              <a:rPr lang="en-GB" b="1" dirty="0" smtClean="0"/>
              <a:t>The </a:t>
            </a:r>
            <a:r>
              <a:rPr lang="en-GB" b="1" dirty="0"/>
              <a:t>shortage of such a vital part of the healthcare delivery system in the Indian setting, therefore, is of special concern. </a:t>
            </a:r>
            <a:r>
              <a:rPr lang="en-US" b="1" dirty="0"/>
              <a:t>It is imperative that knowledge, awareness, and good practice habits be reinforced constantly to prevent injuries, illnesses, and fatalities. </a:t>
            </a:r>
            <a:endParaRPr lang="en-GB" b="1" dirty="0"/>
          </a:p>
          <a:p>
            <a:pPr algn="just"/>
            <a:endParaRPr lang="en-US" b="1" dirty="0"/>
          </a:p>
        </p:txBody>
      </p:sp>
    </p:spTree>
    <p:extLst>
      <p:ext uri="{BB962C8B-B14F-4D97-AF65-F5344CB8AC3E}">
        <p14:creationId xmlns:p14="http://schemas.microsoft.com/office/powerpoint/2010/main" val="86622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3214688" cy="4952492"/>
          </a:xfrm>
        </p:spPr>
        <p:txBody>
          <a:bodyPr/>
          <a:lstStyle/>
          <a:p>
            <a:r>
              <a:rPr lang="en-US" dirty="0" smtClean="0"/>
              <a:t>QUOTES </a:t>
            </a:r>
            <a:endParaRPr lang="en-US" dirty="0"/>
          </a:p>
        </p:txBody>
      </p:sp>
      <p:sp>
        <p:nvSpPr>
          <p:cNvPr id="3" name="Content Placeholder 2"/>
          <p:cNvSpPr>
            <a:spLocks noGrp="1"/>
          </p:cNvSpPr>
          <p:nvPr>
            <p:ph idx="1"/>
          </p:nvPr>
        </p:nvSpPr>
        <p:spPr>
          <a:xfrm>
            <a:off x="3214689" y="569066"/>
            <a:ext cx="8215310" cy="5655156"/>
          </a:xfrm>
        </p:spPr>
        <p:txBody>
          <a:bodyPr>
            <a:normAutofit/>
          </a:bodyPr>
          <a:lstStyle/>
          <a:p>
            <a:pPr algn="just"/>
            <a:r>
              <a:rPr lang="en-GB" sz="2200" b="1" i="1" dirty="0"/>
              <a:t>“Health education is an important role in a student life. A chapter on </a:t>
            </a:r>
            <a:r>
              <a:rPr lang="en-GB" sz="2200" b="1" i="1" dirty="0" err="1"/>
              <a:t>zoonoses</a:t>
            </a:r>
            <a:r>
              <a:rPr lang="en-GB" sz="2200" b="1" i="1" dirty="0"/>
              <a:t> should be incorporated in the school textbooks so that the new generation is well aware of the diseases well in advance.” (S1</a:t>
            </a:r>
            <a:r>
              <a:rPr lang="en-GB" sz="2200" b="1" i="1" dirty="0" smtClean="0"/>
              <a:t>)</a:t>
            </a:r>
            <a:endParaRPr lang="en-GB" sz="2200" b="1" dirty="0"/>
          </a:p>
          <a:p>
            <a:pPr algn="just"/>
            <a:r>
              <a:rPr lang="en-GB" sz="2200" b="1" i="1" dirty="0"/>
              <a:t>“If there will be awareness camps regarding </a:t>
            </a:r>
            <a:r>
              <a:rPr lang="en-GB" sz="2200" b="1" i="1" dirty="0" err="1"/>
              <a:t>zoonoses</a:t>
            </a:r>
            <a:r>
              <a:rPr lang="en-GB" sz="2200" b="1" i="1" dirty="0"/>
              <a:t> and prevalence of diseases then no cattle or humans would be suffering so bad from these fatal diseases.” (S4</a:t>
            </a:r>
            <a:r>
              <a:rPr lang="en-GB" sz="2200" b="1" i="1" dirty="0" smtClean="0"/>
              <a:t>)</a:t>
            </a:r>
            <a:endParaRPr lang="en-GB" sz="2200" b="1" dirty="0"/>
          </a:p>
          <a:p>
            <a:pPr algn="just"/>
            <a:r>
              <a:rPr lang="en-GB" sz="2200" b="1" i="1" dirty="0"/>
              <a:t>"There is no awareness about the brucellosis or any disease in the village. In the village nobody discovers that the cattle is infected till the time she is carrying and eventually aborts." (F2</a:t>
            </a:r>
            <a:r>
              <a:rPr lang="en-GB" sz="2200" b="1" i="1" dirty="0" smtClean="0"/>
              <a:t>)</a:t>
            </a:r>
          </a:p>
          <a:p>
            <a:pPr algn="just"/>
            <a:r>
              <a:rPr lang="en-US" sz="2200" b="1" i="1" dirty="0" smtClean="0"/>
              <a:t>“</a:t>
            </a:r>
            <a:r>
              <a:rPr lang="en-US" sz="2200" b="1" i="1" dirty="0"/>
              <a:t>Our farmers are not well educated. Their awareness is very low in terms of zoonotic diseases. If they are given proper advice, they follow religiously. We need to inform the farmer.” (S2)</a:t>
            </a:r>
            <a:endParaRPr lang="en-GB" sz="2200" b="1" dirty="0"/>
          </a:p>
          <a:p>
            <a:pPr algn="just"/>
            <a:endParaRPr lang="en-GB" sz="2200" b="1" dirty="0"/>
          </a:p>
          <a:p>
            <a:pPr algn="just"/>
            <a:endParaRPr lang="en-US" sz="2200" b="1" dirty="0"/>
          </a:p>
        </p:txBody>
      </p:sp>
    </p:spTree>
    <p:extLst>
      <p:ext uri="{BB962C8B-B14F-4D97-AF65-F5344CB8AC3E}">
        <p14:creationId xmlns:p14="http://schemas.microsoft.com/office/powerpoint/2010/main" val="642577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559678"/>
            <a:ext cx="3843337" cy="4952492"/>
          </a:xfrm>
        </p:spPr>
        <p:txBody>
          <a:bodyPr/>
          <a:lstStyle/>
          <a:p>
            <a:r>
              <a:rPr lang="en-GB" dirty="0"/>
              <a:t>ROLE OF INFORMAL FORMS OF </a:t>
            </a:r>
            <a:r>
              <a:rPr lang="en-GB" dirty="0" smtClean="0"/>
              <a:t>DISPOSAL</a:t>
            </a:r>
            <a:r>
              <a:rPr lang="en-GB" dirty="0"/>
              <a:t/>
            </a:r>
            <a:br>
              <a:rPr lang="en-GB" dirty="0"/>
            </a:br>
            <a:endParaRPr lang="en-US" dirty="0"/>
          </a:p>
        </p:txBody>
      </p:sp>
      <p:sp>
        <p:nvSpPr>
          <p:cNvPr id="3" name="Content Placeholder 2"/>
          <p:cNvSpPr>
            <a:spLocks noGrp="1"/>
          </p:cNvSpPr>
          <p:nvPr>
            <p:ph idx="1"/>
          </p:nvPr>
        </p:nvSpPr>
        <p:spPr>
          <a:xfrm>
            <a:off x="4386263" y="569066"/>
            <a:ext cx="7043735" cy="5655156"/>
          </a:xfrm>
        </p:spPr>
        <p:txBody>
          <a:bodyPr>
            <a:noAutofit/>
          </a:bodyPr>
          <a:lstStyle/>
          <a:p>
            <a:pPr algn="just"/>
            <a:r>
              <a:rPr lang="en-GB" sz="2200" b="1" dirty="0"/>
              <a:t>The other aspect, peer groups sharing information about selling of cattle, directly accessible sale representatives, and easy access to over the call selling of cattle represents an informal chain through which the dairy farmers may sell their cattle. </a:t>
            </a:r>
            <a:endParaRPr lang="en-GB" sz="2200" b="1" dirty="0" smtClean="0"/>
          </a:p>
          <a:p>
            <a:pPr algn="just"/>
            <a:r>
              <a:rPr lang="en-GB" sz="2200" b="1" dirty="0" smtClean="0"/>
              <a:t>The </a:t>
            </a:r>
            <a:r>
              <a:rPr lang="en-GB" sz="2200" b="1" dirty="0"/>
              <a:t>dairy farmers preferred this informal chain as well, since it provided direct access to vendor and perceived to be effective both in terms of money and time. </a:t>
            </a:r>
            <a:endParaRPr lang="en-GB" sz="2200" b="1" dirty="0" smtClean="0"/>
          </a:p>
          <a:p>
            <a:pPr algn="just"/>
            <a:r>
              <a:rPr lang="en-GB" sz="2200" b="1" dirty="0" smtClean="0"/>
              <a:t>Consequently</a:t>
            </a:r>
            <a:r>
              <a:rPr lang="en-GB" sz="2200" b="1" dirty="0"/>
              <a:t>, the farmers often contacted these representatives directly when they needed to explore options for selling their other cattle</a:t>
            </a:r>
            <a:r>
              <a:rPr lang="en-GB" sz="2200" b="1" dirty="0" smtClean="0"/>
              <a:t>.</a:t>
            </a:r>
          </a:p>
          <a:p>
            <a:pPr algn="just"/>
            <a:r>
              <a:rPr lang="en-GB" sz="2200" b="1" dirty="0" smtClean="0"/>
              <a:t> </a:t>
            </a:r>
            <a:r>
              <a:rPr lang="en-GB" sz="2200" b="1" dirty="0"/>
              <a:t>Slaughtering is the most common informal channel for disposal of cattle and selling of cattle. There is a de-link between scientific and traditional methods. </a:t>
            </a:r>
            <a:endParaRPr lang="en-US" sz="2200" b="1" dirty="0"/>
          </a:p>
        </p:txBody>
      </p:sp>
    </p:spTree>
    <p:extLst>
      <p:ext uri="{BB962C8B-B14F-4D97-AF65-F5344CB8AC3E}">
        <p14:creationId xmlns:p14="http://schemas.microsoft.com/office/powerpoint/2010/main" val="1375474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STUDY TITLE</a:t>
            </a:r>
            <a:br>
              <a:rPr lang="en-US" dirty="0" smtClean="0">
                <a:effectLst/>
              </a:rPr>
            </a:br>
            <a:endParaRPr lang="en-US" dirty="0"/>
          </a:p>
        </p:txBody>
      </p:sp>
      <p:sp>
        <p:nvSpPr>
          <p:cNvPr id="3" name="Content Placeholder 2"/>
          <p:cNvSpPr>
            <a:spLocks noGrp="1"/>
          </p:cNvSpPr>
          <p:nvPr>
            <p:ph idx="1"/>
          </p:nvPr>
        </p:nvSpPr>
        <p:spPr/>
        <p:txBody>
          <a:bodyPr>
            <a:normAutofit/>
          </a:bodyPr>
          <a:lstStyle/>
          <a:p>
            <a:pPr marL="0" indent="0" algn="just">
              <a:buNone/>
            </a:pPr>
            <a:r>
              <a:rPr lang="en-US" sz="4000" b="1" dirty="0"/>
              <a:t>The </a:t>
            </a:r>
            <a:r>
              <a:rPr lang="en-US" sz="4000" b="1" dirty="0" smtClean="0"/>
              <a:t>Fate </a:t>
            </a:r>
            <a:r>
              <a:rPr lang="en-US" sz="4000" b="1" dirty="0"/>
              <a:t>and </a:t>
            </a:r>
            <a:r>
              <a:rPr lang="en-US" sz="4000" b="1" dirty="0" smtClean="0"/>
              <a:t>Management </a:t>
            </a:r>
            <a:r>
              <a:rPr lang="en-US" sz="4000" b="1" dirty="0"/>
              <a:t>of </a:t>
            </a:r>
            <a:r>
              <a:rPr lang="en-US" sz="4000" b="1" dirty="0" smtClean="0"/>
              <a:t>Sick </a:t>
            </a:r>
            <a:r>
              <a:rPr lang="en-US" sz="4000" b="1" dirty="0"/>
              <a:t>and </a:t>
            </a:r>
            <a:r>
              <a:rPr lang="en-US" sz="4000" b="1" dirty="0" smtClean="0"/>
              <a:t>Dying </a:t>
            </a:r>
            <a:r>
              <a:rPr lang="en-US" sz="4000" b="1" dirty="0"/>
              <a:t>cattle and its consequences on </a:t>
            </a:r>
            <a:r>
              <a:rPr lang="en-US" sz="4000" b="1" dirty="0" smtClean="0"/>
              <a:t>Small </a:t>
            </a:r>
            <a:r>
              <a:rPr lang="en-US" sz="4000" b="1" dirty="0"/>
              <a:t>S</a:t>
            </a:r>
            <a:r>
              <a:rPr lang="en-US" sz="4000" b="1" dirty="0" smtClean="0"/>
              <a:t>cale </a:t>
            </a:r>
            <a:r>
              <a:rPr lang="en-US" sz="4000" b="1" dirty="0"/>
              <a:t>D</a:t>
            </a:r>
            <a:r>
              <a:rPr lang="en-US" sz="4000" b="1" dirty="0" smtClean="0"/>
              <a:t>airy </a:t>
            </a:r>
            <a:r>
              <a:rPr lang="en-US" sz="4000" b="1" dirty="0"/>
              <a:t>farmers in </a:t>
            </a:r>
            <a:r>
              <a:rPr lang="en-US" sz="4000" b="1" dirty="0" err="1"/>
              <a:t>peri</a:t>
            </a:r>
            <a:r>
              <a:rPr lang="en-US" sz="4000" b="1" dirty="0"/>
              <a:t>-urban areas.</a:t>
            </a:r>
            <a:r>
              <a:rPr lang="en-GB" sz="4000" dirty="0"/>
              <a:t> </a:t>
            </a:r>
            <a:endParaRPr lang="en-US" sz="4000" dirty="0"/>
          </a:p>
          <a:p>
            <a:pPr marL="0" indent="0" algn="just">
              <a:buNone/>
            </a:pPr>
            <a:endParaRPr lang="en-US" sz="4000" dirty="0"/>
          </a:p>
        </p:txBody>
      </p:sp>
      <p:pic>
        <p:nvPicPr>
          <p:cNvPr id="4" name="Picture 3"/>
          <p:cNvPicPr>
            <a:picLocks noChangeAspect="1"/>
          </p:cNvPicPr>
          <p:nvPr/>
        </p:nvPicPr>
        <p:blipFill>
          <a:blip r:embed="rId2"/>
          <a:stretch>
            <a:fillRect/>
          </a:stretch>
        </p:blipFill>
        <p:spPr>
          <a:xfrm>
            <a:off x="7929562" y="4281486"/>
            <a:ext cx="3200400" cy="1792224"/>
          </a:xfrm>
          <a:prstGeom prst="rect">
            <a:avLst/>
          </a:prstGeom>
        </p:spPr>
      </p:pic>
    </p:spTree>
    <p:extLst>
      <p:ext uri="{BB962C8B-B14F-4D97-AF65-F5344CB8AC3E}">
        <p14:creationId xmlns:p14="http://schemas.microsoft.com/office/powerpoint/2010/main" val="1371534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3100388" cy="4952492"/>
          </a:xfrm>
        </p:spPr>
        <p:txBody>
          <a:bodyPr/>
          <a:lstStyle/>
          <a:p>
            <a:r>
              <a:rPr lang="en-US" smtClean="0"/>
              <a:t>QUOTES</a:t>
            </a:r>
            <a:endParaRPr lang="en-US"/>
          </a:p>
        </p:txBody>
      </p:sp>
      <p:sp>
        <p:nvSpPr>
          <p:cNvPr id="3" name="Content Placeholder 2"/>
          <p:cNvSpPr>
            <a:spLocks noGrp="1"/>
          </p:cNvSpPr>
          <p:nvPr>
            <p:ph idx="1"/>
          </p:nvPr>
        </p:nvSpPr>
        <p:spPr>
          <a:xfrm>
            <a:off x="3243263" y="569066"/>
            <a:ext cx="8186735" cy="5655156"/>
          </a:xfrm>
        </p:spPr>
        <p:txBody>
          <a:bodyPr>
            <a:normAutofit/>
          </a:bodyPr>
          <a:lstStyle/>
          <a:p>
            <a:r>
              <a:rPr lang="en-GB" b="1" i="1" dirty="0"/>
              <a:t>"I have two cases of Brucellosis infected cattle in my house. Two cows are suffering from this. I got this cross breed from someone unknown. This one has started infecting the whole lot. If this is the fate, then I need to sell it soon."(R8</a:t>
            </a:r>
            <a:r>
              <a:rPr lang="en-GB" b="1" i="1" dirty="0" smtClean="0"/>
              <a:t>)</a:t>
            </a:r>
          </a:p>
          <a:p>
            <a:r>
              <a:rPr lang="en-GB" b="1" i="1" dirty="0" smtClean="0"/>
              <a:t>“</a:t>
            </a:r>
            <a:r>
              <a:rPr lang="en-GB" b="1" i="1" dirty="0"/>
              <a:t>All the burden is on me. I am whole sole responsible for the whole lot. I have a lot of space, one of them is pregnant. We care a lot for her. We keep all things separately. Body fluids need to be taken special care of, now I am worried about the whole herd. We need to tell the truth and I will definitely confess that my cow is Brucellosis affected"(R7</a:t>
            </a:r>
            <a:r>
              <a:rPr lang="en-GB" b="1" i="1" dirty="0" smtClean="0"/>
              <a:t>)</a:t>
            </a:r>
          </a:p>
          <a:p>
            <a:r>
              <a:rPr lang="en-GB" b="1" i="1" dirty="0" smtClean="0"/>
              <a:t>“</a:t>
            </a:r>
            <a:r>
              <a:rPr lang="en-GB" b="1" i="1" dirty="0"/>
              <a:t>During slaughtering, they see the weight of the buffalo. Anybody can call and sell. Cow is a problem. There are so many bans.”(R6</a:t>
            </a:r>
            <a:r>
              <a:rPr lang="en-GB" b="1" i="1" dirty="0" smtClean="0"/>
              <a:t>)</a:t>
            </a:r>
          </a:p>
          <a:p>
            <a:r>
              <a:rPr lang="en-US" b="1" i="1" dirty="0" smtClean="0"/>
              <a:t>“</a:t>
            </a:r>
            <a:r>
              <a:rPr lang="en-US" b="1" i="1" dirty="0"/>
              <a:t>When the cow is dead, according to Hindu religion- we practice burial method. In the dumping ground, we bury the cattle. Animal's life span is maximum 20 yrs. One should save, from infection.”(R4</a:t>
            </a:r>
            <a:r>
              <a:rPr lang="en-US" b="1" i="1" dirty="0" smtClean="0"/>
              <a:t>)</a:t>
            </a:r>
            <a:endParaRPr lang="en-GB" b="1" dirty="0"/>
          </a:p>
        </p:txBody>
      </p:sp>
    </p:spTree>
    <p:extLst>
      <p:ext uri="{BB962C8B-B14F-4D97-AF65-F5344CB8AC3E}">
        <p14:creationId xmlns:p14="http://schemas.microsoft.com/office/powerpoint/2010/main" val="208154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800600" cy="4952492"/>
          </a:xfrm>
        </p:spPr>
        <p:txBody>
          <a:bodyPr>
            <a:normAutofit/>
          </a:bodyPr>
          <a:lstStyle/>
          <a:p>
            <a:r>
              <a:rPr lang="en-US" dirty="0"/>
              <a:t>PREFERENCE OF INFORMAL CHANNELS OVER MCD</a:t>
            </a:r>
            <a:r>
              <a:rPr lang="en-GB" dirty="0"/>
              <a:t/>
            </a:r>
            <a:br>
              <a:rPr lang="en-GB" dirty="0"/>
            </a:br>
            <a:endParaRPr lang="en-US" dirty="0"/>
          </a:p>
        </p:txBody>
      </p:sp>
      <p:sp>
        <p:nvSpPr>
          <p:cNvPr id="3" name="Content Placeholder 2"/>
          <p:cNvSpPr>
            <a:spLocks noGrp="1"/>
          </p:cNvSpPr>
          <p:nvPr>
            <p:ph idx="1"/>
          </p:nvPr>
        </p:nvSpPr>
        <p:spPr>
          <a:xfrm>
            <a:off x="5195887" y="208346"/>
            <a:ext cx="6248398" cy="5655156"/>
          </a:xfrm>
        </p:spPr>
        <p:txBody>
          <a:bodyPr>
            <a:noAutofit/>
          </a:bodyPr>
          <a:lstStyle/>
          <a:p>
            <a:pPr algn="just"/>
            <a:r>
              <a:rPr lang="en-GB" b="1" dirty="0"/>
              <a:t>Health is a state subject and actions regarding the same is need of the hour. It is high time now that we start thinking about the whole country per say and not just our state. </a:t>
            </a:r>
            <a:endParaRPr lang="en-GB" b="1" dirty="0" smtClean="0"/>
          </a:p>
          <a:p>
            <a:pPr algn="just"/>
            <a:r>
              <a:rPr lang="en-GB" b="1" dirty="0" smtClean="0"/>
              <a:t>There </a:t>
            </a:r>
            <a:r>
              <a:rPr lang="en-GB" b="1" dirty="0"/>
              <a:t>should be stringent checks and policies on the imported breeds. If it will continue to be in same manner the day is not far that it will be also be one of the major reasons for mortality and morbidity. </a:t>
            </a:r>
            <a:endParaRPr lang="en-GB" b="1" dirty="0" smtClean="0"/>
          </a:p>
          <a:p>
            <a:pPr algn="just"/>
            <a:r>
              <a:rPr lang="en-GB" b="1" dirty="0" smtClean="0"/>
              <a:t>The </a:t>
            </a:r>
            <a:r>
              <a:rPr lang="en-GB" b="1" dirty="0"/>
              <a:t>municipality is limited </a:t>
            </a:r>
            <a:r>
              <a:rPr lang="en-GB" b="1" dirty="0" err="1"/>
              <a:t>upto</a:t>
            </a:r>
            <a:r>
              <a:rPr lang="en-GB" b="1" dirty="0"/>
              <a:t> municipality regions (not </a:t>
            </a:r>
            <a:r>
              <a:rPr lang="en-GB" b="1" dirty="0" err="1"/>
              <a:t>peri</a:t>
            </a:r>
            <a:r>
              <a:rPr lang="en-GB" b="1" dirty="0"/>
              <a:t> urban) covers just its region and there is no check in the remote areas and villages. </a:t>
            </a:r>
          </a:p>
          <a:p>
            <a:pPr algn="just"/>
            <a:r>
              <a:rPr lang="en-US" b="1" dirty="0"/>
              <a:t>Management aspect is at stake, there are abundant number of landless or marginal farmers. Most of the times, they are dependent on State </a:t>
            </a:r>
            <a:r>
              <a:rPr lang="en-US" b="1" dirty="0" smtClean="0"/>
              <a:t>government</a:t>
            </a:r>
            <a:r>
              <a:rPr lang="en-US" b="1" dirty="0"/>
              <a:t>. </a:t>
            </a:r>
            <a:endParaRPr lang="en-GB" b="1" dirty="0"/>
          </a:p>
          <a:p>
            <a:pPr algn="just"/>
            <a:r>
              <a:rPr lang="en-GB" b="1" dirty="0"/>
              <a:t>Economics play a major role. </a:t>
            </a:r>
            <a:endParaRPr lang="en-US" b="1" dirty="0" smtClean="0"/>
          </a:p>
        </p:txBody>
      </p:sp>
    </p:spTree>
    <p:extLst>
      <p:ext uri="{BB962C8B-B14F-4D97-AF65-F5344CB8AC3E}">
        <p14:creationId xmlns:p14="http://schemas.microsoft.com/office/powerpoint/2010/main" val="819840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559678"/>
            <a:ext cx="3471863" cy="4952492"/>
          </a:xfrm>
        </p:spPr>
        <p:txBody>
          <a:bodyPr/>
          <a:lstStyle/>
          <a:p>
            <a:r>
              <a:rPr lang="en-US" dirty="0" smtClean="0"/>
              <a:t>QUOTES</a:t>
            </a:r>
            <a:endParaRPr lang="en-US" dirty="0"/>
          </a:p>
        </p:txBody>
      </p:sp>
      <p:sp>
        <p:nvSpPr>
          <p:cNvPr id="3" name="Content Placeholder 2"/>
          <p:cNvSpPr>
            <a:spLocks noGrp="1"/>
          </p:cNvSpPr>
          <p:nvPr>
            <p:ph idx="1"/>
          </p:nvPr>
        </p:nvSpPr>
        <p:spPr>
          <a:xfrm>
            <a:off x="3100388" y="569066"/>
            <a:ext cx="8329610" cy="5655156"/>
          </a:xfrm>
        </p:spPr>
        <p:txBody>
          <a:bodyPr>
            <a:normAutofit/>
          </a:bodyPr>
          <a:lstStyle/>
          <a:p>
            <a:pPr algn="just"/>
            <a:r>
              <a:rPr lang="en-US" b="1" i="1" dirty="0"/>
              <a:t>“Income is good in large scale, we are not dependent on government for any schemes. I have won 11 lakhs price. I keep on attending a lot of competitions. We cannot be dependent on </a:t>
            </a:r>
            <a:r>
              <a:rPr lang="en-US" b="1" i="1" dirty="0" smtClean="0"/>
              <a:t>government schemes</a:t>
            </a:r>
            <a:r>
              <a:rPr lang="en-US" b="1" i="1" dirty="0"/>
              <a:t>. </a:t>
            </a:r>
            <a:r>
              <a:rPr lang="en-US" b="1" i="1" dirty="0" smtClean="0"/>
              <a:t>”(</a:t>
            </a:r>
            <a:r>
              <a:rPr lang="en-US" b="1" i="1" dirty="0"/>
              <a:t>R4</a:t>
            </a:r>
            <a:r>
              <a:rPr lang="en-US" b="1" i="1" dirty="0" smtClean="0"/>
              <a:t>)</a:t>
            </a:r>
          </a:p>
          <a:p>
            <a:pPr algn="just"/>
            <a:r>
              <a:rPr lang="en-US" b="1" i="1" dirty="0" smtClean="0"/>
              <a:t>“</a:t>
            </a:r>
            <a:r>
              <a:rPr lang="en-US" b="1" i="1" dirty="0"/>
              <a:t>I am satisfied for the whole year with my cattle selling business. 50% is spent on their feed expenditure. For about 10-20 lakhs we sell animal. I am really happy</a:t>
            </a:r>
            <a:r>
              <a:rPr lang="en-US" b="1" i="1" dirty="0" smtClean="0"/>
              <a:t>.”(</a:t>
            </a:r>
            <a:r>
              <a:rPr lang="en-US" b="1" i="1" dirty="0"/>
              <a:t>R5</a:t>
            </a:r>
            <a:r>
              <a:rPr lang="en-US" b="1" i="1" dirty="0" smtClean="0"/>
              <a:t>)</a:t>
            </a:r>
            <a:endParaRPr lang="en-GB" b="1" dirty="0"/>
          </a:p>
          <a:p>
            <a:pPr algn="just"/>
            <a:r>
              <a:rPr lang="en-US" b="1" i="1" dirty="0"/>
              <a:t>“Personal level screening is done from my end. We all discuss together. Then we do a </a:t>
            </a:r>
            <a:r>
              <a:rPr lang="en-US" b="1" i="1" dirty="0" err="1"/>
              <a:t>comparitive</a:t>
            </a:r>
            <a:r>
              <a:rPr lang="en-US" b="1" i="1" dirty="0"/>
              <a:t> analysis. I can get my own milk. Nobody treats cattle as only business. We have an affection towards our animal</a:t>
            </a:r>
            <a:r>
              <a:rPr lang="en-US" b="1" i="1" dirty="0" smtClean="0"/>
              <a:t>.” </a:t>
            </a:r>
            <a:r>
              <a:rPr lang="en-US" b="1" i="1" dirty="0"/>
              <a:t>(R4</a:t>
            </a:r>
            <a:r>
              <a:rPr lang="en-US" b="1" i="1" dirty="0" smtClean="0"/>
              <a:t>)</a:t>
            </a:r>
            <a:endParaRPr lang="en-GB" b="1" dirty="0"/>
          </a:p>
          <a:p>
            <a:pPr algn="just"/>
            <a:r>
              <a:rPr lang="en-GB" b="1" i="1" dirty="0" smtClean="0"/>
              <a:t>“</a:t>
            </a:r>
            <a:r>
              <a:rPr lang="en-GB" b="1" i="1" dirty="0"/>
              <a:t>In our country there are a lot of families and farmers who are dependent upon animal selling for their livelihood</a:t>
            </a:r>
            <a:r>
              <a:rPr lang="en-GB" b="1" i="1" dirty="0" smtClean="0"/>
              <a:t>.</a:t>
            </a:r>
            <a:r>
              <a:rPr lang="en-US" b="1" i="1" dirty="0" smtClean="0"/>
              <a:t>”(</a:t>
            </a:r>
            <a:r>
              <a:rPr lang="en-US" b="1" i="1" dirty="0"/>
              <a:t>S4</a:t>
            </a:r>
            <a:r>
              <a:rPr lang="en-US" b="1" i="1" dirty="0" smtClean="0"/>
              <a:t>)</a:t>
            </a:r>
            <a:endParaRPr lang="en-GB" b="1" dirty="0"/>
          </a:p>
        </p:txBody>
      </p:sp>
    </p:spTree>
    <p:extLst>
      <p:ext uri="{BB962C8B-B14F-4D97-AF65-F5344CB8AC3E}">
        <p14:creationId xmlns:p14="http://schemas.microsoft.com/office/powerpoint/2010/main" val="954827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4024313" cy="4952492"/>
          </a:xfrm>
        </p:spPr>
        <p:txBody>
          <a:bodyPr/>
          <a:lstStyle/>
          <a:p>
            <a:pPr algn="just"/>
            <a:r>
              <a:rPr lang="en-US" dirty="0"/>
              <a:t>EXPECTED </a:t>
            </a:r>
            <a:r>
              <a:rPr lang="en-US" dirty="0" smtClean="0"/>
              <a:t>OUTCOME</a:t>
            </a:r>
            <a:endParaRPr lang="en-US" dirty="0"/>
          </a:p>
        </p:txBody>
      </p:sp>
      <p:sp>
        <p:nvSpPr>
          <p:cNvPr id="3" name="Content Placeholder 2"/>
          <p:cNvSpPr>
            <a:spLocks noGrp="1"/>
          </p:cNvSpPr>
          <p:nvPr>
            <p:ph idx="1"/>
          </p:nvPr>
        </p:nvSpPr>
        <p:spPr/>
        <p:txBody>
          <a:bodyPr>
            <a:noAutofit/>
          </a:bodyPr>
          <a:lstStyle/>
          <a:p>
            <a:pPr lvl="0" algn="just"/>
            <a:r>
              <a:rPr lang="en-IN" sz="2800" b="1" dirty="0"/>
              <a:t>Identifies gap in current practices and management of sick and dying cattle. </a:t>
            </a:r>
            <a:endParaRPr lang="en-GB" sz="2800" b="1" dirty="0"/>
          </a:p>
          <a:p>
            <a:pPr lvl="0" algn="just"/>
            <a:r>
              <a:rPr lang="en-IN" sz="2800" b="1" dirty="0"/>
              <a:t>Helps in policies for disposal of dead cattle, its consequences pertaining to </a:t>
            </a:r>
            <a:r>
              <a:rPr lang="en-IN" sz="2800" b="1" dirty="0" err="1"/>
              <a:t>zoonoses</a:t>
            </a:r>
            <a:r>
              <a:rPr lang="en-IN" sz="2800" b="1" dirty="0"/>
              <a:t>.</a:t>
            </a:r>
            <a:endParaRPr lang="en-GB" sz="2800" b="1" dirty="0"/>
          </a:p>
          <a:p>
            <a:pPr lvl="0" algn="just"/>
            <a:r>
              <a:rPr lang="en-IN" sz="2800" b="1" dirty="0"/>
              <a:t>This </a:t>
            </a:r>
            <a:r>
              <a:rPr lang="en-IN" sz="2800" b="1" dirty="0" smtClean="0"/>
              <a:t>study helps in creating a </a:t>
            </a:r>
            <a:r>
              <a:rPr lang="en-IN" sz="2800" b="1" dirty="0"/>
              <a:t>bridge to human−animal interface by linking knowledge to the control of </a:t>
            </a:r>
            <a:r>
              <a:rPr lang="en-IN" sz="2800" b="1" dirty="0" err="1"/>
              <a:t>zoonoses</a:t>
            </a:r>
            <a:r>
              <a:rPr lang="en-IN" sz="2800" b="1" dirty="0"/>
              <a:t> of human public health and veterinary public health importance.</a:t>
            </a:r>
            <a:endParaRPr lang="en-GB" sz="2800" b="1" dirty="0"/>
          </a:p>
          <a:p>
            <a:pPr algn="just"/>
            <a:endParaRPr lang="en-US" sz="2800" b="1" dirty="0"/>
          </a:p>
        </p:txBody>
      </p:sp>
    </p:spTree>
    <p:extLst>
      <p:ext uri="{BB962C8B-B14F-4D97-AF65-F5344CB8AC3E}">
        <p14:creationId xmlns:p14="http://schemas.microsoft.com/office/powerpoint/2010/main" val="1791393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800600" cy="4952492"/>
          </a:xfrm>
        </p:spPr>
        <p:txBody>
          <a:bodyPr/>
          <a:lstStyle/>
          <a:p>
            <a:r>
              <a:rPr lang="en-US" dirty="0" smtClean="0"/>
              <a:t>LIMITATIONS</a:t>
            </a:r>
            <a:r>
              <a:rPr lang="en-GB" dirty="0"/>
              <a:t/>
            </a:r>
            <a:br>
              <a:rPr lang="en-GB" dirty="0"/>
            </a:br>
            <a:endParaRPr lang="en-US" dirty="0"/>
          </a:p>
        </p:txBody>
      </p:sp>
      <p:sp>
        <p:nvSpPr>
          <p:cNvPr id="3" name="Content Placeholder 2"/>
          <p:cNvSpPr>
            <a:spLocks noGrp="1"/>
          </p:cNvSpPr>
          <p:nvPr>
            <p:ph idx="1"/>
          </p:nvPr>
        </p:nvSpPr>
        <p:spPr>
          <a:xfrm>
            <a:off x="4800600" y="208346"/>
            <a:ext cx="7029450" cy="5655156"/>
          </a:xfrm>
        </p:spPr>
        <p:txBody>
          <a:bodyPr>
            <a:noAutofit/>
          </a:bodyPr>
          <a:lstStyle/>
          <a:p>
            <a:pPr lvl="0" algn="just"/>
            <a:r>
              <a:rPr lang="en-US" sz="2800" b="1" dirty="0" smtClean="0"/>
              <a:t>To </a:t>
            </a:r>
            <a:r>
              <a:rPr lang="en-US" sz="2800" b="1" dirty="0"/>
              <a:t>convince the farmers for the use of guidelines</a:t>
            </a:r>
            <a:r>
              <a:rPr lang="en-US" sz="2800" b="1" dirty="0" smtClean="0"/>
              <a:t>.</a:t>
            </a:r>
          </a:p>
          <a:p>
            <a:pPr algn="just"/>
            <a:r>
              <a:rPr lang="en-US" sz="2800" b="1" dirty="0"/>
              <a:t>No stringent policy or screening for disposal</a:t>
            </a:r>
            <a:r>
              <a:rPr lang="en-US" sz="2800" b="1" dirty="0" smtClean="0"/>
              <a:t>.</a:t>
            </a:r>
            <a:endParaRPr lang="en-GB" sz="2800" b="1" dirty="0"/>
          </a:p>
          <a:p>
            <a:pPr lvl="0" algn="just"/>
            <a:r>
              <a:rPr lang="en-US" sz="2800" b="1" dirty="0"/>
              <a:t> Equalizing technological knowledge among farmers.</a:t>
            </a:r>
            <a:endParaRPr lang="en-GB" sz="2800" b="1" dirty="0"/>
          </a:p>
          <a:p>
            <a:pPr lvl="0" algn="just"/>
            <a:r>
              <a:rPr lang="en-US" sz="2800" b="1" dirty="0"/>
              <a:t>Low health camps and other related </a:t>
            </a:r>
            <a:r>
              <a:rPr lang="en-US" sz="2800" b="1" dirty="0" smtClean="0"/>
              <a:t>activities for dairy farmers.</a:t>
            </a:r>
            <a:endParaRPr lang="en-GB" sz="2800" b="1" dirty="0"/>
          </a:p>
          <a:p>
            <a:pPr lvl="0" algn="just"/>
            <a:r>
              <a:rPr lang="en-US" sz="2800" b="1" dirty="0"/>
              <a:t> No set guidelines and policies to refer to. </a:t>
            </a:r>
            <a:endParaRPr lang="en-GB" sz="2800" b="1" dirty="0"/>
          </a:p>
          <a:p>
            <a:pPr lvl="0" algn="just"/>
            <a:r>
              <a:rPr lang="en-IN" sz="2800" b="1" dirty="0"/>
              <a:t>Time and resource </a:t>
            </a:r>
            <a:r>
              <a:rPr lang="en-IN" sz="2800" b="1" dirty="0" smtClean="0"/>
              <a:t>complexity and constraint </a:t>
            </a:r>
            <a:r>
              <a:rPr lang="en-IN" sz="2800" b="1" dirty="0"/>
              <a:t>as more of data would have been compiled.	</a:t>
            </a:r>
            <a:endParaRPr lang="en-GB" sz="2800" b="1" dirty="0"/>
          </a:p>
          <a:p>
            <a:pPr algn="just"/>
            <a:endParaRPr lang="en-US" sz="2800" b="1" dirty="0"/>
          </a:p>
        </p:txBody>
      </p:sp>
    </p:spTree>
    <p:extLst>
      <p:ext uri="{BB962C8B-B14F-4D97-AF65-F5344CB8AC3E}">
        <p14:creationId xmlns:p14="http://schemas.microsoft.com/office/powerpoint/2010/main" val="23716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559678"/>
            <a:ext cx="4714875" cy="4952492"/>
          </a:xfrm>
        </p:spPr>
        <p:txBody>
          <a:bodyPr>
            <a:normAutofit/>
          </a:bodyPr>
          <a:lstStyle/>
          <a:p>
            <a:r>
              <a:rPr lang="en-US" sz="3200" dirty="0"/>
              <a:t>RECOMMENDATION</a:t>
            </a:r>
            <a:r>
              <a:rPr lang="en-GB" sz="3200" dirty="0"/>
              <a:t> </a:t>
            </a:r>
            <a:endParaRPr lang="en-US" sz="3200" dirty="0"/>
          </a:p>
        </p:txBody>
      </p:sp>
      <p:sp>
        <p:nvSpPr>
          <p:cNvPr id="3" name="Content Placeholder 2"/>
          <p:cNvSpPr>
            <a:spLocks noGrp="1"/>
          </p:cNvSpPr>
          <p:nvPr>
            <p:ph idx="1"/>
          </p:nvPr>
        </p:nvSpPr>
        <p:spPr>
          <a:xfrm>
            <a:off x="5081587" y="208346"/>
            <a:ext cx="6248398" cy="5655156"/>
          </a:xfrm>
        </p:spPr>
        <p:txBody>
          <a:bodyPr>
            <a:noAutofit/>
          </a:bodyPr>
          <a:lstStyle/>
          <a:p>
            <a:pPr lvl="0" algn="just"/>
            <a:r>
              <a:rPr lang="en-IN" sz="2400" b="1" dirty="0"/>
              <a:t>Synergy between the farmers and government animal husbandry departments</a:t>
            </a:r>
            <a:r>
              <a:rPr lang="en-IN" sz="2400" b="1" dirty="0" smtClean="0"/>
              <a:t>.</a:t>
            </a:r>
          </a:p>
          <a:p>
            <a:pPr algn="just"/>
            <a:r>
              <a:rPr lang="en-IN" sz="2400" b="1" dirty="0"/>
              <a:t>Management of sick and dying cattle in the set </a:t>
            </a:r>
            <a:r>
              <a:rPr lang="en-IN" sz="2400" b="1" dirty="0" smtClean="0"/>
              <a:t>procedure</a:t>
            </a:r>
            <a:r>
              <a:rPr lang="en-IN" sz="2400" b="1" dirty="0"/>
              <a:t>.</a:t>
            </a:r>
            <a:endParaRPr lang="en-GB" sz="2400" b="1" dirty="0"/>
          </a:p>
          <a:p>
            <a:pPr lvl="0" algn="just"/>
            <a:r>
              <a:rPr lang="en-IN" sz="2400" b="1" dirty="0"/>
              <a:t>Proper documentation for the disposal procedure. </a:t>
            </a:r>
            <a:endParaRPr lang="en-GB" sz="2400" b="1" dirty="0"/>
          </a:p>
          <a:p>
            <a:pPr lvl="0" algn="just"/>
            <a:r>
              <a:rPr lang="en-SG" sz="2400" b="1" dirty="0"/>
              <a:t>Improve </a:t>
            </a:r>
            <a:r>
              <a:rPr lang="en-SG" sz="2400" b="1" dirty="0" err="1"/>
              <a:t>cattles</a:t>
            </a:r>
            <a:r>
              <a:rPr lang="en-SG" sz="2400" b="1" dirty="0"/>
              <a:t>’ continuity of care by ensuring implementation of checks/ screening .</a:t>
            </a:r>
            <a:endParaRPr lang="en-GB" sz="2400" b="1" dirty="0"/>
          </a:p>
          <a:p>
            <a:pPr lvl="0" algn="just"/>
            <a:r>
              <a:rPr lang="en-US" sz="2400" b="1" dirty="0"/>
              <a:t>Quick </a:t>
            </a:r>
            <a:r>
              <a:rPr lang="en-US" sz="2400" b="1" dirty="0" err="1"/>
              <a:t>addressal</a:t>
            </a:r>
            <a:r>
              <a:rPr lang="en-US" sz="2400" b="1" dirty="0"/>
              <a:t> of complaints </a:t>
            </a:r>
            <a:r>
              <a:rPr lang="en-IN" sz="2400" b="1" dirty="0"/>
              <a:t>for small scale dairy farmers as well.</a:t>
            </a:r>
            <a:endParaRPr lang="en-GB" sz="2400" b="1" dirty="0"/>
          </a:p>
          <a:p>
            <a:pPr lvl="0" algn="just"/>
            <a:r>
              <a:rPr lang="en-US" sz="2400" b="1" dirty="0"/>
              <a:t>Offer educational </a:t>
            </a:r>
            <a:r>
              <a:rPr lang="en-US" sz="2400" b="1" dirty="0" err="1"/>
              <a:t>programmes</a:t>
            </a:r>
            <a:r>
              <a:rPr lang="en-US" sz="2400" b="1" dirty="0"/>
              <a:t> to increase dairy farmer knowledge and skills.</a:t>
            </a:r>
            <a:endParaRPr lang="en-GB" sz="2400" b="1" dirty="0"/>
          </a:p>
          <a:p>
            <a:pPr algn="just"/>
            <a:endParaRPr lang="en-US" sz="2400" b="1" dirty="0"/>
          </a:p>
        </p:txBody>
      </p:sp>
    </p:spTree>
    <p:extLst>
      <p:ext uri="{BB962C8B-B14F-4D97-AF65-F5344CB8AC3E}">
        <p14:creationId xmlns:p14="http://schemas.microsoft.com/office/powerpoint/2010/main" val="35660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9678"/>
            <a:ext cx="4367306" cy="4952492"/>
          </a:xfrm>
        </p:spPr>
        <p:txBody>
          <a:bodyPr/>
          <a:lstStyle/>
          <a:p>
            <a:r>
              <a:rPr lang="en-US" dirty="0"/>
              <a:t>REFERENCE</a:t>
            </a:r>
            <a:r>
              <a:rPr lang="en-GB" dirty="0"/>
              <a:t> </a:t>
            </a:r>
            <a:endParaRPr lang="en-US" dirty="0"/>
          </a:p>
        </p:txBody>
      </p:sp>
      <p:sp>
        <p:nvSpPr>
          <p:cNvPr id="3" name="Content Placeholder 2"/>
          <p:cNvSpPr>
            <a:spLocks noGrp="1"/>
          </p:cNvSpPr>
          <p:nvPr>
            <p:ph idx="1"/>
          </p:nvPr>
        </p:nvSpPr>
        <p:spPr/>
        <p:txBody>
          <a:bodyPr>
            <a:normAutofit fontScale="70000" lnSpcReduction="20000"/>
          </a:bodyPr>
          <a:lstStyle/>
          <a:p>
            <a:pPr lvl="0" algn="just"/>
            <a:r>
              <a:rPr lang="en-IN" b="1" dirty="0"/>
              <a:t>A survey of producer-related defects in market cows and bulls, Journal of Animal Science, 79, 658-665.</a:t>
            </a:r>
            <a:endParaRPr lang="en-GB" b="1" dirty="0"/>
          </a:p>
          <a:p>
            <a:pPr lvl="0" algn="just"/>
            <a:r>
              <a:rPr lang="en-IN" b="1" dirty="0" err="1"/>
              <a:t>www.pashudhanharyana.gov.in</a:t>
            </a:r>
            <a:endParaRPr lang="en-GB" b="1" dirty="0"/>
          </a:p>
          <a:p>
            <a:pPr lvl="0" algn="just"/>
            <a:r>
              <a:rPr lang="en-IN" b="1" dirty="0" err="1"/>
              <a:t>Magori</a:t>
            </a:r>
            <a:r>
              <a:rPr lang="en-IN" b="1" dirty="0"/>
              <a:t>-Cohen R, </a:t>
            </a:r>
            <a:r>
              <a:rPr lang="en-IN" b="1" dirty="0" err="1"/>
              <a:t>Louzoun</a:t>
            </a:r>
            <a:r>
              <a:rPr lang="en-IN" b="1" dirty="0"/>
              <a:t> Y, </a:t>
            </a:r>
            <a:r>
              <a:rPr lang="en-IN" b="1" dirty="0" err="1"/>
              <a:t>Herziger</a:t>
            </a:r>
            <a:r>
              <a:rPr lang="en-IN" b="1" dirty="0"/>
              <a:t> Y, </a:t>
            </a:r>
            <a:r>
              <a:rPr lang="en-IN" b="1" dirty="0" err="1"/>
              <a:t>Oron</a:t>
            </a:r>
            <a:r>
              <a:rPr lang="en-IN" b="1" dirty="0"/>
              <a:t> E, </a:t>
            </a:r>
            <a:r>
              <a:rPr lang="en-IN" b="1" dirty="0" err="1"/>
              <a:t>Arazi</a:t>
            </a:r>
            <a:r>
              <a:rPr lang="en-IN" b="1" dirty="0"/>
              <a:t> A, </a:t>
            </a:r>
            <a:r>
              <a:rPr lang="en-IN" b="1" dirty="0" err="1"/>
              <a:t>Tuppurainen</a:t>
            </a:r>
            <a:r>
              <a:rPr lang="en-IN" b="1" dirty="0"/>
              <a:t> E, </a:t>
            </a:r>
            <a:r>
              <a:rPr lang="en-IN" b="1" dirty="0" err="1"/>
              <a:t>Shpigel</a:t>
            </a:r>
            <a:r>
              <a:rPr lang="en-IN" b="1" dirty="0"/>
              <a:t> N, </a:t>
            </a:r>
            <a:r>
              <a:rPr lang="en-IN" b="1" dirty="0" err="1"/>
              <a:t>Klement</a:t>
            </a:r>
            <a:r>
              <a:rPr lang="en-IN" b="1" dirty="0"/>
              <a:t> E (2012). Vet. Res. 43:1 </a:t>
            </a:r>
            <a:endParaRPr lang="en-GB" b="1" dirty="0"/>
          </a:p>
          <a:p>
            <a:pPr lvl="0" algn="just"/>
            <a:r>
              <a:rPr lang="en-IN" b="1" dirty="0"/>
              <a:t>FAO. Rome. http://</a:t>
            </a:r>
            <a:r>
              <a:rPr lang="en-IN" b="1" dirty="0" err="1"/>
              <a:t>www.fao.org</a:t>
            </a:r>
            <a:r>
              <a:rPr lang="en-IN" b="1" dirty="0"/>
              <a:t>/</a:t>
            </a:r>
            <a:r>
              <a:rPr lang="en-IN" b="1" dirty="0" err="1"/>
              <a:t>docrep</a:t>
            </a:r>
            <a:r>
              <a:rPr lang="en-IN" b="1" dirty="0"/>
              <a:t>/meeting/026/me879e.pdf. </a:t>
            </a:r>
            <a:endParaRPr lang="en-GB" b="1" dirty="0"/>
          </a:p>
          <a:p>
            <a:pPr lvl="0" algn="just"/>
            <a:r>
              <a:rPr lang="en-IN" b="1" dirty="0"/>
              <a:t>FAO. 2012. Phenotypic characterization of animal genetic resources. FAO animal production and health guidelines no. 11.</a:t>
            </a:r>
            <a:endParaRPr lang="en-GB" b="1" dirty="0"/>
          </a:p>
          <a:p>
            <a:pPr lvl="0" algn="just"/>
            <a:r>
              <a:rPr lang="en-IN" b="1" dirty="0"/>
              <a:t>FAO. 2015. The second Report on the state of the World’s Animal Genetic Resources for Food and Agriculture, edited by B. D. </a:t>
            </a:r>
            <a:r>
              <a:rPr lang="en-IN" b="1" dirty="0" err="1"/>
              <a:t>Scherf</a:t>
            </a:r>
            <a:r>
              <a:rPr lang="en-IN" b="1" dirty="0"/>
              <a:t> &amp; D. Pilling. FAO Commission on Genetic Resources for Food and Agriculture Assessments. </a:t>
            </a:r>
            <a:endParaRPr lang="en-GB" b="1" dirty="0"/>
          </a:p>
          <a:p>
            <a:pPr lvl="0" algn="just"/>
            <a:r>
              <a:rPr lang="en-IN" b="1" dirty="0"/>
              <a:t>FAO. 2016. Development of integrated multipurpose animal recording systems. FAO Animal Production and Health Guidelines. No. 19. Rome. </a:t>
            </a:r>
            <a:endParaRPr lang="en-GB" b="1" dirty="0"/>
          </a:p>
          <a:p>
            <a:pPr lvl="0" algn="just"/>
            <a:r>
              <a:rPr lang="en-IN" b="1" dirty="0"/>
              <a:t>Department of Animal Husbandry, Dairying and Fisheries,2016.</a:t>
            </a:r>
            <a:endParaRPr lang="en-GB" b="1" dirty="0"/>
          </a:p>
          <a:p>
            <a:pPr lvl="0" algn="just"/>
            <a:r>
              <a:rPr lang="en-IN" b="1" dirty="0"/>
              <a:t>Jones KE, Patel NG, Levy MA, </a:t>
            </a:r>
            <a:r>
              <a:rPr lang="en-IN" b="1" dirty="0" err="1"/>
              <a:t>Storeygard</a:t>
            </a:r>
            <a:r>
              <a:rPr lang="en-IN" b="1" dirty="0"/>
              <a:t> A, Balk D, </a:t>
            </a:r>
            <a:r>
              <a:rPr lang="en-IN" b="1" dirty="0" err="1"/>
              <a:t>Gittleman</a:t>
            </a:r>
            <a:r>
              <a:rPr lang="en-IN" b="1" dirty="0"/>
              <a:t> JL, et al. Global trends in emerging infectious diseases. Nature. 2008;451(7181):990–993.[PubMed] </a:t>
            </a:r>
            <a:endParaRPr lang="en-GB" b="1" dirty="0"/>
          </a:p>
          <a:p>
            <a:pPr lvl="0" algn="just"/>
            <a:r>
              <a:rPr lang="en-IN" b="1" dirty="0" err="1"/>
              <a:t>Jeanna</a:t>
            </a:r>
            <a:r>
              <a:rPr lang="en-IN" b="1" dirty="0"/>
              <a:t> </a:t>
            </a:r>
            <a:r>
              <a:rPr lang="en-IN" b="1" dirty="0" err="1"/>
              <a:t>Bryner</a:t>
            </a:r>
            <a:r>
              <a:rPr lang="en-IN" b="1" dirty="0"/>
              <a:t>,  13 Animal-to-Human Diseases Kill 2.2 Million People Each Year ; Live science, July 6 2012.</a:t>
            </a:r>
            <a:endParaRPr lang="en-GB" b="1" dirty="0"/>
          </a:p>
          <a:p>
            <a:pPr lvl="0" algn="just"/>
            <a:r>
              <a:rPr lang="en-IN" b="1" dirty="0"/>
              <a:t>M. Suman Kumar et al, National scenario of zoonotic diseases: Threats and socio-economic </a:t>
            </a:r>
            <a:r>
              <a:rPr lang="en-IN" b="1" dirty="0" smtClean="0"/>
              <a:t>impact.</a:t>
            </a:r>
            <a:endParaRPr lang="en-GB" b="1" dirty="0"/>
          </a:p>
        </p:txBody>
      </p:sp>
    </p:spTree>
    <p:extLst>
      <p:ext uri="{BB962C8B-B14F-4D97-AF65-F5344CB8AC3E}">
        <p14:creationId xmlns:p14="http://schemas.microsoft.com/office/powerpoint/2010/main" val="28935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6" y="2081214"/>
            <a:ext cx="7396163" cy="2440356"/>
          </a:xfrm>
        </p:spPr>
        <p:txBody>
          <a:bodyPr/>
          <a:lstStyle/>
          <a:p>
            <a:r>
              <a:rPr lang="en-US" dirty="0" smtClean="0"/>
              <a:t>THANK YOU</a:t>
            </a:r>
            <a:endParaRPr lang="en-US"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4245768" y="829840"/>
            <a:ext cx="3392487" cy="990600"/>
          </a:xfrm>
          <a:prstGeom prst="rect">
            <a:avLst/>
          </a:prstGeom>
        </p:spPr>
      </p:pic>
      <p:pic>
        <p:nvPicPr>
          <p:cNvPr id="8" name="Picture 7"/>
          <p:cNvPicPr>
            <a:picLocks noChangeAspect="1"/>
          </p:cNvPicPr>
          <p:nvPr/>
        </p:nvPicPr>
        <p:blipFill>
          <a:blip r:embed="rId3"/>
          <a:stretch>
            <a:fillRect/>
          </a:stretch>
        </p:blipFill>
        <p:spPr>
          <a:xfrm>
            <a:off x="3792534" y="3010754"/>
            <a:ext cx="4151315" cy="2709863"/>
          </a:xfrm>
          <a:prstGeom prst="rect">
            <a:avLst/>
          </a:prstGeom>
        </p:spPr>
      </p:pic>
    </p:spTree>
    <p:extLst>
      <p:ext uri="{BB962C8B-B14F-4D97-AF65-F5344CB8AC3E}">
        <p14:creationId xmlns:p14="http://schemas.microsoft.com/office/powerpoint/2010/main" val="186684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4252913" cy="4952492"/>
          </a:xfrm>
        </p:spPr>
        <p:txBody>
          <a:bodyPr/>
          <a:lstStyle/>
          <a:p>
            <a:r>
              <a:rPr lang="en-US" dirty="0" smtClean="0"/>
              <a:t>RATIONALE</a:t>
            </a:r>
            <a:r>
              <a:rPr lang="en-US" dirty="0" smtClean="0">
                <a:effectLst/>
              </a:rPr>
              <a:t> </a:t>
            </a:r>
            <a:endParaRPr lang="en-US" dirty="0"/>
          </a:p>
        </p:txBody>
      </p:sp>
      <p:sp>
        <p:nvSpPr>
          <p:cNvPr id="3" name="Content Placeholder 2"/>
          <p:cNvSpPr>
            <a:spLocks noGrp="1"/>
          </p:cNvSpPr>
          <p:nvPr>
            <p:ph idx="1"/>
          </p:nvPr>
        </p:nvSpPr>
        <p:spPr/>
        <p:txBody>
          <a:bodyPr>
            <a:noAutofit/>
          </a:bodyPr>
          <a:lstStyle/>
          <a:p>
            <a:pPr algn="just"/>
            <a:r>
              <a:rPr lang="en-US" sz="2800" b="1" dirty="0"/>
              <a:t>India has a huge resource of livestock and dairy farming plays a substantial role in the country’s rural economy</a:t>
            </a:r>
            <a:r>
              <a:rPr lang="en-US" sz="2800" b="1" dirty="0" smtClean="0"/>
              <a:t>.</a:t>
            </a:r>
          </a:p>
          <a:p>
            <a:pPr algn="just"/>
            <a:r>
              <a:rPr lang="en-US" sz="2800" b="1" dirty="0"/>
              <a:t>In India, over 70 percent of the rural households own livestock and a majority of livestock owning households are small, marginal and landless households </a:t>
            </a:r>
            <a:r>
              <a:rPr lang="en-US" sz="2800" b="1" dirty="0" smtClean="0"/>
              <a:t>(Jabir Ali, 2003).</a:t>
            </a:r>
            <a:endParaRPr lang="en-US" sz="2800" b="1" dirty="0"/>
          </a:p>
          <a:p>
            <a:pPr algn="just"/>
            <a:r>
              <a:rPr lang="en-US" sz="2800" b="1" dirty="0"/>
              <a:t>L</a:t>
            </a:r>
            <a:r>
              <a:rPr lang="en-US" sz="2800" b="1" dirty="0" smtClean="0"/>
              <a:t>arge </a:t>
            </a:r>
            <a:r>
              <a:rPr lang="en-US" sz="2800" b="1" dirty="0"/>
              <a:t>fraction of the public health burden </a:t>
            </a:r>
            <a:r>
              <a:rPr lang="en-US" sz="2800" b="1" dirty="0" smtClean="0"/>
              <a:t>of endemic </a:t>
            </a:r>
            <a:r>
              <a:rPr lang="en-US" sz="2800" b="1" dirty="0"/>
              <a:t>comes from </a:t>
            </a:r>
            <a:r>
              <a:rPr lang="en-US" sz="2800" b="1" dirty="0" smtClean="0"/>
              <a:t>infection</a:t>
            </a:r>
            <a:r>
              <a:rPr lang="en-US" sz="2800" b="1" dirty="0">
                <a:solidFill>
                  <a:schemeClr val="tx1"/>
                </a:solidFill>
              </a:rPr>
              <a:t> </a:t>
            </a:r>
            <a:r>
              <a:rPr lang="en-US" sz="2800" b="1" dirty="0" smtClean="0"/>
              <a:t>(Kilpatrick et al., 2013)</a:t>
            </a:r>
            <a:endParaRPr lang="en-US" sz="2800" b="1" dirty="0"/>
          </a:p>
          <a:p>
            <a:pPr algn="just"/>
            <a:endParaRPr lang="en-US" sz="2800" b="1" dirty="0"/>
          </a:p>
          <a:p>
            <a:pPr algn="just"/>
            <a:endParaRPr lang="en-US" sz="2800" b="1" dirty="0"/>
          </a:p>
        </p:txBody>
      </p:sp>
    </p:spTree>
    <p:extLst>
      <p:ext uri="{BB962C8B-B14F-4D97-AF65-F5344CB8AC3E}">
        <p14:creationId xmlns:p14="http://schemas.microsoft.com/office/powerpoint/2010/main" val="1131287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4267200" cy="4952492"/>
          </a:xfrm>
        </p:spPr>
        <p:txBody>
          <a:bodyPr/>
          <a:lstStyle/>
          <a:p>
            <a:r>
              <a:rPr lang="en-US" dirty="0"/>
              <a:t>RATIONALE </a:t>
            </a:r>
          </a:p>
        </p:txBody>
      </p:sp>
      <p:sp>
        <p:nvSpPr>
          <p:cNvPr id="3" name="Content Placeholder 2"/>
          <p:cNvSpPr>
            <a:spLocks noGrp="1"/>
          </p:cNvSpPr>
          <p:nvPr>
            <p:ph idx="1"/>
          </p:nvPr>
        </p:nvSpPr>
        <p:spPr/>
        <p:txBody>
          <a:bodyPr>
            <a:normAutofit lnSpcReduction="10000"/>
          </a:bodyPr>
          <a:lstStyle/>
          <a:p>
            <a:pPr algn="just"/>
            <a:r>
              <a:rPr lang="en-US" sz="2800" b="1" dirty="0"/>
              <a:t>Life span of a healthy cattle is 15 years.</a:t>
            </a:r>
          </a:p>
          <a:p>
            <a:pPr algn="just"/>
            <a:r>
              <a:rPr lang="en-US" sz="2800" b="1" dirty="0"/>
              <a:t>Despite of fundamental duties like every citizen of India should have compassion for all living creatures according to Article 51A(g). </a:t>
            </a:r>
          </a:p>
          <a:p>
            <a:pPr algn="just"/>
            <a:r>
              <a:rPr lang="en-US" sz="2800" b="1" dirty="0"/>
              <a:t>Lack of awareness of zoonotic diseases could be plausible ways to overcome them.</a:t>
            </a:r>
          </a:p>
          <a:p>
            <a:pPr algn="just"/>
            <a:r>
              <a:rPr lang="en-US" sz="2800" b="1" dirty="0"/>
              <a:t>There is no organized channel for the care of sick and failing cattle. </a:t>
            </a:r>
          </a:p>
          <a:p>
            <a:endParaRPr lang="en-US" sz="2800" b="1" dirty="0"/>
          </a:p>
        </p:txBody>
      </p:sp>
    </p:spTree>
    <p:extLst>
      <p:ext uri="{BB962C8B-B14F-4D97-AF65-F5344CB8AC3E}">
        <p14:creationId xmlns:p14="http://schemas.microsoft.com/office/powerpoint/2010/main" val="1483692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009900" cy="4952492"/>
          </a:xfrm>
        </p:spPr>
        <p:txBody>
          <a:bodyPr/>
          <a:lstStyle/>
          <a:p>
            <a:r>
              <a:rPr lang="en-US" dirty="0" smtClean="0"/>
              <a:t>AIM</a:t>
            </a:r>
            <a:endParaRPr lang="en-US" dirty="0"/>
          </a:p>
        </p:txBody>
      </p:sp>
      <p:sp>
        <p:nvSpPr>
          <p:cNvPr id="3" name="Content Placeholder 2"/>
          <p:cNvSpPr>
            <a:spLocks noGrp="1"/>
          </p:cNvSpPr>
          <p:nvPr>
            <p:ph idx="1"/>
          </p:nvPr>
        </p:nvSpPr>
        <p:spPr>
          <a:xfrm>
            <a:off x="4743450" y="569066"/>
            <a:ext cx="6686548" cy="5655156"/>
          </a:xfrm>
        </p:spPr>
        <p:txBody>
          <a:bodyPr>
            <a:normAutofit/>
          </a:bodyPr>
          <a:lstStyle/>
          <a:p>
            <a:pPr marL="0" indent="0" algn="just">
              <a:buNone/>
            </a:pPr>
            <a:r>
              <a:rPr lang="en-US" sz="3400" b="1" dirty="0" smtClean="0"/>
              <a:t>To study the </a:t>
            </a:r>
            <a:r>
              <a:rPr lang="en-US" sz="3400" b="1" dirty="0"/>
              <a:t>fate </a:t>
            </a:r>
            <a:r>
              <a:rPr lang="en-US" sz="3400" b="1" dirty="0" smtClean="0"/>
              <a:t> and management of </a:t>
            </a:r>
            <a:r>
              <a:rPr lang="en-US" sz="3400" b="1" dirty="0"/>
              <a:t>sick and </a:t>
            </a:r>
            <a:r>
              <a:rPr lang="en-US" sz="3400" b="1" dirty="0" smtClean="0"/>
              <a:t>dying cattle </a:t>
            </a:r>
            <a:r>
              <a:rPr lang="en-US" sz="3400" b="1" dirty="0"/>
              <a:t>and </a:t>
            </a:r>
            <a:r>
              <a:rPr lang="en-US" sz="3400" b="1" dirty="0" smtClean="0"/>
              <a:t>their consequences </a:t>
            </a:r>
            <a:r>
              <a:rPr lang="en-US" sz="3400" b="1" dirty="0"/>
              <a:t>on small </a:t>
            </a:r>
            <a:r>
              <a:rPr lang="en-US" sz="3400" b="1" dirty="0" smtClean="0"/>
              <a:t>scale </a:t>
            </a:r>
            <a:r>
              <a:rPr lang="en-US" sz="3400" b="1" dirty="0"/>
              <a:t>dairy </a:t>
            </a:r>
            <a:r>
              <a:rPr lang="en-US" sz="3400" b="1" dirty="0" smtClean="0"/>
              <a:t>farmers </a:t>
            </a:r>
            <a:r>
              <a:rPr lang="en-US" sz="3400" b="1" dirty="0"/>
              <a:t>in </a:t>
            </a:r>
            <a:r>
              <a:rPr lang="en-US" sz="3400" b="1" dirty="0" err="1" smtClean="0"/>
              <a:t>peri</a:t>
            </a:r>
            <a:r>
              <a:rPr lang="en-US" sz="3400" b="1" dirty="0" smtClean="0"/>
              <a:t>-urban area.</a:t>
            </a:r>
            <a:endParaRPr lang="en-US" sz="3400" dirty="0"/>
          </a:p>
          <a:p>
            <a:pPr marL="0" indent="0" algn="just">
              <a:buNone/>
            </a:pPr>
            <a:endParaRPr lang="en-US" sz="3400" dirty="0"/>
          </a:p>
          <a:p>
            <a:pPr marL="0" indent="0" algn="just">
              <a:buNone/>
            </a:pPr>
            <a:endParaRPr lang="en-US" sz="3400" dirty="0"/>
          </a:p>
        </p:txBody>
      </p:sp>
      <p:pic>
        <p:nvPicPr>
          <p:cNvPr id="4" name="Picture 3"/>
          <p:cNvPicPr>
            <a:picLocks noChangeAspect="1"/>
          </p:cNvPicPr>
          <p:nvPr/>
        </p:nvPicPr>
        <p:blipFill>
          <a:blip r:embed="rId2"/>
          <a:stretch>
            <a:fillRect/>
          </a:stretch>
        </p:blipFill>
        <p:spPr>
          <a:xfrm>
            <a:off x="7673896" y="3454772"/>
            <a:ext cx="3084591" cy="2057398"/>
          </a:xfrm>
          <a:prstGeom prst="rect">
            <a:avLst/>
          </a:prstGeom>
        </p:spPr>
      </p:pic>
    </p:spTree>
    <p:extLst>
      <p:ext uri="{BB962C8B-B14F-4D97-AF65-F5344CB8AC3E}">
        <p14:creationId xmlns:p14="http://schemas.microsoft.com/office/powerpoint/2010/main" val="187907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4081463" cy="4952492"/>
          </a:xfrm>
        </p:spPr>
        <p:txBody>
          <a:bodyPr/>
          <a:lstStyle/>
          <a:p>
            <a:r>
              <a:rPr lang="en-US" dirty="0" smtClean="0"/>
              <a:t>OBJECTIVE</a:t>
            </a:r>
            <a:endParaRPr lang="en-US" dirty="0"/>
          </a:p>
        </p:txBody>
      </p:sp>
      <p:sp>
        <p:nvSpPr>
          <p:cNvPr id="3" name="Content Placeholder 2"/>
          <p:cNvSpPr>
            <a:spLocks noGrp="1"/>
          </p:cNvSpPr>
          <p:nvPr>
            <p:ph idx="1"/>
          </p:nvPr>
        </p:nvSpPr>
        <p:spPr>
          <a:xfrm>
            <a:off x="4843462" y="569066"/>
            <a:ext cx="6586536" cy="5655156"/>
          </a:xfrm>
        </p:spPr>
        <p:txBody>
          <a:bodyPr>
            <a:normAutofit/>
          </a:bodyPr>
          <a:lstStyle/>
          <a:p>
            <a:pPr marL="0" indent="0" algn="just">
              <a:buNone/>
            </a:pPr>
            <a:r>
              <a:rPr lang="en-US" sz="4000" b="1" dirty="0" smtClean="0"/>
              <a:t>To </a:t>
            </a:r>
            <a:r>
              <a:rPr lang="en-US" sz="4000" b="1" dirty="0"/>
              <a:t>study the fate of sick and </a:t>
            </a:r>
            <a:r>
              <a:rPr lang="en-US" sz="4000" b="1" dirty="0" smtClean="0"/>
              <a:t>dying </a:t>
            </a:r>
            <a:r>
              <a:rPr lang="en-US" sz="4000" b="1" dirty="0"/>
              <a:t>cattle and their detailed management  </a:t>
            </a:r>
          </a:p>
        </p:txBody>
      </p:sp>
      <p:pic>
        <p:nvPicPr>
          <p:cNvPr id="4" name="Picture 3"/>
          <p:cNvPicPr>
            <a:picLocks noChangeAspect="1"/>
          </p:cNvPicPr>
          <p:nvPr/>
        </p:nvPicPr>
        <p:blipFill>
          <a:blip r:embed="rId2"/>
          <a:stretch>
            <a:fillRect/>
          </a:stretch>
        </p:blipFill>
        <p:spPr>
          <a:xfrm>
            <a:off x="7558088" y="3111263"/>
            <a:ext cx="1933573" cy="2618024"/>
          </a:xfrm>
          <a:prstGeom prst="rect">
            <a:avLst/>
          </a:prstGeom>
        </p:spPr>
      </p:pic>
      <p:sp>
        <p:nvSpPr>
          <p:cNvPr id="5" name="Title 1"/>
          <p:cNvSpPr txBox="1">
            <a:spLocks/>
          </p:cNvSpPr>
          <p:nvPr/>
        </p:nvSpPr>
        <p:spPr>
          <a:xfrm>
            <a:off x="142875" y="569066"/>
            <a:ext cx="4700587" cy="495249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r>
              <a:rPr lang="en-US" dirty="0" smtClean="0"/>
              <a:t>OBJECTIVE</a:t>
            </a:r>
            <a:endParaRPr lang="en-US" dirty="0"/>
          </a:p>
        </p:txBody>
      </p:sp>
    </p:spTree>
    <p:extLst>
      <p:ext uri="{BB962C8B-B14F-4D97-AF65-F5344CB8AC3E}">
        <p14:creationId xmlns:p14="http://schemas.microsoft.com/office/powerpoint/2010/main" val="728609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559678"/>
            <a:ext cx="4010025" cy="4952492"/>
          </a:xfrm>
        </p:spPr>
        <p:txBody>
          <a:bodyPr/>
          <a:lstStyle/>
          <a:p>
            <a:r>
              <a:rPr lang="en-US" dirty="0" smtClean="0"/>
              <a:t>RESEARCH QUESTION</a:t>
            </a:r>
            <a:endParaRPr lang="en-US" dirty="0"/>
          </a:p>
        </p:txBody>
      </p:sp>
      <p:sp>
        <p:nvSpPr>
          <p:cNvPr id="3" name="Content Placeholder 2"/>
          <p:cNvSpPr>
            <a:spLocks noGrp="1"/>
          </p:cNvSpPr>
          <p:nvPr>
            <p:ph idx="1"/>
          </p:nvPr>
        </p:nvSpPr>
        <p:spPr/>
        <p:txBody>
          <a:bodyPr>
            <a:normAutofit/>
          </a:bodyPr>
          <a:lstStyle/>
          <a:p>
            <a:pPr algn="just"/>
            <a:r>
              <a:rPr lang="en-US" sz="3600" b="1" dirty="0"/>
              <a:t>What are the consequences of sick and failing cattle on small scale dairy farmers</a:t>
            </a:r>
            <a:r>
              <a:rPr lang="en-US" sz="3600" b="1" dirty="0" smtClean="0"/>
              <a:t>?</a:t>
            </a:r>
          </a:p>
          <a:p>
            <a:pPr algn="just"/>
            <a:endParaRPr lang="en-GB" sz="3600" b="1" dirty="0"/>
          </a:p>
          <a:p>
            <a:pPr algn="just"/>
            <a:r>
              <a:rPr lang="en-US" sz="3600" b="1" dirty="0"/>
              <a:t>What happens to sick and failing cattle and disposal of dead </a:t>
            </a:r>
            <a:r>
              <a:rPr lang="en-US" sz="3600" b="1" dirty="0" smtClean="0"/>
              <a:t>cattle</a:t>
            </a:r>
            <a:r>
              <a:rPr lang="en-US" sz="3600" b="1" dirty="0"/>
              <a:t>?</a:t>
            </a:r>
            <a:endParaRPr lang="en-GB" sz="3600" b="1" dirty="0"/>
          </a:p>
        </p:txBody>
      </p:sp>
    </p:spTree>
    <p:extLst>
      <p:ext uri="{BB962C8B-B14F-4D97-AF65-F5344CB8AC3E}">
        <p14:creationId xmlns:p14="http://schemas.microsoft.com/office/powerpoint/2010/main" val="960556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a:t>
            </a:r>
            <a:endParaRPr lang="en-US" dirty="0"/>
          </a:p>
        </p:txBody>
      </p:sp>
      <p:sp>
        <p:nvSpPr>
          <p:cNvPr id="3" name="Content Placeholder 2"/>
          <p:cNvSpPr>
            <a:spLocks noGrp="1"/>
          </p:cNvSpPr>
          <p:nvPr>
            <p:ph idx="1"/>
          </p:nvPr>
        </p:nvSpPr>
        <p:spPr>
          <a:xfrm>
            <a:off x="4829174" y="569066"/>
            <a:ext cx="6600823" cy="5655156"/>
          </a:xfrm>
        </p:spPr>
        <p:txBody>
          <a:bodyPr>
            <a:normAutofit lnSpcReduction="10000"/>
          </a:bodyPr>
          <a:lstStyle/>
          <a:p>
            <a:pPr algn="just"/>
            <a:r>
              <a:rPr lang="en-GB" sz="3200" b="1" dirty="0" smtClean="0"/>
              <a:t>The </a:t>
            </a:r>
            <a:r>
              <a:rPr lang="en-GB" sz="3200" b="1" dirty="0"/>
              <a:t>study was conducted among small-holding dairy farmers in </a:t>
            </a:r>
            <a:r>
              <a:rPr lang="en-GB" sz="3200" b="1" dirty="0" err="1"/>
              <a:t>peri</a:t>
            </a:r>
            <a:r>
              <a:rPr lang="en-GB" sz="3200" b="1" dirty="0"/>
              <a:t>-urban areas of </a:t>
            </a:r>
            <a:r>
              <a:rPr lang="en-GB" sz="3200" b="1" dirty="0" err="1"/>
              <a:t>Karnal</a:t>
            </a:r>
            <a:r>
              <a:rPr lang="en-GB" sz="3200" b="1" dirty="0"/>
              <a:t>, located in the </a:t>
            </a:r>
            <a:r>
              <a:rPr lang="en-GB" sz="3200" b="1" dirty="0" smtClean="0"/>
              <a:t> north </a:t>
            </a:r>
            <a:r>
              <a:rPr lang="en-GB" sz="3200" b="1" dirty="0"/>
              <a:t>India. </a:t>
            </a:r>
            <a:endParaRPr lang="en-GB" sz="3200" b="1" dirty="0" smtClean="0"/>
          </a:p>
          <a:p>
            <a:pPr algn="just"/>
            <a:r>
              <a:rPr lang="en-GB" sz="3200" b="1" dirty="0" smtClean="0"/>
              <a:t>A formal </a:t>
            </a:r>
            <a:r>
              <a:rPr lang="en-GB" sz="3200" b="1" dirty="0"/>
              <a:t>consultation with the experts of the field enabled us to identify relevant stakeholders in the site as well as refine our topic guide that were used for data collection. </a:t>
            </a:r>
          </a:p>
          <a:p>
            <a:pPr algn="just"/>
            <a:endParaRPr lang="en-US" sz="3200" b="1" dirty="0"/>
          </a:p>
        </p:txBody>
      </p:sp>
      <p:pic>
        <p:nvPicPr>
          <p:cNvPr id="5" name="Picture 4"/>
          <p:cNvPicPr>
            <a:picLocks noChangeAspect="1"/>
          </p:cNvPicPr>
          <p:nvPr/>
        </p:nvPicPr>
        <p:blipFill>
          <a:blip r:embed="rId2"/>
          <a:stretch>
            <a:fillRect/>
          </a:stretch>
        </p:blipFill>
        <p:spPr>
          <a:xfrm>
            <a:off x="0" y="1933405"/>
            <a:ext cx="4912639" cy="2205037"/>
          </a:xfrm>
          <a:prstGeom prst="rect">
            <a:avLst/>
          </a:prstGeom>
        </p:spPr>
      </p:pic>
    </p:spTree>
    <p:extLst>
      <p:ext uri="{BB962C8B-B14F-4D97-AF65-F5344CB8AC3E}">
        <p14:creationId xmlns:p14="http://schemas.microsoft.com/office/powerpoint/2010/main" val="54604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559678"/>
            <a:ext cx="4643437" cy="4952492"/>
          </a:xfrm>
        </p:spPr>
        <p:txBody>
          <a:bodyPr/>
          <a:lstStyle/>
          <a:p>
            <a:r>
              <a:rPr lang="en-GB" dirty="0"/>
              <a:t>SAMPLING AND DATA </a:t>
            </a:r>
            <a:r>
              <a:rPr lang="en-GB" dirty="0" smtClean="0"/>
              <a:t>COLLECTION</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algn="just"/>
            <a:r>
              <a:rPr lang="en-GB" sz="2200" b="1" dirty="0"/>
              <a:t>Data collection at each of the field sites was carried out in successive phases. Fieldwork was completed from 1 Mar to 1 May at the site. </a:t>
            </a:r>
            <a:endParaRPr lang="en-GB" sz="2200" b="1" dirty="0" smtClean="0"/>
          </a:p>
          <a:p>
            <a:pPr algn="just"/>
            <a:r>
              <a:rPr lang="en-GB" sz="2200" b="1" dirty="0" smtClean="0"/>
              <a:t>The </a:t>
            </a:r>
            <a:r>
              <a:rPr lang="en-GB" sz="2200" b="1" dirty="0"/>
              <a:t>dual strategies of purposive sampling and snowballing were employed to identify potential respondents with the help of the local partners in each of the field sites. </a:t>
            </a:r>
            <a:endParaRPr lang="en-GB" sz="2200" b="1" dirty="0" smtClean="0"/>
          </a:p>
          <a:p>
            <a:pPr algn="just"/>
            <a:r>
              <a:rPr lang="en-GB" sz="2200" b="1" dirty="0" smtClean="0"/>
              <a:t>This </a:t>
            </a:r>
            <a:r>
              <a:rPr lang="en-GB" sz="2200" b="1" dirty="0"/>
              <a:t>enabled us not only to identify those stakeholders we were aware of being relevant to this study but also identify specific stakeholders in the site who were involved in some capacity among small holder dairy farmers (Traders and Veterinary field assistants in </a:t>
            </a:r>
            <a:r>
              <a:rPr lang="en-GB" sz="2200" b="1" dirty="0" err="1"/>
              <a:t>Karnal</a:t>
            </a:r>
            <a:r>
              <a:rPr lang="en-GB" sz="2200" b="1" dirty="0" smtClean="0"/>
              <a:t>).</a:t>
            </a:r>
            <a:endParaRPr lang="en-GB" sz="2200" b="1" dirty="0"/>
          </a:p>
        </p:txBody>
      </p:sp>
    </p:spTree>
    <p:extLst>
      <p:ext uri="{BB962C8B-B14F-4D97-AF65-F5344CB8AC3E}">
        <p14:creationId xmlns:p14="http://schemas.microsoft.com/office/powerpoint/2010/main" val="1145211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877716</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2013-02-13T01:54:16+00:00</AssetStart>
    <FriendlyTitle xmlns="4873beb7-5857-4685-be1f-d57550cc96cc" xsi:nil="true"/>
    <MarketSpecific xmlns="4873beb7-5857-4685-be1f-d57550cc96cc">false</MarketSpecific>
    <TPNamespace xmlns="4873beb7-5857-4685-be1f-d57550cc96cc" xsi:nil="true"/>
    <PublishStatusLookup xmlns="4873beb7-5857-4685-be1f-d57550cc96cc">
      <Value>1674006</Value>
    </PublishStatusLookup>
    <APAuthor xmlns="4873beb7-5857-4685-be1f-d57550cc96cc">
      <UserInfo>
        <DisplayName/>
        <AccountId>1073741823</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 xsi:nil="true"/>
    <MachineTranslated xmlns="4873beb7-5857-4685-be1f-d57550cc96cc">false</MachineTranslated>
    <OutputCachingOn xmlns="4873beb7-5857-4685-be1f-d57550cc96cc">false</OutputCachingOn>
    <TemplateStatus xmlns="4873beb7-5857-4685-be1f-d57550cc96cc" xsi:nil="true"/>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TP104014404</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72A43B-06A1-4F72-BDA1-35C81EFEC70D}">
  <ds:schemaRefs>
    <ds:schemaRef ds:uri="http://schemas.microsoft.com/sharepoint/v3/contenttype/forms"/>
  </ds:schemaRefs>
</ds:datastoreItem>
</file>

<file path=customXml/itemProps2.xml><?xml version="1.0" encoding="utf-8"?>
<ds:datastoreItem xmlns:ds="http://schemas.openxmlformats.org/officeDocument/2006/customXml" ds:itemID="{183C65CF-E764-4807-BFBD-261D80F4E878}">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02241CA8-F8CB-44B5-B718-6E861439C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Headlines</Template>
  <TotalTime>0</TotalTime>
  <Words>2100</Words>
  <Application>Microsoft Macintosh PowerPoint</Application>
  <PresentationFormat>Widescreen</PresentationFormat>
  <Paragraphs>151</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Century Schoolbook</vt:lpstr>
      <vt:lpstr>Corbel</vt:lpstr>
      <vt:lpstr>Times</vt:lpstr>
      <vt:lpstr>Times New Roman</vt:lpstr>
      <vt:lpstr>Headlines</vt:lpstr>
      <vt:lpstr>PowerPoint Presentation</vt:lpstr>
      <vt:lpstr>STUDY TITLE </vt:lpstr>
      <vt:lpstr>RATIONALE </vt:lpstr>
      <vt:lpstr>RATIONALE </vt:lpstr>
      <vt:lpstr>AIM</vt:lpstr>
      <vt:lpstr>OBJECTIVE</vt:lpstr>
      <vt:lpstr>RESEARCH QUESTION</vt:lpstr>
      <vt:lpstr>SETTINGS</vt:lpstr>
      <vt:lpstr>SAMPLING AND DATA COLLECTION </vt:lpstr>
      <vt:lpstr>SAMPLE SIZE</vt:lpstr>
      <vt:lpstr>DATA COLLECTION </vt:lpstr>
      <vt:lpstr>POPULATION/ PARTICIPANTS</vt:lpstr>
      <vt:lpstr>METHODS</vt:lpstr>
      <vt:lpstr>QAULITY ASSURANCE</vt:lpstr>
      <vt:lpstr>RESULTS</vt:lpstr>
      <vt:lpstr>RESULTS</vt:lpstr>
      <vt:lpstr>IMPACT OF LOW LITERACY AND AWARENESS LEVELS </vt:lpstr>
      <vt:lpstr>QUOTES </vt:lpstr>
      <vt:lpstr>ROLE OF INFORMAL FORMS OF DISPOSAL </vt:lpstr>
      <vt:lpstr>QUOTES</vt:lpstr>
      <vt:lpstr>PREFERENCE OF INFORMAL CHANNELS OVER MCD </vt:lpstr>
      <vt:lpstr>QUOTES</vt:lpstr>
      <vt:lpstr>EXPECTED OUTCOME</vt:lpstr>
      <vt:lpstr>LIMITATIONS </vt:lpstr>
      <vt:lpstr>RECOMMENDATION </vt:lpstr>
      <vt:lpstr>REFERENCE </vt:lpstr>
      <vt:lpstr>THANK YOU</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pahwashruti7@gmail.com</dc:creator>
  <cp:lastModifiedBy/>
  <cp:revision>1</cp:revision>
  <dcterms:created xsi:type="dcterms:W3CDTF">2016-11-14T18:42:52Z</dcterms:created>
  <dcterms:modified xsi:type="dcterms:W3CDTF">2017-05-27T07:19:46Z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ies>
</file>