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
  </p:notesMasterIdLst>
  <p:sldIdLst>
    <p:sldId id="260" r:id="rId2"/>
    <p:sldId id="261" r:id="rId3"/>
  </p:sldIdLst>
  <p:sldSz cx="38769925" cy="44623038"/>
  <p:notesSz cx="6858000" cy="9144000"/>
  <p:defaultTextStyle>
    <a:defPPr>
      <a:defRPr lang="en-US"/>
    </a:defPPr>
    <a:lvl1pPr algn="l" rtl="0" fontAlgn="base">
      <a:spcBef>
        <a:spcPct val="0"/>
      </a:spcBef>
      <a:spcAft>
        <a:spcPct val="0"/>
      </a:spcAft>
      <a:defRPr sz="3800" kern="1200">
        <a:solidFill>
          <a:schemeClr val="tx1"/>
        </a:solidFill>
        <a:latin typeface="Arial" charset="0"/>
        <a:ea typeface="+mn-ea"/>
        <a:cs typeface="+mn-cs"/>
      </a:defRPr>
    </a:lvl1pPr>
    <a:lvl2pPr marL="457200" algn="l" rtl="0" fontAlgn="base">
      <a:spcBef>
        <a:spcPct val="0"/>
      </a:spcBef>
      <a:spcAft>
        <a:spcPct val="0"/>
      </a:spcAft>
      <a:defRPr sz="3800" kern="1200">
        <a:solidFill>
          <a:schemeClr val="tx1"/>
        </a:solidFill>
        <a:latin typeface="Arial" charset="0"/>
        <a:ea typeface="+mn-ea"/>
        <a:cs typeface="+mn-cs"/>
      </a:defRPr>
    </a:lvl2pPr>
    <a:lvl3pPr marL="914400" algn="l" rtl="0" fontAlgn="base">
      <a:spcBef>
        <a:spcPct val="0"/>
      </a:spcBef>
      <a:spcAft>
        <a:spcPct val="0"/>
      </a:spcAft>
      <a:defRPr sz="3800" kern="1200">
        <a:solidFill>
          <a:schemeClr val="tx1"/>
        </a:solidFill>
        <a:latin typeface="Arial" charset="0"/>
        <a:ea typeface="+mn-ea"/>
        <a:cs typeface="+mn-cs"/>
      </a:defRPr>
    </a:lvl3pPr>
    <a:lvl4pPr marL="1371600" algn="l" rtl="0" fontAlgn="base">
      <a:spcBef>
        <a:spcPct val="0"/>
      </a:spcBef>
      <a:spcAft>
        <a:spcPct val="0"/>
      </a:spcAft>
      <a:defRPr sz="3800" kern="1200">
        <a:solidFill>
          <a:schemeClr val="tx1"/>
        </a:solidFill>
        <a:latin typeface="Arial" charset="0"/>
        <a:ea typeface="+mn-ea"/>
        <a:cs typeface="+mn-cs"/>
      </a:defRPr>
    </a:lvl4pPr>
    <a:lvl5pPr marL="1828800" algn="l" rtl="0" fontAlgn="base">
      <a:spcBef>
        <a:spcPct val="0"/>
      </a:spcBef>
      <a:spcAft>
        <a:spcPct val="0"/>
      </a:spcAft>
      <a:defRPr sz="3800" kern="1200">
        <a:solidFill>
          <a:schemeClr val="tx1"/>
        </a:solidFill>
        <a:latin typeface="Arial" charset="0"/>
        <a:ea typeface="+mn-ea"/>
        <a:cs typeface="+mn-cs"/>
      </a:defRPr>
    </a:lvl5pPr>
    <a:lvl6pPr marL="2286000" algn="l" defTabSz="914400" rtl="0" eaLnBrk="1" latinLnBrk="0" hangingPunct="1">
      <a:defRPr sz="3800" kern="1200">
        <a:solidFill>
          <a:schemeClr val="tx1"/>
        </a:solidFill>
        <a:latin typeface="Arial" charset="0"/>
        <a:ea typeface="+mn-ea"/>
        <a:cs typeface="+mn-cs"/>
      </a:defRPr>
    </a:lvl6pPr>
    <a:lvl7pPr marL="2743200" algn="l" defTabSz="914400" rtl="0" eaLnBrk="1" latinLnBrk="0" hangingPunct="1">
      <a:defRPr sz="3800" kern="1200">
        <a:solidFill>
          <a:schemeClr val="tx1"/>
        </a:solidFill>
        <a:latin typeface="Arial" charset="0"/>
        <a:ea typeface="+mn-ea"/>
        <a:cs typeface="+mn-cs"/>
      </a:defRPr>
    </a:lvl7pPr>
    <a:lvl8pPr marL="3200400" algn="l" defTabSz="914400" rtl="0" eaLnBrk="1" latinLnBrk="0" hangingPunct="1">
      <a:defRPr sz="3800" kern="1200">
        <a:solidFill>
          <a:schemeClr val="tx1"/>
        </a:solidFill>
        <a:latin typeface="Arial" charset="0"/>
        <a:ea typeface="+mn-ea"/>
        <a:cs typeface="+mn-cs"/>
      </a:defRPr>
    </a:lvl8pPr>
    <a:lvl9pPr marL="3657600" algn="l" defTabSz="914400" rtl="0" eaLnBrk="1" latinLnBrk="0" hangingPunct="1">
      <a:defRPr sz="3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7C5CB"/>
    <a:srgbClr val="FFFFCC"/>
    <a:srgbClr val="EAF7E1"/>
    <a:srgbClr val="FFFF99"/>
    <a:srgbClr val="CCFFFF"/>
    <a:srgbClr val="5BFFFF"/>
    <a:srgbClr val="CCFF99"/>
    <a:srgbClr val="DDDDDD"/>
    <a:srgbClr val="008080"/>
    <a:srgbClr val="66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029" autoAdjust="0"/>
    <p:restoredTop sz="97670" autoAdjust="0"/>
  </p:normalViewPr>
  <p:slideViewPr>
    <p:cSldViewPr>
      <p:cViewPr>
        <p:scale>
          <a:sx n="10" d="100"/>
          <a:sy n="10" d="100"/>
        </p:scale>
        <p:origin x="-2340" y="-168"/>
      </p:cViewPr>
      <p:guideLst>
        <p:guide orient="horz" pos="14055"/>
        <p:guide pos="1221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itij\Desktop\Summer-Internship\PSS-Study%20-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itij\Desktop\Summer-Internship\PSS-Study%20-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sz="6000">
                <a:solidFill>
                  <a:srgbClr val="FF0000"/>
                </a:solidFill>
              </a:defRPr>
            </a:pPr>
            <a:r>
              <a:rPr lang="en-IN" sz="6000" b="1" i="0" u="none" strike="noStrike" baseline="0" dirty="0">
                <a:solidFill>
                  <a:srgbClr val="FF0000"/>
                </a:solidFill>
              </a:rPr>
              <a:t>Summary of Responses </a:t>
            </a:r>
            <a:r>
              <a:rPr lang="en-IN" sz="6000" b="1" i="0" u="none" strike="noStrike" baseline="0" dirty="0" smtClean="0">
                <a:solidFill>
                  <a:srgbClr val="FF0000"/>
                </a:solidFill>
              </a:rPr>
              <a:t> N=1116</a:t>
            </a:r>
            <a:endParaRPr lang="en-IN" sz="6000" dirty="0">
              <a:solidFill>
                <a:srgbClr val="FF0000"/>
              </a:solidFill>
            </a:endParaRPr>
          </a:p>
        </c:rich>
      </c:tx>
      <c:layout/>
    </c:title>
    <c:plotArea>
      <c:layout>
        <c:manualLayout>
          <c:layoutTarget val="inner"/>
          <c:xMode val="edge"/>
          <c:yMode val="edge"/>
          <c:x val="8.7305914285111183E-2"/>
          <c:y val="0.12666097026333237"/>
          <c:w val="0.91206125354501288"/>
          <c:h val="0.68421000259582965"/>
        </c:manualLayout>
      </c:layout>
      <c:barChart>
        <c:barDir val="col"/>
        <c:grouping val="clustered"/>
        <c:ser>
          <c:idx val="0"/>
          <c:order val="0"/>
          <c:dLbls>
            <c:txPr>
              <a:bodyPr/>
              <a:lstStyle/>
              <a:p>
                <a:pPr>
                  <a:defRPr lang="en-IN" sz="4800" b="1"/>
                </a:pPr>
                <a:endParaRPr lang="en-US"/>
              </a:p>
            </c:txPr>
            <c:showVal val="1"/>
          </c:dLbls>
          <c:cat>
            <c:strRef>
              <c:f>'Summary of attributes'!$B$29:$B$33</c:f>
              <c:strCache>
                <c:ptCount val="5"/>
                <c:pt idx="0">
                  <c:v>Poor  (1)</c:v>
                </c:pt>
                <c:pt idx="1">
                  <c:v>Fair (2)</c:v>
                </c:pt>
                <c:pt idx="2">
                  <c:v>Good (3)</c:v>
                </c:pt>
                <c:pt idx="3">
                  <c:v>Very Good (4)</c:v>
                </c:pt>
                <c:pt idx="4">
                  <c:v>Excellent (5)</c:v>
                </c:pt>
              </c:strCache>
            </c:strRef>
          </c:cat>
          <c:val>
            <c:numRef>
              <c:f>'Summary of attributes'!$C$29:$C$33</c:f>
              <c:numCache>
                <c:formatCode>General</c:formatCode>
                <c:ptCount val="5"/>
                <c:pt idx="0">
                  <c:v>28</c:v>
                </c:pt>
                <c:pt idx="1">
                  <c:v>103</c:v>
                </c:pt>
                <c:pt idx="2">
                  <c:v>107</c:v>
                </c:pt>
                <c:pt idx="3">
                  <c:v>312</c:v>
                </c:pt>
                <c:pt idx="4">
                  <c:v>566</c:v>
                </c:pt>
              </c:numCache>
            </c:numRef>
          </c:val>
        </c:ser>
        <c:axId val="66337408"/>
        <c:axId val="66347392"/>
      </c:barChart>
      <c:catAx>
        <c:axId val="66337408"/>
        <c:scaling>
          <c:orientation val="minMax"/>
        </c:scaling>
        <c:axPos val="b"/>
        <c:tickLblPos val="nextTo"/>
        <c:txPr>
          <a:bodyPr/>
          <a:lstStyle/>
          <a:p>
            <a:pPr>
              <a:defRPr lang="en-IN" sz="4800" b="1"/>
            </a:pPr>
            <a:endParaRPr lang="en-US"/>
          </a:p>
        </c:txPr>
        <c:crossAx val="66347392"/>
        <c:crosses val="autoZero"/>
        <c:auto val="1"/>
        <c:lblAlgn val="ctr"/>
        <c:lblOffset val="100"/>
      </c:catAx>
      <c:valAx>
        <c:axId val="66347392"/>
        <c:scaling>
          <c:orientation val="minMax"/>
        </c:scaling>
        <c:axPos val="l"/>
        <c:majorGridlines/>
        <c:numFmt formatCode="General" sourceLinked="1"/>
        <c:tickLblPos val="nextTo"/>
        <c:txPr>
          <a:bodyPr/>
          <a:lstStyle/>
          <a:p>
            <a:pPr>
              <a:defRPr lang="en-IN" sz="3600" b="1"/>
            </a:pPr>
            <a:endParaRPr lang="en-US"/>
          </a:p>
        </c:txPr>
        <c:crossAx val="66337408"/>
        <c:crosses val="autoZero"/>
        <c:crossBetween val="between"/>
      </c:valAx>
      <c:spPr>
        <a:solidFill>
          <a:srgbClr val="CCFFFF"/>
        </a:solidFill>
      </c:spPr>
    </c:plotArea>
    <c:plotVisOnly val="1"/>
  </c:chart>
  <c:spPr>
    <a:solidFill>
      <a:srgbClr val="CCFFFF"/>
    </a:solidFill>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lang="en-IN" sz="4800">
                <a:solidFill>
                  <a:srgbClr val="FF0000"/>
                </a:solidFill>
              </a:defRPr>
            </a:pPr>
            <a:r>
              <a:rPr lang="en-US" sz="4800">
                <a:solidFill>
                  <a:srgbClr val="FF0000"/>
                </a:solidFill>
              </a:rPr>
              <a:t>Attribute Wise Satisfaction Level</a:t>
            </a:r>
          </a:p>
        </c:rich>
      </c:tx>
      <c:layout/>
    </c:title>
    <c:plotArea>
      <c:layout>
        <c:manualLayout>
          <c:layoutTarget val="inner"/>
          <c:xMode val="edge"/>
          <c:yMode val="edge"/>
          <c:x val="0.11361059920701401"/>
          <c:y val="8.4883585025348693E-2"/>
          <c:w val="0.87969839541333994"/>
          <c:h val="0.78432672657715197"/>
        </c:manualLayout>
      </c:layout>
      <c:barChart>
        <c:barDir val="col"/>
        <c:grouping val="clustered"/>
        <c:ser>
          <c:idx val="1"/>
          <c:order val="0"/>
          <c:tx>
            <c:strRef>
              <c:f>'Graph Attribute 1-9'!$B$1</c:f>
              <c:strCache>
                <c:ptCount val="1"/>
                <c:pt idx="0">
                  <c:v>Average</c:v>
                </c:pt>
              </c:strCache>
            </c:strRef>
          </c:tx>
          <c:dLbls>
            <c:txPr>
              <a:bodyPr/>
              <a:lstStyle/>
              <a:p>
                <a:pPr>
                  <a:defRPr lang="en-IN" sz="3600" b="1"/>
                </a:pPr>
                <a:endParaRPr lang="en-US"/>
              </a:p>
            </c:txPr>
            <c:showVal val="1"/>
          </c:dLbls>
          <c:val>
            <c:numRef>
              <c:f>'Graph Attribute 1-9'!$B$2:$B$10</c:f>
              <c:numCache>
                <c:formatCode>General</c:formatCode>
                <c:ptCount val="9"/>
                <c:pt idx="0">
                  <c:v>4.1499999999999995</c:v>
                </c:pt>
                <c:pt idx="1">
                  <c:v>4.4000000000000004</c:v>
                </c:pt>
                <c:pt idx="2">
                  <c:v>4.1899999999999995</c:v>
                </c:pt>
                <c:pt idx="3">
                  <c:v>4.55</c:v>
                </c:pt>
                <c:pt idx="4">
                  <c:v>4.45</c:v>
                </c:pt>
                <c:pt idx="5">
                  <c:v>2.1800000000000002</c:v>
                </c:pt>
                <c:pt idx="6">
                  <c:v>4.5599999999999996</c:v>
                </c:pt>
                <c:pt idx="7">
                  <c:v>4.54</c:v>
                </c:pt>
                <c:pt idx="8">
                  <c:v>4.3499999999999996</c:v>
                </c:pt>
              </c:numCache>
            </c:numRef>
          </c:val>
        </c:ser>
        <c:axId val="66371584"/>
        <c:axId val="66373504"/>
      </c:barChart>
      <c:catAx>
        <c:axId val="66371584"/>
        <c:scaling>
          <c:orientation val="minMax"/>
        </c:scaling>
        <c:axPos val="b"/>
        <c:title>
          <c:tx>
            <c:rich>
              <a:bodyPr/>
              <a:lstStyle/>
              <a:p>
                <a:pPr>
                  <a:defRPr lang="en-IN" sz="5400"/>
                </a:pPr>
                <a:r>
                  <a:rPr lang="en-US" sz="5400"/>
                  <a:t>Attributes</a:t>
                </a:r>
              </a:p>
            </c:rich>
          </c:tx>
          <c:layout>
            <c:manualLayout>
              <c:xMode val="edge"/>
              <c:yMode val="edge"/>
              <c:x val="0.39626320190639147"/>
              <c:y val="0.88427191472171951"/>
            </c:manualLayout>
          </c:layout>
        </c:title>
        <c:tickLblPos val="nextTo"/>
        <c:txPr>
          <a:bodyPr/>
          <a:lstStyle/>
          <a:p>
            <a:pPr>
              <a:defRPr lang="en-IN" sz="4000" b="1"/>
            </a:pPr>
            <a:endParaRPr lang="en-US"/>
          </a:p>
        </c:txPr>
        <c:crossAx val="66373504"/>
        <c:crosses val="autoZero"/>
        <c:auto val="1"/>
        <c:lblAlgn val="ctr"/>
        <c:lblOffset val="100"/>
      </c:catAx>
      <c:valAx>
        <c:axId val="66373504"/>
        <c:scaling>
          <c:orientation val="minMax"/>
        </c:scaling>
        <c:axPos val="l"/>
        <c:majorGridlines/>
        <c:title>
          <c:tx>
            <c:rich>
              <a:bodyPr rot="-5400000" vert="horz"/>
              <a:lstStyle/>
              <a:p>
                <a:pPr>
                  <a:defRPr lang="en-IN" sz="4800"/>
                </a:pPr>
                <a:r>
                  <a:rPr lang="en-US" sz="4800"/>
                  <a:t>Satisfaction</a:t>
                </a:r>
                <a:r>
                  <a:rPr lang="en-US" sz="4800" baseline="0"/>
                  <a:t> level</a:t>
                </a:r>
                <a:endParaRPr lang="en-US" sz="4800"/>
              </a:p>
            </c:rich>
          </c:tx>
          <c:layout>
            <c:manualLayout>
              <c:xMode val="edge"/>
              <c:yMode val="edge"/>
              <c:x val="2.7010510736309612E-2"/>
              <c:y val="0.21088448281314354"/>
            </c:manualLayout>
          </c:layout>
        </c:title>
        <c:numFmt formatCode="General" sourceLinked="1"/>
        <c:tickLblPos val="nextTo"/>
        <c:txPr>
          <a:bodyPr/>
          <a:lstStyle/>
          <a:p>
            <a:pPr>
              <a:defRPr lang="en-IN" sz="3200" b="1"/>
            </a:pPr>
            <a:endParaRPr lang="en-US"/>
          </a:p>
        </c:txPr>
        <c:crossAx val="66371584"/>
        <c:crosses val="autoZero"/>
        <c:crossBetween val="between"/>
      </c:valAx>
      <c:spPr>
        <a:solidFill>
          <a:srgbClr val="FFFFCC"/>
        </a:solidFill>
      </c:spPr>
    </c:plotArea>
    <c:plotVisOnly val="1"/>
  </c:chart>
  <c:spPr>
    <a:solidFill>
      <a:srgbClr val="FFFFCC"/>
    </a:solidFill>
  </c:sp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939925" y="685800"/>
            <a:ext cx="297815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B95F3361-2405-48EE-818C-467D1C2230F9}" type="slidenum">
              <a:rPr lang="en-US"/>
              <a:pPr>
                <a:defRPr/>
              </a:pPr>
              <a:t>‹#›</a:t>
            </a:fld>
            <a:endParaRPr lang="en-US" dirty="0"/>
          </a:p>
        </p:txBody>
      </p:sp>
    </p:spTree>
    <p:extLst>
      <p:ext uri="{BB962C8B-B14F-4D97-AF65-F5344CB8AC3E}">
        <p14:creationId xmlns="" xmlns:p14="http://schemas.microsoft.com/office/powerpoint/2010/main" val="38427364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fld id="{78EE7683-CAC2-4B7F-B858-28F016B0AEB9}" type="slidenum">
              <a:rPr lang="en-US" sz="1200" smtClean="0"/>
              <a:pPr eaLnBrk="1" hangingPunct="1"/>
              <a:t>1</a:t>
            </a:fld>
            <a:endParaRPr lang="en-US" sz="1200" dirty="0" smtClean="0"/>
          </a:p>
        </p:txBody>
      </p:sp>
      <p:sp>
        <p:nvSpPr>
          <p:cNvPr id="4099" name="Rectangle 2"/>
          <p:cNvSpPr>
            <a:spLocks noGrp="1" noRot="1" noChangeAspect="1" noChangeArrowheads="1" noTextEdit="1"/>
          </p:cNvSpPr>
          <p:nvPr>
            <p:ph type="sldImg"/>
          </p:nvPr>
        </p:nvSpPr>
        <p:spPr>
          <a:xfrm>
            <a:off x="1939925" y="685800"/>
            <a:ext cx="2978150" cy="3429000"/>
          </a:xfrm>
          <a:ln/>
        </p:spPr>
      </p:sp>
      <p:sp>
        <p:nvSpPr>
          <p:cNvPr id="4100"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3800">
                <a:solidFill>
                  <a:schemeClr val="tx1"/>
                </a:solidFill>
                <a:latin typeface="Arial" charset="0"/>
              </a:defRPr>
            </a:lvl1pPr>
            <a:lvl2pPr marL="742950" indent="-285750" eaLnBrk="0" hangingPunct="0">
              <a:defRPr sz="3800">
                <a:solidFill>
                  <a:schemeClr val="tx1"/>
                </a:solidFill>
                <a:latin typeface="Arial" charset="0"/>
              </a:defRPr>
            </a:lvl2pPr>
            <a:lvl3pPr marL="1143000" indent="-228600" eaLnBrk="0" hangingPunct="0">
              <a:defRPr sz="3800">
                <a:solidFill>
                  <a:schemeClr val="tx1"/>
                </a:solidFill>
                <a:latin typeface="Arial" charset="0"/>
              </a:defRPr>
            </a:lvl3pPr>
            <a:lvl4pPr marL="1600200" indent="-228600" eaLnBrk="0" hangingPunct="0">
              <a:defRPr sz="3800">
                <a:solidFill>
                  <a:schemeClr val="tx1"/>
                </a:solidFill>
                <a:latin typeface="Arial" charset="0"/>
              </a:defRPr>
            </a:lvl4pPr>
            <a:lvl5pPr marL="2057400" indent="-228600" eaLnBrk="0" hangingPunct="0">
              <a:defRPr sz="3800">
                <a:solidFill>
                  <a:schemeClr val="tx1"/>
                </a:solidFill>
                <a:latin typeface="Arial" charset="0"/>
              </a:defRPr>
            </a:lvl5pPr>
            <a:lvl6pPr marL="2514600" indent="-228600" eaLnBrk="0" fontAlgn="base" hangingPunct="0">
              <a:spcBef>
                <a:spcPct val="0"/>
              </a:spcBef>
              <a:spcAft>
                <a:spcPct val="0"/>
              </a:spcAft>
              <a:defRPr sz="3800">
                <a:solidFill>
                  <a:schemeClr val="tx1"/>
                </a:solidFill>
                <a:latin typeface="Arial" charset="0"/>
              </a:defRPr>
            </a:lvl6pPr>
            <a:lvl7pPr marL="2971800" indent="-228600" eaLnBrk="0" fontAlgn="base" hangingPunct="0">
              <a:spcBef>
                <a:spcPct val="0"/>
              </a:spcBef>
              <a:spcAft>
                <a:spcPct val="0"/>
              </a:spcAft>
              <a:defRPr sz="3800">
                <a:solidFill>
                  <a:schemeClr val="tx1"/>
                </a:solidFill>
                <a:latin typeface="Arial" charset="0"/>
              </a:defRPr>
            </a:lvl7pPr>
            <a:lvl8pPr marL="3429000" indent="-228600" eaLnBrk="0" fontAlgn="base" hangingPunct="0">
              <a:spcBef>
                <a:spcPct val="0"/>
              </a:spcBef>
              <a:spcAft>
                <a:spcPct val="0"/>
              </a:spcAft>
              <a:defRPr sz="3800">
                <a:solidFill>
                  <a:schemeClr val="tx1"/>
                </a:solidFill>
                <a:latin typeface="Arial" charset="0"/>
              </a:defRPr>
            </a:lvl8pPr>
            <a:lvl9pPr marL="3886200" indent="-228600" eaLnBrk="0" fontAlgn="base" hangingPunct="0">
              <a:spcBef>
                <a:spcPct val="0"/>
              </a:spcBef>
              <a:spcAft>
                <a:spcPct val="0"/>
              </a:spcAft>
              <a:defRPr sz="3800">
                <a:solidFill>
                  <a:schemeClr val="tx1"/>
                </a:solidFill>
                <a:latin typeface="Arial" charset="0"/>
              </a:defRPr>
            </a:lvl9pPr>
          </a:lstStyle>
          <a:p>
            <a:pPr eaLnBrk="1" hangingPunct="1"/>
            <a:fld id="{78EE7683-CAC2-4B7F-B858-28F016B0AEB9}" type="slidenum">
              <a:rPr lang="en-US" sz="1200" smtClean="0"/>
              <a:pPr eaLnBrk="1" hangingPunct="1"/>
              <a:t>2</a:t>
            </a:fld>
            <a:endParaRPr lang="en-US" sz="1200" dirty="0" smtClean="0"/>
          </a:p>
        </p:txBody>
      </p:sp>
      <p:sp>
        <p:nvSpPr>
          <p:cNvPr id="4099" name="Rectangle 2"/>
          <p:cNvSpPr>
            <a:spLocks noGrp="1" noRot="1" noChangeAspect="1" noChangeArrowheads="1" noTextEdit="1"/>
          </p:cNvSpPr>
          <p:nvPr>
            <p:ph type="sldImg"/>
          </p:nvPr>
        </p:nvSpPr>
        <p:spPr>
          <a:xfrm>
            <a:off x="1939925" y="685800"/>
            <a:ext cx="2978150" cy="3429000"/>
          </a:xfrm>
          <a:ln/>
        </p:spPr>
      </p:sp>
      <p:sp>
        <p:nvSpPr>
          <p:cNvPr id="4100" name="Rectangle 3"/>
          <p:cNvSpPr>
            <a:spLocks noGrp="1" noChangeArrowheads="1"/>
          </p:cNvSpPr>
          <p:nvPr>
            <p:ph type="body" idx="1"/>
          </p:nvPr>
        </p:nvSpPr>
        <p:spPr>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907745" y="13862074"/>
            <a:ext cx="32954436" cy="9565031"/>
          </a:xfrm>
        </p:spPr>
        <p:txBody>
          <a:bodyPr/>
          <a:lstStyle/>
          <a:p>
            <a:r>
              <a:rPr lang="en-US" smtClean="0"/>
              <a:t>Click to edit Master title style</a:t>
            </a:r>
            <a:endParaRPr lang="en-IN"/>
          </a:p>
        </p:txBody>
      </p:sp>
      <p:sp>
        <p:nvSpPr>
          <p:cNvPr id="3" name="Subtitle 2"/>
          <p:cNvSpPr>
            <a:spLocks noGrp="1"/>
          </p:cNvSpPr>
          <p:nvPr>
            <p:ph type="subTitle" idx="1"/>
          </p:nvPr>
        </p:nvSpPr>
        <p:spPr>
          <a:xfrm>
            <a:off x="5815489" y="25286388"/>
            <a:ext cx="27138948" cy="11403665"/>
          </a:xfrm>
        </p:spPr>
        <p:txBody>
          <a:bodyPr/>
          <a:lstStyle>
            <a:lvl1pPr marL="0" indent="0" algn="ctr">
              <a:buNone/>
              <a:defRPr>
                <a:solidFill>
                  <a:schemeClr val="tx1">
                    <a:tint val="75000"/>
                  </a:schemeClr>
                </a:solidFill>
              </a:defRPr>
            </a:lvl1pPr>
            <a:lvl2pPr marL="2381573" indent="0" algn="ctr">
              <a:buNone/>
              <a:defRPr>
                <a:solidFill>
                  <a:schemeClr val="tx1">
                    <a:tint val="75000"/>
                  </a:schemeClr>
                </a:solidFill>
              </a:defRPr>
            </a:lvl2pPr>
            <a:lvl3pPr marL="4763141" indent="0" algn="ctr">
              <a:buNone/>
              <a:defRPr>
                <a:solidFill>
                  <a:schemeClr val="tx1">
                    <a:tint val="75000"/>
                  </a:schemeClr>
                </a:solidFill>
              </a:defRPr>
            </a:lvl3pPr>
            <a:lvl4pPr marL="7144715" indent="0" algn="ctr">
              <a:buNone/>
              <a:defRPr>
                <a:solidFill>
                  <a:schemeClr val="tx1">
                    <a:tint val="75000"/>
                  </a:schemeClr>
                </a:solidFill>
              </a:defRPr>
            </a:lvl4pPr>
            <a:lvl5pPr marL="9526288" indent="0" algn="ctr">
              <a:buNone/>
              <a:defRPr>
                <a:solidFill>
                  <a:schemeClr val="tx1">
                    <a:tint val="75000"/>
                  </a:schemeClr>
                </a:solidFill>
              </a:defRPr>
            </a:lvl5pPr>
            <a:lvl6pPr marL="11907856" indent="0" algn="ctr">
              <a:buNone/>
              <a:defRPr>
                <a:solidFill>
                  <a:schemeClr val="tx1">
                    <a:tint val="75000"/>
                  </a:schemeClr>
                </a:solidFill>
              </a:defRPr>
            </a:lvl6pPr>
            <a:lvl7pPr marL="14289429" indent="0" algn="ctr">
              <a:buNone/>
              <a:defRPr>
                <a:solidFill>
                  <a:schemeClr val="tx1">
                    <a:tint val="75000"/>
                  </a:schemeClr>
                </a:solidFill>
              </a:defRPr>
            </a:lvl7pPr>
            <a:lvl8pPr marL="16671003" indent="0" algn="ctr">
              <a:buNone/>
              <a:defRPr>
                <a:solidFill>
                  <a:schemeClr val="tx1">
                    <a:tint val="75000"/>
                  </a:schemeClr>
                </a:solidFill>
              </a:defRPr>
            </a:lvl8pPr>
            <a:lvl9pPr marL="19052571"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CB043562-595C-41E0-A431-AB378AFFB518}"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1865ABB-973D-4162-96BF-63AD8AB82A90}"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9177141" y="11630915"/>
            <a:ext cx="36986241" cy="247730170"/>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218425" y="11630915"/>
            <a:ext cx="110312550" cy="24773017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638E2FC5-3957-4F45-8892-8AA180862785}"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1937936" y="1786128"/>
            <a:ext cx="34894054" cy="743717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937937" y="10411183"/>
            <a:ext cx="17379718" cy="294517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19452273" y="10411183"/>
            <a:ext cx="17379718" cy="29451722"/>
          </a:xfrm>
        </p:spPr>
        <p:txBody>
          <a:bodyPr/>
          <a:lstStyle/>
          <a:p>
            <a:pPr lvl="0"/>
            <a:endParaRPr lang="en-US" noProof="0" dirty="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4FA04B66-8F62-42BD-B0EA-2923AA341B7B}" type="slidenum">
              <a:rPr lang="en-US"/>
              <a:pPr>
                <a:defRPr/>
              </a:pPr>
              <a:t>‹#›</a:t>
            </a:fld>
            <a:endParaRPr lang="en-US" dirty="0"/>
          </a:p>
        </p:txBody>
      </p:sp>
    </p:spTree>
    <p:extLst>
      <p:ext uri="{BB962C8B-B14F-4D97-AF65-F5344CB8AC3E}">
        <p14:creationId xmlns="" xmlns:p14="http://schemas.microsoft.com/office/powerpoint/2010/main" val="1784658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844B6AF-379B-4B34-AAC6-97D3032A49C6}"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62557" y="28674444"/>
            <a:ext cx="32954436" cy="8862631"/>
          </a:xfrm>
        </p:spPr>
        <p:txBody>
          <a:bodyPr anchor="t"/>
          <a:lstStyle>
            <a:lvl1pPr algn="l">
              <a:defRPr sz="20800" b="1" cap="all"/>
            </a:lvl1pPr>
          </a:lstStyle>
          <a:p>
            <a:r>
              <a:rPr lang="en-US" smtClean="0"/>
              <a:t>Click to edit Master title style</a:t>
            </a:r>
            <a:endParaRPr lang="en-IN"/>
          </a:p>
        </p:txBody>
      </p:sp>
      <p:sp>
        <p:nvSpPr>
          <p:cNvPr id="3" name="Text Placeholder 2"/>
          <p:cNvSpPr>
            <a:spLocks noGrp="1"/>
          </p:cNvSpPr>
          <p:nvPr>
            <p:ph type="body" idx="1"/>
          </p:nvPr>
        </p:nvSpPr>
        <p:spPr>
          <a:xfrm>
            <a:off x="3062557" y="18913157"/>
            <a:ext cx="32954436" cy="9761286"/>
          </a:xfrm>
        </p:spPr>
        <p:txBody>
          <a:bodyPr anchor="b"/>
          <a:lstStyle>
            <a:lvl1pPr marL="0" indent="0">
              <a:buNone/>
              <a:defRPr sz="10400">
                <a:solidFill>
                  <a:schemeClr val="tx1">
                    <a:tint val="75000"/>
                  </a:schemeClr>
                </a:solidFill>
              </a:defRPr>
            </a:lvl1pPr>
            <a:lvl2pPr marL="2381573" indent="0">
              <a:buNone/>
              <a:defRPr sz="9400">
                <a:solidFill>
                  <a:schemeClr val="tx1">
                    <a:tint val="75000"/>
                  </a:schemeClr>
                </a:solidFill>
              </a:defRPr>
            </a:lvl2pPr>
            <a:lvl3pPr marL="4763141" indent="0">
              <a:buNone/>
              <a:defRPr sz="8300">
                <a:solidFill>
                  <a:schemeClr val="tx1">
                    <a:tint val="75000"/>
                  </a:schemeClr>
                </a:solidFill>
              </a:defRPr>
            </a:lvl3pPr>
            <a:lvl4pPr marL="7144715" indent="0">
              <a:buNone/>
              <a:defRPr sz="7300">
                <a:solidFill>
                  <a:schemeClr val="tx1">
                    <a:tint val="75000"/>
                  </a:schemeClr>
                </a:solidFill>
              </a:defRPr>
            </a:lvl4pPr>
            <a:lvl5pPr marL="9526288" indent="0">
              <a:buNone/>
              <a:defRPr sz="7300">
                <a:solidFill>
                  <a:schemeClr val="tx1">
                    <a:tint val="75000"/>
                  </a:schemeClr>
                </a:solidFill>
              </a:defRPr>
            </a:lvl5pPr>
            <a:lvl6pPr marL="11907856" indent="0">
              <a:buNone/>
              <a:defRPr sz="7300">
                <a:solidFill>
                  <a:schemeClr val="tx1">
                    <a:tint val="75000"/>
                  </a:schemeClr>
                </a:solidFill>
              </a:defRPr>
            </a:lvl6pPr>
            <a:lvl7pPr marL="14289429" indent="0">
              <a:buNone/>
              <a:defRPr sz="7300">
                <a:solidFill>
                  <a:schemeClr val="tx1">
                    <a:tint val="75000"/>
                  </a:schemeClr>
                </a:solidFill>
              </a:defRPr>
            </a:lvl7pPr>
            <a:lvl8pPr marL="16671003" indent="0">
              <a:buNone/>
              <a:defRPr sz="7300">
                <a:solidFill>
                  <a:schemeClr val="tx1">
                    <a:tint val="75000"/>
                  </a:schemeClr>
                </a:solidFill>
              </a:defRPr>
            </a:lvl8pPr>
            <a:lvl9pPr marL="19052571" indent="0">
              <a:buNone/>
              <a:defRPr sz="73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B44BFBC0-7F94-4CE5-A00D-18BE726F285A}"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218420" y="67750593"/>
            <a:ext cx="73649396" cy="191610499"/>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82513986" y="67750593"/>
            <a:ext cx="73649396" cy="191610499"/>
          </a:xfrm>
        </p:spPr>
        <p:txBody>
          <a:bodyPr/>
          <a:lstStyle>
            <a:lvl1pPr>
              <a:defRPr sz="14600"/>
            </a:lvl1pPr>
            <a:lvl2pPr>
              <a:defRPr sz="12500"/>
            </a:lvl2pPr>
            <a:lvl3pPr>
              <a:defRPr sz="10400"/>
            </a:lvl3pPr>
            <a:lvl4pPr>
              <a:defRPr sz="9400"/>
            </a:lvl4pPr>
            <a:lvl5pPr>
              <a:defRPr sz="9400"/>
            </a:lvl5pPr>
            <a:lvl6pPr>
              <a:defRPr sz="9400"/>
            </a:lvl6pPr>
            <a:lvl7pPr>
              <a:defRPr sz="9400"/>
            </a:lvl7pPr>
            <a:lvl8pPr>
              <a:defRPr sz="9400"/>
            </a:lvl8pPr>
            <a:lvl9pPr>
              <a:defRPr sz="9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CDF645C6-96DC-4F21-9A48-95AFF68A54A2}"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38496" y="1786991"/>
            <a:ext cx="34892933" cy="7437173"/>
          </a:xfrm>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938496" y="9988540"/>
            <a:ext cx="17130117" cy="4162748"/>
          </a:xfrm>
        </p:spPr>
        <p:txBody>
          <a:bodyPr anchor="b"/>
          <a:lstStyle>
            <a:lvl1pPr marL="0" indent="0">
              <a:buNone/>
              <a:defRPr sz="12500" b="1"/>
            </a:lvl1pPr>
            <a:lvl2pPr marL="2381573" indent="0">
              <a:buNone/>
              <a:defRPr sz="10400" b="1"/>
            </a:lvl2pPr>
            <a:lvl3pPr marL="4763141" indent="0">
              <a:buNone/>
              <a:defRPr sz="9400" b="1"/>
            </a:lvl3pPr>
            <a:lvl4pPr marL="7144715" indent="0">
              <a:buNone/>
              <a:defRPr sz="8300" b="1"/>
            </a:lvl4pPr>
            <a:lvl5pPr marL="9526288" indent="0">
              <a:buNone/>
              <a:defRPr sz="8300" b="1"/>
            </a:lvl5pPr>
            <a:lvl6pPr marL="11907856" indent="0">
              <a:buNone/>
              <a:defRPr sz="8300" b="1"/>
            </a:lvl6pPr>
            <a:lvl7pPr marL="14289429" indent="0">
              <a:buNone/>
              <a:defRPr sz="8300" b="1"/>
            </a:lvl7pPr>
            <a:lvl8pPr marL="16671003" indent="0">
              <a:buNone/>
              <a:defRPr sz="8300" b="1"/>
            </a:lvl8pPr>
            <a:lvl9pPr marL="19052571" indent="0">
              <a:buNone/>
              <a:defRPr sz="8300" b="1"/>
            </a:lvl9pPr>
          </a:lstStyle>
          <a:p>
            <a:pPr lvl="0"/>
            <a:r>
              <a:rPr lang="en-US" smtClean="0"/>
              <a:t>Click to edit Master text styles</a:t>
            </a:r>
          </a:p>
        </p:txBody>
      </p:sp>
      <p:sp>
        <p:nvSpPr>
          <p:cNvPr id="4" name="Content Placeholder 3"/>
          <p:cNvSpPr>
            <a:spLocks noGrp="1"/>
          </p:cNvSpPr>
          <p:nvPr>
            <p:ph sz="half" idx="2"/>
          </p:nvPr>
        </p:nvSpPr>
        <p:spPr>
          <a:xfrm>
            <a:off x="1938496" y="14151288"/>
            <a:ext cx="17130117" cy="25709897"/>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9694590" y="9988540"/>
            <a:ext cx="17136845" cy="4162748"/>
          </a:xfrm>
        </p:spPr>
        <p:txBody>
          <a:bodyPr anchor="b"/>
          <a:lstStyle>
            <a:lvl1pPr marL="0" indent="0">
              <a:buNone/>
              <a:defRPr sz="12500" b="1"/>
            </a:lvl1pPr>
            <a:lvl2pPr marL="2381573" indent="0">
              <a:buNone/>
              <a:defRPr sz="10400" b="1"/>
            </a:lvl2pPr>
            <a:lvl3pPr marL="4763141" indent="0">
              <a:buNone/>
              <a:defRPr sz="9400" b="1"/>
            </a:lvl3pPr>
            <a:lvl4pPr marL="7144715" indent="0">
              <a:buNone/>
              <a:defRPr sz="8300" b="1"/>
            </a:lvl4pPr>
            <a:lvl5pPr marL="9526288" indent="0">
              <a:buNone/>
              <a:defRPr sz="8300" b="1"/>
            </a:lvl5pPr>
            <a:lvl6pPr marL="11907856" indent="0">
              <a:buNone/>
              <a:defRPr sz="8300" b="1"/>
            </a:lvl6pPr>
            <a:lvl7pPr marL="14289429" indent="0">
              <a:buNone/>
              <a:defRPr sz="8300" b="1"/>
            </a:lvl7pPr>
            <a:lvl8pPr marL="16671003" indent="0">
              <a:buNone/>
              <a:defRPr sz="8300" b="1"/>
            </a:lvl8pPr>
            <a:lvl9pPr marL="19052571" indent="0">
              <a:buNone/>
              <a:defRPr sz="8300" b="1"/>
            </a:lvl9pPr>
          </a:lstStyle>
          <a:p>
            <a:pPr lvl="0"/>
            <a:r>
              <a:rPr lang="en-US" smtClean="0"/>
              <a:t>Click to edit Master text styles</a:t>
            </a:r>
          </a:p>
        </p:txBody>
      </p:sp>
      <p:sp>
        <p:nvSpPr>
          <p:cNvPr id="6" name="Content Placeholder 5"/>
          <p:cNvSpPr>
            <a:spLocks noGrp="1"/>
          </p:cNvSpPr>
          <p:nvPr>
            <p:ph sz="quarter" idx="4"/>
          </p:nvPr>
        </p:nvSpPr>
        <p:spPr>
          <a:xfrm>
            <a:off x="19694590" y="14151288"/>
            <a:ext cx="17136845" cy="25709897"/>
          </a:xfrm>
        </p:spPr>
        <p:txBody>
          <a:bodyPr/>
          <a:lstStyle>
            <a:lvl1pPr>
              <a:defRPr sz="12500"/>
            </a:lvl1pPr>
            <a:lvl2pPr>
              <a:defRPr sz="10400"/>
            </a:lvl2pPr>
            <a:lvl3pPr>
              <a:defRPr sz="9400"/>
            </a:lvl3pPr>
            <a:lvl4pPr>
              <a:defRPr sz="8300"/>
            </a:lvl4pPr>
            <a:lvl5pPr>
              <a:defRPr sz="8300"/>
            </a:lvl5pPr>
            <a:lvl6pPr>
              <a:defRPr sz="8300"/>
            </a:lvl6pPr>
            <a:lvl7pPr>
              <a:defRPr sz="8300"/>
            </a:lvl7pPr>
            <a:lvl8pPr>
              <a:defRPr sz="8300"/>
            </a:lvl8pPr>
            <a:lvl9pPr>
              <a:defRPr sz="8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C2B12CE4-144C-4A27-8B3F-7EB79E6B2146}"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F1FAA83-0A80-48DF-A2A9-D01CE04D8E50}"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8203DA95-0AAE-48A7-9DEF-F9FD3932C4A9}"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38498" y="1776658"/>
            <a:ext cx="12755038" cy="7561126"/>
          </a:xfrm>
        </p:spPr>
        <p:txBody>
          <a:bodyPr anchor="b"/>
          <a:lstStyle>
            <a:lvl1pPr algn="l">
              <a:defRPr sz="10400" b="1"/>
            </a:lvl1pPr>
          </a:lstStyle>
          <a:p>
            <a:r>
              <a:rPr lang="en-US" smtClean="0"/>
              <a:t>Click to edit Master title style</a:t>
            </a:r>
            <a:endParaRPr lang="en-IN"/>
          </a:p>
        </p:txBody>
      </p:sp>
      <p:sp>
        <p:nvSpPr>
          <p:cNvPr id="3" name="Content Placeholder 2"/>
          <p:cNvSpPr>
            <a:spLocks noGrp="1"/>
          </p:cNvSpPr>
          <p:nvPr>
            <p:ph idx="1"/>
          </p:nvPr>
        </p:nvSpPr>
        <p:spPr>
          <a:xfrm>
            <a:off x="15157964" y="1776668"/>
            <a:ext cx="21673465" cy="38084527"/>
          </a:xfrm>
        </p:spPr>
        <p:txBody>
          <a:bodyPr/>
          <a:lstStyle>
            <a:lvl1pPr>
              <a:defRPr sz="16700"/>
            </a:lvl1pPr>
            <a:lvl2pPr>
              <a:defRPr sz="14600"/>
            </a:lvl2pPr>
            <a:lvl3pPr>
              <a:defRPr sz="12500"/>
            </a:lvl3pPr>
            <a:lvl4pPr>
              <a:defRPr sz="10400"/>
            </a:lvl4pPr>
            <a:lvl5pPr>
              <a:defRPr sz="10400"/>
            </a:lvl5pPr>
            <a:lvl6pPr>
              <a:defRPr sz="10400"/>
            </a:lvl6pPr>
            <a:lvl7pPr>
              <a:defRPr sz="10400"/>
            </a:lvl7pPr>
            <a:lvl8pPr>
              <a:defRPr sz="10400"/>
            </a:lvl8pPr>
            <a:lvl9pPr>
              <a:defRPr sz="10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938498" y="9337794"/>
            <a:ext cx="12755038" cy="30523401"/>
          </a:xfrm>
        </p:spPr>
        <p:txBody>
          <a:bodyPr/>
          <a:lstStyle>
            <a:lvl1pPr marL="0" indent="0">
              <a:buNone/>
              <a:defRPr sz="7300"/>
            </a:lvl1pPr>
            <a:lvl2pPr marL="2381573" indent="0">
              <a:buNone/>
              <a:defRPr sz="6300"/>
            </a:lvl2pPr>
            <a:lvl3pPr marL="4763141" indent="0">
              <a:buNone/>
              <a:defRPr sz="5200"/>
            </a:lvl3pPr>
            <a:lvl4pPr marL="7144715" indent="0">
              <a:buNone/>
              <a:defRPr sz="4700"/>
            </a:lvl4pPr>
            <a:lvl5pPr marL="9526288" indent="0">
              <a:buNone/>
              <a:defRPr sz="4700"/>
            </a:lvl5pPr>
            <a:lvl6pPr marL="11907856" indent="0">
              <a:buNone/>
              <a:defRPr sz="4700"/>
            </a:lvl6pPr>
            <a:lvl7pPr marL="14289429" indent="0">
              <a:buNone/>
              <a:defRPr sz="4700"/>
            </a:lvl7pPr>
            <a:lvl8pPr marL="16671003" indent="0">
              <a:buNone/>
              <a:defRPr sz="4700"/>
            </a:lvl8pPr>
            <a:lvl9pPr marL="19052571"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D77038B2-2801-40BE-BC48-C628781FF49E}"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99177" y="31236126"/>
            <a:ext cx="23261955" cy="3687602"/>
          </a:xfrm>
        </p:spPr>
        <p:txBody>
          <a:bodyPr anchor="b"/>
          <a:lstStyle>
            <a:lvl1pPr algn="l">
              <a:defRPr sz="10400" b="1"/>
            </a:lvl1pPr>
          </a:lstStyle>
          <a:p>
            <a:r>
              <a:rPr lang="en-US" smtClean="0"/>
              <a:t>Click to edit Master title style</a:t>
            </a:r>
            <a:endParaRPr lang="en-IN"/>
          </a:p>
        </p:txBody>
      </p:sp>
      <p:sp>
        <p:nvSpPr>
          <p:cNvPr id="3" name="Picture Placeholder 2"/>
          <p:cNvSpPr>
            <a:spLocks noGrp="1"/>
          </p:cNvSpPr>
          <p:nvPr>
            <p:ph type="pic" idx="1"/>
          </p:nvPr>
        </p:nvSpPr>
        <p:spPr>
          <a:xfrm>
            <a:off x="7599177" y="3987151"/>
            <a:ext cx="23261955" cy="26773823"/>
          </a:xfrm>
        </p:spPr>
        <p:txBody>
          <a:bodyPr/>
          <a:lstStyle>
            <a:lvl1pPr marL="0" indent="0">
              <a:buNone/>
              <a:defRPr sz="16700"/>
            </a:lvl1pPr>
            <a:lvl2pPr marL="2381573" indent="0">
              <a:buNone/>
              <a:defRPr sz="14600"/>
            </a:lvl2pPr>
            <a:lvl3pPr marL="4763141" indent="0">
              <a:buNone/>
              <a:defRPr sz="12500"/>
            </a:lvl3pPr>
            <a:lvl4pPr marL="7144715" indent="0">
              <a:buNone/>
              <a:defRPr sz="10400"/>
            </a:lvl4pPr>
            <a:lvl5pPr marL="9526288" indent="0">
              <a:buNone/>
              <a:defRPr sz="10400"/>
            </a:lvl5pPr>
            <a:lvl6pPr marL="11907856" indent="0">
              <a:buNone/>
              <a:defRPr sz="10400"/>
            </a:lvl6pPr>
            <a:lvl7pPr marL="14289429" indent="0">
              <a:buNone/>
              <a:defRPr sz="10400"/>
            </a:lvl7pPr>
            <a:lvl8pPr marL="16671003" indent="0">
              <a:buNone/>
              <a:defRPr sz="10400"/>
            </a:lvl8pPr>
            <a:lvl9pPr marL="19052571" indent="0">
              <a:buNone/>
              <a:defRPr sz="10400"/>
            </a:lvl9pPr>
          </a:lstStyle>
          <a:p>
            <a:endParaRPr lang="en-IN"/>
          </a:p>
        </p:txBody>
      </p:sp>
      <p:sp>
        <p:nvSpPr>
          <p:cNvPr id="4" name="Text Placeholder 3"/>
          <p:cNvSpPr>
            <a:spLocks noGrp="1"/>
          </p:cNvSpPr>
          <p:nvPr>
            <p:ph type="body" sz="half" idx="2"/>
          </p:nvPr>
        </p:nvSpPr>
        <p:spPr>
          <a:xfrm>
            <a:off x="7599177" y="34923728"/>
            <a:ext cx="23261955" cy="5237006"/>
          </a:xfrm>
        </p:spPr>
        <p:txBody>
          <a:bodyPr/>
          <a:lstStyle>
            <a:lvl1pPr marL="0" indent="0">
              <a:buNone/>
              <a:defRPr sz="7300"/>
            </a:lvl1pPr>
            <a:lvl2pPr marL="2381573" indent="0">
              <a:buNone/>
              <a:defRPr sz="6300"/>
            </a:lvl2pPr>
            <a:lvl3pPr marL="4763141" indent="0">
              <a:buNone/>
              <a:defRPr sz="5200"/>
            </a:lvl3pPr>
            <a:lvl4pPr marL="7144715" indent="0">
              <a:buNone/>
              <a:defRPr sz="4700"/>
            </a:lvl4pPr>
            <a:lvl5pPr marL="9526288" indent="0">
              <a:buNone/>
              <a:defRPr sz="4700"/>
            </a:lvl5pPr>
            <a:lvl6pPr marL="11907856" indent="0">
              <a:buNone/>
              <a:defRPr sz="4700"/>
            </a:lvl6pPr>
            <a:lvl7pPr marL="14289429" indent="0">
              <a:buNone/>
              <a:defRPr sz="4700"/>
            </a:lvl7pPr>
            <a:lvl8pPr marL="16671003" indent="0">
              <a:buNone/>
              <a:defRPr sz="4700"/>
            </a:lvl8pPr>
            <a:lvl9pPr marL="19052571" indent="0">
              <a:buNone/>
              <a:defRPr sz="47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700A3960-9A0E-4A4A-BE72-10B88343DD28}"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38496" y="1786991"/>
            <a:ext cx="34892933" cy="7437173"/>
          </a:xfrm>
          <a:prstGeom prst="rect">
            <a:avLst/>
          </a:prstGeom>
        </p:spPr>
        <p:txBody>
          <a:bodyPr vert="horz" lIns="476312" tIns="238156" rIns="476312" bIns="238156"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938496" y="10412052"/>
            <a:ext cx="34892933" cy="29449142"/>
          </a:xfrm>
          <a:prstGeom prst="rect">
            <a:avLst/>
          </a:prstGeom>
        </p:spPr>
        <p:txBody>
          <a:bodyPr vert="horz" lIns="476312" tIns="238156" rIns="476312" bIns="23815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938496" y="41358948"/>
            <a:ext cx="9046316" cy="2375764"/>
          </a:xfrm>
          <a:prstGeom prst="rect">
            <a:avLst/>
          </a:prstGeom>
        </p:spPr>
        <p:txBody>
          <a:bodyPr vert="horz" lIns="476312" tIns="238156" rIns="476312" bIns="238156" rtlCol="0" anchor="ctr"/>
          <a:lstStyle>
            <a:lvl1pPr algn="l">
              <a:defRPr sz="63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13246391" y="41358948"/>
            <a:ext cx="12277143" cy="2375764"/>
          </a:xfrm>
          <a:prstGeom prst="rect">
            <a:avLst/>
          </a:prstGeom>
        </p:spPr>
        <p:txBody>
          <a:bodyPr vert="horz" lIns="476312" tIns="238156" rIns="476312" bIns="238156" rtlCol="0" anchor="ctr"/>
          <a:lstStyle>
            <a:lvl1pPr algn="ctr">
              <a:defRPr sz="63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27785113" y="41358948"/>
            <a:ext cx="9046316" cy="2375764"/>
          </a:xfrm>
          <a:prstGeom prst="rect">
            <a:avLst/>
          </a:prstGeom>
        </p:spPr>
        <p:txBody>
          <a:bodyPr vert="horz" lIns="476312" tIns="238156" rIns="476312" bIns="238156" rtlCol="0" anchor="ctr"/>
          <a:lstStyle>
            <a:lvl1pPr algn="r">
              <a:defRPr sz="6300">
                <a:solidFill>
                  <a:schemeClr val="tx1">
                    <a:tint val="75000"/>
                  </a:schemeClr>
                </a:solidFill>
              </a:defRPr>
            </a:lvl1pPr>
          </a:lstStyle>
          <a:p>
            <a:pPr>
              <a:defRPr/>
            </a:pPr>
            <a:fld id="{2839560C-692A-406E-AC47-35009443A5A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ctr" defTabSz="4763141" rtl="0" eaLnBrk="1" latinLnBrk="0" hangingPunct="1">
        <a:spcBef>
          <a:spcPct val="0"/>
        </a:spcBef>
        <a:buNone/>
        <a:defRPr sz="22900" kern="1200">
          <a:solidFill>
            <a:schemeClr val="tx1"/>
          </a:solidFill>
          <a:latin typeface="+mj-lt"/>
          <a:ea typeface="+mj-ea"/>
          <a:cs typeface="+mj-cs"/>
        </a:defRPr>
      </a:lvl1pPr>
    </p:titleStyle>
    <p:bodyStyle>
      <a:lvl1pPr marL="1786176" indent="-1786176" algn="l" defTabSz="4763141" rtl="0" eaLnBrk="1" latinLnBrk="0" hangingPunct="1">
        <a:spcBef>
          <a:spcPct val="20000"/>
        </a:spcBef>
        <a:buFont typeface="Arial" pitchFamily="34" charset="0"/>
        <a:buChar char="•"/>
        <a:defRPr sz="16700" kern="1200">
          <a:solidFill>
            <a:schemeClr val="tx1"/>
          </a:solidFill>
          <a:latin typeface="+mn-lt"/>
          <a:ea typeface="+mn-ea"/>
          <a:cs typeface="+mn-cs"/>
        </a:defRPr>
      </a:lvl1pPr>
      <a:lvl2pPr marL="3870053" indent="-1488485" algn="l" defTabSz="4763141" rtl="0" eaLnBrk="1" latinLnBrk="0" hangingPunct="1">
        <a:spcBef>
          <a:spcPct val="20000"/>
        </a:spcBef>
        <a:buFont typeface="Arial" pitchFamily="34" charset="0"/>
        <a:buChar char="–"/>
        <a:defRPr sz="14600" kern="1200">
          <a:solidFill>
            <a:schemeClr val="tx1"/>
          </a:solidFill>
          <a:latin typeface="+mn-lt"/>
          <a:ea typeface="+mn-ea"/>
          <a:cs typeface="+mn-cs"/>
        </a:defRPr>
      </a:lvl2pPr>
      <a:lvl3pPr marL="5953931" indent="-1190784" algn="l" defTabSz="4763141" rtl="0" eaLnBrk="1" latinLnBrk="0" hangingPunct="1">
        <a:spcBef>
          <a:spcPct val="20000"/>
        </a:spcBef>
        <a:buFont typeface="Arial" pitchFamily="34" charset="0"/>
        <a:buChar char="•"/>
        <a:defRPr sz="12500" kern="1200">
          <a:solidFill>
            <a:schemeClr val="tx1"/>
          </a:solidFill>
          <a:latin typeface="+mn-lt"/>
          <a:ea typeface="+mn-ea"/>
          <a:cs typeface="+mn-cs"/>
        </a:defRPr>
      </a:lvl3pPr>
      <a:lvl4pPr marL="8335499"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4pPr>
      <a:lvl5pPr marL="10717072"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5pPr>
      <a:lvl6pPr marL="13098645"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6pPr>
      <a:lvl7pPr marL="15480214"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7pPr>
      <a:lvl8pPr marL="17861787"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8pPr>
      <a:lvl9pPr marL="20243360" indent="-1190784" algn="l" defTabSz="4763141" rtl="0" eaLnBrk="1" latinLnBrk="0" hangingPunct="1">
        <a:spcBef>
          <a:spcPct val="20000"/>
        </a:spcBef>
        <a:buFont typeface="Arial" pitchFamily="34" charset="0"/>
        <a:buChar char="•"/>
        <a:defRPr sz="10400" kern="1200">
          <a:solidFill>
            <a:schemeClr val="tx1"/>
          </a:solidFill>
          <a:latin typeface="+mn-lt"/>
          <a:ea typeface="+mn-ea"/>
          <a:cs typeface="+mn-cs"/>
        </a:defRPr>
      </a:lvl9pPr>
    </p:bodyStyle>
    <p:otherStyle>
      <a:defPPr>
        <a:defRPr lang="en-US"/>
      </a:defPPr>
      <a:lvl1pPr marL="0" algn="l" defTabSz="4763141" rtl="0" eaLnBrk="1" latinLnBrk="0" hangingPunct="1">
        <a:defRPr sz="9400" kern="1200">
          <a:solidFill>
            <a:schemeClr val="tx1"/>
          </a:solidFill>
          <a:latin typeface="+mn-lt"/>
          <a:ea typeface="+mn-ea"/>
          <a:cs typeface="+mn-cs"/>
        </a:defRPr>
      </a:lvl1pPr>
      <a:lvl2pPr marL="2381573" algn="l" defTabSz="4763141" rtl="0" eaLnBrk="1" latinLnBrk="0" hangingPunct="1">
        <a:defRPr sz="9400" kern="1200">
          <a:solidFill>
            <a:schemeClr val="tx1"/>
          </a:solidFill>
          <a:latin typeface="+mn-lt"/>
          <a:ea typeface="+mn-ea"/>
          <a:cs typeface="+mn-cs"/>
        </a:defRPr>
      </a:lvl2pPr>
      <a:lvl3pPr marL="4763141" algn="l" defTabSz="4763141" rtl="0" eaLnBrk="1" latinLnBrk="0" hangingPunct="1">
        <a:defRPr sz="9400" kern="1200">
          <a:solidFill>
            <a:schemeClr val="tx1"/>
          </a:solidFill>
          <a:latin typeface="+mn-lt"/>
          <a:ea typeface="+mn-ea"/>
          <a:cs typeface="+mn-cs"/>
        </a:defRPr>
      </a:lvl3pPr>
      <a:lvl4pPr marL="7144715" algn="l" defTabSz="4763141" rtl="0" eaLnBrk="1" latinLnBrk="0" hangingPunct="1">
        <a:defRPr sz="9400" kern="1200">
          <a:solidFill>
            <a:schemeClr val="tx1"/>
          </a:solidFill>
          <a:latin typeface="+mn-lt"/>
          <a:ea typeface="+mn-ea"/>
          <a:cs typeface="+mn-cs"/>
        </a:defRPr>
      </a:lvl4pPr>
      <a:lvl5pPr marL="9526288" algn="l" defTabSz="4763141" rtl="0" eaLnBrk="1" latinLnBrk="0" hangingPunct="1">
        <a:defRPr sz="9400" kern="1200">
          <a:solidFill>
            <a:schemeClr val="tx1"/>
          </a:solidFill>
          <a:latin typeface="+mn-lt"/>
          <a:ea typeface="+mn-ea"/>
          <a:cs typeface="+mn-cs"/>
        </a:defRPr>
      </a:lvl5pPr>
      <a:lvl6pPr marL="11907856" algn="l" defTabSz="4763141" rtl="0" eaLnBrk="1" latinLnBrk="0" hangingPunct="1">
        <a:defRPr sz="9400" kern="1200">
          <a:solidFill>
            <a:schemeClr val="tx1"/>
          </a:solidFill>
          <a:latin typeface="+mn-lt"/>
          <a:ea typeface="+mn-ea"/>
          <a:cs typeface="+mn-cs"/>
        </a:defRPr>
      </a:lvl6pPr>
      <a:lvl7pPr marL="14289429" algn="l" defTabSz="4763141" rtl="0" eaLnBrk="1" latinLnBrk="0" hangingPunct="1">
        <a:defRPr sz="9400" kern="1200">
          <a:solidFill>
            <a:schemeClr val="tx1"/>
          </a:solidFill>
          <a:latin typeface="+mn-lt"/>
          <a:ea typeface="+mn-ea"/>
          <a:cs typeface="+mn-cs"/>
        </a:defRPr>
      </a:lvl7pPr>
      <a:lvl8pPr marL="16671003" algn="l" defTabSz="4763141" rtl="0" eaLnBrk="1" latinLnBrk="0" hangingPunct="1">
        <a:defRPr sz="9400" kern="1200">
          <a:solidFill>
            <a:schemeClr val="tx1"/>
          </a:solidFill>
          <a:latin typeface="+mn-lt"/>
          <a:ea typeface="+mn-ea"/>
          <a:cs typeface="+mn-cs"/>
        </a:defRPr>
      </a:lvl8pPr>
      <a:lvl9pPr marL="19052571" algn="l" defTabSz="4763141" rtl="0" eaLnBrk="1" latinLnBrk="0" hangingPunct="1">
        <a:defRPr sz="9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20"/>
          <p:cNvSpPr>
            <a:spLocks noChangeArrowheads="1"/>
          </p:cNvSpPr>
          <p:nvPr/>
        </p:nvSpPr>
        <p:spPr bwMode="auto">
          <a:xfrm>
            <a:off x="25633362" y="30769719"/>
            <a:ext cx="12496800" cy="1803487"/>
          </a:xfrm>
          <a:prstGeom prst="rect">
            <a:avLst/>
          </a:prstGeom>
          <a:solidFill>
            <a:srgbClr val="DDDDDD"/>
          </a:solidFill>
          <a:ln w="9525">
            <a:solidFill>
              <a:schemeClr val="tx1"/>
            </a:solidFill>
            <a:miter lim="800000"/>
            <a:headEnd/>
            <a:tailEnd/>
          </a:ln>
        </p:spPr>
        <p:txBody>
          <a:bodyPr wrap="none" lIns="171433" tIns="85716" rIns="171433" bIns="85716" anchor="ctr"/>
          <a:lstStyle/>
          <a:p>
            <a:pPr marL="36000" algn="ctr" defTabSz="4703763"/>
            <a:r>
              <a:rPr lang="en-US" sz="6000" b="1" dirty="0" smtClean="0">
                <a:latin typeface="+mj-lt"/>
              </a:rPr>
              <a:t>Recommendations</a:t>
            </a:r>
            <a:endParaRPr lang="en-US" sz="6000" b="1" dirty="0">
              <a:latin typeface="+mj-lt"/>
            </a:endParaRPr>
          </a:p>
        </p:txBody>
      </p:sp>
      <p:sp>
        <p:nvSpPr>
          <p:cNvPr id="2055" name="Text Box 22"/>
          <p:cNvSpPr txBox="1">
            <a:spLocks noChangeArrowheads="1"/>
          </p:cNvSpPr>
          <p:nvPr/>
        </p:nvSpPr>
        <p:spPr bwMode="auto">
          <a:xfrm>
            <a:off x="538472" y="22406205"/>
            <a:ext cx="12168888" cy="7886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marL="36000" eaLnBrk="1" hangingPunct="1"/>
            <a:endParaRPr lang="en-US" sz="4000" dirty="0">
              <a:latin typeface="+mj-lt"/>
            </a:endParaRPr>
          </a:p>
        </p:txBody>
      </p:sp>
      <p:sp>
        <p:nvSpPr>
          <p:cNvPr id="3" name="Rectangle 4"/>
          <p:cNvSpPr>
            <a:spLocks noChangeArrowheads="1"/>
          </p:cNvSpPr>
          <p:nvPr/>
        </p:nvSpPr>
        <p:spPr bwMode="auto">
          <a:xfrm>
            <a:off x="19248707" y="2159228"/>
            <a:ext cx="27251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6000" marR="0" lvl="0" indent="0" algn="just"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Box 18"/>
          <p:cNvSpPr txBox="1"/>
          <p:nvPr/>
        </p:nvSpPr>
        <p:spPr>
          <a:xfrm flipH="1">
            <a:off x="13441362" y="29093319"/>
            <a:ext cx="11430000" cy="677108"/>
          </a:xfrm>
          <a:prstGeom prst="rect">
            <a:avLst/>
          </a:prstGeom>
          <a:noFill/>
        </p:spPr>
        <p:txBody>
          <a:bodyPr wrap="square" rtlCol="0">
            <a:spAutoFit/>
          </a:bodyPr>
          <a:lstStyle/>
          <a:p>
            <a:endParaRPr lang="en-IN" dirty="0"/>
          </a:p>
        </p:txBody>
      </p:sp>
      <p:grpSp>
        <p:nvGrpSpPr>
          <p:cNvPr id="14" name="Group 13"/>
          <p:cNvGrpSpPr/>
          <p:nvPr/>
        </p:nvGrpSpPr>
        <p:grpSpPr>
          <a:xfrm>
            <a:off x="419183" y="137318"/>
            <a:ext cx="38274542" cy="44610625"/>
            <a:chOff x="419183" y="137318"/>
            <a:chExt cx="38274542" cy="44610625"/>
          </a:xfrm>
        </p:grpSpPr>
        <p:sp>
          <p:nvSpPr>
            <p:cNvPr id="36" name="Rectangle 13"/>
            <p:cNvSpPr txBox="1">
              <a:spLocks noChangeArrowheads="1"/>
            </p:cNvSpPr>
            <p:nvPr/>
          </p:nvSpPr>
          <p:spPr bwMode="auto">
            <a:xfrm>
              <a:off x="563562" y="137318"/>
              <a:ext cx="37642800" cy="3048001"/>
            </a:xfrm>
            <a:prstGeom prst="rect">
              <a:avLst/>
            </a:prstGeom>
            <a:solidFill>
              <a:srgbClr val="FFFFCC"/>
            </a:solidFill>
            <a:ln w="60325" cap="flat">
              <a:solidFill>
                <a:schemeClr val="accent1">
                  <a:lumMod val="75000"/>
                </a:schemeClr>
              </a:solidFill>
              <a:miter lim="800000"/>
              <a:headEnd/>
              <a:tailEnd/>
            </a:ln>
          </p:spPr>
          <p:txBody>
            <a:bodyPr vert="horz" wrap="square" lIns="376203" tIns="188102" rIns="376203" bIns="188102" numCol="1" anchor="ctr" anchorCtr="0" compatLnSpc="1">
              <a:prstTxWarp prst="textNoShape">
                <a:avLst/>
              </a:prstTxWarp>
            </a:bodyPr>
            <a:lst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charset="0"/>
                </a:defRPr>
              </a:lvl2pPr>
              <a:lvl3pPr algn="ctr" defTabSz="3762375" rtl="0" eaLnBrk="0" fontAlgn="base" hangingPunct="0">
                <a:spcBef>
                  <a:spcPct val="0"/>
                </a:spcBef>
                <a:spcAft>
                  <a:spcPct val="0"/>
                </a:spcAft>
                <a:defRPr sz="18200">
                  <a:solidFill>
                    <a:schemeClr val="tx2"/>
                  </a:solidFill>
                  <a:latin typeface="Arial" charset="0"/>
                </a:defRPr>
              </a:lvl3pPr>
              <a:lvl4pPr algn="ctr" defTabSz="3762375" rtl="0" eaLnBrk="0" fontAlgn="base" hangingPunct="0">
                <a:spcBef>
                  <a:spcPct val="0"/>
                </a:spcBef>
                <a:spcAft>
                  <a:spcPct val="0"/>
                </a:spcAft>
                <a:defRPr sz="18200">
                  <a:solidFill>
                    <a:schemeClr val="tx2"/>
                  </a:solidFill>
                  <a:latin typeface="Arial" charset="0"/>
                </a:defRPr>
              </a:lvl4pPr>
              <a:lvl5pPr algn="ctr" defTabSz="3762375" rtl="0" eaLnBrk="0" fontAlgn="base" hangingPunct="0">
                <a:spcBef>
                  <a:spcPct val="0"/>
                </a:spcBef>
                <a:spcAft>
                  <a:spcPct val="0"/>
                </a:spcAft>
                <a:defRPr sz="18200">
                  <a:solidFill>
                    <a:schemeClr val="tx2"/>
                  </a:solidFill>
                  <a:latin typeface="Arial" charset="0"/>
                </a:defRPr>
              </a:lvl5pPr>
              <a:lvl6pPr marL="457200" algn="ctr" defTabSz="3762375" rtl="0" fontAlgn="base">
                <a:spcBef>
                  <a:spcPct val="0"/>
                </a:spcBef>
                <a:spcAft>
                  <a:spcPct val="0"/>
                </a:spcAft>
                <a:defRPr sz="18200">
                  <a:solidFill>
                    <a:schemeClr val="tx2"/>
                  </a:solidFill>
                  <a:latin typeface="Arial" charset="0"/>
                </a:defRPr>
              </a:lvl6pPr>
              <a:lvl7pPr marL="914400" algn="ctr" defTabSz="3762375" rtl="0" fontAlgn="base">
                <a:spcBef>
                  <a:spcPct val="0"/>
                </a:spcBef>
                <a:spcAft>
                  <a:spcPct val="0"/>
                </a:spcAft>
                <a:defRPr sz="18200">
                  <a:solidFill>
                    <a:schemeClr val="tx2"/>
                  </a:solidFill>
                  <a:latin typeface="Arial" charset="0"/>
                </a:defRPr>
              </a:lvl7pPr>
              <a:lvl8pPr marL="1371600" algn="ctr" defTabSz="3762375" rtl="0" fontAlgn="base">
                <a:spcBef>
                  <a:spcPct val="0"/>
                </a:spcBef>
                <a:spcAft>
                  <a:spcPct val="0"/>
                </a:spcAft>
                <a:defRPr sz="18200">
                  <a:solidFill>
                    <a:schemeClr val="tx2"/>
                  </a:solidFill>
                  <a:latin typeface="Arial" charset="0"/>
                </a:defRPr>
              </a:lvl8pPr>
              <a:lvl9pPr marL="1828800" algn="ctr" defTabSz="3762375" rtl="0" fontAlgn="base">
                <a:spcBef>
                  <a:spcPct val="0"/>
                </a:spcBef>
                <a:spcAft>
                  <a:spcPct val="0"/>
                </a:spcAft>
                <a:defRPr sz="18200">
                  <a:solidFill>
                    <a:schemeClr val="tx2"/>
                  </a:solidFill>
                  <a:latin typeface="Arial" charset="0"/>
                </a:defRPr>
              </a:lvl9pPr>
            </a:lstStyle>
            <a:p>
              <a:pPr marL="36000"/>
              <a:endParaRPr lang="en-IN" sz="7200" b="1" u="sng" dirty="0" smtClean="0">
                <a:solidFill>
                  <a:srgbClr val="FF0000"/>
                </a:solidFill>
              </a:endParaRPr>
            </a:p>
            <a:p>
              <a:pPr marL="36000"/>
              <a:r>
                <a:rPr lang="en-IN" sz="9600" b="1" u="sng" dirty="0" smtClean="0">
                  <a:solidFill>
                    <a:srgbClr val="FF0000"/>
                  </a:solidFill>
                </a:rPr>
                <a:t> National  Health System Resource Centre (NHSRC)</a:t>
              </a:r>
            </a:p>
            <a:p>
              <a:pPr marL="36000"/>
              <a:r>
                <a:rPr lang="en-IN" sz="9600" b="1" u="sng" dirty="0" smtClean="0">
                  <a:solidFill>
                    <a:srgbClr val="FF0000"/>
                  </a:solidFill>
                </a:rPr>
                <a:t>Summer Training 01 Apr 2016 to 31 May 2016</a:t>
              </a:r>
              <a:endParaRPr lang="en-IN" sz="9600" b="1" dirty="0" smtClean="0"/>
            </a:p>
            <a:p>
              <a:pPr marL="36000"/>
              <a:endParaRPr lang="en-US" sz="8800" i="1" dirty="0"/>
            </a:p>
          </p:txBody>
        </p:sp>
        <p:sp>
          <p:nvSpPr>
            <p:cNvPr id="2056" name="Rectangle 25"/>
            <p:cNvSpPr>
              <a:spLocks noChangeArrowheads="1"/>
            </p:cNvSpPr>
            <p:nvPr/>
          </p:nvSpPr>
          <p:spPr bwMode="auto">
            <a:xfrm>
              <a:off x="563562" y="4937919"/>
              <a:ext cx="12039600" cy="1981200"/>
            </a:xfrm>
            <a:prstGeom prst="rect">
              <a:avLst/>
            </a:prstGeom>
            <a:solidFill>
              <a:srgbClr val="FFFFCC"/>
            </a:solidFill>
            <a:ln w="9525">
              <a:solidFill>
                <a:schemeClr val="tx1"/>
              </a:solidFill>
              <a:miter lim="800000"/>
              <a:headEnd/>
              <a:tailEnd/>
            </a:ln>
          </p:spPr>
          <p:txBody>
            <a:bodyPr wrap="none" lIns="171433" tIns="85716" rIns="171433" bIns="85716" anchor="ctr"/>
            <a:lstStyle/>
            <a:p>
              <a:pPr marL="36000" algn="ctr" defTabSz="4703763"/>
              <a:r>
                <a:rPr lang="en-US" sz="7200" b="1" dirty="0" smtClean="0">
                  <a:solidFill>
                    <a:srgbClr val="FF0000"/>
                  </a:solidFill>
                  <a:latin typeface="+mj-lt"/>
                </a:rPr>
                <a:t>INTRODUCTION</a:t>
              </a:r>
              <a:endParaRPr lang="en-US" sz="7200" b="1" dirty="0">
                <a:solidFill>
                  <a:srgbClr val="FF0000"/>
                </a:solidFill>
                <a:latin typeface="+mj-lt"/>
              </a:endParaRPr>
            </a:p>
          </p:txBody>
        </p:sp>
        <p:sp>
          <p:nvSpPr>
            <p:cNvPr id="2071" name="Text Box 56"/>
            <p:cNvSpPr txBox="1">
              <a:spLocks noChangeArrowheads="1"/>
            </p:cNvSpPr>
            <p:nvPr/>
          </p:nvSpPr>
          <p:spPr bwMode="auto">
            <a:xfrm>
              <a:off x="12603162" y="6995318"/>
              <a:ext cx="12666784" cy="37627719"/>
            </a:xfrm>
            <a:prstGeom prst="rect">
              <a:avLst/>
            </a:prstGeom>
            <a:noFill/>
            <a:ln>
              <a:solidFill>
                <a:schemeClr val="accent1"/>
              </a:solidFill>
            </a:ln>
            <a:extLst/>
          </p:spPr>
          <p:txBody>
            <a:bodyPr lIns="171433" tIns="85716" rIns="171433" bIns="85716"/>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r>
                <a:rPr lang="en-IN" sz="6000" b="1" dirty="0" smtClean="0">
                  <a:solidFill>
                    <a:srgbClr val="FF0000"/>
                  </a:solidFill>
                </a:rPr>
                <a:t>Vision</a:t>
              </a:r>
            </a:p>
            <a:p>
              <a:endParaRPr lang="en-IN" sz="6000" dirty="0" smtClean="0"/>
            </a:p>
            <a:p>
              <a:r>
                <a:rPr lang="en-IN" sz="6000" dirty="0" smtClean="0">
                  <a:solidFill>
                    <a:srgbClr val="00B0F0"/>
                  </a:solidFill>
                </a:rPr>
                <a:t>NHRC is committed to facilitate the attainment of universal access to equitable, affordable and quality healthcare which is accountable and responsive to the needs of the people of India.</a:t>
              </a:r>
            </a:p>
            <a:p>
              <a:pPr marL="36000" indent="-742950" algn="just">
                <a:spcBef>
                  <a:spcPts val="0"/>
                </a:spcBef>
                <a:spcAft>
                  <a:spcPts val="600"/>
                </a:spcAft>
              </a:pPr>
              <a:endParaRPr lang="en-IN" sz="6000" b="1" dirty="0" smtClean="0"/>
            </a:p>
            <a:p>
              <a:r>
                <a:rPr lang="en-IN" sz="6000" b="1" dirty="0" smtClean="0">
                  <a:solidFill>
                    <a:srgbClr val="FF0000"/>
                  </a:solidFill>
                </a:rPr>
                <a:t>Mission</a:t>
              </a:r>
              <a:endParaRPr lang="en-IN" sz="6000" dirty="0" smtClean="0">
                <a:solidFill>
                  <a:srgbClr val="FF0000"/>
                </a:solidFill>
              </a:endParaRPr>
            </a:p>
            <a:p>
              <a:r>
                <a:rPr lang="en-IN" sz="6000" dirty="0" smtClean="0"/>
                <a:t>Technical support and capacity building for strengthening  public health systems in India.</a:t>
              </a:r>
            </a:p>
            <a:p>
              <a:endParaRPr lang="en-IN" sz="6000" dirty="0" smtClean="0"/>
            </a:p>
            <a:p>
              <a:r>
                <a:rPr lang="en-IN" sz="6000" b="1" dirty="0" smtClean="0">
                  <a:solidFill>
                    <a:srgbClr val="FF0000"/>
                  </a:solidFill>
                </a:rPr>
                <a:t>Policy Statement</a:t>
              </a:r>
              <a:endParaRPr lang="en-IN" sz="6000" dirty="0" smtClean="0">
                <a:solidFill>
                  <a:srgbClr val="FF0000"/>
                </a:solidFill>
              </a:endParaRPr>
            </a:p>
            <a:p>
              <a:r>
                <a:rPr lang="en-IN" sz="6000" dirty="0" smtClean="0">
                  <a:solidFill>
                    <a:srgbClr val="00B050"/>
                  </a:solidFill>
                </a:rPr>
                <a:t>NHSRC is set to provide the knowledge centred technical support by continually improving its processes, people and management practices.</a:t>
              </a:r>
            </a:p>
            <a:p>
              <a:endParaRPr lang="en-IN" sz="6000" b="1" dirty="0" smtClean="0"/>
            </a:p>
            <a:p>
              <a:r>
                <a:rPr lang="en-IN" sz="6000" b="1" dirty="0" smtClean="0">
                  <a:solidFill>
                    <a:srgbClr val="FF0000"/>
                  </a:solidFill>
                </a:rPr>
                <a:t>Key Functions</a:t>
              </a:r>
            </a:p>
            <a:p>
              <a:pPr>
                <a:buFont typeface="Arial" pitchFamily="34" charset="0"/>
                <a:buChar char="•"/>
              </a:pPr>
              <a:r>
                <a:rPr lang="en-IN" sz="6000" dirty="0" smtClean="0"/>
                <a:t> </a:t>
              </a:r>
              <a:r>
                <a:rPr lang="en-IN" sz="6000" dirty="0" smtClean="0">
                  <a:solidFill>
                    <a:srgbClr val="0070C0"/>
                  </a:solidFill>
                </a:rPr>
                <a:t>Respond to  technical assistance needs of states and </a:t>
              </a:r>
              <a:r>
                <a:rPr lang="en-IN" sz="6000" dirty="0" err="1" smtClean="0">
                  <a:solidFill>
                    <a:srgbClr val="0070C0"/>
                  </a:solidFill>
                </a:rPr>
                <a:t>MoHFW</a:t>
              </a:r>
              <a:r>
                <a:rPr lang="en-IN" sz="6000" dirty="0" smtClean="0">
                  <a:solidFill>
                    <a:srgbClr val="0070C0"/>
                  </a:solidFill>
                </a:rPr>
                <a:t>.</a:t>
              </a:r>
            </a:p>
            <a:p>
              <a:pPr>
                <a:buFont typeface="Arial" pitchFamily="34" charset="0"/>
                <a:buChar char="•"/>
              </a:pPr>
              <a:r>
                <a:rPr lang="en-IN" sz="6000" dirty="0" smtClean="0">
                  <a:solidFill>
                    <a:srgbClr val="0070C0"/>
                  </a:solidFill>
                </a:rPr>
                <a:t> Support policy and strategy development.</a:t>
              </a:r>
            </a:p>
            <a:p>
              <a:pPr>
                <a:buFont typeface="Arial" pitchFamily="34" charset="0"/>
                <a:buChar char="•"/>
              </a:pPr>
              <a:r>
                <a:rPr lang="en-IN" sz="6000" dirty="0" smtClean="0">
                  <a:solidFill>
                    <a:srgbClr val="0070C0"/>
                  </a:solidFill>
                </a:rPr>
                <a:t> Coordinate technical assistance. </a:t>
              </a:r>
            </a:p>
            <a:p>
              <a:endParaRPr lang="en-IN" sz="6000" b="1" dirty="0" smtClean="0"/>
            </a:p>
            <a:p>
              <a:r>
                <a:rPr lang="en-IN" sz="6000" b="1" dirty="0" smtClean="0">
                  <a:solidFill>
                    <a:srgbClr val="FF0000"/>
                  </a:solidFill>
                </a:rPr>
                <a:t>Functions: Quality Division</a:t>
              </a:r>
            </a:p>
            <a:p>
              <a:pPr>
                <a:buFont typeface="Arial" pitchFamily="34" charset="0"/>
                <a:buChar char="•"/>
              </a:pPr>
              <a:r>
                <a:rPr lang="en-IN" sz="6000" dirty="0" smtClean="0"/>
                <a:t>Quality assurance</a:t>
              </a:r>
            </a:p>
            <a:p>
              <a:pPr>
                <a:buFont typeface="Arial" pitchFamily="34" charset="0"/>
                <a:buChar char="•"/>
              </a:pPr>
              <a:r>
                <a:rPr lang="en-IN" sz="6000" dirty="0" err="1" smtClean="0"/>
                <a:t>Kayakalp</a:t>
              </a:r>
              <a:endParaRPr lang="en-IN" sz="6000" dirty="0" smtClean="0"/>
            </a:p>
            <a:p>
              <a:pPr>
                <a:buFont typeface="Arial" pitchFamily="34" charset="0"/>
                <a:buChar char="•"/>
              </a:pPr>
              <a:endParaRPr lang="en-IN" sz="6000" b="1" dirty="0" smtClean="0"/>
            </a:p>
            <a:p>
              <a:r>
                <a:rPr lang="en-IN" sz="6000" b="1" dirty="0" smtClean="0">
                  <a:solidFill>
                    <a:srgbClr val="FF0000"/>
                  </a:solidFill>
                </a:rPr>
                <a:t>Quality Assurance</a:t>
              </a:r>
            </a:p>
            <a:p>
              <a:r>
                <a:rPr lang="en-IN" sz="6000" dirty="0" smtClean="0">
                  <a:solidFill>
                    <a:srgbClr val="00B050"/>
                  </a:solidFill>
                </a:rPr>
                <a:t>Cyclical process</a:t>
              </a:r>
              <a:r>
                <a:rPr lang="en-IN" sz="6000" b="1" dirty="0" smtClean="0">
                  <a:solidFill>
                    <a:srgbClr val="00B050"/>
                  </a:solidFill>
                </a:rPr>
                <a:t> : </a:t>
              </a:r>
              <a:r>
                <a:rPr lang="en-IN" sz="6000" dirty="0" smtClean="0">
                  <a:solidFill>
                    <a:srgbClr val="00B050"/>
                  </a:solidFill>
                </a:rPr>
                <a:t>4 components.</a:t>
              </a:r>
            </a:p>
            <a:p>
              <a:r>
                <a:rPr lang="en-IN" sz="6000" dirty="0" smtClean="0">
                  <a:solidFill>
                    <a:srgbClr val="00B050"/>
                  </a:solidFill>
                </a:rPr>
                <a:t>1. Set </a:t>
              </a:r>
              <a:r>
                <a:rPr lang="en-IN" sz="6000" dirty="0" err="1" smtClean="0">
                  <a:solidFill>
                    <a:srgbClr val="00B050"/>
                  </a:solidFill>
                </a:rPr>
                <a:t>stds</a:t>
              </a:r>
              <a:r>
                <a:rPr lang="en-IN" sz="6000" dirty="0" smtClean="0">
                  <a:solidFill>
                    <a:srgbClr val="00B050"/>
                  </a:solidFill>
                </a:rPr>
                <a:t> &amp; measurable elements.</a:t>
              </a:r>
            </a:p>
            <a:p>
              <a:r>
                <a:rPr lang="en-IN" sz="6000" dirty="0" smtClean="0">
                  <a:solidFill>
                    <a:srgbClr val="00B050"/>
                  </a:solidFill>
                </a:rPr>
                <a:t>2. Assess facilities against set </a:t>
              </a:r>
              <a:r>
                <a:rPr lang="en-IN" sz="6000" dirty="0" err="1" smtClean="0">
                  <a:solidFill>
                    <a:srgbClr val="00B050"/>
                  </a:solidFill>
                </a:rPr>
                <a:t>stds</a:t>
              </a:r>
              <a:r>
                <a:rPr lang="en-IN" sz="6000" dirty="0" smtClean="0">
                  <a:solidFill>
                    <a:srgbClr val="00B050"/>
                  </a:solidFill>
                </a:rPr>
                <a:t>.</a:t>
              </a:r>
            </a:p>
            <a:p>
              <a:r>
                <a:rPr lang="en-IN" sz="6000" dirty="0" smtClean="0">
                  <a:solidFill>
                    <a:srgbClr val="00B050"/>
                  </a:solidFill>
                </a:rPr>
                <a:t>3. Analysing  the problem.</a:t>
              </a:r>
            </a:p>
            <a:p>
              <a:r>
                <a:rPr lang="en-IN" sz="6000" dirty="0" smtClean="0">
                  <a:solidFill>
                    <a:srgbClr val="00B050"/>
                  </a:solidFill>
                </a:rPr>
                <a:t>4.Prepare &amp; implement action plan. </a:t>
              </a:r>
            </a:p>
            <a:p>
              <a:pPr>
                <a:buFont typeface="Arial" pitchFamily="34" charset="0"/>
                <a:buChar char="•"/>
              </a:pPr>
              <a:endParaRPr lang="en-IN" sz="6000" dirty="0" smtClean="0"/>
            </a:p>
            <a:p>
              <a:endParaRPr lang="en-IN" sz="6000" dirty="0" smtClean="0"/>
            </a:p>
            <a:p>
              <a:pPr>
                <a:buFont typeface="Arial" pitchFamily="34" charset="0"/>
                <a:buChar char="•"/>
              </a:pPr>
              <a:endParaRPr lang="en-IN" sz="6000" dirty="0" smtClean="0"/>
            </a:p>
            <a:p>
              <a:pPr>
                <a:buFont typeface="Arial" pitchFamily="34" charset="0"/>
                <a:buChar char="•"/>
              </a:pPr>
              <a:endParaRPr lang="en-IN" sz="6000" dirty="0" smtClean="0"/>
            </a:p>
            <a:p>
              <a:endParaRPr lang="en-IN" sz="6000" dirty="0" smtClean="0"/>
            </a:p>
            <a:p>
              <a:endParaRPr lang="en-IN" sz="6000" dirty="0" smtClean="0"/>
            </a:p>
            <a:p>
              <a:endParaRPr lang="en-IN" sz="6000"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pPr marL="36000" indent="-742950" algn="just">
                <a:spcBef>
                  <a:spcPts val="0"/>
                </a:spcBef>
                <a:spcAft>
                  <a:spcPts val="600"/>
                </a:spcAft>
              </a:pPr>
              <a:endParaRPr lang="en-IN" sz="6000" b="1" dirty="0" smtClean="0"/>
            </a:p>
            <a:p>
              <a:endParaRPr lang="en-IN" sz="6000" b="1" dirty="0" smtClean="0">
                <a:latin typeface="Times New Roman" pitchFamily="18" charset="0"/>
                <a:cs typeface="Times New Roman" pitchFamily="18" charset="0"/>
              </a:endParaRPr>
            </a:p>
          </p:txBody>
        </p:sp>
        <p:sp>
          <p:nvSpPr>
            <p:cNvPr id="31" name="TextBox 30"/>
            <p:cNvSpPr txBox="1"/>
            <p:nvPr/>
          </p:nvSpPr>
          <p:spPr>
            <a:xfrm>
              <a:off x="563561" y="3259793"/>
              <a:ext cx="37566601" cy="1754326"/>
            </a:xfrm>
            <a:prstGeom prst="rect">
              <a:avLst/>
            </a:prstGeom>
            <a:solidFill>
              <a:srgbClr val="FFFFCC"/>
            </a:solidFill>
          </p:spPr>
          <p:style>
            <a:lnRef idx="2">
              <a:schemeClr val="dk1"/>
            </a:lnRef>
            <a:fillRef idx="1">
              <a:schemeClr val="lt1"/>
            </a:fillRef>
            <a:effectRef idx="0">
              <a:schemeClr val="dk1"/>
            </a:effectRef>
            <a:fontRef idx="minor">
              <a:schemeClr val="dk1"/>
            </a:fontRef>
          </p:style>
          <p:txBody>
            <a:bodyPr wrap="square" rtlCol="0">
              <a:spAutoFit/>
            </a:bodyPr>
            <a:lstStyle/>
            <a:p>
              <a:pPr marL="36000" algn="ctr"/>
              <a:r>
                <a:rPr lang="en-IN" sz="5400" b="1" dirty="0" smtClean="0">
                  <a:latin typeface="Georgia" pitchFamily="18" charset="0"/>
                </a:rPr>
                <a:t>Presented By  Col Rai Singh Gujar </a:t>
              </a:r>
            </a:p>
            <a:p>
              <a:pPr marL="36000" algn="ctr"/>
              <a:r>
                <a:rPr lang="en-IN" sz="5400" b="1" dirty="0" smtClean="0">
                  <a:latin typeface="Georgia" pitchFamily="18" charset="0"/>
                </a:rPr>
                <a:t>International Institute Of Health Management Research</a:t>
              </a:r>
            </a:p>
          </p:txBody>
        </p:sp>
        <p:sp>
          <p:nvSpPr>
            <p:cNvPr id="22" name="Rectangle 21"/>
            <p:cNvSpPr>
              <a:spLocks noChangeArrowheads="1"/>
            </p:cNvSpPr>
            <p:nvPr/>
          </p:nvSpPr>
          <p:spPr bwMode="auto">
            <a:xfrm>
              <a:off x="12679362" y="5014119"/>
              <a:ext cx="12649200" cy="2057400"/>
            </a:xfrm>
            <a:prstGeom prst="rect">
              <a:avLst/>
            </a:prstGeom>
            <a:solidFill>
              <a:srgbClr val="FFFFCC"/>
            </a:solidFill>
            <a:ln w="9525">
              <a:solidFill>
                <a:schemeClr val="tx1"/>
              </a:solidFill>
              <a:miter lim="800000"/>
              <a:headEnd/>
              <a:tailEnd/>
            </a:ln>
          </p:spPr>
          <p:txBody>
            <a:bodyPr wrap="none" lIns="171433" tIns="85716" rIns="171433" bIns="85716" anchor="ctr"/>
            <a:lstStyle/>
            <a:p>
              <a:pPr marL="36000" algn="ctr" defTabSz="4703763"/>
              <a:r>
                <a:rPr lang="en-US" sz="7200" b="1" dirty="0" smtClean="0">
                  <a:solidFill>
                    <a:srgbClr val="FF0000"/>
                  </a:solidFill>
                  <a:latin typeface="+mj-lt"/>
                </a:rPr>
                <a:t>VISION &amp; MISION</a:t>
              </a:r>
              <a:endParaRPr lang="en-US" sz="7200" b="1" dirty="0">
                <a:solidFill>
                  <a:srgbClr val="FF0000"/>
                </a:solidFill>
                <a:latin typeface="+mj-lt"/>
              </a:endParaRPr>
            </a:p>
          </p:txBody>
        </p:sp>
        <p:sp>
          <p:nvSpPr>
            <p:cNvPr id="32" name="Text Box 33"/>
            <p:cNvSpPr txBox="1">
              <a:spLocks noChangeArrowheads="1"/>
            </p:cNvSpPr>
            <p:nvPr/>
          </p:nvSpPr>
          <p:spPr bwMode="auto">
            <a:xfrm>
              <a:off x="419183" y="6995319"/>
              <a:ext cx="12069762" cy="37752624"/>
            </a:xfrm>
            <a:prstGeom prst="rect">
              <a:avLst/>
            </a:prstGeom>
            <a:noFill/>
            <a:ln>
              <a:solidFill>
                <a:schemeClr val="accent1"/>
              </a:solidFill>
            </a:ln>
            <a:extLst/>
          </p:spPr>
          <p:txBody>
            <a:bodyPr wrap="square"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r>
                <a:rPr lang="en-IN" sz="6600" b="1" dirty="0" smtClean="0">
                  <a:solidFill>
                    <a:srgbClr val="FF0000"/>
                  </a:solidFill>
                </a:rPr>
                <a:t>Organisation</a:t>
              </a:r>
            </a:p>
            <a:p>
              <a:pPr>
                <a:buFont typeface="Arial" pitchFamily="34" charset="0"/>
                <a:buChar char="•"/>
              </a:pPr>
              <a:r>
                <a:rPr lang="en-IN" sz="6600" dirty="0" smtClean="0">
                  <a:solidFill>
                    <a:srgbClr val="00B0F0"/>
                  </a:solidFill>
                </a:rPr>
                <a:t> NHSRC was set up in 2007 under the National Rural Health Mission of Government of India.</a:t>
              </a:r>
            </a:p>
            <a:p>
              <a:pPr>
                <a:buFont typeface="Arial" pitchFamily="34" charset="0"/>
                <a:buChar char="•"/>
              </a:pPr>
              <a:r>
                <a:rPr lang="en-IN" sz="6600" dirty="0" smtClean="0">
                  <a:solidFill>
                    <a:srgbClr val="00B0F0"/>
                  </a:solidFill>
                </a:rPr>
                <a:t> Serves as an apex body for technical assistance.</a:t>
              </a:r>
            </a:p>
            <a:p>
              <a:pPr>
                <a:buFont typeface="Arial" pitchFamily="34" charset="0"/>
                <a:buChar char="•"/>
              </a:pPr>
              <a:r>
                <a:rPr lang="en-IN" sz="6600" dirty="0" smtClean="0">
                  <a:solidFill>
                    <a:srgbClr val="00B0F0"/>
                  </a:solidFill>
                </a:rPr>
                <a:t>It has a 21 member Governing Board .</a:t>
              </a:r>
            </a:p>
            <a:p>
              <a:pPr>
                <a:buFont typeface="Arial" pitchFamily="34" charset="0"/>
                <a:buChar char="•"/>
              </a:pPr>
              <a:r>
                <a:rPr lang="en-IN" sz="6600" dirty="0" smtClean="0">
                  <a:solidFill>
                    <a:srgbClr val="00B0F0"/>
                  </a:solidFill>
                </a:rPr>
                <a:t> Chairman - Secretary, </a:t>
              </a:r>
              <a:r>
                <a:rPr lang="en-IN" sz="6600" dirty="0" err="1" smtClean="0">
                  <a:solidFill>
                    <a:srgbClr val="00B0F0"/>
                  </a:solidFill>
                </a:rPr>
                <a:t>MoHFW</a:t>
              </a:r>
              <a:r>
                <a:rPr lang="en-IN" sz="6600" dirty="0" smtClean="0">
                  <a:solidFill>
                    <a:srgbClr val="00B0F0"/>
                  </a:solidFill>
                </a:rPr>
                <a:t>, Government of India.</a:t>
              </a:r>
            </a:p>
            <a:p>
              <a:pPr>
                <a:buFont typeface="Arial" pitchFamily="34" charset="0"/>
                <a:buChar char="•"/>
              </a:pPr>
              <a:r>
                <a:rPr lang="en-IN" sz="6600" dirty="0" smtClean="0">
                  <a:solidFill>
                    <a:srgbClr val="00B0F0"/>
                  </a:solidFill>
                </a:rPr>
                <a:t> Vice Chairperson- Mission Director, NRHM.</a:t>
              </a:r>
            </a:p>
            <a:p>
              <a:pPr>
                <a:buFont typeface="Arial" pitchFamily="34" charset="0"/>
                <a:buChar char="•"/>
              </a:pPr>
              <a:r>
                <a:rPr lang="en-IN" sz="6600" dirty="0" smtClean="0">
                  <a:solidFill>
                    <a:srgbClr val="00B0F0"/>
                  </a:solidFill>
                </a:rPr>
                <a:t> NHSRC is also a WHO Collaborating Centre for Priority Medical Devices &amp; Health Technology Policy.</a:t>
              </a:r>
            </a:p>
            <a:p>
              <a:endParaRPr lang="en-IN" sz="6600" dirty="0" smtClean="0"/>
            </a:p>
            <a:p>
              <a:pPr>
                <a:buFont typeface="Arial" pitchFamily="34" charset="0"/>
                <a:buChar char="•"/>
              </a:pPr>
              <a:r>
                <a:rPr lang="en-IN" sz="6600" dirty="0" smtClean="0"/>
                <a:t>The NHSRC consists   of eight divisions.</a:t>
              </a:r>
            </a:p>
            <a:p>
              <a:r>
                <a:rPr lang="en-IN" sz="6600" dirty="0" smtClean="0"/>
                <a:t> 1. Community Processes.</a:t>
              </a:r>
            </a:p>
            <a:p>
              <a:r>
                <a:rPr lang="en-IN" sz="6600" dirty="0" smtClean="0"/>
                <a:t> 2. Public Health Planning.</a:t>
              </a:r>
            </a:p>
            <a:p>
              <a:r>
                <a:rPr lang="en-IN" sz="6600" dirty="0" smtClean="0"/>
                <a:t> 3. HR for Health.</a:t>
              </a:r>
            </a:p>
            <a:p>
              <a:r>
                <a:rPr lang="en-IN" sz="6600" dirty="0" smtClean="0"/>
                <a:t> 4. Quality Improvement.</a:t>
              </a:r>
            </a:p>
            <a:p>
              <a:r>
                <a:rPr lang="en-IN" sz="6600" dirty="0" smtClean="0"/>
                <a:t> 5. Healthcare Financing.</a:t>
              </a:r>
            </a:p>
            <a:p>
              <a:r>
                <a:rPr lang="en-IN" sz="6600" dirty="0" smtClean="0"/>
                <a:t> 6.  Healthcare Technology.</a:t>
              </a:r>
            </a:p>
            <a:p>
              <a:r>
                <a:rPr lang="en-IN" sz="6600" dirty="0" smtClean="0"/>
                <a:t> 7. Health Informatics.</a:t>
              </a:r>
            </a:p>
            <a:p>
              <a:r>
                <a:rPr lang="en-IN" sz="6600" dirty="0" smtClean="0"/>
                <a:t> 8. Public Health Administration</a:t>
              </a:r>
            </a:p>
            <a:p>
              <a:r>
                <a:rPr lang="en-IN" sz="6600" dirty="0" smtClean="0"/>
                <a:t>   </a:t>
              </a:r>
            </a:p>
            <a:p>
              <a:pPr>
                <a:buFont typeface="Arial" pitchFamily="34" charset="0"/>
                <a:buChar char="•"/>
              </a:pPr>
              <a:r>
                <a:rPr lang="en-IN" sz="6600" dirty="0" smtClean="0">
                  <a:solidFill>
                    <a:srgbClr val="00B050"/>
                  </a:solidFill>
                </a:rPr>
                <a:t>The NHSRC has a regional office in  the North-East.</a:t>
              </a:r>
            </a:p>
            <a:p>
              <a:pPr>
                <a:buFont typeface="Arial" pitchFamily="34" charset="0"/>
                <a:buChar char="•"/>
              </a:pPr>
              <a:r>
                <a:rPr lang="en-IN" sz="6600" dirty="0" smtClean="0">
                  <a:solidFill>
                    <a:srgbClr val="00B050"/>
                  </a:solidFill>
                </a:rPr>
                <a:t> The North East Regional Resource Centre has functional autonomy and implements a similar range of   activities.</a:t>
              </a:r>
              <a:endParaRPr lang="en-IN" sz="6000" dirty="0">
                <a:solidFill>
                  <a:srgbClr val="00B050"/>
                </a:solidFill>
                <a:latin typeface="+mj-lt"/>
              </a:endParaRPr>
            </a:p>
          </p:txBody>
        </p:sp>
        <p:sp>
          <p:nvSpPr>
            <p:cNvPr id="38" name="Text Box 36"/>
            <p:cNvSpPr txBox="1">
              <a:spLocks noChangeArrowheads="1"/>
            </p:cNvSpPr>
            <p:nvPr/>
          </p:nvSpPr>
          <p:spPr bwMode="auto">
            <a:xfrm>
              <a:off x="25328562" y="7071519"/>
              <a:ext cx="13365163" cy="37321737"/>
            </a:xfrm>
            <a:prstGeom prst="rect">
              <a:avLst/>
            </a:prstGeom>
            <a:solidFill>
              <a:schemeClr val="bg1"/>
            </a:solidFill>
            <a:ln>
              <a:solidFill>
                <a:schemeClr val="accent1"/>
              </a:solidFill>
            </a:ln>
            <a:extLst/>
          </p:spPr>
          <p:txBody>
            <a:bodyPr wrap="square" lIns="171433" tIns="85716" rIns="171433" bIns="85716">
              <a:spAutoFit/>
            </a:bodyPr>
            <a:lstStyle>
              <a:lvl1pPr defTabSz="4703763" eaLnBrk="0" hangingPunct="0">
                <a:defRPr sz="3800">
                  <a:solidFill>
                    <a:schemeClr val="tx1"/>
                  </a:solidFill>
                  <a:latin typeface="Arial" charset="0"/>
                </a:defRPr>
              </a:lvl1pPr>
              <a:lvl2pPr marL="8572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marL="36000" algn="just">
                <a:spcBef>
                  <a:spcPts val="0"/>
                </a:spcBef>
                <a:spcAft>
                  <a:spcPts val="600"/>
                </a:spcAft>
              </a:pPr>
              <a:r>
                <a:rPr lang="en-IN" sz="6600" b="1" dirty="0" err="1" smtClean="0">
                  <a:solidFill>
                    <a:srgbClr val="FF0000"/>
                  </a:solidFill>
                </a:rPr>
                <a:t>Kayakalp</a:t>
              </a:r>
              <a:endParaRPr lang="en-IN" sz="6600" b="1" dirty="0" smtClean="0">
                <a:solidFill>
                  <a:srgbClr val="FF0000"/>
                </a:solidFill>
              </a:endParaRPr>
            </a:p>
            <a:p>
              <a:pPr marL="36000" algn="just">
                <a:spcBef>
                  <a:spcPts val="0"/>
                </a:spcBef>
                <a:spcAft>
                  <a:spcPts val="600"/>
                </a:spcAft>
              </a:pPr>
              <a:r>
                <a:rPr lang="en-IN" sz="6600" dirty="0" smtClean="0">
                  <a:solidFill>
                    <a:srgbClr val="0070C0"/>
                  </a:solidFill>
                  <a:latin typeface="Times New Roman" pitchFamily="18" charset="0"/>
                  <a:cs typeface="Times New Roman" pitchFamily="18" charset="0"/>
                </a:rPr>
                <a:t>Clean hospital award launched by Union Health Minister on 15 May 2015.</a:t>
              </a:r>
            </a:p>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Objectives</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Promotion of cleanliness.</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Enhancement of quality of care.</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Compliance to NQAS.</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Internalisation of quality culture &amp; assessment.</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Recognition of exemplary performances.</a:t>
              </a:r>
            </a:p>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Key Features</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a:t>
              </a:r>
              <a:r>
                <a:rPr lang="en-IN" sz="6600" dirty="0" smtClean="0">
                  <a:solidFill>
                    <a:srgbClr val="00B050"/>
                  </a:solidFill>
                  <a:latin typeface="Times New Roman" pitchFamily="18" charset="0"/>
                  <a:cs typeface="Times New Roman" pitchFamily="18" charset="0"/>
                </a:rPr>
                <a:t>Assessment on predefined objective criteria.</a:t>
              </a:r>
            </a:p>
            <a:p>
              <a:pPr marL="36000" algn="just">
                <a:spcBef>
                  <a:spcPts val="0"/>
                </a:spcBef>
                <a:spcAft>
                  <a:spcPts val="600"/>
                </a:spcAft>
                <a:buFont typeface="Arial" pitchFamily="34" charset="0"/>
                <a:buChar char="•"/>
              </a:pPr>
              <a:r>
                <a:rPr lang="en-IN" sz="6600" dirty="0" smtClean="0">
                  <a:solidFill>
                    <a:srgbClr val="00B050"/>
                  </a:solidFill>
                  <a:latin typeface="Times New Roman" pitchFamily="18" charset="0"/>
                  <a:cs typeface="Times New Roman" pitchFamily="18" charset="0"/>
                </a:rPr>
                <a:t> System of Peer Review.</a:t>
              </a:r>
            </a:p>
            <a:p>
              <a:pPr marL="36000" algn="just">
                <a:spcBef>
                  <a:spcPts val="0"/>
                </a:spcBef>
                <a:spcAft>
                  <a:spcPts val="600"/>
                </a:spcAft>
                <a:buFont typeface="Arial" pitchFamily="34" charset="0"/>
                <a:buChar char="•"/>
              </a:pPr>
              <a:r>
                <a:rPr lang="en-IN" sz="6600" dirty="0" smtClean="0">
                  <a:solidFill>
                    <a:srgbClr val="00B050"/>
                  </a:solidFill>
                  <a:latin typeface="Times New Roman" pitchFamily="18" charset="0"/>
                  <a:cs typeface="Times New Roman" pitchFamily="18" charset="0"/>
                </a:rPr>
                <a:t> Cash award for two DHs &amp; two SDHs/CHCs in a State.(one in each category in small states)</a:t>
              </a:r>
            </a:p>
            <a:p>
              <a:pPr marL="36000" algn="just">
                <a:spcBef>
                  <a:spcPts val="0"/>
                </a:spcBef>
                <a:spcAft>
                  <a:spcPts val="600"/>
                </a:spcAft>
                <a:buFont typeface="Arial" pitchFamily="34" charset="0"/>
                <a:buChar char="•"/>
              </a:pPr>
              <a:r>
                <a:rPr lang="en-IN" sz="6600" dirty="0" smtClean="0">
                  <a:solidFill>
                    <a:srgbClr val="00B050"/>
                  </a:solidFill>
                  <a:latin typeface="Times New Roman" pitchFamily="18" charset="0"/>
                  <a:cs typeface="Times New Roman" pitchFamily="18" charset="0"/>
                </a:rPr>
                <a:t> Certificate of commendation &amp; cash award for more than 70% score.</a:t>
              </a:r>
            </a:p>
            <a:p>
              <a:pPr marL="36000" algn="just">
                <a:spcBef>
                  <a:spcPts val="0"/>
                </a:spcBef>
                <a:spcAft>
                  <a:spcPts val="600"/>
                </a:spcAft>
                <a:buFont typeface="Arial" pitchFamily="34" charset="0"/>
                <a:buChar char="•"/>
              </a:pPr>
              <a:r>
                <a:rPr lang="en-IN" sz="6600" dirty="0" smtClean="0">
                  <a:solidFill>
                    <a:srgbClr val="00B050"/>
                  </a:solidFill>
                  <a:latin typeface="Times New Roman" pitchFamily="18" charset="0"/>
                  <a:cs typeface="Times New Roman" pitchFamily="18" charset="0"/>
                </a:rPr>
                <a:t> Felicitation of  best hospital at national level.</a:t>
              </a:r>
            </a:p>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Task Assigned</a:t>
              </a:r>
              <a:r>
                <a:rPr lang="en-IN" sz="6600" dirty="0" smtClean="0">
                  <a:latin typeface="Times New Roman" pitchFamily="18" charset="0"/>
                  <a:cs typeface="Times New Roman" pitchFamily="18" charset="0"/>
                </a:rPr>
                <a:t>  PS Survey.</a:t>
              </a:r>
              <a:r>
                <a:rPr lang="en-IN" sz="6600" b="1" dirty="0" smtClean="0">
                  <a:latin typeface="Times New Roman" pitchFamily="18" charset="0"/>
                  <a:cs typeface="Times New Roman" pitchFamily="18" charset="0"/>
                </a:rPr>
                <a:t>    </a:t>
              </a:r>
            </a:p>
            <a:p>
              <a:pPr marL="36000" algn="just">
                <a:spcBef>
                  <a:spcPts val="0"/>
                </a:spcBef>
                <a:spcAft>
                  <a:spcPts val="600"/>
                </a:spcAft>
              </a:pPr>
              <a:r>
                <a:rPr lang="en-IN" sz="6600" b="1" dirty="0" smtClean="0">
                  <a:latin typeface="Times New Roman" pitchFamily="18" charset="0"/>
                  <a:cs typeface="Times New Roman" pitchFamily="18" charset="0"/>
                </a:rPr>
                <a:t> </a:t>
              </a:r>
              <a:r>
                <a:rPr lang="en-IN" sz="6600" b="1" dirty="0" smtClean="0">
                  <a:solidFill>
                    <a:srgbClr val="FF0000"/>
                  </a:solidFill>
                  <a:latin typeface="Times New Roman" pitchFamily="18" charset="0"/>
                  <a:cs typeface="Times New Roman" pitchFamily="18" charset="0"/>
                </a:rPr>
                <a:t>Key Learning</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 </a:t>
              </a:r>
              <a:r>
                <a:rPr lang="en-IN" sz="6600" dirty="0" smtClean="0">
                  <a:solidFill>
                    <a:srgbClr val="00B0F0"/>
                  </a:solidFill>
                  <a:latin typeface="Times New Roman" pitchFamily="18" charset="0"/>
                  <a:cs typeface="Times New Roman" pitchFamily="18" charset="0"/>
                </a:rPr>
                <a:t>Basic concept of quality assurance.</a:t>
              </a:r>
            </a:p>
            <a:p>
              <a:pPr marL="36000" algn="just">
                <a:spcBef>
                  <a:spcPts val="0"/>
                </a:spcBef>
                <a:spcAft>
                  <a:spcPts val="600"/>
                </a:spcAft>
                <a:buFont typeface="Arial" pitchFamily="34" charset="0"/>
                <a:buChar char="•"/>
              </a:pPr>
              <a:r>
                <a:rPr lang="en-IN" sz="6600" dirty="0" smtClean="0">
                  <a:solidFill>
                    <a:srgbClr val="00B0F0"/>
                  </a:solidFill>
                  <a:latin typeface="Times New Roman" pitchFamily="18" charset="0"/>
                  <a:cs typeface="Times New Roman" pitchFamily="18" charset="0"/>
                </a:rPr>
                <a:t> Intricacies of conducting Patient Satisfaction  Survey.</a:t>
              </a:r>
            </a:p>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Challenge Faced </a:t>
              </a:r>
              <a:r>
                <a:rPr lang="en-IN" sz="6600" dirty="0" smtClean="0">
                  <a:latin typeface="Times New Roman" pitchFamily="18" charset="0"/>
                  <a:cs typeface="Times New Roman" pitchFamily="18" charset="0"/>
                </a:rPr>
                <a:t>Poor response rate.</a:t>
              </a:r>
            </a:p>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Recommendations</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Patient Satisfaction Survey should be institutionalised to improve Quality of Care.</a:t>
              </a:r>
            </a:p>
            <a:p>
              <a:pPr marL="36000" algn="just">
                <a:spcBef>
                  <a:spcPts val="0"/>
                </a:spcBef>
                <a:spcAft>
                  <a:spcPts val="600"/>
                </a:spcAft>
                <a:buFont typeface="Arial" pitchFamily="34" charset="0"/>
                <a:buChar char="•"/>
              </a:pPr>
              <a:r>
                <a:rPr lang="en-IN" sz="6600" dirty="0" smtClean="0">
                  <a:latin typeface="Times New Roman" pitchFamily="18" charset="0"/>
                  <a:cs typeface="Times New Roman" pitchFamily="18" charset="0"/>
                </a:rPr>
                <a:t>Wider study to be undertaken.</a:t>
              </a:r>
            </a:p>
            <a:p>
              <a:pPr marL="36000" algn="just">
                <a:spcBef>
                  <a:spcPts val="0"/>
                </a:spcBef>
                <a:spcAft>
                  <a:spcPts val="600"/>
                </a:spcAft>
              </a:pPr>
              <a:endParaRPr lang="en-US" sz="6000" dirty="0" smtClean="0">
                <a:latin typeface="Times New Roman" pitchFamily="18" charset="0"/>
                <a:cs typeface="Times New Roman" pitchFamily="18" charset="0"/>
              </a:endParaRPr>
            </a:p>
          </p:txBody>
        </p:sp>
        <p:sp>
          <p:nvSpPr>
            <p:cNvPr id="21" name="Rectangle 20"/>
            <p:cNvSpPr>
              <a:spLocks noChangeArrowheads="1"/>
            </p:cNvSpPr>
            <p:nvPr/>
          </p:nvSpPr>
          <p:spPr bwMode="auto">
            <a:xfrm>
              <a:off x="25328562" y="5014119"/>
              <a:ext cx="12725400" cy="1981200"/>
            </a:xfrm>
            <a:prstGeom prst="rect">
              <a:avLst/>
            </a:prstGeom>
            <a:solidFill>
              <a:srgbClr val="FFFFCC"/>
            </a:solidFill>
            <a:ln w="9525">
              <a:solidFill>
                <a:schemeClr val="tx1"/>
              </a:solidFill>
              <a:miter lim="800000"/>
              <a:headEnd/>
              <a:tailEnd/>
            </a:ln>
          </p:spPr>
          <p:txBody>
            <a:bodyPr wrap="none" lIns="171433" tIns="85716" rIns="171433" bIns="85716" anchor="ctr"/>
            <a:lstStyle/>
            <a:p>
              <a:pPr marL="36000" algn="ctr" defTabSz="4703763"/>
              <a:r>
                <a:rPr lang="en-US" sz="7200" b="1" dirty="0" smtClean="0">
                  <a:solidFill>
                    <a:srgbClr val="FF0000"/>
                  </a:solidFill>
                  <a:latin typeface="+mj-lt"/>
                </a:rPr>
                <a:t>KEY LEARNING</a:t>
              </a:r>
              <a:endParaRPr lang="en-US" sz="7200" b="1" dirty="0">
                <a:solidFill>
                  <a:srgbClr val="FF0000"/>
                </a:solidFill>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Text Box 22"/>
          <p:cNvSpPr txBox="1">
            <a:spLocks noChangeArrowheads="1"/>
          </p:cNvSpPr>
          <p:nvPr/>
        </p:nvSpPr>
        <p:spPr bwMode="auto">
          <a:xfrm>
            <a:off x="538472" y="23331559"/>
            <a:ext cx="12168888" cy="7886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marL="36000" eaLnBrk="1" hangingPunct="1"/>
            <a:endParaRPr lang="en-US" sz="4000" dirty="0">
              <a:latin typeface="+mj-lt"/>
            </a:endParaRPr>
          </a:p>
        </p:txBody>
      </p:sp>
      <p:sp>
        <p:nvSpPr>
          <p:cNvPr id="3" name="Rectangle 4"/>
          <p:cNvSpPr>
            <a:spLocks noChangeArrowheads="1"/>
          </p:cNvSpPr>
          <p:nvPr/>
        </p:nvSpPr>
        <p:spPr bwMode="auto">
          <a:xfrm>
            <a:off x="19248707" y="3084582"/>
            <a:ext cx="27251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36000" marR="0" lvl="0" indent="0" algn="just"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TextBox 18"/>
          <p:cNvSpPr txBox="1"/>
          <p:nvPr/>
        </p:nvSpPr>
        <p:spPr>
          <a:xfrm flipH="1">
            <a:off x="13441362" y="30018673"/>
            <a:ext cx="11430000" cy="677108"/>
          </a:xfrm>
          <a:prstGeom prst="rect">
            <a:avLst/>
          </a:prstGeom>
          <a:noFill/>
        </p:spPr>
        <p:txBody>
          <a:bodyPr wrap="square" rtlCol="0">
            <a:spAutoFit/>
          </a:bodyPr>
          <a:lstStyle/>
          <a:p>
            <a:endParaRPr lang="en-IN" dirty="0"/>
          </a:p>
        </p:txBody>
      </p:sp>
      <p:graphicFrame>
        <p:nvGraphicFramePr>
          <p:cNvPr id="13" name="Table 12"/>
          <p:cNvGraphicFramePr>
            <a:graphicFrameLocks noGrp="1"/>
          </p:cNvGraphicFramePr>
          <p:nvPr/>
        </p:nvGraphicFramePr>
        <p:xfrm>
          <a:off x="0" y="21168520"/>
          <a:ext cx="22098000" cy="13207839"/>
        </p:xfrm>
        <a:graphic>
          <a:graphicData uri="http://schemas.openxmlformats.org/drawingml/2006/table">
            <a:tbl>
              <a:tblPr firstRow="1" bandRow="1">
                <a:tableStyleId>{5C22544A-7EE6-4342-B048-85BDC9FD1C3A}</a:tableStyleId>
              </a:tblPr>
              <a:tblGrid>
                <a:gridCol w="1371600"/>
                <a:gridCol w="8077200"/>
                <a:gridCol w="2438400"/>
                <a:gridCol w="2514600"/>
                <a:gridCol w="2819400"/>
                <a:gridCol w="2590800"/>
                <a:gridCol w="2286000"/>
              </a:tblGrid>
              <a:tr h="1070133">
                <a:tc gridSpan="7">
                  <a:txBody>
                    <a:bodyPr/>
                    <a:lstStyle/>
                    <a:p>
                      <a:pPr algn="ctr" fontAlgn="b"/>
                      <a:r>
                        <a:rPr lang="en-IN" sz="6000" b="1" i="0" u="none" strike="noStrike" dirty="0">
                          <a:solidFill>
                            <a:srgbClr val="FF0000"/>
                          </a:solidFill>
                          <a:latin typeface="Calibri"/>
                        </a:rPr>
                        <a:t>Satisfaction level of health services as perceived by patients  N=124</a:t>
                      </a:r>
                    </a:p>
                  </a:txBody>
                  <a:tcPr marL="0" marR="0" marT="0" marB="0" anchor="b">
                    <a:solidFill>
                      <a:srgbClr val="5BFFFF"/>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1122130">
                <a:tc>
                  <a:txBody>
                    <a:bodyPr/>
                    <a:lstStyle/>
                    <a:p>
                      <a:pPr algn="ctr" fontAlgn="b"/>
                      <a:r>
                        <a:rPr lang="en-IN" sz="4000" b="0" i="0" u="none" strike="noStrike" dirty="0" smtClean="0">
                          <a:solidFill>
                            <a:srgbClr val="000000"/>
                          </a:solidFill>
                          <a:latin typeface="Calibri"/>
                        </a:rPr>
                        <a:t>Code</a:t>
                      </a:r>
                      <a:endParaRPr lang="en-IN" sz="4000" b="0" i="0" u="none" strike="noStrike" dirty="0">
                        <a:solidFill>
                          <a:srgbClr val="000000"/>
                        </a:solidFill>
                        <a:latin typeface="Calibri"/>
                      </a:endParaRPr>
                    </a:p>
                  </a:txBody>
                  <a:tcPr marL="0" marR="0" marT="0" marB="0" anchor="b">
                    <a:solidFill>
                      <a:srgbClr val="5BFFFF"/>
                    </a:solidFill>
                  </a:tcPr>
                </a:tc>
                <a:tc>
                  <a:txBody>
                    <a:bodyPr/>
                    <a:lstStyle/>
                    <a:p>
                      <a:pPr algn="ctr" fontAlgn="b"/>
                      <a:r>
                        <a:rPr lang="en-IN" sz="4000" b="0" i="0" u="none" strike="noStrike" dirty="0">
                          <a:solidFill>
                            <a:srgbClr val="000000"/>
                          </a:solidFill>
                          <a:latin typeface="Calibri"/>
                        </a:rPr>
                        <a:t>Attribute</a:t>
                      </a:r>
                    </a:p>
                  </a:txBody>
                  <a:tcPr marL="0" marR="0" marT="0" marB="0" anchor="b">
                    <a:solidFill>
                      <a:srgbClr val="5BFFFF"/>
                    </a:solidFill>
                  </a:tcPr>
                </a:tc>
                <a:tc>
                  <a:txBody>
                    <a:bodyPr/>
                    <a:lstStyle/>
                    <a:p>
                      <a:pPr algn="ctr" fontAlgn="b"/>
                      <a:r>
                        <a:rPr lang="en-IN" sz="4000" b="0" i="0" u="none" strike="noStrike" dirty="0">
                          <a:solidFill>
                            <a:srgbClr val="000000"/>
                          </a:solidFill>
                          <a:latin typeface="Calibri"/>
                        </a:rPr>
                        <a:t>Poor  (1)</a:t>
                      </a:r>
                    </a:p>
                  </a:txBody>
                  <a:tcPr marL="0" marR="0" marT="0" marB="0" anchor="b">
                    <a:solidFill>
                      <a:srgbClr val="5BFFFF"/>
                    </a:solidFill>
                  </a:tcPr>
                </a:tc>
                <a:tc>
                  <a:txBody>
                    <a:bodyPr/>
                    <a:lstStyle/>
                    <a:p>
                      <a:pPr algn="ctr" fontAlgn="b"/>
                      <a:r>
                        <a:rPr lang="en-IN" sz="4000" b="0" i="0" u="none" strike="noStrike" dirty="0">
                          <a:solidFill>
                            <a:srgbClr val="000000"/>
                          </a:solidFill>
                          <a:latin typeface="Calibri"/>
                        </a:rPr>
                        <a:t>Fair (2)</a:t>
                      </a:r>
                    </a:p>
                  </a:txBody>
                  <a:tcPr marL="0" marR="0" marT="0" marB="0" anchor="b">
                    <a:solidFill>
                      <a:srgbClr val="5BFFFF"/>
                    </a:solidFill>
                  </a:tcPr>
                </a:tc>
                <a:tc>
                  <a:txBody>
                    <a:bodyPr/>
                    <a:lstStyle/>
                    <a:p>
                      <a:pPr algn="ctr" fontAlgn="b"/>
                      <a:r>
                        <a:rPr lang="en-IN" sz="4000" b="0" i="0" u="none" strike="noStrike" dirty="0">
                          <a:solidFill>
                            <a:srgbClr val="000000"/>
                          </a:solidFill>
                          <a:latin typeface="Calibri"/>
                        </a:rPr>
                        <a:t>Good (3)</a:t>
                      </a:r>
                    </a:p>
                  </a:txBody>
                  <a:tcPr marL="0" marR="0" marT="0" marB="0" anchor="b">
                    <a:solidFill>
                      <a:srgbClr val="5BFFFF"/>
                    </a:solidFill>
                  </a:tcPr>
                </a:tc>
                <a:tc>
                  <a:txBody>
                    <a:bodyPr/>
                    <a:lstStyle/>
                    <a:p>
                      <a:pPr algn="ctr" fontAlgn="b"/>
                      <a:r>
                        <a:rPr lang="en-IN" sz="4000" b="0" i="0" u="none" strike="noStrike" dirty="0" smtClean="0">
                          <a:solidFill>
                            <a:srgbClr val="000000"/>
                          </a:solidFill>
                          <a:latin typeface="Calibri"/>
                        </a:rPr>
                        <a:t>V </a:t>
                      </a:r>
                      <a:r>
                        <a:rPr lang="en-IN" sz="4000" b="0" i="0" u="none" strike="noStrike" dirty="0">
                          <a:solidFill>
                            <a:srgbClr val="000000"/>
                          </a:solidFill>
                          <a:latin typeface="Calibri"/>
                        </a:rPr>
                        <a:t>Good (4)</a:t>
                      </a:r>
                    </a:p>
                  </a:txBody>
                  <a:tcPr marL="0" marR="0" marT="0" marB="0" anchor="b">
                    <a:solidFill>
                      <a:srgbClr val="5BFFFF"/>
                    </a:solidFill>
                  </a:tcPr>
                </a:tc>
                <a:tc>
                  <a:txBody>
                    <a:bodyPr/>
                    <a:lstStyle/>
                    <a:p>
                      <a:pPr algn="ctr" fontAlgn="b"/>
                      <a:r>
                        <a:rPr lang="en-IN" sz="4000" b="0" i="0" u="none" strike="noStrike" dirty="0">
                          <a:solidFill>
                            <a:srgbClr val="000000"/>
                          </a:solidFill>
                          <a:latin typeface="Calibri"/>
                        </a:rPr>
                        <a:t>Excellent (5)</a:t>
                      </a:r>
                    </a:p>
                  </a:txBody>
                  <a:tcPr marL="0" marR="0" marT="0" marB="0" anchor="b">
                    <a:solidFill>
                      <a:srgbClr val="5BFFFF"/>
                    </a:solidFill>
                  </a:tcPr>
                </a:tc>
              </a:tr>
              <a:tr h="1514875">
                <a:tc>
                  <a:txBody>
                    <a:bodyPr/>
                    <a:lstStyle/>
                    <a:p>
                      <a:pPr algn="ctr" fontAlgn="b"/>
                      <a:r>
                        <a:rPr lang="en-IN" sz="3600" b="0" i="0" u="none" strike="noStrike">
                          <a:solidFill>
                            <a:srgbClr val="000000"/>
                          </a:solidFill>
                          <a:latin typeface="Calibri"/>
                        </a:rPr>
                        <a:t>1</a:t>
                      </a:r>
                    </a:p>
                  </a:txBody>
                  <a:tcPr marL="0" marR="0" marT="0" marB="0" anchor="b">
                    <a:solidFill>
                      <a:srgbClr val="5BFFFF"/>
                    </a:solidFill>
                  </a:tcPr>
                </a:tc>
                <a:tc>
                  <a:txBody>
                    <a:bodyPr/>
                    <a:lstStyle/>
                    <a:p>
                      <a:pPr algn="l" fontAlgn="t"/>
                      <a:r>
                        <a:rPr lang="en-IN" sz="3600" b="0" i="0" u="none" strike="noStrike">
                          <a:solidFill>
                            <a:srgbClr val="000000"/>
                          </a:solidFill>
                          <a:latin typeface="Calibri"/>
                        </a:rPr>
                        <a:t>Total time spent in hospital ( Registration, Doctor’s room, Pharmacy, Laboratory, Radiology Department, Dispensary, etc.</a:t>
                      </a:r>
                    </a:p>
                  </a:txBody>
                  <a:tcPr marL="0" marR="0" marT="0" marB="0">
                    <a:solidFill>
                      <a:srgbClr val="5BFFFF"/>
                    </a:solidFill>
                  </a:tcPr>
                </a:tc>
                <a:tc>
                  <a:txBody>
                    <a:bodyPr/>
                    <a:lstStyle/>
                    <a:p>
                      <a:pPr algn="ctr" fontAlgn="ctr"/>
                      <a:r>
                        <a:rPr lang="en-IN" sz="3600" b="0" i="0" u="none" strike="noStrike">
                          <a:solidFill>
                            <a:srgbClr val="000000"/>
                          </a:solidFill>
                          <a:latin typeface="Calibri"/>
                        </a:rPr>
                        <a:t>2 (1.61)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5 (4.03)</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14 (11.29)</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54 (43.54)</a:t>
                      </a:r>
                    </a:p>
                  </a:txBody>
                  <a:tcPr marL="0" marR="0" marT="0" marB="0" anchor="ctr">
                    <a:solidFill>
                      <a:srgbClr val="5BFFFF"/>
                    </a:solidFill>
                  </a:tcPr>
                </a:tc>
                <a:tc>
                  <a:txBody>
                    <a:bodyPr/>
                    <a:lstStyle/>
                    <a:p>
                      <a:pPr algn="ctr" fontAlgn="ctr"/>
                      <a:r>
                        <a:rPr lang="en-IN" sz="3600" b="0" i="0" u="none" strike="noStrike" dirty="0">
                          <a:solidFill>
                            <a:srgbClr val="000000"/>
                          </a:solidFill>
                          <a:latin typeface="Calibri"/>
                        </a:rPr>
                        <a:t>49 (39.51)</a:t>
                      </a:r>
                    </a:p>
                  </a:txBody>
                  <a:tcPr marL="0" marR="0" marT="0" marB="0" anchor="ctr">
                    <a:solidFill>
                      <a:srgbClr val="5BFFFF"/>
                    </a:solidFill>
                  </a:tcPr>
                </a:tc>
              </a:tr>
              <a:tr h="1070133">
                <a:tc>
                  <a:txBody>
                    <a:bodyPr/>
                    <a:lstStyle/>
                    <a:p>
                      <a:pPr algn="ctr" fontAlgn="b"/>
                      <a:r>
                        <a:rPr lang="en-IN" sz="3600" b="0" i="0" u="none" strike="noStrike">
                          <a:solidFill>
                            <a:srgbClr val="0070C0"/>
                          </a:solidFill>
                          <a:latin typeface="Calibri"/>
                        </a:rPr>
                        <a:t>2</a:t>
                      </a:r>
                    </a:p>
                  </a:txBody>
                  <a:tcPr marL="0" marR="0" marT="0" marB="0" anchor="b">
                    <a:solidFill>
                      <a:srgbClr val="5BFFFF"/>
                    </a:solidFill>
                  </a:tcPr>
                </a:tc>
                <a:tc>
                  <a:txBody>
                    <a:bodyPr/>
                    <a:lstStyle/>
                    <a:p>
                      <a:pPr algn="l" fontAlgn="t"/>
                      <a:r>
                        <a:rPr lang="en-IN" sz="3600" b="0" i="0" u="none" strike="noStrike">
                          <a:solidFill>
                            <a:srgbClr val="0070C0"/>
                          </a:solidFill>
                          <a:latin typeface="Calibri"/>
                        </a:rPr>
                        <a:t>Amenities like chairs, fan, drinking water and cleanliness of bathrooms &amp; toilets.</a:t>
                      </a:r>
                    </a:p>
                  </a:txBody>
                  <a:tcPr marL="0" marR="0" marT="0" marB="0">
                    <a:solidFill>
                      <a:srgbClr val="5BFFFF"/>
                    </a:solidFill>
                  </a:tcPr>
                </a:tc>
                <a:tc>
                  <a:txBody>
                    <a:bodyPr/>
                    <a:lstStyle/>
                    <a:p>
                      <a:pPr algn="ctr" fontAlgn="ctr"/>
                      <a:r>
                        <a:rPr lang="en-IN" sz="3600" b="0" i="0" u="none" strike="noStrike">
                          <a:solidFill>
                            <a:srgbClr val="000000"/>
                          </a:solidFill>
                          <a:latin typeface="Calibri"/>
                        </a:rPr>
                        <a:t>0 (0)</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4 (3.22)</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11 (8.87)</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41 (33.05)</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68 (54.81)</a:t>
                      </a:r>
                    </a:p>
                  </a:txBody>
                  <a:tcPr marL="0" marR="0" marT="0" marB="0" anchor="ctr">
                    <a:solidFill>
                      <a:srgbClr val="5BFFFF"/>
                    </a:solidFill>
                  </a:tcPr>
                </a:tc>
              </a:tr>
              <a:tr h="1070133">
                <a:tc>
                  <a:txBody>
                    <a:bodyPr/>
                    <a:lstStyle/>
                    <a:p>
                      <a:pPr algn="ctr" fontAlgn="b"/>
                      <a:r>
                        <a:rPr lang="en-IN" sz="3600" b="0" i="0" u="none" strike="noStrike">
                          <a:solidFill>
                            <a:srgbClr val="000000"/>
                          </a:solidFill>
                          <a:latin typeface="Calibri"/>
                        </a:rPr>
                        <a:t>3</a:t>
                      </a:r>
                    </a:p>
                  </a:txBody>
                  <a:tcPr marL="0" marR="0" marT="0" marB="0" anchor="b">
                    <a:solidFill>
                      <a:srgbClr val="5BFFFF"/>
                    </a:solidFill>
                  </a:tcPr>
                </a:tc>
                <a:tc>
                  <a:txBody>
                    <a:bodyPr/>
                    <a:lstStyle/>
                    <a:p>
                      <a:pPr algn="l" fontAlgn="t"/>
                      <a:r>
                        <a:rPr lang="en-IN" sz="3600" b="0" i="0" u="none" strike="noStrike">
                          <a:solidFill>
                            <a:srgbClr val="000000"/>
                          </a:solidFill>
                          <a:latin typeface="Calibri"/>
                        </a:rPr>
                        <a:t>Behaviour and attitude of hospital staff.</a:t>
                      </a:r>
                    </a:p>
                  </a:txBody>
                  <a:tcPr marL="0" marR="0" marT="0" marB="0">
                    <a:solidFill>
                      <a:srgbClr val="5BFFFF"/>
                    </a:solidFill>
                  </a:tcPr>
                </a:tc>
                <a:tc>
                  <a:txBody>
                    <a:bodyPr/>
                    <a:lstStyle/>
                    <a:p>
                      <a:pPr algn="ctr" fontAlgn="ctr"/>
                      <a:r>
                        <a:rPr lang="en-IN" sz="3600" b="0" i="0" u="none" strike="noStrike">
                          <a:solidFill>
                            <a:srgbClr val="000000"/>
                          </a:solidFill>
                          <a:latin typeface="Calibri"/>
                        </a:rPr>
                        <a:t>0 (0)</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5 (4.03)</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17 (13.70)</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51 (41.11)</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51 (41.11)</a:t>
                      </a:r>
                    </a:p>
                  </a:txBody>
                  <a:tcPr marL="0" marR="0" marT="0" marB="0" anchor="ctr">
                    <a:solidFill>
                      <a:srgbClr val="5BFFFF"/>
                    </a:solidFill>
                  </a:tcPr>
                </a:tc>
              </a:tr>
              <a:tr h="1070133">
                <a:tc>
                  <a:txBody>
                    <a:bodyPr/>
                    <a:lstStyle/>
                    <a:p>
                      <a:pPr algn="ctr" fontAlgn="b"/>
                      <a:r>
                        <a:rPr lang="en-IN" sz="3600" b="0" i="0" u="none" strike="noStrike">
                          <a:solidFill>
                            <a:srgbClr val="7030A0"/>
                          </a:solidFill>
                          <a:latin typeface="Calibri"/>
                        </a:rPr>
                        <a:t>4</a:t>
                      </a:r>
                    </a:p>
                  </a:txBody>
                  <a:tcPr marL="0" marR="0" marT="0" marB="0" anchor="b">
                    <a:solidFill>
                      <a:srgbClr val="5BFFFF"/>
                    </a:solidFill>
                  </a:tcPr>
                </a:tc>
                <a:tc>
                  <a:txBody>
                    <a:bodyPr/>
                    <a:lstStyle/>
                    <a:p>
                      <a:pPr algn="l" fontAlgn="t"/>
                      <a:r>
                        <a:rPr lang="en-IN" sz="3600" b="0" i="0" u="none" strike="noStrike" dirty="0">
                          <a:solidFill>
                            <a:srgbClr val="7030A0"/>
                          </a:solidFill>
                          <a:latin typeface="Calibri"/>
                        </a:rPr>
                        <a:t>Attitude and communication of Doctors.</a:t>
                      </a:r>
                    </a:p>
                  </a:txBody>
                  <a:tcPr marL="0" marR="0" marT="0" marB="0">
                    <a:solidFill>
                      <a:srgbClr val="5BFFFF"/>
                    </a:solidFill>
                  </a:tcPr>
                </a:tc>
                <a:tc>
                  <a:txBody>
                    <a:bodyPr/>
                    <a:lstStyle/>
                    <a:p>
                      <a:pPr algn="ctr" fontAlgn="ctr"/>
                      <a:r>
                        <a:rPr lang="en-IN" sz="3600" b="0" i="0" u="none" strike="noStrike">
                          <a:solidFill>
                            <a:srgbClr val="000000"/>
                          </a:solidFill>
                          <a:latin typeface="Calibri"/>
                        </a:rPr>
                        <a:t>1 (0.81)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3 (2.42)</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8 (6.45)</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27 (21.76)</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85 (68.51)</a:t>
                      </a:r>
                    </a:p>
                  </a:txBody>
                  <a:tcPr marL="0" marR="0" marT="0" marB="0" anchor="ctr">
                    <a:solidFill>
                      <a:srgbClr val="5BFFFF"/>
                    </a:solidFill>
                  </a:tcPr>
                </a:tc>
              </a:tr>
              <a:tr h="1070133">
                <a:tc>
                  <a:txBody>
                    <a:bodyPr/>
                    <a:lstStyle/>
                    <a:p>
                      <a:pPr algn="ctr" fontAlgn="b"/>
                      <a:r>
                        <a:rPr lang="en-IN" sz="3600" b="0" i="0" u="none" strike="noStrike">
                          <a:solidFill>
                            <a:srgbClr val="000000"/>
                          </a:solidFill>
                          <a:latin typeface="Calibri"/>
                        </a:rPr>
                        <a:t>5</a:t>
                      </a:r>
                    </a:p>
                  </a:txBody>
                  <a:tcPr marL="0" marR="0" marT="0" marB="0" anchor="b">
                    <a:solidFill>
                      <a:srgbClr val="5BFFFF"/>
                    </a:solidFill>
                  </a:tcPr>
                </a:tc>
                <a:tc>
                  <a:txBody>
                    <a:bodyPr/>
                    <a:lstStyle/>
                    <a:p>
                      <a:pPr algn="l" fontAlgn="t"/>
                      <a:r>
                        <a:rPr lang="en-IN" sz="3600" b="0" i="0" u="none" strike="noStrike">
                          <a:solidFill>
                            <a:srgbClr val="000000"/>
                          </a:solidFill>
                          <a:latin typeface="Calibri"/>
                        </a:rPr>
                        <a:t>Time spent on consulting, examination &amp; counselling.</a:t>
                      </a:r>
                    </a:p>
                  </a:txBody>
                  <a:tcPr marL="0" marR="0" marT="0" marB="0">
                    <a:solidFill>
                      <a:srgbClr val="5BFFFF"/>
                    </a:solidFill>
                  </a:tcPr>
                </a:tc>
                <a:tc>
                  <a:txBody>
                    <a:bodyPr/>
                    <a:lstStyle/>
                    <a:p>
                      <a:pPr algn="ctr" fontAlgn="ctr"/>
                      <a:r>
                        <a:rPr lang="en-IN" sz="3600" b="0" i="0" u="none" strike="noStrike">
                          <a:solidFill>
                            <a:srgbClr val="000000"/>
                          </a:solidFill>
                          <a:latin typeface="Calibri"/>
                        </a:rPr>
                        <a:t>2 (1.61)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4 (3.22)</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14 (11.28)</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20 (16.12)</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84 (67.7)</a:t>
                      </a:r>
                    </a:p>
                  </a:txBody>
                  <a:tcPr marL="0" marR="0" marT="0" marB="0" anchor="ctr">
                    <a:solidFill>
                      <a:srgbClr val="5BFFFF"/>
                    </a:solidFill>
                  </a:tcPr>
                </a:tc>
              </a:tr>
              <a:tr h="1070133">
                <a:tc>
                  <a:txBody>
                    <a:bodyPr/>
                    <a:lstStyle/>
                    <a:p>
                      <a:pPr algn="ctr" fontAlgn="b"/>
                      <a:r>
                        <a:rPr lang="en-IN" sz="3600" b="0" i="0" u="none" strike="noStrike">
                          <a:solidFill>
                            <a:srgbClr val="FF0000"/>
                          </a:solidFill>
                          <a:latin typeface="Calibri"/>
                        </a:rPr>
                        <a:t>6</a:t>
                      </a:r>
                    </a:p>
                  </a:txBody>
                  <a:tcPr marL="0" marR="0" marT="0" marB="0" anchor="b">
                    <a:solidFill>
                      <a:srgbClr val="5BFFFF"/>
                    </a:solidFill>
                  </a:tcPr>
                </a:tc>
                <a:tc>
                  <a:txBody>
                    <a:bodyPr/>
                    <a:lstStyle/>
                    <a:p>
                      <a:pPr algn="l" fontAlgn="t"/>
                      <a:r>
                        <a:rPr lang="en-IN" sz="3600" b="0" i="0" u="none" strike="noStrike">
                          <a:solidFill>
                            <a:srgbClr val="FF0000"/>
                          </a:solidFill>
                          <a:latin typeface="Calibri"/>
                        </a:rPr>
                        <a:t>Availability of lab &amp; radiology  investigation facilities.</a:t>
                      </a:r>
                    </a:p>
                  </a:txBody>
                  <a:tcPr marL="0" marR="0" marT="0" marB="0">
                    <a:solidFill>
                      <a:srgbClr val="5BFFFF"/>
                    </a:solidFill>
                  </a:tcPr>
                </a:tc>
                <a:tc>
                  <a:txBody>
                    <a:bodyPr/>
                    <a:lstStyle/>
                    <a:p>
                      <a:pPr algn="ctr" fontAlgn="ctr"/>
                      <a:r>
                        <a:rPr lang="en-IN" sz="3600" b="0" i="0" u="none" strike="noStrike" dirty="0">
                          <a:solidFill>
                            <a:srgbClr val="000000"/>
                          </a:solidFill>
                          <a:latin typeface="Calibri"/>
                        </a:rPr>
                        <a:t>19 (15.31)</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77 (62.06)</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18 (14.51)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7 (5.64)</a:t>
                      </a:r>
                    </a:p>
                  </a:txBody>
                  <a:tcPr marL="0" marR="0" marT="0" marB="0" anchor="ctr">
                    <a:solidFill>
                      <a:srgbClr val="5BFFFF"/>
                    </a:solidFill>
                  </a:tcPr>
                </a:tc>
                <a:tc>
                  <a:txBody>
                    <a:bodyPr/>
                    <a:lstStyle/>
                    <a:p>
                      <a:pPr algn="ctr" fontAlgn="ctr"/>
                      <a:r>
                        <a:rPr lang="en-IN" sz="3600" b="0" i="0" u="none" strike="noStrike" dirty="0">
                          <a:solidFill>
                            <a:srgbClr val="000000"/>
                          </a:solidFill>
                          <a:latin typeface="Calibri"/>
                        </a:rPr>
                        <a:t>3 (2.42)</a:t>
                      </a:r>
                    </a:p>
                  </a:txBody>
                  <a:tcPr marL="0" marR="0" marT="0" marB="0" anchor="ctr">
                    <a:solidFill>
                      <a:srgbClr val="5BFFFF"/>
                    </a:solidFill>
                  </a:tcPr>
                </a:tc>
              </a:tr>
              <a:tr h="1070133">
                <a:tc>
                  <a:txBody>
                    <a:bodyPr/>
                    <a:lstStyle/>
                    <a:p>
                      <a:pPr algn="ctr" fontAlgn="b"/>
                      <a:r>
                        <a:rPr lang="en-IN" sz="3600" b="0" i="0" u="none" strike="noStrike">
                          <a:solidFill>
                            <a:srgbClr val="00B050"/>
                          </a:solidFill>
                          <a:latin typeface="Calibri"/>
                        </a:rPr>
                        <a:t>7</a:t>
                      </a:r>
                    </a:p>
                  </a:txBody>
                  <a:tcPr marL="0" marR="0" marT="0" marB="0" anchor="b">
                    <a:solidFill>
                      <a:srgbClr val="5BFFFF"/>
                    </a:solidFill>
                  </a:tcPr>
                </a:tc>
                <a:tc>
                  <a:txBody>
                    <a:bodyPr/>
                    <a:lstStyle/>
                    <a:p>
                      <a:pPr algn="l" fontAlgn="t"/>
                      <a:r>
                        <a:rPr lang="en-IN" sz="3600" b="0" i="0" u="none" strike="noStrike">
                          <a:solidFill>
                            <a:srgbClr val="00B050"/>
                          </a:solidFill>
                          <a:latin typeface="Calibri"/>
                        </a:rPr>
                        <a:t>Promptness at medicine distribution counter.</a:t>
                      </a:r>
                    </a:p>
                  </a:txBody>
                  <a:tcPr marL="0" marR="0" marT="0" marB="0">
                    <a:solidFill>
                      <a:srgbClr val="5BFFFF"/>
                    </a:solidFill>
                  </a:tcPr>
                </a:tc>
                <a:tc>
                  <a:txBody>
                    <a:bodyPr/>
                    <a:lstStyle/>
                    <a:p>
                      <a:pPr algn="ctr" fontAlgn="ctr"/>
                      <a:r>
                        <a:rPr lang="en-IN" sz="3600" b="0" i="0" u="none" strike="noStrike">
                          <a:solidFill>
                            <a:srgbClr val="000000"/>
                          </a:solidFill>
                          <a:latin typeface="Calibri"/>
                        </a:rPr>
                        <a:t>0 (0)</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3 (2.42)</a:t>
                      </a:r>
                    </a:p>
                  </a:txBody>
                  <a:tcPr marL="0" marR="0" marT="0" marB="0" anchor="ctr">
                    <a:solidFill>
                      <a:srgbClr val="5BFFFF"/>
                    </a:solidFill>
                  </a:tcPr>
                </a:tc>
                <a:tc>
                  <a:txBody>
                    <a:bodyPr/>
                    <a:lstStyle/>
                    <a:p>
                      <a:pPr algn="ctr" fontAlgn="ctr"/>
                      <a:r>
                        <a:rPr lang="en-IN" sz="3600" b="0" i="0" u="none" strike="noStrike" dirty="0">
                          <a:solidFill>
                            <a:srgbClr val="000000"/>
                          </a:solidFill>
                          <a:latin typeface="Calibri"/>
                        </a:rPr>
                        <a:t>8 (6.45)</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29 (23.37)</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84 (67.70)</a:t>
                      </a:r>
                    </a:p>
                  </a:txBody>
                  <a:tcPr marL="0" marR="0" marT="0" marB="0" anchor="ctr">
                    <a:solidFill>
                      <a:srgbClr val="5BFFFF"/>
                    </a:solidFill>
                  </a:tcPr>
                </a:tc>
              </a:tr>
              <a:tr h="1070133">
                <a:tc>
                  <a:txBody>
                    <a:bodyPr/>
                    <a:lstStyle/>
                    <a:p>
                      <a:pPr algn="ctr" fontAlgn="b"/>
                      <a:r>
                        <a:rPr lang="en-IN" sz="3600" b="0" i="0" u="none" strike="noStrike">
                          <a:solidFill>
                            <a:srgbClr val="000000"/>
                          </a:solidFill>
                          <a:latin typeface="Calibri"/>
                        </a:rPr>
                        <a:t>8</a:t>
                      </a:r>
                    </a:p>
                  </a:txBody>
                  <a:tcPr marL="0" marR="0" marT="0" marB="0" anchor="b">
                    <a:solidFill>
                      <a:srgbClr val="5BFFFF"/>
                    </a:solidFill>
                  </a:tcPr>
                </a:tc>
                <a:tc>
                  <a:txBody>
                    <a:bodyPr/>
                    <a:lstStyle/>
                    <a:p>
                      <a:pPr algn="l" fontAlgn="t"/>
                      <a:r>
                        <a:rPr lang="en-IN" sz="3600" b="0" i="0" u="none" strike="noStrike">
                          <a:solidFill>
                            <a:srgbClr val="000000"/>
                          </a:solidFill>
                          <a:latin typeface="Calibri"/>
                        </a:rPr>
                        <a:t>Availability of prescribed drugs at hospital dispensary.</a:t>
                      </a:r>
                    </a:p>
                  </a:txBody>
                  <a:tcPr marL="0" marR="0" marT="0" marB="0">
                    <a:solidFill>
                      <a:srgbClr val="5BFFFF"/>
                    </a:solidFill>
                  </a:tcPr>
                </a:tc>
                <a:tc>
                  <a:txBody>
                    <a:bodyPr/>
                    <a:lstStyle/>
                    <a:p>
                      <a:pPr algn="ctr" fontAlgn="ctr"/>
                      <a:r>
                        <a:rPr lang="en-IN" sz="3600" b="0" i="0" u="none" strike="noStrike">
                          <a:solidFill>
                            <a:srgbClr val="000000"/>
                          </a:solidFill>
                          <a:latin typeface="Calibri"/>
                        </a:rPr>
                        <a:t>1 (0.81)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2 (1.61)</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5 (4.03)</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37 (29.82)</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79 (63.67)</a:t>
                      </a:r>
                    </a:p>
                  </a:txBody>
                  <a:tcPr marL="0" marR="0" marT="0" marB="0" anchor="ctr">
                    <a:solidFill>
                      <a:srgbClr val="5BFFFF"/>
                    </a:solidFill>
                  </a:tcPr>
                </a:tc>
              </a:tr>
              <a:tr h="1070133">
                <a:tc>
                  <a:txBody>
                    <a:bodyPr/>
                    <a:lstStyle/>
                    <a:p>
                      <a:pPr algn="ctr" fontAlgn="b"/>
                      <a:r>
                        <a:rPr lang="en-IN" sz="3600" b="0" i="0" u="none" strike="noStrike">
                          <a:solidFill>
                            <a:srgbClr val="0070C0"/>
                          </a:solidFill>
                          <a:latin typeface="Calibri"/>
                        </a:rPr>
                        <a:t>9</a:t>
                      </a:r>
                    </a:p>
                  </a:txBody>
                  <a:tcPr marL="0" marR="0" marT="0" marB="0" anchor="b">
                    <a:solidFill>
                      <a:srgbClr val="5BFFFF"/>
                    </a:solidFill>
                  </a:tcPr>
                </a:tc>
                <a:tc>
                  <a:txBody>
                    <a:bodyPr/>
                    <a:lstStyle/>
                    <a:p>
                      <a:pPr algn="l" fontAlgn="t"/>
                      <a:r>
                        <a:rPr lang="en-IN" sz="3600" b="0" i="0" u="none" strike="noStrike" dirty="0">
                          <a:solidFill>
                            <a:srgbClr val="0070C0"/>
                          </a:solidFill>
                          <a:latin typeface="Calibri"/>
                        </a:rPr>
                        <a:t>Your overall satisfaction during the visit to hospital.</a:t>
                      </a:r>
                    </a:p>
                  </a:txBody>
                  <a:tcPr marL="0" marR="0" marT="0" marB="0">
                    <a:solidFill>
                      <a:srgbClr val="5BFFFF"/>
                    </a:solidFill>
                  </a:tcPr>
                </a:tc>
                <a:tc>
                  <a:txBody>
                    <a:bodyPr/>
                    <a:lstStyle/>
                    <a:p>
                      <a:pPr algn="ctr" fontAlgn="ctr"/>
                      <a:r>
                        <a:rPr lang="en-IN" sz="3600" b="0" i="0" u="none" strike="noStrike">
                          <a:solidFill>
                            <a:srgbClr val="000000"/>
                          </a:solidFill>
                          <a:latin typeface="Calibri"/>
                        </a:rPr>
                        <a:t>3 (2.42)</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0 (0)</a:t>
                      </a:r>
                    </a:p>
                  </a:txBody>
                  <a:tcPr marL="0" marR="0" marT="0" marB="0" anchor="ctr">
                    <a:solidFill>
                      <a:srgbClr val="5BFFFF"/>
                    </a:solidFill>
                  </a:tcPr>
                </a:tc>
                <a:tc>
                  <a:txBody>
                    <a:bodyPr/>
                    <a:lstStyle/>
                    <a:p>
                      <a:pPr algn="ctr" fontAlgn="ctr"/>
                      <a:r>
                        <a:rPr lang="en-IN" sz="3600" b="0" i="0" u="none" strike="noStrike" dirty="0">
                          <a:solidFill>
                            <a:srgbClr val="000000"/>
                          </a:solidFill>
                          <a:latin typeface="Calibri"/>
                        </a:rPr>
                        <a:t>12 (9.67)</a:t>
                      </a:r>
                    </a:p>
                  </a:txBody>
                  <a:tcPr marL="0" marR="0" marT="0" marB="0" anchor="ctr">
                    <a:solidFill>
                      <a:srgbClr val="5BFFFF"/>
                    </a:solidFill>
                  </a:tcPr>
                </a:tc>
                <a:tc>
                  <a:txBody>
                    <a:bodyPr/>
                    <a:lstStyle/>
                    <a:p>
                      <a:pPr algn="ctr" fontAlgn="ctr"/>
                      <a:r>
                        <a:rPr lang="en-IN" sz="3600" b="0" i="0" u="none" strike="noStrike">
                          <a:solidFill>
                            <a:srgbClr val="000000"/>
                          </a:solidFill>
                          <a:latin typeface="Calibri"/>
                        </a:rPr>
                        <a:t>46 (37.08)</a:t>
                      </a:r>
                    </a:p>
                  </a:txBody>
                  <a:tcPr marL="0" marR="0" marT="0" marB="0" anchor="ctr">
                    <a:solidFill>
                      <a:srgbClr val="5BFFFF"/>
                    </a:solidFill>
                  </a:tcPr>
                </a:tc>
                <a:tc>
                  <a:txBody>
                    <a:bodyPr/>
                    <a:lstStyle/>
                    <a:p>
                      <a:pPr algn="ctr" fontAlgn="ctr"/>
                      <a:r>
                        <a:rPr lang="en-IN" sz="3600" b="1" i="0" u="none" strike="noStrike" dirty="0">
                          <a:solidFill>
                            <a:srgbClr val="FF0000"/>
                          </a:solidFill>
                          <a:latin typeface="Calibri"/>
                        </a:rPr>
                        <a:t>63 (50.78)</a:t>
                      </a:r>
                    </a:p>
                  </a:txBody>
                  <a:tcPr marL="0" marR="0" marT="0" marB="0" anchor="ctr">
                    <a:solidFill>
                      <a:srgbClr val="5BFFFF"/>
                    </a:solidFill>
                  </a:tcPr>
                </a:tc>
              </a:tr>
            </a:tbl>
          </a:graphicData>
        </a:graphic>
      </p:graphicFrame>
      <p:grpSp>
        <p:nvGrpSpPr>
          <p:cNvPr id="15" name="Group 14"/>
          <p:cNvGrpSpPr/>
          <p:nvPr/>
        </p:nvGrpSpPr>
        <p:grpSpPr>
          <a:xfrm>
            <a:off x="-1" y="61120"/>
            <a:ext cx="38769926" cy="44561918"/>
            <a:chOff x="-1" y="61120"/>
            <a:chExt cx="38769926" cy="44561918"/>
          </a:xfrm>
        </p:grpSpPr>
        <p:grpSp>
          <p:nvGrpSpPr>
            <p:cNvPr id="14" name="Group 13"/>
            <p:cNvGrpSpPr/>
            <p:nvPr/>
          </p:nvGrpSpPr>
          <p:grpSpPr>
            <a:xfrm>
              <a:off x="-1" y="61120"/>
              <a:ext cx="38769926" cy="22553427"/>
              <a:chOff x="-1" y="61120"/>
              <a:chExt cx="38769926" cy="22553427"/>
            </a:xfrm>
          </p:grpSpPr>
          <p:sp>
            <p:nvSpPr>
              <p:cNvPr id="36" name="Rectangle 13"/>
              <p:cNvSpPr txBox="1">
                <a:spLocks noChangeArrowheads="1"/>
              </p:cNvSpPr>
              <p:nvPr/>
            </p:nvSpPr>
            <p:spPr bwMode="auto">
              <a:xfrm>
                <a:off x="1" y="61120"/>
                <a:ext cx="38769924" cy="2514600"/>
              </a:xfrm>
              <a:prstGeom prst="rect">
                <a:avLst/>
              </a:prstGeom>
              <a:solidFill>
                <a:srgbClr val="FFFFCC"/>
              </a:solidFill>
              <a:ln w="60325" cap="flat">
                <a:solidFill>
                  <a:schemeClr val="accent1">
                    <a:lumMod val="75000"/>
                  </a:schemeClr>
                </a:solidFill>
                <a:miter lim="800000"/>
                <a:headEnd/>
                <a:tailEnd/>
              </a:ln>
            </p:spPr>
            <p:txBody>
              <a:bodyPr vert="horz" wrap="square" lIns="376203" tIns="188102" rIns="376203" bIns="188102" numCol="1" anchor="ctr" anchorCtr="0" compatLnSpc="1">
                <a:prstTxWarp prst="textNoShape">
                  <a:avLst/>
                </a:prstTxWarp>
              </a:bodyPr>
              <a:lstStyle>
                <a:lvl1pPr algn="ctr" defTabSz="3762375" rtl="0" eaLnBrk="0" fontAlgn="base" hangingPunct="0">
                  <a:spcBef>
                    <a:spcPct val="0"/>
                  </a:spcBef>
                  <a:spcAft>
                    <a:spcPct val="0"/>
                  </a:spcAft>
                  <a:defRPr sz="18200">
                    <a:solidFill>
                      <a:schemeClr val="tx2"/>
                    </a:solidFill>
                    <a:latin typeface="+mj-lt"/>
                    <a:ea typeface="+mj-ea"/>
                    <a:cs typeface="+mj-cs"/>
                  </a:defRPr>
                </a:lvl1pPr>
                <a:lvl2pPr algn="ctr" defTabSz="3762375" rtl="0" eaLnBrk="0" fontAlgn="base" hangingPunct="0">
                  <a:spcBef>
                    <a:spcPct val="0"/>
                  </a:spcBef>
                  <a:spcAft>
                    <a:spcPct val="0"/>
                  </a:spcAft>
                  <a:defRPr sz="18200">
                    <a:solidFill>
                      <a:schemeClr val="tx2"/>
                    </a:solidFill>
                    <a:latin typeface="Arial" charset="0"/>
                  </a:defRPr>
                </a:lvl2pPr>
                <a:lvl3pPr algn="ctr" defTabSz="3762375" rtl="0" eaLnBrk="0" fontAlgn="base" hangingPunct="0">
                  <a:spcBef>
                    <a:spcPct val="0"/>
                  </a:spcBef>
                  <a:spcAft>
                    <a:spcPct val="0"/>
                  </a:spcAft>
                  <a:defRPr sz="18200">
                    <a:solidFill>
                      <a:schemeClr val="tx2"/>
                    </a:solidFill>
                    <a:latin typeface="Arial" charset="0"/>
                  </a:defRPr>
                </a:lvl3pPr>
                <a:lvl4pPr algn="ctr" defTabSz="3762375" rtl="0" eaLnBrk="0" fontAlgn="base" hangingPunct="0">
                  <a:spcBef>
                    <a:spcPct val="0"/>
                  </a:spcBef>
                  <a:spcAft>
                    <a:spcPct val="0"/>
                  </a:spcAft>
                  <a:defRPr sz="18200">
                    <a:solidFill>
                      <a:schemeClr val="tx2"/>
                    </a:solidFill>
                    <a:latin typeface="Arial" charset="0"/>
                  </a:defRPr>
                </a:lvl4pPr>
                <a:lvl5pPr algn="ctr" defTabSz="3762375" rtl="0" eaLnBrk="0" fontAlgn="base" hangingPunct="0">
                  <a:spcBef>
                    <a:spcPct val="0"/>
                  </a:spcBef>
                  <a:spcAft>
                    <a:spcPct val="0"/>
                  </a:spcAft>
                  <a:defRPr sz="18200">
                    <a:solidFill>
                      <a:schemeClr val="tx2"/>
                    </a:solidFill>
                    <a:latin typeface="Arial" charset="0"/>
                  </a:defRPr>
                </a:lvl5pPr>
                <a:lvl6pPr marL="457200" algn="ctr" defTabSz="3762375" rtl="0" fontAlgn="base">
                  <a:spcBef>
                    <a:spcPct val="0"/>
                  </a:spcBef>
                  <a:spcAft>
                    <a:spcPct val="0"/>
                  </a:spcAft>
                  <a:defRPr sz="18200">
                    <a:solidFill>
                      <a:schemeClr val="tx2"/>
                    </a:solidFill>
                    <a:latin typeface="Arial" charset="0"/>
                  </a:defRPr>
                </a:lvl6pPr>
                <a:lvl7pPr marL="914400" algn="ctr" defTabSz="3762375" rtl="0" fontAlgn="base">
                  <a:spcBef>
                    <a:spcPct val="0"/>
                  </a:spcBef>
                  <a:spcAft>
                    <a:spcPct val="0"/>
                  </a:spcAft>
                  <a:defRPr sz="18200">
                    <a:solidFill>
                      <a:schemeClr val="tx2"/>
                    </a:solidFill>
                    <a:latin typeface="Arial" charset="0"/>
                  </a:defRPr>
                </a:lvl7pPr>
                <a:lvl8pPr marL="1371600" algn="ctr" defTabSz="3762375" rtl="0" fontAlgn="base">
                  <a:spcBef>
                    <a:spcPct val="0"/>
                  </a:spcBef>
                  <a:spcAft>
                    <a:spcPct val="0"/>
                  </a:spcAft>
                  <a:defRPr sz="18200">
                    <a:solidFill>
                      <a:schemeClr val="tx2"/>
                    </a:solidFill>
                    <a:latin typeface="Arial" charset="0"/>
                  </a:defRPr>
                </a:lvl8pPr>
                <a:lvl9pPr marL="1828800" algn="ctr" defTabSz="3762375" rtl="0" fontAlgn="base">
                  <a:spcBef>
                    <a:spcPct val="0"/>
                  </a:spcBef>
                  <a:spcAft>
                    <a:spcPct val="0"/>
                  </a:spcAft>
                  <a:defRPr sz="18200">
                    <a:solidFill>
                      <a:schemeClr val="tx2"/>
                    </a:solidFill>
                    <a:latin typeface="Arial" charset="0"/>
                  </a:defRPr>
                </a:lvl9pPr>
              </a:lstStyle>
              <a:p>
                <a:pPr marL="36000"/>
                <a:endParaRPr lang="en-IN" sz="7200" b="1" u="sng" dirty="0" smtClean="0"/>
              </a:p>
              <a:p>
                <a:pPr marL="36000"/>
                <a:r>
                  <a:rPr lang="en-IN" sz="11500" b="1" u="sng" dirty="0" smtClean="0">
                    <a:solidFill>
                      <a:srgbClr val="FF0000"/>
                    </a:solidFill>
                  </a:rPr>
                  <a:t> Patient Satisfaction Survey of Selected PHCs in Delhi</a:t>
                </a:r>
                <a:r>
                  <a:rPr lang="en-IN" sz="11500" b="1" dirty="0" smtClean="0"/>
                  <a:t> </a:t>
                </a:r>
              </a:p>
              <a:p>
                <a:pPr marL="36000"/>
                <a:endParaRPr lang="en-US" sz="8800" i="1" dirty="0"/>
              </a:p>
            </p:txBody>
          </p:sp>
          <p:sp>
            <p:nvSpPr>
              <p:cNvPr id="31" name="TextBox 30"/>
              <p:cNvSpPr txBox="1"/>
              <p:nvPr/>
            </p:nvSpPr>
            <p:spPr>
              <a:xfrm>
                <a:off x="-1" y="2575719"/>
                <a:ext cx="38769925" cy="1754326"/>
              </a:xfrm>
              <a:prstGeom prst="rect">
                <a:avLst/>
              </a:prstGeom>
              <a:solidFill>
                <a:schemeClr val="accent3">
                  <a:lumMod val="20000"/>
                  <a:lumOff val="80000"/>
                </a:schemeClr>
              </a:solidFill>
            </p:spPr>
            <p:style>
              <a:lnRef idx="2">
                <a:schemeClr val="dk1"/>
              </a:lnRef>
              <a:fillRef idx="1">
                <a:schemeClr val="lt1"/>
              </a:fillRef>
              <a:effectRef idx="0">
                <a:schemeClr val="dk1"/>
              </a:effectRef>
              <a:fontRef idx="minor">
                <a:schemeClr val="dk1"/>
              </a:fontRef>
            </p:style>
            <p:txBody>
              <a:bodyPr wrap="square" rtlCol="0">
                <a:spAutoFit/>
              </a:bodyPr>
              <a:lstStyle/>
              <a:p>
                <a:pPr marL="36000" algn="ctr"/>
                <a:r>
                  <a:rPr lang="en-IN" sz="5400" b="1" dirty="0" smtClean="0">
                    <a:latin typeface="Georgia" pitchFamily="18" charset="0"/>
                  </a:rPr>
                  <a:t>Presented By  Col Rai Singh Gujar</a:t>
                </a:r>
              </a:p>
              <a:p>
                <a:pPr marL="36000" algn="ctr"/>
                <a:r>
                  <a:rPr lang="en-IN" sz="5400" b="1" dirty="0" smtClean="0">
                    <a:latin typeface="Georgia" pitchFamily="18" charset="0"/>
                  </a:rPr>
                  <a:t>International Institute Of Health Management Research</a:t>
                </a:r>
              </a:p>
            </p:txBody>
          </p:sp>
          <p:sp>
            <p:nvSpPr>
              <p:cNvPr id="32" name="Text Box 33"/>
              <p:cNvSpPr txBox="1">
                <a:spLocks noChangeArrowheads="1"/>
              </p:cNvSpPr>
              <p:nvPr/>
            </p:nvSpPr>
            <p:spPr bwMode="auto">
              <a:xfrm>
                <a:off x="0" y="4528845"/>
                <a:ext cx="12488945" cy="18085702"/>
              </a:xfrm>
              <a:prstGeom prst="rect">
                <a:avLst/>
              </a:prstGeom>
              <a:solidFill>
                <a:srgbClr val="EAF7E1"/>
              </a:solidFill>
              <a:ln>
                <a:solidFill>
                  <a:schemeClr val="accent1"/>
                </a:solidFill>
              </a:ln>
              <a:extLst/>
            </p:spPr>
            <p:txBody>
              <a:bodyPr wrap="square" lIns="171433" tIns="85716" rIns="171433" bIns="85716">
                <a:spAutoFit/>
              </a:bodyPr>
              <a:lstStyle>
                <a:lvl1pPr defTabSz="4703763" eaLnBrk="0" hangingPunct="0">
                  <a:defRPr sz="3800">
                    <a:solidFill>
                      <a:schemeClr val="tx1"/>
                    </a:solidFill>
                    <a:latin typeface="Arial" charset="0"/>
                  </a:defRPr>
                </a:lvl1pPr>
                <a:lvl2pPr marL="742950" indent="-2857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marL="150300">
                  <a:spcBef>
                    <a:spcPts val="0"/>
                  </a:spcBef>
                  <a:spcAft>
                    <a:spcPts val="600"/>
                  </a:spcAft>
                </a:pPr>
                <a:r>
                  <a:rPr lang="en-IN" sz="6000" b="1" dirty="0" smtClean="0">
                    <a:solidFill>
                      <a:srgbClr val="FF0000"/>
                    </a:solidFill>
                  </a:rPr>
                  <a:t>Background </a:t>
                </a:r>
              </a:p>
              <a:p>
                <a:pPr marL="150300" algn="just">
                  <a:spcBef>
                    <a:spcPts val="0"/>
                  </a:spcBef>
                  <a:spcAft>
                    <a:spcPts val="600"/>
                  </a:spcAft>
                  <a:buFont typeface="Arial" pitchFamily="34" charset="0"/>
                  <a:buChar char="•"/>
                </a:pPr>
                <a:r>
                  <a:rPr lang="en-IN" sz="4800" dirty="0" smtClean="0"/>
                  <a:t> Patient satisfaction is a global issue and  an important determinant of Quality of Care. It helps to identify the weakness or deficiencies in the health services and take corrective actions to improve the quality of services.</a:t>
                </a:r>
              </a:p>
              <a:p>
                <a:pPr marL="150300">
                  <a:spcBef>
                    <a:spcPts val="0"/>
                  </a:spcBef>
                  <a:spcAft>
                    <a:spcPts val="600"/>
                  </a:spcAft>
                </a:pPr>
                <a:r>
                  <a:rPr lang="en-IN" sz="6600" b="1" dirty="0" smtClean="0">
                    <a:solidFill>
                      <a:srgbClr val="FF0000"/>
                    </a:solidFill>
                    <a:latin typeface="Times New Roman" pitchFamily="18" charset="0"/>
                    <a:cs typeface="Times New Roman" pitchFamily="18" charset="0"/>
                  </a:rPr>
                  <a:t>Objective</a:t>
                </a:r>
                <a:r>
                  <a:rPr lang="en-IN" sz="6000" b="1" u="sng" dirty="0" smtClean="0">
                    <a:solidFill>
                      <a:srgbClr val="FF0000"/>
                    </a:solidFill>
                    <a:latin typeface="Times New Roman" pitchFamily="18" charset="0"/>
                    <a:cs typeface="Times New Roman" pitchFamily="18" charset="0"/>
                  </a:rPr>
                  <a:t> </a:t>
                </a:r>
              </a:p>
              <a:p>
                <a:pPr marL="150300">
                  <a:spcBef>
                    <a:spcPts val="0"/>
                  </a:spcBef>
                  <a:spcAft>
                    <a:spcPts val="600"/>
                  </a:spcAft>
                  <a:buFont typeface="Arial" pitchFamily="34" charset="0"/>
                  <a:buChar char="•"/>
                </a:pPr>
                <a:r>
                  <a:rPr lang="en-IN" sz="4800" dirty="0" smtClean="0"/>
                  <a:t>To measure the satisfaction level of OPD patients of selected  PHCs in Delhi.</a:t>
                </a:r>
              </a:p>
              <a:p>
                <a:pPr marL="150300" algn="just">
                  <a:spcBef>
                    <a:spcPts val="0"/>
                  </a:spcBef>
                  <a:spcAft>
                    <a:spcPts val="600"/>
                  </a:spcAft>
                </a:pPr>
                <a:r>
                  <a:rPr lang="en-IN" sz="6000" b="1" dirty="0" smtClean="0">
                    <a:solidFill>
                      <a:srgbClr val="FF0000"/>
                    </a:solidFill>
                  </a:rPr>
                  <a:t>Material and Methodology</a:t>
                </a:r>
                <a:endParaRPr lang="en-IN" sz="5400" b="1" dirty="0" smtClean="0">
                  <a:solidFill>
                    <a:srgbClr val="FF0000"/>
                  </a:solidFill>
                </a:endParaRPr>
              </a:p>
              <a:p>
                <a:pPr marL="36000" indent="-742950" algn="just">
                  <a:spcBef>
                    <a:spcPts val="0"/>
                  </a:spcBef>
                  <a:spcAft>
                    <a:spcPts val="600"/>
                  </a:spcAft>
                  <a:buFont typeface="Arial" pitchFamily="34" charset="0"/>
                  <a:buChar char="•"/>
                </a:pPr>
                <a:r>
                  <a:rPr lang="en-IN" sz="4800" b="1" dirty="0" smtClean="0">
                    <a:solidFill>
                      <a:srgbClr val="00B0F0"/>
                    </a:solidFill>
                  </a:rPr>
                  <a:t>Study Design</a:t>
                </a:r>
                <a:r>
                  <a:rPr lang="en-IN" sz="4800" b="1" dirty="0" smtClean="0"/>
                  <a:t>:</a:t>
                </a:r>
                <a:r>
                  <a:rPr lang="en-IN" sz="4800" dirty="0" smtClean="0"/>
                  <a:t> Cross sectional </a:t>
                </a:r>
              </a:p>
              <a:p>
                <a:pPr marL="36000" indent="-742950" algn="just">
                  <a:spcBef>
                    <a:spcPts val="0"/>
                  </a:spcBef>
                  <a:spcAft>
                    <a:spcPts val="600"/>
                  </a:spcAft>
                  <a:buFont typeface="Arial" pitchFamily="34" charset="0"/>
                  <a:buChar char="•"/>
                </a:pPr>
                <a:r>
                  <a:rPr lang="en-IN" sz="4800" b="1" dirty="0" smtClean="0">
                    <a:solidFill>
                      <a:srgbClr val="00B0F0"/>
                    </a:solidFill>
                  </a:rPr>
                  <a:t>Study Area</a:t>
                </a:r>
                <a:r>
                  <a:rPr lang="en-IN" sz="4800" b="1" dirty="0" smtClean="0"/>
                  <a:t> : </a:t>
                </a:r>
                <a:r>
                  <a:rPr lang="en-IN" sz="4800" dirty="0" smtClean="0"/>
                  <a:t>Two PHCs  in Delhi.</a:t>
                </a:r>
              </a:p>
              <a:p>
                <a:pPr marL="36000" indent="-742950" algn="just">
                  <a:spcBef>
                    <a:spcPts val="0"/>
                  </a:spcBef>
                  <a:spcAft>
                    <a:spcPts val="600"/>
                  </a:spcAft>
                  <a:buFont typeface="Arial" pitchFamily="34" charset="0"/>
                  <a:buChar char="•"/>
                </a:pPr>
                <a:r>
                  <a:rPr lang="en-IN" sz="4800" b="1" dirty="0" smtClean="0">
                    <a:solidFill>
                      <a:srgbClr val="00B0F0"/>
                    </a:solidFill>
                  </a:rPr>
                  <a:t>Sampling</a:t>
                </a:r>
                <a:r>
                  <a:rPr lang="en-IN" sz="4800" b="1" dirty="0" smtClean="0"/>
                  <a:t>: 	</a:t>
                </a:r>
                <a:r>
                  <a:rPr lang="en-IN" sz="4800" dirty="0" smtClean="0"/>
                  <a:t>Simple Random.</a:t>
                </a:r>
              </a:p>
              <a:p>
                <a:pPr marL="36000" indent="-742950" algn="just">
                  <a:spcBef>
                    <a:spcPts val="0"/>
                  </a:spcBef>
                  <a:spcAft>
                    <a:spcPts val="600"/>
                  </a:spcAft>
                  <a:buFont typeface="Arial" pitchFamily="34" charset="0"/>
                  <a:buChar char="•"/>
                </a:pPr>
                <a:r>
                  <a:rPr lang="en-IN" sz="4800" b="1" dirty="0" smtClean="0">
                    <a:solidFill>
                      <a:srgbClr val="00B0F0"/>
                    </a:solidFill>
                  </a:rPr>
                  <a:t>Sample Size</a:t>
                </a:r>
                <a:r>
                  <a:rPr lang="en-IN" sz="4800" b="1" dirty="0" smtClean="0"/>
                  <a:t>: </a:t>
                </a:r>
                <a:r>
                  <a:rPr lang="en-IN" sz="4800" dirty="0" smtClean="0"/>
                  <a:t> 124.</a:t>
                </a:r>
              </a:p>
              <a:p>
                <a:pPr marL="36000" indent="-742950" algn="just">
                  <a:spcBef>
                    <a:spcPts val="0"/>
                  </a:spcBef>
                  <a:spcAft>
                    <a:spcPts val="600"/>
                  </a:spcAft>
                  <a:buFont typeface="Arial" pitchFamily="34" charset="0"/>
                  <a:buChar char="•"/>
                </a:pPr>
                <a:r>
                  <a:rPr lang="en-IN" sz="4800" b="1" dirty="0" smtClean="0">
                    <a:solidFill>
                      <a:srgbClr val="00B0F0"/>
                    </a:solidFill>
                  </a:rPr>
                  <a:t>Study Population</a:t>
                </a:r>
                <a:r>
                  <a:rPr lang="en-IN" sz="4800" b="1" dirty="0" smtClean="0"/>
                  <a:t>: </a:t>
                </a:r>
                <a:r>
                  <a:rPr lang="en-IN" sz="4800" dirty="0" smtClean="0"/>
                  <a:t>OPD (8990).</a:t>
                </a:r>
              </a:p>
              <a:p>
                <a:pPr marL="36000" indent="-742950" algn="just">
                  <a:spcBef>
                    <a:spcPts val="0"/>
                  </a:spcBef>
                  <a:spcAft>
                    <a:spcPts val="600"/>
                  </a:spcAft>
                  <a:buFont typeface="Arial" pitchFamily="34" charset="0"/>
                  <a:buChar char="•"/>
                </a:pPr>
                <a:r>
                  <a:rPr lang="en-IN" sz="4800" b="1" dirty="0" smtClean="0">
                    <a:solidFill>
                      <a:srgbClr val="00B0F0"/>
                    </a:solidFill>
                  </a:rPr>
                  <a:t>Study Duration</a:t>
                </a:r>
                <a:r>
                  <a:rPr lang="en-IN" sz="4800" b="1" dirty="0" smtClean="0"/>
                  <a:t>: </a:t>
                </a:r>
                <a:r>
                  <a:rPr lang="en-IN" sz="4800" dirty="0" smtClean="0"/>
                  <a:t>01 Apr  to 31 May 2016.</a:t>
                </a:r>
              </a:p>
              <a:p>
                <a:pPr marL="36000" indent="-742950" algn="just">
                  <a:spcBef>
                    <a:spcPts val="0"/>
                  </a:spcBef>
                  <a:spcAft>
                    <a:spcPts val="600"/>
                  </a:spcAft>
                  <a:buFont typeface="Arial" pitchFamily="34" charset="0"/>
                  <a:buChar char="•"/>
                </a:pPr>
                <a:r>
                  <a:rPr lang="en-IN" sz="4800" b="1" dirty="0" smtClean="0">
                    <a:solidFill>
                      <a:srgbClr val="00B0F0"/>
                    </a:solidFill>
                  </a:rPr>
                  <a:t>Data Collection</a:t>
                </a:r>
                <a:r>
                  <a:rPr lang="en-IN" sz="4800" b="1" dirty="0" smtClean="0"/>
                  <a:t>: </a:t>
                </a:r>
                <a:r>
                  <a:rPr lang="en-IN" sz="4800" dirty="0" smtClean="0"/>
                  <a:t>Exit Interview as per       structured questionnaire.</a:t>
                </a:r>
              </a:p>
              <a:p>
                <a:pPr marL="36000" indent="-742950" algn="just">
                  <a:spcBef>
                    <a:spcPts val="0"/>
                  </a:spcBef>
                  <a:spcAft>
                    <a:spcPts val="600"/>
                  </a:spcAft>
                  <a:buFont typeface="Arial" pitchFamily="34" charset="0"/>
                  <a:buChar char="•"/>
                </a:pPr>
                <a:r>
                  <a:rPr lang="en-IN" sz="4800" b="1" dirty="0" smtClean="0">
                    <a:solidFill>
                      <a:srgbClr val="00B0F0"/>
                    </a:solidFill>
                  </a:rPr>
                  <a:t>Data Analysis</a:t>
                </a:r>
                <a:r>
                  <a:rPr lang="en-IN" sz="4800" b="1" dirty="0" smtClean="0"/>
                  <a:t>: </a:t>
                </a:r>
                <a:r>
                  <a:rPr lang="en-IN" sz="4800" dirty="0" smtClean="0"/>
                  <a:t>MS Excel 2007.</a:t>
                </a:r>
              </a:p>
              <a:p>
                <a:pPr marL="36000" indent="-742950" algn="just">
                  <a:spcBef>
                    <a:spcPts val="0"/>
                  </a:spcBef>
                  <a:spcAft>
                    <a:spcPts val="600"/>
                  </a:spcAft>
                </a:pPr>
                <a:endParaRPr lang="en-IN" sz="4800" dirty="0" smtClean="0">
                  <a:latin typeface="+mj-lt"/>
                </a:endParaRPr>
              </a:p>
              <a:p>
                <a:pPr marL="36000" indent="-742950" algn="just">
                  <a:spcBef>
                    <a:spcPts val="0"/>
                  </a:spcBef>
                  <a:spcAft>
                    <a:spcPts val="600"/>
                  </a:spcAft>
                </a:pPr>
                <a:endParaRPr lang="en-IN" sz="4400" dirty="0">
                  <a:latin typeface="+mj-lt"/>
                </a:endParaRPr>
              </a:p>
            </p:txBody>
          </p:sp>
          <p:sp>
            <p:nvSpPr>
              <p:cNvPr id="38" name="Text Box 36"/>
              <p:cNvSpPr txBox="1">
                <a:spLocks noChangeArrowheads="1"/>
              </p:cNvSpPr>
              <p:nvPr/>
            </p:nvSpPr>
            <p:spPr bwMode="auto">
              <a:xfrm>
                <a:off x="12679363" y="4528845"/>
                <a:ext cx="26090562" cy="16623763"/>
              </a:xfrm>
              <a:prstGeom prst="rect">
                <a:avLst/>
              </a:prstGeom>
              <a:solidFill>
                <a:srgbClr val="FFFFCC"/>
              </a:solidFill>
              <a:ln>
                <a:solidFill>
                  <a:schemeClr val="accent1"/>
                </a:solidFill>
              </a:ln>
              <a:extLst/>
            </p:spPr>
            <p:txBody>
              <a:bodyPr wrap="square" lIns="171433" tIns="85716" rIns="171433" bIns="85716">
                <a:spAutoFit/>
              </a:bodyPr>
              <a:lstStyle>
                <a:lvl1pPr defTabSz="4703763" eaLnBrk="0" hangingPunct="0">
                  <a:defRPr sz="3800">
                    <a:solidFill>
                      <a:schemeClr val="tx1"/>
                    </a:solidFill>
                    <a:latin typeface="Arial" charset="0"/>
                  </a:defRPr>
                </a:lvl1pPr>
                <a:lvl2pPr marL="857250" defTabSz="4703763" eaLnBrk="0" hangingPunct="0">
                  <a:defRPr sz="3800">
                    <a:solidFill>
                      <a:schemeClr val="tx1"/>
                    </a:solidFill>
                    <a:latin typeface="Arial" charset="0"/>
                  </a:defRPr>
                </a:lvl2pPr>
                <a:lvl3pPr marL="1143000" indent="-228600" defTabSz="4703763" eaLnBrk="0" hangingPunct="0">
                  <a:defRPr sz="3800">
                    <a:solidFill>
                      <a:schemeClr val="tx1"/>
                    </a:solidFill>
                    <a:latin typeface="Arial" charset="0"/>
                  </a:defRPr>
                </a:lvl3pPr>
                <a:lvl4pPr marL="1600200" indent="-228600" defTabSz="4703763" eaLnBrk="0" hangingPunct="0">
                  <a:defRPr sz="3800">
                    <a:solidFill>
                      <a:schemeClr val="tx1"/>
                    </a:solidFill>
                    <a:latin typeface="Arial" charset="0"/>
                  </a:defRPr>
                </a:lvl4pPr>
                <a:lvl5pPr marL="2057400" indent="-228600" defTabSz="4703763" eaLnBrk="0" hangingPunct="0">
                  <a:defRPr sz="3800">
                    <a:solidFill>
                      <a:schemeClr val="tx1"/>
                    </a:solidFill>
                    <a:latin typeface="Arial" charset="0"/>
                  </a:defRPr>
                </a:lvl5pPr>
                <a:lvl6pPr marL="2514600" indent="-228600" defTabSz="4703763" eaLnBrk="0" fontAlgn="base" hangingPunct="0">
                  <a:spcBef>
                    <a:spcPct val="0"/>
                  </a:spcBef>
                  <a:spcAft>
                    <a:spcPct val="0"/>
                  </a:spcAft>
                  <a:defRPr sz="3800">
                    <a:solidFill>
                      <a:schemeClr val="tx1"/>
                    </a:solidFill>
                    <a:latin typeface="Arial" charset="0"/>
                  </a:defRPr>
                </a:lvl6pPr>
                <a:lvl7pPr marL="2971800" indent="-228600" defTabSz="4703763" eaLnBrk="0" fontAlgn="base" hangingPunct="0">
                  <a:spcBef>
                    <a:spcPct val="0"/>
                  </a:spcBef>
                  <a:spcAft>
                    <a:spcPct val="0"/>
                  </a:spcAft>
                  <a:defRPr sz="3800">
                    <a:solidFill>
                      <a:schemeClr val="tx1"/>
                    </a:solidFill>
                    <a:latin typeface="Arial" charset="0"/>
                  </a:defRPr>
                </a:lvl7pPr>
                <a:lvl8pPr marL="3429000" indent="-228600" defTabSz="4703763" eaLnBrk="0" fontAlgn="base" hangingPunct="0">
                  <a:spcBef>
                    <a:spcPct val="0"/>
                  </a:spcBef>
                  <a:spcAft>
                    <a:spcPct val="0"/>
                  </a:spcAft>
                  <a:defRPr sz="3800">
                    <a:solidFill>
                      <a:schemeClr val="tx1"/>
                    </a:solidFill>
                    <a:latin typeface="Arial" charset="0"/>
                  </a:defRPr>
                </a:lvl8pPr>
                <a:lvl9pPr marL="3886200" indent="-228600" defTabSz="4703763" eaLnBrk="0" fontAlgn="base" hangingPunct="0">
                  <a:spcBef>
                    <a:spcPct val="0"/>
                  </a:spcBef>
                  <a:spcAft>
                    <a:spcPct val="0"/>
                  </a:spcAft>
                  <a:defRPr sz="3800">
                    <a:solidFill>
                      <a:schemeClr val="tx1"/>
                    </a:solidFill>
                    <a:latin typeface="Arial" charset="0"/>
                  </a:defRPr>
                </a:lvl9pPr>
              </a:lstStyle>
              <a:p>
                <a:pPr marL="36000" algn="just">
                  <a:spcBef>
                    <a:spcPts val="0"/>
                  </a:spcBef>
                  <a:spcAft>
                    <a:spcPts val="600"/>
                  </a:spcAft>
                </a:pPr>
                <a:r>
                  <a:rPr lang="en-IN" sz="6600" b="1" dirty="0" smtClean="0">
                    <a:solidFill>
                      <a:srgbClr val="FF0000"/>
                    </a:solidFill>
                    <a:latin typeface="Times New Roman" pitchFamily="18" charset="0"/>
                    <a:cs typeface="Times New Roman" pitchFamily="18" charset="0"/>
                  </a:rPr>
                  <a:t>Key Findings</a:t>
                </a:r>
                <a:endParaRPr lang="en-IN" sz="6000" b="1" dirty="0" smtClean="0">
                  <a:solidFill>
                    <a:srgbClr val="FF0000"/>
                  </a:solidFill>
                  <a:latin typeface="Times New Roman" pitchFamily="18" charset="0"/>
                  <a:cs typeface="Times New Roman" pitchFamily="18" charset="0"/>
                </a:endParaRPr>
              </a:p>
              <a:p>
                <a:pPr marL="36000" algn="just">
                  <a:spcBef>
                    <a:spcPts val="0"/>
                  </a:spcBef>
                  <a:spcAft>
                    <a:spcPts val="600"/>
                  </a:spcAft>
                  <a:buFont typeface="Arial" pitchFamily="34" charset="0"/>
                  <a:buChar char="•"/>
                </a:pPr>
                <a:r>
                  <a:rPr lang="en-IN" sz="5400" dirty="0" smtClean="0">
                    <a:latin typeface="Times New Roman" pitchFamily="18" charset="0"/>
                    <a:cs typeface="Times New Roman" pitchFamily="18" charset="0"/>
                  </a:rPr>
                  <a:t>Respondents preferred government facility over private facility. </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 Trusted government doctors and  were willing to visit again if required. </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 Suggested improvement of lab and radiology investigation facilities.</a:t>
                </a:r>
              </a:p>
              <a:p>
                <a:pPr marL="36000" algn="just">
                  <a:spcBef>
                    <a:spcPts val="0"/>
                  </a:spcBef>
                  <a:spcAft>
                    <a:spcPts val="600"/>
                  </a:spcAft>
                  <a:buFont typeface="Arial" pitchFamily="34" charset="0"/>
                  <a:buChar char="•"/>
                </a:pPr>
                <a:r>
                  <a:rPr lang="en-IN" sz="5400" dirty="0" smtClean="0">
                    <a:latin typeface="Times New Roman" pitchFamily="18" charset="0"/>
                    <a:cs typeface="Times New Roman" pitchFamily="18" charset="0"/>
                  </a:rPr>
                  <a:t> Installation of water coolers with RO and cleanliness of toilets is absolute necessity. </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Average monthly OPD Load is higher in Sector 2 than Sector 19 Part 1.</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Satisfaction level is marginally higher in Sector 19. (4.43Vs 4.25).</a:t>
                </a:r>
              </a:p>
              <a:p>
                <a:pPr marL="36000" algn="just">
                  <a:spcBef>
                    <a:spcPts val="0"/>
                  </a:spcBef>
                  <a:spcAft>
                    <a:spcPts val="600"/>
                  </a:spcAft>
                  <a:buFont typeface="Arial" pitchFamily="34" charset="0"/>
                  <a:buChar char="•"/>
                </a:pPr>
                <a:r>
                  <a:rPr lang="en-IN" sz="5400" dirty="0" smtClean="0">
                    <a:latin typeface="Times New Roman" pitchFamily="18" charset="0"/>
                    <a:cs typeface="Times New Roman" pitchFamily="18" charset="0"/>
                  </a:rPr>
                  <a:t>Patients with lower income are more satisfied than patients with higher income.</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Satisfaction level is marginally higher in males than females.</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Young patients up to 35 years of age are more  satisfied than patients over 35 years.</a:t>
                </a:r>
              </a:p>
              <a:p>
                <a:pPr marL="36000" algn="just">
                  <a:spcBef>
                    <a:spcPts val="0"/>
                  </a:spcBef>
                  <a:spcAft>
                    <a:spcPts val="600"/>
                  </a:spcAft>
                  <a:buFont typeface="Arial" pitchFamily="34" charset="0"/>
                  <a:buChar char="•"/>
                </a:pPr>
                <a:r>
                  <a:rPr lang="en-IN" sz="5400" dirty="0" smtClean="0">
                    <a:latin typeface="Times New Roman" pitchFamily="18" charset="0"/>
                    <a:cs typeface="Times New Roman" pitchFamily="18" charset="0"/>
                  </a:rPr>
                  <a:t> The overall satisfaction level during the visit to health facility was 87%. </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 Generally satisfaction level of various services ranges from 43 % to 91.2%.</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 Promptness at medicine counter was graded the highest (91.2%).</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 Availability of laboratory and Radiology diagnostic facilities  was graded the lowest (43%).</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 77.42% respondents avail govt facility because it is free of cost.</a:t>
                </a:r>
              </a:p>
              <a:p>
                <a:pPr marL="36000" algn="just">
                  <a:spcBef>
                    <a:spcPts val="0"/>
                  </a:spcBef>
                  <a:spcAft>
                    <a:spcPts val="600"/>
                  </a:spcAft>
                  <a:buFont typeface="Arial" pitchFamily="34" charset="0"/>
                  <a:buChar char="•"/>
                </a:pPr>
                <a:r>
                  <a:rPr lang="en-IN" sz="5400" dirty="0" smtClean="0">
                    <a:latin typeface="Times New Roman" pitchFamily="18" charset="0"/>
                    <a:cs typeface="Times New Roman" pitchFamily="18" charset="0"/>
                  </a:rPr>
                  <a:t> 68.55% respondents felt govt doctors, treatment &amp; medicine are reliable.</a:t>
                </a:r>
              </a:p>
              <a:p>
                <a:pPr marL="36000" algn="just">
                  <a:spcBef>
                    <a:spcPts val="0"/>
                  </a:spcBef>
                  <a:spcAft>
                    <a:spcPts val="600"/>
                  </a:spcAft>
                  <a:buFont typeface="Arial" pitchFamily="34" charset="0"/>
                  <a:buChar char="•"/>
                </a:pPr>
                <a:r>
                  <a:rPr lang="en-IN" sz="5400" dirty="0" smtClean="0">
                    <a:solidFill>
                      <a:srgbClr val="FF0000"/>
                    </a:solidFill>
                    <a:latin typeface="Times New Roman" pitchFamily="18" charset="0"/>
                    <a:cs typeface="Times New Roman" pitchFamily="18" charset="0"/>
                  </a:rPr>
                  <a:t> 75.81% respondents can not afford treatment in private health facilities.</a:t>
                </a:r>
              </a:p>
              <a:p>
                <a:pPr marL="36000" algn="just">
                  <a:spcBef>
                    <a:spcPts val="0"/>
                  </a:spcBef>
                  <a:spcAft>
                    <a:spcPts val="600"/>
                  </a:spcAft>
                  <a:buFont typeface="Arial" pitchFamily="34" charset="0"/>
                  <a:buChar char="•"/>
                </a:pPr>
                <a:r>
                  <a:rPr lang="en-IN" sz="5400" dirty="0" smtClean="0">
                    <a:solidFill>
                      <a:srgbClr val="0070C0"/>
                    </a:solidFill>
                    <a:latin typeface="Times New Roman" pitchFamily="18" charset="0"/>
                    <a:cs typeface="Times New Roman" pitchFamily="18" charset="0"/>
                  </a:rPr>
                  <a:t> 99.19 % respondents preferred to revisit govt facility.</a:t>
                </a:r>
                <a:endParaRPr lang="en-US" sz="5400" dirty="0" smtClean="0">
                  <a:solidFill>
                    <a:srgbClr val="0070C0"/>
                  </a:solidFill>
                  <a:latin typeface="Times New Roman" pitchFamily="18" charset="0"/>
                  <a:cs typeface="Times New Roman" pitchFamily="18" charset="0"/>
                </a:endParaRPr>
              </a:p>
            </p:txBody>
          </p:sp>
        </p:grpSp>
        <p:sp>
          <p:nvSpPr>
            <p:cNvPr id="18" name="TextBox 17"/>
            <p:cNvSpPr txBox="1"/>
            <p:nvPr/>
          </p:nvSpPr>
          <p:spPr>
            <a:xfrm>
              <a:off x="22204362" y="35189319"/>
              <a:ext cx="16306800" cy="9079409"/>
            </a:xfrm>
            <a:prstGeom prst="rect">
              <a:avLst/>
            </a:prstGeom>
            <a:solidFill>
              <a:srgbClr val="FFFFCC"/>
            </a:solidFill>
          </p:spPr>
          <p:txBody>
            <a:bodyPr wrap="square" rtlCol="0">
              <a:spAutoFit/>
            </a:bodyPr>
            <a:lstStyle/>
            <a:p>
              <a:pPr algn="ctr"/>
              <a:r>
                <a:rPr lang="en-IN" sz="8000" b="1" dirty="0" smtClean="0">
                  <a:solidFill>
                    <a:srgbClr val="FF0000"/>
                  </a:solidFill>
                  <a:latin typeface="Times New Roman" pitchFamily="18" charset="0"/>
                  <a:cs typeface="Times New Roman" pitchFamily="18" charset="0"/>
                </a:rPr>
                <a:t>Recommendations</a:t>
              </a:r>
              <a:r>
                <a:rPr lang="en-IN" sz="8000" dirty="0" smtClean="0">
                  <a:solidFill>
                    <a:srgbClr val="FF0000"/>
                  </a:solidFill>
                  <a:latin typeface="Times New Roman" pitchFamily="18" charset="0"/>
                  <a:cs typeface="Times New Roman" pitchFamily="18" charset="0"/>
                </a:rPr>
                <a:t>	</a:t>
              </a:r>
              <a:endParaRPr lang="en-IN" sz="7200" dirty="0" smtClean="0">
                <a:solidFill>
                  <a:srgbClr val="FF0000"/>
                </a:solidFill>
                <a:latin typeface="Times New Roman" pitchFamily="18" charset="0"/>
                <a:cs typeface="Times New Roman" pitchFamily="18" charset="0"/>
              </a:endParaRPr>
            </a:p>
            <a:p>
              <a:pPr marL="1143000" indent="-1143000"/>
              <a:r>
                <a:rPr lang="en-IN" sz="7200" dirty="0" smtClean="0">
                  <a:latin typeface="Times New Roman" pitchFamily="18" charset="0"/>
                  <a:cs typeface="Times New Roman" pitchFamily="18" charset="0"/>
                </a:rPr>
                <a:t>1. Laboratory and   radiology facilities to be upgraded after due deliberation. </a:t>
              </a:r>
            </a:p>
            <a:p>
              <a:pPr algn="just"/>
              <a:r>
                <a:rPr lang="en-IN" sz="7200" dirty="0" smtClean="0">
                  <a:latin typeface="Times New Roman" pitchFamily="18" charset="0"/>
                  <a:cs typeface="Times New Roman" pitchFamily="18" charset="0"/>
                </a:rPr>
                <a:t> 2.The water cooler with RO to be 	installed 	on priority.</a:t>
              </a:r>
            </a:p>
            <a:p>
              <a:pPr algn="just"/>
              <a:r>
                <a:rPr lang="en-IN" sz="7200" dirty="0" smtClean="0">
                  <a:latin typeface="Times New Roman" pitchFamily="18" charset="0"/>
                  <a:cs typeface="Times New Roman" pitchFamily="18" charset="0"/>
                </a:rPr>
                <a:t> 3.More emphasis on cleanliness of 	bathrooms and toilets. </a:t>
              </a:r>
            </a:p>
            <a:p>
              <a:pPr algn="just"/>
              <a:r>
                <a:rPr lang="en-IN" sz="7200" dirty="0" smtClean="0">
                  <a:solidFill>
                    <a:srgbClr val="00B0F0"/>
                  </a:solidFill>
                  <a:latin typeface="Times New Roman" pitchFamily="18" charset="0"/>
                  <a:cs typeface="Times New Roman" pitchFamily="18" charset="0"/>
                </a:rPr>
                <a:t> </a:t>
              </a:r>
            </a:p>
          </p:txBody>
        </p:sp>
        <p:graphicFrame>
          <p:nvGraphicFramePr>
            <p:cNvPr id="11" name="Chart 10"/>
            <p:cNvGraphicFramePr/>
            <p:nvPr/>
          </p:nvGraphicFramePr>
          <p:xfrm>
            <a:off x="21975761" y="21092319"/>
            <a:ext cx="16794164" cy="13868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Satisfaction"/>
            <p:cNvGraphicFramePr/>
            <p:nvPr/>
          </p:nvGraphicFramePr>
          <p:xfrm>
            <a:off x="0" y="33893920"/>
            <a:ext cx="22051962" cy="10729118"/>
          </p:xfrm>
          <a:graphic>
            <a:graphicData uri="http://schemas.openxmlformats.org/drawingml/2006/chart">
              <c:chart xmlns:c="http://schemas.openxmlformats.org/drawingml/2006/chart" xmlns:r="http://schemas.openxmlformats.org/officeDocument/2006/relationships" r:id="rId4"/>
            </a:graphicData>
          </a:graphic>
        </p:graphicFrame>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6296</TotalTime>
  <Words>1130</Words>
  <Application>Microsoft Office PowerPoint</Application>
  <PresentationFormat>Custom</PresentationFormat>
  <Paragraphs>208</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Graphicsland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Template For Scientific Poster Presentation</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Rai Singh</cp:lastModifiedBy>
  <cp:revision>302</cp:revision>
  <dcterms:created xsi:type="dcterms:W3CDTF">2004-07-26T21:45:23Z</dcterms:created>
  <dcterms:modified xsi:type="dcterms:W3CDTF">2017-05-27T05:05:08Z</dcterms:modified>
  <cp:category>science research poster</cp:category>
</cp:coreProperties>
</file>