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8" r:id="rId3"/>
    <p:sldId id="259" r:id="rId4"/>
    <p:sldId id="260" r:id="rId5"/>
    <p:sldId id="261" r:id="rId6"/>
    <p:sldId id="262" r:id="rId7"/>
    <p:sldId id="296" r:id="rId8"/>
    <p:sldId id="297" r:id="rId9"/>
    <p:sldId id="298" r:id="rId10"/>
    <p:sldId id="299" r:id="rId11"/>
    <p:sldId id="300" r:id="rId12"/>
    <p:sldId id="301" r:id="rId13"/>
    <p:sldId id="302" r:id="rId14"/>
    <p:sldId id="263" r:id="rId15"/>
    <p:sldId id="288" r:id="rId16"/>
    <p:sldId id="264" r:id="rId17"/>
    <p:sldId id="266" r:id="rId18"/>
    <p:sldId id="267" r:id="rId19"/>
    <p:sldId id="289" r:id="rId20"/>
    <p:sldId id="290" r:id="rId21"/>
    <p:sldId id="291" r:id="rId22"/>
    <p:sldId id="292" r:id="rId23"/>
    <p:sldId id="293" r:id="rId24"/>
    <p:sldId id="294" r:id="rId25"/>
    <p:sldId id="295" r:id="rId26"/>
    <p:sldId id="287" r:id="rId27"/>
    <p:sldId id="257" r:id="rId28"/>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66"/>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Rectangle 1"/>
          <p:cNvSpPr>
            <a:spLocks noGrp="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smtClean="0">
                <a:latin typeface="Calibri" pitchFamily="34" charset="0"/>
              </a:defRPr>
            </a:lvl1pPr>
          </a:lstStyle>
          <a:p>
            <a:pPr>
              <a:defRPr/>
            </a:pPr>
            <a:endParaRPr lang="fr-CA"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pitchFamily="34" charset="0"/>
              </a:defRPr>
            </a:lvl1pPr>
          </a:lstStyle>
          <a:p>
            <a:pPr>
              <a:defRPr/>
            </a:pPr>
            <a:fld id="{2531E02C-4434-4E1A-B25F-F47ECC187E41}" type="datetimeFigureOut">
              <a:rPr lang="fr-FR"/>
              <a:pPr>
                <a:defRPr/>
              </a:pPr>
              <a:t>16/05/2017</a:t>
            </a:fld>
            <a:endParaRPr lang="fr-CA" dirty="0"/>
          </a:p>
        </p:txBody>
      </p:sp>
      <p:sp>
        <p:nvSpPr>
          <p:cNvPr id="6148" name="Rectangle 3"/>
          <p:cNvSpPr>
            <a:spLocks noGrp="1" noRot="1" noChangeAspect="1"/>
          </p:cNvSpPr>
          <p:nvPr>
            <p:ph type="sldImg" idx="2"/>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CA" noProof="0" smtClean="0"/>
          </a:p>
        </p:txBody>
      </p:sp>
      <p:sp>
        <p:nvSpPr>
          <p:cNvPr id="14342" name="Rectangle 5"/>
          <p:cNvSpPr>
            <a:spLocks noGrp="1"/>
          </p:cNvSpPr>
          <p:nvPr>
            <p:ph type="ftr" sz="quarter" idx="4"/>
          </p:nvPr>
        </p:nvSpPr>
        <p:spPr bwMode="auto">
          <a:xfrm>
            <a:off x="0" y="8685213"/>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smtClean="0">
                <a:latin typeface="Calibri" pitchFamily="34" charset="0"/>
              </a:defRPr>
            </a:lvl1pPr>
          </a:lstStyle>
          <a:p>
            <a:pPr>
              <a:defRPr/>
            </a:pPr>
            <a:endParaRPr lang="fr-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Calibri" pitchFamily="34" charset="0"/>
              </a:defRPr>
            </a:lvl1pPr>
          </a:lstStyle>
          <a:p>
            <a:pPr>
              <a:defRPr/>
            </a:pPr>
            <a:fld id="{7A1CBC01-8A0B-44E0-939C-4A3129385B84}" type="slidenum">
              <a:rPr lang="fr-CA"/>
              <a:pPr>
                <a:defRPr/>
              </a:pPr>
              <a:t>‹#›</a:t>
            </a:fld>
            <a:endParaRPr lang="fr-CA" dirty="0"/>
          </a:p>
        </p:txBody>
      </p:sp>
    </p:spTree>
    <p:extLst>
      <p:ext uri="{BB962C8B-B14F-4D97-AF65-F5344CB8AC3E}">
        <p14:creationId xmlns:p14="http://schemas.microsoft.com/office/powerpoint/2010/main" val="27156409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onstanti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Constanti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Constanti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Constanti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Constanti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612648" y="1499616"/>
            <a:ext cx="7772400" cy="1472184"/>
          </a:xfrm>
          <a:ln>
            <a:noFill/>
          </a:ln>
        </p:spPr>
        <p:txBody>
          <a:bodyPr tIns="0">
            <a:scene3d>
              <a:camera prst="orthographicFront"/>
              <a:lightRig rig="freezing" dir="t">
                <a:rot lat="0" lon="0" rev="5640000"/>
              </a:lightRig>
            </a:scene3d>
            <a:sp3d prstMaterial="flat">
              <a:bevelT w="38100" h="38100"/>
              <a:contourClr>
                <a:schemeClr val="tx2"/>
              </a:contourClr>
            </a:sp3d>
          </a:bodyPr>
          <a:lstStyle>
            <a:lvl1pPr algn="r" rtl="0" latinLnBrk="0">
              <a:spcBef>
                <a:spcPct val="0"/>
              </a:spcBef>
              <a:buNone/>
              <a:defRPr sz="60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dirty="0"/>
          </a:p>
        </p:txBody>
      </p:sp>
      <p:sp>
        <p:nvSpPr>
          <p:cNvPr id="17" name="Sous-titre 16"/>
          <p:cNvSpPr>
            <a:spLocks noGrp="1"/>
          </p:cNvSpPr>
          <p:nvPr>
            <p:ph type="subTitle" idx="1"/>
          </p:nvPr>
        </p:nvSpPr>
        <p:spPr>
          <a:xfrm>
            <a:off x="1981200" y="3026568"/>
            <a:ext cx="6400800" cy="1752600"/>
          </a:xfrm>
        </p:spPr>
        <p:txBody>
          <a:bodyPr/>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4" name="Rectangle 3"/>
          <p:cNvSpPr>
            <a:spLocks noGrp="1"/>
          </p:cNvSpPr>
          <p:nvPr>
            <p:ph type="dt" sz="half" idx="10"/>
          </p:nvPr>
        </p:nvSpPr>
        <p:spPr/>
        <p:txBody>
          <a:bodyPr/>
          <a:lstStyle>
            <a:lvl1pPr>
              <a:defRPr smtClean="0">
                <a:solidFill>
                  <a:srgbClr val="D1EAEE"/>
                </a:solidFill>
              </a:defRPr>
            </a:lvl1pPr>
          </a:lstStyle>
          <a:p>
            <a:pPr>
              <a:defRPr/>
            </a:pPr>
            <a:fld id="{AA8BEDB7-C591-4EF0-A2A9-74B5EEF4F2A0}" type="datetime2">
              <a:rPr lang="en-US"/>
              <a:pPr>
                <a:defRPr/>
              </a:pPr>
              <a:t>Tuesday, May 16, 2017</a:t>
            </a:fld>
            <a:endParaRPr lang="en-US" dirty="0"/>
          </a:p>
        </p:txBody>
      </p:sp>
      <p:sp>
        <p:nvSpPr>
          <p:cNvPr id="5" name="Rectangle 10"/>
          <p:cNvSpPr>
            <a:spLocks noGrp="1"/>
          </p:cNvSpPr>
          <p:nvPr>
            <p:ph type="ftr" sz="quarter" idx="11"/>
          </p:nvPr>
        </p:nvSpPr>
        <p:spPr/>
        <p:txBody>
          <a:bodyPr/>
          <a:lstStyle>
            <a:lvl1pPr>
              <a:defRPr smtClean="0">
                <a:solidFill>
                  <a:srgbClr val="D1EAEE"/>
                </a:solidFill>
              </a:defRPr>
            </a:lvl1pPr>
          </a:lstStyle>
          <a:p>
            <a:pPr>
              <a:defRPr/>
            </a:pPr>
            <a:endParaRPr lang="en-US" dirty="0"/>
          </a:p>
        </p:txBody>
      </p:sp>
      <p:sp>
        <p:nvSpPr>
          <p:cNvPr id="6" name="Rectangle 5"/>
          <p:cNvSpPr>
            <a:spLocks noGrp="1"/>
          </p:cNvSpPr>
          <p:nvPr>
            <p:ph type="sldNum" sz="quarter" idx="12"/>
          </p:nvPr>
        </p:nvSpPr>
        <p:spPr/>
        <p:txBody>
          <a:bodyPr/>
          <a:lstStyle>
            <a:lvl1pPr>
              <a:defRPr smtClean="0">
                <a:solidFill>
                  <a:srgbClr val="D1EAEE"/>
                </a:solidFill>
              </a:defRPr>
            </a:lvl1pPr>
          </a:lstStyle>
          <a:p>
            <a:pPr>
              <a:defRPr/>
            </a:pPr>
            <a:fld id="{030FCDB8-7E4E-4E7D-9481-F1F893B70F74}" type="slidenum">
              <a:rPr lang="en-US"/>
              <a:pPr>
                <a:defRPr/>
              </a:pPr>
              <a:t>‹#›</a:t>
            </a:fld>
            <a:endParaRPr lang="en-US" dirty="0"/>
          </a:p>
        </p:txBody>
      </p:sp>
    </p:spTree>
    <p:extLst>
      <p:ext uri="{BB962C8B-B14F-4D97-AF65-F5344CB8AC3E}">
        <p14:creationId xmlns:p14="http://schemas.microsoft.com/office/powerpoint/2010/main" val="2762094555"/>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en-US" dirty="0"/>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p:cNvSpPr>
          <p:nvPr>
            <p:ph type="dt" sz="half" idx="10"/>
          </p:nvPr>
        </p:nvSpPr>
        <p:spPr/>
        <p:txBody>
          <a:bodyPr/>
          <a:lstStyle>
            <a:lvl1pPr>
              <a:defRPr/>
            </a:lvl1pPr>
          </a:lstStyle>
          <a:p>
            <a:pPr>
              <a:defRPr/>
            </a:pPr>
            <a:fld id="{14139B8E-FFE1-455D-8CD4-C0421ABBBE40}" type="datetime2">
              <a:rPr lang="en-US"/>
              <a:pPr>
                <a:defRPr/>
              </a:pPr>
              <a:t>Tuesday, May 16, 2017</a:t>
            </a:fld>
            <a:endParaRPr lang="en-US" dirty="0"/>
          </a:p>
        </p:txBody>
      </p:sp>
      <p:sp>
        <p:nvSpPr>
          <p:cNvPr id="5" name="Rectangle 21"/>
          <p:cNvSpPr>
            <a:spLocks noGrp="1"/>
          </p:cNvSpPr>
          <p:nvPr>
            <p:ph type="ftr" sz="quarter" idx="11"/>
          </p:nvPr>
        </p:nvSpPr>
        <p:spPr>
          <a:ln/>
        </p:spPr>
        <p:txBody>
          <a:bodyPr/>
          <a:lstStyle>
            <a:lvl1pPr>
              <a:defRPr/>
            </a:lvl1pPr>
          </a:lstStyle>
          <a:p>
            <a:pPr>
              <a:defRPr/>
            </a:pPr>
            <a:endParaRPr lang="en-US" dirty="0"/>
          </a:p>
        </p:txBody>
      </p:sp>
      <p:sp>
        <p:nvSpPr>
          <p:cNvPr id="6" name="Rectangle 5"/>
          <p:cNvSpPr>
            <a:spLocks noGrp="1"/>
          </p:cNvSpPr>
          <p:nvPr>
            <p:ph type="sldNum" sz="quarter" idx="12"/>
          </p:nvPr>
        </p:nvSpPr>
        <p:spPr/>
        <p:txBody>
          <a:bodyPr/>
          <a:lstStyle>
            <a:lvl1pPr>
              <a:defRPr/>
            </a:lvl1pPr>
          </a:lstStyle>
          <a:p>
            <a:pPr>
              <a:defRPr/>
            </a:pPr>
            <a:fld id="{10DC156E-13C4-42F1-B763-0A081C9735C0}" type="slidenum">
              <a:rPr lang="en-US"/>
              <a:pPr>
                <a:defRPr/>
              </a:pPr>
              <a:t>‹#›</a:t>
            </a:fld>
            <a:endParaRPr lang="en-US" dirty="0"/>
          </a:p>
        </p:txBody>
      </p:sp>
    </p:spTree>
    <p:extLst>
      <p:ext uri="{BB962C8B-B14F-4D97-AF65-F5344CB8AC3E}">
        <p14:creationId xmlns:p14="http://schemas.microsoft.com/office/powerpoint/2010/main" val="3994210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a:noAutofit/>
            <a:scene3d>
              <a:camera prst="orthographicFront"/>
              <a:lightRig rig="freezing" dir="t">
                <a:rot lat="0" lon="0" rev="5640000"/>
              </a:lightRig>
            </a:scene3d>
            <a:sp3d prstMaterial="flat">
              <a:bevelT w="38100" h="38100"/>
            </a:sp3d>
          </a:bodyPr>
          <a:lstStyle>
            <a:lvl1pPr algn="l" rtl="0" latinLnBrk="0">
              <a:spcBef>
                <a:spcPct val="0"/>
              </a:spcBef>
              <a:buNone/>
              <a:defRPr lang="en-US" sz="60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dirty="0"/>
          </a:p>
        </p:txBody>
      </p:sp>
      <p:sp>
        <p:nvSpPr>
          <p:cNvPr id="3" name="Espace réservé du texte 2"/>
          <p:cNvSpPr>
            <a:spLocks noGrp="1"/>
          </p:cNvSpPr>
          <p:nvPr>
            <p:ph type="body" idx="1"/>
          </p:nvPr>
        </p:nvSpPr>
        <p:spPr>
          <a:xfrm>
            <a:off x="533400" y="2676528"/>
            <a:ext cx="7772400" cy="1509712"/>
          </a:xfrm>
        </p:spPr>
        <p:txBody>
          <a:bodyPr/>
          <a:lstStyle>
            <a:lvl1pPr marL="329184">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type="dt" sz="half" idx="10"/>
          </p:nvPr>
        </p:nvSpPr>
        <p:spPr/>
        <p:txBody>
          <a:bodyPr/>
          <a:lstStyle>
            <a:lvl1pPr>
              <a:defRPr smtClean="0">
                <a:solidFill>
                  <a:srgbClr val="D1EAEE"/>
                </a:solidFill>
              </a:defRPr>
            </a:lvl1pPr>
          </a:lstStyle>
          <a:p>
            <a:pPr>
              <a:defRPr/>
            </a:pPr>
            <a:fld id="{25707948-F987-4544-8616-6CE2BF09A1CD}" type="datetime2">
              <a:rPr lang="en-US"/>
              <a:pPr>
                <a:defRPr/>
              </a:pPr>
              <a:t>Tuesday, May 16, 2017</a:t>
            </a:fld>
            <a:endParaRPr lang="en-US" dirty="0"/>
          </a:p>
        </p:txBody>
      </p:sp>
      <p:sp>
        <p:nvSpPr>
          <p:cNvPr id="5" name="Rectangle 10"/>
          <p:cNvSpPr>
            <a:spLocks noGrp="1"/>
          </p:cNvSpPr>
          <p:nvPr>
            <p:ph type="ftr" sz="quarter" idx="11"/>
          </p:nvPr>
        </p:nvSpPr>
        <p:spPr/>
        <p:txBody>
          <a:bodyPr/>
          <a:lstStyle>
            <a:lvl1pPr>
              <a:defRPr smtClean="0">
                <a:solidFill>
                  <a:srgbClr val="D1EAEE"/>
                </a:solidFill>
              </a:defRPr>
            </a:lvl1pPr>
          </a:lstStyle>
          <a:p>
            <a:pPr>
              <a:defRPr/>
            </a:pPr>
            <a:endParaRPr lang="en-US" dirty="0"/>
          </a:p>
        </p:txBody>
      </p:sp>
      <p:sp>
        <p:nvSpPr>
          <p:cNvPr id="6" name="Rectangle 5"/>
          <p:cNvSpPr>
            <a:spLocks noGrp="1"/>
          </p:cNvSpPr>
          <p:nvPr>
            <p:ph type="sldNum" sz="quarter" idx="12"/>
          </p:nvPr>
        </p:nvSpPr>
        <p:spPr/>
        <p:txBody>
          <a:bodyPr/>
          <a:lstStyle>
            <a:lvl1pPr>
              <a:defRPr smtClean="0">
                <a:solidFill>
                  <a:srgbClr val="D1EAEE"/>
                </a:solidFill>
              </a:defRPr>
            </a:lvl1pPr>
          </a:lstStyle>
          <a:p>
            <a:pPr>
              <a:defRPr/>
            </a:pPr>
            <a:fld id="{3FBF8EC9-63F3-4C27-925D-1AD8C5E6EBE6}" type="slidenum">
              <a:rPr lang="en-US"/>
              <a:pPr>
                <a:defRPr/>
              </a:pPr>
              <a:t>‹#›</a:t>
            </a:fld>
            <a:endParaRPr lang="en-US" dirty="0"/>
          </a:p>
        </p:txBody>
      </p:sp>
    </p:spTree>
    <p:extLst>
      <p:ext uri="{BB962C8B-B14F-4D97-AF65-F5344CB8AC3E}">
        <p14:creationId xmlns:p14="http://schemas.microsoft.com/office/powerpoint/2010/main" val="229414415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dt" sz="half" idx="10"/>
          </p:nvPr>
        </p:nvSpPr>
        <p:spPr/>
        <p:txBody>
          <a:bodyPr/>
          <a:lstStyle>
            <a:lvl1pPr>
              <a:defRPr/>
            </a:lvl1pPr>
          </a:lstStyle>
          <a:p>
            <a:pPr>
              <a:defRPr/>
            </a:pPr>
            <a:fld id="{76C99F8E-5453-403C-8373-8DA68888F969}" type="datetime2">
              <a:rPr lang="en-US"/>
              <a:pPr>
                <a:defRPr/>
              </a:pPr>
              <a:t>Tuesday, May 16, 2017</a:t>
            </a:fld>
            <a:endParaRPr lang="en-US" dirty="0"/>
          </a:p>
        </p:txBody>
      </p:sp>
      <p:sp>
        <p:nvSpPr>
          <p:cNvPr id="6" name="Rectangle 21"/>
          <p:cNvSpPr>
            <a:spLocks noGrp="1"/>
          </p:cNvSpPr>
          <p:nvPr>
            <p:ph type="ftr" sz="quarter" idx="11"/>
          </p:nvPr>
        </p:nvSpPr>
        <p:spPr>
          <a:ln/>
        </p:spPr>
        <p:txBody>
          <a:bodyPr/>
          <a:lstStyle>
            <a:lvl1pPr>
              <a:defRPr/>
            </a:lvl1pPr>
          </a:lstStyle>
          <a:p>
            <a:pPr>
              <a:defRPr/>
            </a:pPr>
            <a:endParaRPr lang="en-US" dirty="0"/>
          </a:p>
        </p:txBody>
      </p:sp>
      <p:sp>
        <p:nvSpPr>
          <p:cNvPr id="7" name="Rectangle 6"/>
          <p:cNvSpPr>
            <a:spLocks noGrp="1"/>
          </p:cNvSpPr>
          <p:nvPr>
            <p:ph type="sldNum" sz="quarter" idx="12"/>
          </p:nvPr>
        </p:nvSpPr>
        <p:spPr/>
        <p:txBody>
          <a:bodyPr/>
          <a:lstStyle>
            <a:lvl1pPr>
              <a:defRPr/>
            </a:lvl1pPr>
          </a:lstStyle>
          <a:p>
            <a:pPr>
              <a:defRPr/>
            </a:pPr>
            <a:fld id="{E1B7A226-1B7A-4464-AF10-6F4D3CB79EC9}" type="slidenum">
              <a:rPr lang="en-US"/>
              <a:pPr>
                <a:defRPr/>
              </a:pPr>
              <a:t>‹#›</a:t>
            </a:fld>
            <a:endParaRPr lang="en-US" dirty="0"/>
          </a:p>
        </p:txBody>
      </p:sp>
    </p:spTree>
    <p:extLst>
      <p:ext uri="{BB962C8B-B14F-4D97-AF65-F5344CB8AC3E}">
        <p14:creationId xmlns:p14="http://schemas.microsoft.com/office/powerpoint/2010/main" val="2570507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dirty="0"/>
          </a:p>
        </p:txBody>
      </p:sp>
      <p:sp>
        <p:nvSpPr>
          <p:cNvPr id="3" name="Espace réservé du texte 2"/>
          <p:cNvSpPr>
            <a:spLocks noGrp="1"/>
          </p:cNvSpPr>
          <p:nvPr>
            <p:ph type="body" idx="1"/>
          </p:nvPr>
        </p:nvSpPr>
        <p:spPr>
          <a:xfrm>
            <a:off x="457200" y="1855248"/>
            <a:ext cx="4040188" cy="539496"/>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Espace réservé du texte 3"/>
          <p:cNvSpPr>
            <a:spLocks noGrp="1"/>
          </p:cNvSpPr>
          <p:nvPr>
            <p:ph type="body" sz="half" idx="2"/>
          </p:nvPr>
        </p:nvSpPr>
        <p:spPr>
          <a:xfrm>
            <a:off x="4645025" y="1859757"/>
            <a:ext cx="4041775" cy="534987"/>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Espace réservé du contenu 4"/>
          <p:cNvSpPr>
            <a:spLocks noGrp="1"/>
          </p:cNvSpPr>
          <p:nvPr>
            <p:ph sz="quarter" idx="3"/>
          </p:nvPr>
        </p:nvSpPr>
        <p:spPr>
          <a:xfrm>
            <a:off x="457200" y="2418557"/>
            <a:ext cx="4040188" cy="3941763"/>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Espace réservé du contenu 5"/>
          <p:cNvSpPr>
            <a:spLocks noGrp="1"/>
          </p:cNvSpPr>
          <p:nvPr>
            <p:ph sz="quarter" idx="4"/>
          </p:nvPr>
        </p:nvSpPr>
        <p:spPr>
          <a:xfrm>
            <a:off x="4645025" y="2418557"/>
            <a:ext cx="4041775" cy="3941763"/>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a:spLocks noGrp="1"/>
          </p:cNvSpPr>
          <p:nvPr>
            <p:ph type="dt" sz="half" idx="10"/>
          </p:nvPr>
        </p:nvSpPr>
        <p:spPr/>
        <p:txBody>
          <a:bodyPr/>
          <a:lstStyle>
            <a:lvl1pPr>
              <a:defRPr/>
            </a:lvl1pPr>
          </a:lstStyle>
          <a:p>
            <a:pPr>
              <a:defRPr/>
            </a:pPr>
            <a:fld id="{65AE5563-F61A-4C75-8653-EF91AECD6A95}" type="datetime2">
              <a:rPr lang="en-US"/>
              <a:pPr>
                <a:defRPr/>
              </a:pPr>
              <a:t>Tuesday, May 16, 2017</a:t>
            </a:fld>
            <a:endParaRPr lang="en-US" dirty="0"/>
          </a:p>
        </p:txBody>
      </p:sp>
      <p:sp>
        <p:nvSpPr>
          <p:cNvPr id="8" name="Rectangle 21"/>
          <p:cNvSpPr>
            <a:spLocks noGrp="1"/>
          </p:cNvSpPr>
          <p:nvPr>
            <p:ph type="ftr" sz="quarter" idx="11"/>
          </p:nvPr>
        </p:nvSpPr>
        <p:spPr>
          <a:ln/>
        </p:spPr>
        <p:txBody>
          <a:bodyPr/>
          <a:lstStyle>
            <a:lvl1pPr>
              <a:defRPr/>
            </a:lvl1pPr>
          </a:lstStyle>
          <a:p>
            <a:pPr>
              <a:defRPr/>
            </a:pPr>
            <a:endParaRPr lang="en-US" dirty="0"/>
          </a:p>
        </p:txBody>
      </p:sp>
      <p:sp>
        <p:nvSpPr>
          <p:cNvPr id="9" name="Rectangle 8"/>
          <p:cNvSpPr>
            <a:spLocks noGrp="1"/>
          </p:cNvSpPr>
          <p:nvPr>
            <p:ph type="sldNum" sz="quarter" idx="12"/>
          </p:nvPr>
        </p:nvSpPr>
        <p:spPr/>
        <p:txBody>
          <a:bodyPr/>
          <a:lstStyle>
            <a:lvl1pPr>
              <a:defRPr/>
            </a:lvl1pPr>
          </a:lstStyle>
          <a:p>
            <a:pPr>
              <a:defRPr/>
            </a:pPr>
            <a:fld id="{F013F6CB-1614-42D8-BA58-81CD8B933B60}" type="slidenum">
              <a:rPr lang="en-US"/>
              <a:pPr>
                <a:defRPr/>
              </a:pPr>
              <a:t>‹#›</a:t>
            </a:fld>
            <a:endParaRPr lang="en-US" dirty="0"/>
          </a:p>
        </p:txBody>
      </p:sp>
    </p:spTree>
    <p:extLst>
      <p:ext uri="{BB962C8B-B14F-4D97-AF65-F5344CB8AC3E}">
        <p14:creationId xmlns:p14="http://schemas.microsoft.com/office/powerpoint/2010/main" val="308203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a:scene3d>
              <a:camera prst="orthographicFront"/>
              <a:lightRig rig="freezing" dir="t">
                <a:rot lat="0" lon="0" rev="5640000"/>
              </a:lightRig>
            </a:scene3d>
            <a:sp3d prstMaterial="flat">
              <a:contourClr>
                <a:schemeClr val="tx2"/>
              </a:contourClr>
            </a:sp3d>
          </a:bodyPr>
          <a:lstStyle>
            <a:lvl1pPr algn="l" rtl="0" latinLnBrk="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dirty="0"/>
          </a:p>
        </p:txBody>
      </p:sp>
      <p:sp>
        <p:nvSpPr>
          <p:cNvPr id="3" name="Rectangle 2"/>
          <p:cNvSpPr>
            <a:spLocks noGrp="1"/>
          </p:cNvSpPr>
          <p:nvPr>
            <p:ph type="dt" sz="half" idx="10"/>
          </p:nvPr>
        </p:nvSpPr>
        <p:spPr/>
        <p:txBody>
          <a:bodyPr/>
          <a:lstStyle>
            <a:lvl1pPr>
              <a:defRPr/>
            </a:lvl1pPr>
          </a:lstStyle>
          <a:p>
            <a:pPr>
              <a:defRPr/>
            </a:pPr>
            <a:fld id="{F5D2CF44-1A38-4E49-9EC3-0078EAC4D22F}" type="datetime2">
              <a:rPr lang="en-US"/>
              <a:pPr>
                <a:defRPr/>
              </a:pPr>
              <a:t>Tuesday, May 16, 2017</a:t>
            </a:fld>
            <a:endParaRPr lang="en-US" dirty="0"/>
          </a:p>
        </p:txBody>
      </p:sp>
      <p:sp>
        <p:nvSpPr>
          <p:cNvPr id="4" name="Rectangle 21"/>
          <p:cNvSpPr>
            <a:spLocks noGrp="1"/>
          </p:cNvSpPr>
          <p:nvPr>
            <p:ph type="ftr" sz="quarter" idx="11"/>
          </p:nvPr>
        </p:nvSpPr>
        <p:spPr>
          <a:ln/>
        </p:spPr>
        <p:txBody>
          <a:bodyPr/>
          <a:lstStyle>
            <a:lvl1pPr>
              <a:defRPr/>
            </a:lvl1pPr>
          </a:lstStyle>
          <a:p>
            <a:pPr>
              <a:defRPr/>
            </a:pPr>
            <a:endParaRPr lang="en-US" dirty="0"/>
          </a:p>
        </p:txBody>
      </p:sp>
      <p:sp>
        <p:nvSpPr>
          <p:cNvPr id="5" name="Rectangle 4"/>
          <p:cNvSpPr>
            <a:spLocks noGrp="1"/>
          </p:cNvSpPr>
          <p:nvPr>
            <p:ph type="sldNum" sz="quarter" idx="12"/>
          </p:nvPr>
        </p:nvSpPr>
        <p:spPr/>
        <p:txBody>
          <a:bodyPr/>
          <a:lstStyle>
            <a:lvl1pPr>
              <a:defRPr/>
            </a:lvl1pPr>
          </a:lstStyle>
          <a:p>
            <a:pPr>
              <a:defRPr/>
            </a:pPr>
            <a:fld id="{576A5BCF-79D0-41AF-BFF9-BF9A5B9B5F5C}" type="slidenum">
              <a:rPr lang="en-US"/>
              <a:pPr>
                <a:defRPr/>
              </a:pPr>
              <a:t>‹#›</a:t>
            </a:fld>
            <a:endParaRPr lang="en-US" dirty="0"/>
          </a:p>
        </p:txBody>
      </p:sp>
    </p:spTree>
    <p:extLst>
      <p:ext uri="{BB962C8B-B14F-4D97-AF65-F5344CB8AC3E}">
        <p14:creationId xmlns:p14="http://schemas.microsoft.com/office/powerpoint/2010/main" val="3880442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lvl1pPr>
              <a:defRPr/>
            </a:lvl1pPr>
          </a:lstStyle>
          <a:p>
            <a:pPr>
              <a:defRPr/>
            </a:pPr>
            <a:fld id="{7C3B7A98-A5C4-4A16-9DA2-4729BDDD62C5}" type="datetime2">
              <a:rPr lang="en-US"/>
              <a:pPr>
                <a:defRPr/>
              </a:pPr>
              <a:t>Tuesday, May 16, 2017</a:t>
            </a:fld>
            <a:endParaRPr lang="en-US" dirty="0"/>
          </a:p>
        </p:txBody>
      </p:sp>
      <p:sp>
        <p:nvSpPr>
          <p:cNvPr id="3" name="Rectangle 21"/>
          <p:cNvSpPr>
            <a:spLocks noGrp="1"/>
          </p:cNvSpPr>
          <p:nvPr>
            <p:ph type="ftr" sz="quarter" idx="11"/>
          </p:nvPr>
        </p:nvSpPr>
        <p:spPr>
          <a:ln/>
        </p:spPr>
        <p:txBody>
          <a:bodyPr/>
          <a:lstStyle>
            <a:lvl1pPr>
              <a:defRPr/>
            </a:lvl1pPr>
          </a:lstStyle>
          <a:p>
            <a:pPr>
              <a:defRPr/>
            </a:pPr>
            <a:endParaRPr lang="en-US" dirty="0"/>
          </a:p>
        </p:txBody>
      </p:sp>
      <p:sp>
        <p:nvSpPr>
          <p:cNvPr id="4" name="Rectangle 3"/>
          <p:cNvSpPr>
            <a:spLocks noGrp="1"/>
          </p:cNvSpPr>
          <p:nvPr>
            <p:ph type="sldNum" sz="quarter" idx="12"/>
          </p:nvPr>
        </p:nvSpPr>
        <p:spPr/>
        <p:txBody>
          <a:bodyPr/>
          <a:lstStyle>
            <a:lvl1pPr>
              <a:defRPr/>
            </a:lvl1pPr>
          </a:lstStyle>
          <a:p>
            <a:pPr>
              <a:defRPr/>
            </a:pPr>
            <a:fld id="{E08B4860-BB30-44D6-A87B-1CA40309DC18}" type="slidenum">
              <a:rPr lang="en-US"/>
              <a:pPr>
                <a:defRPr/>
              </a:pPr>
              <a:t>‹#›</a:t>
            </a:fld>
            <a:endParaRPr lang="en-US" dirty="0"/>
          </a:p>
        </p:txBody>
      </p:sp>
    </p:spTree>
    <p:extLst>
      <p:ext uri="{BB962C8B-B14F-4D97-AF65-F5344CB8AC3E}">
        <p14:creationId xmlns:p14="http://schemas.microsoft.com/office/powerpoint/2010/main" val="1730242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a:noAutofit/>
          </a:bodyPr>
          <a:lstStyle>
            <a:lvl1pPr algn="l" rtl="0" latinLnBrk="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dirty="0"/>
          </a:p>
        </p:txBody>
      </p:sp>
      <p:sp>
        <p:nvSpPr>
          <p:cNvPr id="3" name="Espace réservé du texte 2"/>
          <p:cNvSpPr>
            <a:spLocks noGrp="1"/>
          </p:cNvSpPr>
          <p:nvPr>
            <p:ph type="body" idx="1"/>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Espace réservé du contenu 3"/>
          <p:cNvSpPr>
            <a:spLocks noGrp="1"/>
          </p:cNvSpPr>
          <p:nvPr>
            <p:ph sz="half" idx="2"/>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dt" sz="half" idx="10"/>
          </p:nvPr>
        </p:nvSpPr>
        <p:spPr/>
        <p:txBody>
          <a:bodyPr/>
          <a:lstStyle>
            <a:lvl1pPr>
              <a:defRPr/>
            </a:lvl1pPr>
          </a:lstStyle>
          <a:p>
            <a:pPr>
              <a:defRPr/>
            </a:pPr>
            <a:fld id="{FC4C1E82-17C1-437C-906D-562612DDCF49}" type="datetime2">
              <a:rPr lang="en-US"/>
              <a:pPr>
                <a:defRPr/>
              </a:pPr>
              <a:t>Tuesday, May 16, 2017</a:t>
            </a:fld>
            <a:endParaRPr lang="en-US" dirty="0"/>
          </a:p>
        </p:txBody>
      </p:sp>
      <p:sp>
        <p:nvSpPr>
          <p:cNvPr id="6" name="Rectangle 21"/>
          <p:cNvSpPr>
            <a:spLocks noGrp="1"/>
          </p:cNvSpPr>
          <p:nvPr>
            <p:ph type="ftr" sz="quarter" idx="11"/>
          </p:nvPr>
        </p:nvSpPr>
        <p:spPr>
          <a:ln/>
        </p:spPr>
        <p:txBody>
          <a:bodyPr/>
          <a:lstStyle>
            <a:lvl1pPr>
              <a:defRPr/>
            </a:lvl1pPr>
          </a:lstStyle>
          <a:p>
            <a:pPr>
              <a:defRPr/>
            </a:pPr>
            <a:endParaRPr lang="en-US" dirty="0"/>
          </a:p>
        </p:txBody>
      </p:sp>
      <p:sp>
        <p:nvSpPr>
          <p:cNvPr id="7" name="Rectangle 6"/>
          <p:cNvSpPr>
            <a:spLocks noGrp="1"/>
          </p:cNvSpPr>
          <p:nvPr>
            <p:ph type="sldNum" sz="quarter" idx="12"/>
          </p:nvPr>
        </p:nvSpPr>
        <p:spPr/>
        <p:txBody>
          <a:bodyPr/>
          <a:lstStyle>
            <a:lvl1pPr>
              <a:defRPr/>
            </a:lvl1pPr>
          </a:lstStyle>
          <a:p>
            <a:pPr>
              <a:defRPr/>
            </a:pPr>
            <a:fld id="{7DF56589-2AEC-45D1-81BA-3D21E0D0466B}" type="slidenum">
              <a:rPr lang="en-US"/>
              <a:pPr>
                <a:defRPr/>
              </a:pPr>
              <a:t>‹#›</a:t>
            </a:fld>
            <a:endParaRPr lang="en-US" dirty="0"/>
          </a:p>
        </p:txBody>
      </p:sp>
    </p:spTree>
    <p:extLst>
      <p:ext uri="{BB962C8B-B14F-4D97-AF65-F5344CB8AC3E}">
        <p14:creationId xmlns:p14="http://schemas.microsoft.com/office/powerpoint/2010/main" val="3261528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55544" y="3021808"/>
            <a:ext cx="2514600" cy="457200"/>
          </a:xfrm>
        </p:spPr>
        <p:txBody>
          <a:bodyPr/>
          <a:lstStyle>
            <a:lvl1pPr algn="l">
              <a:buNone/>
              <a:defRPr sz="1600" b="1">
                <a:solidFill>
                  <a:schemeClr val="accent2"/>
                </a:solidFill>
              </a:defRPr>
            </a:lvl1pPr>
          </a:lstStyle>
          <a:p>
            <a:r>
              <a:rPr lang="en-US" smtClean="0"/>
              <a:t>Click to edit Master title style</a:t>
            </a:r>
            <a:endParaRPr lang="en-US" dirty="0"/>
          </a:p>
        </p:txBody>
      </p:sp>
      <p:sp>
        <p:nvSpPr>
          <p:cNvPr id="4" name="Espace réservé du texte 3"/>
          <p:cNvSpPr>
            <a:spLocks noGrp="1"/>
          </p:cNvSpPr>
          <p:nvPr>
            <p:ph type="body" sz="half" idx="2"/>
          </p:nvPr>
        </p:nvSpPr>
        <p:spPr>
          <a:xfrm>
            <a:off x="6255544" y="3500440"/>
            <a:ext cx="2209800" cy="2130552"/>
          </a:xfrm>
        </p:spPr>
        <p:txBody>
          <a:bodyPr lIns="0" rIns="0" bIns="0"/>
          <a:lstStyle>
            <a:lvl1pPr marL="0" indent="0">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Espace réservé pour une image  2"/>
          <p:cNvSpPr>
            <a:spLocks noGrp="1"/>
          </p:cNvSpPr>
          <p:nvPr>
            <p:ph type="pic" idx="1"/>
          </p:nvPr>
        </p:nvSpPr>
        <p:spPr>
          <a:xfrm>
            <a:off x="747712" y="1524000"/>
            <a:ext cx="5029200" cy="4114800"/>
          </a:xfrm>
          <a:prstGeom prst="roundRect">
            <a:avLst>
              <a:gd name="adj" fmla="val 4167"/>
            </a:avLst>
          </a:prstGeom>
          <a:solidFill>
            <a:schemeClr val="bg2"/>
          </a:solidFill>
          <a:ln w="3000">
            <a:solidFill>
              <a:schemeClr val="bg2">
                <a:shade val="35000"/>
              </a:schemeClr>
            </a:solidFill>
            <a:miter lim="800000"/>
          </a:ln>
          <a:effectLst/>
        </p:spPr>
        <p:txBody>
          <a:bodyPr>
            <a:normAutofit/>
          </a:bodyPr>
          <a:lstStyle>
            <a:lvl1pPr>
              <a:buNone/>
              <a:defRPr sz="3200"/>
            </a:lvl1pPr>
          </a:lstStyle>
          <a:p>
            <a:pPr lvl="0"/>
            <a:r>
              <a:rPr lang="en-US" noProof="0" dirty="0" smtClean="0"/>
              <a:t>Click icon to add picture</a:t>
            </a:r>
            <a:endParaRPr lang="en-US" noProof="0" dirty="0"/>
          </a:p>
        </p:txBody>
      </p:sp>
      <p:sp>
        <p:nvSpPr>
          <p:cNvPr id="5" name="Rectangle 4"/>
          <p:cNvSpPr>
            <a:spLocks noGrp="1"/>
          </p:cNvSpPr>
          <p:nvPr>
            <p:ph type="dt" sz="half" idx="10"/>
          </p:nvPr>
        </p:nvSpPr>
        <p:spPr/>
        <p:txBody>
          <a:bodyPr/>
          <a:lstStyle>
            <a:lvl1pPr>
              <a:defRPr/>
            </a:lvl1pPr>
          </a:lstStyle>
          <a:p>
            <a:pPr>
              <a:defRPr/>
            </a:pPr>
            <a:fld id="{8EDA0AA7-7DB8-40EF-9273-BF1C26509E89}" type="datetime2">
              <a:rPr lang="en-US"/>
              <a:pPr>
                <a:defRPr/>
              </a:pPr>
              <a:t>Tuesday, May 16, 2017</a:t>
            </a:fld>
            <a:endParaRPr lang="en-US" dirty="0"/>
          </a:p>
        </p:txBody>
      </p:sp>
      <p:sp>
        <p:nvSpPr>
          <p:cNvPr id="6" name="Rectangle 21"/>
          <p:cNvSpPr>
            <a:spLocks noGrp="1"/>
          </p:cNvSpPr>
          <p:nvPr>
            <p:ph type="ftr" sz="quarter" idx="11"/>
          </p:nvPr>
        </p:nvSpPr>
        <p:spPr>
          <a:ln/>
        </p:spPr>
        <p:txBody>
          <a:bodyPr/>
          <a:lstStyle>
            <a:lvl1pPr>
              <a:defRPr/>
            </a:lvl1pPr>
          </a:lstStyle>
          <a:p>
            <a:pPr>
              <a:defRPr/>
            </a:pPr>
            <a:endParaRPr lang="en-US" dirty="0"/>
          </a:p>
        </p:txBody>
      </p:sp>
      <p:sp>
        <p:nvSpPr>
          <p:cNvPr id="7" name="Rectangle 6"/>
          <p:cNvSpPr>
            <a:spLocks noGrp="1"/>
          </p:cNvSpPr>
          <p:nvPr>
            <p:ph type="sldNum" sz="quarter" idx="12"/>
          </p:nvPr>
        </p:nvSpPr>
        <p:spPr/>
        <p:txBody>
          <a:bodyPr/>
          <a:lstStyle>
            <a:lvl1pPr>
              <a:defRPr/>
            </a:lvl1pPr>
          </a:lstStyle>
          <a:p>
            <a:pPr>
              <a:defRPr/>
            </a:pPr>
            <a:fld id="{C7D82405-0AB0-4F4E-9082-32A565635187}" type="slidenum">
              <a:rPr lang="en-US"/>
              <a:pPr>
                <a:defRPr/>
              </a:pPr>
              <a:t>‹#›</a:t>
            </a:fld>
            <a:endParaRPr lang="en-US" dirty="0"/>
          </a:p>
        </p:txBody>
      </p:sp>
    </p:spTree>
    <p:extLst>
      <p:ext uri="{BB962C8B-B14F-4D97-AF65-F5344CB8AC3E}">
        <p14:creationId xmlns:p14="http://schemas.microsoft.com/office/powerpoint/2010/main" val="2237087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Constantia" pitchFamily="18" charset="0"/>
            </a:endParaRPr>
          </a:p>
        </p:txBody>
      </p:sp>
      <p:sp>
        <p:nvSpPr>
          <p:cNvPr id="8" name="Form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Constantia" pitchFamily="18" charset="0"/>
            </a:endParaRPr>
          </a:p>
        </p:txBody>
      </p:sp>
      <p:sp>
        <p:nvSpPr>
          <p:cNvPr id="1028" name="Rectangle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1029" name="Rectangle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smtClean="0">
                <a:solidFill>
                  <a:srgbClr val="045C75"/>
                </a:solidFill>
                <a:latin typeface="Constantia" pitchFamily="18" charset="0"/>
              </a:defRPr>
            </a:lvl1pPr>
          </a:lstStyle>
          <a:p>
            <a:pPr>
              <a:defRPr/>
            </a:pPr>
            <a:fld id="{3EB6E869-9AD2-48AC-8B99-76115ADFA2DD}" type="datetime2">
              <a:rPr lang="en-US"/>
              <a:pPr>
                <a:defRPr/>
              </a:pPr>
              <a:t>Tuesday, May 16, 2017</a:t>
            </a:fld>
            <a:endParaRPr lang="en-US" dirty="0"/>
          </a:p>
        </p:txBody>
      </p:sp>
      <p:sp>
        <p:nvSpPr>
          <p:cNvPr id="1031" name="Rectangle 21"/>
          <p:cNvSpPr>
            <a:spLocks noGrp="1"/>
          </p:cNvSpPr>
          <p:nvPr>
            <p:ph type="ftr" sz="quarter" idx="3"/>
          </p:nvPr>
        </p:nvSpPr>
        <p:spPr bwMode="auto">
          <a:xfrm>
            <a:off x="2590800" y="6356350"/>
            <a:ext cx="2895600" cy="3651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defRPr sz="1200" smtClean="0">
                <a:solidFill>
                  <a:srgbClr val="045C75"/>
                </a:solidFill>
                <a:latin typeface="Constantia" pitchFamily="18" charset="0"/>
              </a:defRPr>
            </a:lvl1pPr>
          </a:lstStyle>
          <a:p>
            <a:pPr>
              <a:defRPr/>
            </a:pPr>
            <a:endParaRPr lang="en-US" dirty="0"/>
          </a:p>
        </p:txBody>
      </p:sp>
      <p:sp>
        <p:nvSpPr>
          <p:cNvPr id="18" name="Slide Number Placeholder 17"/>
          <p:cNvSpPr>
            <a:spLocks noGrp="1"/>
          </p:cNvSpPr>
          <p:nvPr>
            <p:ph type="sldNum" sz="quarter" idx="4"/>
          </p:nvPr>
        </p:nvSpPr>
        <p:spPr>
          <a:xfrm>
            <a:off x="8077200" y="6356350"/>
            <a:ext cx="609600" cy="365125"/>
          </a:xfrm>
          <a:prstGeom prst="rect">
            <a:avLst/>
          </a:prstGeom>
        </p:spPr>
        <p:txBody>
          <a:bodyPr vert="horz" wrap="square" lIns="0" tIns="0" rIns="0" bIns="0" numCol="1" anchor="b" anchorCtr="0" compatLnSpc="1">
            <a:prstTxWarp prst="textNoShape">
              <a:avLst/>
            </a:prstTxWarp>
          </a:bodyPr>
          <a:lstStyle>
            <a:lvl1pPr algn="r">
              <a:defRPr sz="1200" smtClean="0">
                <a:solidFill>
                  <a:srgbClr val="045C75"/>
                </a:solidFill>
                <a:latin typeface="Constantia" pitchFamily="18" charset="0"/>
              </a:defRPr>
            </a:lvl1pPr>
          </a:lstStyle>
          <a:p>
            <a:pPr>
              <a:defRPr/>
            </a:pPr>
            <a:fld id="{52469445-4374-4256-8766-B2941C13BEED}" type="slidenum">
              <a:rPr lang="en-US"/>
              <a:pPr>
                <a:defRPr/>
              </a:pPr>
              <a:t>‹#›</a:t>
            </a:fld>
            <a:endParaRPr lang="en-US" dirty="0"/>
          </a:p>
        </p:txBody>
      </p:sp>
      <p:grpSp>
        <p:nvGrpSpPr>
          <p:cNvPr id="1033" name="Group 9"/>
          <p:cNvGrpSpPr>
            <a:grpSpLocks/>
          </p:cNvGrpSpPr>
          <p:nvPr/>
        </p:nvGrpSpPr>
        <p:grpSpPr bwMode="auto">
          <a:xfrm>
            <a:off x="-19050" y="203200"/>
            <a:ext cx="9180513" cy="647700"/>
            <a:chOff x="-19045" y="216550"/>
            <a:chExt cx="9180548" cy="649224"/>
          </a:xfrm>
        </p:grpSpPr>
        <p:sp>
          <p:nvSpPr>
            <p:cNvPr id="12" name="Forme 11"/>
            <p:cNvSpPr>
              <a:spLocks/>
            </p:cNvSpPr>
            <p:nvPr/>
          </p:nvSpPr>
          <p:spPr bwMode="auto">
            <a:xfrm rot="21435692">
              <a:off x="-21862" y="202262"/>
              <a:ext cx="9162324" cy="647779"/>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dirty="0">
                <a:latin typeface="Constantia" pitchFamily="18" charset="0"/>
              </a:endParaRPr>
            </a:p>
          </p:txBody>
        </p:sp>
        <p:sp>
          <p:nvSpPr>
            <p:cNvPr id="13" name="Forme 12"/>
            <p:cNvSpPr>
              <a:spLocks/>
            </p:cNvSpPr>
            <p:nvPr/>
          </p:nvSpPr>
          <p:spPr bwMode="auto">
            <a:xfrm rot="21435692">
              <a:off x="-15525" y="275829"/>
              <a:ext cx="9175050" cy="529475"/>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dirty="0">
                <a:latin typeface="Constantia" pitchFamily="18" charset="0"/>
              </a:endParaRPr>
            </a:p>
          </p:txBody>
        </p:sp>
      </p:grpSp>
    </p:spTree>
  </p:cSld>
  <p:clrMap bg1="lt1" tx1="dk1" bg2="lt2" tx2="dk2" accent1="accent1" accent2="accent2" accent3="accent3" accent4="accent4" accent5="accent5" accent6="accent6" hlink="hlink" folHlink="folHlink"/>
  <p:sldLayoutIdLst>
    <p:sldLayoutId id="2147483685" r:id="rId1"/>
    <p:sldLayoutId id="2147483678" r:id="rId2"/>
    <p:sldLayoutId id="2147483686" r:id="rId3"/>
    <p:sldLayoutId id="2147483679" r:id="rId4"/>
    <p:sldLayoutId id="2147483680" r:id="rId5"/>
    <p:sldLayoutId id="2147483681" r:id="rId6"/>
    <p:sldLayoutId id="2147483682" r:id="rId7"/>
    <p:sldLayoutId id="2147483683" r:id="rId8"/>
    <p:sldLayoutId id="2147483684" r:id="rId9"/>
  </p:sldLayoutIdLst>
  <p:txStyles>
    <p:titleStyle>
      <a:lvl1pPr marL="342900" indent="-342900" algn="l" defTabSz="-13873163" rtl="0" eaLnBrk="1" fontAlgn="base" hangingPunct="1">
        <a:spcBef>
          <a:spcPct val="0"/>
        </a:spcBef>
        <a:spcAft>
          <a:spcPct val="0"/>
        </a:spcAft>
        <a:defRPr sz="5000" kern="1200">
          <a:solidFill>
            <a:schemeClr val="tx2"/>
          </a:solidFill>
          <a:latin typeface="+mj-lt"/>
          <a:ea typeface="+mj-ea"/>
          <a:cs typeface="+mj-cs"/>
        </a:defRPr>
      </a:lvl1pPr>
      <a:lvl2pPr marL="342900" indent="-342900" algn="l" defTabSz="-13873163" rtl="0" eaLnBrk="1" fontAlgn="base" hangingPunct="1">
        <a:spcBef>
          <a:spcPct val="0"/>
        </a:spcBef>
        <a:spcAft>
          <a:spcPct val="0"/>
        </a:spcAft>
        <a:defRPr sz="5000">
          <a:solidFill>
            <a:schemeClr val="tx2"/>
          </a:solidFill>
          <a:latin typeface="Calibri" pitchFamily="34" charset="0"/>
        </a:defRPr>
      </a:lvl2pPr>
      <a:lvl3pPr marL="342900" indent="-342900" algn="l" defTabSz="-13873163" rtl="0" eaLnBrk="1" fontAlgn="base" hangingPunct="1">
        <a:spcBef>
          <a:spcPct val="0"/>
        </a:spcBef>
        <a:spcAft>
          <a:spcPct val="0"/>
        </a:spcAft>
        <a:defRPr sz="5000">
          <a:solidFill>
            <a:schemeClr val="tx2"/>
          </a:solidFill>
          <a:latin typeface="Calibri" pitchFamily="34" charset="0"/>
        </a:defRPr>
      </a:lvl3pPr>
      <a:lvl4pPr marL="342900" indent="-342900" algn="l" defTabSz="-13873163" rtl="0" eaLnBrk="1" fontAlgn="base" hangingPunct="1">
        <a:spcBef>
          <a:spcPct val="0"/>
        </a:spcBef>
        <a:spcAft>
          <a:spcPct val="0"/>
        </a:spcAft>
        <a:defRPr sz="5000">
          <a:solidFill>
            <a:schemeClr val="tx2"/>
          </a:solidFill>
          <a:latin typeface="Calibri" pitchFamily="34" charset="0"/>
        </a:defRPr>
      </a:lvl4pPr>
      <a:lvl5pPr marL="342900" indent="-342900" algn="l" defTabSz="-13873163" rtl="0" eaLnBrk="1" fontAlgn="base" hangingPunct="1">
        <a:spcBef>
          <a:spcPct val="0"/>
        </a:spcBef>
        <a:spcAft>
          <a:spcPct val="0"/>
        </a:spcAft>
        <a:defRPr sz="5000">
          <a:solidFill>
            <a:schemeClr val="tx2"/>
          </a:solidFill>
          <a:latin typeface="Calibri" pitchFamily="34" charset="0"/>
        </a:defRPr>
      </a:lvl5pPr>
      <a:lvl6pPr marL="800100" indent="-342900" algn="l" defTabSz="-13873163" rtl="0" eaLnBrk="1" fontAlgn="base" hangingPunct="1">
        <a:spcBef>
          <a:spcPct val="0"/>
        </a:spcBef>
        <a:spcAft>
          <a:spcPct val="0"/>
        </a:spcAft>
        <a:defRPr sz="5000">
          <a:solidFill>
            <a:schemeClr val="tx2"/>
          </a:solidFill>
          <a:latin typeface="Calibri" pitchFamily="34" charset="0"/>
        </a:defRPr>
      </a:lvl6pPr>
      <a:lvl7pPr marL="1257300" indent="-342900" algn="l" defTabSz="-13873163" rtl="0" eaLnBrk="1" fontAlgn="base" hangingPunct="1">
        <a:spcBef>
          <a:spcPct val="0"/>
        </a:spcBef>
        <a:spcAft>
          <a:spcPct val="0"/>
        </a:spcAft>
        <a:defRPr sz="5000">
          <a:solidFill>
            <a:schemeClr val="tx2"/>
          </a:solidFill>
          <a:latin typeface="Calibri" pitchFamily="34" charset="0"/>
        </a:defRPr>
      </a:lvl7pPr>
      <a:lvl8pPr marL="1714500" indent="-342900" algn="l" defTabSz="-13873163" rtl="0" eaLnBrk="1" fontAlgn="base" hangingPunct="1">
        <a:spcBef>
          <a:spcPct val="0"/>
        </a:spcBef>
        <a:spcAft>
          <a:spcPct val="0"/>
        </a:spcAft>
        <a:defRPr sz="5000">
          <a:solidFill>
            <a:schemeClr val="tx2"/>
          </a:solidFill>
          <a:latin typeface="Calibri" pitchFamily="34" charset="0"/>
        </a:defRPr>
      </a:lvl8pPr>
      <a:lvl9pPr marL="2171700" indent="-342900" algn="l" defTabSz="-13873163" rtl="0" eaLnBrk="1" fontAlgn="base" hangingPunct="1">
        <a:spcBef>
          <a:spcPct val="0"/>
        </a:spcBef>
        <a:spcAft>
          <a:spcPct val="0"/>
        </a:spcAft>
        <a:defRPr sz="5000">
          <a:solidFill>
            <a:schemeClr val="tx2"/>
          </a:solidFill>
          <a:latin typeface="Calibri" pitchFamily="34" charset="0"/>
        </a:defRPr>
      </a:lvl9pPr>
    </p:titleStyle>
    <p:bodyStyle>
      <a:lvl1pPr marL="342900" indent="-342900" algn="l" defTabSz="-13873163" rtl="0" eaLnBrk="1" fontAlgn="base" hangingPunct="1">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742950" indent="-285750" algn="l" defTabSz="-13873163" rtl="0" eaLnBrk="1" fontAlgn="base" hangingPunct="1">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1143000" indent="-228600" algn="l" defTabSz="-13873163" rtl="0" eaLnBrk="1" fontAlgn="base" hangingPunct="1">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600200" indent="-228600" algn="l" defTabSz="-13873163" rtl="0" eaLnBrk="1" fontAlgn="base" hangingPunct="1">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2057400" indent="-228600" algn="l" defTabSz="-13873163" rtl="0" eaLnBrk="1" fontAlgn="base" hangingPunct="1">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sz="14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Forme 5"/>
          <p:cNvSpPr>
            <a:spLocks noGrp="1"/>
          </p:cNvSpPr>
          <p:nvPr>
            <p:ph type="subTitle" idx="1"/>
          </p:nvPr>
        </p:nvSpPr>
        <p:spPr>
          <a:xfrm>
            <a:off x="1676400" y="4038600"/>
            <a:ext cx="5734050" cy="546100"/>
          </a:xfrm>
        </p:spPr>
        <p:txBody>
          <a:bodyPr/>
          <a:lstStyle/>
          <a:p>
            <a:pPr marR="0" algn="ctr" defTabSz="914400" eaLnBrk="1" hangingPunct="1"/>
            <a:r>
              <a:rPr lang="fr-CA" altLang="en-US" sz="5400" b="1" dirty="0" smtClean="0">
                <a:latin typeface="Calibri" pitchFamily="34" charset="0"/>
              </a:rPr>
              <a:t>HISP INDIA</a:t>
            </a:r>
          </a:p>
        </p:txBody>
      </p:sp>
      <p:sp>
        <p:nvSpPr>
          <p:cNvPr id="4099" name="Forme 2"/>
          <p:cNvSpPr>
            <a:spLocks/>
          </p:cNvSpPr>
          <p:nvPr/>
        </p:nvSpPr>
        <p:spPr bwMode="auto">
          <a:xfrm>
            <a:off x="1187450" y="2871932"/>
            <a:ext cx="655320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IN" sz="2400" dirty="0"/>
              <a:t>Design and Development of M&amp;E System for Nutrition in Nepal</a:t>
            </a:r>
            <a:endParaRPr lang="en-US" sz="2400" dirty="0"/>
          </a:p>
          <a:p>
            <a:r>
              <a:rPr lang="en-US" sz="2400" dirty="0"/>
              <a:t> </a:t>
            </a:r>
          </a:p>
        </p:txBody>
      </p:sp>
      <p:sp>
        <p:nvSpPr>
          <p:cNvPr id="2" name="TextBox 1"/>
          <p:cNvSpPr txBox="1"/>
          <p:nvPr/>
        </p:nvSpPr>
        <p:spPr>
          <a:xfrm>
            <a:off x="471055" y="1995055"/>
            <a:ext cx="8534400" cy="646331"/>
          </a:xfrm>
          <a:prstGeom prst="rect">
            <a:avLst/>
          </a:prstGeom>
          <a:noFill/>
        </p:spPr>
        <p:txBody>
          <a:bodyPr wrap="square" rtlCol="0">
            <a:spAutoFit/>
          </a:bodyPr>
          <a:lstStyle/>
          <a:p>
            <a:r>
              <a:rPr lang="en-US" sz="3600" b="1" dirty="0" smtClean="0">
                <a:solidFill>
                  <a:schemeClr val="accent1"/>
                </a:solidFill>
              </a:rPr>
              <a:t>Internship-Dissertation Presentation</a:t>
            </a:r>
            <a:endParaRPr lang="en-US" sz="3600" b="1" dirty="0">
              <a:solidFill>
                <a:schemeClr val="accent1"/>
              </a:solidFill>
            </a:endParaRPr>
          </a:p>
        </p:txBody>
      </p:sp>
      <p:sp>
        <p:nvSpPr>
          <p:cNvPr id="3" name="TextBox 2"/>
          <p:cNvSpPr txBox="1"/>
          <p:nvPr/>
        </p:nvSpPr>
        <p:spPr>
          <a:xfrm>
            <a:off x="228600" y="5029200"/>
            <a:ext cx="8776855" cy="646331"/>
          </a:xfrm>
          <a:prstGeom prst="rect">
            <a:avLst/>
          </a:prstGeom>
          <a:noFill/>
        </p:spPr>
        <p:txBody>
          <a:bodyPr wrap="square" rtlCol="0">
            <a:spAutoFit/>
          </a:bodyPr>
          <a:lstStyle/>
          <a:p>
            <a:r>
              <a:rPr lang="en-US" b="1" dirty="0" smtClean="0"/>
              <a:t>Submitted to:                                                           Submitted by:</a:t>
            </a:r>
          </a:p>
          <a:p>
            <a:r>
              <a:rPr lang="en-US" b="1" dirty="0" smtClean="0"/>
              <a:t>Professor </a:t>
            </a:r>
            <a:r>
              <a:rPr lang="en-US" b="1" dirty="0" err="1" smtClean="0"/>
              <a:t>Nishikant</a:t>
            </a:r>
            <a:r>
              <a:rPr lang="en-US" b="1" dirty="0" smtClean="0"/>
              <a:t> </a:t>
            </a:r>
            <a:r>
              <a:rPr lang="en-US" b="1" dirty="0" err="1" smtClean="0"/>
              <a:t>bele</a:t>
            </a:r>
            <a:r>
              <a:rPr lang="en-US" b="1" dirty="0" smtClean="0"/>
              <a:t>                                        </a:t>
            </a:r>
            <a:r>
              <a:rPr lang="en-US" b="1" dirty="0" err="1" smtClean="0"/>
              <a:t>Yogesh</a:t>
            </a:r>
            <a:r>
              <a:rPr lang="en-US" b="1" dirty="0" smtClean="0"/>
              <a:t> </a:t>
            </a:r>
            <a:r>
              <a:rPr lang="en-US" b="1" dirty="0" err="1" smtClean="0"/>
              <a:t>chand</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219200"/>
            <a:ext cx="7591942" cy="4805919"/>
          </a:xfrm>
          <a:prstGeom prst="rect">
            <a:avLst/>
          </a:prstGeom>
          <a:noFill/>
          <a:ln>
            <a:noFill/>
          </a:ln>
        </p:spPr>
      </p:pic>
    </p:spTree>
    <p:extLst>
      <p:ext uri="{BB962C8B-B14F-4D97-AF65-F5344CB8AC3E}">
        <p14:creationId xmlns:p14="http://schemas.microsoft.com/office/powerpoint/2010/main" val="1343870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2856" y="990600"/>
            <a:ext cx="7862944"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1135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838200"/>
            <a:ext cx="7772399" cy="5638799"/>
          </a:xfrm>
          <a:prstGeom prst="rect">
            <a:avLst/>
          </a:prstGeom>
          <a:noFill/>
          <a:ln>
            <a:noFill/>
          </a:ln>
        </p:spPr>
      </p:pic>
    </p:spTree>
    <p:extLst>
      <p:ext uri="{BB962C8B-B14F-4D97-AF65-F5344CB8AC3E}">
        <p14:creationId xmlns:p14="http://schemas.microsoft.com/office/powerpoint/2010/main" val="615878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685800"/>
            <a:ext cx="7924800" cy="5715000"/>
          </a:xfrm>
          <a:prstGeom prst="rect">
            <a:avLst/>
          </a:prstGeom>
          <a:noFill/>
          <a:ln>
            <a:noFill/>
          </a:ln>
        </p:spPr>
      </p:pic>
    </p:spTree>
    <p:extLst>
      <p:ext uri="{BB962C8B-B14F-4D97-AF65-F5344CB8AC3E}">
        <p14:creationId xmlns:p14="http://schemas.microsoft.com/office/powerpoint/2010/main" val="3961413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a:t>
            </a:r>
            <a:endParaRPr lang="en-US" b="1" dirty="0"/>
          </a:p>
        </p:txBody>
      </p:sp>
      <p:sp>
        <p:nvSpPr>
          <p:cNvPr id="3" name="Content Placeholder 2"/>
          <p:cNvSpPr>
            <a:spLocks noGrp="1"/>
          </p:cNvSpPr>
          <p:nvPr>
            <p:ph idx="1"/>
          </p:nvPr>
        </p:nvSpPr>
        <p:spPr/>
        <p:txBody>
          <a:bodyPr/>
          <a:lstStyle/>
          <a:p>
            <a:pPr marL="0" lvl="0" indent="0">
              <a:buNone/>
            </a:pPr>
            <a:endParaRPr lang="en-US" dirty="0" smtClean="0"/>
          </a:p>
          <a:p>
            <a:pPr lvl="0"/>
            <a:r>
              <a:rPr lang="en-US" dirty="0" smtClean="0"/>
              <a:t>Understanding Basics </a:t>
            </a:r>
            <a:r>
              <a:rPr lang="en-US" dirty="0"/>
              <a:t>of  DHIS2</a:t>
            </a:r>
            <a:endParaRPr lang="en-IN" dirty="0"/>
          </a:p>
          <a:p>
            <a:pPr lvl="0"/>
            <a:r>
              <a:rPr lang="en-US" dirty="0"/>
              <a:t>Worked on Aggregate system , Tracker system ,Event based system</a:t>
            </a:r>
            <a:endParaRPr lang="en-IN" dirty="0"/>
          </a:p>
          <a:p>
            <a:pPr lvl="0"/>
            <a:r>
              <a:rPr lang="en-US" dirty="0"/>
              <a:t>Creation of users</a:t>
            </a:r>
            <a:endParaRPr lang="en-IN" dirty="0"/>
          </a:p>
          <a:p>
            <a:pPr lvl="0"/>
            <a:r>
              <a:rPr lang="en-US" dirty="0"/>
              <a:t>User role Assign</a:t>
            </a:r>
            <a:endParaRPr lang="en-IN" dirty="0"/>
          </a:p>
          <a:p>
            <a:pPr lvl="0"/>
            <a:r>
              <a:rPr lang="en-US" dirty="0"/>
              <a:t>Creation of data elements, data elements group, creation of data elements sets</a:t>
            </a:r>
            <a:endParaRPr lang="en-IN" dirty="0"/>
          </a:p>
          <a:p>
            <a:pPr lvl="0"/>
            <a:r>
              <a:rPr lang="en-US" dirty="0"/>
              <a:t>Creation of  data sets </a:t>
            </a:r>
            <a:endParaRPr lang="en-IN" dirty="0"/>
          </a:p>
          <a:p>
            <a:pPr marL="0" lvl="0" indent="0">
              <a:buNone/>
            </a:pPr>
            <a:endParaRPr lang="en-US" dirty="0" smtClean="0"/>
          </a:p>
          <a:p>
            <a:pPr lvl="0"/>
            <a:endParaRPr lang="en-US" dirty="0"/>
          </a:p>
          <a:p>
            <a:pPr marL="0" lvl="0" indent="0">
              <a:buNone/>
            </a:pPr>
            <a:endParaRPr lang="en-US" dirty="0"/>
          </a:p>
          <a:p>
            <a:endParaRPr lang="en-US" dirty="0"/>
          </a:p>
        </p:txBody>
      </p:sp>
    </p:spTree>
    <p:extLst>
      <p:ext uri="{BB962C8B-B14F-4D97-AF65-F5344CB8AC3E}">
        <p14:creationId xmlns:p14="http://schemas.microsoft.com/office/powerpoint/2010/main" val="11179627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p:txBody>
          <a:bodyPr/>
          <a:lstStyle/>
          <a:p>
            <a:pPr lvl="0"/>
            <a:r>
              <a:rPr lang="en-US" dirty="0"/>
              <a:t>Creation of Organization Unit</a:t>
            </a:r>
            <a:endParaRPr lang="en-IN" dirty="0"/>
          </a:p>
          <a:p>
            <a:pPr lvl="0"/>
            <a:r>
              <a:rPr lang="en-US" dirty="0"/>
              <a:t>Creation of Validation rule </a:t>
            </a:r>
            <a:endParaRPr lang="en-IN" dirty="0"/>
          </a:p>
          <a:p>
            <a:pPr lvl="0"/>
            <a:r>
              <a:rPr lang="en-US" dirty="0"/>
              <a:t>Creation of  Data entry form </a:t>
            </a:r>
            <a:endParaRPr lang="en-IN" dirty="0"/>
          </a:p>
          <a:p>
            <a:pPr lvl="0"/>
            <a:r>
              <a:rPr lang="en-US" dirty="0"/>
              <a:t>Updating data in DHIS2</a:t>
            </a:r>
            <a:endParaRPr lang="en-IN" dirty="0"/>
          </a:p>
          <a:p>
            <a:pPr lvl="0"/>
            <a:r>
              <a:rPr lang="en-US" dirty="0"/>
              <a:t>Mapping of the data elements </a:t>
            </a:r>
            <a:endParaRPr lang="en-IN" dirty="0"/>
          </a:p>
          <a:p>
            <a:endParaRPr lang="en-IN" dirty="0"/>
          </a:p>
        </p:txBody>
      </p:sp>
    </p:spTree>
    <p:extLst>
      <p:ext uri="{BB962C8B-B14F-4D97-AF65-F5344CB8AC3E}">
        <p14:creationId xmlns:p14="http://schemas.microsoft.com/office/powerpoint/2010/main" val="1935956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a:t>
            </a:r>
            <a:endParaRPr lang="en-US" dirty="0"/>
          </a:p>
        </p:txBody>
      </p:sp>
      <p:sp>
        <p:nvSpPr>
          <p:cNvPr id="3" name="Content Placeholder 2"/>
          <p:cNvSpPr>
            <a:spLocks noGrp="1"/>
          </p:cNvSpPr>
          <p:nvPr>
            <p:ph idx="1"/>
          </p:nvPr>
        </p:nvSpPr>
        <p:spPr/>
        <p:txBody>
          <a:bodyPr/>
          <a:lstStyle/>
          <a:p>
            <a:r>
              <a:rPr lang="en-IN" dirty="0"/>
              <a:t>To study the design and development </a:t>
            </a:r>
            <a:r>
              <a:rPr lang="en-IN" dirty="0" smtClean="0"/>
              <a:t>of </a:t>
            </a:r>
            <a:r>
              <a:rPr lang="en-IN" dirty="0"/>
              <a:t>the M&amp;E system for nutrition in Nepal</a:t>
            </a:r>
            <a:endParaRPr lang="en-US" dirty="0"/>
          </a:p>
        </p:txBody>
      </p:sp>
    </p:spTree>
    <p:extLst>
      <p:ext uri="{BB962C8B-B14F-4D97-AF65-F5344CB8AC3E}">
        <p14:creationId xmlns:p14="http://schemas.microsoft.com/office/powerpoint/2010/main" val="1960248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Methodology</a:t>
            </a:r>
            <a:endParaRPr lang="en-US" b="1" dirty="0"/>
          </a:p>
        </p:txBody>
      </p:sp>
      <p:sp>
        <p:nvSpPr>
          <p:cNvPr id="3" name="Content Placeholder 2"/>
          <p:cNvSpPr>
            <a:spLocks noGrp="1"/>
          </p:cNvSpPr>
          <p:nvPr>
            <p:ph idx="1"/>
          </p:nvPr>
        </p:nvSpPr>
        <p:spPr/>
        <p:txBody>
          <a:bodyPr/>
          <a:lstStyle/>
          <a:p>
            <a:r>
              <a:rPr lang="en-IN" dirty="0"/>
              <a:t>First phase: Requirement gathering </a:t>
            </a:r>
          </a:p>
          <a:p>
            <a:r>
              <a:rPr lang="en-IN" dirty="0"/>
              <a:t>Second phase: Design and Development </a:t>
            </a:r>
          </a:p>
          <a:p>
            <a:r>
              <a:rPr lang="en-IN" dirty="0"/>
              <a:t>Third phase: Capacity building </a:t>
            </a:r>
          </a:p>
          <a:p>
            <a:r>
              <a:rPr lang="en-IN" dirty="0"/>
              <a:t>Fourth phase: Pilot implementation and remote technical support </a:t>
            </a:r>
          </a:p>
          <a:p>
            <a:pPr marL="0" indent="0">
              <a:buNone/>
            </a:pPr>
            <a:endParaRPr lang="en-US" dirty="0"/>
          </a:p>
        </p:txBody>
      </p:sp>
    </p:spTree>
    <p:extLst>
      <p:ext uri="{BB962C8B-B14F-4D97-AF65-F5344CB8AC3E}">
        <p14:creationId xmlns:p14="http://schemas.microsoft.com/office/powerpoint/2010/main" val="41987288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STUDY </a:t>
            </a:r>
            <a:r>
              <a:rPr lang="en-US" b="1" dirty="0" smtClean="0"/>
              <a:t>DESIGN</a:t>
            </a:r>
            <a:endParaRPr lang="en-US" dirty="0"/>
          </a:p>
        </p:txBody>
      </p:sp>
      <p:sp>
        <p:nvSpPr>
          <p:cNvPr id="3" name="Content Placeholder 2"/>
          <p:cNvSpPr>
            <a:spLocks noGrp="1"/>
          </p:cNvSpPr>
          <p:nvPr>
            <p:ph idx="1"/>
          </p:nvPr>
        </p:nvSpPr>
        <p:spPr/>
        <p:txBody>
          <a:bodyPr/>
          <a:lstStyle/>
          <a:p>
            <a:pPr marL="0" indent="0">
              <a:buNone/>
            </a:pPr>
            <a:r>
              <a:rPr lang="en-US" b="1" dirty="0"/>
              <a:t>Program- </a:t>
            </a:r>
            <a:r>
              <a:rPr lang="en-IN" b="1" dirty="0" smtClean="0"/>
              <a:t>Activity Reporting </a:t>
            </a:r>
            <a:endParaRPr lang="en-US" dirty="0"/>
          </a:p>
          <a:p>
            <a:pPr marL="0" indent="0">
              <a:buNone/>
            </a:pPr>
            <a:r>
              <a:rPr lang="en-IN" dirty="0"/>
              <a:t>Steps and Modules of DHIS2 involved in Customization and Designing of </a:t>
            </a:r>
            <a:r>
              <a:rPr lang="en-IN" dirty="0" smtClean="0"/>
              <a:t>Activity reporting are </a:t>
            </a:r>
            <a:r>
              <a:rPr lang="en-IN" dirty="0"/>
              <a:t>following For</a:t>
            </a:r>
            <a:endParaRPr lang="en-US" dirty="0"/>
          </a:p>
          <a:p>
            <a:r>
              <a:rPr lang="en-US" dirty="0"/>
              <a:t>Data Elements and Indicators Creation</a:t>
            </a:r>
          </a:p>
          <a:p>
            <a:r>
              <a:rPr lang="en-US" dirty="0"/>
              <a:t>Dataset</a:t>
            </a:r>
          </a:p>
          <a:p>
            <a:pPr hangingPunct="0"/>
            <a:r>
              <a:rPr lang="en-IN" sz="2400" dirty="0"/>
              <a:t>organization unit hierarchy</a:t>
            </a:r>
            <a:r>
              <a:rPr lang="en-IN" sz="2400" dirty="0" smtClean="0"/>
              <a:t>,</a:t>
            </a:r>
            <a:endParaRPr lang="en-IN" sz="2400" dirty="0"/>
          </a:p>
          <a:p>
            <a:pPr hangingPunct="0"/>
            <a:r>
              <a:rPr lang="en-IN" sz="2800" dirty="0"/>
              <a:t>programs, </a:t>
            </a:r>
          </a:p>
          <a:p>
            <a:pPr hangingPunct="0"/>
            <a:r>
              <a:rPr lang="en-IN" sz="2800" dirty="0"/>
              <a:t>specific indicators by different </a:t>
            </a:r>
            <a:r>
              <a:rPr lang="en-IN" sz="2800" dirty="0" smtClean="0"/>
              <a:t>categories,</a:t>
            </a:r>
          </a:p>
          <a:p>
            <a:pPr hangingPunct="0"/>
            <a:r>
              <a:rPr lang="en-IN" sz="2800" dirty="0" smtClean="0"/>
              <a:t>validation </a:t>
            </a:r>
            <a:r>
              <a:rPr lang="en-IN" sz="2800" dirty="0"/>
              <a:t>rules </a:t>
            </a:r>
          </a:p>
          <a:p>
            <a:endParaRPr lang="en-US" dirty="0"/>
          </a:p>
        </p:txBody>
      </p:sp>
    </p:spTree>
    <p:extLst>
      <p:ext uri="{BB962C8B-B14F-4D97-AF65-F5344CB8AC3E}">
        <p14:creationId xmlns:p14="http://schemas.microsoft.com/office/powerpoint/2010/main" val="34026442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Design and Development Approach</a:t>
            </a:r>
          </a:p>
        </p:txBody>
      </p:sp>
      <p:sp>
        <p:nvSpPr>
          <p:cNvPr id="3" name="Content Placeholder 2"/>
          <p:cNvSpPr>
            <a:spLocks noGrp="1"/>
          </p:cNvSpPr>
          <p:nvPr>
            <p:ph idx="1"/>
          </p:nvPr>
        </p:nvSpPr>
        <p:spPr/>
        <p:txBody>
          <a:bodyPr/>
          <a:lstStyle/>
          <a:p>
            <a:pPr marL="0" indent="0">
              <a:buNone/>
            </a:pPr>
            <a:r>
              <a:rPr lang="en-GB" b="1" dirty="0"/>
              <a:t> Input</a:t>
            </a:r>
            <a:endParaRPr lang="en-IN" b="1" dirty="0"/>
          </a:p>
          <a:p>
            <a:pPr marL="0" indent="0">
              <a:buNone/>
            </a:pPr>
            <a:r>
              <a:rPr lang="en-GB" dirty="0"/>
              <a:t> </a:t>
            </a:r>
            <a:endParaRPr lang="en-IN" dirty="0"/>
          </a:p>
          <a:p>
            <a:r>
              <a:rPr lang="en-IN" sz="1600" dirty="0"/>
              <a:t>The design is based on the default data model using a mix of aggregate, event and tracker capture depending upon the use cases performed by different stakeholders in the system. The data will either be entered by the users in DHIS2 for certain set of activities, or will also be pulled </a:t>
            </a:r>
            <a:r>
              <a:rPr lang="en-IN" sz="1600" dirty="0" smtClean="0"/>
              <a:t>from </a:t>
            </a:r>
            <a:r>
              <a:rPr lang="en-IN" sz="1600" dirty="0" err="1" smtClean="0"/>
              <a:t>Commcare</a:t>
            </a:r>
            <a:r>
              <a:rPr lang="en-IN" sz="1600" dirty="0" smtClean="0"/>
              <a:t> </a:t>
            </a:r>
            <a:r>
              <a:rPr lang="en-IN" sz="1600" dirty="0"/>
              <a:t>for a defined set.</a:t>
            </a:r>
          </a:p>
          <a:p>
            <a:r>
              <a:rPr lang="en-IN" sz="1600" dirty="0"/>
              <a:t>The system configuration will be defined based on the type of data being keyed in by the users, or being imported </a:t>
            </a:r>
            <a:r>
              <a:rPr lang="en-IN" sz="1600" dirty="0" smtClean="0"/>
              <a:t>from </a:t>
            </a:r>
            <a:r>
              <a:rPr lang="en-IN" sz="1600" dirty="0" err="1" smtClean="0"/>
              <a:t>Commcare</a:t>
            </a:r>
            <a:r>
              <a:rPr lang="en-IN" sz="1600" dirty="0" smtClean="0"/>
              <a:t> </a:t>
            </a:r>
            <a:r>
              <a:rPr lang="en-IN" sz="1600" dirty="0"/>
              <a:t>platforms:</a:t>
            </a:r>
          </a:p>
          <a:p>
            <a:pPr lvl="0"/>
            <a:r>
              <a:rPr lang="en-IN" sz="1600" b="1" dirty="0"/>
              <a:t>Aggregate data</a:t>
            </a:r>
            <a:r>
              <a:rPr lang="en-IN" sz="1600" dirty="0"/>
              <a:t>: All aggregate data reported against a set of services will be stored using the aggregate data entry app.</a:t>
            </a:r>
          </a:p>
          <a:p>
            <a:r>
              <a:rPr lang="en-IN" sz="1600" b="1" dirty="0"/>
              <a:t>Event Capture</a:t>
            </a:r>
            <a:r>
              <a:rPr lang="en-IN" sz="1600" dirty="0"/>
              <a:t>: All data reported as one time information such as census, household checklists, activity reporting which are not meant for longitudinal tracking of a person/entity will be stored using the event capture </a:t>
            </a:r>
            <a:r>
              <a:rPr lang="en-IN" sz="1600" dirty="0" smtClean="0"/>
              <a:t>app</a:t>
            </a:r>
          </a:p>
          <a:p>
            <a:r>
              <a:rPr lang="en-IN" sz="1600" b="1" dirty="0"/>
              <a:t>Tracker Capture</a:t>
            </a:r>
            <a:r>
              <a:rPr lang="en-IN" sz="1600" dirty="0"/>
              <a:t>: All data which requires tracking of person/entity for the services provided by </a:t>
            </a:r>
            <a:r>
              <a:rPr lang="en-IN" sz="1600" dirty="0" err="1"/>
              <a:t>Suaahara</a:t>
            </a:r>
            <a:r>
              <a:rPr lang="en-IN" sz="1600" dirty="0"/>
              <a:t> II will be stored using the tracker capture app</a:t>
            </a:r>
          </a:p>
          <a:p>
            <a:endParaRPr lang="en-IN" sz="1600" dirty="0"/>
          </a:p>
        </p:txBody>
      </p:sp>
    </p:spTree>
    <p:extLst>
      <p:ext uri="{BB962C8B-B14F-4D97-AF65-F5344CB8AC3E}">
        <p14:creationId xmlns:p14="http://schemas.microsoft.com/office/powerpoint/2010/main" val="2352370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rme 1"/>
          <p:cNvSpPr>
            <a:spLocks noGrp="1"/>
          </p:cNvSpPr>
          <p:nvPr>
            <p:ph type="title"/>
          </p:nvPr>
        </p:nvSpPr>
        <p:spPr>
          <a:xfrm>
            <a:off x="457200" y="285750"/>
            <a:ext cx="8229600" cy="1143000"/>
          </a:xfrm>
        </p:spPr>
        <p:txBody>
          <a:bodyPr/>
          <a:lstStyle/>
          <a:p>
            <a:pPr marL="0" indent="0" defTabSz="914400"/>
            <a:r>
              <a:rPr lang="en-US" dirty="0"/>
              <a:t>Organization profile</a:t>
            </a:r>
            <a:endParaRPr lang="fr-CA" altLang="en-US" dirty="0" smtClean="0"/>
          </a:p>
        </p:txBody>
      </p:sp>
      <p:sp>
        <p:nvSpPr>
          <p:cNvPr id="5123" name="Forme 2"/>
          <p:cNvSpPr>
            <a:spLocks noGrp="1"/>
          </p:cNvSpPr>
          <p:nvPr>
            <p:ph idx="1"/>
          </p:nvPr>
        </p:nvSpPr>
        <p:spPr>
          <a:xfrm>
            <a:off x="457200" y="1516063"/>
            <a:ext cx="8229600" cy="4389437"/>
          </a:xfrm>
        </p:spPr>
        <p:txBody>
          <a:bodyPr/>
          <a:lstStyle/>
          <a:p>
            <a:r>
              <a:rPr lang="en-US" b="1" dirty="0"/>
              <a:t>HISP India</a:t>
            </a:r>
            <a:r>
              <a:rPr lang="en-US" dirty="0"/>
              <a:t> is a not for profit NGO specializing since more than a decade in designing and implementing solutions in health informatics for the public health sector in Indian states, and </a:t>
            </a:r>
            <a:r>
              <a:rPr lang="en-US" dirty="0" smtClean="0"/>
              <a:t>also </a:t>
            </a:r>
            <a:r>
              <a:rPr lang="en-US" dirty="0"/>
              <a:t>in Bangladesh and Sri Lanka</a:t>
            </a:r>
            <a:r>
              <a:rPr lang="en-US" dirty="0" smtClean="0"/>
              <a:t>.</a:t>
            </a:r>
          </a:p>
          <a:p>
            <a:r>
              <a:rPr lang="en-US" dirty="0" smtClean="0"/>
              <a:t>DHIS 2 is the preferred health management information system, </a:t>
            </a:r>
            <a:r>
              <a:rPr lang="en-US" dirty="0"/>
              <a:t>developed by HISP India, </a:t>
            </a:r>
            <a:r>
              <a:rPr lang="en-US" dirty="0" smtClean="0"/>
              <a:t>helps </a:t>
            </a:r>
            <a:r>
              <a:rPr lang="en-US" dirty="0"/>
              <a:t>governments and health organizations to manage their operations more effectively, monitor processes and improve communication.</a:t>
            </a:r>
          </a:p>
          <a:p>
            <a:endParaRPr lang="fr-FR" altLang="en-US" dirty="0" smtClean="0"/>
          </a:p>
        </p:txBody>
      </p:sp>
    </p:spTree>
    <p:extLst>
      <p:ext uri="{BB962C8B-B14F-4D97-AF65-F5344CB8AC3E}">
        <p14:creationId xmlns:p14="http://schemas.microsoft.com/office/powerpoint/2010/main" val="10544318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66801"/>
            <a:ext cx="8153400" cy="5257800"/>
          </a:xfrm>
        </p:spPr>
        <p:txBody>
          <a:bodyPr/>
          <a:lstStyle/>
          <a:p>
            <a:r>
              <a:rPr lang="en-IN" sz="1800" dirty="0"/>
              <a:t>As per the current requirements and workflows the set of activities planned in the detailed implementation plan (DIP) will be entered directly into DHIS2. The </a:t>
            </a:r>
            <a:r>
              <a:rPr lang="en-IN" sz="1800" dirty="0" err="1"/>
              <a:t>Suaahara</a:t>
            </a:r>
            <a:r>
              <a:rPr lang="en-IN" sz="1800" dirty="0"/>
              <a:t> district office and PNGO team will collect all the data of implemented activities once they have been carried out the data will be entered into DHIS2. The data for the following activities will be entered into DHIS2 directly:</a:t>
            </a:r>
          </a:p>
          <a:p>
            <a:pPr lvl="0"/>
            <a:r>
              <a:rPr lang="en-IN" sz="1800" dirty="0"/>
              <a:t>Training	</a:t>
            </a:r>
          </a:p>
          <a:p>
            <a:pPr lvl="0"/>
            <a:r>
              <a:rPr lang="en-IN" sz="1800" dirty="0"/>
              <a:t>Orientation</a:t>
            </a:r>
          </a:p>
          <a:p>
            <a:pPr lvl="0"/>
            <a:r>
              <a:rPr lang="en-IN" sz="1800" dirty="0"/>
              <a:t>Meeting</a:t>
            </a:r>
          </a:p>
          <a:p>
            <a:pPr lvl="0"/>
            <a:r>
              <a:rPr lang="en-IN" sz="1800" dirty="0"/>
              <a:t>Workshop</a:t>
            </a:r>
          </a:p>
          <a:p>
            <a:pPr lvl="0"/>
            <a:r>
              <a:rPr lang="en-IN" sz="1800" dirty="0"/>
              <a:t>Event</a:t>
            </a:r>
          </a:p>
          <a:p>
            <a:pPr lvl="0"/>
            <a:r>
              <a:rPr lang="en-IN" sz="1800" dirty="0"/>
              <a:t>Distribution</a:t>
            </a:r>
          </a:p>
          <a:p>
            <a:endParaRPr lang="en-IN" sz="1800" dirty="0"/>
          </a:p>
        </p:txBody>
      </p:sp>
    </p:spTree>
    <p:extLst>
      <p:ext uri="{BB962C8B-B14F-4D97-AF65-F5344CB8AC3E}">
        <p14:creationId xmlns:p14="http://schemas.microsoft.com/office/powerpoint/2010/main" val="1097776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t>Integration between DHIS2 </a:t>
            </a:r>
            <a:r>
              <a:rPr lang="en-GB" sz="3200" b="1" dirty="0" smtClean="0"/>
              <a:t>and </a:t>
            </a:r>
            <a:r>
              <a:rPr lang="en-GB" sz="3200" b="1" dirty="0" err="1" smtClean="0"/>
              <a:t>Commcare</a:t>
            </a:r>
            <a:r>
              <a:rPr lang="en-IN" sz="3200" b="1" dirty="0"/>
              <a:t/>
            </a:r>
            <a:br>
              <a:rPr lang="en-IN" sz="3200" b="1" dirty="0"/>
            </a:br>
            <a:endParaRPr lang="en-IN" sz="3200" dirty="0"/>
          </a:p>
        </p:txBody>
      </p:sp>
      <p:sp>
        <p:nvSpPr>
          <p:cNvPr id="3" name="Content Placeholder 2"/>
          <p:cNvSpPr>
            <a:spLocks noGrp="1"/>
          </p:cNvSpPr>
          <p:nvPr>
            <p:ph idx="1"/>
          </p:nvPr>
        </p:nvSpPr>
        <p:spPr/>
        <p:txBody>
          <a:bodyPr/>
          <a:lstStyle/>
          <a:p>
            <a:r>
              <a:rPr lang="en-IN" sz="1800" dirty="0"/>
              <a:t>The integration between DHIS2 and </a:t>
            </a:r>
            <a:r>
              <a:rPr lang="en-IN" sz="1800" dirty="0" err="1"/>
              <a:t>Commcare</a:t>
            </a:r>
            <a:r>
              <a:rPr lang="en-IN" sz="1800" dirty="0"/>
              <a:t> would allow the users to send aggregate as well as event based data from </a:t>
            </a:r>
            <a:r>
              <a:rPr lang="en-IN" sz="1800" dirty="0" err="1"/>
              <a:t>Commcare</a:t>
            </a:r>
            <a:r>
              <a:rPr lang="en-IN" sz="1800" dirty="0"/>
              <a:t> to DHIS2 depending upon the outputs required to generated from the data collected from each component.</a:t>
            </a:r>
          </a:p>
          <a:p>
            <a:r>
              <a:rPr lang="en-IN" sz="1800" dirty="0"/>
              <a:t>Data from </a:t>
            </a:r>
            <a:r>
              <a:rPr lang="en-IN" sz="1800" dirty="0" err="1"/>
              <a:t>Commcare</a:t>
            </a:r>
            <a:r>
              <a:rPr lang="en-IN" sz="1800" dirty="0"/>
              <a:t> to DHIS2 will be:</a:t>
            </a:r>
          </a:p>
          <a:p>
            <a:pPr lvl="0"/>
            <a:r>
              <a:rPr lang="en-IN" sz="1800" dirty="0"/>
              <a:t>Census</a:t>
            </a:r>
          </a:p>
          <a:p>
            <a:pPr lvl="0"/>
            <a:r>
              <a:rPr lang="en-IN" sz="1800" dirty="0"/>
              <a:t>Household Checklist</a:t>
            </a:r>
          </a:p>
          <a:p>
            <a:pPr lvl="0"/>
            <a:r>
              <a:rPr lang="en-IN" sz="1800" dirty="0"/>
              <a:t>VMF checklist</a:t>
            </a:r>
          </a:p>
          <a:p>
            <a:pPr lvl="0"/>
            <a:r>
              <a:rPr lang="en-IN" sz="1800" dirty="0"/>
              <a:t>FCHV checklist</a:t>
            </a:r>
          </a:p>
          <a:p>
            <a:pPr lvl="0"/>
            <a:r>
              <a:rPr lang="en-IN" sz="1800" dirty="0"/>
              <a:t>FS Reporting</a:t>
            </a:r>
          </a:p>
          <a:p>
            <a:pPr lvl="0"/>
            <a:r>
              <a:rPr lang="en-IN" sz="1800" dirty="0"/>
              <a:t>HF Checklist</a:t>
            </a:r>
          </a:p>
          <a:p>
            <a:pPr lvl="0"/>
            <a:r>
              <a:rPr lang="en-IN" sz="1800" dirty="0"/>
              <a:t>HFP Checklist</a:t>
            </a:r>
          </a:p>
          <a:p>
            <a:endParaRPr lang="en-IN" sz="1800" dirty="0"/>
          </a:p>
          <a:p>
            <a:endParaRPr lang="en-IN" sz="1800" dirty="0"/>
          </a:p>
        </p:txBody>
      </p:sp>
    </p:spTree>
    <p:extLst>
      <p:ext uri="{BB962C8B-B14F-4D97-AF65-F5344CB8AC3E}">
        <p14:creationId xmlns:p14="http://schemas.microsoft.com/office/powerpoint/2010/main" val="12529674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t>Outputs</a:t>
            </a:r>
            <a:r>
              <a:rPr lang="en-IN" sz="3200" b="1" dirty="0"/>
              <a:t/>
            </a:r>
            <a:br>
              <a:rPr lang="en-IN" sz="3200" b="1" dirty="0"/>
            </a:br>
            <a:endParaRPr lang="en-IN" sz="3200" dirty="0"/>
          </a:p>
        </p:txBody>
      </p:sp>
      <p:sp>
        <p:nvSpPr>
          <p:cNvPr id="3" name="Content Placeholder 2"/>
          <p:cNvSpPr>
            <a:spLocks noGrp="1"/>
          </p:cNvSpPr>
          <p:nvPr>
            <p:ph idx="1"/>
          </p:nvPr>
        </p:nvSpPr>
        <p:spPr>
          <a:xfrm>
            <a:off x="381000" y="1600201"/>
            <a:ext cx="8305800" cy="4724400"/>
          </a:xfrm>
        </p:spPr>
        <p:txBody>
          <a:bodyPr/>
          <a:lstStyle/>
          <a:p>
            <a:r>
              <a:rPr lang="en-IN" sz="1400" b="1" dirty="0"/>
              <a:t>Standard Reports</a:t>
            </a:r>
            <a:endParaRPr lang="en-IN" sz="1400" dirty="0"/>
          </a:p>
          <a:p>
            <a:pPr marL="0" indent="0">
              <a:buNone/>
            </a:pPr>
            <a:r>
              <a:rPr lang="en-GB" sz="1400" dirty="0"/>
              <a:t> </a:t>
            </a:r>
            <a:endParaRPr lang="en-IN" sz="1400" dirty="0"/>
          </a:p>
          <a:p>
            <a:r>
              <a:rPr lang="en-IN" sz="1400" dirty="0"/>
              <a:t>Standard Reports are the custom reports, which have a custom design and are generated in the designed formats for the defined periods and levels in the organisation unit hierarchy.</a:t>
            </a:r>
          </a:p>
          <a:p>
            <a:pPr marL="0" indent="0">
              <a:buNone/>
            </a:pPr>
            <a:r>
              <a:rPr lang="en-IN" sz="1400" dirty="0"/>
              <a:t> </a:t>
            </a:r>
          </a:p>
          <a:p>
            <a:r>
              <a:rPr lang="en-IN" sz="1400" b="1" dirty="0" smtClean="0"/>
              <a:t>User </a:t>
            </a:r>
            <a:r>
              <a:rPr lang="en-IN" sz="1400" b="1" dirty="0"/>
              <a:t>Defined Reports</a:t>
            </a:r>
            <a:endParaRPr lang="en-IN" sz="1400" dirty="0"/>
          </a:p>
          <a:p>
            <a:pPr marL="0" indent="0">
              <a:buNone/>
            </a:pPr>
            <a:r>
              <a:rPr lang="en-IN" sz="1400" dirty="0"/>
              <a:t> </a:t>
            </a:r>
          </a:p>
          <a:p>
            <a:r>
              <a:rPr lang="en-IN" sz="1400" dirty="0"/>
              <a:t>User defined reports are dynamic reports generated on the fly using various reporting and visualization tools/modules in DHIS2 as given below:</a:t>
            </a:r>
          </a:p>
          <a:p>
            <a:pPr marL="0" indent="0">
              <a:buNone/>
            </a:pPr>
            <a:r>
              <a:rPr lang="en-IN" sz="1400" dirty="0"/>
              <a:t> </a:t>
            </a:r>
          </a:p>
          <a:p>
            <a:pPr lvl="0"/>
            <a:r>
              <a:rPr lang="en-IN" sz="1400" b="1" dirty="0"/>
              <a:t>Data Visualizer</a:t>
            </a:r>
            <a:r>
              <a:rPr lang="en-IN" sz="1400" dirty="0"/>
              <a:t>: used for generating user-defined charts and graphs.</a:t>
            </a:r>
          </a:p>
          <a:p>
            <a:pPr marL="0" lvl="0" indent="0">
              <a:buNone/>
            </a:pPr>
            <a:endParaRPr lang="en-IN" sz="1400" dirty="0"/>
          </a:p>
          <a:p>
            <a:pPr lvl="0"/>
            <a:r>
              <a:rPr lang="en-IN" sz="1400" b="1" dirty="0"/>
              <a:t>Pivot Table</a:t>
            </a:r>
            <a:r>
              <a:rPr lang="en-IN" sz="1400" dirty="0"/>
              <a:t>: used for generating user-defined tables.</a:t>
            </a:r>
          </a:p>
          <a:p>
            <a:pPr marL="0" lvl="0" indent="0">
              <a:buNone/>
            </a:pPr>
            <a:endParaRPr lang="en-IN" sz="1400" dirty="0"/>
          </a:p>
          <a:p>
            <a:pPr lvl="0"/>
            <a:r>
              <a:rPr lang="en-IN" sz="1400" b="1" dirty="0"/>
              <a:t>GIS</a:t>
            </a:r>
            <a:r>
              <a:rPr lang="en-IN" sz="1400" dirty="0"/>
              <a:t>: used for plotting data on maps and carrying out spatial analysis.</a:t>
            </a:r>
          </a:p>
          <a:p>
            <a:pPr marL="0" indent="0">
              <a:buNone/>
            </a:pPr>
            <a:r>
              <a:rPr lang="en-GB" sz="1400" dirty="0"/>
              <a:t> </a:t>
            </a:r>
            <a:endParaRPr lang="en-IN" sz="1400" dirty="0"/>
          </a:p>
          <a:p>
            <a:pPr lvl="0"/>
            <a:r>
              <a:rPr lang="en-IN" sz="1400" b="1" dirty="0"/>
              <a:t>Event Reports</a:t>
            </a:r>
            <a:r>
              <a:rPr lang="en-IN" sz="1400" dirty="0"/>
              <a:t>: used for generating reports with all individual events in the system.</a:t>
            </a:r>
          </a:p>
          <a:p>
            <a:pPr marL="0" indent="0">
              <a:buNone/>
            </a:pPr>
            <a:r>
              <a:rPr lang="en-GB" sz="1400" dirty="0"/>
              <a:t> </a:t>
            </a:r>
            <a:endParaRPr lang="en-IN" sz="1400" dirty="0"/>
          </a:p>
          <a:p>
            <a:endParaRPr lang="en-IN" sz="1400" dirty="0"/>
          </a:p>
        </p:txBody>
      </p:sp>
    </p:spTree>
    <p:extLst>
      <p:ext uri="{BB962C8B-B14F-4D97-AF65-F5344CB8AC3E}">
        <p14:creationId xmlns:p14="http://schemas.microsoft.com/office/powerpoint/2010/main" val="1699965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Conclusion</a:t>
            </a:r>
          </a:p>
        </p:txBody>
      </p:sp>
      <p:sp>
        <p:nvSpPr>
          <p:cNvPr id="3" name="Content Placeholder 2"/>
          <p:cNvSpPr>
            <a:spLocks noGrp="1"/>
          </p:cNvSpPr>
          <p:nvPr>
            <p:ph idx="1"/>
          </p:nvPr>
        </p:nvSpPr>
        <p:spPr/>
        <p:txBody>
          <a:bodyPr/>
          <a:lstStyle/>
          <a:p>
            <a:r>
              <a:rPr lang="en-IN" dirty="0"/>
              <a:t>The system will helps the stakeholders to analyse the nutrition related anomalies such as being underweight, or suffering from stunting and wasting amongst the child population of less than 5 years of age.</a:t>
            </a:r>
          </a:p>
          <a:p>
            <a:r>
              <a:rPr lang="en-IN" dirty="0"/>
              <a:t>The activity reporting system will help them to find the where the activity is done and where is not.</a:t>
            </a:r>
          </a:p>
          <a:p>
            <a:endParaRPr lang="en-IN" dirty="0"/>
          </a:p>
        </p:txBody>
      </p:sp>
    </p:spTree>
    <p:extLst>
      <p:ext uri="{BB962C8B-B14F-4D97-AF65-F5344CB8AC3E}">
        <p14:creationId xmlns:p14="http://schemas.microsoft.com/office/powerpoint/2010/main" val="637881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Limitation </a:t>
            </a:r>
            <a:endParaRPr lang="en-IN" dirty="0"/>
          </a:p>
        </p:txBody>
      </p:sp>
      <p:sp>
        <p:nvSpPr>
          <p:cNvPr id="3" name="Content Placeholder 2"/>
          <p:cNvSpPr>
            <a:spLocks noGrp="1"/>
          </p:cNvSpPr>
          <p:nvPr>
            <p:ph idx="1"/>
          </p:nvPr>
        </p:nvSpPr>
        <p:spPr/>
        <p:txBody>
          <a:bodyPr/>
          <a:lstStyle/>
          <a:p>
            <a:pPr lvl="0"/>
            <a:r>
              <a:rPr lang="en-IN" sz="1800" dirty="0"/>
              <a:t>The whole system is designed based on the customised forms which include manual mapping of the elements that takes much time</a:t>
            </a:r>
            <a:r>
              <a:rPr lang="en-IN" sz="1800" dirty="0" smtClean="0"/>
              <a:t>.</a:t>
            </a:r>
            <a:r>
              <a:rPr lang="en-IN" sz="1800" dirty="0"/>
              <a:t> </a:t>
            </a:r>
          </a:p>
          <a:p>
            <a:pPr lvl="0"/>
            <a:r>
              <a:rPr lang="en-IN" sz="1800" dirty="0"/>
              <a:t>To verify manual mapping rounds of testing required to make sure all elements are correctly mapped at the place</a:t>
            </a:r>
            <a:r>
              <a:rPr lang="en-IN" sz="1800" dirty="0" smtClean="0"/>
              <a:t>.</a:t>
            </a:r>
            <a:endParaRPr lang="en-IN" sz="1800" dirty="0"/>
          </a:p>
          <a:p>
            <a:pPr lvl="0"/>
            <a:r>
              <a:rPr lang="en-IN" sz="1800" dirty="0"/>
              <a:t>Programs are divided activity wise and defined as per donor and partner NGO so it was difficult to identify and link programs to specific donor and activity</a:t>
            </a:r>
            <a:r>
              <a:rPr lang="en-IN" sz="1800" dirty="0" smtClean="0"/>
              <a:t>.</a:t>
            </a:r>
            <a:r>
              <a:rPr lang="en-IN" sz="1800" dirty="0"/>
              <a:t> </a:t>
            </a:r>
          </a:p>
          <a:p>
            <a:pPr lvl="0"/>
            <a:r>
              <a:rPr lang="en-IN" sz="1800" dirty="0"/>
              <a:t>Expressions of indicators were complicated to define to generate correct output and outcome based on the input provided to the system</a:t>
            </a:r>
            <a:r>
              <a:rPr lang="en-IN" sz="1800" dirty="0" smtClean="0"/>
              <a:t>.</a:t>
            </a:r>
            <a:r>
              <a:rPr lang="en-IN" sz="1800" dirty="0"/>
              <a:t> </a:t>
            </a:r>
          </a:p>
          <a:p>
            <a:pPr lvl="0"/>
            <a:r>
              <a:rPr lang="en-IN" sz="1800" dirty="0"/>
              <a:t>Continuous feedback to redesign meta data model involves rework.</a:t>
            </a:r>
          </a:p>
          <a:p>
            <a:pPr marL="0" indent="0">
              <a:buNone/>
            </a:pPr>
            <a:r>
              <a:rPr lang="en-IN" sz="1800" dirty="0"/>
              <a:t> </a:t>
            </a:r>
          </a:p>
          <a:p>
            <a:endParaRPr lang="en-IN" sz="1800" dirty="0"/>
          </a:p>
        </p:txBody>
      </p:sp>
    </p:spTree>
    <p:extLst>
      <p:ext uri="{BB962C8B-B14F-4D97-AF65-F5344CB8AC3E}">
        <p14:creationId xmlns:p14="http://schemas.microsoft.com/office/powerpoint/2010/main" val="32672775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Recommendations</a:t>
            </a:r>
            <a:endParaRPr lang="en-IN" dirty="0"/>
          </a:p>
        </p:txBody>
      </p:sp>
      <p:sp>
        <p:nvSpPr>
          <p:cNvPr id="3" name="Content Placeholder 2"/>
          <p:cNvSpPr>
            <a:spLocks noGrp="1"/>
          </p:cNvSpPr>
          <p:nvPr>
            <p:ph idx="1"/>
          </p:nvPr>
        </p:nvSpPr>
        <p:spPr/>
        <p:txBody>
          <a:bodyPr/>
          <a:lstStyle/>
          <a:p>
            <a:r>
              <a:rPr lang="en-IN" dirty="0" smtClean="0"/>
              <a:t>System design is based on customized form where mapping is done manually that need to be take in to consideration.</a:t>
            </a:r>
          </a:p>
          <a:p>
            <a:pPr marL="0" indent="0">
              <a:buNone/>
            </a:pPr>
            <a:endParaRPr lang="en-IN" dirty="0" smtClean="0"/>
          </a:p>
          <a:p>
            <a:endParaRPr lang="en-IN" dirty="0"/>
          </a:p>
        </p:txBody>
      </p:sp>
    </p:spTree>
    <p:extLst>
      <p:ext uri="{BB962C8B-B14F-4D97-AF65-F5344CB8AC3E}">
        <p14:creationId xmlns:p14="http://schemas.microsoft.com/office/powerpoint/2010/main" val="28948342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Link-</a:t>
            </a:r>
          </a:p>
          <a:p>
            <a:pPr marL="0" indent="0">
              <a:buNone/>
            </a:pPr>
            <a:r>
              <a:rPr lang="en-US" dirty="0"/>
              <a:t>https://</a:t>
            </a:r>
            <a:r>
              <a:rPr lang="en-US" dirty="0" smtClean="0"/>
              <a:t>play.dhis2.org/demo/dhis-web-commons/security/login.action.</a:t>
            </a:r>
            <a:endParaRPr lang="en-US" dirty="0" smtClean="0"/>
          </a:p>
          <a:p>
            <a:pPr marL="0" indent="0">
              <a:buNone/>
            </a:pPr>
            <a:r>
              <a:rPr lang="en-US" dirty="0" smtClean="0"/>
              <a:t>User Name-admin</a:t>
            </a:r>
          </a:p>
          <a:p>
            <a:pPr marL="0" indent="0">
              <a:buNone/>
            </a:pPr>
            <a:r>
              <a:rPr lang="en-US" dirty="0" smtClean="0"/>
              <a:t>Password-district</a:t>
            </a:r>
            <a:endParaRPr lang="en-US" dirty="0"/>
          </a:p>
        </p:txBody>
      </p:sp>
    </p:spTree>
    <p:extLst>
      <p:ext uri="{BB962C8B-B14F-4D97-AF65-F5344CB8AC3E}">
        <p14:creationId xmlns:p14="http://schemas.microsoft.com/office/powerpoint/2010/main" val="22811274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Forme 1"/>
          <p:cNvSpPr>
            <a:spLocks noGrp="1"/>
          </p:cNvSpPr>
          <p:nvPr>
            <p:ph type="title"/>
          </p:nvPr>
        </p:nvSpPr>
        <p:spPr>
          <a:xfrm>
            <a:off x="4876800" y="304800"/>
            <a:ext cx="8229600" cy="1143000"/>
          </a:xfrm>
        </p:spPr>
        <p:txBody>
          <a:bodyPr/>
          <a:lstStyle/>
          <a:p>
            <a:pPr marL="0" indent="0" defTabSz="914400"/>
            <a:r>
              <a:rPr lang="fr-CA" altLang="en-US" b="1" dirty="0" smtClean="0"/>
              <a:t>Thank You..!!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389437"/>
          </a:xfrm>
        </p:spPr>
        <p:txBody>
          <a:bodyPr/>
          <a:lstStyle/>
          <a:p>
            <a:pPr marL="0" indent="0">
              <a:buNone/>
            </a:pPr>
            <a:r>
              <a:rPr lang="en-US" b="1" dirty="0">
                <a:solidFill>
                  <a:srgbClr val="002060"/>
                </a:solidFill>
                <a:latin typeface="+mj-lt"/>
              </a:rPr>
              <a:t>Vision:</a:t>
            </a:r>
            <a:endParaRPr lang="en-US" dirty="0">
              <a:solidFill>
                <a:srgbClr val="002060"/>
              </a:solidFill>
              <a:latin typeface="+mj-lt"/>
            </a:endParaRPr>
          </a:p>
          <a:p>
            <a:r>
              <a:rPr lang="en-US" dirty="0"/>
              <a:t>To strengthen the development and use of integrated health information systems within a public health inspired framework in India and the South Asian region.</a:t>
            </a:r>
          </a:p>
          <a:p>
            <a:pPr marL="0" indent="0">
              <a:buNone/>
            </a:pPr>
            <a:r>
              <a:rPr lang="en-US" b="1" dirty="0">
                <a:solidFill>
                  <a:srgbClr val="002060"/>
                </a:solidFill>
                <a:latin typeface="+mj-lt"/>
              </a:rPr>
              <a:t>Mission:</a:t>
            </a:r>
            <a:endParaRPr lang="en-US" dirty="0">
              <a:solidFill>
                <a:srgbClr val="002060"/>
              </a:solidFill>
              <a:latin typeface="+mj-lt"/>
            </a:endParaRPr>
          </a:p>
          <a:p>
            <a:r>
              <a:rPr lang="en-US" dirty="0"/>
              <a:t>To enable networks of collaborative action with like-minded actors who aspire to the ideology of open source software, open standards and decentralized decision-making to create complementary strengths in providing integrated and public health friendly health information systems</a:t>
            </a:r>
          </a:p>
          <a:p>
            <a:endParaRPr lang="en-US" dirty="0"/>
          </a:p>
        </p:txBody>
      </p:sp>
    </p:spTree>
    <p:extLst>
      <p:ext uri="{BB962C8B-B14F-4D97-AF65-F5344CB8AC3E}">
        <p14:creationId xmlns:p14="http://schemas.microsoft.com/office/powerpoint/2010/main" val="4255152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SERVICES</a:t>
            </a:r>
            <a:endParaRPr lang="en-US" dirty="0"/>
          </a:p>
        </p:txBody>
      </p:sp>
      <p:sp>
        <p:nvSpPr>
          <p:cNvPr id="3" name="Content Placeholder 2"/>
          <p:cNvSpPr>
            <a:spLocks noGrp="1"/>
          </p:cNvSpPr>
          <p:nvPr>
            <p:ph idx="1"/>
          </p:nvPr>
        </p:nvSpPr>
        <p:spPr>
          <a:xfrm>
            <a:off x="381000" y="1981200"/>
            <a:ext cx="8458200" cy="4389437"/>
          </a:xfrm>
        </p:spPr>
        <p:txBody>
          <a:bodyPr/>
          <a:lstStyle/>
          <a:p>
            <a:pPr lvl="0"/>
            <a:r>
              <a:rPr lang="en-US" dirty="0"/>
              <a:t>DHIS2 (District Health Information System)</a:t>
            </a:r>
          </a:p>
          <a:p>
            <a:pPr lvl="0"/>
            <a:r>
              <a:rPr lang="en-US" dirty="0"/>
              <a:t>DHIS2 Mobile</a:t>
            </a:r>
          </a:p>
          <a:p>
            <a:pPr lvl="0"/>
            <a:r>
              <a:rPr lang="en-US" dirty="0"/>
              <a:t>DHIS2 Tracer</a:t>
            </a:r>
          </a:p>
          <a:p>
            <a:pPr lvl="0"/>
            <a:r>
              <a:rPr lang="en-US" dirty="0"/>
              <a:t>DHIS </a:t>
            </a:r>
            <a:r>
              <a:rPr lang="en-US" dirty="0" smtClean="0"/>
              <a:t>Hospital</a:t>
            </a:r>
          </a:p>
          <a:p>
            <a:pPr marL="0" lvl="0" indent="0">
              <a:buNone/>
            </a:pPr>
            <a:endParaRPr lang="en-US" dirty="0"/>
          </a:p>
          <a:p>
            <a:pPr marL="0" indent="0">
              <a:buNone/>
            </a:pPr>
            <a:r>
              <a:rPr lang="en-US" b="1" dirty="0" smtClean="0">
                <a:solidFill>
                  <a:srgbClr val="002060"/>
                </a:solidFill>
                <a:latin typeface="+mj-lt"/>
              </a:rPr>
              <a:t>DHIS2-</a:t>
            </a:r>
            <a:r>
              <a:rPr lang="en-US" sz="2800" b="1" dirty="0" smtClean="0">
                <a:solidFill>
                  <a:srgbClr val="002060"/>
                </a:solidFill>
                <a:latin typeface="+mj-lt"/>
              </a:rPr>
              <a:t>Collect</a:t>
            </a:r>
            <a:r>
              <a:rPr lang="en-US" sz="2800" b="1" dirty="0">
                <a:solidFill>
                  <a:srgbClr val="002060"/>
                </a:solidFill>
                <a:latin typeface="+mj-lt"/>
              </a:rPr>
              <a:t>, manage, visualize and explore your </a:t>
            </a:r>
            <a:r>
              <a:rPr lang="en-US" sz="2800" b="1" dirty="0" smtClean="0">
                <a:solidFill>
                  <a:srgbClr val="002060"/>
                </a:solidFill>
                <a:latin typeface="+mj-lt"/>
              </a:rPr>
              <a:t>data</a:t>
            </a:r>
            <a:endParaRPr lang="en-US" sz="2800" dirty="0">
              <a:solidFill>
                <a:srgbClr val="002060"/>
              </a:solidFill>
              <a:latin typeface="+mj-lt"/>
            </a:endParaRPr>
          </a:p>
          <a:p>
            <a:r>
              <a:rPr lang="en-US" dirty="0"/>
              <a:t>DHIS 2 is the flexible, web-based open-source information system with awesome visualization </a:t>
            </a:r>
            <a:r>
              <a:rPr lang="en-US" dirty="0" smtClean="0"/>
              <a:t>features. </a:t>
            </a:r>
            <a:endParaRPr lang="en-US" dirty="0"/>
          </a:p>
        </p:txBody>
      </p:sp>
    </p:spTree>
    <p:extLst>
      <p:ext uri="{BB962C8B-B14F-4D97-AF65-F5344CB8AC3E}">
        <p14:creationId xmlns:p14="http://schemas.microsoft.com/office/powerpoint/2010/main" val="39833057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FEATURES</a:t>
            </a:r>
            <a:endParaRPr lang="en-US" dirty="0"/>
          </a:p>
        </p:txBody>
      </p:sp>
      <p:sp>
        <p:nvSpPr>
          <p:cNvPr id="3" name="Content Placeholder 2"/>
          <p:cNvSpPr>
            <a:spLocks noGrp="1"/>
          </p:cNvSpPr>
          <p:nvPr>
            <p:ph idx="1"/>
          </p:nvPr>
        </p:nvSpPr>
        <p:spPr>
          <a:xfrm>
            <a:off x="457200" y="2286000"/>
            <a:ext cx="8229600" cy="4389437"/>
          </a:xfrm>
        </p:spPr>
        <p:txBody>
          <a:bodyPr/>
          <a:lstStyle/>
          <a:p>
            <a:r>
              <a:rPr lang="en-US" dirty="0"/>
              <a:t>Data management and analytics</a:t>
            </a:r>
            <a:endParaRPr lang="en-US" b="1" dirty="0"/>
          </a:p>
          <a:p>
            <a:r>
              <a:rPr lang="en-US" sz="2800" dirty="0" smtClean="0">
                <a:effectLst/>
                <a:latin typeface="Times New Roman"/>
                <a:ea typeface="Calibri"/>
              </a:rPr>
              <a:t>GIS</a:t>
            </a:r>
          </a:p>
          <a:p>
            <a:r>
              <a:rPr lang="en-US" dirty="0"/>
              <a:t>Charts </a:t>
            </a:r>
          </a:p>
          <a:p>
            <a:r>
              <a:rPr lang="en-US" dirty="0"/>
              <a:t>Pivot Table </a:t>
            </a:r>
          </a:p>
          <a:p>
            <a:r>
              <a:rPr lang="en-US" dirty="0"/>
              <a:t>Dashboard and social features </a:t>
            </a:r>
          </a:p>
          <a:p>
            <a:r>
              <a:rPr lang="en-US" dirty="0"/>
              <a:t>Data entry and validation </a:t>
            </a:r>
          </a:p>
          <a:p>
            <a:r>
              <a:rPr lang="en-US" dirty="0"/>
              <a:t>Individual data records (Tracker)</a:t>
            </a:r>
          </a:p>
          <a:p>
            <a:endParaRPr lang="en-US" dirty="0"/>
          </a:p>
        </p:txBody>
      </p:sp>
    </p:spTree>
    <p:extLst>
      <p:ext uri="{BB962C8B-B14F-4D97-AF65-F5344CB8AC3E}">
        <p14:creationId xmlns:p14="http://schemas.microsoft.com/office/powerpoint/2010/main" val="3879673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b="1" dirty="0"/>
              <a:t>WORK ASSIGNED</a:t>
            </a:r>
          </a:p>
        </p:txBody>
      </p:sp>
      <p:sp>
        <p:nvSpPr>
          <p:cNvPr id="3" name="Content Placeholder 2"/>
          <p:cNvSpPr>
            <a:spLocks noGrp="1"/>
          </p:cNvSpPr>
          <p:nvPr>
            <p:ph idx="1"/>
          </p:nvPr>
        </p:nvSpPr>
        <p:spPr/>
        <p:txBody>
          <a:bodyPr/>
          <a:lstStyle/>
          <a:p>
            <a:pPr marL="0" indent="0">
              <a:buNone/>
            </a:pPr>
            <a:r>
              <a:rPr lang="en-IN" dirty="0"/>
              <a:t>Design and Development of M&amp;E System for Nutrition in Nepal</a:t>
            </a:r>
            <a:r>
              <a:rPr lang="en-US" dirty="0" smtClean="0"/>
              <a:t> including-</a:t>
            </a:r>
          </a:p>
          <a:p>
            <a:r>
              <a:rPr lang="en-US" dirty="0" smtClean="0"/>
              <a:t>Data </a:t>
            </a:r>
            <a:r>
              <a:rPr lang="en-US" dirty="0"/>
              <a:t>Elements and Indicators Creation</a:t>
            </a:r>
          </a:p>
          <a:p>
            <a:pPr lvl="0"/>
            <a:r>
              <a:rPr lang="en-US" dirty="0" smtClean="0"/>
              <a:t>Dataset</a:t>
            </a:r>
            <a:endParaRPr lang="en-US" dirty="0"/>
          </a:p>
          <a:p>
            <a:r>
              <a:rPr lang="en-US" dirty="0" smtClean="0"/>
              <a:t>Designing </a:t>
            </a:r>
            <a:r>
              <a:rPr lang="en-US" dirty="0"/>
              <a:t>Data entry Screen</a:t>
            </a:r>
          </a:p>
          <a:p>
            <a:r>
              <a:rPr lang="en-US" dirty="0" smtClean="0"/>
              <a:t>Mapping </a:t>
            </a:r>
            <a:r>
              <a:rPr lang="en-US" dirty="0"/>
              <a:t>Data Element</a:t>
            </a:r>
          </a:p>
          <a:p>
            <a:r>
              <a:rPr lang="en-US" dirty="0" smtClean="0"/>
              <a:t>Organization Unit</a:t>
            </a:r>
          </a:p>
          <a:p>
            <a:pPr lvl="0"/>
            <a:r>
              <a:rPr lang="en-US" dirty="0" smtClean="0"/>
              <a:t>User role and User Creation</a:t>
            </a:r>
            <a:endParaRPr lang="en-US" dirty="0"/>
          </a:p>
          <a:p>
            <a:pPr marL="0" indent="0">
              <a:buNone/>
            </a:pPr>
            <a:endParaRPr lang="en-US" dirty="0"/>
          </a:p>
        </p:txBody>
      </p:sp>
    </p:spTree>
    <p:extLst>
      <p:ext uri="{BB962C8B-B14F-4D97-AF65-F5344CB8AC3E}">
        <p14:creationId xmlns:p14="http://schemas.microsoft.com/office/powerpoint/2010/main" val="6365842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762001"/>
            <a:ext cx="8077200" cy="5562600"/>
          </a:xfrm>
          <a:prstGeom prst="rect">
            <a:avLst/>
          </a:prstGeom>
          <a:noFill/>
          <a:ln>
            <a:noFill/>
          </a:ln>
        </p:spPr>
      </p:pic>
    </p:spTree>
    <p:extLst>
      <p:ext uri="{BB962C8B-B14F-4D97-AF65-F5344CB8AC3E}">
        <p14:creationId xmlns:p14="http://schemas.microsoft.com/office/powerpoint/2010/main" val="1597695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762001"/>
            <a:ext cx="7772399" cy="5562600"/>
          </a:xfrm>
          <a:prstGeom prst="rect">
            <a:avLst/>
          </a:prstGeom>
          <a:noFill/>
          <a:ln>
            <a:noFill/>
          </a:ln>
        </p:spPr>
      </p:pic>
    </p:spTree>
    <p:extLst>
      <p:ext uri="{BB962C8B-B14F-4D97-AF65-F5344CB8AC3E}">
        <p14:creationId xmlns:p14="http://schemas.microsoft.com/office/powerpoint/2010/main" val="252370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685800"/>
            <a:ext cx="8458199" cy="5943599"/>
          </a:xfrm>
          <a:prstGeom prst="rect">
            <a:avLst/>
          </a:prstGeom>
          <a:noFill/>
          <a:ln>
            <a:noFill/>
          </a:ln>
        </p:spPr>
      </p:pic>
    </p:spTree>
    <p:extLst>
      <p:ext uri="{BB962C8B-B14F-4D97-AF65-F5344CB8AC3E}">
        <p14:creationId xmlns:p14="http://schemas.microsoft.com/office/powerpoint/2010/main" val="31662684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 Internship Dissertatio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F9800"/>
      </a:hlink>
      <a:folHlink>
        <a:srgbClr val="F45511"/>
      </a:folHlink>
    </a:clrScheme>
    <a:fontScheme name="Flow">
      <a:majorFont>
        <a:latin typeface="Calibri"/>
        <a:ea typeface=""/>
        <a:cs typeface=""/>
        <a:font script="Jpan" typeface="ＭＳ Ｐゴシック"/>
        <a:font script="Hang" typeface="HY중고딕"/>
        <a:font script="Hans" typeface="宋体"/>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仿宋_GB2312"/>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100000" t="200000" r="100000" b="4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100000" t="200000" r="100000" b="40000"/>
          </a:path>
        </a:gradFill>
      </a:fillStyleLst>
      <a:lnStyleLst>
        <a:ln w="698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00000"/>
              </a:schemeClr>
            </a:gs>
            <a:gs pos="100000">
              <a:schemeClr val="phClr">
                <a:shade val="15000"/>
                <a:satMod val="300000"/>
              </a:schemeClr>
            </a:gs>
          </a:gsLst>
          <a:path path="circle">
            <a:fillToRect l="10000" t="180000" r="10000" b="50000"/>
          </a:path>
        </a:gradFill>
        <a:blipFill>
          <a:blip xmlns:r="http://schemas.openxmlformats.org/officeDocument/2006/relationships" r:embed="rId1">
            <a:duotone>
              <a:schemeClr val="phClr">
                <a:shade val="90000"/>
                <a:satMod val="150000"/>
              </a:schemeClr>
              <a:schemeClr val="phClr">
                <a:tint val="85000"/>
                <a:satMod val="150000"/>
              </a:schemeClr>
            </a:duotone>
          </a:blip>
          <a:tile tx="0" ty="0" sx="70000" sy="70000" flip="none" algn="ctr"/>
        </a:blipFill>
      </a:bgFillStyleLst>
    </a:fmtScheme>
  </a:themeElements>
  <a:objectDefaults/>
  <a:extraClrSchemeLst/>
</a:theme>
</file>

<file path=ppt/theme/theme2.xml><?xml version="1.0" encoding="utf-8"?>
<a:theme xmlns:a="http://schemas.openxmlformats.org/drawingml/2006/main" name="Office Theme">
  <a:themeElements>
    <a:clrScheme name="Bureau ">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F9800"/>
    </a:hlink>
    <a:folHlink>
      <a:srgbClr val="F45511"/>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F9800"/>
    </a:hlink>
    <a:folHlink>
      <a:srgbClr val="F45511"/>
    </a:folHlink>
  </a:clrScheme>
</a:themeOverride>
</file>

<file path=docProps/app.xml><?xml version="1.0" encoding="utf-8"?>
<Properties xmlns="http://schemas.openxmlformats.org/officeDocument/2006/extended-properties" xmlns:vt="http://schemas.openxmlformats.org/officeDocument/2006/docPropsVTypes">
  <Template>PPT- Internship Dissertation</Template>
  <TotalTime>349</TotalTime>
  <Words>591</Words>
  <Application>Microsoft Office PowerPoint</Application>
  <PresentationFormat>On-screen Show (4:3)</PresentationFormat>
  <Paragraphs>128</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PPT- Internship Dissertation</vt:lpstr>
      <vt:lpstr>PowerPoint Presentation</vt:lpstr>
      <vt:lpstr>Organization profile</vt:lpstr>
      <vt:lpstr>PowerPoint Presentation</vt:lpstr>
      <vt:lpstr>SERVICES</vt:lpstr>
      <vt:lpstr>FEATURES</vt:lpstr>
      <vt:lpstr>WORK ASSIGNED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LEARNING</vt:lpstr>
      <vt:lpstr>Cont.</vt:lpstr>
      <vt:lpstr>OBJECTIVE</vt:lpstr>
      <vt:lpstr>Methodology</vt:lpstr>
      <vt:lpstr>STUDY DESIGN</vt:lpstr>
      <vt:lpstr>Design and Development Approach</vt:lpstr>
      <vt:lpstr>PowerPoint Presentation</vt:lpstr>
      <vt:lpstr>Integration between DHIS2 and Commcare </vt:lpstr>
      <vt:lpstr>Outputs </vt:lpstr>
      <vt:lpstr>Conclusion</vt:lpstr>
      <vt:lpstr>Limitation </vt:lpstr>
      <vt:lpstr>Recommendations</vt:lpstr>
      <vt:lpstr>PowerPoint Presentation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Sumit Kr Tripathi</dc:creator>
  <cp:lastModifiedBy>lenovo</cp:lastModifiedBy>
  <cp:revision>26</cp:revision>
  <dcterms:created xsi:type="dcterms:W3CDTF">2014-05-06T11:12:10Z</dcterms:created>
  <dcterms:modified xsi:type="dcterms:W3CDTF">2017-05-16T17:40:44Z</dcterms:modified>
</cp:coreProperties>
</file>