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57" r:id="rId3"/>
    <p:sldId id="277" r:id="rId4"/>
    <p:sldId id="261" r:id="rId5"/>
    <p:sldId id="262" r:id="rId6"/>
    <p:sldId id="263" r:id="rId7"/>
    <p:sldId id="276" r:id="rId8"/>
    <p:sldId id="258" r:id="rId9"/>
    <p:sldId id="259" r:id="rId10"/>
    <p:sldId id="260" r:id="rId11"/>
    <p:sldId id="264" r:id="rId12"/>
    <p:sldId id="265" r:id="rId13"/>
    <p:sldId id="269" r:id="rId14"/>
    <p:sldId id="270" r:id="rId15"/>
    <p:sldId id="266" r:id="rId16"/>
    <p:sldId id="271" r:id="rId17"/>
    <p:sldId id="267" r:id="rId18"/>
    <p:sldId id="272" r:id="rId19"/>
    <p:sldId id="273" r:id="rId20"/>
    <p:sldId id="268" r:id="rId21"/>
    <p:sldId id="274" r:id="rId22"/>
    <p:sldId id="275"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15" autoAdjust="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C43037-7227-40A1-AE0C-CC4419293232}" type="datetimeFigureOut">
              <a:rPr lang="en-IN" smtClean="0"/>
              <a:t>15-05-2017</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ED337F-CAFD-4D32-A43B-B1E13A00F88D}" type="slidenum">
              <a:rPr lang="en-IN" smtClean="0"/>
              <a:t>‹#›</a:t>
            </a:fld>
            <a:endParaRPr lang="en-IN"/>
          </a:p>
        </p:txBody>
      </p:sp>
    </p:spTree>
    <p:extLst>
      <p:ext uri="{BB962C8B-B14F-4D97-AF65-F5344CB8AC3E}">
        <p14:creationId xmlns:p14="http://schemas.microsoft.com/office/powerpoint/2010/main" val="38173272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2EED337F-CAFD-4D32-A43B-B1E13A00F88D}" type="slidenum">
              <a:rPr lang="en-IN" smtClean="0"/>
              <a:t>3</a:t>
            </a:fld>
            <a:endParaRPr lang="en-IN"/>
          </a:p>
        </p:txBody>
      </p:sp>
    </p:spTree>
    <p:extLst>
      <p:ext uri="{BB962C8B-B14F-4D97-AF65-F5344CB8AC3E}">
        <p14:creationId xmlns:p14="http://schemas.microsoft.com/office/powerpoint/2010/main" val="6132573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16F72BCF-D198-4A4E-99B6-9BDB28132548}" type="datetimeFigureOut">
              <a:rPr lang="en-IN" smtClean="0"/>
              <a:t>15-05-2017</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7A1D355-A95C-498B-BCF7-D3F91E8EF292}" type="slidenum">
              <a:rPr lang="en-IN" smtClean="0"/>
              <a:t>‹#›</a:t>
            </a:fld>
            <a:endParaRPr lang="en-IN"/>
          </a:p>
        </p:txBody>
      </p:sp>
    </p:spTree>
    <p:extLst>
      <p:ext uri="{BB962C8B-B14F-4D97-AF65-F5344CB8AC3E}">
        <p14:creationId xmlns:p14="http://schemas.microsoft.com/office/powerpoint/2010/main" val="34410535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16F72BCF-D198-4A4E-99B6-9BDB28132548}" type="datetimeFigureOut">
              <a:rPr lang="en-IN" smtClean="0"/>
              <a:t>15-05-2017</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7A1D355-A95C-498B-BCF7-D3F91E8EF292}" type="slidenum">
              <a:rPr lang="en-IN" smtClean="0"/>
              <a:t>‹#›</a:t>
            </a:fld>
            <a:endParaRPr lang="en-IN"/>
          </a:p>
        </p:txBody>
      </p:sp>
    </p:spTree>
    <p:extLst>
      <p:ext uri="{BB962C8B-B14F-4D97-AF65-F5344CB8AC3E}">
        <p14:creationId xmlns:p14="http://schemas.microsoft.com/office/powerpoint/2010/main" val="41972940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16F72BCF-D198-4A4E-99B6-9BDB28132548}" type="datetimeFigureOut">
              <a:rPr lang="en-IN" smtClean="0"/>
              <a:t>15-05-2017</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7A1D355-A95C-498B-BCF7-D3F91E8EF292}" type="slidenum">
              <a:rPr lang="en-IN" smtClean="0"/>
              <a:t>‹#›</a:t>
            </a:fld>
            <a:endParaRPr lang="en-IN"/>
          </a:p>
        </p:txBody>
      </p:sp>
    </p:spTree>
    <p:extLst>
      <p:ext uri="{BB962C8B-B14F-4D97-AF65-F5344CB8AC3E}">
        <p14:creationId xmlns:p14="http://schemas.microsoft.com/office/powerpoint/2010/main" val="39210550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16F72BCF-D198-4A4E-99B6-9BDB28132548}" type="datetimeFigureOut">
              <a:rPr lang="en-IN" smtClean="0"/>
              <a:t>15-05-2017</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7A1D355-A95C-498B-BCF7-D3F91E8EF292}" type="slidenum">
              <a:rPr lang="en-IN" smtClean="0"/>
              <a:t>‹#›</a:t>
            </a:fld>
            <a:endParaRPr lang="en-IN"/>
          </a:p>
        </p:txBody>
      </p:sp>
    </p:spTree>
    <p:extLst>
      <p:ext uri="{BB962C8B-B14F-4D97-AF65-F5344CB8AC3E}">
        <p14:creationId xmlns:p14="http://schemas.microsoft.com/office/powerpoint/2010/main" val="30958949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6F72BCF-D198-4A4E-99B6-9BDB28132548}" type="datetimeFigureOut">
              <a:rPr lang="en-IN" smtClean="0"/>
              <a:t>15-05-2017</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7A1D355-A95C-498B-BCF7-D3F91E8EF292}" type="slidenum">
              <a:rPr lang="en-IN" smtClean="0"/>
              <a:t>‹#›</a:t>
            </a:fld>
            <a:endParaRPr lang="en-IN"/>
          </a:p>
        </p:txBody>
      </p:sp>
    </p:spTree>
    <p:extLst>
      <p:ext uri="{BB962C8B-B14F-4D97-AF65-F5344CB8AC3E}">
        <p14:creationId xmlns:p14="http://schemas.microsoft.com/office/powerpoint/2010/main" val="7271207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16F72BCF-D198-4A4E-99B6-9BDB28132548}" type="datetimeFigureOut">
              <a:rPr lang="en-IN" smtClean="0"/>
              <a:t>15-05-2017</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7A1D355-A95C-498B-BCF7-D3F91E8EF292}" type="slidenum">
              <a:rPr lang="en-IN" smtClean="0"/>
              <a:t>‹#›</a:t>
            </a:fld>
            <a:endParaRPr lang="en-IN"/>
          </a:p>
        </p:txBody>
      </p:sp>
    </p:spTree>
    <p:extLst>
      <p:ext uri="{BB962C8B-B14F-4D97-AF65-F5344CB8AC3E}">
        <p14:creationId xmlns:p14="http://schemas.microsoft.com/office/powerpoint/2010/main" val="110339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16F72BCF-D198-4A4E-99B6-9BDB28132548}" type="datetimeFigureOut">
              <a:rPr lang="en-IN" smtClean="0"/>
              <a:t>15-05-2017</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57A1D355-A95C-498B-BCF7-D3F91E8EF292}" type="slidenum">
              <a:rPr lang="en-IN" smtClean="0"/>
              <a:t>‹#›</a:t>
            </a:fld>
            <a:endParaRPr lang="en-IN"/>
          </a:p>
        </p:txBody>
      </p:sp>
    </p:spTree>
    <p:extLst>
      <p:ext uri="{BB962C8B-B14F-4D97-AF65-F5344CB8AC3E}">
        <p14:creationId xmlns:p14="http://schemas.microsoft.com/office/powerpoint/2010/main" val="14173893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16F72BCF-D198-4A4E-99B6-9BDB28132548}" type="datetimeFigureOut">
              <a:rPr lang="en-IN" smtClean="0"/>
              <a:t>15-05-2017</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57A1D355-A95C-498B-BCF7-D3F91E8EF292}" type="slidenum">
              <a:rPr lang="en-IN" smtClean="0"/>
              <a:t>‹#›</a:t>
            </a:fld>
            <a:endParaRPr lang="en-IN"/>
          </a:p>
        </p:txBody>
      </p:sp>
    </p:spTree>
    <p:extLst>
      <p:ext uri="{BB962C8B-B14F-4D97-AF65-F5344CB8AC3E}">
        <p14:creationId xmlns:p14="http://schemas.microsoft.com/office/powerpoint/2010/main" val="1339457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F72BCF-D198-4A4E-99B6-9BDB28132548}" type="datetimeFigureOut">
              <a:rPr lang="en-IN" smtClean="0"/>
              <a:t>15-05-2017</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57A1D355-A95C-498B-BCF7-D3F91E8EF292}" type="slidenum">
              <a:rPr lang="en-IN" smtClean="0"/>
              <a:t>‹#›</a:t>
            </a:fld>
            <a:endParaRPr lang="en-IN"/>
          </a:p>
        </p:txBody>
      </p:sp>
    </p:spTree>
    <p:extLst>
      <p:ext uri="{BB962C8B-B14F-4D97-AF65-F5344CB8AC3E}">
        <p14:creationId xmlns:p14="http://schemas.microsoft.com/office/powerpoint/2010/main" val="25747425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F72BCF-D198-4A4E-99B6-9BDB28132548}" type="datetimeFigureOut">
              <a:rPr lang="en-IN" smtClean="0"/>
              <a:t>15-05-2017</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7A1D355-A95C-498B-BCF7-D3F91E8EF292}" type="slidenum">
              <a:rPr lang="en-IN" smtClean="0"/>
              <a:t>‹#›</a:t>
            </a:fld>
            <a:endParaRPr lang="en-IN"/>
          </a:p>
        </p:txBody>
      </p:sp>
    </p:spTree>
    <p:extLst>
      <p:ext uri="{BB962C8B-B14F-4D97-AF65-F5344CB8AC3E}">
        <p14:creationId xmlns:p14="http://schemas.microsoft.com/office/powerpoint/2010/main" val="3855056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F72BCF-D198-4A4E-99B6-9BDB28132548}" type="datetimeFigureOut">
              <a:rPr lang="en-IN" smtClean="0"/>
              <a:t>15-05-2017</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7A1D355-A95C-498B-BCF7-D3F91E8EF292}" type="slidenum">
              <a:rPr lang="en-IN" smtClean="0"/>
              <a:t>‹#›</a:t>
            </a:fld>
            <a:endParaRPr lang="en-IN"/>
          </a:p>
        </p:txBody>
      </p:sp>
    </p:spTree>
    <p:extLst>
      <p:ext uri="{BB962C8B-B14F-4D97-AF65-F5344CB8AC3E}">
        <p14:creationId xmlns:p14="http://schemas.microsoft.com/office/powerpoint/2010/main" val="6812768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F72BCF-D198-4A4E-99B6-9BDB28132548}" type="datetimeFigureOut">
              <a:rPr lang="en-IN" smtClean="0"/>
              <a:t>15-05-2017</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A1D355-A95C-498B-BCF7-D3F91E8EF292}" type="slidenum">
              <a:rPr lang="en-IN" smtClean="0"/>
              <a:t>‹#›</a:t>
            </a:fld>
            <a:endParaRPr lang="en-IN"/>
          </a:p>
        </p:txBody>
      </p:sp>
    </p:spTree>
    <p:extLst>
      <p:ext uri="{BB962C8B-B14F-4D97-AF65-F5344CB8AC3E}">
        <p14:creationId xmlns:p14="http://schemas.microsoft.com/office/powerpoint/2010/main" val="35345186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84909"/>
            <a:ext cx="7772400" cy="1537855"/>
          </a:xfrm>
        </p:spPr>
        <p:txBody>
          <a:bodyPr>
            <a:normAutofit fontScale="90000"/>
          </a:bodyPr>
          <a:lstStyle/>
          <a:p>
            <a:r>
              <a:rPr lang="en-US" sz="4000" b="1" u="sng" dirty="0" smtClean="0"/>
              <a:t>PROGRESS/SHORTCOMINGS OF EAG STATES BASED ON CRM REPORTS</a:t>
            </a:r>
            <a:endParaRPr lang="en-IN" sz="4000" b="1" u="sng" dirty="0"/>
          </a:p>
        </p:txBody>
      </p:sp>
      <p:sp>
        <p:nvSpPr>
          <p:cNvPr id="3" name="Subtitle 2"/>
          <p:cNvSpPr>
            <a:spLocks noGrp="1"/>
          </p:cNvSpPr>
          <p:nvPr>
            <p:ph type="subTitle" idx="1"/>
          </p:nvPr>
        </p:nvSpPr>
        <p:spPr>
          <a:xfrm>
            <a:off x="4067944" y="5373216"/>
            <a:ext cx="4824536" cy="864096"/>
          </a:xfrm>
        </p:spPr>
        <p:txBody>
          <a:bodyPr/>
          <a:lstStyle/>
          <a:p>
            <a:r>
              <a:rPr lang="en-US" b="1" dirty="0" smtClean="0"/>
              <a:t>LT COL PARAG MUKHERJEE</a:t>
            </a:r>
            <a:endParaRPr lang="en-IN" b="1" dirty="0"/>
          </a:p>
        </p:txBody>
      </p:sp>
      <p:pic>
        <p:nvPicPr>
          <p:cNvPr id="3074" name="Picture 2" descr="C:\Users\Parag Mukherjee\Desktop\cataract &amp; glaucoma\NHM_logo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2387093"/>
            <a:ext cx="3816423" cy="275968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delhi.iihmr.org/img/iihmr-delhi-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0592" y="5575126"/>
            <a:ext cx="7620000" cy="1238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11641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936104"/>
          </a:xfrm>
        </p:spPr>
        <p:txBody>
          <a:bodyPr>
            <a:normAutofit/>
          </a:bodyPr>
          <a:lstStyle/>
          <a:p>
            <a:r>
              <a:rPr lang="en-US" b="1" u="sng" dirty="0" smtClean="0"/>
              <a:t>MANDATE/TOR</a:t>
            </a:r>
            <a:endParaRPr lang="en-IN" b="1" u="sng" dirty="0"/>
          </a:p>
        </p:txBody>
      </p:sp>
      <p:sp>
        <p:nvSpPr>
          <p:cNvPr id="3" name="Content Placeholder 2"/>
          <p:cNvSpPr>
            <a:spLocks noGrp="1"/>
          </p:cNvSpPr>
          <p:nvPr>
            <p:ph idx="1"/>
          </p:nvPr>
        </p:nvSpPr>
        <p:spPr>
          <a:xfrm>
            <a:off x="423246" y="1556792"/>
            <a:ext cx="8229600" cy="4871748"/>
          </a:xfrm>
        </p:spPr>
        <p:txBody>
          <a:bodyPr>
            <a:normAutofit/>
          </a:bodyPr>
          <a:lstStyle/>
          <a:p>
            <a:r>
              <a:rPr lang="en-IN" sz="2400" dirty="0"/>
              <a:t>the mandates of each CRM were drawn based on the current development goals and specific to the need of the </a:t>
            </a:r>
            <a:r>
              <a:rPr lang="en-IN" sz="2400" dirty="0" smtClean="0"/>
              <a:t>hour</a:t>
            </a:r>
          </a:p>
          <a:p>
            <a:r>
              <a:rPr lang="en-IN" sz="2400" dirty="0"/>
              <a:t>However the Terms Of reference have been varying i.e. 24 in the first and for the last six years settling to 10/12</a:t>
            </a:r>
            <a:r>
              <a:rPr lang="en-IN" sz="2400" dirty="0" smtClean="0"/>
              <a:t>.</a:t>
            </a:r>
          </a:p>
          <a:p>
            <a:r>
              <a:rPr lang="en-IN" sz="2400" dirty="0"/>
              <a:t>every stakeholder wanted their perspective to be reviewed and thus the Terms Of Reference were too </a:t>
            </a:r>
            <a:r>
              <a:rPr lang="en-IN" sz="2400" dirty="0" smtClean="0"/>
              <a:t>many</a:t>
            </a:r>
          </a:p>
          <a:p>
            <a:r>
              <a:rPr lang="en-IN" sz="2400" dirty="0"/>
              <a:t>it was realised that this yearly exercise has been reduced to mere filling up of </a:t>
            </a:r>
            <a:r>
              <a:rPr lang="en-IN" sz="2400" dirty="0" smtClean="0"/>
              <a:t>checklists</a:t>
            </a:r>
          </a:p>
          <a:p>
            <a:r>
              <a:rPr lang="en-IN" sz="2400" dirty="0"/>
              <a:t>revision of terms Of Reference was carried out to ensure better follow-up and credible action by the states. </a:t>
            </a:r>
          </a:p>
          <a:p>
            <a:pPr marL="0" indent="0">
              <a:buNone/>
            </a:pPr>
            <a:endParaRPr lang="en-IN" sz="2400" dirty="0"/>
          </a:p>
        </p:txBody>
      </p:sp>
    </p:spTree>
    <p:extLst>
      <p:ext uri="{BB962C8B-B14F-4D97-AF65-F5344CB8AC3E}">
        <p14:creationId xmlns:p14="http://schemas.microsoft.com/office/powerpoint/2010/main" val="1283414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08720"/>
          </a:xfrm>
        </p:spPr>
        <p:txBody>
          <a:bodyPr>
            <a:normAutofit/>
          </a:bodyPr>
          <a:lstStyle/>
          <a:p>
            <a:r>
              <a:rPr lang="en-US" b="1" u="sng" dirty="0" smtClean="0"/>
              <a:t>PROGRESS &amp; SHORTCOMINGS</a:t>
            </a:r>
            <a:endParaRPr lang="en-IN" b="1" u="sng" dirty="0"/>
          </a:p>
        </p:txBody>
      </p:sp>
      <p:sp>
        <p:nvSpPr>
          <p:cNvPr id="3" name="Content Placeholder 2"/>
          <p:cNvSpPr>
            <a:spLocks noGrp="1"/>
          </p:cNvSpPr>
          <p:nvPr>
            <p:ph idx="1"/>
          </p:nvPr>
        </p:nvSpPr>
        <p:spPr>
          <a:xfrm>
            <a:off x="457200" y="908720"/>
            <a:ext cx="8229600" cy="5217443"/>
          </a:xfrm>
        </p:spPr>
        <p:txBody>
          <a:bodyPr/>
          <a:lstStyle/>
          <a:p>
            <a:pPr marL="0" indent="0">
              <a:buNone/>
            </a:pPr>
            <a:r>
              <a:rPr lang="en-IN" sz="2800" dirty="0"/>
              <a:t>The terms of references identified are:-</a:t>
            </a:r>
          </a:p>
          <a:p>
            <a:pPr lvl="0"/>
            <a:r>
              <a:rPr lang="en-IN" sz="2800" dirty="0"/>
              <a:t>Service Delivery</a:t>
            </a:r>
          </a:p>
          <a:p>
            <a:pPr lvl="0"/>
            <a:r>
              <a:rPr lang="en-IN" sz="2800" dirty="0"/>
              <a:t>RMNCH+A</a:t>
            </a:r>
          </a:p>
          <a:p>
            <a:pPr lvl="0"/>
            <a:r>
              <a:rPr lang="en-IN" sz="2800" dirty="0"/>
              <a:t>Human Resource</a:t>
            </a:r>
          </a:p>
          <a:p>
            <a:pPr lvl="0"/>
            <a:r>
              <a:rPr lang="en-IN" sz="2800" dirty="0"/>
              <a:t>Community Process</a:t>
            </a:r>
          </a:p>
          <a:p>
            <a:endParaRPr lang="en-IN" dirty="0"/>
          </a:p>
        </p:txBody>
      </p:sp>
      <p:pic>
        <p:nvPicPr>
          <p:cNvPr id="6146" name="Picture 2" descr="C:\Users\Parag Mukherjee\Desktop\cataract &amp; glaucoma\communityprocess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3878460"/>
            <a:ext cx="4392488" cy="3006923"/>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Parag Mukherjee\Desktop\cataract &amp; glaucoma\eva86385Poster_on_Sub-Health_Centr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4008" y="3792488"/>
            <a:ext cx="4464496" cy="3065512"/>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Users\Parag Mukherjee\Desktop\cataract &amp; glaucoma\Primary-health-centr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9480" y="692696"/>
            <a:ext cx="2479024" cy="1983219"/>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5" descr="C:\Users\Parag Mukherjee\Desktop\cataract &amp; glaucoma\RMNCH-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67944" y="2204864"/>
            <a:ext cx="4104456" cy="1587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27363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fontScale="90000"/>
          </a:bodyPr>
          <a:lstStyle/>
          <a:p>
            <a:r>
              <a:rPr lang="en-US" b="1" u="sng" dirty="0" smtClean="0"/>
              <a:t>SERVICE DELIVERY-OBJECTIVES</a:t>
            </a:r>
            <a:endParaRPr lang="en-IN" b="1" u="sng" dirty="0"/>
          </a:p>
        </p:txBody>
      </p:sp>
      <p:sp>
        <p:nvSpPr>
          <p:cNvPr id="3" name="Content Placeholder 2"/>
          <p:cNvSpPr>
            <a:spLocks noGrp="1"/>
          </p:cNvSpPr>
          <p:nvPr>
            <p:ph idx="1"/>
          </p:nvPr>
        </p:nvSpPr>
        <p:spPr>
          <a:xfrm>
            <a:off x="457200" y="1196752"/>
            <a:ext cx="8229600" cy="5400600"/>
          </a:xfrm>
        </p:spPr>
        <p:txBody>
          <a:bodyPr>
            <a:normAutofit lnSpcReduction="10000"/>
          </a:bodyPr>
          <a:lstStyle/>
          <a:p>
            <a:r>
              <a:rPr lang="en-IN" sz="2400" dirty="0"/>
              <a:t>Build an integrated network of all primary, secondary and a substantial part of tertiary care, providing a continuum from community level to the district hospital, with robust referral linkages to tertiary care and a particular focus on strengthening the Primary Health Care </a:t>
            </a:r>
            <a:endParaRPr lang="en-IN" sz="2400" dirty="0" smtClean="0"/>
          </a:p>
          <a:p>
            <a:r>
              <a:rPr lang="en-IN" sz="2400" dirty="0"/>
              <a:t>Reduce out of pocket expenditure on health care, eliminate catastrophic health expenditures and provide social protection to the poor against the rising costs of health </a:t>
            </a:r>
            <a:r>
              <a:rPr lang="en-IN" sz="2400" dirty="0" smtClean="0"/>
              <a:t>care</a:t>
            </a:r>
          </a:p>
          <a:p>
            <a:pPr marL="342900" lvl="1" indent="-342900">
              <a:buFont typeface="Arial" panose="020B0604020202020204" pitchFamily="34" charset="0"/>
              <a:buChar char="•"/>
            </a:pPr>
            <a:r>
              <a:rPr lang="en-IN" sz="2400" dirty="0"/>
              <a:t>Ensure that all public health care facilities or publicly financed private care facilities provide assured quality of health services </a:t>
            </a:r>
            <a:endParaRPr lang="en-IN" sz="2400" dirty="0" smtClean="0"/>
          </a:p>
          <a:p>
            <a:pPr marL="342900" lvl="1" indent="-342900">
              <a:buFont typeface="Arial" panose="020B0604020202020204" pitchFamily="34" charset="0"/>
              <a:buChar char="•"/>
            </a:pPr>
            <a:r>
              <a:rPr lang="en-IN" sz="2400" dirty="0"/>
              <a:t>Ensure increased access and utilization of quality health services to minimize disparity on account of gender, poverty, caste</a:t>
            </a:r>
          </a:p>
          <a:p>
            <a:endParaRPr lang="en-IN" sz="2400" dirty="0"/>
          </a:p>
        </p:txBody>
      </p:sp>
    </p:spTree>
    <p:extLst>
      <p:ext uri="{BB962C8B-B14F-4D97-AF65-F5344CB8AC3E}">
        <p14:creationId xmlns:p14="http://schemas.microsoft.com/office/powerpoint/2010/main" val="9682653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fontScale="90000"/>
          </a:bodyPr>
          <a:lstStyle/>
          <a:p>
            <a:r>
              <a:rPr lang="en-US" b="1" u="sng" dirty="0" smtClean="0"/>
              <a:t>SERVICE DELIVERY: BIHAR</a:t>
            </a:r>
            <a:endParaRPr lang="en-IN" b="1" u="sng" dirty="0"/>
          </a:p>
        </p:txBody>
      </p:sp>
      <p:sp>
        <p:nvSpPr>
          <p:cNvPr id="3" name="Content Placeholder 2"/>
          <p:cNvSpPr>
            <a:spLocks noGrp="1"/>
          </p:cNvSpPr>
          <p:nvPr>
            <p:ph idx="1"/>
          </p:nvPr>
        </p:nvSpPr>
        <p:spPr>
          <a:xfrm>
            <a:off x="457200" y="1124744"/>
            <a:ext cx="8229600" cy="5472608"/>
          </a:xfrm>
        </p:spPr>
        <p:txBody>
          <a:bodyPr>
            <a:normAutofit fontScale="92500" lnSpcReduction="10000"/>
          </a:bodyPr>
          <a:lstStyle/>
          <a:p>
            <a:r>
              <a:rPr lang="en-IN" sz="2400" dirty="0"/>
              <a:t>Infrastructure development plans are available at state and district levels, but there is no prioritization of construction of infrastructure based on un-served areas, backward areas, land availability and need </a:t>
            </a:r>
            <a:endParaRPr lang="en-IN" sz="2400" dirty="0" smtClean="0"/>
          </a:p>
          <a:p>
            <a:r>
              <a:rPr lang="en-IN" sz="2400" dirty="0"/>
              <a:t>There is serious mismatch of infrastructure especially at the delivery </a:t>
            </a:r>
            <a:r>
              <a:rPr lang="en-IN" sz="2400" dirty="0" smtClean="0"/>
              <a:t>points</a:t>
            </a:r>
          </a:p>
          <a:p>
            <a:r>
              <a:rPr lang="en-GB" sz="2400" dirty="0"/>
              <a:t>There is a </a:t>
            </a:r>
            <a:r>
              <a:rPr lang="en-GB" sz="2400" dirty="0" smtClean="0"/>
              <a:t>52% </a:t>
            </a:r>
            <a:r>
              <a:rPr lang="en-GB" sz="2400" dirty="0"/>
              <a:t>gap in existing functional HSCs and 51% gap in PHCs against sanctioned numbers in the </a:t>
            </a:r>
            <a:r>
              <a:rPr lang="en-GB" sz="2400" dirty="0" smtClean="0"/>
              <a:t>state</a:t>
            </a:r>
          </a:p>
          <a:p>
            <a:r>
              <a:rPr lang="en-GB" sz="2400" dirty="0"/>
              <a:t>Infrastructure completion rate is around 29%. </a:t>
            </a:r>
            <a:endParaRPr lang="en-GB" sz="2400" dirty="0" smtClean="0"/>
          </a:p>
          <a:p>
            <a:pPr lvl="0"/>
            <a:r>
              <a:rPr lang="en-GB" sz="2400" dirty="0"/>
              <a:t>utilization of public health institutions in general was found to be good only at District Hospital.</a:t>
            </a:r>
            <a:endParaRPr lang="en-IN" sz="2400" dirty="0"/>
          </a:p>
          <a:p>
            <a:r>
              <a:rPr lang="en-GB" sz="2400" dirty="0"/>
              <a:t>State has implemented free Drug </a:t>
            </a:r>
            <a:r>
              <a:rPr lang="en-GB" sz="2400" dirty="0" smtClean="0"/>
              <a:t>Policy</a:t>
            </a:r>
          </a:p>
          <a:p>
            <a:r>
              <a:rPr lang="en-GB" sz="2400" dirty="0"/>
              <a:t>Periodical Prescription Audits are not being </a:t>
            </a:r>
            <a:r>
              <a:rPr lang="en-GB" sz="2400" dirty="0" smtClean="0"/>
              <a:t>conducted</a:t>
            </a:r>
          </a:p>
          <a:p>
            <a:r>
              <a:rPr lang="en-GB" sz="2400" dirty="0"/>
              <a:t>state has sufficient number of Blood Bank but there is a shortage of Blood Storage Units</a:t>
            </a:r>
            <a:r>
              <a:rPr lang="en-GB" sz="2400" dirty="0" smtClean="0"/>
              <a:t>.</a:t>
            </a:r>
          </a:p>
          <a:p>
            <a:r>
              <a:rPr lang="en-GB" sz="2400" dirty="0"/>
              <a:t>provision of outreach services through Mobile Medical Units.</a:t>
            </a:r>
            <a:endParaRPr lang="en-GB" sz="2400" dirty="0" smtClean="0"/>
          </a:p>
          <a:p>
            <a:endParaRPr lang="en-IN" sz="2400" dirty="0"/>
          </a:p>
        </p:txBody>
      </p:sp>
    </p:spTree>
    <p:extLst>
      <p:ext uri="{BB962C8B-B14F-4D97-AF65-F5344CB8AC3E}">
        <p14:creationId xmlns:p14="http://schemas.microsoft.com/office/powerpoint/2010/main" val="37427635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504056"/>
          </a:xfrm>
        </p:spPr>
        <p:txBody>
          <a:bodyPr>
            <a:normAutofit fontScale="90000"/>
          </a:bodyPr>
          <a:lstStyle/>
          <a:p>
            <a:r>
              <a:rPr lang="en-US" b="1" u="sng" dirty="0" smtClean="0"/>
              <a:t>SERVICE DELIVERY: BIHAR</a:t>
            </a:r>
            <a:endParaRPr lang="en-IN" b="1" u="sng"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65138243"/>
              </p:ext>
            </p:extLst>
          </p:nvPr>
        </p:nvGraphicFramePr>
        <p:xfrm>
          <a:off x="33714" y="620688"/>
          <a:ext cx="7418606" cy="3024339"/>
        </p:xfrm>
        <a:graphic>
          <a:graphicData uri="http://schemas.openxmlformats.org/drawingml/2006/table">
            <a:tbl>
              <a:tblPr firstRow="1" firstCol="1" bandRow="1">
                <a:tableStyleId>{5C22544A-7EE6-4342-B048-85BDC9FD1C3A}</a:tableStyleId>
              </a:tblPr>
              <a:tblGrid>
                <a:gridCol w="1590996"/>
                <a:gridCol w="1288152"/>
                <a:gridCol w="2138035"/>
                <a:gridCol w="1182584"/>
                <a:gridCol w="1218839"/>
              </a:tblGrid>
              <a:tr h="375116">
                <a:tc>
                  <a:txBody>
                    <a:bodyPr/>
                    <a:lstStyle/>
                    <a:p>
                      <a:pPr>
                        <a:lnSpc>
                          <a:spcPct val="115000"/>
                        </a:lnSpc>
                        <a:spcAft>
                          <a:spcPts val="0"/>
                        </a:spcAft>
                        <a:tabLst>
                          <a:tab pos="619125" algn="l"/>
                        </a:tabLst>
                      </a:pPr>
                      <a:r>
                        <a:rPr lang="en-IN" sz="1400" dirty="0">
                          <a:effectLst/>
                        </a:rPr>
                        <a:t>TYPE</a:t>
                      </a:r>
                      <a:endParaRPr lang="en-IN" sz="1100" dirty="0">
                        <a:effectLst/>
                        <a:latin typeface="Calibri"/>
                        <a:ea typeface="Calibri"/>
                        <a:cs typeface="Times New Roman"/>
                      </a:endParaRPr>
                    </a:p>
                  </a:txBody>
                  <a:tcPr marL="68580" marR="68580" marT="0" marB="0"/>
                </a:tc>
                <a:tc>
                  <a:txBody>
                    <a:bodyPr/>
                    <a:lstStyle/>
                    <a:p>
                      <a:pPr>
                        <a:lnSpc>
                          <a:spcPct val="115000"/>
                        </a:lnSpc>
                        <a:spcAft>
                          <a:spcPts val="0"/>
                        </a:spcAft>
                        <a:tabLst>
                          <a:tab pos="619125" algn="l"/>
                        </a:tabLst>
                      </a:pPr>
                      <a:r>
                        <a:rPr lang="en-IN" sz="1400">
                          <a:effectLst/>
                        </a:rPr>
                        <a:t>REQMT</a:t>
                      </a:r>
                      <a:endParaRPr lang="en-IN" sz="1100">
                        <a:effectLst/>
                        <a:latin typeface="Calibri"/>
                        <a:ea typeface="Calibri"/>
                        <a:cs typeface="Times New Roman"/>
                      </a:endParaRPr>
                    </a:p>
                  </a:txBody>
                  <a:tcPr marL="68580" marR="68580" marT="0" marB="0"/>
                </a:tc>
                <a:tc>
                  <a:txBody>
                    <a:bodyPr/>
                    <a:lstStyle/>
                    <a:p>
                      <a:pPr>
                        <a:lnSpc>
                          <a:spcPct val="115000"/>
                        </a:lnSpc>
                        <a:spcAft>
                          <a:spcPts val="0"/>
                        </a:spcAft>
                        <a:tabLst>
                          <a:tab pos="619125" algn="l"/>
                        </a:tabLst>
                      </a:pPr>
                      <a:r>
                        <a:rPr lang="en-IN" sz="1400">
                          <a:effectLst/>
                        </a:rPr>
                        <a:t>SANCTIONED</a:t>
                      </a:r>
                      <a:endParaRPr lang="en-IN" sz="1100">
                        <a:effectLst/>
                        <a:latin typeface="Calibri"/>
                        <a:ea typeface="Calibri"/>
                        <a:cs typeface="Times New Roman"/>
                      </a:endParaRPr>
                    </a:p>
                  </a:txBody>
                  <a:tcPr marL="68580" marR="68580" marT="0" marB="0"/>
                </a:tc>
                <a:tc>
                  <a:txBody>
                    <a:bodyPr/>
                    <a:lstStyle/>
                    <a:p>
                      <a:pPr>
                        <a:lnSpc>
                          <a:spcPct val="115000"/>
                        </a:lnSpc>
                        <a:spcAft>
                          <a:spcPts val="0"/>
                        </a:spcAft>
                        <a:tabLst>
                          <a:tab pos="619125" algn="l"/>
                        </a:tabLst>
                      </a:pPr>
                      <a:r>
                        <a:rPr lang="en-IN" sz="1400">
                          <a:effectLst/>
                        </a:rPr>
                        <a:t>AVL</a:t>
                      </a:r>
                      <a:endParaRPr lang="en-IN" sz="1100">
                        <a:effectLst/>
                        <a:latin typeface="Calibri"/>
                        <a:ea typeface="Calibri"/>
                        <a:cs typeface="Times New Roman"/>
                      </a:endParaRPr>
                    </a:p>
                  </a:txBody>
                  <a:tcPr marL="68580" marR="68580" marT="0" marB="0"/>
                </a:tc>
                <a:tc>
                  <a:txBody>
                    <a:bodyPr/>
                    <a:lstStyle/>
                    <a:p>
                      <a:pPr>
                        <a:lnSpc>
                          <a:spcPct val="115000"/>
                        </a:lnSpc>
                        <a:spcAft>
                          <a:spcPts val="0"/>
                        </a:spcAft>
                        <a:tabLst>
                          <a:tab pos="619125" algn="l"/>
                        </a:tabLst>
                      </a:pPr>
                      <a:r>
                        <a:rPr lang="en-IN" sz="1400">
                          <a:effectLst/>
                        </a:rPr>
                        <a:t>GAPS</a:t>
                      </a:r>
                      <a:endParaRPr lang="en-IN" sz="1100">
                        <a:effectLst/>
                        <a:latin typeface="Calibri"/>
                        <a:ea typeface="Calibri"/>
                        <a:cs typeface="Times New Roman"/>
                      </a:endParaRPr>
                    </a:p>
                  </a:txBody>
                  <a:tcPr marL="68580" marR="68580" marT="0" marB="0"/>
                </a:tc>
              </a:tr>
              <a:tr h="375116">
                <a:tc>
                  <a:txBody>
                    <a:bodyPr/>
                    <a:lstStyle/>
                    <a:p>
                      <a:pPr>
                        <a:lnSpc>
                          <a:spcPct val="115000"/>
                        </a:lnSpc>
                        <a:spcAft>
                          <a:spcPts val="0"/>
                        </a:spcAft>
                        <a:tabLst>
                          <a:tab pos="619125" algn="l"/>
                        </a:tabLst>
                      </a:pPr>
                      <a:r>
                        <a:rPr lang="en-IN" sz="1400">
                          <a:effectLst/>
                        </a:rPr>
                        <a:t>SC</a:t>
                      </a:r>
                      <a:endParaRPr lang="en-IN" sz="1100">
                        <a:effectLst/>
                        <a:latin typeface="Calibri"/>
                        <a:ea typeface="Calibri"/>
                        <a:cs typeface="Times New Roman"/>
                      </a:endParaRPr>
                    </a:p>
                  </a:txBody>
                  <a:tcPr marL="68580" marR="68580" marT="0" marB="0"/>
                </a:tc>
                <a:tc>
                  <a:txBody>
                    <a:bodyPr/>
                    <a:lstStyle/>
                    <a:p>
                      <a:pPr>
                        <a:lnSpc>
                          <a:spcPct val="115000"/>
                        </a:lnSpc>
                        <a:spcAft>
                          <a:spcPts val="0"/>
                        </a:spcAft>
                        <a:tabLst>
                          <a:tab pos="619125" algn="l"/>
                        </a:tabLst>
                      </a:pPr>
                      <a:r>
                        <a:rPr lang="en-IN" sz="1400">
                          <a:effectLst/>
                        </a:rPr>
                        <a:t>20760</a:t>
                      </a:r>
                      <a:endParaRPr lang="en-IN" sz="1100">
                        <a:effectLst/>
                        <a:latin typeface="Calibri"/>
                        <a:ea typeface="Calibri"/>
                        <a:cs typeface="Times New Roman"/>
                      </a:endParaRPr>
                    </a:p>
                  </a:txBody>
                  <a:tcPr marL="68580" marR="68580" marT="0" marB="0"/>
                </a:tc>
                <a:tc>
                  <a:txBody>
                    <a:bodyPr/>
                    <a:lstStyle/>
                    <a:p>
                      <a:pPr>
                        <a:lnSpc>
                          <a:spcPct val="115000"/>
                        </a:lnSpc>
                        <a:spcAft>
                          <a:spcPts val="0"/>
                        </a:spcAft>
                        <a:tabLst>
                          <a:tab pos="619125" algn="l"/>
                        </a:tabLst>
                      </a:pPr>
                      <a:r>
                        <a:rPr lang="en-IN" sz="1400">
                          <a:effectLst/>
                        </a:rPr>
                        <a:t>16623</a:t>
                      </a:r>
                      <a:endParaRPr lang="en-IN" sz="1100">
                        <a:effectLst/>
                        <a:latin typeface="Calibri"/>
                        <a:ea typeface="Calibri"/>
                        <a:cs typeface="Times New Roman"/>
                      </a:endParaRPr>
                    </a:p>
                  </a:txBody>
                  <a:tcPr marL="68580" marR="68580" marT="0" marB="0"/>
                </a:tc>
                <a:tc>
                  <a:txBody>
                    <a:bodyPr/>
                    <a:lstStyle/>
                    <a:p>
                      <a:pPr>
                        <a:lnSpc>
                          <a:spcPct val="115000"/>
                        </a:lnSpc>
                        <a:spcAft>
                          <a:spcPts val="0"/>
                        </a:spcAft>
                        <a:tabLst>
                          <a:tab pos="619125" algn="l"/>
                        </a:tabLst>
                      </a:pPr>
                      <a:r>
                        <a:rPr lang="en-IN" sz="1400">
                          <a:effectLst/>
                        </a:rPr>
                        <a:t>10081</a:t>
                      </a:r>
                      <a:endParaRPr lang="en-IN" sz="1100">
                        <a:effectLst/>
                        <a:latin typeface="Calibri"/>
                        <a:ea typeface="Calibri"/>
                        <a:cs typeface="Times New Roman"/>
                      </a:endParaRPr>
                    </a:p>
                  </a:txBody>
                  <a:tcPr marL="68580" marR="68580" marT="0" marB="0"/>
                </a:tc>
                <a:tc>
                  <a:txBody>
                    <a:bodyPr/>
                    <a:lstStyle/>
                    <a:p>
                      <a:pPr>
                        <a:lnSpc>
                          <a:spcPct val="115000"/>
                        </a:lnSpc>
                        <a:spcAft>
                          <a:spcPts val="0"/>
                        </a:spcAft>
                        <a:tabLst>
                          <a:tab pos="619125" algn="l"/>
                        </a:tabLst>
                      </a:pPr>
                      <a:r>
                        <a:rPr lang="en-IN" sz="1400" dirty="0">
                          <a:effectLst/>
                        </a:rPr>
                        <a:t>10679</a:t>
                      </a:r>
                      <a:endParaRPr lang="en-IN" sz="1100" dirty="0">
                        <a:effectLst/>
                        <a:latin typeface="Calibri"/>
                        <a:ea typeface="Calibri"/>
                        <a:cs typeface="Times New Roman"/>
                      </a:endParaRPr>
                    </a:p>
                  </a:txBody>
                  <a:tcPr marL="68580" marR="68580" marT="0" marB="0"/>
                </a:tc>
              </a:tr>
              <a:tr h="375116">
                <a:tc>
                  <a:txBody>
                    <a:bodyPr/>
                    <a:lstStyle/>
                    <a:p>
                      <a:pPr>
                        <a:lnSpc>
                          <a:spcPct val="115000"/>
                        </a:lnSpc>
                        <a:spcAft>
                          <a:spcPts val="0"/>
                        </a:spcAft>
                        <a:tabLst>
                          <a:tab pos="619125" algn="l"/>
                        </a:tabLst>
                      </a:pPr>
                      <a:r>
                        <a:rPr lang="en-IN" sz="1400">
                          <a:effectLst/>
                        </a:rPr>
                        <a:t>PHC</a:t>
                      </a:r>
                      <a:endParaRPr lang="en-IN" sz="1100">
                        <a:effectLst/>
                        <a:latin typeface="Calibri"/>
                        <a:ea typeface="Calibri"/>
                        <a:cs typeface="Times New Roman"/>
                      </a:endParaRPr>
                    </a:p>
                  </a:txBody>
                  <a:tcPr marL="68580" marR="68580" marT="0" marB="0"/>
                </a:tc>
                <a:tc>
                  <a:txBody>
                    <a:bodyPr/>
                    <a:lstStyle/>
                    <a:p>
                      <a:pPr>
                        <a:lnSpc>
                          <a:spcPct val="115000"/>
                        </a:lnSpc>
                        <a:spcAft>
                          <a:spcPts val="0"/>
                        </a:spcAft>
                        <a:tabLst>
                          <a:tab pos="619125" algn="l"/>
                        </a:tabLst>
                      </a:pPr>
                      <a:r>
                        <a:rPr lang="en-IN" sz="1400">
                          <a:effectLst/>
                        </a:rPr>
                        <a:t>3993</a:t>
                      </a:r>
                      <a:endParaRPr lang="en-IN" sz="1100">
                        <a:effectLst/>
                        <a:latin typeface="Calibri"/>
                        <a:ea typeface="Calibri"/>
                        <a:cs typeface="Times New Roman"/>
                      </a:endParaRPr>
                    </a:p>
                  </a:txBody>
                  <a:tcPr marL="68580" marR="68580" marT="0" marB="0"/>
                </a:tc>
                <a:tc>
                  <a:txBody>
                    <a:bodyPr/>
                    <a:lstStyle/>
                    <a:p>
                      <a:pPr>
                        <a:lnSpc>
                          <a:spcPct val="115000"/>
                        </a:lnSpc>
                        <a:spcAft>
                          <a:spcPts val="0"/>
                        </a:spcAft>
                        <a:tabLst>
                          <a:tab pos="619125" algn="l"/>
                        </a:tabLst>
                      </a:pPr>
                      <a:r>
                        <a:rPr lang="en-IN" sz="1400">
                          <a:effectLst/>
                        </a:rPr>
                        <a:t>3312</a:t>
                      </a:r>
                      <a:endParaRPr lang="en-IN" sz="1100">
                        <a:effectLst/>
                        <a:latin typeface="Calibri"/>
                        <a:ea typeface="Calibri"/>
                        <a:cs typeface="Times New Roman"/>
                      </a:endParaRPr>
                    </a:p>
                  </a:txBody>
                  <a:tcPr marL="68580" marR="68580" marT="0" marB="0"/>
                </a:tc>
                <a:tc>
                  <a:txBody>
                    <a:bodyPr/>
                    <a:lstStyle/>
                    <a:p>
                      <a:pPr>
                        <a:lnSpc>
                          <a:spcPct val="115000"/>
                        </a:lnSpc>
                        <a:spcAft>
                          <a:spcPts val="0"/>
                        </a:spcAft>
                        <a:tabLst>
                          <a:tab pos="619125" algn="l"/>
                        </a:tabLst>
                      </a:pPr>
                      <a:r>
                        <a:rPr lang="en-IN" sz="1400">
                          <a:effectLst/>
                        </a:rPr>
                        <a:t>1897</a:t>
                      </a:r>
                      <a:endParaRPr lang="en-IN" sz="1100">
                        <a:effectLst/>
                        <a:latin typeface="Calibri"/>
                        <a:ea typeface="Calibri"/>
                        <a:cs typeface="Times New Roman"/>
                      </a:endParaRPr>
                    </a:p>
                  </a:txBody>
                  <a:tcPr marL="68580" marR="68580" marT="0" marB="0"/>
                </a:tc>
                <a:tc>
                  <a:txBody>
                    <a:bodyPr/>
                    <a:lstStyle/>
                    <a:p>
                      <a:pPr>
                        <a:lnSpc>
                          <a:spcPct val="115000"/>
                        </a:lnSpc>
                        <a:spcAft>
                          <a:spcPts val="0"/>
                        </a:spcAft>
                        <a:tabLst>
                          <a:tab pos="619125" algn="l"/>
                        </a:tabLst>
                      </a:pPr>
                      <a:r>
                        <a:rPr lang="en-IN" sz="1400">
                          <a:effectLst/>
                        </a:rPr>
                        <a:t>2076</a:t>
                      </a:r>
                      <a:endParaRPr lang="en-IN" sz="1100">
                        <a:effectLst/>
                        <a:latin typeface="Calibri"/>
                        <a:ea typeface="Calibri"/>
                        <a:cs typeface="Times New Roman"/>
                      </a:endParaRPr>
                    </a:p>
                  </a:txBody>
                  <a:tcPr marL="68580" marR="68580" marT="0" marB="0"/>
                </a:tc>
              </a:tr>
              <a:tr h="375116">
                <a:tc>
                  <a:txBody>
                    <a:bodyPr/>
                    <a:lstStyle/>
                    <a:p>
                      <a:pPr>
                        <a:lnSpc>
                          <a:spcPct val="115000"/>
                        </a:lnSpc>
                        <a:spcAft>
                          <a:spcPts val="0"/>
                        </a:spcAft>
                        <a:tabLst>
                          <a:tab pos="619125" algn="l"/>
                        </a:tabLst>
                      </a:pPr>
                      <a:r>
                        <a:rPr lang="en-IN" sz="1400">
                          <a:effectLst/>
                        </a:rPr>
                        <a:t>CHC</a:t>
                      </a:r>
                      <a:endParaRPr lang="en-IN" sz="1100">
                        <a:effectLst/>
                        <a:latin typeface="Calibri"/>
                        <a:ea typeface="Calibri"/>
                        <a:cs typeface="Times New Roman"/>
                      </a:endParaRPr>
                    </a:p>
                  </a:txBody>
                  <a:tcPr marL="68580" marR="68580" marT="0" marB="0"/>
                </a:tc>
                <a:tc>
                  <a:txBody>
                    <a:bodyPr/>
                    <a:lstStyle/>
                    <a:p>
                      <a:pPr>
                        <a:lnSpc>
                          <a:spcPct val="115000"/>
                        </a:lnSpc>
                        <a:spcAft>
                          <a:spcPts val="0"/>
                        </a:spcAft>
                        <a:tabLst>
                          <a:tab pos="619125" algn="l"/>
                        </a:tabLst>
                      </a:pPr>
                      <a:r>
                        <a:rPr lang="en-IN" sz="1400">
                          <a:effectLst/>
                        </a:rPr>
                        <a:t>865</a:t>
                      </a:r>
                      <a:endParaRPr lang="en-IN" sz="1100">
                        <a:effectLst/>
                        <a:latin typeface="Calibri"/>
                        <a:ea typeface="Calibri"/>
                        <a:cs typeface="Times New Roman"/>
                      </a:endParaRPr>
                    </a:p>
                  </a:txBody>
                  <a:tcPr marL="68580" marR="68580" marT="0" marB="0"/>
                </a:tc>
                <a:tc>
                  <a:txBody>
                    <a:bodyPr/>
                    <a:lstStyle/>
                    <a:p>
                      <a:pPr>
                        <a:lnSpc>
                          <a:spcPct val="115000"/>
                        </a:lnSpc>
                        <a:spcAft>
                          <a:spcPts val="0"/>
                        </a:spcAft>
                        <a:tabLst>
                          <a:tab pos="619125" algn="l"/>
                        </a:tabLst>
                      </a:pPr>
                      <a:r>
                        <a:rPr lang="en-IN" sz="1400">
                          <a:effectLst/>
                        </a:rPr>
                        <a:t>469</a:t>
                      </a:r>
                      <a:endParaRPr lang="en-IN" sz="1100">
                        <a:effectLst/>
                        <a:latin typeface="Calibri"/>
                        <a:ea typeface="Calibri"/>
                        <a:cs typeface="Times New Roman"/>
                      </a:endParaRPr>
                    </a:p>
                  </a:txBody>
                  <a:tcPr marL="68580" marR="68580" marT="0" marB="0"/>
                </a:tc>
                <a:tc>
                  <a:txBody>
                    <a:bodyPr/>
                    <a:lstStyle/>
                    <a:p>
                      <a:pPr>
                        <a:lnSpc>
                          <a:spcPct val="115000"/>
                        </a:lnSpc>
                        <a:spcAft>
                          <a:spcPts val="0"/>
                        </a:spcAft>
                        <a:tabLst>
                          <a:tab pos="619125" algn="l"/>
                        </a:tabLst>
                      </a:pPr>
                      <a:r>
                        <a:rPr lang="en-IN" sz="1400">
                          <a:effectLst/>
                        </a:rPr>
                        <a:t>70</a:t>
                      </a:r>
                      <a:endParaRPr lang="en-IN" sz="1100">
                        <a:effectLst/>
                        <a:latin typeface="Calibri"/>
                        <a:ea typeface="Calibri"/>
                        <a:cs typeface="Times New Roman"/>
                      </a:endParaRPr>
                    </a:p>
                  </a:txBody>
                  <a:tcPr marL="68580" marR="68580" marT="0" marB="0"/>
                </a:tc>
                <a:tc>
                  <a:txBody>
                    <a:bodyPr/>
                    <a:lstStyle/>
                    <a:p>
                      <a:pPr>
                        <a:lnSpc>
                          <a:spcPct val="115000"/>
                        </a:lnSpc>
                        <a:spcAft>
                          <a:spcPts val="0"/>
                        </a:spcAft>
                        <a:tabLst>
                          <a:tab pos="619125" algn="l"/>
                        </a:tabLst>
                      </a:pPr>
                      <a:r>
                        <a:rPr lang="en-IN" sz="1400">
                          <a:effectLst/>
                        </a:rPr>
                        <a:t>795</a:t>
                      </a:r>
                      <a:endParaRPr lang="en-IN" sz="1100">
                        <a:effectLst/>
                        <a:latin typeface="Calibri"/>
                        <a:ea typeface="Calibri"/>
                        <a:cs typeface="Times New Roman"/>
                      </a:endParaRPr>
                    </a:p>
                  </a:txBody>
                  <a:tcPr marL="68580" marR="68580" marT="0" marB="0"/>
                </a:tc>
              </a:tr>
              <a:tr h="375116">
                <a:tc>
                  <a:txBody>
                    <a:bodyPr/>
                    <a:lstStyle/>
                    <a:p>
                      <a:pPr>
                        <a:lnSpc>
                          <a:spcPct val="115000"/>
                        </a:lnSpc>
                        <a:spcAft>
                          <a:spcPts val="0"/>
                        </a:spcAft>
                        <a:tabLst>
                          <a:tab pos="619125" algn="l"/>
                        </a:tabLst>
                      </a:pPr>
                      <a:r>
                        <a:rPr lang="en-IN" sz="1400">
                          <a:effectLst/>
                        </a:rPr>
                        <a:t>SDH</a:t>
                      </a:r>
                      <a:endParaRPr lang="en-IN" sz="1100">
                        <a:effectLst/>
                        <a:latin typeface="Calibri"/>
                        <a:ea typeface="Calibri"/>
                        <a:cs typeface="Times New Roman"/>
                      </a:endParaRPr>
                    </a:p>
                  </a:txBody>
                  <a:tcPr marL="68580" marR="68580" marT="0" marB="0"/>
                </a:tc>
                <a:tc>
                  <a:txBody>
                    <a:bodyPr/>
                    <a:lstStyle/>
                    <a:p>
                      <a:pPr>
                        <a:lnSpc>
                          <a:spcPct val="115000"/>
                        </a:lnSpc>
                        <a:spcAft>
                          <a:spcPts val="0"/>
                        </a:spcAft>
                        <a:tabLst>
                          <a:tab pos="619125" algn="l"/>
                        </a:tabLst>
                      </a:pPr>
                      <a:r>
                        <a:rPr lang="en-IN" sz="1400">
                          <a:effectLst/>
                        </a:rPr>
                        <a:t>63</a:t>
                      </a:r>
                      <a:endParaRPr lang="en-IN" sz="1100">
                        <a:effectLst/>
                        <a:latin typeface="Calibri"/>
                        <a:ea typeface="Calibri"/>
                        <a:cs typeface="Times New Roman"/>
                      </a:endParaRPr>
                    </a:p>
                  </a:txBody>
                  <a:tcPr marL="68580" marR="68580" marT="0" marB="0"/>
                </a:tc>
                <a:tc>
                  <a:txBody>
                    <a:bodyPr/>
                    <a:lstStyle/>
                    <a:p>
                      <a:pPr>
                        <a:lnSpc>
                          <a:spcPct val="115000"/>
                        </a:lnSpc>
                        <a:spcAft>
                          <a:spcPts val="0"/>
                        </a:spcAft>
                        <a:tabLst>
                          <a:tab pos="619125" algn="l"/>
                        </a:tabLst>
                      </a:pPr>
                      <a:r>
                        <a:rPr lang="en-IN" sz="1400">
                          <a:effectLst/>
                        </a:rPr>
                        <a:t>55</a:t>
                      </a:r>
                      <a:endParaRPr lang="en-IN" sz="1100">
                        <a:effectLst/>
                        <a:latin typeface="Calibri"/>
                        <a:ea typeface="Calibri"/>
                        <a:cs typeface="Times New Roman"/>
                      </a:endParaRPr>
                    </a:p>
                  </a:txBody>
                  <a:tcPr marL="68580" marR="68580" marT="0" marB="0"/>
                </a:tc>
                <a:tc>
                  <a:txBody>
                    <a:bodyPr/>
                    <a:lstStyle/>
                    <a:p>
                      <a:pPr>
                        <a:lnSpc>
                          <a:spcPct val="115000"/>
                        </a:lnSpc>
                        <a:spcAft>
                          <a:spcPts val="0"/>
                        </a:spcAft>
                        <a:tabLst>
                          <a:tab pos="619125" algn="l"/>
                        </a:tabLst>
                      </a:pPr>
                      <a:r>
                        <a:rPr lang="en-IN" sz="1400">
                          <a:effectLst/>
                        </a:rPr>
                        <a:t>38</a:t>
                      </a:r>
                      <a:endParaRPr lang="en-IN" sz="1100">
                        <a:effectLst/>
                        <a:latin typeface="Calibri"/>
                        <a:ea typeface="Calibri"/>
                        <a:cs typeface="Times New Roman"/>
                      </a:endParaRPr>
                    </a:p>
                  </a:txBody>
                  <a:tcPr marL="68580" marR="68580" marT="0" marB="0"/>
                </a:tc>
                <a:tc>
                  <a:txBody>
                    <a:bodyPr/>
                    <a:lstStyle/>
                    <a:p>
                      <a:pPr>
                        <a:lnSpc>
                          <a:spcPct val="115000"/>
                        </a:lnSpc>
                        <a:spcAft>
                          <a:spcPts val="0"/>
                        </a:spcAft>
                        <a:tabLst>
                          <a:tab pos="619125" algn="l"/>
                        </a:tabLst>
                      </a:pPr>
                      <a:r>
                        <a:rPr lang="en-IN" sz="1400">
                          <a:effectLst/>
                        </a:rPr>
                        <a:t>25</a:t>
                      </a:r>
                      <a:endParaRPr lang="en-IN" sz="1100">
                        <a:effectLst/>
                        <a:latin typeface="Calibri"/>
                        <a:ea typeface="Calibri"/>
                        <a:cs typeface="Times New Roman"/>
                      </a:endParaRPr>
                    </a:p>
                  </a:txBody>
                  <a:tcPr marL="68580" marR="68580" marT="0" marB="0"/>
                </a:tc>
              </a:tr>
              <a:tr h="375116">
                <a:tc>
                  <a:txBody>
                    <a:bodyPr/>
                    <a:lstStyle/>
                    <a:p>
                      <a:pPr>
                        <a:lnSpc>
                          <a:spcPct val="115000"/>
                        </a:lnSpc>
                        <a:spcAft>
                          <a:spcPts val="0"/>
                        </a:spcAft>
                        <a:tabLst>
                          <a:tab pos="619125" algn="l"/>
                        </a:tabLst>
                      </a:pPr>
                      <a:r>
                        <a:rPr lang="en-IN" sz="1400">
                          <a:effectLst/>
                        </a:rPr>
                        <a:t>DH</a:t>
                      </a:r>
                      <a:endParaRPr lang="en-IN" sz="1100">
                        <a:effectLst/>
                        <a:latin typeface="Calibri"/>
                        <a:ea typeface="Calibri"/>
                        <a:cs typeface="Times New Roman"/>
                      </a:endParaRPr>
                    </a:p>
                  </a:txBody>
                  <a:tcPr marL="68580" marR="68580" marT="0" marB="0"/>
                </a:tc>
                <a:tc>
                  <a:txBody>
                    <a:bodyPr/>
                    <a:lstStyle/>
                    <a:p>
                      <a:pPr>
                        <a:lnSpc>
                          <a:spcPct val="115000"/>
                        </a:lnSpc>
                        <a:spcAft>
                          <a:spcPts val="0"/>
                        </a:spcAft>
                        <a:tabLst>
                          <a:tab pos="619125" algn="l"/>
                        </a:tabLst>
                      </a:pPr>
                      <a:r>
                        <a:rPr lang="en-IN" sz="1400">
                          <a:effectLst/>
                        </a:rPr>
                        <a:t>38</a:t>
                      </a:r>
                      <a:endParaRPr lang="en-IN" sz="1100">
                        <a:effectLst/>
                        <a:latin typeface="Calibri"/>
                        <a:ea typeface="Calibri"/>
                        <a:cs typeface="Times New Roman"/>
                      </a:endParaRPr>
                    </a:p>
                  </a:txBody>
                  <a:tcPr marL="68580" marR="68580" marT="0" marB="0"/>
                </a:tc>
                <a:tc>
                  <a:txBody>
                    <a:bodyPr/>
                    <a:lstStyle/>
                    <a:p>
                      <a:pPr>
                        <a:lnSpc>
                          <a:spcPct val="115000"/>
                        </a:lnSpc>
                        <a:spcAft>
                          <a:spcPts val="0"/>
                        </a:spcAft>
                        <a:tabLst>
                          <a:tab pos="619125" algn="l"/>
                        </a:tabLst>
                      </a:pPr>
                      <a:r>
                        <a:rPr lang="en-IN" sz="1400">
                          <a:effectLst/>
                        </a:rPr>
                        <a:t>36</a:t>
                      </a:r>
                      <a:endParaRPr lang="en-IN" sz="1100">
                        <a:effectLst/>
                        <a:latin typeface="Calibri"/>
                        <a:ea typeface="Calibri"/>
                        <a:cs typeface="Times New Roman"/>
                      </a:endParaRPr>
                    </a:p>
                  </a:txBody>
                  <a:tcPr marL="68580" marR="68580" marT="0" marB="0"/>
                </a:tc>
                <a:tc>
                  <a:txBody>
                    <a:bodyPr/>
                    <a:lstStyle/>
                    <a:p>
                      <a:pPr>
                        <a:lnSpc>
                          <a:spcPct val="115000"/>
                        </a:lnSpc>
                        <a:spcAft>
                          <a:spcPts val="0"/>
                        </a:spcAft>
                        <a:tabLst>
                          <a:tab pos="619125" algn="l"/>
                        </a:tabLst>
                      </a:pPr>
                      <a:r>
                        <a:rPr lang="en-IN" sz="1400">
                          <a:effectLst/>
                        </a:rPr>
                        <a:t>36</a:t>
                      </a:r>
                      <a:endParaRPr lang="en-IN" sz="1100">
                        <a:effectLst/>
                        <a:latin typeface="Calibri"/>
                        <a:ea typeface="Calibri"/>
                        <a:cs typeface="Times New Roman"/>
                      </a:endParaRPr>
                    </a:p>
                  </a:txBody>
                  <a:tcPr marL="68580" marR="68580" marT="0" marB="0"/>
                </a:tc>
                <a:tc>
                  <a:txBody>
                    <a:bodyPr/>
                    <a:lstStyle/>
                    <a:p>
                      <a:pPr>
                        <a:lnSpc>
                          <a:spcPct val="115000"/>
                        </a:lnSpc>
                        <a:spcAft>
                          <a:spcPts val="0"/>
                        </a:spcAft>
                        <a:tabLst>
                          <a:tab pos="619125" algn="l"/>
                        </a:tabLst>
                      </a:pPr>
                      <a:r>
                        <a:rPr lang="en-IN" sz="1400">
                          <a:effectLst/>
                        </a:rPr>
                        <a:t>02</a:t>
                      </a:r>
                      <a:endParaRPr lang="en-IN" sz="1100">
                        <a:effectLst/>
                        <a:latin typeface="Calibri"/>
                        <a:ea typeface="Calibri"/>
                        <a:cs typeface="Times New Roman"/>
                      </a:endParaRPr>
                    </a:p>
                  </a:txBody>
                  <a:tcPr marL="68580" marR="68580" marT="0" marB="0"/>
                </a:tc>
              </a:tr>
              <a:tr h="773643">
                <a:tc>
                  <a:txBody>
                    <a:bodyPr/>
                    <a:lstStyle/>
                    <a:p>
                      <a:pPr>
                        <a:lnSpc>
                          <a:spcPct val="115000"/>
                        </a:lnSpc>
                        <a:spcAft>
                          <a:spcPts val="0"/>
                        </a:spcAft>
                        <a:tabLst>
                          <a:tab pos="619125" algn="l"/>
                        </a:tabLst>
                      </a:pPr>
                      <a:r>
                        <a:rPr lang="en-IN" sz="1400">
                          <a:effectLst/>
                        </a:rPr>
                        <a:t>MEDICAL</a:t>
                      </a:r>
                      <a:endParaRPr lang="en-IN" sz="1100">
                        <a:effectLst/>
                      </a:endParaRPr>
                    </a:p>
                    <a:p>
                      <a:pPr>
                        <a:lnSpc>
                          <a:spcPct val="115000"/>
                        </a:lnSpc>
                        <a:spcAft>
                          <a:spcPts val="0"/>
                        </a:spcAft>
                        <a:tabLst>
                          <a:tab pos="619125" algn="l"/>
                        </a:tabLst>
                      </a:pPr>
                      <a:r>
                        <a:rPr lang="en-IN" sz="1400">
                          <a:effectLst/>
                        </a:rPr>
                        <a:t>COLLEGE</a:t>
                      </a:r>
                      <a:endParaRPr lang="en-IN" sz="1100">
                        <a:effectLst/>
                        <a:latin typeface="Calibri"/>
                        <a:ea typeface="Calibri"/>
                        <a:cs typeface="Times New Roman"/>
                      </a:endParaRPr>
                    </a:p>
                  </a:txBody>
                  <a:tcPr marL="68580" marR="68580" marT="0" marB="0"/>
                </a:tc>
                <a:tc>
                  <a:txBody>
                    <a:bodyPr/>
                    <a:lstStyle/>
                    <a:p>
                      <a:pPr>
                        <a:lnSpc>
                          <a:spcPct val="115000"/>
                        </a:lnSpc>
                        <a:spcAft>
                          <a:spcPts val="0"/>
                        </a:spcAft>
                        <a:tabLst>
                          <a:tab pos="619125" algn="l"/>
                        </a:tabLst>
                      </a:pPr>
                      <a:r>
                        <a:rPr lang="en-IN" sz="1400">
                          <a:effectLst/>
                        </a:rPr>
                        <a:t>21</a:t>
                      </a:r>
                      <a:endParaRPr lang="en-IN" sz="1100">
                        <a:effectLst/>
                        <a:latin typeface="Calibri"/>
                        <a:ea typeface="Calibri"/>
                        <a:cs typeface="Times New Roman"/>
                      </a:endParaRPr>
                    </a:p>
                  </a:txBody>
                  <a:tcPr marL="68580" marR="68580" marT="0" marB="0"/>
                </a:tc>
                <a:tc>
                  <a:txBody>
                    <a:bodyPr/>
                    <a:lstStyle/>
                    <a:p>
                      <a:pPr>
                        <a:lnSpc>
                          <a:spcPct val="115000"/>
                        </a:lnSpc>
                        <a:spcAft>
                          <a:spcPts val="0"/>
                        </a:spcAft>
                        <a:tabLst>
                          <a:tab pos="619125" algn="l"/>
                        </a:tabLst>
                      </a:pPr>
                      <a:r>
                        <a:rPr lang="en-IN" sz="1400">
                          <a:effectLst/>
                        </a:rPr>
                        <a:t>12</a:t>
                      </a:r>
                      <a:endParaRPr lang="en-IN" sz="1100">
                        <a:effectLst/>
                        <a:latin typeface="Calibri"/>
                        <a:ea typeface="Calibri"/>
                        <a:cs typeface="Times New Roman"/>
                      </a:endParaRPr>
                    </a:p>
                  </a:txBody>
                  <a:tcPr marL="68580" marR="68580" marT="0" marB="0"/>
                </a:tc>
                <a:tc>
                  <a:txBody>
                    <a:bodyPr/>
                    <a:lstStyle/>
                    <a:p>
                      <a:pPr>
                        <a:lnSpc>
                          <a:spcPct val="115000"/>
                        </a:lnSpc>
                        <a:spcAft>
                          <a:spcPts val="0"/>
                        </a:spcAft>
                        <a:tabLst>
                          <a:tab pos="619125" algn="l"/>
                        </a:tabLst>
                      </a:pPr>
                      <a:r>
                        <a:rPr lang="en-IN" sz="1400" dirty="0">
                          <a:effectLst/>
                        </a:rPr>
                        <a:t>10</a:t>
                      </a:r>
                      <a:endParaRPr lang="en-IN" sz="1100" dirty="0">
                        <a:effectLst/>
                        <a:latin typeface="Calibri"/>
                        <a:ea typeface="Calibri"/>
                        <a:cs typeface="Times New Roman"/>
                      </a:endParaRPr>
                    </a:p>
                  </a:txBody>
                  <a:tcPr marL="68580" marR="68580" marT="0" marB="0"/>
                </a:tc>
                <a:tc>
                  <a:txBody>
                    <a:bodyPr/>
                    <a:lstStyle/>
                    <a:p>
                      <a:pPr>
                        <a:lnSpc>
                          <a:spcPct val="115000"/>
                        </a:lnSpc>
                        <a:spcAft>
                          <a:spcPts val="0"/>
                        </a:spcAft>
                        <a:tabLst>
                          <a:tab pos="619125" algn="l"/>
                        </a:tabLst>
                      </a:pPr>
                      <a:r>
                        <a:rPr lang="en-IN" sz="1400" dirty="0">
                          <a:effectLst/>
                        </a:rPr>
                        <a:t>11</a:t>
                      </a:r>
                      <a:endParaRPr lang="en-IN" sz="1100" dirty="0">
                        <a:effectLst/>
                        <a:latin typeface="Calibri"/>
                        <a:ea typeface="Calibri"/>
                        <a:cs typeface="Times New Roman"/>
                      </a:endParaRPr>
                    </a:p>
                  </a:txBody>
                  <a:tcPr marL="68580" marR="68580" marT="0" marB="0"/>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985775926"/>
              </p:ext>
            </p:extLst>
          </p:nvPr>
        </p:nvGraphicFramePr>
        <p:xfrm>
          <a:off x="1547666" y="3356992"/>
          <a:ext cx="7488830" cy="3501008"/>
        </p:xfrm>
        <a:graphic>
          <a:graphicData uri="http://schemas.openxmlformats.org/drawingml/2006/table">
            <a:tbl>
              <a:tblPr firstRow="1" firstCol="1" bandRow="1">
                <a:tableStyleId>{5C22544A-7EE6-4342-B048-85BDC9FD1C3A}</a:tableStyleId>
              </a:tblPr>
              <a:tblGrid>
                <a:gridCol w="2496019"/>
                <a:gridCol w="2496019"/>
                <a:gridCol w="2496792"/>
              </a:tblGrid>
              <a:tr h="500144">
                <a:tc>
                  <a:txBody>
                    <a:bodyPr/>
                    <a:lstStyle/>
                    <a:p>
                      <a:pPr>
                        <a:lnSpc>
                          <a:spcPct val="115000"/>
                        </a:lnSpc>
                        <a:spcAft>
                          <a:spcPts val="0"/>
                        </a:spcAft>
                        <a:tabLst>
                          <a:tab pos="619125" algn="l"/>
                        </a:tabLst>
                      </a:pPr>
                      <a:r>
                        <a:rPr lang="en-IN" sz="1400" dirty="0">
                          <a:effectLst/>
                        </a:rPr>
                        <a:t> </a:t>
                      </a:r>
                      <a:endParaRPr lang="en-IN" sz="1100" dirty="0">
                        <a:effectLst/>
                        <a:latin typeface="Calibri"/>
                        <a:ea typeface="Calibri"/>
                        <a:cs typeface="Times New Roman"/>
                      </a:endParaRPr>
                    </a:p>
                  </a:txBody>
                  <a:tcPr marL="68580" marR="68580" marT="0" marB="0"/>
                </a:tc>
                <a:tc>
                  <a:txBody>
                    <a:bodyPr/>
                    <a:lstStyle/>
                    <a:p>
                      <a:pPr>
                        <a:lnSpc>
                          <a:spcPct val="115000"/>
                        </a:lnSpc>
                        <a:spcAft>
                          <a:spcPts val="0"/>
                        </a:spcAft>
                        <a:tabLst>
                          <a:tab pos="619125" algn="l"/>
                        </a:tabLst>
                      </a:pPr>
                      <a:r>
                        <a:rPr lang="en-IN" sz="1400">
                          <a:effectLst/>
                        </a:rPr>
                        <a:t>2005</a:t>
                      </a:r>
                      <a:endParaRPr lang="en-IN" sz="1100">
                        <a:effectLst/>
                        <a:latin typeface="Calibri"/>
                        <a:ea typeface="Calibri"/>
                        <a:cs typeface="Times New Roman"/>
                      </a:endParaRPr>
                    </a:p>
                  </a:txBody>
                  <a:tcPr marL="68580" marR="68580" marT="0" marB="0"/>
                </a:tc>
                <a:tc>
                  <a:txBody>
                    <a:bodyPr/>
                    <a:lstStyle/>
                    <a:p>
                      <a:pPr>
                        <a:lnSpc>
                          <a:spcPct val="115000"/>
                        </a:lnSpc>
                        <a:spcAft>
                          <a:spcPts val="0"/>
                        </a:spcAft>
                        <a:tabLst>
                          <a:tab pos="619125" algn="l"/>
                        </a:tabLst>
                      </a:pPr>
                      <a:r>
                        <a:rPr lang="en-IN" sz="1400">
                          <a:effectLst/>
                        </a:rPr>
                        <a:t>2016</a:t>
                      </a:r>
                      <a:endParaRPr lang="en-IN" sz="1100">
                        <a:effectLst/>
                        <a:latin typeface="Calibri"/>
                        <a:ea typeface="Calibri"/>
                        <a:cs typeface="Times New Roman"/>
                      </a:endParaRPr>
                    </a:p>
                  </a:txBody>
                  <a:tcPr marL="68580" marR="68580" marT="0" marB="0"/>
                </a:tc>
              </a:tr>
              <a:tr h="500144">
                <a:tc>
                  <a:txBody>
                    <a:bodyPr/>
                    <a:lstStyle/>
                    <a:p>
                      <a:pPr>
                        <a:lnSpc>
                          <a:spcPct val="115000"/>
                        </a:lnSpc>
                        <a:spcAft>
                          <a:spcPts val="0"/>
                        </a:spcAft>
                        <a:tabLst>
                          <a:tab pos="619125" algn="l"/>
                        </a:tabLst>
                      </a:pPr>
                      <a:r>
                        <a:rPr lang="en-IN" sz="1400">
                          <a:effectLst/>
                        </a:rPr>
                        <a:t>SC</a:t>
                      </a:r>
                      <a:endParaRPr lang="en-IN" sz="1100">
                        <a:effectLst/>
                        <a:latin typeface="Calibri"/>
                        <a:ea typeface="Calibri"/>
                        <a:cs typeface="Times New Roman"/>
                      </a:endParaRPr>
                    </a:p>
                  </a:txBody>
                  <a:tcPr marL="68580" marR="68580" marT="0" marB="0"/>
                </a:tc>
                <a:tc>
                  <a:txBody>
                    <a:bodyPr/>
                    <a:lstStyle/>
                    <a:p>
                      <a:pPr>
                        <a:lnSpc>
                          <a:spcPct val="115000"/>
                        </a:lnSpc>
                        <a:spcAft>
                          <a:spcPts val="0"/>
                        </a:spcAft>
                        <a:tabLst>
                          <a:tab pos="619125" algn="l"/>
                        </a:tabLst>
                      </a:pPr>
                      <a:r>
                        <a:rPr lang="en-IN" sz="1400" dirty="0">
                          <a:effectLst/>
                        </a:rPr>
                        <a:t>8853</a:t>
                      </a:r>
                      <a:endParaRPr lang="en-IN" sz="1100" dirty="0">
                        <a:effectLst/>
                        <a:latin typeface="Calibri"/>
                        <a:ea typeface="Calibri"/>
                        <a:cs typeface="Times New Roman"/>
                      </a:endParaRPr>
                    </a:p>
                  </a:txBody>
                  <a:tcPr marL="68580" marR="68580" marT="0" marB="0"/>
                </a:tc>
                <a:tc>
                  <a:txBody>
                    <a:bodyPr/>
                    <a:lstStyle/>
                    <a:p>
                      <a:pPr>
                        <a:lnSpc>
                          <a:spcPct val="115000"/>
                        </a:lnSpc>
                        <a:spcAft>
                          <a:spcPts val="0"/>
                        </a:spcAft>
                        <a:tabLst>
                          <a:tab pos="619125" algn="l"/>
                        </a:tabLst>
                      </a:pPr>
                      <a:r>
                        <a:rPr lang="en-IN" sz="1400" dirty="0">
                          <a:effectLst/>
                        </a:rPr>
                        <a:t>10081</a:t>
                      </a:r>
                      <a:endParaRPr lang="en-IN" sz="1100" dirty="0">
                        <a:effectLst/>
                        <a:latin typeface="Calibri"/>
                        <a:ea typeface="Calibri"/>
                        <a:cs typeface="Times New Roman"/>
                      </a:endParaRPr>
                    </a:p>
                  </a:txBody>
                  <a:tcPr marL="68580" marR="68580" marT="0" marB="0"/>
                </a:tc>
              </a:tr>
              <a:tr h="500144">
                <a:tc>
                  <a:txBody>
                    <a:bodyPr/>
                    <a:lstStyle/>
                    <a:p>
                      <a:pPr>
                        <a:lnSpc>
                          <a:spcPct val="115000"/>
                        </a:lnSpc>
                        <a:spcAft>
                          <a:spcPts val="0"/>
                        </a:spcAft>
                        <a:tabLst>
                          <a:tab pos="619125" algn="l"/>
                        </a:tabLst>
                      </a:pPr>
                      <a:r>
                        <a:rPr lang="en-IN" sz="1400" dirty="0">
                          <a:effectLst/>
                        </a:rPr>
                        <a:t>PHC</a:t>
                      </a:r>
                      <a:endParaRPr lang="en-IN" sz="1100" dirty="0">
                        <a:effectLst/>
                        <a:latin typeface="Calibri"/>
                        <a:ea typeface="Calibri"/>
                        <a:cs typeface="Times New Roman"/>
                      </a:endParaRPr>
                    </a:p>
                  </a:txBody>
                  <a:tcPr marL="68580" marR="68580" marT="0" marB="0"/>
                </a:tc>
                <a:tc>
                  <a:txBody>
                    <a:bodyPr/>
                    <a:lstStyle/>
                    <a:p>
                      <a:pPr>
                        <a:lnSpc>
                          <a:spcPct val="115000"/>
                        </a:lnSpc>
                        <a:spcAft>
                          <a:spcPts val="0"/>
                        </a:spcAft>
                        <a:tabLst>
                          <a:tab pos="619125" algn="l"/>
                        </a:tabLst>
                      </a:pPr>
                      <a:r>
                        <a:rPr lang="en-IN" sz="1400" dirty="0">
                          <a:effectLst/>
                        </a:rPr>
                        <a:t>1633</a:t>
                      </a:r>
                      <a:endParaRPr lang="en-IN" sz="1100" dirty="0">
                        <a:effectLst/>
                        <a:latin typeface="Calibri"/>
                        <a:ea typeface="Calibri"/>
                        <a:cs typeface="Times New Roman"/>
                      </a:endParaRPr>
                    </a:p>
                  </a:txBody>
                  <a:tcPr marL="68580" marR="68580" marT="0" marB="0"/>
                </a:tc>
                <a:tc>
                  <a:txBody>
                    <a:bodyPr/>
                    <a:lstStyle/>
                    <a:p>
                      <a:pPr>
                        <a:lnSpc>
                          <a:spcPct val="115000"/>
                        </a:lnSpc>
                        <a:spcAft>
                          <a:spcPts val="0"/>
                        </a:spcAft>
                        <a:tabLst>
                          <a:tab pos="619125" algn="l"/>
                        </a:tabLst>
                      </a:pPr>
                      <a:r>
                        <a:rPr lang="en-IN" sz="1400" dirty="0">
                          <a:effectLst/>
                        </a:rPr>
                        <a:t>1897</a:t>
                      </a:r>
                      <a:endParaRPr lang="en-IN" sz="1100" dirty="0">
                        <a:effectLst/>
                        <a:latin typeface="Calibri"/>
                        <a:ea typeface="Calibri"/>
                        <a:cs typeface="Times New Roman"/>
                      </a:endParaRPr>
                    </a:p>
                  </a:txBody>
                  <a:tcPr marL="68580" marR="68580" marT="0" marB="0"/>
                </a:tc>
              </a:tr>
              <a:tr h="500144">
                <a:tc>
                  <a:txBody>
                    <a:bodyPr/>
                    <a:lstStyle/>
                    <a:p>
                      <a:pPr>
                        <a:lnSpc>
                          <a:spcPct val="115000"/>
                        </a:lnSpc>
                        <a:spcAft>
                          <a:spcPts val="0"/>
                        </a:spcAft>
                        <a:tabLst>
                          <a:tab pos="619125" algn="l"/>
                        </a:tabLst>
                      </a:pPr>
                      <a:r>
                        <a:rPr lang="en-IN" sz="1400" dirty="0">
                          <a:effectLst/>
                        </a:rPr>
                        <a:t>CHC</a:t>
                      </a:r>
                      <a:endParaRPr lang="en-IN" sz="1100" dirty="0">
                        <a:effectLst/>
                        <a:latin typeface="Calibri"/>
                        <a:ea typeface="Calibri"/>
                        <a:cs typeface="Times New Roman"/>
                      </a:endParaRPr>
                    </a:p>
                  </a:txBody>
                  <a:tcPr marL="68580" marR="68580" marT="0" marB="0"/>
                </a:tc>
                <a:tc>
                  <a:txBody>
                    <a:bodyPr/>
                    <a:lstStyle/>
                    <a:p>
                      <a:pPr>
                        <a:lnSpc>
                          <a:spcPct val="115000"/>
                        </a:lnSpc>
                        <a:spcAft>
                          <a:spcPts val="0"/>
                        </a:spcAft>
                        <a:tabLst>
                          <a:tab pos="619125" algn="l"/>
                        </a:tabLst>
                      </a:pPr>
                      <a:r>
                        <a:rPr lang="en-IN" sz="1400" dirty="0">
                          <a:effectLst/>
                        </a:rPr>
                        <a:t>84</a:t>
                      </a:r>
                      <a:endParaRPr lang="en-IN" sz="1100" dirty="0">
                        <a:effectLst/>
                        <a:latin typeface="Calibri"/>
                        <a:ea typeface="Calibri"/>
                        <a:cs typeface="Times New Roman"/>
                      </a:endParaRPr>
                    </a:p>
                  </a:txBody>
                  <a:tcPr marL="68580" marR="68580" marT="0" marB="0"/>
                </a:tc>
                <a:tc>
                  <a:txBody>
                    <a:bodyPr/>
                    <a:lstStyle/>
                    <a:p>
                      <a:pPr>
                        <a:lnSpc>
                          <a:spcPct val="115000"/>
                        </a:lnSpc>
                        <a:spcAft>
                          <a:spcPts val="0"/>
                        </a:spcAft>
                        <a:tabLst>
                          <a:tab pos="619125" algn="l"/>
                        </a:tabLst>
                      </a:pPr>
                      <a:r>
                        <a:rPr lang="en-IN" sz="1400" dirty="0">
                          <a:effectLst/>
                        </a:rPr>
                        <a:t>70</a:t>
                      </a:r>
                      <a:endParaRPr lang="en-IN" sz="1100" dirty="0">
                        <a:effectLst/>
                        <a:latin typeface="Calibri"/>
                        <a:ea typeface="Calibri"/>
                        <a:cs typeface="Times New Roman"/>
                      </a:endParaRPr>
                    </a:p>
                  </a:txBody>
                  <a:tcPr marL="68580" marR="68580" marT="0" marB="0"/>
                </a:tc>
              </a:tr>
              <a:tr h="500144">
                <a:tc>
                  <a:txBody>
                    <a:bodyPr/>
                    <a:lstStyle/>
                    <a:p>
                      <a:pPr>
                        <a:lnSpc>
                          <a:spcPct val="115000"/>
                        </a:lnSpc>
                        <a:spcAft>
                          <a:spcPts val="0"/>
                        </a:spcAft>
                        <a:tabLst>
                          <a:tab pos="619125" algn="l"/>
                        </a:tabLst>
                      </a:pPr>
                      <a:r>
                        <a:rPr lang="en-IN" sz="1400" dirty="0">
                          <a:effectLst/>
                        </a:rPr>
                        <a:t>SDH</a:t>
                      </a:r>
                      <a:endParaRPr lang="en-IN" sz="1100" dirty="0">
                        <a:effectLst/>
                        <a:latin typeface="Calibri"/>
                        <a:ea typeface="Calibri"/>
                        <a:cs typeface="Times New Roman"/>
                      </a:endParaRPr>
                    </a:p>
                  </a:txBody>
                  <a:tcPr marL="68580" marR="68580" marT="0" marB="0"/>
                </a:tc>
                <a:tc>
                  <a:txBody>
                    <a:bodyPr/>
                    <a:lstStyle/>
                    <a:p>
                      <a:pPr>
                        <a:lnSpc>
                          <a:spcPct val="115000"/>
                        </a:lnSpc>
                        <a:spcAft>
                          <a:spcPts val="0"/>
                        </a:spcAft>
                        <a:tabLst>
                          <a:tab pos="619125" algn="l"/>
                        </a:tabLst>
                      </a:pPr>
                      <a:r>
                        <a:rPr lang="en-IN" sz="1400" dirty="0">
                          <a:effectLst/>
                        </a:rPr>
                        <a:t>23</a:t>
                      </a:r>
                      <a:endParaRPr lang="en-IN" sz="1100" dirty="0">
                        <a:effectLst/>
                        <a:latin typeface="Calibri"/>
                        <a:ea typeface="Calibri"/>
                        <a:cs typeface="Times New Roman"/>
                      </a:endParaRPr>
                    </a:p>
                  </a:txBody>
                  <a:tcPr marL="68580" marR="68580" marT="0" marB="0"/>
                </a:tc>
                <a:tc>
                  <a:txBody>
                    <a:bodyPr/>
                    <a:lstStyle/>
                    <a:p>
                      <a:pPr>
                        <a:lnSpc>
                          <a:spcPct val="115000"/>
                        </a:lnSpc>
                        <a:spcAft>
                          <a:spcPts val="0"/>
                        </a:spcAft>
                        <a:tabLst>
                          <a:tab pos="619125" algn="l"/>
                        </a:tabLst>
                      </a:pPr>
                      <a:r>
                        <a:rPr lang="en-IN" sz="1400" dirty="0">
                          <a:effectLst/>
                        </a:rPr>
                        <a:t>38</a:t>
                      </a:r>
                      <a:endParaRPr lang="en-IN" sz="1100" dirty="0">
                        <a:effectLst/>
                        <a:latin typeface="Calibri"/>
                        <a:ea typeface="Calibri"/>
                        <a:cs typeface="Times New Roman"/>
                      </a:endParaRPr>
                    </a:p>
                  </a:txBody>
                  <a:tcPr marL="68580" marR="68580" marT="0" marB="0"/>
                </a:tc>
              </a:tr>
              <a:tr h="500144">
                <a:tc>
                  <a:txBody>
                    <a:bodyPr/>
                    <a:lstStyle/>
                    <a:p>
                      <a:pPr>
                        <a:lnSpc>
                          <a:spcPct val="115000"/>
                        </a:lnSpc>
                        <a:spcAft>
                          <a:spcPts val="0"/>
                        </a:spcAft>
                        <a:tabLst>
                          <a:tab pos="619125" algn="l"/>
                        </a:tabLst>
                      </a:pPr>
                      <a:r>
                        <a:rPr lang="en-IN" sz="1400" dirty="0">
                          <a:effectLst/>
                        </a:rPr>
                        <a:t>DH</a:t>
                      </a:r>
                      <a:endParaRPr lang="en-IN" sz="1100" dirty="0">
                        <a:effectLst/>
                        <a:latin typeface="Calibri"/>
                        <a:ea typeface="Calibri"/>
                        <a:cs typeface="Times New Roman"/>
                      </a:endParaRPr>
                    </a:p>
                  </a:txBody>
                  <a:tcPr marL="68580" marR="68580" marT="0" marB="0"/>
                </a:tc>
                <a:tc>
                  <a:txBody>
                    <a:bodyPr/>
                    <a:lstStyle/>
                    <a:p>
                      <a:pPr>
                        <a:lnSpc>
                          <a:spcPct val="115000"/>
                        </a:lnSpc>
                        <a:spcAft>
                          <a:spcPts val="0"/>
                        </a:spcAft>
                        <a:tabLst>
                          <a:tab pos="619125" algn="l"/>
                        </a:tabLst>
                      </a:pPr>
                      <a:r>
                        <a:rPr lang="en-IN" sz="1400">
                          <a:effectLst/>
                        </a:rPr>
                        <a:t>25</a:t>
                      </a:r>
                      <a:endParaRPr lang="en-IN" sz="1100">
                        <a:effectLst/>
                        <a:latin typeface="Calibri"/>
                        <a:ea typeface="Calibri"/>
                        <a:cs typeface="Times New Roman"/>
                      </a:endParaRPr>
                    </a:p>
                  </a:txBody>
                  <a:tcPr marL="68580" marR="68580" marT="0" marB="0"/>
                </a:tc>
                <a:tc>
                  <a:txBody>
                    <a:bodyPr/>
                    <a:lstStyle/>
                    <a:p>
                      <a:pPr>
                        <a:lnSpc>
                          <a:spcPct val="115000"/>
                        </a:lnSpc>
                        <a:spcAft>
                          <a:spcPts val="0"/>
                        </a:spcAft>
                        <a:tabLst>
                          <a:tab pos="619125" algn="l"/>
                        </a:tabLst>
                      </a:pPr>
                      <a:r>
                        <a:rPr lang="en-IN" sz="1400" dirty="0">
                          <a:effectLst/>
                        </a:rPr>
                        <a:t>36</a:t>
                      </a:r>
                      <a:endParaRPr lang="en-IN" sz="1100" dirty="0">
                        <a:effectLst/>
                        <a:latin typeface="Calibri"/>
                        <a:ea typeface="Calibri"/>
                        <a:cs typeface="Times New Roman"/>
                      </a:endParaRPr>
                    </a:p>
                  </a:txBody>
                  <a:tcPr marL="68580" marR="68580" marT="0" marB="0"/>
                </a:tc>
              </a:tr>
              <a:tr h="500144">
                <a:tc>
                  <a:txBody>
                    <a:bodyPr/>
                    <a:lstStyle/>
                    <a:p>
                      <a:pPr>
                        <a:lnSpc>
                          <a:spcPct val="115000"/>
                        </a:lnSpc>
                        <a:spcAft>
                          <a:spcPts val="0"/>
                        </a:spcAft>
                        <a:tabLst>
                          <a:tab pos="619125" algn="l"/>
                        </a:tabLst>
                      </a:pPr>
                      <a:r>
                        <a:rPr lang="en-IN" sz="1400">
                          <a:effectLst/>
                        </a:rPr>
                        <a:t>MC</a:t>
                      </a:r>
                      <a:endParaRPr lang="en-IN" sz="1100">
                        <a:effectLst/>
                        <a:latin typeface="Calibri"/>
                        <a:ea typeface="Calibri"/>
                        <a:cs typeface="Times New Roman"/>
                      </a:endParaRPr>
                    </a:p>
                  </a:txBody>
                  <a:tcPr marL="68580" marR="68580" marT="0" marB="0"/>
                </a:tc>
                <a:tc>
                  <a:txBody>
                    <a:bodyPr/>
                    <a:lstStyle/>
                    <a:p>
                      <a:pPr>
                        <a:lnSpc>
                          <a:spcPct val="115000"/>
                        </a:lnSpc>
                        <a:spcAft>
                          <a:spcPts val="0"/>
                        </a:spcAft>
                        <a:tabLst>
                          <a:tab pos="619125" algn="l"/>
                        </a:tabLst>
                      </a:pPr>
                      <a:r>
                        <a:rPr lang="en-IN" sz="1400" dirty="0">
                          <a:effectLst/>
                        </a:rPr>
                        <a:t> </a:t>
                      </a:r>
                      <a:r>
                        <a:rPr lang="en-IN" sz="1400" dirty="0" smtClean="0">
                          <a:effectLst/>
                        </a:rPr>
                        <a:t>09</a:t>
                      </a:r>
                      <a:endParaRPr lang="en-IN" sz="1100" dirty="0">
                        <a:effectLst/>
                        <a:latin typeface="Calibri"/>
                        <a:ea typeface="Calibri"/>
                        <a:cs typeface="Times New Roman"/>
                      </a:endParaRPr>
                    </a:p>
                  </a:txBody>
                  <a:tcPr marL="68580" marR="68580" marT="0" marB="0"/>
                </a:tc>
                <a:tc>
                  <a:txBody>
                    <a:bodyPr/>
                    <a:lstStyle/>
                    <a:p>
                      <a:pPr>
                        <a:lnSpc>
                          <a:spcPct val="115000"/>
                        </a:lnSpc>
                        <a:spcAft>
                          <a:spcPts val="0"/>
                        </a:spcAft>
                        <a:tabLst>
                          <a:tab pos="619125" algn="l"/>
                        </a:tabLst>
                      </a:pPr>
                      <a:r>
                        <a:rPr lang="en-IN" sz="1400" dirty="0">
                          <a:effectLst/>
                        </a:rPr>
                        <a:t>10</a:t>
                      </a:r>
                      <a:endParaRPr lang="en-IN" sz="11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2785859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fontScale="90000"/>
          </a:bodyPr>
          <a:lstStyle/>
          <a:p>
            <a:r>
              <a:rPr lang="en-US" b="1" u="sng" dirty="0" smtClean="0"/>
              <a:t>RMNCH+A - OBJECTIVES</a:t>
            </a:r>
            <a:endParaRPr lang="en-IN" b="1" u="sng" dirty="0"/>
          </a:p>
        </p:txBody>
      </p:sp>
      <p:sp>
        <p:nvSpPr>
          <p:cNvPr id="3" name="Content Placeholder 2"/>
          <p:cNvSpPr>
            <a:spLocks noGrp="1"/>
          </p:cNvSpPr>
          <p:nvPr>
            <p:ph idx="1"/>
          </p:nvPr>
        </p:nvSpPr>
        <p:spPr>
          <a:xfrm>
            <a:off x="457200" y="1052736"/>
            <a:ext cx="8229600" cy="5544616"/>
          </a:xfrm>
        </p:spPr>
        <p:txBody>
          <a:bodyPr>
            <a:normAutofit/>
          </a:bodyPr>
          <a:lstStyle/>
          <a:p>
            <a:r>
              <a:rPr lang="en-US" sz="2800" dirty="0" smtClean="0"/>
              <a:t>To assess </a:t>
            </a:r>
            <a:r>
              <a:rPr lang="en-US" sz="2800" dirty="0"/>
              <a:t>the planning of RMNCH+A, alignment with RMNCH+A 5x5 Matrix based upon gap analysis and prioritization for continuum of care </a:t>
            </a:r>
            <a:endParaRPr lang="en-US" sz="2800" dirty="0" smtClean="0"/>
          </a:p>
          <a:p>
            <a:r>
              <a:rPr lang="en-US" sz="2800" dirty="0"/>
              <a:t>To review delivery and quality of PPIUD services, JSY &amp; JSSK entitlements, </a:t>
            </a:r>
            <a:r>
              <a:rPr lang="en-US" sz="2800" dirty="0" smtClean="0"/>
              <a:t>establishment</a:t>
            </a:r>
          </a:p>
          <a:p>
            <a:r>
              <a:rPr lang="en-US" sz="2800" dirty="0"/>
              <a:t>To oversee community level care arrangements for Home based new born care, safe delivery at home </a:t>
            </a:r>
            <a:endParaRPr lang="en-US" sz="2800" dirty="0" smtClean="0"/>
          </a:p>
          <a:p>
            <a:pPr marL="342900" lvl="1" indent="-342900">
              <a:buFont typeface="Arial" panose="020B0604020202020204" pitchFamily="34" charset="0"/>
              <a:buChar char="•"/>
            </a:pPr>
            <a:r>
              <a:rPr lang="en-US" dirty="0" smtClean="0"/>
              <a:t>To review </a:t>
            </a:r>
            <a:r>
              <a:rPr lang="en-US" dirty="0"/>
              <a:t>the preparedness for implementation of Pradhan </a:t>
            </a:r>
            <a:r>
              <a:rPr lang="en-US" dirty="0" err="1"/>
              <a:t>Mantri</a:t>
            </a:r>
            <a:r>
              <a:rPr lang="en-US" dirty="0"/>
              <a:t> </a:t>
            </a:r>
            <a:r>
              <a:rPr lang="en-US" dirty="0" err="1"/>
              <a:t>Surakshit</a:t>
            </a:r>
            <a:r>
              <a:rPr lang="en-US" dirty="0"/>
              <a:t> </a:t>
            </a:r>
            <a:r>
              <a:rPr lang="en-US" dirty="0" err="1"/>
              <a:t>Matritva</a:t>
            </a:r>
            <a:r>
              <a:rPr lang="en-US" dirty="0"/>
              <a:t> </a:t>
            </a:r>
            <a:r>
              <a:rPr lang="en-US" dirty="0" err="1"/>
              <a:t>Abhiyan</a:t>
            </a:r>
            <a:r>
              <a:rPr lang="en-US" dirty="0"/>
              <a:t> (PMSMA)</a:t>
            </a:r>
            <a:endParaRPr lang="en-IN" dirty="0"/>
          </a:p>
          <a:p>
            <a:endParaRPr lang="en-IN" sz="2400" dirty="0"/>
          </a:p>
        </p:txBody>
      </p:sp>
    </p:spTree>
    <p:extLst>
      <p:ext uri="{BB962C8B-B14F-4D97-AF65-F5344CB8AC3E}">
        <p14:creationId xmlns:p14="http://schemas.microsoft.com/office/powerpoint/2010/main" val="21306580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6255"/>
            <a:ext cx="8229600" cy="742466"/>
          </a:xfrm>
        </p:spPr>
        <p:txBody>
          <a:bodyPr>
            <a:normAutofit fontScale="90000"/>
          </a:bodyPr>
          <a:lstStyle/>
          <a:p>
            <a:r>
              <a:rPr lang="en-US" b="1" u="sng" dirty="0" smtClean="0"/>
              <a:t>RMNCH+A: UP</a:t>
            </a:r>
            <a:endParaRPr lang="en-IN" b="1" u="sng" dirty="0"/>
          </a:p>
        </p:txBody>
      </p:sp>
      <p:sp>
        <p:nvSpPr>
          <p:cNvPr id="3" name="Content Placeholder 2"/>
          <p:cNvSpPr>
            <a:spLocks noGrp="1"/>
          </p:cNvSpPr>
          <p:nvPr>
            <p:ph idx="1"/>
          </p:nvPr>
        </p:nvSpPr>
        <p:spPr>
          <a:xfrm>
            <a:off x="332509" y="983674"/>
            <a:ext cx="8354291" cy="5624944"/>
          </a:xfrm>
        </p:spPr>
        <p:txBody>
          <a:bodyPr>
            <a:noAutofit/>
          </a:bodyPr>
          <a:lstStyle/>
          <a:p>
            <a:pPr algn="just"/>
            <a:r>
              <a:rPr lang="en-GB" sz="2000" dirty="0"/>
              <a:t>Home Delivery of Contraceptives was well implemented in the district. ASHA supplied with OCP, ECP, condoms and pregnancy testing </a:t>
            </a:r>
            <a:r>
              <a:rPr lang="en-GB" sz="2000" dirty="0" smtClean="0"/>
              <a:t>kits</a:t>
            </a:r>
          </a:p>
          <a:p>
            <a:pPr algn="just"/>
            <a:r>
              <a:rPr lang="en-GB" sz="2000" dirty="0"/>
              <a:t>Interval IUCD service uptake is very poor in the district. Counselling over family planning method found to be poor during ANC and PNC </a:t>
            </a:r>
            <a:r>
              <a:rPr lang="en-GB" sz="2000" dirty="0" smtClean="0"/>
              <a:t>periods</a:t>
            </a:r>
          </a:p>
          <a:p>
            <a:pPr algn="just"/>
            <a:r>
              <a:rPr lang="en-GB" sz="2000" dirty="0"/>
              <a:t>AFHCs are functional at the level of DH and CHCs </a:t>
            </a:r>
            <a:endParaRPr lang="en-GB" sz="2000" dirty="0" smtClean="0"/>
          </a:p>
          <a:p>
            <a:pPr algn="just"/>
            <a:r>
              <a:rPr lang="en-GB" sz="2000" dirty="0"/>
              <a:t>state reported 16% total coverage of beneficiaries of which 22% was in school and 12 % were out of school. Procurement of IFA tablets is done at the district level </a:t>
            </a:r>
            <a:endParaRPr lang="en-GB" sz="2000" dirty="0" smtClean="0"/>
          </a:p>
          <a:p>
            <a:pPr algn="just"/>
            <a:r>
              <a:rPr lang="en-GB" sz="2000" dirty="0"/>
              <a:t>MHS program under state budget in the name of “</a:t>
            </a:r>
            <a:r>
              <a:rPr lang="en-GB" sz="2000" dirty="0" err="1"/>
              <a:t>Kishori</a:t>
            </a:r>
            <a:r>
              <a:rPr lang="en-GB" sz="2000" dirty="0"/>
              <a:t> </a:t>
            </a:r>
            <a:r>
              <a:rPr lang="en-GB" sz="2000" dirty="0" err="1"/>
              <a:t>Suraksha</a:t>
            </a:r>
            <a:r>
              <a:rPr lang="en-GB" sz="2000" dirty="0"/>
              <a:t> </a:t>
            </a:r>
            <a:r>
              <a:rPr lang="en-GB" sz="2000" dirty="0" err="1"/>
              <a:t>Yojana</a:t>
            </a:r>
            <a:r>
              <a:rPr lang="en-GB" sz="2000" dirty="0"/>
              <a:t>”. Where in free distribution of sanitary napkins are being done in schools for adolescent girls in 50 </a:t>
            </a:r>
            <a:r>
              <a:rPr lang="en-GB" sz="2000" dirty="0" smtClean="0"/>
              <a:t>districts</a:t>
            </a:r>
          </a:p>
          <a:p>
            <a:pPr algn="just"/>
            <a:r>
              <a:rPr lang="en-GB" sz="2000" dirty="0"/>
              <a:t>District data reveal that 68% of the deliveries are conducted at institutional level and 32% are home delivery. Most of the home deliveries go unattended as district doesn’t have any specific strategy for it</a:t>
            </a:r>
            <a:r>
              <a:rPr lang="en-GB" sz="2000" dirty="0" smtClean="0"/>
              <a:t>.</a:t>
            </a:r>
          </a:p>
          <a:p>
            <a:pPr algn="just"/>
            <a:r>
              <a:rPr lang="en-GB" sz="2000" dirty="0"/>
              <a:t>88 Maternal </a:t>
            </a:r>
            <a:r>
              <a:rPr lang="en-GB" sz="2000" dirty="0" smtClean="0"/>
              <a:t>deaths </a:t>
            </a:r>
            <a:r>
              <a:rPr lang="en-GB" sz="2000" dirty="0"/>
              <a:t>have been reported from April to October 16. The major reasons for the deaths reported are </a:t>
            </a:r>
            <a:r>
              <a:rPr lang="en-GB" sz="2000" dirty="0" smtClean="0"/>
              <a:t>Haemorrhage </a:t>
            </a:r>
            <a:r>
              <a:rPr lang="en-GB" sz="2000" dirty="0"/>
              <a:t>(49%) and Sepsis (15%).</a:t>
            </a:r>
            <a:endParaRPr lang="en-IN" sz="2000" dirty="0"/>
          </a:p>
        </p:txBody>
      </p:sp>
    </p:spTree>
    <p:extLst>
      <p:ext uri="{BB962C8B-B14F-4D97-AF65-F5344CB8AC3E}">
        <p14:creationId xmlns:p14="http://schemas.microsoft.com/office/powerpoint/2010/main" val="14138646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fontScale="90000"/>
          </a:bodyPr>
          <a:lstStyle/>
          <a:p>
            <a:r>
              <a:rPr lang="en-US" b="1" u="sng" dirty="0" smtClean="0"/>
              <a:t>HUMAN RESOURCE - OBJECTIVES</a:t>
            </a:r>
            <a:endParaRPr lang="en-IN" b="1" u="sng" dirty="0"/>
          </a:p>
        </p:txBody>
      </p:sp>
      <p:sp>
        <p:nvSpPr>
          <p:cNvPr id="3" name="Content Placeholder 2"/>
          <p:cNvSpPr>
            <a:spLocks noGrp="1"/>
          </p:cNvSpPr>
          <p:nvPr>
            <p:ph idx="1"/>
          </p:nvPr>
        </p:nvSpPr>
        <p:spPr>
          <a:xfrm>
            <a:off x="457200" y="1196752"/>
            <a:ext cx="8229600" cy="5400600"/>
          </a:xfrm>
        </p:spPr>
        <p:txBody>
          <a:bodyPr>
            <a:normAutofit/>
          </a:bodyPr>
          <a:lstStyle/>
          <a:p>
            <a:r>
              <a:rPr lang="en-IN" sz="2800" dirty="0"/>
              <a:t>focus on creating/strengthening institutions for building capacity at state and sub-state and regional levels. States will be supported to develop strong HR Management systems with improved practices for decentralized recruitment, fair and transparent systems of postings, timely promotions, financial and non-financial incentives for performance and service in underserved </a:t>
            </a:r>
            <a:r>
              <a:rPr lang="en-IN" sz="2800" dirty="0" smtClean="0"/>
              <a:t>areas</a:t>
            </a:r>
          </a:p>
          <a:p>
            <a:r>
              <a:rPr lang="en-IN" sz="2800" dirty="0"/>
              <a:t>measures to reduce professional isolation by provisioning access to continuing medical education and skill up gradation </a:t>
            </a:r>
            <a:r>
              <a:rPr lang="en-IN" sz="2800" dirty="0" smtClean="0"/>
              <a:t>programs</a:t>
            </a:r>
          </a:p>
          <a:p>
            <a:r>
              <a:rPr lang="en-IN" sz="2800" dirty="0"/>
              <a:t>Nurses will serve as the backbone of clinical facilities </a:t>
            </a:r>
          </a:p>
        </p:txBody>
      </p:sp>
    </p:spTree>
    <p:extLst>
      <p:ext uri="{BB962C8B-B14F-4D97-AF65-F5344CB8AC3E}">
        <p14:creationId xmlns:p14="http://schemas.microsoft.com/office/powerpoint/2010/main" val="25150206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fontScale="90000"/>
          </a:bodyPr>
          <a:lstStyle/>
          <a:p>
            <a:r>
              <a:rPr lang="en-US" b="1" u="sng" dirty="0" smtClean="0"/>
              <a:t>HUMAN RESOURCE: JHARKHAND</a:t>
            </a:r>
            <a:endParaRPr lang="en-IN" b="1" u="sng" dirty="0"/>
          </a:p>
        </p:txBody>
      </p:sp>
      <p:sp>
        <p:nvSpPr>
          <p:cNvPr id="3" name="Content Placeholder 2"/>
          <p:cNvSpPr>
            <a:spLocks noGrp="1"/>
          </p:cNvSpPr>
          <p:nvPr>
            <p:ph idx="1"/>
          </p:nvPr>
        </p:nvSpPr>
        <p:spPr>
          <a:xfrm>
            <a:off x="457200" y="908720"/>
            <a:ext cx="8229600" cy="5630625"/>
          </a:xfrm>
        </p:spPr>
        <p:txBody>
          <a:bodyPr>
            <a:normAutofit/>
          </a:bodyPr>
          <a:lstStyle/>
          <a:p>
            <a:r>
              <a:rPr lang="en-IN" sz="2400" dirty="0"/>
              <a:t>Significant vacancies of regular and contractual staff including technical and nontechnical staff exist in the </a:t>
            </a:r>
            <a:r>
              <a:rPr lang="en-IN" sz="2400" dirty="0" smtClean="0"/>
              <a:t>state</a:t>
            </a:r>
          </a:p>
          <a:p>
            <a:r>
              <a:rPr lang="en-IN" sz="2400" dirty="0"/>
              <a:t>Shortage of MOs </a:t>
            </a:r>
            <a:r>
              <a:rPr lang="en-IN" sz="2400" dirty="0" smtClean="0"/>
              <a:t>( 1800 as against required strength of 5000)) is </a:t>
            </a:r>
            <a:r>
              <a:rPr lang="en-IN" sz="2400" dirty="0"/>
              <a:t>affecting the functionality of PHCs in the state</a:t>
            </a:r>
            <a:r>
              <a:rPr lang="en-IN" sz="2400" dirty="0" smtClean="0"/>
              <a:t>, </a:t>
            </a:r>
            <a:r>
              <a:rPr lang="en-IN" sz="2400" dirty="0"/>
              <a:t>leading to high patient load at the </a:t>
            </a:r>
            <a:r>
              <a:rPr lang="en-IN" sz="2400" dirty="0" smtClean="0"/>
              <a:t>FRUs/CHCs</a:t>
            </a:r>
          </a:p>
          <a:p>
            <a:r>
              <a:rPr lang="en-IN" sz="2400" dirty="0"/>
              <a:t>absence of regular recruitment procedures for MPW (Male) has resulted in a scarcity of these functionaries </a:t>
            </a:r>
            <a:endParaRPr lang="en-IN" sz="2400" dirty="0" smtClean="0"/>
          </a:p>
          <a:p>
            <a:pPr lvl="0"/>
            <a:r>
              <a:rPr lang="en-IN" sz="2400" dirty="0"/>
              <a:t>recent appointment of MPWs have improved the healthcare services uptake especially communicable diseases</a:t>
            </a:r>
          </a:p>
          <a:p>
            <a:r>
              <a:rPr lang="en-IN" sz="2400" dirty="0" smtClean="0"/>
              <a:t> </a:t>
            </a:r>
            <a:r>
              <a:rPr lang="en-IN" sz="2400" dirty="0"/>
              <a:t>long standing vacancies of regular and contractual staff which have led to improper management </a:t>
            </a:r>
            <a:endParaRPr lang="en-IN" sz="2400" dirty="0" smtClean="0"/>
          </a:p>
          <a:p>
            <a:pPr lvl="0"/>
            <a:r>
              <a:rPr lang="en-IN" sz="2400" dirty="0"/>
              <a:t>Due to shortage of </a:t>
            </a:r>
            <a:r>
              <a:rPr lang="en-IN" sz="2400" dirty="0" smtClean="0"/>
              <a:t>HR, </a:t>
            </a:r>
            <a:r>
              <a:rPr lang="en-IN" sz="2400" dirty="0"/>
              <a:t>the doctors serve 2-3 institutions in a week hence due to non-availability of doctors, patients are often turned down </a:t>
            </a:r>
          </a:p>
          <a:p>
            <a:endParaRPr lang="en-IN" sz="2400" dirty="0" smtClean="0"/>
          </a:p>
          <a:p>
            <a:endParaRPr lang="en-IN" sz="2400" dirty="0" smtClean="0"/>
          </a:p>
          <a:p>
            <a:endParaRPr lang="en-IN" sz="2400" dirty="0" smtClean="0"/>
          </a:p>
          <a:p>
            <a:endParaRPr lang="en-IN" sz="2400" dirty="0"/>
          </a:p>
        </p:txBody>
      </p:sp>
    </p:spTree>
    <p:extLst>
      <p:ext uri="{BB962C8B-B14F-4D97-AF65-F5344CB8AC3E}">
        <p14:creationId xmlns:p14="http://schemas.microsoft.com/office/powerpoint/2010/main" val="2834871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6408712"/>
          </a:xfrm>
        </p:spPr>
        <p:txBody>
          <a:bodyPr>
            <a:normAutofit lnSpcReduction="10000"/>
          </a:bodyPr>
          <a:lstStyle/>
          <a:p>
            <a:pPr marL="0" indent="0">
              <a:buNone/>
            </a:pPr>
            <a:r>
              <a:rPr lang="en-US" sz="2400" b="1" dirty="0" smtClean="0"/>
              <a:t>TRAINING AND CAPACITY BUILDING</a:t>
            </a:r>
          </a:p>
          <a:p>
            <a:r>
              <a:rPr lang="en-IN" sz="2400" dirty="0" err="1"/>
              <a:t>Sahiyas</a:t>
            </a:r>
            <a:r>
              <a:rPr lang="en-IN" sz="2400" dirty="0"/>
              <a:t> are being regularly trained on various modules, but for other cadres all capacity building programmes are lagging behind except </a:t>
            </a:r>
            <a:r>
              <a:rPr lang="en-IN" sz="2400" dirty="0" err="1"/>
              <a:t>Kayakalp</a:t>
            </a:r>
            <a:r>
              <a:rPr lang="en-IN" sz="2400" dirty="0"/>
              <a:t> Training. </a:t>
            </a:r>
            <a:endParaRPr lang="en-IN" sz="2400" dirty="0" smtClean="0"/>
          </a:p>
          <a:p>
            <a:r>
              <a:rPr lang="en-IN" sz="2400" dirty="0"/>
              <a:t>Newly appointed health care personnel do not undergo any induction training </a:t>
            </a:r>
            <a:endParaRPr lang="en-IN" sz="2400" dirty="0" smtClean="0"/>
          </a:p>
          <a:p>
            <a:r>
              <a:rPr lang="en-US" sz="2400" dirty="0" smtClean="0"/>
              <a:t>Skill labs not yet established</a:t>
            </a:r>
          </a:p>
          <a:p>
            <a:pPr marL="0" indent="0">
              <a:buNone/>
            </a:pPr>
            <a:r>
              <a:rPr lang="en-US" sz="2400" b="1" dirty="0" smtClean="0"/>
              <a:t>WORKFORCE MANAGEMENT</a:t>
            </a:r>
          </a:p>
          <a:p>
            <a:r>
              <a:rPr lang="en-IN" sz="2400" dirty="0"/>
              <a:t>state </a:t>
            </a:r>
            <a:r>
              <a:rPr lang="en-IN" sz="2400" dirty="0" smtClean="0"/>
              <a:t>yet </a:t>
            </a:r>
            <a:r>
              <a:rPr lang="en-IN" sz="2400" dirty="0"/>
              <a:t>to formulate an HR policy backed by a robust </a:t>
            </a:r>
            <a:r>
              <a:rPr lang="en-IN" sz="2400" dirty="0" smtClean="0"/>
              <a:t>HRMIS</a:t>
            </a:r>
          </a:p>
          <a:p>
            <a:r>
              <a:rPr lang="en-IN" sz="2400" dirty="0"/>
              <a:t>no transparent system of postings and </a:t>
            </a:r>
            <a:r>
              <a:rPr lang="en-IN" sz="2400" dirty="0" smtClean="0"/>
              <a:t>transfers</a:t>
            </a:r>
          </a:p>
          <a:p>
            <a:r>
              <a:rPr lang="en-IN" sz="2400" dirty="0"/>
              <a:t>formulated HR norms for recruitment, remuneration, promotions &amp; postings; these have been in place since 2011. </a:t>
            </a:r>
            <a:endParaRPr lang="en-IN" sz="2400" dirty="0" smtClean="0"/>
          </a:p>
          <a:p>
            <a:r>
              <a:rPr lang="en-IN" sz="2400" dirty="0"/>
              <a:t> Performance appraisal system has been developed recently but its application is limited</a:t>
            </a:r>
            <a:r>
              <a:rPr lang="en-IN" sz="2400" dirty="0" smtClean="0"/>
              <a:t> </a:t>
            </a:r>
          </a:p>
          <a:p>
            <a:r>
              <a:rPr lang="en-IN" sz="2400" dirty="0"/>
              <a:t>An HR Cell is in place for management of contractual workforce in the state</a:t>
            </a:r>
          </a:p>
        </p:txBody>
      </p:sp>
    </p:spTree>
    <p:extLst>
      <p:ext uri="{BB962C8B-B14F-4D97-AF65-F5344CB8AC3E}">
        <p14:creationId xmlns:p14="http://schemas.microsoft.com/office/powerpoint/2010/main" val="75105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NHSRC</a:t>
            </a:r>
            <a:endParaRPr lang="en-IN" b="1" u="sng" dirty="0"/>
          </a:p>
        </p:txBody>
      </p:sp>
      <p:sp>
        <p:nvSpPr>
          <p:cNvPr id="3" name="Content Placeholder 2"/>
          <p:cNvSpPr>
            <a:spLocks noGrp="1"/>
          </p:cNvSpPr>
          <p:nvPr>
            <p:ph idx="1"/>
          </p:nvPr>
        </p:nvSpPr>
        <p:spPr/>
        <p:txBody>
          <a:bodyPr>
            <a:normAutofit/>
          </a:bodyPr>
          <a:lstStyle/>
          <a:p>
            <a:r>
              <a:rPr lang="en-IN" sz="2400" dirty="0"/>
              <a:t>National Health Systems Resource Centre (NHSRC) has been set up under the National Rural Health Mission (NRHM) </a:t>
            </a:r>
            <a:endParaRPr lang="en-IN" sz="2400" dirty="0" smtClean="0"/>
          </a:p>
          <a:p>
            <a:r>
              <a:rPr lang="en-IN" sz="2400" dirty="0"/>
              <a:t>serve as an apex body for technical assistance.</a:t>
            </a:r>
          </a:p>
          <a:p>
            <a:r>
              <a:rPr lang="en-IN" sz="2400" dirty="0"/>
              <a:t>mandate is to assist in policy and strategy development in the provision and mobilisation of technical assistance to the states and in capacity building for the Ministry of Health and Family Welfare (</a:t>
            </a:r>
            <a:r>
              <a:rPr lang="en-IN" sz="2400" dirty="0" err="1"/>
              <a:t>MoHFW</a:t>
            </a:r>
            <a:r>
              <a:rPr lang="en-IN" sz="2400" dirty="0"/>
              <a:t>) at the centre and in the states</a:t>
            </a:r>
            <a:r>
              <a:rPr lang="en-IN" sz="2400" dirty="0" smtClean="0"/>
              <a:t>.</a:t>
            </a:r>
          </a:p>
          <a:p>
            <a:r>
              <a:rPr lang="en-IN" sz="2400" dirty="0"/>
              <a:t>The goal of this institution is to improve health outcomes by facilitating governance reform, health systems innovations and improved information sharing among all stake holders at the national, state, district and sub-district levels </a:t>
            </a:r>
          </a:p>
        </p:txBody>
      </p:sp>
    </p:spTree>
    <p:extLst>
      <p:ext uri="{BB962C8B-B14F-4D97-AF65-F5344CB8AC3E}">
        <p14:creationId xmlns:p14="http://schemas.microsoft.com/office/powerpoint/2010/main" val="1094110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fontScale="90000"/>
          </a:bodyPr>
          <a:lstStyle/>
          <a:p>
            <a:r>
              <a:rPr lang="en-US" b="1" u="sng" dirty="0" smtClean="0"/>
              <a:t>COMMUNITY PROCESS - OBJECTIVES</a:t>
            </a:r>
            <a:endParaRPr lang="en-IN" b="1" u="sng" dirty="0"/>
          </a:p>
        </p:txBody>
      </p:sp>
      <p:sp>
        <p:nvSpPr>
          <p:cNvPr id="3" name="Content Placeholder 2"/>
          <p:cNvSpPr>
            <a:spLocks noGrp="1"/>
          </p:cNvSpPr>
          <p:nvPr>
            <p:ph idx="1"/>
          </p:nvPr>
        </p:nvSpPr>
        <p:spPr>
          <a:xfrm>
            <a:off x="457200" y="1124744"/>
            <a:ext cx="8229600" cy="5400600"/>
          </a:xfrm>
        </p:spPr>
        <p:txBody>
          <a:bodyPr>
            <a:normAutofit lnSpcReduction="10000"/>
          </a:bodyPr>
          <a:lstStyle/>
          <a:p>
            <a:r>
              <a:rPr lang="en-US" sz="2400" dirty="0"/>
              <a:t>To review the present status of ASHA program with reference to progress and the quality of training, analysis of ASHA drop-outs, promptness in selecting new ASHA, monthly incentive amounts, payment mechanisms </a:t>
            </a:r>
            <a:endParaRPr lang="en-US" sz="2400" dirty="0" smtClean="0"/>
          </a:p>
          <a:p>
            <a:pPr lvl="0"/>
            <a:r>
              <a:rPr lang="en-US" sz="2400" dirty="0"/>
              <a:t>To document the key challenges and constraints faced by the ASHA</a:t>
            </a:r>
            <a:endParaRPr lang="en-IN" sz="2400" dirty="0"/>
          </a:p>
          <a:p>
            <a:r>
              <a:rPr lang="en-US" sz="2400" dirty="0"/>
              <a:t>To appraise the progress made under NUHM – with regards to (a) Mapping of vulnerable population; (b) Mapping of slums in target setting for ASHA and MAS and adequacy of targets of ASHA and MAS: (c) Status of ASHA selection and training; (d) Constitution and training of MAS; (e) Level of integration of support mechanisms available under NRHM with NUHM </a:t>
            </a:r>
            <a:endParaRPr lang="en-US" sz="2400" dirty="0" smtClean="0"/>
          </a:p>
          <a:p>
            <a:r>
              <a:rPr lang="en-US" sz="2400" dirty="0"/>
              <a:t>To assess the extent of integration and effectiveness of support structures at various levels for </a:t>
            </a:r>
            <a:r>
              <a:rPr lang="en-US" sz="2400" dirty="0" smtClean="0"/>
              <a:t> </a:t>
            </a:r>
            <a:r>
              <a:rPr lang="en-US" sz="2400" dirty="0"/>
              <a:t>ASHA and Community Action for Health (CAH)</a:t>
            </a:r>
            <a:endParaRPr lang="en-IN" sz="2400" dirty="0"/>
          </a:p>
        </p:txBody>
      </p:sp>
    </p:spTree>
    <p:extLst>
      <p:ext uri="{BB962C8B-B14F-4D97-AF65-F5344CB8AC3E}">
        <p14:creationId xmlns:p14="http://schemas.microsoft.com/office/powerpoint/2010/main" val="310708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147248" cy="764704"/>
          </a:xfrm>
        </p:spPr>
        <p:txBody>
          <a:bodyPr>
            <a:normAutofit/>
          </a:bodyPr>
          <a:lstStyle/>
          <a:p>
            <a:r>
              <a:rPr lang="en-US" b="1" u="sng" dirty="0" smtClean="0"/>
              <a:t>COMMUNITY PROCESSES: ODISHA</a:t>
            </a:r>
            <a:endParaRPr lang="en-IN" b="1" u="sng" dirty="0"/>
          </a:p>
        </p:txBody>
      </p:sp>
      <p:sp>
        <p:nvSpPr>
          <p:cNvPr id="3" name="Content Placeholder 2"/>
          <p:cNvSpPr>
            <a:spLocks noGrp="1"/>
          </p:cNvSpPr>
          <p:nvPr>
            <p:ph idx="1"/>
          </p:nvPr>
        </p:nvSpPr>
        <p:spPr>
          <a:xfrm>
            <a:off x="457200" y="836712"/>
            <a:ext cx="8229600" cy="5760640"/>
          </a:xfrm>
        </p:spPr>
        <p:txBody>
          <a:bodyPr>
            <a:normAutofit fontScale="92500"/>
          </a:bodyPr>
          <a:lstStyle/>
          <a:p>
            <a:r>
              <a:rPr lang="en-IN" sz="2400" dirty="0"/>
              <a:t>State has selected 95.4% ASHAs but a gap of 12 % was reported in High Priority Districts. Dropout rate was only 0.9</a:t>
            </a:r>
            <a:r>
              <a:rPr lang="en-IN" sz="2400" dirty="0" smtClean="0"/>
              <a:t>%</a:t>
            </a:r>
          </a:p>
          <a:p>
            <a:r>
              <a:rPr lang="en-IN" sz="2400" dirty="0"/>
              <a:t>In addition to training modules provided from </a:t>
            </a:r>
            <a:r>
              <a:rPr lang="en-IN" sz="2400" dirty="0" err="1"/>
              <a:t>MoHFW</a:t>
            </a:r>
            <a:r>
              <a:rPr lang="en-IN" sz="2400" dirty="0"/>
              <a:t>, state specific trainings are also carried out as refreshers training on different thematic areas. Skills of trainers </a:t>
            </a:r>
            <a:r>
              <a:rPr lang="en-IN" sz="2400" dirty="0" smtClean="0"/>
              <a:t>have been found </a:t>
            </a:r>
            <a:r>
              <a:rPr lang="en-IN" sz="2400" dirty="0"/>
              <a:t>to be </a:t>
            </a:r>
            <a:r>
              <a:rPr lang="en-IN" sz="2400" dirty="0" smtClean="0"/>
              <a:t>excellent</a:t>
            </a:r>
          </a:p>
          <a:p>
            <a:r>
              <a:rPr lang="en-IN" sz="2400" dirty="0"/>
              <a:t>Knowledge of ASHAs on ANC, Institutional delivery, HBNC, Immunization and Family Planning is </a:t>
            </a:r>
            <a:r>
              <a:rPr lang="en-IN" sz="2400" dirty="0" smtClean="0"/>
              <a:t>good</a:t>
            </a:r>
          </a:p>
          <a:p>
            <a:r>
              <a:rPr lang="en-IN" sz="2400" dirty="0"/>
              <a:t>Average incentive earned by ASHA is </a:t>
            </a:r>
            <a:r>
              <a:rPr lang="en-IN" sz="2400" dirty="0" err="1"/>
              <a:t>Rs</a:t>
            </a:r>
            <a:r>
              <a:rPr lang="en-IN" sz="2400" dirty="0"/>
              <a:t>. 2099/- (April 2015 to Sept 2015). Payment is made online </a:t>
            </a:r>
            <a:endParaRPr lang="en-IN" sz="2400" dirty="0" smtClean="0"/>
          </a:p>
          <a:p>
            <a:r>
              <a:rPr lang="en-IN" sz="2400" dirty="0"/>
              <a:t>Awareness among ASHAs about all incentives especially family planning programme was low. Though state has vouchers for ASHA payments but ASHAs lacked clarity about the claim process </a:t>
            </a:r>
            <a:endParaRPr lang="en-IN" sz="2400" dirty="0" smtClean="0"/>
          </a:p>
          <a:p>
            <a:r>
              <a:rPr lang="en-IN" sz="2400" dirty="0"/>
              <a:t>CUG has been given to ASHAs with monthly </a:t>
            </a:r>
            <a:r>
              <a:rPr lang="en-IN" sz="2400" dirty="0" err="1"/>
              <a:t>Rs</a:t>
            </a:r>
            <a:r>
              <a:rPr lang="en-IN" sz="2400" dirty="0"/>
              <a:t>. 100/- </a:t>
            </a:r>
            <a:endParaRPr lang="en-IN" sz="2400" dirty="0" smtClean="0"/>
          </a:p>
          <a:p>
            <a:r>
              <a:rPr lang="en-IN" sz="2400" dirty="0"/>
              <a:t>Bi- cycles have been issued to ASHAs and ASHA </a:t>
            </a:r>
            <a:r>
              <a:rPr lang="en-IN" sz="2400" dirty="0" err="1"/>
              <a:t>Sathis</a:t>
            </a:r>
            <a:r>
              <a:rPr lang="en-IN" sz="2400" dirty="0"/>
              <a:t> </a:t>
            </a:r>
          </a:p>
        </p:txBody>
      </p:sp>
    </p:spTree>
    <p:extLst>
      <p:ext uri="{BB962C8B-B14F-4D97-AF65-F5344CB8AC3E}">
        <p14:creationId xmlns:p14="http://schemas.microsoft.com/office/powerpoint/2010/main" val="8414351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720080"/>
          </a:xfrm>
        </p:spPr>
        <p:txBody>
          <a:bodyPr>
            <a:normAutofit fontScale="90000"/>
          </a:bodyPr>
          <a:lstStyle/>
          <a:p>
            <a:r>
              <a:rPr lang="en-US" b="1" u="sng" dirty="0" smtClean="0"/>
              <a:t>RECOMMENDATIONS</a:t>
            </a:r>
            <a:endParaRPr lang="en-IN" b="1" u="sng" dirty="0"/>
          </a:p>
        </p:txBody>
      </p:sp>
      <p:sp>
        <p:nvSpPr>
          <p:cNvPr id="3" name="Content Placeholder 2"/>
          <p:cNvSpPr>
            <a:spLocks noGrp="1"/>
          </p:cNvSpPr>
          <p:nvPr>
            <p:ph idx="1"/>
          </p:nvPr>
        </p:nvSpPr>
        <p:spPr>
          <a:xfrm>
            <a:off x="457200" y="1052736"/>
            <a:ext cx="8435280" cy="5616624"/>
          </a:xfrm>
        </p:spPr>
        <p:txBody>
          <a:bodyPr>
            <a:normAutofit fontScale="92500" lnSpcReduction="20000"/>
          </a:bodyPr>
          <a:lstStyle/>
          <a:p>
            <a:r>
              <a:rPr lang="en-IN" sz="2400" dirty="0" smtClean="0"/>
              <a:t> </a:t>
            </a:r>
            <a:r>
              <a:rPr lang="en-IN" sz="2400" dirty="0"/>
              <a:t>EAG States  now needs to concentrate on much faster up gradation of infrastructure, increase bed capacity, ensure optimal utilization of available HR, take steps to make monitoring effective and develop a robust system for capacity </a:t>
            </a:r>
            <a:r>
              <a:rPr lang="en-IN" sz="2400" dirty="0" smtClean="0"/>
              <a:t>building</a:t>
            </a:r>
          </a:p>
          <a:p>
            <a:r>
              <a:rPr lang="en-IN" sz="2400" dirty="0"/>
              <a:t>Past CRMs have highlighted similar issues however pace of implementation in the States seems to be slow. Most of the studies/plan and decisions recommended in past years are still under consideration by the </a:t>
            </a:r>
            <a:r>
              <a:rPr lang="en-IN" sz="2400" dirty="0" smtClean="0"/>
              <a:t>States. This issue needs to be addressed </a:t>
            </a:r>
            <a:r>
              <a:rPr lang="en-IN" sz="2400" dirty="0" err="1" smtClean="0"/>
              <a:t>imdtly</a:t>
            </a:r>
            <a:r>
              <a:rPr lang="en-IN" sz="2400" dirty="0" smtClean="0"/>
              <a:t>.</a:t>
            </a:r>
            <a:endParaRPr lang="en-IN" sz="2400" dirty="0" smtClean="0"/>
          </a:p>
          <a:p>
            <a:r>
              <a:rPr lang="en-IN" sz="2400" dirty="0" smtClean="0"/>
              <a:t>On </a:t>
            </a:r>
            <a:r>
              <a:rPr lang="en-IN" sz="2400" dirty="0"/>
              <a:t>review of all CRM reports it has come to fore that the structure of reporting doesn’t include a section for the action taken by the States on the Recommendations by previous CRM reports.   A section to include the actions taken on previous CRM reports would ensure better action by the states</a:t>
            </a:r>
            <a:r>
              <a:rPr lang="en-IN" sz="2400" dirty="0" smtClean="0"/>
              <a:t>.</a:t>
            </a:r>
          </a:p>
          <a:p>
            <a:r>
              <a:rPr lang="en-GB" sz="2400" dirty="0"/>
              <a:t>Time to care approach is yet to be institutionalized in most Uttaranchal, largely due to poor road connectivity and challenges related to inclement weather conditions in such remote areas. This needs immediate </a:t>
            </a:r>
            <a:r>
              <a:rPr lang="en-GB" sz="2400" dirty="0" smtClean="0"/>
              <a:t>attention</a:t>
            </a:r>
          </a:p>
          <a:p>
            <a:r>
              <a:rPr lang="en-GB" sz="2400" dirty="0" smtClean="0"/>
              <a:t>Not even a single new hospital has opened up since creation of </a:t>
            </a:r>
            <a:r>
              <a:rPr lang="en-GB" sz="2400" dirty="0"/>
              <a:t>J</a:t>
            </a:r>
            <a:r>
              <a:rPr lang="en-GB" sz="2400" dirty="0" smtClean="0"/>
              <a:t>harkhand in 2001, its important to address this issue.</a:t>
            </a:r>
            <a:endParaRPr lang="en-IN" sz="2400" dirty="0"/>
          </a:p>
          <a:p>
            <a:endParaRPr lang="en-IN" sz="2400" dirty="0"/>
          </a:p>
        </p:txBody>
      </p:sp>
    </p:spTree>
    <p:extLst>
      <p:ext uri="{BB962C8B-B14F-4D97-AF65-F5344CB8AC3E}">
        <p14:creationId xmlns:p14="http://schemas.microsoft.com/office/powerpoint/2010/main" val="38011835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Parag Mukherjee\Desktop\cataract &amp; glaucoma\thequint_2016-05_0ab61bac-3fa6-44e2-917d-100e65541e24_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7384"/>
            <a:ext cx="9144000" cy="642703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51520" y="188640"/>
            <a:ext cx="3096344" cy="172819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251520" y="2636912"/>
            <a:ext cx="3024336" cy="864096"/>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251520" y="1772816"/>
            <a:ext cx="432048" cy="864096"/>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40038878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lstStyle/>
          <a:p>
            <a:r>
              <a:rPr lang="en-US" b="1" u="sng" dirty="0" smtClean="0"/>
              <a:t>EAG</a:t>
            </a:r>
            <a:endParaRPr lang="en-IN" b="1" u="sng" dirty="0"/>
          </a:p>
        </p:txBody>
      </p:sp>
      <p:sp>
        <p:nvSpPr>
          <p:cNvPr id="3" name="Content Placeholder 2"/>
          <p:cNvSpPr>
            <a:spLocks noGrp="1"/>
          </p:cNvSpPr>
          <p:nvPr>
            <p:ph idx="1"/>
          </p:nvPr>
        </p:nvSpPr>
        <p:spPr>
          <a:xfrm>
            <a:off x="457200" y="1268760"/>
            <a:ext cx="8229600" cy="5256584"/>
          </a:xfrm>
        </p:spPr>
        <p:txBody>
          <a:bodyPr>
            <a:normAutofit/>
          </a:bodyPr>
          <a:lstStyle/>
          <a:p>
            <a:r>
              <a:rPr lang="en-IN" sz="2400" b="1" dirty="0"/>
              <a:t>T</a:t>
            </a:r>
            <a:r>
              <a:rPr lang="en-IN" sz="2400" dirty="0"/>
              <a:t>he Empowered</a:t>
            </a:r>
            <a:r>
              <a:rPr lang="en-IN" sz="2400" b="1" dirty="0"/>
              <a:t> </a:t>
            </a:r>
            <a:r>
              <a:rPr lang="en-IN" sz="2400" dirty="0"/>
              <a:t>Action Group (EAG) set </a:t>
            </a:r>
            <a:r>
              <a:rPr lang="en-IN" sz="2400" dirty="0" smtClean="0"/>
              <a:t>up in 2001 </a:t>
            </a:r>
            <a:r>
              <a:rPr lang="en-IN" sz="2400" dirty="0"/>
              <a:t>to facilitate preparation of area-specific programmes in eight States, namely</a:t>
            </a:r>
            <a:r>
              <a:rPr lang="en-IN" sz="2400" b="1" dirty="0"/>
              <a:t>, Bihar, Jharkhand, MP, </a:t>
            </a:r>
            <a:r>
              <a:rPr lang="en-IN" sz="2400" b="1" dirty="0" err="1"/>
              <a:t>Chhatisgarh</a:t>
            </a:r>
            <a:r>
              <a:rPr lang="en-IN" sz="2400" b="1" dirty="0"/>
              <a:t>, Orissa, Rajasthan, UP and </a:t>
            </a:r>
            <a:r>
              <a:rPr lang="en-IN" sz="2400" b="1" dirty="0" err="1"/>
              <a:t>Uttarakhand</a:t>
            </a:r>
            <a:r>
              <a:rPr lang="en-IN" sz="2400" b="1" dirty="0"/>
              <a:t>, </a:t>
            </a:r>
            <a:r>
              <a:rPr lang="en-IN" sz="2400" dirty="0"/>
              <a:t>which have lagged behind the other </a:t>
            </a:r>
            <a:r>
              <a:rPr lang="en-IN" sz="2400" dirty="0" smtClean="0"/>
              <a:t>states</a:t>
            </a:r>
          </a:p>
          <a:p>
            <a:r>
              <a:rPr lang="en-IN" sz="2400" dirty="0"/>
              <a:t>EAG </a:t>
            </a:r>
            <a:r>
              <a:rPr lang="en-IN" sz="2400" dirty="0" smtClean="0"/>
              <a:t>needed </a:t>
            </a:r>
            <a:r>
              <a:rPr lang="en-IN" sz="2400" dirty="0"/>
              <a:t>to strengthen the systems of governance and monitoring. However, the greater need is to involve the community successfully through local empowerment and </a:t>
            </a:r>
            <a:r>
              <a:rPr lang="en-IN" sz="2400" dirty="0" smtClean="0"/>
              <a:t>convergence</a:t>
            </a:r>
          </a:p>
          <a:p>
            <a:r>
              <a:rPr lang="en-IN" sz="2400" dirty="0"/>
              <a:t>The EAG resolved to work with the participating States in formulating their action plan for improving service delivery. It was agreed that the plans will be prepared on the basis of the </a:t>
            </a:r>
            <a:r>
              <a:rPr lang="en-IN" sz="2400" dirty="0" smtClean="0"/>
              <a:t>certain </a:t>
            </a:r>
            <a:r>
              <a:rPr lang="en-IN" sz="2400" dirty="0"/>
              <a:t>guiding principles</a:t>
            </a:r>
          </a:p>
        </p:txBody>
      </p:sp>
    </p:spTree>
    <p:extLst>
      <p:ext uri="{BB962C8B-B14F-4D97-AF65-F5344CB8AC3E}">
        <p14:creationId xmlns:p14="http://schemas.microsoft.com/office/powerpoint/2010/main" val="12464489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fontScale="90000"/>
          </a:bodyPr>
          <a:lstStyle/>
          <a:p>
            <a:r>
              <a:rPr lang="en-US" b="1" u="sng" dirty="0" smtClean="0"/>
              <a:t>GUIDING PRINCIPLES</a:t>
            </a:r>
            <a:endParaRPr lang="en-IN" b="1" u="sng" dirty="0"/>
          </a:p>
        </p:txBody>
      </p:sp>
      <p:sp>
        <p:nvSpPr>
          <p:cNvPr id="3" name="Content Placeholder 2"/>
          <p:cNvSpPr>
            <a:spLocks noGrp="1"/>
          </p:cNvSpPr>
          <p:nvPr>
            <p:ph idx="1"/>
          </p:nvPr>
        </p:nvSpPr>
        <p:spPr>
          <a:xfrm>
            <a:off x="457200" y="1124744"/>
            <a:ext cx="8229600" cy="5400600"/>
          </a:xfrm>
        </p:spPr>
        <p:txBody>
          <a:bodyPr>
            <a:normAutofit/>
          </a:bodyPr>
          <a:lstStyle/>
          <a:p>
            <a:r>
              <a:rPr lang="en-IN" sz="2400" dirty="0"/>
              <a:t>problems in the EAG States are less to do with the availability of funds than the issue of governance. Therefore, proposals for resolving the systemic issues relating to key areas such as human resource management, logistics management, mainstreaming of the ISM practitioners, integration of numerous health societies at State and district levels, regular release of funds to operational levels, joint planning/training for the field staff of the cognate departments, greater autonomy to the districts and within </a:t>
            </a:r>
            <a:r>
              <a:rPr lang="en-IN" sz="2400" dirty="0" smtClean="0"/>
              <a:t>districts</a:t>
            </a:r>
          </a:p>
          <a:p>
            <a:r>
              <a:rPr lang="en-IN" sz="2400" dirty="0"/>
              <a:t>focussed at bridging the intra-state demographic </a:t>
            </a:r>
            <a:r>
              <a:rPr lang="en-IN" sz="2400" dirty="0" smtClean="0"/>
              <a:t>divide</a:t>
            </a:r>
          </a:p>
          <a:p>
            <a:r>
              <a:rPr lang="en-IN" sz="2400" dirty="0"/>
              <a:t>major proportion of the funds available under the Rural Connectivity Scheme, Drinking Water Supply </a:t>
            </a:r>
            <a:r>
              <a:rPr lang="en-IN" sz="2400" dirty="0" smtClean="0"/>
              <a:t>Scheme </a:t>
            </a:r>
            <a:r>
              <a:rPr lang="en-IN" sz="2400" dirty="0"/>
              <a:t>and other Centrally Sponsored Schemes </a:t>
            </a:r>
            <a:r>
              <a:rPr lang="en-IN" sz="2400" dirty="0" smtClean="0"/>
              <a:t> </a:t>
            </a:r>
            <a:r>
              <a:rPr lang="en-IN" sz="2400" dirty="0"/>
              <a:t>will be directed to the backward districts</a:t>
            </a:r>
          </a:p>
        </p:txBody>
      </p:sp>
    </p:spTree>
    <p:extLst>
      <p:ext uri="{BB962C8B-B14F-4D97-AF65-F5344CB8AC3E}">
        <p14:creationId xmlns:p14="http://schemas.microsoft.com/office/powerpoint/2010/main" val="6962917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lstStyle/>
          <a:p>
            <a:r>
              <a:rPr lang="en-US" b="1" u="sng" dirty="0" smtClean="0"/>
              <a:t>PROFILE:EAG STATES</a:t>
            </a:r>
            <a:endParaRPr lang="en-IN" b="1" u="sng"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9181874"/>
              </p:ext>
            </p:extLst>
          </p:nvPr>
        </p:nvGraphicFramePr>
        <p:xfrm>
          <a:off x="539552" y="1268757"/>
          <a:ext cx="8280919" cy="5112567"/>
        </p:xfrm>
        <a:graphic>
          <a:graphicData uri="http://schemas.openxmlformats.org/drawingml/2006/table">
            <a:tbl>
              <a:tblPr firstRow="1" firstCol="1" bandRow="1">
                <a:tableStyleId>{5C22544A-7EE6-4342-B048-85BDC9FD1C3A}</a:tableStyleId>
              </a:tblPr>
              <a:tblGrid>
                <a:gridCol w="1514166"/>
                <a:gridCol w="733158"/>
                <a:gridCol w="818607"/>
                <a:gridCol w="758792"/>
                <a:gridCol w="807498"/>
                <a:gridCol w="764774"/>
                <a:gridCol w="807498"/>
                <a:gridCol w="764774"/>
                <a:gridCol w="776737"/>
                <a:gridCol w="534915"/>
              </a:tblGrid>
              <a:tr h="1436055">
                <a:tc>
                  <a:txBody>
                    <a:bodyPr/>
                    <a:lstStyle/>
                    <a:p>
                      <a:pPr>
                        <a:lnSpc>
                          <a:spcPct val="115000"/>
                        </a:lnSpc>
                        <a:spcAft>
                          <a:spcPts val="0"/>
                        </a:spcAft>
                        <a:tabLst>
                          <a:tab pos="619125" algn="l"/>
                        </a:tabLst>
                      </a:pPr>
                      <a:r>
                        <a:rPr lang="en-IN" sz="1400" u="none" strike="noStrike" dirty="0">
                          <a:effectLst/>
                        </a:rPr>
                        <a:t> </a:t>
                      </a:r>
                      <a:endParaRPr lang="en-IN" sz="1100" dirty="0">
                        <a:effectLst/>
                        <a:latin typeface="Calibri"/>
                        <a:ea typeface="Calibri"/>
                        <a:cs typeface="Times New Roman"/>
                      </a:endParaRPr>
                    </a:p>
                  </a:txBody>
                  <a:tcPr marL="68580" marR="68580" marT="0" marB="0"/>
                </a:tc>
                <a:tc>
                  <a:txBody>
                    <a:bodyPr/>
                    <a:lstStyle/>
                    <a:p>
                      <a:pPr>
                        <a:lnSpc>
                          <a:spcPct val="115000"/>
                        </a:lnSpc>
                        <a:spcAft>
                          <a:spcPts val="0"/>
                        </a:spcAft>
                        <a:tabLst>
                          <a:tab pos="619125" algn="l"/>
                        </a:tabLst>
                      </a:pPr>
                      <a:r>
                        <a:rPr lang="en-IN" sz="1400" u="sng">
                          <a:effectLst/>
                        </a:rPr>
                        <a:t>Pop</a:t>
                      </a:r>
                      <a:endParaRPr lang="en-IN" sz="1100">
                        <a:effectLst/>
                      </a:endParaRPr>
                    </a:p>
                    <a:p>
                      <a:pPr>
                        <a:lnSpc>
                          <a:spcPct val="115000"/>
                        </a:lnSpc>
                        <a:spcAft>
                          <a:spcPts val="0"/>
                        </a:spcAft>
                        <a:tabLst>
                          <a:tab pos="619125" algn="l"/>
                        </a:tabLst>
                      </a:pPr>
                      <a:r>
                        <a:rPr lang="en-IN" sz="1400" u="sng">
                          <a:effectLst/>
                        </a:rPr>
                        <a:t>(Cr)</a:t>
                      </a:r>
                      <a:endParaRPr lang="en-IN" sz="1100">
                        <a:effectLst/>
                        <a:latin typeface="Calibri"/>
                        <a:ea typeface="Calibri"/>
                        <a:cs typeface="Times New Roman"/>
                      </a:endParaRPr>
                    </a:p>
                  </a:txBody>
                  <a:tcPr marL="68580" marR="68580" marT="0" marB="0"/>
                </a:tc>
                <a:tc>
                  <a:txBody>
                    <a:bodyPr/>
                    <a:lstStyle/>
                    <a:p>
                      <a:pPr>
                        <a:lnSpc>
                          <a:spcPct val="115000"/>
                        </a:lnSpc>
                        <a:spcAft>
                          <a:spcPts val="0"/>
                        </a:spcAft>
                        <a:tabLst>
                          <a:tab pos="619125" algn="l"/>
                        </a:tabLst>
                      </a:pPr>
                      <a:r>
                        <a:rPr lang="en-IN" sz="1400" u="sng">
                          <a:effectLst/>
                        </a:rPr>
                        <a:t>MMR</a:t>
                      </a:r>
                      <a:endParaRPr lang="en-IN" sz="1100">
                        <a:effectLst/>
                        <a:latin typeface="Calibri"/>
                        <a:ea typeface="Calibri"/>
                        <a:cs typeface="Times New Roman"/>
                      </a:endParaRPr>
                    </a:p>
                  </a:txBody>
                  <a:tcPr marL="68580" marR="68580" marT="0" marB="0"/>
                </a:tc>
                <a:tc>
                  <a:txBody>
                    <a:bodyPr/>
                    <a:lstStyle/>
                    <a:p>
                      <a:pPr>
                        <a:lnSpc>
                          <a:spcPct val="115000"/>
                        </a:lnSpc>
                        <a:spcAft>
                          <a:spcPts val="0"/>
                        </a:spcAft>
                        <a:tabLst>
                          <a:tab pos="619125" algn="l"/>
                        </a:tabLst>
                      </a:pPr>
                      <a:r>
                        <a:rPr lang="en-IN" sz="1400" u="sng">
                          <a:effectLst/>
                        </a:rPr>
                        <a:t>IMR</a:t>
                      </a:r>
                      <a:endParaRPr lang="en-IN" sz="1100">
                        <a:effectLst/>
                        <a:latin typeface="Calibri"/>
                        <a:ea typeface="Calibri"/>
                        <a:cs typeface="Times New Roman"/>
                      </a:endParaRPr>
                    </a:p>
                  </a:txBody>
                  <a:tcPr marL="68580" marR="68580" marT="0" marB="0"/>
                </a:tc>
                <a:tc>
                  <a:txBody>
                    <a:bodyPr/>
                    <a:lstStyle/>
                    <a:p>
                      <a:pPr>
                        <a:lnSpc>
                          <a:spcPct val="115000"/>
                        </a:lnSpc>
                        <a:spcAft>
                          <a:spcPts val="0"/>
                        </a:spcAft>
                        <a:tabLst>
                          <a:tab pos="619125" algn="l"/>
                        </a:tabLst>
                      </a:pPr>
                      <a:r>
                        <a:rPr lang="en-IN" sz="1400" u="sng">
                          <a:effectLst/>
                        </a:rPr>
                        <a:t>ANM</a:t>
                      </a:r>
                      <a:endParaRPr lang="en-IN" sz="1100">
                        <a:effectLst/>
                      </a:endParaRPr>
                    </a:p>
                    <a:p>
                      <a:pPr>
                        <a:lnSpc>
                          <a:spcPct val="115000"/>
                        </a:lnSpc>
                        <a:spcAft>
                          <a:spcPts val="0"/>
                        </a:spcAft>
                        <a:tabLst>
                          <a:tab pos="619125" algn="l"/>
                        </a:tabLst>
                      </a:pPr>
                      <a:r>
                        <a:rPr lang="en-IN" sz="1400" u="sng">
                          <a:effectLst/>
                        </a:rPr>
                        <a:t>@SC/</a:t>
                      </a:r>
                      <a:endParaRPr lang="en-IN" sz="1100">
                        <a:effectLst/>
                      </a:endParaRPr>
                    </a:p>
                    <a:p>
                      <a:pPr>
                        <a:lnSpc>
                          <a:spcPct val="115000"/>
                        </a:lnSpc>
                        <a:spcAft>
                          <a:spcPts val="0"/>
                        </a:spcAft>
                        <a:tabLst>
                          <a:tab pos="619125" algn="l"/>
                        </a:tabLst>
                      </a:pPr>
                      <a:r>
                        <a:rPr lang="en-IN" sz="1400" u="sng">
                          <a:effectLst/>
                        </a:rPr>
                        <a:t>PHC</a:t>
                      </a:r>
                      <a:endParaRPr lang="en-IN" sz="1100">
                        <a:effectLst/>
                        <a:latin typeface="Calibri"/>
                        <a:ea typeface="Calibri"/>
                        <a:cs typeface="Times New Roman"/>
                      </a:endParaRPr>
                    </a:p>
                  </a:txBody>
                  <a:tcPr marL="68580" marR="68580" marT="0" marB="0"/>
                </a:tc>
                <a:tc>
                  <a:txBody>
                    <a:bodyPr/>
                    <a:lstStyle/>
                    <a:p>
                      <a:pPr>
                        <a:lnSpc>
                          <a:spcPct val="115000"/>
                        </a:lnSpc>
                        <a:spcAft>
                          <a:spcPts val="0"/>
                        </a:spcAft>
                        <a:tabLst>
                          <a:tab pos="619125" algn="l"/>
                        </a:tabLst>
                      </a:pPr>
                      <a:r>
                        <a:rPr lang="en-IN" sz="1400" u="sng">
                          <a:effectLst/>
                        </a:rPr>
                        <a:t>Doc @</a:t>
                      </a:r>
                      <a:endParaRPr lang="en-IN" sz="1100">
                        <a:effectLst/>
                      </a:endParaRPr>
                    </a:p>
                    <a:p>
                      <a:pPr>
                        <a:lnSpc>
                          <a:spcPct val="115000"/>
                        </a:lnSpc>
                        <a:spcAft>
                          <a:spcPts val="0"/>
                        </a:spcAft>
                        <a:tabLst>
                          <a:tab pos="619125" algn="l"/>
                        </a:tabLst>
                      </a:pPr>
                      <a:r>
                        <a:rPr lang="en-IN" sz="1400" u="sng">
                          <a:effectLst/>
                        </a:rPr>
                        <a:t>PHC</a:t>
                      </a:r>
                      <a:endParaRPr lang="en-IN" sz="1100">
                        <a:effectLst/>
                        <a:latin typeface="Calibri"/>
                        <a:ea typeface="Calibri"/>
                        <a:cs typeface="Times New Roman"/>
                      </a:endParaRPr>
                    </a:p>
                  </a:txBody>
                  <a:tcPr marL="68580" marR="68580" marT="0" marB="0"/>
                </a:tc>
                <a:tc>
                  <a:txBody>
                    <a:bodyPr/>
                    <a:lstStyle/>
                    <a:p>
                      <a:pPr>
                        <a:lnSpc>
                          <a:spcPct val="115000"/>
                        </a:lnSpc>
                        <a:spcAft>
                          <a:spcPts val="0"/>
                        </a:spcAft>
                        <a:tabLst>
                          <a:tab pos="619125" algn="l"/>
                        </a:tabLst>
                      </a:pPr>
                      <a:r>
                        <a:rPr lang="en-IN" sz="1400" u="sng">
                          <a:effectLst/>
                        </a:rPr>
                        <a:t>SC</a:t>
                      </a:r>
                      <a:endParaRPr lang="en-IN" sz="1100">
                        <a:effectLst/>
                        <a:latin typeface="Calibri"/>
                        <a:ea typeface="Calibri"/>
                        <a:cs typeface="Times New Roman"/>
                      </a:endParaRPr>
                    </a:p>
                  </a:txBody>
                  <a:tcPr marL="68580" marR="68580" marT="0" marB="0"/>
                </a:tc>
                <a:tc>
                  <a:txBody>
                    <a:bodyPr/>
                    <a:lstStyle/>
                    <a:p>
                      <a:pPr>
                        <a:lnSpc>
                          <a:spcPct val="115000"/>
                        </a:lnSpc>
                        <a:spcAft>
                          <a:spcPts val="0"/>
                        </a:spcAft>
                        <a:tabLst>
                          <a:tab pos="619125" algn="l"/>
                        </a:tabLst>
                      </a:pPr>
                      <a:r>
                        <a:rPr lang="en-IN" sz="1400" u="sng">
                          <a:effectLst/>
                        </a:rPr>
                        <a:t>PHC</a:t>
                      </a:r>
                      <a:endParaRPr lang="en-IN" sz="1100">
                        <a:effectLst/>
                        <a:latin typeface="Calibri"/>
                        <a:ea typeface="Calibri"/>
                        <a:cs typeface="Times New Roman"/>
                      </a:endParaRPr>
                    </a:p>
                  </a:txBody>
                  <a:tcPr marL="68580" marR="68580" marT="0" marB="0"/>
                </a:tc>
                <a:tc>
                  <a:txBody>
                    <a:bodyPr/>
                    <a:lstStyle/>
                    <a:p>
                      <a:pPr>
                        <a:lnSpc>
                          <a:spcPct val="115000"/>
                        </a:lnSpc>
                        <a:spcAft>
                          <a:spcPts val="0"/>
                        </a:spcAft>
                        <a:tabLst>
                          <a:tab pos="619125" algn="l"/>
                        </a:tabLst>
                      </a:pPr>
                      <a:r>
                        <a:rPr lang="en-IN" sz="1400" u="sng">
                          <a:effectLst/>
                        </a:rPr>
                        <a:t>CHC</a:t>
                      </a:r>
                      <a:endParaRPr lang="en-IN" sz="1100">
                        <a:effectLst/>
                        <a:latin typeface="Calibri"/>
                        <a:ea typeface="Calibri"/>
                        <a:cs typeface="Times New Roman"/>
                      </a:endParaRPr>
                    </a:p>
                  </a:txBody>
                  <a:tcPr marL="68580" marR="68580" marT="0" marB="0"/>
                </a:tc>
                <a:tc>
                  <a:txBody>
                    <a:bodyPr/>
                    <a:lstStyle/>
                    <a:p>
                      <a:pPr>
                        <a:lnSpc>
                          <a:spcPct val="115000"/>
                        </a:lnSpc>
                        <a:spcAft>
                          <a:spcPts val="0"/>
                        </a:spcAft>
                        <a:tabLst>
                          <a:tab pos="619125" algn="l"/>
                        </a:tabLst>
                      </a:pPr>
                      <a:r>
                        <a:rPr lang="en-IN" sz="1400" u="none" strike="noStrike">
                          <a:effectLst/>
                        </a:rPr>
                        <a:t> </a:t>
                      </a:r>
                      <a:endParaRPr lang="en-IN" sz="1100">
                        <a:effectLst/>
                        <a:latin typeface="Calibri"/>
                        <a:ea typeface="Calibri"/>
                        <a:cs typeface="Times New Roman"/>
                      </a:endParaRPr>
                    </a:p>
                  </a:txBody>
                  <a:tcPr marL="68580" marR="68580" marT="0" marB="0"/>
                </a:tc>
              </a:tr>
              <a:tr h="459564">
                <a:tc>
                  <a:txBody>
                    <a:bodyPr/>
                    <a:lstStyle/>
                    <a:p>
                      <a:pPr>
                        <a:lnSpc>
                          <a:spcPct val="115000"/>
                        </a:lnSpc>
                        <a:spcAft>
                          <a:spcPts val="0"/>
                        </a:spcAft>
                        <a:tabLst>
                          <a:tab pos="619125" algn="l"/>
                        </a:tabLst>
                      </a:pPr>
                      <a:r>
                        <a:rPr lang="en-IN" sz="1400">
                          <a:effectLst/>
                        </a:rPr>
                        <a:t>Bihar</a:t>
                      </a:r>
                      <a:endParaRPr lang="en-IN" sz="1100">
                        <a:effectLst/>
                        <a:latin typeface="Calibri"/>
                        <a:ea typeface="Calibri"/>
                        <a:cs typeface="Times New Roman"/>
                      </a:endParaRPr>
                    </a:p>
                  </a:txBody>
                  <a:tcPr marL="68580" marR="68580" marT="0" marB="0"/>
                </a:tc>
                <a:tc>
                  <a:txBody>
                    <a:bodyPr/>
                    <a:lstStyle/>
                    <a:p>
                      <a:pPr>
                        <a:lnSpc>
                          <a:spcPct val="115000"/>
                        </a:lnSpc>
                        <a:spcAft>
                          <a:spcPts val="0"/>
                        </a:spcAft>
                        <a:tabLst>
                          <a:tab pos="619125" algn="l"/>
                        </a:tabLst>
                      </a:pPr>
                      <a:r>
                        <a:rPr lang="en-IN" sz="1400" u="sng">
                          <a:effectLst/>
                        </a:rPr>
                        <a:t>10.4</a:t>
                      </a:r>
                      <a:endParaRPr lang="en-IN" sz="1100">
                        <a:effectLst/>
                        <a:latin typeface="Calibri"/>
                        <a:ea typeface="Calibri"/>
                        <a:cs typeface="Times New Roman"/>
                      </a:endParaRPr>
                    </a:p>
                  </a:txBody>
                  <a:tcPr marL="68580" marR="68580" marT="0" marB="0"/>
                </a:tc>
                <a:tc>
                  <a:txBody>
                    <a:bodyPr/>
                    <a:lstStyle/>
                    <a:p>
                      <a:pPr>
                        <a:lnSpc>
                          <a:spcPct val="115000"/>
                        </a:lnSpc>
                        <a:spcAft>
                          <a:spcPts val="0"/>
                        </a:spcAft>
                        <a:tabLst>
                          <a:tab pos="619125" algn="l"/>
                        </a:tabLst>
                      </a:pPr>
                      <a:r>
                        <a:rPr lang="en-IN" sz="1400" u="sng">
                          <a:effectLst/>
                        </a:rPr>
                        <a:t>208</a:t>
                      </a:r>
                      <a:endParaRPr lang="en-IN" sz="1100">
                        <a:effectLst/>
                        <a:latin typeface="Calibri"/>
                        <a:ea typeface="Calibri"/>
                        <a:cs typeface="Times New Roman"/>
                      </a:endParaRPr>
                    </a:p>
                  </a:txBody>
                  <a:tcPr marL="68580" marR="68580" marT="0" marB="0"/>
                </a:tc>
                <a:tc>
                  <a:txBody>
                    <a:bodyPr/>
                    <a:lstStyle/>
                    <a:p>
                      <a:pPr>
                        <a:lnSpc>
                          <a:spcPct val="115000"/>
                        </a:lnSpc>
                        <a:spcAft>
                          <a:spcPts val="0"/>
                        </a:spcAft>
                        <a:tabLst>
                          <a:tab pos="619125" algn="l"/>
                        </a:tabLst>
                      </a:pPr>
                      <a:r>
                        <a:rPr lang="en-IN" sz="1400" u="sng">
                          <a:effectLst/>
                        </a:rPr>
                        <a:t>42</a:t>
                      </a:r>
                      <a:endParaRPr lang="en-IN" sz="1100">
                        <a:effectLst/>
                        <a:latin typeface="Calibri"/>
                        <a:ea typeface="Calibri"/>
                        <a:cs typeface="Times New Roman"/>
                      </a:endParaRPr>
                    </a:p>
                  </a:txBody>
                  <a:tcPr marL="68580" marR="68580" marT="0" marB="0"/>
                </a:tc>
                <a:tc>
                  <a:txBody>
                    <a:bodyPr/>
                    <a:lstStyle/>
                    <a:p>
                      <a:pPr>
                        <a:lnSpc>
                          <a:spcPct val="115000"/>
                        </a:lnSpc>
                        <a:spcAft>
                          <a:spcPts val="0"/>
                        </a:spcAft>
                        <a:tabLst>
                          <a:tab pos="619125" algn="l"/>
                        </a:tabLst>
                      </a:pPr>
                      <a:r>
                        <a:rPr lang="en-IN" sz="1400" u="sng">
                          <a:effectLst/>
                        </a:rPr>
                        <a:t>19499</a:t>
                      </a:r>
                      <a:endParaRPr lang="en-IN" sz="1100">
                        <a:effectLst/>
                        <a:latin typeface="Calibri"/>
                        <a:ea typeface="Calibri"/>
                        <a:cs typeface="Times New Roman"/>
                      </a:endParaRPr>
                    </a:p>
                  </a:txBody>
                  <a:tcPr marL="68580" marR="68580" marT="0" marB="0"/>
                </a:tc>
                <a:tc>
                  <a:txBody>
                    <a:bodyPr/>
                    <a:lstStyle/>
                    <a:p>
                      <a:pPr>
                        <a:lnSpc>
                          <a:spcPct val="115000"/>
                        </a:lnSpc>
                        <a:spcAft>
                          <a:spcPts val="0"/>
                        </a:spcAft>
                        <a:tabLst>
                          <a:tab pos="619125" algn="l"/>
                        </a:tabLst>
                      </a:pPr>
                      <a:r>
                        <a:rPr lang="en-IN" sz="1400" u="sng">
                          <a:effectLst/>
                        </a:rPr>
                        <a:t>2521</a:t>
                      </a:r>
                      <a:endParaRPr lang="en-IN" sz="1100">
                        <a:effectLst/>
                        <a:latin typeface="Calibri"/>
                        <a:ea typeface="Calibri"/>
                        <a:cs typeface="Times New Roman"/>
                      </a:endParaRPr>
                    </a:p>
                  </a:txBody>
                  <a:tcPr marL="68580" marR="68580" marT="0" marB="0"/>
                </a:tc>
                <a:tc>
                  <a:txBody>
                    <a:bodyPr/>
                    <a:lstStyle/>
                    <a:p>
                      <a:pPr>
                        <a:lnSpc>
                          <a:spcPct val="115000"/>
                        </a:lnSpc>
                        <a:spcAft>
                          <a:spcPts val="0"/>
                        </a:spcAft>
                        <a:tabLst>
                          <a:tab pos="619125" algn="l"/>
                        </a:tabLst>
                      </a:pPr>
                      <a:r>
                        <a:rPr lang="en-US" sz="1400" u="sng" dirty="0" smtClean="0">
                          <a:effectLst/>
                          <a:latin typeface="+mn-lt"/>
                          <a:ea typeface="+mn-ea"/>
                          <a:cs typeface="+mn-cs"/>
                        </a:rPr>
                        <a:t>10081</a:t>
                      </a:r>
                      <a:endParaRPr lang="en-IN" sz="1100" dirty="0">
                        <a:effectLst/>
                        <a:latin typeface="Calibri"/>
                        <a:ea typeface="Calibri"/>
                        <a:cs typeface="Times New Roman"/>
                      </a:endParaRPr>
                    </a:p>
                  </a:txBody>
                  <a:tcPr marL="68580" marR="68580" marT="0" marB="0"/>
                </a:tc>
                <a:tc>
                  <a:txBody>
                    <a:bodyPr/>
                    <a:lstStyle/>
                    <a:p>
                      <a:pPr>
                        <a:lnSpc>
                          <a:spcPct val="115000"/>
                        </a:lnSpc>
                        <a:spcAft>
                          <a:spcPts val="0"/>
                        </a:spcAft>
                        <a:tabLst>
                          <a:tab pos="619125" algn="l"/>
                        </a:tabLst>
                      </a:pPr>
                      <a:r>
                        <a:rPr lang="en-IN" sz="1400" u="sng" dirty="0" smtClean="0">
                          <a:effectLst/>
                        </a:rPr>
                        <a:t>1897</a:t>
                      </a:r>
                      <a:endParaRPr lang="en-IN" sz="1100" dirty="0">
                        <a:effectLst/>
                        <a:latin typeface="Calibri"/>
                        <a:ea typeface="Calibri"/>
                        <a:cs typeface="Times New Roman"/>
                      </a:endParaRPr>
                    </a:p>
                  </a:txBody>
                  <a:tcPr marL="68580" marR="68580" marT="0" marB="0"/>
                </a:tc>
                <a:tc>
                  <a:txBody>
                    <a:bodyPr/>
                    <a:lstStyle/>
                    <a:p>
                      <a:pPr>
                        <a:lnSpc>
                          <a:spcPct val="115000"/>
                        </a:lnSpc>
                        <a:spcAft>
                          <a:spcPts val="0"/>
                        </a:spcAft>
                        <a:tabLst>
                          <a:tab pos="619125" algn="l"/>
                        </a:tabLst>
                      </a:pPr>
                      <a:r>
                        <a:rPr lang="en-IN" sz="1400" u="sng">
                          <a:effectLst/>
                        </a:rPr>
                        <a:t>70</a:t>
                      </a:r>
                      <a:endParaRPr lang="en-IN" sz="1100">
                        <a:effectLst/>
                        <a:latin typeface="Calibri"/>
                        <a:ea typeface="Calibri"/>
                        <a:cs typeface="Times New Roman"/>
                      </a:endParaRPr>
                    </a:p>
                  </a:txBody>
                  <a:tcPr marL="68580" marR="68580" marT="0" marB="0"/>
                </a:tc>
                <a:tc>
                  <a:txBody>
                    <a:bodyPr/>
                    <a:lstStyle/>
                    <a:p>
                      <a:pPr>
                        <a:lnSpc>
                          <a:spcPct val="115000"/>
                        </a:lnSpc>
                        <a:spcAft>
                          <a:spcPts val="0"/>
                        </a:spcAft>
                        <a:tabLst>
                          <a:tab pos="619125" algn="l"/>
                        </a:tabLst>
                      </a:pPr>
                      <a:r>
                        <a:rPr lang="en-IN" sz="1400" u="none" strike="noStrike">
                          <a:effectLst/>
                        </a:rPr>
                        <a:t> </a:t>
                      </a:r>
                      <a:endParaRPr lang="en-IN" sz="1100">
                        <a:effectLst/>
                        <a:latin typeface="Calibri"/>
                        <a:ea typeface="Calibri"/>
                        <a:cs typeface="Times New Roman"/>
                      </a:endParaRPr>
                    </a:p>
                  </a:txBody>
                  <a:tcPr marL="68580" marR="68580" marT="0" marB="0"/>
                </a:tc>
              </a:tr>
              <a:tr h="459564">
                <a:tc>
                  <a:txBody>
                    <a:bodyPr/>
                    <a:lstStyle/>
                    <a:p>
                      <a:pPr>
                        <a:lnSpc>
                          <a:spcPct val="115000"/>
                        </a:lnSpc>
                        <a:spcAft>
                          <a:spcPts val="0"/>
                        </a:spcAft>
                        <a:tabLst>
                          <a:tab pos="619125" algn="l"/>
                        </a:tabLst>
                      </a:pPr>
                      <a:r>
                        <a:rPr lang="en-IN" sz="1400">
                          <a:effectLst/>
                        </a:rPr>
                        <a:t>Chattisgarh</a:t>
                      </a:r>
                      <a:endParaRPr lang="en-IN" sz="1100">
                        <a:effectLst/>
                        <a:latin typeface="Calibri"/>
                        <a:ea typeface="Calibri"/>
                        <a:cs typeface="Times New Roman"/>
                      </a:endParaRPr>
                    </a:p>
                  </a:txBody>
                  <a:tcPr marL="68580" marR="68580" marT="0" marB="0"/>
                </a:tc>
                <a:tc>
                  <a:txBody>
                    <a:bodyPr/>
                    <a:lstStyle/>
                    <a:p>
                      <a:pPr>
                        <a:lnSpc>
                          <a:spcPct val="115000"/>
                        </a:lnSpc>
                        <a:spcAft>
                          <a:spcPts val="0"/>
                        </a:spcAft>
                        <a:tabLst>
                          <a:tab pos="619125" algn="l"/>
                        </a:tabLst>
                      </a:pPr>
                      <a:r>
                        <a:rPr lang="en-IN" sz="1400" u="sng">
                          <a:effectLst/>
                        </a:rPr>
                        <a:t>2.55</a:t>
                      </a:r>
                      <a:endParaRPr lang="en-IN" sz="1100">
                        <a:effectLst/>
                        <a:latin typeface="Calibri"/>
                        <a:ea typeface="Calibri"/>
                        <a:cs typeface="Times New Roman"/>
                      </a:endParaRPr>
                    </a:p>
                  </a:txBody>
                  <a:tcPr marL="68580" marR="68580" marT="0" marB="0"/>
                </a:tc>
                <a:tc>
                  <a:txBody>
                    <a:bodyPr/>
                    <a:lstStyle/>
                    <a:p>
                      <a:pPr>
                        <a:lnSpc>
                          <a:spcPct val="115000"/>
                        </a:lnSpc>
                        <a:spcAft>
                          <a:spcPts val="0"/>
                        </a:spcAft>
                        <a:tabLst>
                          <a:tab pos="619125" algn="l"/>
                        </a:tabLst>
                      </a:pPr>
                      <a:r>
                        <a:rPr lang="en-IN" sz="1400" u="sng">
                          <a:effectLst/>
                        </a:rPr>
                        <a:t>221</a:t>
                      </a:r>
                      <a:endParaRPr lang="en-IN" sz="1100">
                        <a:effectLst/>
                        <a:latin typeface="Calibri"/>
                        <a:ea typeface="Calibri"/>
                        <a:cs typeface="Times New Roman"/>
                      </a:endParaRPr>
                    </a:p>
                  </a:txBody>
                  <a:tcPr marL="68580" marR="68580" marT="0" marB="0"/>
                </a:tc>
                <a:tc>
                  <a:txBody>
                    <a:bodyPr/>
                    <a:lstStyle/>
                    <a:p>
                      <a:pPr>
                        <a:lnSpc>
                          <a:spcPct val="115000"/>
                        </a:lnSpc>
                        <a:spcAft>
                          <a:spcPts val="0"/>
                        </a:spcAft>
                        <a:tabLst>
                          <a:tab pos="619125" algn="l"/>
                        </a:tabLst>
                      </a:pPr>
                      <a:r>
                        <a:rPr lang="en-IN" sz="1400" u="sng">
                          <a:effectLst/>
                        </a:rPr>
                        <a:t>43</a:t>
                      </a:r>
                      <a:endParaRPr lang="en-IN" sz="1100">
                        <a:effectLst/>
                        <a:latin typeface="Calibri"/>
                        <a:ea typeface="Calibri"/>
                        <a:cs typeface="Times New Roman"/>
                      </a:endParaRPr>
                    </a:p>
                  </a:txBody>
                  <a:tcPr marL="68580" marR="68580" marT="0" marB="0"/>
                </a:tc>
                <a:tc>
                  <a:txBody>
                    <a:bodyPr/>
                    <a:lstStyle/>
                    <a:p>
                      <a:pPr>
                        <a:lnSpc>
                          <a:spcPct val="115000"/>
                        </a:lnSpc>
                        <a:spcAft>
                          <a:spcPts val="0"/>
                        </a:spcAft>
                        <a:tabLst>
                          <a:tab pos="619125" algn="l"/>
                        </a:tabLst>
                      </a:pPr>
                      <a:r>
                        <a:rPr lang="en-IN" sz="1400" u="sng">
                          <a:effectLst/>
                        </a:rPr>
                        <a:t>5703</a:t>
                      </a:r>
                      <a:endParaRPr lang="en-IN" sz="1100">
                        <a:effectLst/>
                        <a:latin typeface="Calibri"/>
                        <a:ea typeface="Calibri"/>
                        <a:cs typeface="Times New Roman"/>
                      </a:endParaRPr>
                    </a:p>
                  </a:txBody>
                  <a:tcPr marL="68580" marR="68580" marT="0" marB="0"/>
                </a:tc>
                <a:tc>
                  <a:txBody>
                    <a:bodyPr/>
                    <a:lstStyle/>
                    <a:p>
                      <a:pPr>
                        <a:lnSpc>
                          <a:spcPct val="115000"/>
                        </a:lnSpc>
                        <a:spcAft>
                          <a:spcPts val="0"/>
                        </a:spcAft>
                        <a:tabLst>
                          <a:tab pos="619125" algn="l"/>
                        </a:tabLst>
                      </a:pPr>
                      <a:r>
                        <a:rPr lang="en-IN" sz="1400" u="sng">
                          <a:effectLst/>
                        </a:rPr>
                        <a:t>368</a:t>
                      </a:r>
                      <a:endParaRPr lang="en-IN" sz="1100">
                        <a:effectLst/>
                        <a:latin typeface="Calibri"/>
                        <a:ea typeface="Calibri"/>
                        <a:cs typeface="Times New Roman"/>
                      </a:endParaRPr>
                    </a:p>
                  </a:txBody>
                  <a:tcPr marL="68580" marR="68580" marT="0" marB="0"/>
                </a:tc>
                <a:tc>
                  <a:txBody>
                    <a:bodyPr/>
                    <a:lstStyle/>
                    <a:p>
                      <a:pPr>
                        <a:lnSpc>
                          <a:spcPct val="115000"/>
                        </a:lnSpc>
                        <a:spcAft>
                          <a:spcPts val="0"/>
                        </a:spcAft>
                        <a:tabLst>
                          <a:tab pos="619125" algn="l"/>
                        </a:tabLst>
                      </a:pPr>
                      <a:r>
                        <a:rPr lang="en-IN" sz="1400" u="sng" dirty="0">
                          <a:effectLst/>
                        </a:rPr>
                        <a:t>5186</a:t>
                      </a:r>
                      <a:endParaRPr lang="en-IN" sz="1100" dirty="0">
                        <a:effectLst/>
                        <a:latin typeface="Calibri"/>
                        <a:ea typeface="Calibri"/>
                        <a:cs typeface="Times New Roman"/>
                      </a:endParaRPr>
                    </a:p>
                  </a:txBody>
                  <a:tcPr marL="68580" marR="68580" marT="0" marB="0"/>
                </a:tc>
                <a:tc>
                  <a:txBody>
                    <a:bodyPr/>
                    <a:lstStyle/>
                    <a:p>
                      <a:pPr>
                        <a:lnSpc>
                          <a:spcPct val="115000"/>
                        </a:lnSpc>
                        <a:spcAft>
                          <a:spcPts val="0"/>
                        </a:spcAft>
                        <a:tabLst>
                          <a:tab pos="619125" algn="l"/>
                        </a:tabLst>
                      </a:pPr>
                      <a:r>
                        <a:rPr lang="en-IN" sz="1400" u="sng">
                          <a:effectLst/>
                        </a:rPr>
                        <a:t>792</a:t>
                      </a:r>
                      <a:endParaRPr lang="en-IN" sz="1100">
                        <a:effectLst/>
                        <a:latin typeface="Calibri"/>
                        <a:ea typeface="Calibri"/>
                        <a:cs typeface="Times New Roman"/>
                      </a:endParaRPr>
                    </a:p>
                  </a:txBody>
                  <a:tcPr marL="68580" marR="68580" marT="0" marB="0"/>
                </a:tc>
                <a:tc>
                  <a:txBody>
                    <a:bodyPr/>
                    <a:lstStyle/>
                    <a:p>
                      <a:pPr>
                        <a:lnSpc>
                          <a:spcPct val="115000"/>
                        </a:lnSpc>
                        <a:spcAft>
                          <a:spcPts val="0"/>
                        </a:spcAft>
                        <a:tabLst>
                          <a:tab pos="619125" algn="l"/>
                        </a:tabLst>
                      </a:pPr>
                      <a:r>
                        <a:rPr lang="en-IN" sz="1400" u="sng">
                          <a:effectLst/>
                        </a:rPr>
                        <a:t>155</a:t>
                      </a:r>
                      <a:endParaRPr lang="en-IN" sz="1100">
                        <a:effectLst/>
                        <a:latin typeface="Calibri"/>
                        <a:ea typeface="Calibri"/>
                        <a:cs typeface="Times New Roman"/>
                      </a:endParaRPr>
                    </a:p>
                  </a:txBody>
                  <a:tcPr marL="68580" marR="68580" marT="0" marB="0"/>
                </a:tc>
                <a:tc>
                  <a:txBody>
                    <a:bodyPr/>
                    <a:lstStyle/>
                    <a:p>
                      <a:pPr>
                        <a:lnSpc>
                          <a:spcPct val="115000"/>
                        </a:lnSpc>
                        <a:spcAft>
                          <a:spcPts val="0"/>
                        </a:spcAft>
                        <a:tabLst>
                          <a:tab pos="619125" algn="l"/>
                        </a:tabLst>
                      </a:pPr>
                      <a:r>
                        <a:rPr lang="en-IN" sz="1400" u="none" strike="noStrike">
                          <a:effectLst/>
                        </a:rPr>
                        <a:t> </a:t>
                      </a:r>
                      <a:endParaRPr lang="en-IN" sz="1100">
                        <a:effectLst/>
                        <a:latin typeface="Calibri"/>
                        <a:ea typeface="Calibri"/>
                        <a:cs typeface="Times New Roman"/>
                      </a:endParaRPr>
                    </a:p>
                  </a:txBody>
                  <a:tcPr marL="68580" marR="68580" marT="0" marB="0"/>
                </a:tc>
              </a:tr>
              <a:tr h="459564">
                <a:tc>
                  <a:txBody>
                    <a:bodyPr/>
                    <a:lstStyle/>
                    <a:p>
                      <a:pPr>
                        <a:lnSpc>
                          <a:spcPct val="115000"/>
                        </a:lnSpc>
                        <a:spcAft>
                          <a:spcPts val="0"/>
                        </a:spcAft>
                        <a:tabLst>
                          <a:tab pos="619125" algn="l"/>
                        </a:tabLst>
                      </a:pPr>
                      <a:r>
                        <a:rPr lang="en-IN" sz="1400">
                          <a:effectLst/>
                        </a:rPr>
                        <a:t>Jharkhand</a:t>
                      </a:r>
                      <a:endParaRPr lang="en-IN" sz="1100">
                        <a:effectLst/>
                        <a:latin typeface="Calibri"/>
                        <a:ea typeface="Calibri"/>
                        <a:cs typeface="Times New Roman"/>
                      </a:endParaRPr>
                    </a:p>
                  </a:txBody>
                  <a:tcPr marL="68580" marR="68580" marT="0" marB="0"/>
                </a:tc>
                <a:tc>
                  <a:txBody>
                    <a:bodyPr/>
                    <a:lstStyle/>
                    <a:p>
                      <a:pPr>
                        <a:lnSpc>
                          <a:spcPct val="115000"/>
                        </a:lnSpc>
                        <a:spcAft>
                          <a:spcPts val="0"/>
                        </a:spcAft>
                        <a:tabLst>
                          <a:tab pos="619125" algn="l"/>
                        </a:tabLst>
                      </a:pPr>
                      <a:r>
                        <a:rPr lang="en-IN" sz="1400" u="sng">
                          <a:effectLst/>
                        </a:rPr>
                        <a:t>3.29</a:t>
                      </a:r>
                      <a:endParaRPr lang="en-IN" sz="1100">
                        <a:effectLst/>
                        <a:latin typeface="Calibri"/>
                        <a:ea typeface="Calibri"/>
                        <a:cs typeface="Times New Roman"/>
                      </a:endParaRPr>
                    </a:p>
                  </a:txBody>
                  <a:tcPr marL="68580" marR="68580" marT="0" marB="0"/>
                </a:tc>
                <a:tc>
                  <a:txBody>
                    <a:bodyPr/>
                    <a:lstStyle/>
                    <a:p>
                      <a:pPr>
                        <a:lnSpc>
                          <a:spcPct val="115000"/>
                        </a:lnSpc>
                        <a:spcAft>
                          <a:spcPts val="0"/>
                        </a:spcAft>
                        <a:tabLst>
                          <a:tab pos="619125" algn="l"/>
                        </a:tabLst>
                      </a:pPr>
                      <a:r>
                        <a:rPr lang="en-IN" sz="1400" u="sng">
                          <a:effectLst/>
                        </a:rPr>
                        <a:t>208</a:t>
                      </a:r>
                      <a:endParaRPr lang="en-IN" sz="1100">
                        <a:effectLst/>
                        <a:latin typeface="Calibri"/>
                        <a:ea typeface="Calibri"/>
                        <a:cs typeface="Times New Roman"/>
                      </a:endParaRPr>
                    </a:p>
                  </a:txBody>
                  <a:tcPr marL="68580" marR="68580" marT="0" marB="0"/>
                </a:tc>
                <a:tc>
                  <a:txBody>
                    <a:bodyPr/>
                    <a:lstStyle/>
                    <a:p>
                      <a:pPr>
                        <a:lnSpc>
                          <a:spcPct val="115000"/>
                        </a:lnSpc>
                        <a:spcAft>
                          <a:spcPts val="0"/>
                        </a:spcAft>
                        <a:tabLst>
                          <a:tab pos="619125" algn="l"/>
                        </a:tabLst>
                      </a:pPr>
                      <a:r>
                        <a:rPr lang="en-IN" sz="1400" u="sng">
                          <a:effectLst/>
                        </a:rPr>
                        <a:t>34</a:t>
                      </a:r>
                      <a:endParaRPr lang="en-IN" sz="1100">
                        <a:effectLst/>
                        <a:latin typeface="Calibri"/>
                        <a:ea typeface="Calibri"/>
                        <a:cs typeface="Times New Roman"/>
                      </a:endParaRPr>
                    </a:p>
                  </a:txBody>
                  <a:tcPr marL="68580" marR="68580" marT="0" marB="0"/>
                </a:tc>
                <a:tc>
                  <a:txBody>
                    <a:bodyPr/>
                    <a:lstStyle/>
                    <a:p>
                      <a:pPr>
                        <a:lnSpc>
                          <a:spcPct val="115000"/>
                        </a:lnSpc>
                        <a:spcAft>
                          <a:spcPts val="0"/>
                        </a:spcAft>
                        <a:tabLst>
                          <a:tab pos="619125" algn="l"/>
                        </a:tabLst>
                      </a:pPr>
                      <a:r>
                        <a:rPr lang="en-IN" sz="1400" u="sng">
                          <a:effectLst/>
                        </a:rPr>
                        <a:t>7170</a:t>
                      </a:r>
                      <a:endParaRPr lang="en-IN" sz="1100">
                        <a:effectLst/>
                        <a:latin typeface="Calibri"/>
                        <a:ea typeface="Calibri"/>
                        <a:cs typeface="Times New Roman"/>
                      </a:endParaRPr>
                    </a:p>
                  </a:txBody>
                  <a:tcPr marL="68580" marR="68580" marT="0" marB="0"/>
                </a:tc>
                <a:tc>
                  <a:txBody>
                    <a:bodyPr/>
                    <a:lstStyle/>
                    <a:p>
                      <a:pPr>
                        <a:lnSpc>
                          <a:spcPct val="115000"/>
                        </a:lnSpc>
                        <a:spcAft>
                          <a:spcPts val="0"/>
                        </a:spcAft>
                        <a:tabLst>
                          <a:tab pos="619125" algn="l"/>
                        </a:tabLst>
                      </a:pPr>
                      <a:r>
                        <a:rPr lang="en-IN" sz="1400" u="sng">
                          <a:effectLst/>
                        </a:rPr>
                        <a:t>372</a:t>
                      </a:r>
                      <a:endParaRPr lang="en-IN" sz="1100">
                        <a:effectLst/>
                        <a:latin typeface="Calibri"/>
                        <a:ea typeface="Calibri"/>
                        <a:cs typeface="Times New Roman"/>
                      </a:endParaRPr>
                    </a:p>
                  </a:txBody>
                  <a:tcPr marL="68580" marR="68580" marT="0" marB="0"/>
                </a:tc>
                <a:tc>
                  <a:txBody>
                    <a:bodyPr/>
                    <a:lstStyle/>
                    <a:p>
                      <a:pPr>
                        <a:lnSpc>
                          <a:spcPct val="115000"/>
                        </a:lnSpc>
                        <a:spcAft>
                          <a:spcPts val="0"/>
                        </a:spcAft>
                        <a:tabLst>
                          <a:tab pos="619125" algn="l"/>
                        </a:tabLst>
                      </a:pPr>
                      <a:r>
                        <a:rPr lang="en-IN" sz="1400" u="sng">
                          <a:effectLst/>
                        </a:rPr>
                        <a:t>3957</a:t>
                      </a:r>
                      <a:endParaRPr lang="en-IN" sz="1100">
                        <a:effectLst/>
                        <a:latin typeface="Calibri"/>
                        <a:ea typeface="Calibri"/>
                        <a:cs typeface="Times New Roman"/>
                      </a:endParaRPr>
                    </a:p>
                  </a:txBody>
                  <a:tcPr marL="68580" marR="68580" marT="0" marB="0"/>
                </a:tc>
                <a:tc>
                  <a:txBody>
                    <a:bodyPr/>
                    <a:lstStyle/>
                    <a:p>
                      <a:pPr>
                        <a:lnSpc>
                          <a:spcPct val="115000"/>
                        </a:lnSpc>
                        <a:spcAft>
                          <a:spcPts val="0"/>
                        </a:spcAft>
                        <a:tabLst>
                          <a:tab pos="619125" algn="l"/>
                        </a:tabLst>
                      </a:pPr>
                      <a:r>
                        <a:rPr lang="en-IN" sz="1400" u="sng">
                          <a:effectLst/>
                        </a:rPr>
                        <a:t>327</a:t>
                      </a:r>
                      <a:endParaRPr lang="en-IN" sz="1100">
                        <a:effectLst/>
                        <a:latin typeface="Calibri"/>
                        <a:ea typeface="Calibri"/>
                        <a:cs typeface="Times New Roman"/>
                      </a:endParaRPr>
                    </a:p>
                  </a:txBody>
                  <a:tcPr marL="68580" marR="68580" marT="0" marB="0"/>
                </a:tc>
                <a:tc>
                  <a:txBody>
                    <a:bodyPr/>
                    <a:lstStyle/>
                    <a:p>
                      <a:pPr>
                        <a:lnSpc>
                          <a:spcPct val="115000"/>
                        </a:lnSpc>
                        <a:spcAft>
                          <a:spcPts val="0"/>
                        </a:spcAft>
                        <a:tabLst>
                          <a:tab pos="619125" algn="l"/>
                        </a:tabLst>
                      </a:pPr>
                      <a:r>
                        <a:rPr lang="en-IN" sz="1400" u="sng">
                          <a:effectLst/>
                        </a:rPr>
                        <a:t>188</a:t>
                      </a:r>
                      <a:endParaRPr lang="en-IN" sz="1100">
                        <a:effectLst/>
                        <a:latin typeface="Calibri"/>
                        <a:ea typeface="Calibri"/>
                        <a:cs typeface="Times New Roman"/>
                      </a:endParaRPr>
                    </a:p>
                  </a:txBody>
                  <a:tcPr marL="68580" marR="68580" marT="0" marB="0"/>
                </a:tc>
                <a:tc>
                  <a:txBody>
                    <a:bodyPr/>
                    <a:lstStyle/>
                    <a:p>
                      <a:pPr>
                        <a:lnSpc>
                          <a:spcPct val="115000"/>
                        </a:lnSpc>
                        <a:spcAft>
                          <a:spcPts val="0"/>
                        </a:spcAft>
                        <a:tabLst>
                          <a:tab pos="619125" algn="l"/>
                        </a:tabLst>
                      </a:pPr>
                      <a:r>
                        <a:rPr lang="en-IN" sz="1400" u="none" strike="noStrike">
                          <a:effectLst/>
                        </a:rPr>
                        <a:t> </a:t>
                      </a:r>
                      <a:endParaRPr lang="en-IN" sz="1100">
                        <a:effectLst/>
                        <a:latin typeface="Calibri"/>
                        <a:ea typeface="Calibri"/>
                        <a:cs typeface="Times New Roman"/>
                      </a:endParaRPr>
                    </a:p>
                  </a:txBody>
                  <a:tcPr marL="68580" marR="68580" marT="0" marB="0"/>
                </a:tc>
              </a:tr>
              <a:tr h="459564">
                <a:tc>
                  <a:txBody>
                    <a:bodyPr/>
                    <a:lstStyle/>
                    <a:p>
                      <a:pPr>
                        <a:lnSpc>
                          <a:spcPct val="115000"/>
                        </a:lnSpc>
                        <a:spcAft>
                          <a:spcPts val="0"/>
                        </a:spcAft>
                        <a:tabLst>
                          <a:tab pos="619125" algn="l"/>
                        </a:tabLst>
                      </a:pPr>
                      <a:r>
                        <a:rPr lang="en-IN" sz="1400">
                          <a:effectLst/>
                        </a:rPr>
                        <a:t>Odisha</a:t>
                      </a:r>
                      <a:endParaRPr lang="en-IN" sz="1100">
                        <a:effectLst/>
                        <a:latin typeface="Calibri"/>
                        <a:ea typeface="Calibri"/>
                        <a:cs typeface="Times New Roman"/>
                      </a:endParaRPr>
                    </a:p>
                  </a:txBody>
                  <a:tcPr marL="68580" marR="68580" marT="0" marB="0"/>
                </a:tc>
                <a:tc>
                  <a:txBody>
                    <a:bodyPr/>
                    <a:lstStyle/>
                    <a:p>
                      <a:pPr>
                        <a:lnSpc>
                          <a:spcPct val="115000"/>
                        </a:lnSpc>
                        <a:spcAft>
                          <a:spcPts val="0"/>
                        </a:spcAft>
                        <a:tabLst>
                          <a:tab pos="619125" algn="l"/>
                        </a:tabLst>
                      </a:pPr>
                      <a:r>
                        <a:rPr lang="en-IN" sz="1400" u="sng">
                          <a:effectLst/>
                        </a:rPr>
                        <a:t>4.19</a:t>
                      </a:r>
                      <a:endParaRPr lang="en-IN" sz="1100">
                        <a:effectLst/>
                        <a:latin typeface="Calibri"/>
                        <a:ea typeface="Calibri"/>
                        <a:cs typeface="Times New Roman"/>
                      </a:endParaRPr>
                    </a:p>
                  </a:txBody>
                  <a:tcPr marL="68580" marR="68580" marT="0" marB="0"/>
                </a:tc>
                <a:tc>
                  <a:txBody>
                    <a:bodyPr/>
                    <a:lstStyle/>
                    <a:p>
                      <a:pPr>
                        <a:lnSpc>
                          <a:spcPct val="115000"/>
                        </a:lnSpc>
                        <a:spcAft>
                          <a:spcPts val="0"/>
                        </a:spcAft>
                        <a:tabLst>
                          <a:tab pos="619125" algn="l"/>
                        </a:tabLst>
                      </a:pPr>
                      <a:r>
                        <a:rPr lang="en-IN" sz="1400" u="sng">
                          <a:effectLst/>
                        </a:rPr>
                        <a:t>222</a:t>
                      </a:r>
                      <a:endParaRPr lang="en-IN" sz="1100">
                        <a:effectLst/>
                        <a:latin typeface="Calibri"/>
                        <a:ea typeface="Calibri"/>
                        <a:cs typeface="Times New Roman"/>
                      </a:endParaRPr>
                    </a:p>
                  </a:txBody>
                  <a:tcPr marL="68580" marR="68580" marT="0" marB="0"/>
                </a:tc>
                <a:tc>
                  <a:txBody>
                    <a:bodyPr/>
                    <a:lstStyle/>
                    <a:p>
                      <a:pPr>
                        <a:lnSpc>
                          <a:spcPct val="115000"/>
                        </a:lnSpc>
                        <a:spcAft>
                          <a:spcPts val="0"/>
                        </a:spcAft>
                        <a:tabLst>
                          <a:tab pos="619125" algn="l"/>
                        </a:tabLst>
                      </a:pPr>
                      <a:r>
                        <a:rPr lang="en-IN" sz="1400" u="sng">
                          <a:effectLst/>
                        </a:rPr>
                        <a:t>49</a:t>
                      </a:r>
                      <a:endParaRPr lang="en-IN" sz="1100">
                        <a:effectLst/>
                        <a:latin typeface="Calibri"/>
                        <a:ea typeface="Calibri"/>
                        <a:cs typeface="Times New Roman"/>
                      </a:endParaRPr>
                    </a:p>
                  </a:txBody>
                  <a:tcPr marL="68580" marR="68580" marT="0" marB="0"/>
                </a:tc>
                <a:tc>
                  <a:txBody>
                    <a:bodyPr/>
                    <a:lstStyle/>
                    <a:p>
                      <a:pPr>
                        <a:lnSpc>
                          <a:spcPct val="115000"/>
                        </a:lnSpc>
                        <a:spcAft>
                          <a:spcPts val="0"/>
                        </a:spcAft>
                        <a:tabLst>
                          <a:tab pos="619125" algn="l"/>
                        </a:tabLst>
                      </a:pPr>
                      <a:r>
                        <a:rPr lang="en-IN" sz="1400" u="sng">
                          <a:effectLst/>
                        </a:rPr>
                        <a:t>8225</a:t>
                      </a:r>
                      <a:endParaRPr lang="en-IN" sz="1100">
                        <a:effectLst/>
                        <a:latin typeface="Calibri"/>
                        <a:ea typeface="Calibri"/>
                        <a:cs typeface="Times New Roman"/>
                      </a:endParaRPr>
                    </a:p>
                  </a:txBody>
                  <a:tcPr marL="68580" marR="68580" marT="0" marB="0"/>
                </a:tc>
                <a:tc>
                  <a:txBody>
                    <a:bodyPr/>
                    <a:lstStyle/>
                    <a:p>
                      <a:pPr>
                        <a:lnSpc>
                          <a:spcPct val="115000"/>
                        </a:lnSpc>
                        <a:spcAft>
                          <a:spcPts val="0"/>
                        </a:spcAft>
                        <a:tabLst>
                          <a:tab pos="619125" algn="l"/>
                        </a:tabLst>
                      </a:pPr>
                      <a:r>
                        <a:rPr lang="en-IN" sz="1400" u="sng">
                          <a:effectLst/>
                        </a:rPr>
                        <a:t>1008</a:t>
                      </a:r>
                      <a:endParaRPr lang="en-IN" sz="1100">
                        <a:effectLst/>
                        <a:latin typeface="Calibri"/>
                        <a:ea typeface="Calibri"/>
                        <a:cs typeface="Times New Roman"/>
                      </a:endParaRPr>
                    </a:p>
                  </a:txBody>
                  <a:tcPr marL="68580" marR="68580" marT="0" marB="0"/>
                </a:tc>
                <a:tc>
                  <a:txBody>
                    <a:bodyPr/>
                    <a:lstStyle/>
                    <a:p>
                      <a:pPr>
                        <a:lnSpc>
                          <a:spcPct val="115000"/>
                        </a:lnSpc>
                        <a:spcAft>
                          <a:spcPts val="0"/>
                        </a:spcAft>
                        <a:tabLst>
                          <a:tab pos="619125" algn="l"/>
                        </a:tabLst>
                      </a:pPr>
                      <a:r>
                        <a:rPr lang="en-IN" sz="1400" u="sng">
                          <a:effectLst/>
                        </a:rPr>
                        <a:t>6688</a:t>
                      </a:r>
                      <a:endParaRPr lang="en-IN" sz="1100">
                        <a:effectLst/>
                        <a:latin typeface="Calibri"/>
                        <a:ea typeface="Calibri"/>
                        <a:cs typeface="Times New Roman"/>
                      </a:endParaRPr>
                    </a:p>
                  </a:txBody>
                  <a:tcPr marL="68580" marR="68580" marT="0" marB="0"/>
                </a:tc>
                <a:tc>
                  <a:txBody>
                    <a:bodyPr/>
                    <a:lstStyle/>
                    <a:p>
                      <a:pPr>
                        <a:lnSpc>
                          <a:spcPct val="115000"/>
                        </a:lnSpc>
                        <a:spcAft>
                          <a:spcPts val="0"/>
                        </a:spcAft>
                        <a:tabLst>
                          <a:tab pos="619125" algn="l"/>
                        </a:tabLst>
                      </a:pPr>
                      <a:r>
                        <a:rPr lang="en-IN" sz="1400" u="sng">
                          <a:effectLst/>
                        </a:rPr>
                        <a:t>1305</a:t>
                      </a:r>
                      <a:endParaRPr lang="en-IN" sz="1100">
                        <a:effectLst/>
                        <a:latin typeface="Calibri"/>
                        <a:ea typeface="Calibri"/>
                        <a:cs typeface="Times New Roman"/>
                      </a:endParaRPr>
                    </a:p>
                  </a:txBody>
                  <a:tcPr marL="68580" marR="68580" marT="0" marB="0"/>
                </a:tc>
                <a:tc>
                  <a:txBody>
                    <a:bodyPr/>
                    <a:lstStyle/>
                    <a:p>
                      <a:pPr>
                        <a:lnSpc>
                          <a:spcPct val="115000"/>
                        </a:lnSpc>
                        <a:spcAft>
                          <a:spcPts val="0"/>
                        </a:spcAft>
                        <a:tabLst>
                          <a:tab pos="619125" algn="l"/>
                        </a:tabLst>
                      </a:pPr>
                      <a:r>
                        <a:rPr lang="en-IN" sz="1400" u="sng">
                          <a:effectLst/>
                        </a:rPr>
                        <a:t>377</a:t>
                      </a:r>
                      <a:endParaRPr lang="en-IN" sz="1100">
                        <a:effectLst/>
                        <a:latin typeface="Calibri"/>
                        <a:ea typeface="Calibri"/>
                        <a:cs typeface="Times New Roman"/>
                      </a:endParaRPr>
                    </a:p>
                  </a:txBody>
                  <a:tcPr marL="68580" marR="68580" marT="0" marB="0"/>
                </a:tc>
                <a:tc>
                  <a:txBody>
                    <a:bodyPr/>
                    <a:lstStyle/>
                    <a:p>
                      <a:pPr>
                        <a:lnSpc>
                          <a:spcPct val="115000"/>
                        </a:lnSpc>
                        <a:spcAft>
                          <a:spcPts val="0"/>
                        </a:spcAft>
                        <a:tabLst>
                          <a:tab pos="619125" algn="l"/>
                        </a:tabLst>
                      </a:pPr>
                      <a:r>
                        <a:rPr lang="en-IN" sz="1400" u="none" strike="noStrike">
                          <a:effectLst/>
                        </a:rPr>
                        <a:t> </a:t>
                      </a:r>
                      <a:endParaRPr lang="en-IN" sz="1100">
                        <a:effectLst/>
                        <a:latin typeface="Calibri"/>
                        <a:ea typeface="Calibri"/>
                        <a:cs typeface="Times New Roman"/>
                      </a:endParaRPr>
                    </a:p>
                  </a:txBody>
                  <a:tcPr marL="68580" marR="68580" marT="0" marB="0"/>
                </a:tc>
              </a:tr>
              <a:tr h="459564">
                <a:tc>
                  <a:txBody>
                    <a:bodyPr/>
                    <a:lstStyle/>
                    <a:p>
                      <a:pPr>
                        <a:lnSpc>
                          <a:spcPct val="115000"/>
                        </a:lnSpc>
                        <a:spcAft>
                          <a:spcPts val="0"/>
                        </a:spcAft>
                        <a:tabLst>
                          <a:tab pos="619125" algn="l"/>
                        </a:tabLst>
                      </a:pPr>
                      <a:r>
                        <a:rPr lang="en-IN" sz="1400">
                          <a:effectLst/>
                        </a:rPr>
                        <a:t>MP</a:t>
                      </a:r>
                      <a:endParaRPr lang="en-IN" sz="1100">
                        <a:effectLst/>
                        <a:latin typeface="Calibri"/>
                        <a:ea typeface="Calibri"/>
                        <a:cs typeface="Times New Roman"/>
                      </a:endParaRPr>
                    </a:p>
                  </a:txBody>
                  <a:tcPr marL="68580" marR="68580" marT="0" marB="0"/>
                </a:tc>
                <a:tc>
                  <a:txBody>
                    <a:bodyPr/>
                    <a:lstStyle/>
                    <a:p>
                      <a:pPr>
                        <a:lnSpc>
                          <a:spcPct val="115000"/>
                        </a:lnSpc>
                        <a:spcAft>
                          <a:spcPts val="0"/>
                        </a:spcAft>
                        <a:tabLst>
                          <a:tab pos="619125" algn="l"/>
                        </a:tabLst>
                      </a:pPr>
                      <a:r>
                        <a:rPr lang="en-IN" sz="1400" u="sng">
                          <a:effectLst/>
                        </a:rPr>
                        <a:t>7.26</a:t>
                      </a:r>
                      <a:endParaRPr lang="en-IN" sz="1100">
                        <a:effectLst/>
                        <a:latin typeface="Calibri"/>
                        <a:ea typeface="Calibri"/>
                        <a:cs typeface="Times New Roman"/>
                      </a:endParaRPr>
                    </a:p>
                  </a:txBody>
                  <a:tcPr marL="68580" marR="68580" marT="0" marB="0"/>
                </a:tc>
                <a:tc>
                  <a:txBody>
                    <a:bodyPr/>
                    <a:lstStyle/>
                    <a:p>
                      <a:pPr>
                        <a:lnSpc>
                          <a:spcPct val="115000"/>
                        </a:lnSpc>
                        <a:spcAft>
                          <a:spcPts val="0"/>
                        </a:spcAft>
                        <a:tabLst>
                          <a:tab pos="619125" algn="l"/>
                        </a:tabLst>
                      </a:pPr>
                      <a:r>
                        <a:rPr lang="en-IN" sz="1400" u="sng">
                          <a:effectLst/>
                        </a:rPr>
                        <a:t>221</a:t>
                      </a:r>
                      <a:endParaRPr lang="en-IN" sz="1100">
                        <a:effectLst/>
                        <a:latin typeface="Calibri"/>
                        <a:ea typeface="Calibri"/>
                        <a:cs typeface="Times New Roman"/>
                      </a:endParaRPr>
                    </a:p>
                  </a:txBody>
                  <a:tcPr marL="68580" marR="68580" marT="0" marB="0"/>
                </a:tc>
                <a:tc>
                  <a:txBody>
                    <a:bodyPr/>
                    <a:lstStyle/>
                    <a:p>
                      <a:pPr>
                        <a:lnSpc>
                          <a:spcPct val="115000"/>
                        </a:lnSpc>
                        <a:spcAft>
                          <a:spcPts val="0"/>
                        </a:spcAft>
                        <a:tabLst>
                          <a:tab pos="619125" algn="l"/>
                        </a:tabLst>
                      </a:pPr>
                      <a:r>
                        <a:rPr lang="en-IN" sz="1400" u="sng">
                          <a:effectLst/>
                        </a:rPr>
                        <a:t>52</a:t>
                      </a:r>
                      <a:endParaRPr lang="en-IN" sz="1100">
                        <a:effectLst/>
                        <a:latin typeface="Calibri"/>
                        <a:ea typeface="Calibri"/>
                        <a:cs typeface="Times New Roman"/>
                      </a:endParaRPr>
                    </a:p>
                  </a:txBody>
                  <a:tcPr marL="68580" marR="68580" marT="0" marB="0"/>
                </a:tc>
                <a:tc>
                  <a:txBody>
                    <a:bodyPr/>
                    <a:lstStyle/>
                    <a:p>
                      <a:pPr>
                        <a:lnSpc>
                          <a:spcPct val="115000"/>
                        </a:lnSpc>
                        <a:spcAft>
                          <a:spcPts val="0"/>
                        </a:spcAft>
                        <a:tabLst>
                          <a:tab pos="619125" algn="l"/>
                        </a:tabLst>
                      </a:pPr>
                      <a:r>
                        <a:rPr lang="en-IN" sz="1400" u="sng">
                          <a:effectLst/>
                        </a:rPr>
                        <a:t>12412</a:t>
                      </a:r>
                      <a:endParaRPr lang="en-IN" sz="1100">
                        <a:effectLst/>
                        <a:latin typeface="Calibri"/>
                        <a:ea typeface="Calibri"/>
                        <a:cs typeface="Times New Roman"/>
                      </a:endParaRPr>
                    </a:p>
                  </a:txBody>
                  <a:tcPr marL="68580" marR="68580" marT="0" marB="0"/>
                </a:tc>
                <a:tc>
                  <a:txBody>
                    <a:bodyPr/>
                    <a:lstStyle/>
                    <a:p>
                      <a:pPr>
                        <a:lnSpc>
                          <a:spcPct val="115000"/>
                        </a:lnSpc>
                        <a:spcAft>
                          <a:spcPts val="0"/>
                        </a:spcAft>
                        <a:tabLst>
                          <a:tab pos="619125" algn="l"/>
                        </a:tabLst>
                      </a:pPr>
                      <a:r>
                        <a:rPr lang="en-IN" sz="1400" u="sng">
                          <a:effectLst/>
                        </a:rPr>
                        <a:t>999</a:t>
                      </a:r>
                      <a:endParaRPr lang="en-IN" sz="1100">
                        <a:effectLst/>
                        <a:latin typeface="Calibri"/>
                        <a:ea typeface="Calibri"/>
                        <a:cs typeface="Times New Roman"/>
                      </a:endParaRPr>
                    </a:p>
                  </a:txBody>
                  <a:tcPr marL="68580" marR="68580" marT="0" marB="0"/>
                </a:tc>
                <a:tc>
                  <a:txBody>
                    <a:bodyPr/>
                    <a:lstStyle/>
                    <a:p>
                      <a:pPr>
                        <a:lnSpc>
                          <a:spcPct val="115000"/>
                        </a:lnSpc>
                        <a:spcAft>
                          <a:spcPts val="0"/>
                        </a:spcAft>
                        <a:tabLst>
                          <a:tab pos="619125" algn="l"/>
                        </a:tabLst>
                      </a:pPr>
                      <a:r>
                        <a:rPr lang="en-IN" sz="1400" u="sng">
                          <a:effectLst/>
                        </a:rPr>
                        <a:t>9192</a:t>
                      </a:r>
                      <a:endParaRPr lang="en-IN" sz="1100">
                        <a:effectLst/>
                        <a:latin typeface="Calibri"/>
                        <a:ea typeface="Calibri"/>
                        <a:cs typeface="Times New Roman"/>
                      </a:endParaRPr>
                    </a:p>
                  </a:txBody>
                  <a:tcPr marL="68580" marR="68580" marT="0" marB="0"/>
                </a:tc>
                <a:tc>
                  <a:txBody>
                    <a:bodyPr/>
                    <a:lstStyle/>
                    <a:p>
                      <a:pPr>
                        <a:lnSpc>
                          <a:spcPct val="115000"/>
                        </a:lnSpc>
                        <a:spcAft>
                          <a:spcPts val="0"/>
                        </a:spcAft>
                        <a:tabLst>
                          <a:tab pos="619125" algn="l"/>
                        </a:tabLst>
                      </a:pPr>
                      <a:r>
                        <a:rPr lang="en-IN" sz="1400" u="sng">
                          <a:effectLst/>
                        </a:rPr>
                        <a:t>1171</a:t>
                      </a:r>
                      <a:endParaRPr lang="en-IN" sz="1100">
                        <a:effectLst/>
                        <a:latin typeface="Calibri"/>
                        <a:ea typeface="Calibri"/>
                        <a:cs typeface="Times New Roman"/>
                      </a:endParaRPr>
                    </a:p>
                  </a:txBody>
                  <a:tcPr marL="68580" marR="68580" marT="0" marB="0"/>
                </a:tc>
                <a:tc>
                  <a:txBody>
                    <a:bodyPr/>
                    <a:lstStyle/>
                    <a:p>
                      <a:pPr>
                        <a:lnSpc>
                          <a:spcPct val="115000"/>
                        </a:lnSpc>
                        <a:spcAft>
                          <a:spcPts val="0"/>
                        </a:spcAft>
                        <a:tabLst>
                          <a:tab pos="619125" algn="l"/>
                        </a:tabLst>
                      </a:pPr>
                      <a:r>
                        <a:rPr lang="en-IN" sz="1400" u="sng">
                          <a:effectLst/>
                        </a:rPr>
                        <a:t>334</a:t>
                      </a:r>
                      <a:endParaRPr lang="en-IN" sz="1100">
                        <a:effectLst/>
                        <a:latin typeface="Calibri"/>
                        <a:ea typeface="Calibri"/>
                        <a:cs typeface="Times New Roman"/>
                      </a:endParaRPr>
                    </a:p>
                  </a:txBody>
                  <a:tcPr marL="68580" marR="68580" marT="0" marB="0"/>
                </a:tc>
                <a:tc>
                  <a:txBody>
                    <a:bodyPr/>
                    <a:lstStyle/>
                    <a:p>
                      <a:pPr>
                        <a:lnSpc>
                          <a:spcPct val="115000"/>
                        </a:lnSpc>
                        <a:spcAft>
                          <a:spcPts val="0"/>
                        </a:spcAft>
                        <a:tabLst>
                          <a:tab pos="619125" algn="l"/>
                        </a:tabLst>
                      </a:pPr>
                      <a:r>
                        <a:rPr lang="en-IN" sz="1400" u="none" strike="noStrike">
                          <a:effectLst/>
                        </a:rPr>
                        <a:t> </a:t>
                      </a:r>
                      <a:endParaRPr lang="en-IN" sz="1100">
                        <a:effectLst/>
                        <a:latin typeface="Calibri"/>
                        <a:ea typeface="Calibri"/>
                        <a:cs typeface="Times New Roman"/>
                      </a:endParaRPr>
                    </a:p>
                  </a:txBody>
                  <a:tcPr marL="68580" marR="68580" marT="0" marB="0"/>
                </a:tc>
              </a:tr>
              <a:tr h="459564">
                <a:tc>
                  <a:txBody>
                    <a:bodyPr/>
                    <a:lstStyle/>
                    <a:p>
                      <a:pPr>
                        <a:lnSpc>
                          <a:spcPct val="115000"/>
                        </a:lnSpc>
                        <a:spcAft>
                          <a:spcPts val="0"/>
                        </a:spcAft>
                        <a:tabLst>
                          <a:tab pos="619125" algn="l"/>
                        </a:tabLst>
                      </a:pPr>
                      <a:r>
                        <a:rPr lang="en-IN" sz="1400">
                          <a:effectLst/>
                        </a:rPr>
                        <a:t>Rajasthan</a:t>
                      </a:r>
                      <a:endParaRPr lang="en-IN" sz="1100">
                        <a:effectLst/>
                        <a:latin typeface="Calibri"/>
                        <a:ea typeface="Calibri"/>
                        <a:cs typeface="Times New Roman"/>
                      </a:endParaRPr>
                    </a:p>
                  </a:txBody>
                  <a:tcPr marL="68580" marR="68580" marT="0" marB="0"/>
                </a:tc>
                <a:tc>
                  <a:txBody>
                    <a:bodyPr/>
                    <a:lstStyle/>
                    <a:p>
                      <a:pPr>
                        <a:lnSpc>
                          <a:spcPct val="115000"/>
                        </a:lnSpc>
                        <a:spcAft>
                          <a:spcPts val="0"/>
                        </a:spcAft>
                        <a:tabLst>
                          <a:tab pos="619125" algn="l"/>
                        </a:tabLst>
                      </a:pPr>
                      <a:r>
                        <a:rPr lang="en-IN" sz="1400" u="sng">
                          <a:effectLst/>
                        </a:rPr>
                        <a:t>6.85</a:t>
                      </a:r>
                      <a:endParaRPr lang="en-IN" sz="1100">
                        <a:effectLst/>
                        <a:latin typeface="Calibri"/>
                        <a:ea typeface="Calibri"/>
                        <a:cs typeface="Times New Roman"/>
                      </a:endParaRPr>
                    </a:p>
                  </a:txBody>
                  <a:tcPr marL="68580" marR="68580" marT="0" marB="0"/>
                </a:tc>
                <a:tc>
                  <a:txBody>
                    <a:bodyPr/>
                    <a:lstStyle/>
                    <a:p>
                      <a:pPr>
                        <a:lnSpc>
                          <a:spcPct val="115000"/>
                        </a:lnSpc>
                        <a:spcAft>
                          <a:spcPts val="0"/>
                        </a:spcAft>
                        <a:tabLst>
                          <a:tab pos="619125" algn="l"/>
                        </a:tabLst>
                      </a:pPr>
                      <a:r>
                        <a:rPr lang="en-IN" sz="1400" u="sng">
                          <a:effectLst/>
                        </a:rPr>
                        <a:t>244</a:t>
                      </a:r>
                      <a:endParaRPr lang="en-IN" sz="1100">
                        <a:effectLst/>
                        <a:latin typeface="Calibri"/>
                        <a:ea typeface="Calibri"/>
                        <a:cs typeface="Times New Roman"/>
                      </a:endParaRPr>
                    </a:p>
                  </a:txBody>
                  <a:tcPr marL="68580" marR="68580" marT="0" marB="0"/>
                </a:tc>
                <a:tc>
                  <a:txBody>
                    <a:bodyPr/>
                    <a:lstStyle/>
                    <a:p>
                      <a:pPr>
                        <a:lnSpc>
                          <a:spcPct val="115000"/>
                        </a:lnSpc>
                        <a:spcAft>
                          <a:spcPts val="0"/>
                        </a:spcAft>
                        <a:tabLst>
                          <a:tab pos="619125" algn="l"/>
                        </a:tabLst>
                      </a:pPr>
                      <a:r>
                        <a:rPr lang="en-IN" sz="1400" u="sng">
                          <a:effectLst/>
                        </a:rPr>
                        <a:t>46</a:t>
                      </a:r>
                      <a:endParaRPr lang="en-IN" sz="1100">
                        <a:effectLst/>
                        <a:latin typeface="Calibri"/>
                        <a:ea typeface="Calibri"/>
                        <a:cs typeface="Times New Roman"/>
                      </a:endParaRPr>
                    </a:p>
                  </a:txBody>
                  <a:tcPr marL="68580" marR="68580" marT="0" marB="0"/>
                </a:tc>
                <a:tc>
                  <a:txBody>
                    <a:bodyPr/>
                    <a:lstStyle/>
                    <a:p>
                      <a:pPr>
                        <a:lnSpc>
                          <a:spcPct val="115000"/>
                        </a:lnSpc>
                        <a:spcAft>
                          <a:spcPts val="0"/>
                        </a:spcAft>
                        <a:tabLst>
                          <a:tab pos="619125" algn="l"/>
                        </a:tabLst>
                      </a:pPr>
                      <a:r>
                        <a:rPr lang="en-IN" sz="1400" u="sng">
                          <a:effectLst/>
                        </a:rPr>
                        <a:t>15999</a:t>
                      </a:r>
                      <a:endParaRPr lang="en-IN" sz="1100">
                        <a:effectLst/>
                        <a:latin typeface="Calibri"/>
                        <a:ea typeface="Calibri"/>
                        <a:cs typeface="Times New Roman"/>
                      </a:endParaRPr>
                    </a:p>
                  </a:txBody>
                  <a:tcPr marL="68580" marR="68580" marT="0" marB="0"/>
                </a:tc>
                <a:tc>
                  <a:txBody>
                    <a:bodyPr/>
                    <a:lstStyle/>
                    <a:p>
                      <a:pPr>
                        <a:lnSpc>
                          <a:spcPct val="115000"/>
                        </a:lnSpc>
                        <a:spcAft>
                          <a:spcPts val="0"/>
                        </a:spcAft>
                        <a:tabLst>
                          <a:tab pos="619125" algn="l"/>
                        </a:tabLst>
                      </a:pPr>
                      <a:r>
                        <a:rPr lang="en-IN" sz="1400" u="sng">
                          <a:effectLst/>
                        </a:rPr>
                        <a:t>2412</a:t>
                      </a:r>
                      <a:endParaRPr lang="en-IN" sz="1100">
                        <a:effectLst/>
                        <a:latin typeface="Calibri"/>
                        <a:ea typeface="Calibri"/>
                        <a:cs typeface="Times New Roman"/>
                      </a:endParaRPr>
                    </a:p>
                  </a:txBody>
                  <a:tcPr marL="68580" marR="68580" marT="0" marB="0"/>
                </a:tc>
                <a:tc>
                  <a:txBody>
                    <a:bodyPr/>
                    <a:lstStyle/>
                    <a:p>
                      <a:pPr>
                        <a:lnSpc>
                          <a:spcPct val="115000"/>
                        </a:lnSpc>
                        <a:spcAft>
                          <a:spcPts val="0"/>
                        </a:spcAft>
                        <a:tabLst>
                          <a:tab pos="619125" algn="l"/>
                        </a:tabLst>
                      </a:pPr>
                      <a:r>
                        <a:rPr lang="en-IN" sz="1400" u="sng">
                          <a:effectLst/>
                        </a:rPr>
                        <a:t>14407</a:t>
                      </a:r>
                      <a:endParaRPr lang="en-IN" sz="1100">
                        <a:effectLst/>
                        <a:latin typeface="Calibri"/>
                        <a:ea typeface="Calibri"/>
                        <a:cs typeface="Times New Roman"/>
                      </a:endParaRPr>
                    </a:p>
                  </a:txBody>
                  <a:tcPr marL="68580" marR="68580" marT="0" marB="0"/>
                </a:tc>
                <a:tc>
                  <a:txBody>
                    <a:bodyPr/>
                    <a:lstStyle/>
                    <a:p>
                      <a:pPr>
                        <a:lnSpc>
                          <a:spcPct val="115000"/>
                        </a:lnSpc>
                        <a:spcAft>
                          <a:spcPts val="0"/>
                        </a:spcAft>
                        <a:tabLst>
                          <a:tab pos="619125" algn="l"/>
                        </a:tabLst>
                      </a:pPr>
                      <a:r>
                        <a:rPr lang="en-IN" sz="1400" u="sng">
                          <a:effectLst/>
                        </a:rPr>
                        <a:t>2083</a:t>
                      </a:r>
                      <a:endParaRPr lang="en-IN" sz="1100">
                        <a:effectLst/>
                        <a:latin typeface="Calibri"/>
                        <a:ea typeface="Calibri"/>
                        <a:cs typeface="Times New Roman"/>
                      </a:endParaRPr>
                    </a:p>
                  </a:txBody>
                  <a:tcPr marL="68580" marR="68580" marT="0" marB="0"/>
                </a:tc>
                <a:tc>
                  <a:txBody>
                    <a:bodyPr/>
                    <a:lstStyle/>
                    <a:p>
                      <a:pPr>
                        <a:lnSpc>
                          <a:spcPct val="115000"/>
                        </a:lnSpc>
                        <a:spcAft>
                          <a:spcPts val="0"/>
                        </a:spcAft>
                        <a:tabLst>
                          <a:tab pos="619125" algn="l"/>
                        </a:tabLst>
                      </a:pPr>
                      <a:r>
                        <a:rPr lang="en-IN" sz="1400" u="sng">
                          <a:effectLst/>
                        </a:rPr>
                        <a:t>568</a:t>
                      </a:r>
                      <a:endParaRPr lang="en-IN" sz="1100">
                        <a:effectLst/>
                        <a:latin typeface="Calibri"/>
                        <a:ea typeface="Calibri"/>
                        <a:cs typeface="Times New Roman"/>
                      </a:endParaRPr>
                    </a:p>
                  </a:txBody>
                  <a:tcPr marL="68580" marR="68580" marT="0" marB="0"/>
                </a:tc>
                <a:tc>
                  <a:txBody>
                    <a:bodyPr/>
                    <a:lstStyle/>
                    <a:p>
                      <a:pPr>
                        <a:lnSpc>
                          <a:spcPct val="115000"/>
                        </a:lnSpc>
                        <a:spcAft>
                          <a:spcPts val="0"/>
                        </a:spcAft>
                        <a:tabLst>
                          <a:tab pos="619125" algn="l"/>
                        </a:tabLst>
                      </a:pPr>
                      <a:r>
                        <a:rPr lang="en-IN" sz="1400" u="none" strike="noStrike">
                          <a:effectLst/>
                        </a:rPr>
                        <a:t> </a:t>
                      </a:r>
                      <a:endParaRPr lang="en-IN" sz="1100">
                        <a:effectLst/>
                        <a:latin typeface="Calibri"/>
                        <a:ea typeface="Calibri"/>
                        <a:cs typeface="Times New Roman"/>
                      </a:endParaRPr>
                    </a:p>
                  </a:txBody>
                  <a:tcPr marL="68580" marR="68580" marT="0" marB="0"/>
                </a:tc>
              </a:tr>
              <a:tr h="459564">
                <a:tc>
                  <a:txBody>
                    <a:bodyPr/>
                    <a:lstStyle/>
                    <a:p>
                      <a:pPr>
                        <a:lnSpc>
                          <a:spcPct val="115000"/>
                        </a:lnSpc>
                        <a:spcAft>
                          <a:spcPts val="0"/>
                        </a:spcAft>
                        <a:tabLst>
                          <a:tab pos="619125" algn="l"/>
                        </a:tabLst>
                      </a:pPr>
                      <a:r>
                        <a:rPr lang="en-IN" sz="1400" dirty="0" err="1" smtClean="0">
                          <a:effectLst/>
                        </a:rPr>
                        <a:t>Uttarakhand</a:t>
                      </a:r>
                      <a:endParaRPr lang="en-IN" sz="1100" dirty="0">
                        <a:effectLst/>
                        <a:latin typeface="Calibri"/>
                        <a:ea typeface="Calibri"/>
                        <a:cs typeface="Times New Roman"/>
                      </a:endParaRPr>
                    </a:p>
                  </a:txBody>
                  <a:tcPr marL="68580" marR="68580" marT="0" marB="0"/>
                </a:tc>
                <a:tc>
                  <a:txBody>
                    <a:bodyPr/>
                    <a:lstStyle/>
                    <a:p>
                      <a:pPr>
                        <a:lnSpc>
                          <a:spcPct val="115000"/>
                        </a:lnSpc>
                        <a:spcAft>
                          <a:spcPts val="0"/>
                        </a:spcAft>
                        <a:tabLst>
                          <a:tab pos="619125" algn="l"/>
                        </a:tabLst>
                      </a:pPr>
                      <a:r>
                        <a:rPr lang="en-IN" sz="1400" u="sng" dirty="0" smtClean="0">
                          <a:effectLst/>
                        </a:rPr>
                        <a:t>1.00</a:t>
                      </a:r>
                      <a:endParaRPr lang="en-IN" sz="1100" dirty="0">
                        <a:effectLst/>
                        <a:latin typeface="Calibri"/>
                        <a:ea typeface="Calibri"/>
                        <a:cs typeface="Times New Roman"/>
                      </a:endParaRPr>
                    </a:p>
                  </a:txBody>
                  <a:tcPr marL="68580" marR="68580" marT="0" marB="0"/>
                </a:tc>
                <a:tc>
                  <a:txBody>
                    <a:bodyPr/>
                    <a:lstStyle/>
                    <a:p>
                      <a:pPr>
                        <a:lnSpc>
                          <a:spcPct val="115000"/>
                        </a:lnSpc>
                        <a:spcAft>
                          <a:spcPts val="0"/>
                        </a:spcAft>
                        <a:tabLst>
                          <a:tab pos="619125" algn="l"/>
                        </a:tabLst>
                      </a:pPr>
                      <a:r>
                        <a:rPr lang="en-IN" sz="1400" u="sng">
                          <a:effectLst/>
                        </a:rPr>
                        <a:t>285</a:t>
                      </a:r>
                      <a:endParaRPr lang="en-IN" sz="1100">
                        <a:effectLst/>
                        <a:latin typeface="Calibri"/>
                        <a:ea typeface="Calibri"/>
                        <a:cs typeface="Times New Roman"/>
                      </a:endParaRPr>
                    </a:p>
                  </a:txBody>
                  <a:tcPr marL="68580" marR="68580" marT="0" marB="0"/>
                </a:tc>
                <a:tc>
                  <a:txBody>
                    <a:bodyPr/>
                    <a:lstStyle/>
                    <a:p>
                      <a:pPr>
                        <a:lnSpc>
                          <a:spcPct val="115000"/>
                        </a:lnSpc>
                        <a:spcAft>
                          <a:spcPts val="0"/>
                        </a:spcAft>
                        <a:tabLst>
                          <a:tab pos="619125" algn="l"/>
                        </a:tabLst>
                      </a:pPr>
                      <a:r>
                        <a:rPr lang="en-US" sz="1400" u="sng" dirty="0" smtClean="0">
                          <a:effectLst/>
                          <a:latin typeface="+mn-lt"/>
                          <a:ea typeface="+mn-ea"/>
                          <a:cs typeface="+mn-cs"/>
                        </a:rPr>
                        <a:t>33</a:t>
                      </a:r>
                      <a:endParaRPr lang="en-IN" sz="1100" dirty="0">
                        <a:effectLst/>
                        <a:latin typeface="Calibri"/>
                        <a:ea typeface="Calibri"/>
                        <a:cs typeface="Times New Roman"/>
                      </a:endParaRPr>
                    </a:p>
                  </a:txBody>
                  <a:tcPr marL="68580" marR="68580" marT="0" marB="0"/>
                </a:tc>
                <a:tc>
                  <a:txBody>
                    <a:bodyPr/>
                    <a:lstStyle/>
                    <a:p>
                      <a:pPr>
                        <a:lnSpc>
                          <a:spcPct val="115000"/>
                        </a:lnSpc>
                        <a:spcAft>
                          <a:spcPts val="0"/>
                        </a:spcAft>
                        <a:tabLst>
                          <a:tab pos="619125" algn="l"/>
                        </a:tabLst>
                      </a:pPr>
                      <a:r>
                        <a:rPr lang="en-US" sz="1400" u="sng" dirty="0" smtClean="0">
                          <a:effectLst/>
                          <a:latin typeface="+mn-lt"/>
                          <a:ea typeface="+mn-ea"/>
                          <a:cs typeface="+mn-cs"/>
                        </a:rPr>
                        <a:t>1828</a:t>
                      </a:r>
                      <a:endParaRPr lang="en-IN" sz="1100" dirty="0">
                        <a:effectLst/>
                        <a:latin typeface="Calibri"/>
                        <a:ea typeface="Calibri"/>
                        <a:cs typeface="Times New Roman"/>
                      </a:endParaRPr>
                    </a:p>
                  </a:txBody>
                  <a:tcPr marL="68580" marR="68580" marT="0" marB="0"/>
                </a:tc>
                <a:tc>
                  <a:txBody>
                    <a:bodyPr/>
                    <a:lstStyle/>
                    <a:p>
                      <a:pPr>
                        <a:lnSpc>
                          <a:spcPct val="115000"/>
                        </a:lnSpc>
                        <a:spcAft>
                          <a:spcPts val="0"/>
                        </a:spcAft>
                        <a:tabLst>
                          <a:tab pos="619125" algn="l"/>
                        </a:tabLst>
                      </a:pPr>
                      <a:r>
                        <a:rPr lang="en-US" sz="1400" u="sng" dirty="0" smtClean="0">
                          <a:effectLst/>
                          <a:latin typeface="+mn-lt"/>
                          <a:ea typeface="+mn-ea"/>
                          <a:cs typeface="+mn-cs"/>
                        </a:rPr>
                        <a:t>160</a:t>
                      </a:r>
                      <a:endParaRPr lang="en-IN" sz="1100" dirty="0">
                        <a:effectLst/>
                        <a:latin typeface="Calibri"/>
                        <a:ea typeface="Calibri"/>
                        <a:cs typeface="Times New Roman"/>
                      </a:endParaRPr>
                    </a:p>
                  </a:txBody>
                  <a:tcPr marL="68580" marR="68580" marT="0" marB="0"/>
                </a:tc>
                <a:tc>
                  <a:txBody>
                    <a:bodyPr/>
                    <a:lstStyle/>
                    <a:p>
                      <a:pPr>
                        <a:lnSpc>
                          <a:spcPct val="115000"/>
                        </a:lnSpc>
                        <a:spcAft>
                          <a:spcPts val="0"/>
                        </a:spcAft>
                        <a:tabLst>
                          <a:tab pos="619125" algn="l"/>
                        </a:tabLst>
                      </a:pPr>
                      <a:r>
                        <a:rPr lang="en-IN" sz="1400" u="sng">
                          <a:effectLst/>
                        </a:rPr>
                        <a:t>1848</a:t>
                      </a:r>
                      <a:endParaRPr lang="en-IN" sz="1100">
                        <a:effectLst/>
                        <a:latin typeface="Calibri"/>
                        <a:ea typeface="Calibri"/>
                        <a:cs typeface="Times New Roman"/>
                      </a:endParaRPr>
                    </a:p>
                  </a:txBody>
                  <a:tcPr marL="68580" marR="68580" marT="0" marB="0"/>
                </a:tc>
                <a:tc>
                  <a:txBody>
                    <a:bodyPr/>
                    <a:lstStyle/>
                    <a:p>
                      <a:pPr>
                        <a:lnSpc>
                          <a:spcPct val="115000"/>
                        </a:lnSpc>
                        <a:spcAft>
                          <a:spcPts val="0"/>
                        </a:spcAft>
                        <a:tabLst>
                          <a:tab pos="619125" algn="l"/>
                        </a:tabLst>
                      </a:pPr>
                      <a:r>
                        <a:rPr lang="en-IN" sz="1400" u="sng">
                          <a:effectLst/>
                        </a:rPr>
                        <a:t>257</a:t>
                      </a:r>
                      <a:endParaRPr lang="en-IN" sz="1100">
                        <a:effectLst/>
                        <a:latin typeface="Calibri"/>
                        <a:ea typeface="Calibri"/>
                        <a:cs typeface="Times New Roman"/>
                      </a:endParaRPr>
                    </a:p>
                  </a:txBody>
                  <a:tcPr marL="68580" marR="68580" marT="0" marB="0"/>
                </a:tc>
                <a:tc>
                  <a:txBody>
                    <a:bodyPr/>
                    <a:lstStyle/>
                    <a:p>
                      <a:pPr>
                        <a:lnSpc>
                          <a:spcPct val="115000"/>
                        </a:lnSpc>
                        <a:spcAft>
                          <a:spcPts val="0"/>
                        </a:spcAft>
                        <a:tabLst>
                          <a:tab pos="619125" algn="l"/>
                        </a:tabLst>
                      </a:pPr>
                      <a:r>
                        <a:rPr lang="en-IN" sz="1400" u="sng">
                          <a:effectLst/>
                        </a:rPr>
                        <a:t>59</a:t>
                      </a:r>
                      <a:endParaRPr lang="en-IN" sz="1100">
                        <a:effectLst/>
                        <a:latin typeface="Calibri"/>
                        <a:ea typeface="Calibri"/>
                        <a:cs typeface="Times New Roman"/>
                      </a:endParaRPr>
                    </a:p>
                  </a:txBody>
                  <a:tcPr marL="68580" marR="68580" marT="0" marB="0"/>
                </a:tc>
                <a:tc>
                  <a:txBody>
                    <a:bodyPr/>
                    <a:lstStyle/>
                    <a:p>
                      <a:pPr>
                        <a:lnSpc>
                          <a:spcPct val="115000"/>
                        </a:lnSpc>
                        <a:spcAft>
                          <a:spcPts val="0"/>
                        </a:spcAft>
                        <a:tabLst>
                          <a:tab pos="619125" algn="l"/>
                        </a:tabLst>
                      </a:pPr>
                      <a:r>
                        <a:rPr lang="en-IN" sz="1400" u="none" strike="noStrike">
                          <a:effectLst/>
                        </a:rPr>
                        <a:t> </a:t>
                      </a:r>
                      <a:endParaRPr lang="en-IN" sz="1100">
                        <a:effectLst/>
                        <a:latin typeface="Calibri"/>
                        <a:ea typeface="Calibri"/>
                        <a:cs typeface="Times New Roman"/>
                      </a:endParaRPr>
                    </a:p>
                  </a:txBody>
                  <a:tcPr marL="68580" marR="68580" marT="0" marB="0"/>
                </a:tc>
              </a:tr>
              <a:tr h="459564">
                <a:tc>
                  <a:txBody>
                    <a:bodyPr/>
                    <a:lstStyle/>
                    <a:p>
                      <a:pPr>
                        <a:lnSpc>
                          <a:spcPct val="115000"/>
                        </a:lnSpc>
                        <a:spcAft>
                          <a:spcPts val="0"/>
                        </a:spcAft>
                        <a:tabLst>
                          <a:tab pos="619125" algn="l"/>
                        </a:tabLst>
                      </a:pPr>
                      <a:r>
                        <a:rPr lang="en-IN" sz="1400" dirty="0" smtClean="0">
                          <a:effectLst/>
                        </a:rPr>
                        <a:t>UP</a:t>
                      </a:r>
                      <a:endParaRPr lang="en-IN" sz="1100" dirty="0">
                        <a:effectLst/>
                        <a:latin typeface="Calibri"/>
                        <a:ea typeface="Calibri"/>
                        <a:cs typeface="Times New Roman"/>
                      </a:endParaRPr>
                    </a:p>
                  </a:txBody>
                  <a:tcPr marL="68580" marR="68580" marT="0" marB="0"/>
                </a:tc>
                <a:tc>
                  <a:txBody>
                    <a:bodyPr/>
                    <a:lstStyle/>
                    <a:p>
                      <a:pPr>
                        <a:lnSpc>
                          <a:spcPct val="115000"/>
                        </a:lnSpc>
                        <a:spcAft>
                          <a:spcPts val="0"/>
                        </a:spcAft>
                        <a:tabLst>
                          <a:tab pos="619125" algn="l"/>
                        </a:tabLst>
                      </a:pPr>
                      <a:r>
                        <a:rPr lang="en-IN" sz="1400" u="sng" dirty="0" smtClean="0">
                          <a:effectLst/>
                        </a:rPr>
                        <a:t>19.9</a:t>
                      </a:r>
                      <a:endParaRPr lang="en-IN" sz="1100" dirty="0">
                        <a:effectLst/>
                        <a:latin typeface="Calibri"/>
                        <a:ea typeface="Calibri"/>
                        <a:cs typeface="Times New Roman"/>
                      </a:endParaRPr>
                    </a:p>
                  </a:txBody>
                  <a:tcPr marL="68580" marR="68580" marT="0" marB="0"/>
                </a:tc>
                <a:tc>
                  <a:txBody>
                    <a:bodyPr/>
                    <a:lstStyle/>
                    <a:p>
                      <a:pPr>
                        <a:lnSpc>
                          <a:spcPct val="115000"/>
                        </a:lnSpc>
                        <a:spcAft>
                          <a:spcPts val="0"/>
                        </a:spcAft>
                        <a:tabLst>
                          <a:tab pos="619125" algn="l"/>
                        </a:tabLst>
                      </a:pPr>
                      <a:r>
                        <a:rPr lang="en-IN" sz="1400" u="sng">
                          <a:effectLst/>
                        </a:rPr>
                        <a:t>285</a:t>
                      </a:r>
                      <a:endParaRPr lang="en-IN" sz="1100">
                        <a:effectLst/>
                        <a:latin typeface="Calibri"/>
                        <a:ea typeface="Calibri"/>
                        <a:cs typeface="Times New Roman"/>
                      </a:endParaRPr>
                    </a:p>
                  </a:txBody>
                  <a:tcPr marL="68580" marR="68580" marT="0" marB="0"/>
                </a:tc>
                <a:tc>
                  <a:txBody>
                    <a:bodyPr/>
                    <a:lstStyle/>
                    <a:p>
                      <a:pPr>
                        <a:lnSpc>
                          <a:spcPct val="115000"/>
                        </a:lnSpc>
                        <a:spcAft>
                          <a:spcPts val="0"/>
                        </a:spcAft>
                        <a:tabLst>
                          <a:tab pos="619125" algn="l"/>
                        </a:tabLst>
                      </a:pPr>
                      <a:r>
                        <a:rPr lang="en-US" sz="1400" u="sng" dirty="0" smtClean="0">
                          <a:effectLst/>
                          <a:latin typeface="+mn-lt"/>
                          <a:ea typeface="+mn-ea"/>
                          <a:cs typeface="+mn-cs"/>
                        </a:rPr>
                        <a:t>48</a:t>
                      </a:r>
                      <a:endParaRPr lang="en-IN" sz="1100" dirty="0">
                        <a:effectLst/>
                        <a:latin typeface="Calibri"/>
                        <a:ea typeface="Calibri"/>
                        <a:cs typeface="Times New Roman"/>
                      </a:endParaRPr>
                    </a:p>
                  </a:txBody>
                  <a:tcPr marL="68580" marR="68580" marT="0" marB="0"/>
                </a:tc>
                <a:tc>
                  <a:txBody>
                    <a:bodyPr/>
                    <a:lstStyle/>
                    <a:p>
                      <a:pPr>
                        <a:lnSpc>
                          <a:spcPct val="115000"/>
                        </a:lnSpc>
                        <a:spcAft>
                          <a:spcPts val="0"/>
                        </a:spcAft>
                        <a:tabLst>
                          <a:tab pos="619125" algn="l"/>
                        </a:tabLst>
                      </a:pPr>
                      <a:r>
                        <a:rPr lang="en-US" sz="1400" u="sng" dirty="0" smtClean="0">
                          <a:effectLst/>
                          <a:latin typeface="+mn-lt"/>
                          <a:ea typeface="+mn-ea"/>
                          <a:cs typeface="+mn-cs"/>
                        </a:rPr>
                        <a:t>23731</a:t>
                      </a:r>
                      <a:endParaRPr lang="en-IN" sz="1100" dirty="0">
                        <a:effectLst/>
                        <a:latin typeface="Calibri"/>
                        <a:ea typeface="Calibri"/>
                        <a:cs typeface="Times New Roman"/>
                      </a:endParaRPr>
                    </a:p>
                  </a:txBody>
                  <a:tcPr marL="68580" marR="68580" marT="0" marB="0"/>
                </a:tc>
                <a:tc>
                  <a:txBody>
                    <a:bodyPr/>
                    <a:lstStyle/>
                    <a:p>
                      <a:pPr>
                        <a:lnSpc>
                          <a:spcPct val="115000"/>
                        </a:lnSpc>
                        <a:spcAft>
                          <a:spcPts val="0"/>
                        </a:spcAft>
                        <a:tabLst>
                          <a:tab pos="619125" algn="l"/>
                        </a:tabLst>
                      </a:pPr>
                      <a:r>
                        <a:rPr lang="en-US" sz="1400" u="sng" dirty="0" smtClean="0">
                          <a:effectLst/>
                          <a:latin typeface="+mn-lt"/>
                          <a:ea typeface="+mn-ea"/>
                          <a:cs typeface="+mn-cs"/>
                        </a:rPr>
                        <a:t>2209</a:t>
                      </a:r>
                      <a:endParaRPr lang="en-IN" sz="1100" dirty="0">
                        <a:effectLst/>
                        <a:latin typeface="Calibri"/>
                        <a:ea typeface="Calibri"/>
                        <a:cs typeface="Times New Roman"/>
                      </a:endParaRPr>
                    </a:p>
                  </a:txBody>
                  <a:tcPr marL="68580" marR="68580" marT="0" marB="0"/>
                </a:tc>
                <a:tc>
                  <a:txBody>
                    <a:bodyPr/>
                    <a:lstStyle/>
                    <a:p>
                      <a:pPr>
                        <a:lnSpc>
                          <a:spcPct val="115000"/>
                        </a:lnSpc>
                        <a:spcAft>
                          <a:spcPts val="0"/>
                        </a:spcAft>
                        <a:tabLst>
                          <a:tab pos="619125" algn="l"/>
                        </a:tabLst>
                      </a:pPr>
                      <a:r>
                        <a:rPr lang="en-IN" sz="1400" u="sng">
                          <a:effectLst/>
                        </a:rPr>
                        <a:t>20521</a:t>
                      </a:r>
                      <a:endParaRPr lang="en-IN" sz="1100">
                        <a:effectLst/>
                        <a:latin typeface="Calibri"/>
                        <a:ea typeface="Calibri"/>
                        <a:cs typeface="Times New Roman"/>
                      </a:endParaRPr>
                    </a:p>
                  </a:txBody>
                  <a:tcPr marL="68580" marR="68580" marT="0" marB="0"/>
                </a:tc>
                <a:tc>
                  <a:txBody>
                    <a:bodyPr/>
                    <a:lstStyle/>
                    <a:p>
                      <a:pPr>
                        <a:lnSpc>
                          <a:spcPct val="115000"/>
                        </a:lnSpc>
                        <a:spcAft>
                          <a:spcPts val="0"/>
                        </a:spcAft>
                        <a:tabLst>
                          <a:tab pos="619125" algn="l"/>
                        </a:tabLst>
                      </a:pPr>
                      <a:r>
                        <a:rPr lang="en-IN" sz="1400" u="sng">
                          <a:effectLst/>
                        </a:rPr>
                        <a:t>3497</a:t>
                      </a:r>
                      <a:endParaRPr lang="en-IN" sz="1100">
                        <a:effectLst/>
                        <a:latin typeface="Calibri"/>
                        <a:ea typeface="Calibri"/>
                        <a:cs typeface="Times New Roman"/>
                      </a:endParaRPr>
                    </a:p>
                  </a:txBody>
                  <a:tcPr marL="68580" marR="68580" marT="0" marB="0"/>
                </a:tc>
                <a:tc>
                  <a:txBody>
                    <a:bodyPr/>
                    <a:lstStyle/>
                    <a:p>
                      <a:pPr>
                        <a:lnSpc>
                          <a:spcPct val="115000"/>
                        </a:lnSpc>
                        <a:spcAft>
                          <a:spcPts val="0"/>
                        </a:spcAft>
                        <a:tabLst>
                          <a:tab pos="619125" algn="l"/>
                        </a:tabLst>
                      </a:pPr>
                      <a:r>
                        <a:rPr lang="en-IN" sz="1400" u="sng">
                          <a:effectLst/>
                        </a:rPr>
                        <a:t>773</a:t>
                      </a:r>
                      <a:endParaRPr lang="en-IN" sz="1100">
                        <a:effectLst/>
                        <a:latin typeface="Calibri"/>
                        <a:ea typeface="Calibri"/>
                        <a:cs typeface="Times New Roman"/>
                      </a:endParaRPr>
                    </a:p>
                  </a:txBody>
                  <a:tcPr marL="68580" marR="68580" marT="0" marB="0"/>
                </a:tc>
                <a:tc>
                  <a:txBody>
                    <a:bodyPr/>
                    <a:lstStyle/>
                    <a:p>
                      <a:pPr>
                        <a:lnSpc>
                          <a:spcPct val="115000"/>
                        </a:lnSpc>
                        <a:spcAft>
                          <a:spcPts val="0"/>
                        </a:spcAft>
                        <a:tabLst>
                          <a:tab pos="619125" algn="l"/>
                        </a:tabLst>
                      </a:pPr>
                      <a:r>
                        <a:rPr lang="en-IN" sz="1400" u="none" strike="noStrike" dirty="0">
                          <a:effectLst/>
                        </a:rPr>
                        <a:t> </a:t>
                      </a:r>
                      <a:endParaRPr lang="en-IN" sz="11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29318382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Parag Mukherjee\Desktop\cataract &amp; glaucoma\22-1442919456-nrh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9605" y="836712"/>
            <a:ext cx="7008779" cy="5256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45057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fontScale="90000"/>
          </a:bodyPr>
          <a:lstStyle/>
          <a:p>
            <a:r>
              <a:rPr lang="en-US" b="1" u="sng" dirty="0" smtClean="0"/>
              <a:t>NRHM</a:t>
            </a:r>
            <a:endParaRPr lang="en-IN" b="1" u="sng" dirty="0"/>
          </a:p>
        </p:txBody>
      </p:sp>
      <p:sp>
        <p:nvSpPr>
          <p:cNvPr id="3" name="Content Placeholder 2"/>
          <p:cNvSpPr>
            <a:spLocks noGrp="1"/>
          </p:cNvSpPr>
          <p:nvPr>
            <p:ph idx="1"/>
          </p:nvPr>
        </p:nvSpPr>
        <p:spPr>
          <a:xfrm>
            <a:off x="457200" y="1124744"/>
            <a:ext cx="8229600" cy="5544616"/>
          </a:xfrm>
        </p:spPr>
        <p:txBody>
          <a:bodyPr>
            <a:normAutofit/>
          </a:bodyPr>
          <a:lstStyle/>
          <a:p>
            <a:r>
              <a:rPr lang="en-IN" sz="2400" b="1" dirty="0"/>
              <a:t>The National Rural Health Mission</a:t>
            </a:r>
            <a:r>
              <a:rPr lang="en-IN" sz="2400" dirty="0"/>
              <a:t> (NRHM) was launched on 12th April 2005, to provide accessible, affordable and accountable quality health services to the poorest households in the remotest rural </a:t>
            </a:r>
            <a:r>
              <a:rPr lang="en-IN" sz="2400" dirty="0" smtClean="0"/>
              <a:t>regions</a:t>
            </a:r>
          </a:p>
          <a:p>
            <a:r>
              <a:rPr lang="en-IN" sz="2400" dirty="0" smtClean="0"/>
              <a:t>difficult </a:t>
            </a:r>
            <a:r>
              <a:rPr lang="en-IN" sz="2400" dirty="0"/>
              <a:t>areas with unsatisfactory health indicators were classified as special focus States to ensure greatest attention where </a:t>
            </a:r>
            <a:r>
              <a:rPr lang="en-IN" sz="2400" dirty="0" smtClean="0"/>
              <a:t>needed</a:t>
            </a:r>
          </a:p>
          <a:p>
            <a:r>
              <a:rPr lang="en-IN" sz="2400" dirty="0"/>
              <a:t>The hallmark of NRHM has been in establishing and strengthening state institutions in sustaining the continued inputs required in the health </a:t>
            </a:r>
            <a:r>
              <a:rPr lang="en-IN" sz="2400" dirty="0" smtClean="0"/>
              <a:t>sector</a:t>
            </a:r>
          </a:p>
          <a:p>
            <a:r>
              <a:rPr lang="en-IN" sz="2400" dirty="0"/>
              <a:t>The thrust of the Mission was on establishing a fully functional, community owned, decentralized health delivery system with inter-sectorial convergence at all levels</a:t>
            </a:r>
          </a:p>
        </p:txBody>
      </p:sp>
    </p:spTree>
    <p:extLst>
      <p:ext uri="{BB962C8B-B14F-4D97-AF65-F5344CB8AC3E}">
        <p14:creationId xmlns:p14="http://schemas.microsoft.com/office/powerpoint/2010/main" val="11284524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fontScale="90000"/>
          </a:bodyPr>
          <a:lstStyle/>
          <a:p>
            <a:r>
              <a:rPr lang="en-US" b="1" u="sng" dirty="0" smtClean="0"/>
              <a:t>CRM</a:t>
            </a:r>
            <a:endParaRPr lang="en-IN" b="1" u="sng" dirty="0"/>
          </a:p>
        </p:txBody>
      </p:sp>
      <p:sp>
        <p:nvSpPr>
          <p:cNvPr id="3" name="Content Placeholder 2"/>
          <p:cNvSpPr>
            <a:spLocks noGrp="1"/>
          </p:cNvSpPr>
          <p:nvPr>
            <p:ph idx="1"/>
          </p:nvPr>
        </p:nvSpPr>
        <p:spPr>
          <a:xfrm>
            <a:off x="457200" y="1124744"/>
            <a:ext cx="8229600" cy="5544616"/>
          </a:xfrm>
        </p:spPr>
        <p:txBody>
          <a:bodyPr>
            <a:normAutofit fontScale="92500"/>
          </a:bodyPr>
          <a:lstStyle/>
          <a:p>
            <a:r>
              <a:rPr lang="en-IN" sz="2400" dirty="0"/>
              <a:t>The </a:t>
            </a:r>
            <a:r>
              <a:rPr lang="en-IN" sz="2400" b="1" dirty="0"/>
              <a:t>Common Review Mission</a:t>
            </a:r>
            <a:r>
              <a:rPr lang="en-IN" sz="2400" dirty="0"/>
              <a:t> (CRM) has been set up as part of the </a:t>
            </a:r>
            <a:r>
              <a:rPr lang="en-IN" sz="2400" b="1" dirty="0"/>
              <a:t>Mission Steering Group’s</a:t>
            </a:r>
            <a:r>
              <a:rPr lang="en-IN" sz="2400" dirty="0"/>
              <a:t> (MSG) mandate of review and concurrent </a:t>
            </a:r>
            <a:r>
              <a:rPr lang="en-IN" sz="2400" dirty="0" smtClean="0"/>
              <a:t>evaluation</a:t>
            </a:r>
          </a:p>
          <a:p>
            <a:r>
              <a:rPr lang="en-IN" sz="2400" dirty="0"/>
              <a:t>This is one of the important monitoring mechanisms to assess the progress of NRHM and it has been an annual exercise since </a:t>
            </a:r>
            <a:r>
              <a:rPr lang="en-IN" sz="2400" dirty="0" smtClean="0"/>
              <a:t>2007</a:t>
            </a:r>
          </a:p>
          <a:p>
            <a:r>
              <a:rPr lang="en-IN" sz="2400" dirty="0"/>
              <a:t>After the launch of </a:t>
            </a:r>
            <a:r>
              <a:rPr lang="en-IN" sz="2400" b="1" dirty="0"/>
              <a:t>National Urban Health Mission</a:t>
            </a:r>
            <a:r>
              <a:rPr lang="en-IN" sz="2400" dirty="0"/>
              <a:t> (NUHM) as a Sub-mission of an over-arching National Health Mission (NHM</a:t>
            </a:r>
            <a:r>
              <a:rPr lang="en-IN" sz="2400" dirty="0" smtClean="0"/>
              <a:t>), </a:t>
            </a:r>
            <a:r>
              <a:rPr lang="en-IN" sz="2400" dirty="0"/>
              <a:t>The CRMs have been dealing </a:t>
            </a:r>
            <a:r>
              <a:rPr lang="en-IN" sz="2400" dirty="0" smtClean="0"/>
              <a:t>with both these aspects</a:t>
            </a:r>
          </a:p>
          <a:p>
            <a:r>
              <a:rPr lang="en-IN" sz="2400" dirty="0" smtClean="0"/>
              <a:t>CRM </a:t>
            </a:r>
            <a:r>
              <a:rPr lang="en-IN" sz="2400" dirty="0"/>
              <a:t>conducted its </a:t>
            </a:r>
            <a:r>
              <a:rPr lang="en-IN" sz="2400" dirty="0" smtClean="0"/>
              <a:t>first appraisal </a:t>
            </a:r>
            <a:r>
              <a:rPr lang="en-IN" sz="2400" dirty="0"/>
              <a:t>in November 2007, 16 months after </a:t>
            </a:r>
            <a:r>
              <a:rPr lang="en-IN" sz="2400" dirty="0" smtClean="0"/>
              <a:t>it got </a:t>
            </a:r>
            <a:r>
              <a:rPr lang="en-IN" sz="2400" dirty="0"/>
              <a:t>final cabinet approval in July 2006 and the actual processes started </a:t>
            </a:r>
            <a:r>
              <a:rPr lang="en-IN" sz="2400" dirty="0" smtClean="0"/>
              <a:t>up</a:t>
            </a:r>
          </a:p>
          <a:p>
            <a:r>
              <a:rPr lang="en-IN" sz="2400" dirty="0"/>
              <a:t>The </a:t>
            </a:r>
            <a:r>
              <a:rPr lang="en-IN" sz="2400" b="1" dirty="0"/>
              <a:t>findings</a:t>
            </a:r>
            <a:r>
              <a:rPr lang="en-IN" sz="2400" dirty="0"/>
              <a:t> of the Review Mission emanate from the discussions with State Government officials, interaction with service providers, NGOs and also field visits to the States and Districts</a:t>
            </a:r>
          </a:p>
        </p:txBody>
      </p:sp>
    </p:spTree>
    <p:extLst>
      <p:ext uri="{BB962C8B-B14F-4D97-AF65-F5344CB8AC3E}">
        <p14:creationId xmlns:p14="http://schemas.microsoft.com/office/powerpoint/2010/main" val="45119186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946</TotalTime>
  <Words>2181</Words>
  <Application>Microsoft Office PowerPoint</Application>
  <PresentationFormat>On-screen Show (4:3)</PresentationFormat>
  <Paragraphs>262</Paragraphs>
  <Slides>22</Slides>
  <Notes>1</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PROGRESS/SHORTCOMINGS OF EAG STATES BASED ON CRM REPORTS</vt:lpstr>
      <vt:lpstr>NHSRC</vt:lpstr>
      <vt:lpstr>PowerPoint Presentation</vt:lpstr>
      <vt:lpstr>EAG</vt:lpstr>
      <vt:lpstr>GUIDING PRINCIPLES</vt:lpstr>
      <vt:lpstr>PROFILE:EAG STATES</vt:lpstr>
      <vt:lpstr>PowerPoint Presentation</vt:lpstr>
      <vt:lpstr>NRHM</vt:lpstr>
      <vt:lpstr>CRM</vt:lpstr>
      <vt:lpstr>MANDATE/TOR</vt:lpstr>
      <vt:lpstr>PROGRESS &amp; SHORTCOMINGS</vt:lpstr>
      <vt:lpstr>SERVICE DELIVERY-OBJECTIVES</vt:lpstr>
      <vt:lpstr>SERVICE DELIVERY: BIHAR</vt:lpstr>
      <vt:lpstr>SERVICE DELIVERY: BIHAR</vt:lpstr>
      <vt:lpstr>RMNCH+A - OBJECTIVES</vt:lpstr>
      <vt:lpstr>RMNCH+A: UP</vt:lpstr>
      <vt:lpstr>HUMAN RESOURCE - OBJECTIVES</vt:lpstr>
      <vt:lpstr>HUMAN RESOURCE: JHARKHAND</vt:lpstr>
      <vt:lpstr>PowerPoint Presentation</vt:lpstr>
      <vt:lpstr>COMMUNITY PROCESS - OBJECTIVES</vt:lpstr>
      <vt:lpstr>COMMUNITY PROCESSES: ODISHA</vt:lpstr>
      <vt:lpstr>RECOMMENDATIONS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PROGRESS/SHORTCOMINGS OF EAG STATES BASED ON CRM REPORTS</dc:title>
  <dc:creator>Parag Mukherjee</dc:creator>
  <cp:lastModifiedBy>Parag Mukherjee</cp:lastModifiedBy>
  <cp:revision>40</cp:revision>
  <dcterms:created xsi:type="dcterms:W3CDTF">2017-05-14T04:07:42Z</dcterms:created>
  <dcterms:modified xsi:type="dcterms:W3CDTF">2017-05-15T17:41:14Z</dcterms:modified>
</cp:coreProperties>
</file>