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5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83" r:id="rId18"/>
    <p:sldId id="272" r:id="rId19"/>
    <p:sldId id="273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4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13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69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u="sng"/>
            </a:pPr>
            <a:r>
              <a:rPr lang="en-US" u="sng"/>
              <a:t>Medicine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Expectation</c:v>
                </c:pt>
              </c:strCache>
            </c:strRef>
          </c:tx>
          <c:dLbls>
            <c:delete val="1"/>
          </c:dLbls>
          <c:cat>
            <c:strRef>
              <c:f>Sheet1!$A$2:$A$7</c:f>
              <c:strCache>
                <c:ptCount val="6"/>
                <c:pt idx="0">
                  <c:v>Tangible</c:v>
                </c:pt>
                <c:pt idx="1">
                  <c:v>Reliability</c:v>
                </c:pt>
                <c:pt idx="2">
                  <c:v>Responsibleness</c:v>
                </c:pt>
                <c:pt idx="3">
                  <c:v>Assurance</c:v>
                </c:pt>
                <c:pt idx="4">
                  <c:v>Empathy</c:v>
                </c:pt>
                <c:pt idx="5">
                  <c:v>Overall Care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Experience</c:v>
                </c:pt>
              </c:strCache>
            </c:strRef>
          </c:tx>
          <c:dLbls>
            <c:dLbl>
              <c:idx val="0"/>
              <c:layout>
                <c:manualLayout>
                  <c:x val="2.0616209206799286E-2"/>
                  <c:y val="-1.9610786129861781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1.1088489815789804E-2"/>
                  <c:y val="3.5830381793878034E-3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1.4619883040935758E-2"/>
                  <c:y val="0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2.5807194037570785E-2"/>
                  <c:y val="1.9607964839956763E-3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1.4619883040935758E-2"/>
                  <c:y val="3.9215686274509812E-3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1.3157894736842195E-2"/>
                  <c:y val="-5.8823529411764714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outEnd"/>
            <c:showVal val="1"/>
          </c:dLbls>
          <c:cat>
            <c:strRef>
              <c:f>Sheet1!$A$2:$A$7</c:f>
              <c:strCache>
                <c:ptCount val="6"/>
                <c:pt idx="0">
                  <c:v>Tangible</c:v>
                </c:pt>
                <c:pt idx="1">
                  <c:v>Reliability</c:v>
                </c:pt>
                <c:pt idx="2">
                  <c:v>Responsibleness</c:v>
                </c:pt>
                <c:pt idx="3">
                  <c:v>Assurance</c:v>
                </c:pt>
                <c:pt idx="4">
                  <c:v>Empathy</c:v>
                </c:pt>
                <c:pt idx="5">
                  <c:v>Overall Care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3.36</c:v>
                </c:pt>
                <c:pt idx="1">
                  <c:v>4.5</c:v>
                </c:pt>
                <c:pt idx="2">
                  <c:v>2.71</c:v>
                </c:pt>
                <c:pt idx="3">
                  <c:v>4.45</c:v>
                </c:pt>
                <c:pt idx="4">
                  <c:v>3.3299999999999987</c:v>
                </c:pt>
                <c:pt idx="5">
                  <c:v>3.67</c:v>
                </c:pt>
              </c:numCache>
            </c:numRef>
          </c:val>
        </c:ser>
        <c:dLbls>
          <c:showVal val="1"/>
        </c:dLbls>
        <c:axId val="39121664"/>
        <c:axId val="39123200"/>
      </c:barChart>
      <c:catAx>
        <c:axId val="3912166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39123200"/>
        <c:crosses val="autoZero"/>
        <c:auto val="1"/>
        <c:lblAlgn val="ctr"/>
        <c:lblOffset val="100"/>
      </c:catAx>
      <c:valAx>
        <c:axId val="39123200"/>
        <c:scaling>
          <c:orientation val="minMax"/>
        </c:scaling>
        <c:axPos val="l"/>
        <c:numFmt formatCode="General" sourceLinked="1"/>
        <c:maj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39121664"/>
        <c:crosses val="autoZero"/>
        <c:crossBetween val="between"/>
      </c:valAx>
    </c:plotArea>
    <c:legend>
      <c:legendPos val="r"/>
      <c:layout/>
    </c:legend>
    <c:plotVisOnly val="1"/>
  </c:chart>
  <c:spPr>
    <a:ln w="6350">
      <a:solidFill>
        <a:schemeClr val="tx1"/>
      </a:solidFill>
    </a:ln>
  </c:spPr>
  <c:txPr>
    <a:bodyPr/>
    <a:lstStyle/>
    <a:p>
      <a:pPr>
        <a:defRPr sz="16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u="sng"/>
            </a:pPr>
            <a:r>
              <a:rPr lang="en-US" u="sng" dirty="0" err="1" smtClean="0"/>
              <a:t>Orthopaedics</a:t>
            </a:r>
            <a:endParaRPr lang="en-US" u="sng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Expectation</c:v>
                </c:pt>
              </c:strCache>
            </c:strRef>
          </c:tx>
          <c:dLbls>
            <c:delete val="1"/>
          </c:dLbls>
          <c:cat>
            <c:strRef>
              <c:f>Sheet1!$A$2:$A$7</c:f>
              <c:strCache>
                <c:ptCount val="6"/>
                <c:pt idx="0">
                  <c:v>Tangible</c:v>
                </c:pt>
                <c:pt idx="1">
                  <c:v>Reliability</c:v>
                </c:pt>
                <c:pt idx="2">
                  <c:v>Responsibleness</c:v>
                </c:pt>
                <c:pt idx="3">
                  <c:v>Assurance</c:v>
                </c:pt>
                <c:pt idx="4">
                  <c:v>Empathy</c:v>
                </c:pt>
                <c:pt idx="5">
                  <c:v>Overall Care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Experience</c:v>
                </c:pt>
              </c:strCache>
            </c:strRef>
          </c:tx>
          <c:dLbls>
            <c:dLbl>
              <c:idx val="0"/>
              <c:layout>
                <c:manualLayout>
                  <c:x val="2.4661260543366492E-2"/>
                  <c:y val="-1.9607876506400213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2.031499151173978E-2"/>
                  <c:y val="0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1.461988304093568E-2"/>
                  <c:y val="0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2.3199206074195039E-2"/>
                  <c:y val="5.5629868641692845E-3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1.461988304093568E-2"/>
                  <c:y val="3.9215686274509812E-3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1.3157894736842111E-2"/>
                  <c:y val="-5.8823529411764714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outEnd"/>
            <c:showVal val="1"/>
          </c:dLbls>
          <c:cat>
            <c:strRef>
              <c:f>Sheet1!$A$2:$A$7</c:f>
              <c:strCache>
                <c:ptCount val="6"/>
                <c:pt idx="0">
                  <c:v>Tangible</c:v>
                </c:pt>
                <c:pt idx="1">
                  <c:v>Reliability</c:v>
                </c:pt>
                <c:pt idx="2">
                  <c:v>Responsibleness</c:v>
                </c:pt>
                <c:pt idx="3">
                  <c:v>Assurance</c:v>
                </c:pt>
                <c:pt idx="4">
                  <c:v>Empathy</c:v>
                </c:pt>
                <c:pt idx="5">
                  <c:v>Overall Care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3.36</c:v>
                </c:pt>
                <c:pt idx="1">
                  <c:v>2.16</c:v>
                </c:pt>
                <c:pt idx="2">
                  <c:v>2.14</c:v>
                </c:pt>
                <c:pt idx="3">
                  <c:v>3.72</c:v>
                </c:pt>
                <c:pt idx="4">
                  <c:v>3.16</c:v>
                </c:pt>
                <c:pt idx="5">
                  <c:v>2.9</c:v>
                </c:pt>
              </c:numCache>
            </c:numRef>
          </c:val>
        </c:ser>
        <c:dLbls>
          <c:showVal val="1"/>
        </c:dLbls>
        <c:axId val="39492992"/>
        <c:axId val="39494784"/>
      </c:barChart>
      <c:catAx>
        <c:axId val="3949299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39494784"/>
        <c:crosses val="autoZero"/>
        <c:auto val="1"/>
        <c:lblAlgn val="ctr"/>
        <c:lblOffset val="100"/>
      </c:catAx>
      <c:valAx>
        <c:axId val="39494784"/>
        <c:scaling>
          <c:orientation val="minMax"/>
        </c:scaling>
        <c:axPos val="l"/>
        <c:numFmt formatCode="General" sourceLinked="1"/>
        <c:maj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39492992"/>
        <c:crosses val="autoZero"/>
        <c:crossBetween val="between"/>
      </c:valAx>
    </c:plotArea>
    <c:legend>
      <c:legendPos val="r"/>
      <c:layout/>
    </c:legend>
    <c:plotVisOnly val="1"/>
  </c:chart>
  <c:spPr>
    <a:ln>
      <a:solidFill>
        <a:schemeClr val="tx1"/>
      </a:solidFill>
    </a:ln>
  </c:spPr>
  <c:txPr>
    <a:bodyPr/>
    <a:lstStyle/>
    <a:p>
      <a:pPr>
        <a:defRPr sz="16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u="sng"/>
            </a:pPr>
            <a:r>
              <a:rPr lang="en-US" u="sng"/>
              <a:t>ENT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Expectation</c:v>
                </c:pt>
              </c:strCache>
            </c:strRef>
          </c:tx>
          <c:dLbls>
            <c:delete val="1"/>
          </c:dLbls>
          <c:cat>
            <c:strRef>
              <c:f>Sheet1!$A$2:$A$7</c:f>
              <c:strCache>
                <c:ptCount val="6"/>
                <c:pt idx="0">
                  <c:v>Tangible</c:v>
                </c:pt>
                <c:pt idx="1">
                  <c:v>Reliability</c:v>
                </c:pt>
                <c:pt idx="2">
                  <c:v>Responsibleness</c:v>
                </c:pt>
                <c:pt idx="3">
                  <c:v>Assurance</c:v>
                </c:pt>
                <c:pt idx="4">
                  <c:v>Empathy</c:v>
                </c:pt>
                <c:pt idx="5">
                  <c:v>Overall Care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Experience</c:v>
                </c:pt>
              </c:strCache>
            </c:strRef>
          </c:tx>
          <c:dLbls>
            <c:dLbl>
              <c:idx val="0"/>
              <c:layout>
                <c:manualLayout>
                  <c:x val="2.7337362066074997E-2"/>
                  <c:y val="5.2627881771129762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2.0661550179589854E-2"/>
                  <c:y val="7.2237135746375993E-3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1.461988304093568E-2"/>
                  <c:y val="0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2.142480048346224E-2"/>
                  <c:y val="1.2796495759481061E-2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1.461988304093568E-2"/>
                  <c:y val="3.9215686274509812E-3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1.3157894736842111E-2"/>
                  <c:y val="-5.8823529411764714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outEnd"/>
            <c:showVal val="1"/>
          </c:dLbls>
          <c:cat>
            <c:strRef>
              <c:f>Sheet1!$A$2:$A$7</c:f>
              <c:strCache>
                <c:ptCount val="6"/>
                <c:pt idx="0">
                  <c:v>Tangible</c:v>
                </c:pt>
                <c:pt idx="1">
                  <c:v>Reliability</c:v>
                </c:pt>
                <c:pt idx="2">
                  <c:v>Responsibleness</c:v>
                </c:pt>
                <c:pt idx="3">
                  <c:v>Assurance</c:v>
                </c:pt>
                <c:pt idx="4">
                  <c:v>Empathy</c:v>
                </c:pt>
                <c:pt idx="5">
                  <c:v>Overall Care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3.36</c:v>
                </c:pt>
                <c:pt idx="1">
                  <c:v>4.33</c:v>
                </c:pt>
                <c:pt idx="2">
                  <c:v>2.57</c:v>
                </c:pt>
                <c:pt idx="3">
                  <c:v>4.2699999999999996</c:v>
                </c:pt>
                <c:pt idx="4">
                  <c:v>3.3299999999999987</c:v>
                </c:pt>
                <c:pt idx="5">
                  <c:v>3.57</c:v>
                </c:pt>
              </c:numCache>
            </c:numRef>
          </c:val>
        </c:ser>
        <c:dLbls>
          <c:showVal val="1"/>
        </c:dLbls>
        <c:axId val="39622912"/>
        <c:axId val="39628800"/>
      </c:barChart>
      <c:catAx>
        <c:axId val="3962291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39628800"/>
        <c:crosses val="autoZero"/>
        <c:auto val="1"/>
        <c:lblAlgn val="ctr"/>
        <c:lblOffset val="100"/>
      </c:catAx>
      <c:valAx>
        <c:axId val="39628800"/>
        <c:scaling>
          <c:orientation val="minMax"/>
        </c:scaling>
        <c:axPos val="l"/>
        <c:numFmt formatCode="General" sourceLinked="1"/>
        <c:maj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39622912"/>
        <c:crosses val="autoZero"/>
        <c:crossBetween val="between"/>
      </c:valAx>
    </c:plotArea>
    <c:legend>
      <c:legendPos val="r"/>
      <c:layout/>
    </c:legend>
    <c:plotVisOnly val="1"/>
  </c:chart>
  <c:spPr>
    <a:ln>
      <a:solidFill>
        <a:schemeClr val="tx1"/>
      </a:solidFill>
    </a:ln>
  </c:spPr>
  <c:txPr>
    <a:bodyPr/>
    <a:lstStyle/>
    <a:p>
      <a:pPr>
        <a:defRPr sz="16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u="sng"/>
            </a:pPr>
            <a:r>
              <a:rPr lang="en-US" u="sng" dirty="0" err="1" smtClean="0"/>
              <a:t>Paediatrics</a:t>
            </a:r>
            <a:endParaRPr lang="en-US" u="sng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Expectation</c:v>
                </c:pt>
              </c:strCache>
            </c:strRef>
          </c:tx>
          <c:dLbls>
            <c:delete val="1"/>
          </c:dLbls>
          <c:cat>
            <c:strRef>
              <c:f>Sheet1!$A$2:$A$7</c:f>
              <c:strCache>
                <c:ptCount val="6"/>
                <c:pt idx="0">
                  <c:v>Tangible</c:v>
                </c:pt>
                <c:pt idx="1">
                  <c:v>Reliability</c:v>
                </c:pt>
                <c:pt idx="2">
                  <c:v>Responsibleness</c:v>
                </c:pt>
                <c:pt idx="3">
                  <c:v>Assurance</c:v>
                </c:pt>
                <c:pt idx="4">
                  <c:v>Empathy</c:v>
                </c:pt>
                <c:pt idx="5">
                  <c:v>Overall Care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Experience</c:v>
                </c:pt>
              </c:strCache>
            </c:strRef>
          </c:tx>
          <c:dLbls>
            <c:dLbl>
              <c:idx val="0"/>
              <c:layout>
                <c:manualLayout>
                  <c:x val="1.4424396607324839E-2"/>
                  <c:y val="1.3134072370667245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7.3099415204678914E-3"/>
                  <c:y val="0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1.461988304093568E-2"/>
                  <c:y val="0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1.7705444062725131E-2"/>
                  <c:y val="9.5083184043116484E-3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1.461988304093568E-2"/>
                  <c:y val="3.9215686274509812E-3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2.2643914386154623E-2"/>
                  <c:y val="-2.108535497890454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outEnd"/>
            <c:showVal val="1"/>
          </c:dLbls>
          <c:cat>
            <c:strRef>
              <c:f>Sheet1!$A$2:$A$7</c:f>
              <c:strCache>
                <c:ptCount val="6"/>
                <c:pt idx="0">
                  <c:v>Tangible</c:v>
                </c:pt>
                <c:pt idx="1">
                  <c:v>Reliability</c:v>
                </c:pt>
                <c:pt idx="2">
                  <c:v>Responsibleness</c:v>
                </c:pt>
                <c:pt idx="3">
                  <c:v>Assurance</c:v>
                </c:pt>
                <c:pt idx="4">
                  <c:v>Empathy</c:v>
                </c:pt>
                <c:pt idx="5">
                  <c:v>Overall Care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3.36</c:v>
                </c:pt>
                <c:pt idx="1">
                  <c:v>4</c:v>
                </c:pt>
                <c:pt idx="2">
                  <c:v>2.42</c:v>
                </c:pt>
                <c:pt idx="3">
                  <c:v>4.18</c:v>
                </c:pt>
                <c:pt idx="4">
                  <c:v>3.3299999999999987</c:v>
                </c:pt>
                <c:pt idx="5">
                  <c:v>3.46</c:v>
                </c:pt>
              </c:numCache>
            </c:numRef>
          </c:val>
        </c:ser>
        <c:dLbls>
          <c:showVal val="1"/>
        </c:dLbls>
        <c:axId val="39572608"/>
        <c:axId val="39574144"/>
      </c:barChart>
      <c:catAx>
        <c:axId val="3957260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39574144"/>
        <c:crosses val="autoZero"/>
        <c:auto val="1"/>
        <c:lblAlgn val="ctr"/>
        <c:lblOffset val="100"/>
      </c:catAx>
      <c:valAx>
        <c:axId val="39574144"/>
        <c:scaling>
          <c:orientation val="minMax"/>
        </c:scaling>
        <c:axPos val="l"/>
        <c:numFmt formatCode="General" sourceLinked="1"/>
        <c:maj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39572608"/>
        <c:crosses val="autoZero"/>
        <c:crossBetween val="between"/>
      </c:valAx>
    </c:plotArea>
    <c:legend>
      <c:legendPos val="r"/>
      <c:layout/>
    </c:legend>
    <c:plotVisOnly val="1"/>
  </c:chart>
  <c:spPr>
    <a:ln>
      <a:solidFill>
        <a:schemeClr val="tx1"/>
      </a:solidFill>
    </a:ln>
  </c:spPr>
  <c:txPr>
    <a:bodyPr/>
    <a:lstStyle/>
    <a:p>
      <a:pPr>
        <a:defRPr sz="16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u="sng"/>
            </a:pPr>
            <a:r>
              <a:rPr lang="en-US" u="sng"/>
              <a:t>Eye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Expectation</c:v>
                </c:pt>
              </c:strCache>
            </c:strRef>
          </c:tx>
          <c:dLbls>
            <c:delete val="1"/>
          </c:dLbls>
          <c:cat>
            <c:strRef>
              <c:f>Sheet1!$A$2:$A$7</c:f>
              <c:strCache>
                <c:ptCount val="6"/>
                <c:pt idx="0">
                  <c:v>Tangible</c:v>
                </c:pt>
                <c:pt idx="1">
                  <c:v>Reliability</c:v>
                </c:pt>
                <c:pt idx="2">
                  <c:v>Responsibleness</c:v>
                </c:pt>
                <c:pt idx="3">
                  <c:v>Assurance</c:v>
                </c:pt>
                <c:pt idx="4">
                  <c:v>Empathy</c:v>
                </c:pt>
                <c:pt idx="5">
                  <c:v>Overall Care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Experience</c:v>
                </c:pt>
              </c:strCache>
            </c:strRef>
          </c:tx>
          <c:dLbls>
            <c:dLbl>
              <c:idx val="0"/>
              <c:layout>
                <c:manualLayout>
                  <c:x val="1.8844854830749283E-2"/>
                  <c:y val="9.1427385725240846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2.5765764096538777E-2"/>
                  <c:y val="1.4804638514733385E-2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1.461988304093568E-2"/>
                  <c:y val="0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1.461988304093568E-2"/>
                  <c:y val="9.8039215686274508E-3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1.461988304093568E-2"/>
                  <c:y val="3.9215686274509812E-3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2.2385599277173852E-2"/>
                  <c:y val="1.5200983167884081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outEnd"/>
            <c:showVal val="1"/>
          </c:dLbls>
          <c:cat>
            <c:strRef>
              <c:f>Sheet1!$A$2:$A$7</c:f>
              <c:strCache>
                <c:ptCount val="6"/>
                <c:pt idx="0">
                  <c:v>Tangible</c:v>
                </c:pt>
                <c:pt idx="1">
                  <c:v>Reliability</c:v>
                </c:pt>
                <c:pt idx="2">
                  <c:v>Responsibleness</c:v>
                </c:pt>
                <c:pt idx="3">
                  <c:v>Assurance</c:v>
                </c:pt>
                <c:pt idx="4">
                  <c:v>Empathy</c:v>
                </c:pt>
                <c:pt idx="5">
                  <c:v>Overall Care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3.36</c:v>
                </c:pt>
                <c:pt idx="1">
                  <c:v>4.33</c:v>
                </c:pt>
                <c:pt idx="2">
                  <c:v>2.57</c:v>
                </c:pt>
                <c:pt idx="3">
                  <c:v>4.09</c:v>
                </c:pt>
                <c:pt idx="4">
                  <c:v>3.3299999999999987</c:v>
                </c:pt>
                <c:pt idx="5">
                  <c:v>3.53</c:v>
                </c:pt>
              </c:numCache>
            </c:numRef>
          </c:val>
        </c:ser>
        <c:dLbls>
          <c:showVal val="1"/>
        </c:dLbls>
        <c:axId val="39677952"/>
        <c:axId val="39679488"/>
      </c:barChart>
      <c:catAx>
        <c:axId val="3967795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39679488"/>
        <c:crosses val="autoZero"/>
        <c:auto val="1"/>
        <c:lblAlgn val="ctr"/>
        <c:lblOffset val="100"/>
      </c:catAx>
      <c:valAx>
        <c:axId val="39679488"/>
        <c:scaling>
          <c:orientation val="minMax"/>
        </c:scaling>
        <c:axPos val="l"/>
        <c:numFmt formatCode="General" sourceLinked="1"/>
        <c:maj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39677952"/>
        <c:crosses val="autoZero"/>
        <c:crossBetween val="between"/>
      </c:valAx>
    </c:plotArea>
    <c:legend>
      <c:legendPos val="r"/>
      <c:layout/>
    </c:legend>
    <c:plotVisOnly val="1"/>
  </c:chart>
  <c:spPr>
    <a:ln>
      <a:solidFill>
        <a:schemeClr val="tx1"/>
      </a:solidFill>
    </a:ln>
  </c:spPr>
  <c:txPr>
    <a:bodyPr/>
    <a:lstStyle/>
    <a:p>
      <a:pPr>
        <a:defRPr sz="16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15/05/2017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15/05/2017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15/05/2017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15/05/2017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15/05/2017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15/05/2017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15/05/2017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>
            <a:noAutofit/>
          </a:bodyPr>
          <a:lstStyle/>
          <a:p>
            <a:endParaRPr lang="en-US" sz="3200" u="sng" dirty="0"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6002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b="1" dirty="0" smtClean="0"/>
              <a:t>Study </a:t>
            </a:r>
          </a:p>
          <a:p>
            <a:pPr algn="ctr">
              <a:buNone/>
            </a:pPr>
            <a:r>
              <a:rPr lang="en-US" b="1" dirty="0" smtClean="0"/>
              <a:t>on</a:t>
            </a:r>
          </a:p>
          <a:p>
            <a:pPr algn="ctr">
              <a:buNone/>
            </a:pPr>
            <a:r>
              <a:rPr lang="en-US" b="1" dirty="0" smtClean="0"/>
              <a:t>Patient Satisfaction and Quality Assurance in OPD Services of CGHS Specialist Wing of </a:t>
            </a:r>
            <a:r>
              <a:rPr lang="en-US" b="1" dirty="0" err="1" smtClean="0"/>
              <a:t>Safdarjung</a:t>
            </a:r>
            <a:r>
              <a:rPr lang="en-US" b="1" dirty="0" smtClean="0"/>
              <a:t> Hospital, New Delhi  </a:t>
            </a:r>
            <a:endParaRPr lang="en-US" dirty="0" smtClean="0"/>
          </a:p>
          <a:p>
            <a:pPr>
              <a:buNone/>
            </a:pPr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04800"/>
            <a:ext cx="1905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15200" y="304800"/>
            <a:ext cx="178308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801176" y="4258776"/>
            <a:ext cx="5266624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By :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Lt Col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Ravinder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Singh Mehta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1100" dirty="0" smtClean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Enroll No.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PGDHM/15-17/066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100" dirty="0" smtClean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Under the guidance of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100" dirty="0" smtClean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Prof. Dr. AK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Khokhar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563562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 </a:t>
            </a:r>
            <a:r>
              <a:rPr lang="en-US" sz="3600" b="1" u="sng" dirty="0" smtClean="0"/>
              <a:t>Review of Literature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b="1" u="sng" dirty="0" smtClean="0"/>
              <a:t> 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" y="762000"/>
            <a:ext cx="8915400" cy="2209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ROL essential aspect of scientific research. Helps  investigators to establish support for need for study, select research design, developing tools and data collection technique.</a:t>
            </a:r>
          </a:p>
          <a:p>
            <a:r>
              <a:rPr lang="en-US" sz="2800" dirty="0" smtClean="0"/>
              <a:t>The Review of Literature is classified under following headings:</a:t>
            </a:r>
          </a:p>
          <a:p>
            <a:pPr lvl="1"/>
            <a:r>
              <a:rPr lang="en-US" dirty="0" smtClean="0"/>
              <a:t>Literature related to </a:t>
            </a:r>
            <a:r>
              <a:rPr lang="en-US" dirty="0" smtClean="0">
                <a:solidFill>
                  <a:srgbClr val="C00000"/>
                </a:solidFill>
              </a:rPr>
              <a:t>Concept </a:t>
            </a:r>
            <a:r>
              <a:rPr lang="en-US" dirty="0" smtClean="0"/>
              <a:t>of Patient Satisfaction.</a:t>
            </a:r>
          </a:p>
          <a:p>
            <a:pPr lvl="1"/>
            <a:r>
              <a:rPr lang="en-US" dirty="0" smtClean="0"/>
              <a:t>Literature related to </a:t>
            </a:r>
            <a:r>
              <a:rPr lang="en-US" dirty="0" smtClean="0">
                <a:solidFill>
                  <a:srgbClr val="C00000"/>
                </a:solidFill>
              </a:rPr>
              <a:t>Measurement </a:t>
            </a:r>
            <a:r>
              <a:rPr lang="en-US" dirty="0" smtClean="0"/>
              <a:t>of Patient Satisfaction.</a:t>
            </a:r>
          </a:p>
          <a:p>
            <a:pPr lvl="1"/>
            <a:r>
              <a:rPr lang="en-US" dirty="0" smtClean="0"/>
              <a:t>Literature related to </a:t>
            </a:r>
            <a:r>
              <a:rPr lang="en-US" dirty="0" smtClean="0">
                <a:solidFill>
                  <a:srgbClr val="C00000"/>
                </a:solidFill>
              </a:rPr>
              <a:t>Determinants</a:t>
            </a:r>
            <a:r>
              <a:rPr lang="en-US" dirty="0" smtClean="0"/>
              <a:t> of Patient Satisfaction.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Impact of Satisfaction Surveys Results</a:t>
            </a:r>
            <a:r>
              <a:rPr lang="en-US" dirty="0" smtClean="0"/>
              <a:t> on Hospital Quality Improvement.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563562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 </a:t>
            </a:r>
            <a:br>
              <a:rPr lang="en-US" sz="3600" b="1" dirty="0" smtClean="0"/>
            </a:br>
            <a:r>
              <a:rPr lang="en-US" sz="3600" b="1" u="sng" dirty="0" smtClean="0"/>
              <a:t>Statement of the Problem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b="1" u="sng" dirty="0" smtClean="0"/>
              <a:t> 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" y="990600"/>
            <a:ext cx="8915400" cy="2209800"/>
          </a:xfrm>
        </p:spPr>
        <p:txBody>
          <a:bodyPr>
            <a:noAutofit/>
          </a:bodyPr>
          <a:lstStyle/>
          <a:p>
            <a:r>
              <a:rPr lang="en-IN" dirty="0" smtClean="0"/>
              <a:t>“A study to </a:t>
            </a:r>
            <a:r>
              <a:rPr lang="en-IN" dirty="0" smtClean="0">
                <a:solidFill>
                  <a:srgbClr val="C00000"/>
                </a:solidFill>
              </a:rPr>
              <a:t>assess m</a:t>
            </a:r>
            <a:r>
              <a:rPr lang="en-US" dirty="0" err="1" smtClean="0">
                <a:solidFill>
                  <a:srgbClr val="C00000"/>
                </a:solidFill>
              </a:rPr>
              <a:t>ismatch</a:t>
            </a:r>
            <a:r>
              <a:rPr lang="en-US" dirty="0" smtClean="0">
                <a:solidFill>
                  <a:srgbClr val="C00000"/>
                </a:solidFill>
              </a:rPr>
              <a:t> between patient expectation and the service received is related to decreased satisfaction</a:t>
            </a:r>
            <a:r>
              <a:rPr lang="en-US" dirty="0" smtClean="0"/>
              <a:t>. Therefore, assessing patient perspectives gives them a voice, which can make public health services more responsive to patients’ </a:t>
            </a:r>
            <a:r>
              <a:rPr lang="en-US" dirty="0" smtClean="0">
                <a:solidFill>
                  <a:srgbClr val="C00000"/>
                </a:solidFill>
              </a:rPr>
              <a:t>needs and expectations </a:t>
            </a:r>
            <a:r>
              <a:rPr lang="en-IN" dirty="0" smtClean="0">
                <a:solidFill>
                  <a:srgbClr val="C00000"/>
                </a:solidFill>
              </a:rPr>
              <a:t>at CGHS Specialist Wing of </a:t>
            </a:r>
            <a:r>
              <a:rPr lang="en-IN" dirty="0" err="1" smtClean="0">
                <a:solidFill>
                  <a:srgbClr val="C00000"/>
                </a:solidFill>
              </a:rPr>
              <a:t>Safdarjung</a:t>
            </a:r>
            <a:r>
              <a:rPr lang="en-IN" dirty="0" smtClean="0">
                <a:solidFill>
                  <a:srgbClr val="C00000"/>
                </a:solidFill>
              </a:rPr>
              <a:t> hospital</a:t>
            </a:r>
            <a:r>
              <a:rPr lang="en-IN" dirty="0" smtClean="0"/>
              <a:t>, New Delhi”.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3562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 </a:t>
            </a:r>
            <a:br>
              <a:rPr lang="en-US" sz="3600" b="1" dirty="0" smtClean="0"/>
            </a:br>
            <a:r>
              <a:rPr lang="en-US" sz="3600" b="1" u="sng" dirty="0" smtClean="0"/>
              <a:t>Objectives of the Study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" y="990600"/>
            <a:ext cx="8915400" cy="2209800"/>
          </a:xfrm>
        </p:spPr>
        <p:txBody>
          <a:bodyPr>
            <a:noAutofit/>
          </a:bodyPr>
          <a:lstStyle/>
          <a:p>
            <a:r>
              <a:rPr lang="en-IN" dirty="0" smtClean="0"/>
              <a:t>To study the </a:t>
            </a:r>
            <a:r>
              <a:rPr lang="en-IN" dirty="0" smtClean="0">
                <a:solidFill>
                  <a:srgbClr val="C00000"/>
                </a:solidFill>
              </a:rPr>
              <a:t>existing procedure of provision of OPD facilities to CGHS </a:t>
            </a:r>
            <a:r>
              <a:rPr lang="en-IN" dirty="0" smtClean="0"/>
              <a:t>patients at CGHS Specialist Wing of </a:t>
            </a:r>
            <a:r>
              <a:rPr lang="en-IN" dirty="0" err="1" smtClean="0"/>
              <a:t>Safdarjung</a:t>
            </a:r>
            <a:r>
              <a:rPr lang="en-IN" dirty="0" smtClean="0"/>
              <a:t> hospital, New Delhi.</a:t>
            </a:r>
            <a:endParaRPr lang="en-US" dirty="0" smtClean="0"/>
          </a:p>
          <a:p>
            <a:r>
              <a:rPr lang="en-IN" dirty="0" smtClean="0"/>
              <a:t>To </a:t>
            </a:r>
            <a:r>
              <a:rPr lang="en-IN" dirty="0" smtClean="0">
                <a:solidFill>
                  <a:srgbClr val="C00000"/>
                </a:solidFill>
              </a:rPr>
              <a:t>assess m</a:t>
            </a:r>
            <a:r>
              <a:rPr lang="en-US" dirty="0" err="1" smtClean="0">
                <a:solidFill>
                  <a:srgbClr val="C00000"/>
                </a:solidFill>
              </a:rPr>
              <a:t>ismatch</a:t>
            </a:r>
            <a:r>
              <a:rPr lang="en-US" dirty="0" smtClean="0">
                <a:solidFill>
                  <a:srgbClr val="C00000"/>
                </a:solidFill>
              </a:rPr>
              <a:t> between patient expectation and the service received</a:t>
            </a:r>
            <a:r>
              <a:rPr lang="en-US" dirty="0" smtClean="0"/>
              <a:t> is related to decreased satisfaction.</a:t>
            </a:r>
          </a:p>
          <a:p>
            <a:r>
              <a:rPr lang="en-IN" dirty="0" smtClean="0"/>
              <a:t>To suggest </a:t>
            </a:r>
            <a:r>
              <a:rPr lang="en-IN" dirty="0" smtClean="0">
                <a:solidFill>
                  <a:srgbClr val="C00000"/>
                </a:solidFill>
              </a:rPr>
              <a:t>measures for improvement in OPD services</a:t>
            </a:r>
            <a:r>
              <a:rPr lang="en-IN" dirty="0" smtClean="0"/>
              <a:t> provided in the CGHS Wing.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63562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 </a:t>
            </a:r>
            <a:br>
              <a:rPr lang="en-US" sz="3600" b="1" dirty="0" smtClean="0"/>
            </a:br>
            <a:r>
              <a:rPr lang="en-US" sz="3600" b="1" u="sng" dirty="0" smtClean="0"/>
              <a:t>Research Methodology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" y="990600"/>
            <a:ext cx="8915400" cy="2209800"/>
          </a:xfrm>
        </p:spPr>
        <p:txBody>
          <a:bodyPr>
            <a:noAutofit/>
          </a:bodyPr>
          <a:lstStyle/>
          <a:p>
            <a:r>
              <a:rPr lang="en-US" b="1" dirty="0" smtClean="0"/>
              <a:t>Setting</a:t>
            </a:r>
            <a:r>
              <a:rPr lang="en-US" dirty="0" smtClean="0"/>
              <a:t>: A </a:t>
            </a:r>
            <a:r>
              <a:rPr lang="en-US" dirty="0" smtClean="0">
                <a:solidFill>
                  <a:srgbClr val="C00000"/>
                </a:solidFill>
              </a:rPr>
              <a:t>cross-sectional study</a:t>
            </a:r>
            <a:r>
              <a:rPr lang="en-US" dirty="0" smtClean="0"/>
              <a:t> conducted in </a:t>
            </a:r>
            <a:r>
              <a:rPr lang="en-US" dirty="0" err="1" smtClean="0"/>
              <a:t>Safdarjung</a:t>
            </a:r>
            <a:r>
              <a:rPr lang="en-US" dirty="0" smtClean="0"/>
              <a:t> hospital, New Delhi </a:t>
            </a:r>
          </a:p>
          <a:p>
            <a:r>
              <a:rPr lang="en-US" b="1" dirty="0" smtClean="0"/>
              <a:t>Participants</a:t>
            </a:r>
            <a:r>
              <a:rPr lang="en-US" dirty="0" smtClean="0"/>
              <a:t>: CGHS </a:t>
            </a:r>
            <a:r>
              <a:rPr lang="en-US" dirty="0" smtClean="0">
                <a:solidFill>
                  <a:srgbClr val="C00000"/>
                </a:solidFill>
              </a:rPr>
              <a:t>Patients</a:t>
            </a:r>
            <a:r>
              <a:rPr lang="en-US" dirty="0" smtClean="0"/>
              <a:t> and Health Professional including </a:t>
            </a:r>
            <a:r>
              <a:rPr lang="en-US" dirty="0" smtClean="0">
                <a:solidFill>
                  <a:srgbClr val="C00000"/>
                </a:solidFill>
              </a:rPr>
              <a:t>doctors and staff</a:t>
            </a:r>
          </a:p>
          <a:p>
            <a:r>
              <a:rPr lang="en-US" b="1" dirty="0" smtClean="0"/>
              <a:t>Source of Data: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Responses of CGHS Patients and Healthcare professionals</a:t>
            </a:r>
            <a:r>
              <a:rPr lang="en-US" dirty="0" smtClean="0"/>
              <a:t> of  </a:t>
            </a:r>
            <a:r>
              <a:rPr lang="en-US" dirty="0" err="1" smtClean="0"/>
              <a:t>Safdarjung</a:t>
            </a:r>
            <a:r>
              <a:rPr lang="en-US" dirty="0" smtClean="0"/>
              <a:t> Hospital, New Delhi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563562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 </a:t>
            </a:r>
            <a:br>
              <a:rPr lang="en-US" sz="3600" b="1" dirty="0" smtClean="0"/>
            </a:br>
            <a:r>
              <a:rPr lang="en-US" sz="3600" b="1" u="sng" dirty="0" smtClean="0"/>
              <a:t>Research Design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" y="685800"/>
            <a:ext cx="8915400" cy="2209800"/>
          </a:xfrm>
        </p:spPr>
        <p:txBody>
          <a:bodyPr>
            <a:noAutofit/>
          </a:bodyPr>
          <a:lstStyle/>
          <a:p>
            <a:r>
              <a:rPr lang="en-US" sz="2600" dirty="0" smtClean="0"/>
              <a:t>Questionnaire contained two parts.</a:t>
            </a:r>
          </a:p>
          <a:p>
            <a:r>
              <a:rPr lang="en-US" sz="2600" b="1" dirty="0" smtClean="0"/>
              <a:t>Part I   </a:t>
            </a:r>
            <a:r>
              <a:rPr lang="en-US" sz="2600" dirty="0" smtClean="0"/>
              <a:t>Contained </a:t>
            </a:r>
            <a:r>
              <a:rPr lang="en-US" sz="2600" dirty="0" smtClean="0">
                <a:solidFill>
                  <a:srgbClr val="C00000"/>
                </a:solidFill>
              </a:rPr>
              <a:t>35 Questions on expectation</a:t>
            </a:r>
            <a:r>
              <a:rPr lang="en-US" sz="2600" dirty="0" smtClean="0"/>
              <a:t>:-</a:t>
            </a:r>
          </a:p>
          <a:p>
            <a:pPr lvl="1"/>
            <a:r>
              <a:rPr lang="en-US" sz="2600" dirty="0" smtClean="0"/>
              <a:t>	Reliability</a:t>
            </a:r>
          </a:p>
          <a:p>
            <a:pPr lvl="1"/>
            <a:r>
              <a:rPr lang="en-US" sz="2600" dirty="0" smtClean="0"/>
              <a:t>	</a:t>
            </a:r>
            <a:r>
              <a:rPr lang="en-US" sz="2600" dirty="0" err="1" smtClean="0"/>
              <a:t>Responsibleness</a:t>
            </a:r>
            <a:endParaRPr lang="en-US" sz="2600" dirty="0" smtClean="0"/>
          </a:p>
          <a:p>
            <a:pPr lvl="1"/>
            <a:r>
              <a:rPr lang="en-US" sz="2600" dirty="0" smtClean="0"/>
              <a:t>	Tangible</a:t>
            </a:r>
          </a:p>
          <a:p>
            <a:pPr lvl="1"/>
            <a:r>
              <a:rPr lang="en-US" sz="2600" dirty="0" smtClean="0"/>
              <a:t>	Assurance</a:t>
            </a:r>
          </a:p>
          <a:p>
            <a:pPr lvl="1"/>
            <a:r>
              <a:rPr lang="en-US" sz="2600" dirty="0" smtClean="0"/>
              <a:t>	Empathy </a:t>
            </a:r>
          </a:p>
          <a:p>
            <a:r>
              <a:rPr lang="en-US" sz="2600" b="1" dirty="0" smtClean="0"/>
              <a:t> Part II  </a:t>
            </a:r>
            <a:r>
              <a:rPr lang="en-US" sz="2600" dirty="0" smtClean="0"/>
              <a:t>Contained </a:t>
            </a:r>
            <a:r>
              <a:rPr lang="en-US" sz="2600" dirty="0" smtClean="0">
                <a:solidFill>
                  <a:srgbClr val="C00000"/>
                </a:solidFill>
              </a:rPr>
              <a:t>41 Questions on experience</a:t>
            </a:r>
            <a:r>
              <a:rPr lang="en-US" sz="2600" dirty="0" smtClean="0"/>
              <a:t>:-</a:t>
            </a:r>
          </a:p>
          <a:p>
            <a:pPr lvl="1"/>
            <a:r>
              <a:rPr lang="en-US" sz="2600" dirty="0" smtClean="0"/>
              <a:t>	Tangible </a:t>
            </a:r>
          </a:p>
          <a:p>
            <a:pPr lvl="1"/>
            <a:r>
              <a:rPr lang="en-US" sz="2600" dirty="0" smtClean="0"/>
              <a:t>	Reliability</a:t>
            </a:r>
          </a:p>
          <a:p>
            <a:pPr lvl="1"/>
            <a:r>
              <a:rPr lang="en-US" sz="2600" dirty="0" smtClean="0"/>
              <a:t>	</a:t>
            </a:r>
            <a:r>
              <a:rPr lang="en-US" sz="2600" dirty="0" err="1" smtClean="0"/>
              <a:t>Responsibleness</a:t>
            </a:r>
            <a:endParaRPr lang="en-US" sz="2600" dirty="0" smtClean="0"/>
          </a:p>
          <a:p>
            <a:pPr lvl="1"/>
            <a:r>
              <a:rPr lang="en-US" sz="2600" dirty="0" smtClean="0"/>
              <a:t>	Assurance</a:t>
            </a:r>
          </a:p>
          <a:p>
            <a:pPr lvl="1"/>
            <a:r>
              <a:rPr lang="en-US" sz="2600" dirty="0" smtClean="0"/>
              <a:t>	Empathy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563562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 </a:t>
            </a:r>
            <a:br>
              <a:rPr lang="en-US" sz="3600" b="1" dirty="0" smtClean="0"/>
            </a:br>
            <a:r>
              <a:rPr lang="en-US" sz="3600" b="1" u="sng" dirty="0" smtClean="0"/>
              <a:t> Materials and Methods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" y="762000"/>
            <a:ext cx="8915400" cy="22098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Questionnaire pretested</a:t>
            </a:r>
            <a:r>
              <a:rPr lang="en-US" dirty="0" smtClean="0"/>
              <a:t> for its authenticity and validity. </a:t>
            </a:r>
          </a:p>
          <a:p>
            <a:r>
              <a:rPr lang="en-US" dirty="0" smtClean="0"/>
              <a:t>Questionnaire administered and </a:t>
            </a:r>
            <a:r>
              <a:rPr lang="en-US" dirty="0" smtClean="0">
                <a:solidFill>
                  <a:srgbClr val="C00000"/>
                </a:solidFill>
              </a:rPr>
              <a:t>patients were requested to fill it up</a:t>
            </a:r>
            <a:r>
              <a:rPr lang="en-US" dirty="0" smtClean="0"/>
              <a:t> and subsequently data collected. </a:t>
            </a:r>
          </a:p>
          <a:p>
            <a:r>
              <a:rPr lang="en-US" dirty="0" smtClean="0"/>
              <a:t>In case of </a:t>
            </a:r>
            <a:r>
              <a:rPr lang="en-US" dirty="0" smtClean="0">
                <a:solidFill>
                  <a:srgbClr val="C00000"/>
                </a:solidFill>
              </a:rPr>
              <a:t>lower group of staffs</a:t>
            </a:r>
            <a:r>
              <a:rPr lang="en-US" dirty="0" smtClean="0"/>
              <a:t> those were unable to write, the data were </a:t>
            </a:r>
            <a:r>
              <a:rPr lang="en-US" dirty="0" smtClean="0">
                <a:solidFill>
                  <a:srgbClr val="C00000"/>
                </a:solidFill>
              </a:rPr>
              <a:t>collected verbally</a:t>
            </a:r>
            <a:r>
              <a:rPr lang="en-US" dirty="0" smtClean="0"/>
              <a:t>. </a:t>
            </a:r>
          </a:p>
          <a:p>
            <a:r>
              <a:rPr lang="en-US" dirty="0" smtClean="0"/>
              <a:t>Final data was </a:t>
            </a:r>
            <a:r>
              <a:rPr lang="en-US" dirty="0" smtClean="0">
                <a:solidFill>
                  <a:srgbClr val="C00000"/>
                </a:solidFill>
              </a:rPr>
              <a:t>tabulated and interpreted </a:t>
            </a:r>
            <a:r>
              <a:rPr lang="en-US" dirty="0" smtClean="0"/>
              <a:t>after application of proper statistical method</a:t>
            </a:r>
            <a:r>
              <a:rPr lang="en-US" dirty="0" smtClean="0">
                <a:solidFill>
                  <a:srgbClr val="C00000"/>
                </a:solidFill>
              </a:rPr>
              <a:t> in SPSS Software. 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563562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 </a:t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u="sng" dirty="0" smtClean="0"/>
              <a:t>Methods of Data Collection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b="1" u="sng" dirty="0" smtClean="0"/>
              <a:t>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" y="762000"/>
            <a:ext cx="8915400" cy="2209800"/>
          </a:xfrm>
        </p:spPr>
        <p:txBody>
          <a:bodyPr>
            <a:noAutofit/>
          </a:bodyPr>
          <a:lstStyle/>
          <a:p>
            <a:r>
              <a:rPr lang="en-US" b="1" dirty="0" smtClean="0"/>
              <a:t>Sampling Technique :   </a:t>
            </a:r>
            <a:r>
              <a:rPr lang="en-US" dirty="0" smtClean="0">
                <a:solidFill>
                  <a:srgbClr val="C00000"/>
                </a:solidFill>
              </a:rPr>
              <a:t>Systematic Random Sampling to select five OPDs out of 11</a:t>
            </a:r>
            <a:r>
              <a:rPr lang="en-US" b="1" dirty="0" smtClean="0">
                <a:solidFill>
                  <a:srgbClr val="C00000"/>
                </a:solidFill>
              </a:rPr>
              <a:t>.</a:t>
            </a:r>
            <a:endParaRPr lang="en-US" dirty="0" smtClean="0">
              <a:solidFill>
                <a:srgbClr val="C00000"/>
              </a:solidFill>
            </a:endParaRPr>
          </a:p>
          <a:p>
            <a:r>
              <a:rPr lang="en-US" b="1" dirty="0" smtClean="0"/>
              <a:t>Sample Size  :</a:t>
            </a:r>
            <a:r>
              <a:rPr lang="en-US" dirty="0" smtClean="0"/>
              <a:t>   5 Doctors, 5 Staff and </a:t>
            </a:r>
            <a:r>
              <a:rPr lang="en-US" dirty="0" smtClean="0">
                <a:solidFill>
                  <a:srgbClr val="C00000"/>
                </a:solidFill>
              </a:rPr>
              <a:t>50 Patients in five OPDs (Random Selection)</a:t>
            </a:r>
          </a:p>
          <a:p>
            <a:r>
              <a:rPr lang="en-US" b="1" dirty="0" smtClean="0"/>
              <a:t>Inclusion Criteria: </a:t>
            </a:r>
            <a:r>
              <a:rPr lang="en-US" dirty="0" smtClean="0"/>
              <a:t>Patients, Doctors and Staff. </a:t>
            </a:r>
          </a:p>
          <a:p>
            <a:r>
              <a:rPr lang="en-US" b="1" dirty="0" smtClean="0"/>
              <a:t>Exclusion Criteria: </a:t>
            </a:r>
            <a:r>
              <a:rPr lang="en-US" dirty="0" smtClean="0"/>
              <a:t> Not present at the time of  study.</a:t>
            </a:r>
          </a:p>
          <a:p>
            <a:r>
              <a:rPr lang="en-US" b="1" dirty="0" smtClean="0"/>
              <a:t>Data Collection Method </a:t>
            </a:r>
            <a:r>
              <a:rPr lang="en-US" b="1" dirty="0" smtClean="0"/>
              <a:t> :  </a:t>
            </a:r>
            <a:r>
              <a:rPr lang="en-US" dirty="0" smtClean="0"/>
              <a:t>Questionnaire</a:t>
            </a:r>
          </a:p>
          <a:p>
            <a:r>
              <a:rPr lang="en-US" b="1" dirty="0" smtClean="0"/>
              <a:t>Tool  </a:t>
            </a:r>
            <a:r>
              <a:rPr lang="en-US" dirty="0" smtClean="0"/>
              <a:t>:  </a:t>
            </a:r>
            <a:r>
              <a:rPr lang="en-US" dirty="0" smtClean="0">
                <a:solidFill>
                  <a:srgbClr val="C00000"/>
                </a:solidFill>
              </a:rPr>
              <a:t>Structured questionnaire</a:t>
            </a:r>
          </a:p>
          <a:p>
            <a:r>
              <a:rPr lang="en-US" b="1" dirty="0" smtClean="0"/>
              <a:t>Time Frame : </a:t>
            </a:r>
            <a:r>
              <a:rPr lang="en-US" dirty="0" smtClean="0"/>
              <a:t>Two Months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563562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 </a:t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IN" sz="3600" b="1" u="sng" dirty="0" smtClean="0"/>
              <a:t> Observations and Results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b="1" u="sng" dirty="0" smtClean="0"/>
              <a:t>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" y="762000"/>
            <a:ext cx="8915400" cy="2209800"/>
          </a:xfrm>
        </p:spPr>
        <p:txBody>
          <a:bodyPr>
            <a:noAutofit/>
          </a:bodyPr>
          <a:lstStyle/>
          <a:p>
            <a:r>
              <a:rPr lang="en-US" b="1" dirty="0" smtClean="0"/>
              <a:t>Expected Outcome </a:t>
            </a:r>
            <a:r>
              <a:rPr lang="en-US" dirty="0" smtClean="0"/>
              <a:t>: </a:t>
            </a:r>
            <a:r>
              <a:rPr lang="en-US" dirty="0" err="1" smtClean="0"/>
              <a:t>Safdarjung</a:t>
            </a:r>
            <a:r>
              <a:rPr lang="en-US" dirty="0" smtClean="0"/>
              <a:t> being one of the best hospital located in South Delhi, best practices are followed. </a:t>
            </a:r>
            <a:r>
              <a:rPr lang="en-US" dirty="0" smtClean="0">
                <a:solidFill>
                  <a:srgbClr val="C00000"/>
                </a:solidFill>
              </a:rPr>
              <a:t>Doctors and Staff employed have adequate knowledge of OPD management. </a:t>
            </a:r>
          </a:p>
          <a:p>
            <a:endParaRPr lang="en-US" dirty="0" smtClean="0">
              <a:solidFill>
                <a:srgbClr val="C00000"/>
              </a:solidFill>
            </a:endParaRPr>
          </a:p>
          <a:p>
            <a:r>
              <a:rPr lang="en-US" b="1" dirty="0" smtClean="0"/>
              <a:t>Data Analysis and Interpretation</a:t>
            </a:r>
            <a:r>
              <a:rPr lang="en-US" dirty="0" smtClean="0"/>
              <a:t>: Use of descriptive statistics and inferential statistics for data analysis and </a:t>
            </a:r>
            <a:r>
              <a:rPr lang="en-US" dirty="0" smtClean="0">
                <a:solidFill>
                  <a:srgbClr val="C00000"/>
                </a:solidFill>
              </a:rPr>
              <a:t>present in form of tables diagrams and graphs using SPSS software.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563562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 </a:t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IN" sz="3600" b="1" u="sng" dirty="0" smtClean="0"/>
              <a:t>Demographic Profile of Patients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b="1" u="sng" dirty="0" smtClean="0"/>
              <a:t>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38200" y="904875"/>
          <a:ext cx="7467600" cy="1170432"/>
        </p:xfrm>
        <a:graphic>
          <a:graphicData uri="http://schemas.openxmlformats.org/drawingml/2006/table">
            <a:tbl>
              <a:tblPr/>
              <a:tblGrid>
                <a:gridCol w="918547"/>
                <a:gridCol w="686637"/>
                <a:gridCol w="1214216"/>
                <a:gridCol w="1295400"/>
                <a:gridCol w="1295400"/>
                <a:gridCol w="2057400"/>
              </a:tblGrid>
              <a:tr h="167005">
                <a:tc gridSpan="6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Gender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7005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Frequency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Percent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Valid Percent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Cumulative Percent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7005">
                <a:tc rowSpan="3"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Valid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Male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28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56.0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56.0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56.0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768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Female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44.0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44.0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100.0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768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Total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100.0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100.0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57200" y="2418207"/>
          <a:ext cx="8153400" cy="2016252"/>
        </p:xfrm>
        <a:graphic>
          <a:graphicData uri="http://schemas.openxmlformats.org/drawingml/2006/table">
            <a:tbl>
              <a:tblPr/>
              <a:tblGrid>
                <a:gridCol w="1299275"/>
                <a:gridCol w="1443925"/>
                <a:gridCol w="1219200"/>
                <a:gridCol w="990600"/>
                <a:gridCol w="1295400"/>
                <a:gridCol w="1905000"/>
              </a:tblGrid>
              <a:tr h="219710">
                <a:tc gridSpan="6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Agerange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9710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Frequency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Percent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Valid Percent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Cumulative Percent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9710">
                <a:tc rowSpan="7"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Valid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30 to 35 Yrs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14.0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14.0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14.0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01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36 to 40 Yrs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6.0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6.0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20.0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01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41 to 45 Yrs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38.0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38.0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58.0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01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46 to 50 Yrs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18.0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18.0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76.0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01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51 to 55 Yrs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80.0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01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56 to 60 Yrs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20.0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20.0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100.0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01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Total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100.0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100.0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7199" y="4739767"/>
          <a:ext cx="8153401" cy="1828292"/>
        </p:xfrm>
        <a:graphic>
          <a:graphicData uri="http://schemas.openxmlformats.org/drawingml/2006/table">
            <a:tbl>
              <a:tblPr/>
              <a:tblGrid>
                <a:gridCol w="1504709"/>
                <a:gridCol w="1504709"/>
                <a:gridCol w="1105381"/>
                <a:gridCol w="990600"/>
                <a:gridCol w="1295400"/>
                <a:gridCol w="1752602"/>
              </a:tblGrid>
              <a:tr h="201930">
                <a:tc gridSpan="6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Incomerange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7998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Frequency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Percent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Valid Percent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Cumulative Percent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460">
                <a:tc rowSpan="6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Valid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30000 to 40000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22.0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22.0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22.0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933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40001 to 50000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28.0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28.0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50.0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933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50001 to 60000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38.0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38.0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88.0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933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60001 to 70000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8.0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8.0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96.0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933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70001 to 80000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100.0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933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Total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100.0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100.0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563562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 </a:t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IN" sz="3600" b="1" u="sng" dirty="0" smtClean="0"/>
              <a:t>Medicine OPD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b="1" u="sng" dirty="0" smtClean="0"/>
              <a:t>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graphicFrame>
        <p:nvGraphicFramePr>
          <p:cNvPr id="8" name="Chart 7"/>
          <p:cNvGraphicFramePr/>
          <p:nvPr/>
        </p:nvGraphicFramePr>
        <p:xfrm>
          <a:off x="533400" y="685800"/>
          <a:ext cx="80772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Rectangle 9"/>
          <p:cNvSpPr/>
          <p:nvPr/>
        </p:nvSpPr>
        <p:spPr>
          <a:xfrm>
            <a:off x="381000" y="4114800"/>
            <a:ext cx="8382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IN" sz="2400" dirty="0" smtClean="0"/>
              <a:t>Tangible aspects score low (3.36) due to </a:t>
            </a:r>
            <a:r>
              <a:rPr lang="en-IN" sz="2400" dirty="0" smtClean="0">
                <a:solidFill>
                  <a:srgbClr val="C00000"/>
                </a:solidFill>
              </a:rPr>
              <a:t>non-availability of Lab, Pharmacy, food, snacks and beverages</a:t>
            </a:r>
            <a:r>
              <a:rPr lang="en-IN" sz="2400" dirty="0" smtClean="0"/>
              <a:t>. </a:t>
            </a:r>
          </a:p>
          <a:p>
            <a:pPr>
              <a:buFont typeface="Arial" pitchFamily="34" charset="0"/>
              <a:buChar char="•"/>
            </a:pPr>
            <a:r>
              <a:rPr lang="en-IN" sz="2400" dirty="0" err="1" smtClean="0"/>
              <a:t>Responsibleness</a:t>
            </a:r>
            <a:r>
              <a:rPr lang="en-IN" sz="2400" dirty="0" smtClean="0"/>
              <a:t> aspects also score low (2.71) due to </a:t>
            </a:r>
            <a:r>
              <a:rPr lang="en-IN" sz="2400" dirty="0" smtClean="0">
                <a:solidFill>
                  <a:srgbClr val="C00000"/>
                </a:solidFill>
              </a:rPr>
              <a:t>rude behaviour of Registration Staff</a:t>
            </a:r>
            <a:r>
              <a:rPr lang="en-IN" sz="2400" dirty="0" smtClean="0"/>
              <a:t>, average Waiting time of 1:30 Hrs and </a:t>
            </a:r>
            <a:r>
              <a:rPr lang="en-IN" sz="2400" dirty="0" smtClean="0">
                <a:solidFill>
                  <a:srgbClr val="C00000"/>
                </a:solidFill>
              </a:rPr>
              <a:t>no Feedback mechanism</a:t>
            </a:r>
            <a:r>
              <a:rPr lang="en-IN" sz="2400" dirty="0" smtClean="0"/>
              <a:t>. </a:t>
            </a:r>
          </a:p>
          <a:p>
            <a:pPr>
              <a:buFont typeface="Arial" pitchFamily="34" charset="0"/>
              <a:buChar char="•"/>
            </a:pPr>
            <a:r>
              <a:rPr lang="en-IN" sz="2400" dirty="0" smtClean="0"/>
              <a:t>Empathy also scores low (3.33) due to </a:t>
            </a:r>
            <a:r>
              <a:rPr lang="en-IN" sz="2400" dirty="0" smtClean="0">
                <a:solidFill>
                  <a:srgbClr val="C00000"/>
                </a:solidFill>
              </a:rPr>
              <a:t>indifferent attitude of Staff towards  patients</a:t>
            </a:r>
            <a:r>
              <a:rPr lang="en-IN" sz="2400" dirty="0" smtClean="0"/>
              <a:t> and lack of provision of comfort to patients.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Acknowledgement</a:t>
            </a:r>
            <a:r>
              <a:rPr lang="en-US" u="sng" dirty="0" smtClean="0"/>
              <a:t/>
            </a:r>
            <a:br>
              <a:rPr lang="en-US" u="sng" dirty="0" smtClean="0"/>
            </a:b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4525963"/>
          </a:xfrm>
        </p:spPr>
        <p:txBody>
          <a:bodyPr>
            <a:noAutofit/>
          </a:bodyPr>
          <a:lstStyle/>
          <a:p>
            <a:r>
              <a:rPr lang="en-IN" sz="2800" dirty="0" smtClean="0">
                <a:latin typeface="+mj-lt"/>
                <a:cs typeface="Arial" pitchFamily="34" charset="0"/>
              </a:rPr>
              <a:t>Dr. D. C. Joshi, MBBS, MD, MNAMS, MBA, Director CGHS, </a:t>
            </a:r>
            <a:r>
              <a:rPr lang="en-IN" sz="2800" dirty="0" smtClean="0">
                <a:cs typeface="Arial" pitchFamily="34" charset="0"/>
              </a:rPr>
              <a:t>Ministry of Health &amp; Family Welfare, Government of India</a:t>
            </a:r>
          </a:p>
          <a:p>
            <a:pPr>
              <a:buNone/>
            </a:pPr>
            <a:endParaRPr lang="en-IN" sz="1100" dirty="0" smtClean="0">
              <a:latin typeface="+mj-lt"/>
              <a:cs typeface="Arial" pitchFamily="34" charset="0"/>
            </a:endParaRPr>
          </a:p>
          <a:p>
            <a:r>
              <a:rPr lang="en-IN" sz="2800" dirty="0" smtClean="0">
                <a:latin typeface="+mj-lt"/>
                <a:cs typeface="Arial" pitchFamily="34" charset="0"/>
              </a:rPr>
              <a:t>Dr S P Singh, MD (Med), FIMSA, Officer </a:t>
            </a:r>
            <a:r>
              <a:rPr lang="en-IN" sz="2800" dirty="0" err="1" smtClean="0">
                <a:latin typeface="+mj-lt"/>
                <a:cs typeface="Arial" pitchFamily="34" charset="0"/>
              </a:rPr>
              <a:t>Incharge</a:t>
            </a:r>
            <a:r>
              <a:rPr lang="en-IN" sz="2800" dirty="0" smtClean="0">
                <a:latin typeface="+mj-lt"/>
                <a:cs typeface="Arial" pitchFamily="34" charset="0"/>
              </a:rPr>
              <a:t>, CGHS Specialist Wing, </a:t>
            </a:r>
            <a:r>
              <a:rPr lang="en-IN" sz="2800" dirty="0" err="1" smtClean="0">
                <a:latin typeface="+mj-lt"/>
                <a:cs typeface="Arial" pitchFamily="34" charset="0"/>
              </a:rPr>
              <a:t>Safdarjung</a:t>
            </a:r>
            <a:r>
              <a:rPr lang="en-IN" sz="2800" dirty="0" smtClean="0">
                <a:latin typeface="+mj-lt"/>
                <a:cs typeface="Arial" pitchFamily="34" charset="0"/>
              </a:rPr>
              <a:t> Hospital</a:t>
            </a:r>
          </a:p>
          <a:p>
            <a:endParaRPr lang="en-IN" sz="1400" dirty="0" smtClean="0">
              <a:latin typeface="+mj-lt"/>
              <a:cs typeface="Arial" pitchFamily="34" charset="0"/>
            </a:endParaRPr>
          </a:p>
          <a:p>
            <a:r>
              <a:rPr lang="en-US" sz="2800" dirty="0" smtClean="0"/>
              <a:t>Dr. A.K. </a:t>
            </a:r>
            <a:r>
              <a:rPr lang="en-US" sz="2800" dirty="0" err="1" smtClean="0"/>
              <a:t>Agarwal</a:t>
            </a:r>
            <a:r>
              <a:rPr lang="en-US" sz="2800" dirty="0" smtClean="0"/>
              <a:t> Dean, MD, DNB, DHSA (UK), Academics and Student Affairs IIHMR</a:t>
            </a:r>
          </a:p>
          <a:p>
            <a:pPr>
              <a:buNone/>
            </a:pPr>
            <a:endParaRPr lang="en-IN" sz="900" dirty="0" smtClean="0">
              <a:latin typeface="+mj-lt"/>
              <a:cs typeface="Arial" pitchFamily="34" charset="0"/>
            </a:endParaRPr>
          </a:p>
          <a:p>
            <a:r>
              <a:rPr lang="en-IN" sz="2800" dirty="0" smtClean="0">
                <a:latin typeface="+mj-lt"/>
                <a:cs typeface="Arial" pitchFamily="34" charset="0"/>
              </a:rPr>
              <a:t>Research Guide Prof. Dr. AK </a:t>
            </a:r>
            <a:r>
              <a:rPr lang="en-IN" sz="2800" dirty="0" err="1" smtClean="0">
                <a:cs typeface="Arial" pitchFamily="34" charset="0"/>
              </a:rPr>
              <a:t>Khokhar</a:t>
            </a:r>
            <a:r>
              <a:rPr lang="en-IN" sz="2800" dirty="0" smtClean="0">
                <a:cs typeface="Arial" pitchFamily="34" charset="0"/>
              </a:rPr>
              <a:t>, IIHMR</a:t>
            </a:r>
            <a:endParaRPr lang="en-IN" sz="2800" dirty="0" smtClean="0">
              <a:latin typeface="+mj-lt"/>
              <a:cs typeface="Arial" pitchFamily="34" charset="0"/>
            </a:endParaRPr>
          </a:p>
          <a:p>
            <a:endParaRPr lang="en-IN" sz="1100" dirty="0" smtClean="0">
              <a:latin typeface="+mj-lt"/>
              <a:cs typeface="Arial" pitchFamily="34" charset="0"/>
            </a:endParaRPr>
          </a:p>
          <a:p>
            <a:r>
              <a:rPr lang="en-US" sz="2800" dirty="0" smtClean="0">
                <a:latin typeface="+mj-lt"/>
                <a:cs typeface="Arial" pitchFamily="34" charset="0"/>
              </a:rPr>
              <a:t>Dr </a:t>
            </a:r>
            <a:r>
              <a:rPr lang="en-US" sz="2800" dirty="0" err="1" smtClean="0">
                <a:latin typeface="+mj-lt"/>
                <a:cs typeface="Arial" pitchFamily="34" charset="0"/>
              </a:rPr>
              <a:t>Vinay</a:t>
            </a:r>
            <a:r>
              <a:rPr lang="en-US" sz="2800" dirty="0" smtClean="0">
                <a:latin typeface="+mj-lt"/>
                <a:cs typeface="Arial" pitchFamily="34" charset="0"/>
              </a:rPr>
              <a:t> </a:t>
            </a:r>
            <a:r>
              <a:rPr lang="en-US" sz="2800" dirty="0" err="1" smtClean="0">
                <a:latin typeface="+mj-lt"/>
                <a:cs typeface="Arial" pitchFamily="34" charset="0"/>
              </a:rPr>
              <a:t>Tripathi</a:t>
            </a:r>
            <a:r>
              <a:rPr lang="en-US" sz="2800" dirty="0" smtClean="0">
                <a:latin typeface="+mj-lt"/>
                <a:cs typeface="Arial" pitchFamily="34" charset="0"/>
              </a:rPr>
              <a:t>, Faculty IIHMR</a:t>
            </a:r>
            <a:endParaRPr lang="en-US" sz="2800" dirty="0"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563562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 </a:t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IN" sz="3600" b="1" u="sng" dirty="0" smtClean="0"/>
              <a:t>Orthopaedics OPD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b="1" u="sng" dirty="0" smtClean="0"/>
              <a:t>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609600" y="762000"/>
          <a:ext cx="8001000" cy="28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0" y="3733800"/>
            <a:ext cx="89154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IN" sz="2200" dirty="0" smtClean="0"/>
              <a:t>Tangible aspects score low (3.36).</a:t>
            </a:r>
          </a:p>
          <a:p>
            <a:pPr>
              <a:buFont typeface="Arial" pitchFamily="34" charset="0"/>
              <a:buChar char="•"/>
            </a:pPr>
            <a:r>
              <a:rPr lang="en-IN" sz="2200" dirty="0" smtClean="0"/>
              <a:t>Reliability aspects also score very low (2.16) due to </a:t>
            </a:r>
            <a:r>
              <a:rPr lang="en-IN" sz="2200" dirty="0" smtClean="0">
                <a:solidFill>
                  <a:srgbClr val="C00000"/>
                </a:solidFill>
              </a:rPr>
              <a:t>non- availability of Doctors at times</a:t>
            </a:r>
            <a:r>
              <a:rPr lang="en-IN" sz="2200" dirty="0" smtClean="0"/>
              <a:t>. </a:t>
            </a:r>
          </a:p>
          <a:p>
            <a:pPr>
              <a:buFont typeface="Arial" pitchFamily="34" charset="0"/>
              <a:buChar char="•"/>
            </a:pPr>
            <a:r>
              <a:rPr lang="en-IN" sz="2200" dirty="0" err="1" smtClean="0"/>
              <a:t>Responsibleness</a:t>
            </a:r>
            <a:r>
              <a:rPr lang="en-IN" sz="2200" dirty="0" smtClean="0"/>
              <a:t> aspects also score low (2.14) due to rude behaviour of Registration Staff, </a:t>
            </a:r>
            <a:r>
              <a:rPr lang="en-IN" sz="2200" dirty="0" smtClean="0">
                <a:solidFill>
                  <a:srgbClr val="C00000"/>
                </a:solidFill>
              </a:rPr>
              <a:t>average Waiting time of 2:35 Hrs</a:t>
            </a:r>
            <a:r>
              <a:rPr lang="en-IN" sz="2200" dirty="0" smtClean="0"/>
              <a:t> and no Feedback mechanism. </a:t>
            </a:r>
          </a:p>
          <a:p>
            <a:pPr>
              <a:buFont typeface="Arial" pitchFamily="34" charset="0"/>
              <a:buChar char="•"/>
            </a:pPr>
            <a:r>
              <a:rPr lang="en-IN" sz="2200" dirty="0" smtClean="0"/>
              <a:t>Assurance aspects scores bit low (3.72) due to </a:t>
            </a:r>
            <a:r>
              <a:rPr lang="en-IN" sz="2200" dirty="0" smtClean="0">
                <a:solidFill>
                  <a:srgbClr val="C00000"/>
                </a:solidFill>
              </a:rPr>
              <a:t>non- availability of Doctors at times</a:t>
            </a:r>
            <a:r>
              <a:rPr lang="en-IN" sz="2200" dirty="0" smtClean="0"/>
              <a:t>. </a:t>
            </a:r>
          </a:p>
          <a:p>
            <a:pPr>
              <a:buFont typeface="Arial" pitchFamily="34" charset="0"/>
              <a:buChar char="•"/>
            </a:pPr>
            <a:r>
              <a:rPr lang="en-IN" sz="2200" dirty="0" smtClean="0"/>
              <a:t>Empathy also scores low (3.16).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563562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 </a:t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IN" sz="3600" b="1" u="sng" dirty="0" smtClean="0"/>
              <a:t>ENT OPD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b="1" u="sng" dirty="0" smtClean="0"/>
              <a:t>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10" name="Rectangle 9"/>
          <p:cNvSpPr/>
          <p:nvPr/>
        </p:nvSpPr>
        <p:spPr>
          <a:xfrm>
            <a:off x="381000" y="4536519"/>
            <a:ext cx="838200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IN" sz="2600" dirty="0" smtClean="0"/>
              <a:t>Tangible aspects score low (3.36).</a:t>
            </a:r>
          </a:p>
          <a:p>
            <a:pPr>
              <a:buFont typeface="Arial" pitchFamily="34" charset="0"/>
              <a:buChar char="•"/>
            </a:pPr>
            <a:r>
              <a:rPr lang="en-IN" sz="2600" dirty="0" err="1" smtClean="0"/>
              <a:t>Responsibleness</a:t>
            </a:r>
            <a:r>
              <a:rPr lang="en-IN" sz="2600" dirty="0" smtClean="0"/>
              <a:t> aspects also score low (2.57) due to rude behaviour of Registration Staff, average Waiting time of 2:05 Hrs and no Feedback mechanism. </a:t>
            </a:r>
          </a:p>
          <a:p>
            <a:pPr>
              <a:buFont typeface="Arial" pitchFamily="34" charset="0"/>
              <a:buChar char="•"/>
            </a:pPr>
            <a:r>
              <a:rPr lang="en-IN" sz="2600" dirty="0" smtClean="0"/>
              <a:t>Empathy also scores low (3.33).</a:t>
            </a:r>
            <a:endParaRPr lang="en-US" sz="2600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533400" y="762000"/>
          <a:ext cx="80772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563562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 </a:t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IN" sz="3600" b="1" u="sng" dirty="0" smtClean="0"/>
              <a:t>Paediatrics OPD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b="1" u="sng" dirty="0" smtClean="0"/>
              <a:t>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10" name="Rectangle 9"/>
          <p:cNvSpPr/>
          <p:nvPr/>
        </p:nvSpPr>
        <p:spPr>
          <a:xfrm>
            <a:off x="381000" y="4536519"/>
            <a:ext cx="838200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IN" sz="2600" dirty="0" smtClean="0"/>
              <a:t>Tangible aspects score low (3.36).</a:t>
            </a:r>
          </a:p>
          <a:p>
            <a:pPr>
              <a:buFont typeface="Arial" pitchFamily="34" charset="0"/>
              <a:buChar char="•"/>
            </a:pPr>
            <a:r>
              <a:rPr lang="en-IN" sz="2600" dirty="0" err="1" smtClean="0"/>
              <a:t>Responsibleness</a:t>
            </a:r>
            <a:r>
              <a:rPr lang="en-IN" sz="2600" dirty="0" smtClean="0"/>
              <a:t> aspects also score low (2.42) due to rude behaviour of Registration Staff, average Waiting time of 2:15 Hrs and no Feedback mechanism. </a:t>
            </a:r>
          </a:p>
          <a:p>
            <a:pPr>
              <a:buFont typeface="Arial" pitchFamily="34" charset="0"/>
              <a:buChar char="•"/>
            </a:pPr>
            <a:r>
              <a:rPr lang="en-IN" sz="2600" dirty="0" smtClean="0"/>
              <a:t>Empathy also scores low (3.33).</a:t>
            </a:r>
            <a:endParaRPr lang="en-US" sz="2600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304800" y="685800"/>
          <a:ext cx="8458199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563562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 </a:t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u="sng" dirty="0" smtClean="0"/>
              <a:t>Eye</a:t>
            </a:r>
            <a:r>
              <a:rPr lang="en-IN" sz="3600" b="1" u="sng" dirty="0" smtClean="0"/>
              <a:t> OPD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b="1" u="sng" dirty="0" smtClean="0"/>
              <a:t>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10" name="Rectangle 9"/>
          <p:cNvSpPr/>
          <p:nvPr/>
        </p:nvSpPr>
        <p:spPr>
          <a:xfrm>
            <a:off x="381000" y="4536519"/>
            <a:ext cx="838200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IN" sz="2600" dirty="0" smtClean="0"/>
              <a:t>Tangible aspects score low (3.36). </a:t>
            </a:r>
          </a:p>
          <a:p>
            <a:pPr>
              <a:buFont typeface="Arial" pitchFamily="34" charset="0"/>
              <a:buChar char="•"/>
            </a:pPr>
            <a:r>
              <a:rPr lang="en-IN" sz="2600" dirty="0" err="1" smtClean="0"/>
              <a:t>Responsibleness</a:t>
            </a:r>
            <a:r>
              <a:rPr lang="en-IN" sz="2600" dirty="0" smtClean="0"/>
              <a:t> aspects also score low (2.57) due to rude behaviour of Registration Staff, average Waiting time of 2:10 Hrs and no Feedback mechanism. </a:t>
            </a:r>
          </a:p>
          <a:p>
            <a:pPr>
              <a:buFont typeface="Arial" pitchFamily="34" charset="0"/>
              <a:buChar char="•"/>
            </a:pPr>
            <a:r>
              <a:rPr lang="en-IN" sz="2600" dirty="0" smtClean="0"/>
              <a:t>Empathy also scores low (3.33).</a:t>
            </a:r>
            <a:endParaRPr lang="en-US" sz="2600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304800" y="685800"/>
          <a:ext cx="84582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563562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 </a:t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IN" sz="3600" b="1" u="sng" dirty="0" smtClean="0"/>
              <a:t>Cumulated Analysis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b="1" u="sng" dirty="0" smtClean="0"/>
              <a:t>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10" name="Rectangle 9"/>
          <p:cNvSpPr/>
          <p:nvPr/>
        </p:nvSpPr>
        <p:spPr>
          <a:xfrm>
            <a:off x="152400" y="1066800"/>
            <a:ext cx="876300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IN" sz="2800" dirty="0" smtClean="0"/>
              <a:t>   Overall care provided at the hospital, </a:t>
            </a:r>
          </a:p>
          <a:p>
            <a:pPr>
              <a:buFont typeface="Arial" pitchFamily="34" charset="0"/>
              <a:buChar char="•"/>
            </a:pPr>
            <a:endParaRPr lang="en-IN" sz="1200" dirty="0" smtClean="0"/>
          </a:p>
          <a:p>
            <a:pPr lvl="1">
              <a:buFont typeface="Arial" pitchFamily="34" charset="0"/>
              <a:buChar char="•"/>
            </a:pPr>
            <a:r>
              <a:rPr lang="en-IN" sz="2800" dirty="0" smtClean="0"/>
              <a:t>  Medicine OPD top scores (3.67), </a:t>
            </a:r>
          </a:p>
          <a:p>
            <a:pPr lvl="1">
              <a:buFont typeface="Arial" pitchFamily="34" charset="0"/>
              <a:buChar char="•"/>
            </a:pPr>
            <a:r>
              <a:rPr lang="en-IN" sz="2800" dirty="0" smtClean="0"/>
              <a:t>  ENT (3.57), </a:t>
            </a:r>
          </a:p>
          <a:p>
            <a:pPr lvl="1">
              <a:buFont typeface="Arial" pitchFamily="34" charset="0"/>
              <a:buChar char="•"/>
            </a:pPr>
            <a:r>
              <a:rPr lang="en-IN" sz="2800" dirty="0" smtClean="0"/>
              <a:t>  Eye  (3.53), </a:t>
            </a:r>
          </a:p>
          <a:p>
            <a:pPr lvl="1">
              <a:buFont typeface="Arial" pitchFamily="34" charset="0"/>
              <a:buChar char="•"/>
            </a:pPr>
            <a:r>
              <a:rPr lang="en-IN" sz="2800" dirty="0" smtClean="0"/>
              <a:t>  Paediatrics (3.46)  </a:t>
            </a:r>
          </a:p>
          <a:p>
            <a:pPr lvl="1">
              <a:buFont typeface="Arial" pitchFamily="34" charset="0"/>
              <a:buChar char="•"/>
            </a:pPr>
            <a:r>
              <a:rPr lang="en-IN" sz="2800" dirty="0" smtClean="0"/>
              <a:t>  Orthopaedics (2.90).</a:t>
            </a:r>
            <a:endParaRPr lang="en-US" sz="2800" dirty="0" smtClean="0"/>
          </a:p>
          <a:p>
            <a:endParaRPr lang="en-IN" dirty="0" smtClean="0"/>
          </a:p>
          <a:p>
            <a:pPr>
              <a:buFont typeface="Arial" pitchFamily="34" charset="0"/>
              <a:buChar char="•"/>
            </a:pPr>
            <a:r>
              <a:rPr lang="en-IN" sz="2800" dirty="0" smtClean="0"/>
              <a:t>   Reliability and Assurance scores more than 80% in all OPDs less </a:t>
            </a:r>
            <a:r>
              <a:rPr lang="en-IN" sz="2800" dirty="0" smtClean="0">
                <a:solidFill>
                  <a:srgbClr val="C00000"/>
                </a:solidFill>
              </a:rPr>
              <a:t>Orthopaedics OPD due to non-availability of specialist at times</a:t>
            </a:r>
            <a:r>
              <a:rPr lang="en-IN" sz="2800" dirty="0" smtClean="0"/>
              <a:t>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563562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 </a:t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IN" sz="3600" dirty="0" smtClean="0"/>
              <a:t> </a:t>
            </a:r>
            <a:br>
              <a:rPr lang="en-IN" sz="3600" dirty="0" smtClean="0"/>
            </a:br>
            <a:r>
              <a:rPr lang="en-US" sz="3600" b="1" u="sng" dirty="0" smtClean="0"/>
              <a:t>Measures for Improvement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IN" sz="3600" b="1" u="sng" dirty="0" smtClean="0"/>
              <a:t>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b="1" u="sng" dirty="0" smtClean="0"/>
              <a:t>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10" name="Rectangle 9"/>
          <p:cNvSpPr/>
          <p:nvPr/>
        </p:nvSpPr>
        <p:spPr>
          <a:xfrm>
            <a:off x="152400" y="990600"/>
            <a:ext cx="8763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 Separate counter at Lab and Pharmacy for CGHS patients.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 24 hrs Online Registration and more counters for  </a:t>
            </a:r>
          </a:p>
          <a:p>
            <a:r>
              <a:rPr lang="en-US" sz="2800" dirty="0" smtClean="0"/>
              <a:t>   Registration.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 Dedicated </a:t>
            </a:r>
            <a:r>
              <a:rPr lang="en-IN" sz="2800" dirty="0" smtClean="0"/>
              <a:t>Orthopaedics Specialist to improve </a:t>
            </a:r>
          </a:p>
          <a:p>
            <a:r>
              <a:rPr lang="en-IN" sz="2800" dirty="0" smtClean="0"/>
              <a:t>   Orthopaedics OPD.</a:t>
            </a: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 OPD strictly on referral basis to reduce Waiting time.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 Have Wet Canteen for patients.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 Soft Skills cadre for Staff and Nurses.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 Introduce </a:t>
            </a:r>
            <a:r>
              <a:rPr lang="en-IN" sz="2800" dirty="0" smtClean="0"/>
              <a:t>Feedback mechanism.</a:t>
            </a: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IN" sz="2800" dirty="0" smtClean="0"/>
              <a:t>  Nursing Home / Private Ward facility for CGHS</a:t>
            </a:r>
          </a:p>
          <a:p>
            <a:r>
              <a:rPr lang="en-IN" sz="2800" dirty="0" smtClean="0"/>
              <a:t>    beneficiaries on the similar lines of RML Hospital.</a:t>
            </a: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IN" sz="2800" dirty="0" smtClean="0"/>
              <a:t>  Digital Token Numbers to be displayed in Waiting Area for</a:t>
            </a:r>
          </a:p>
          <a:p>
            <a:r>
              <a:rPr lang="en-IN" sz="2800" dirty="0" smtClean="0"/>
              <a:t>    ease of patients. 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63562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 </a:t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IN" sz="3600" dirty="0" smtClean="0"/>
              <a:t> </a:t>
            </a:r>
            <a:br>
              <a:rPr lang="en-IN" sz="3600" dirty="0" smtClean="0"/>
            </a:br>
            <a:r>
              <a:rPr lang="en-US" sz="3600" b="1" u="sng" dirty="0" smtClean="0"/>
              <a:t>Conclusion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IN" sz="3600" b="1" u="sng" dirty="0" smtClean="0"/>
              <a:t>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b="1" u="sng" dirty="0" smtClean="0"/>
              <a:t>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7" name="Rectangle 6"/>
          <p:cNvSpPr/>
          <p:nvPr/>
        </p:nvSpPr>
        <p:spPr>
          <a:xfrm>
            <a:off x="60960" y="609600"/>
            <a:ext cx="8991600" cy="61401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600" dirty="0" smtClean="0"/>
              <a:t>  </a:t>
            </a:r>
            <a:r>
              <a:rPr lang="en-US" sz="2600" dirty="0" smtClean="0">
                <a:solidFill>
                  <a:srgbClr val="C00000"/>
                </a:solidFill>
              </a:rPr>
              <a:t>Patient satisfaction </a:t>
            </a:r>
            <a:r>
              <a:rPr lang="en-US" sz="2600" dirty="0" smtClean="0"/>
              <a:t>not a clearly defined concept. An imp quality </a:t>
            </a:r>
            <a:r>
              <a:rPr lang="en-US" sz="2600" dirty="0" smtClean="0">
                <a:solidFill>
                  <a:srgbClr val="C00000"/>
                </a:solidFill>
              </a:rPr>
              <a:t>outcome indicator to measure success</a:t>
            </a:r>
            <a:r>
              <a:rPr lang="en-US" sz="2600" dirty="0" smtClean="0"/>
              <a:t> of services del sys. </a:t>
            </a:r>
          </a:p>
          <a:p>
            <a:pPr>
              <a:buFont typeface="Arial" pitchFamily="34" charset="0"/>
              <a:buChar char="•"/>
            </a:pPr>
            <a:endParaRPr lang="en-US" sz="500" dirty="0" smtClean="0"/>
          </a:p>
          <a:p>
            <a:pPr>
              <a:buFont typeface="Arial" pitchFamily="34" charset="0"/>
              <a:buChar char="•"/>
            </a:pPr>
            <a:r>
              <a:rPr lang="en-US" sz="2600" dirty="0" smtClean="0"/>
              <a:t>  Standardized tool needs to be </a:t>
            </a:r>
            <a:r>
              <a:rPr lang="en-US" sz="2600" dirty="0" smtClean="0">
                <a:solidFill>
                  <a:srgbClr val="C00000"/>
                </a:solidFill>
              </a:rPr>
              <a:t>further developed and refined to achieve main goal </a:t>
            </a:r>
            <a:r>
              <a:rPr lang="en-US" sz="2600" dirty="0" smtClean="0"/>
              <a:t>of patient satisfaction survey.</a:t>
            </a:r>
            <a:r>
              <a:rPr lang="en-US" sz="2600" dirty="0" smtClean="0">
                <a:solidFill>
                  <a:srgbClr val="C00000"/>
                </a:solidFill>
              </a:rPr>
              <a:t> </a:t>
            </a:r>
          </a:p>
          <a:p>
            <a:pPr>
              <a:buFont typeface="Arial" pitchFamily="34" charset="0"/>
              <a:buChar char="•"/>
            </a:pPr>
            <a:endParaRPr lang="en-US" sz="600" dirty="0" smtClean="0"/>
          </a:p>
          <a:p>
            <a:pPr>
              <a:buFont typeface="Arial" pitchFamily="34" charset="0"/>
              <a:buChar char="•"/>
            </a:pPr>
            <a:r>
              <a:rPr lang="en-US" sz="2600" dirty="0" smtClean="0"/>
              <a:t>  Feedback from surveys an established yardstick for quality improvement, </a:t>
            </a:r>
            <a:r>
              <a:rPr lang="en-US" sz="2600" dirty="0" smtClean="0">
                <a:solidFill>
                  <a:srgbClr val="C00000"/>
                </a:solidFill>
              </a:rPr>
              <a:t>still not being systematically &amp; extensively utilized.</a:t>
            </a:r>
          </a:p>
          <a:p>
            <a:pPr>
              <a:buFont typeface="Arial" pitchFamily="34" charset="0"/>
              <a:buChar char="•"/>
            </a:pPr>
            <a:endParaRPr lang="en-US" sz="600" dirty="0" smtClean="0"/>
          </a:p>
          <a:p>
            <a:pPr>
              <a:buFont typeface="Arial" pitchFamily="34" charset="0"/>
              <a:buChar char="•"/>
            </a:pPr>
            <a:r>
              <a:rPr lang="en-US" sz="2600" dirty="0" smtClean="0"/>
              <a:t>  Managers must implement effective change by unfreezing old behaviors, </a:t>
            </a:r>
            <a:r>
              <a:rPr lang="en-US" sz="2600" dirty="0" smtClean="0">
                <a:solidFill>
                  <a:srgbClr val="C00000"/>
                </a:solidFill>
              </a:rPr>
              <a:t>introducing new ones, &amp; re-freezing them for better healthcare.</a:t>
            </a:r>
            <a:r>
              <a:rPr lang="en-US" sz="2600" dirty="0" smtClean="0"/>
              <a:t> </a:t>
            </a:r>
          </a:p>
          <a:p>
            <a:pPr>
              <a:buFont typeface="Arial" pitchFamily="34" charset="0"/>
              <a:buChar char="•"/>
            </a:pPr>
            <a:endParaRPr lang="en-US" sz="600" dirty="0" smtClean="0"/>
          </a:p>
          <a:p>
            <a:pPr>
              <a:buFont typeface="Arial" pitchFamily="34" charset="0"/>
              <a:buChar char="•"/>
            </a:pPr>
            <a:r>
              <a:rPr lang="en-US" sz="2600" dirty="0" smtClean="0"/>
              <a:t>  Besides other aspects, </a:t>
            </a:r>
            <a:r>
              <a:rPr lang="en-US" sz="2600" dirty="0" smtClean="0">
                <a:solidFill>
                  <a:srgbClr val="C00000"/>
                </a:solidFill>
              </a:rPr>
              <a:t>Registration &amp; huge waiting time single bottleneck  </a:t>
            </a:r>
            <a:r>
              <a:rPr lang="en-US" sz="2600" dirty="0" smtClean="0"/>
              <a:t>affect efficiency of overall functioning of system. </a:t>
            </a:r>
          </a:p>
          <a:p>
            <a:pPr>
              <a:buFont typeface="Arial" pitchFamily="34" charset="0"/>
              <a:buChar char="•"/>
            </a:pPr>
            <a:endParaRPr lang="en-US" sz="600" dirty="0" smtClean="0"/>
          </a:p>
          <a:p>
            <a:pPr>
              <a:buFont typeface="Arial" pitchFamily="34" charset="0"/>
              <a:buChar char="•"/>
            </a:pPr>
            <a:r>
              <a:rPr lang="en-US" sz="2600" dirty="0" smtClean="0"/>
              <a:t>  Every patient visiting hospital responsible for </a:t>
            </a:r>
            <a:r>
              <a:rPr lang="en-US" sz="2600" dirty="0" smtClean="0">
                <a:solidFill>
                  <a:srgbClr val="C00000"/>
                </a:solidFill>
              </a:rPr>
              <a:t>spreading its good image </a:t>
            </a:r>
            <a:r>
              <a:rPr lang="en-US" sz="2600" dirty="0" smtClean="0"/>
              <a:t>&amp; therefore </a:t>
            </a:r>
            <a:r>
              <a:rPr lang="en-US" sz="2600" dirty="0" smtClean="0">
                <a:solidFill>
                  <a:srgbClr val="C00000"/>
                </a:solidFill>
              </a:rPr>
              <a:t>satisfaction of patients  is equally important </a:t>
            </a:r>
            <a:r>
              <a:rPr lang="en-US" sz="2600" dirty="0" smtClean="0"/>
              <a:t>for hospital management. 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THANK YOU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Patient Satisfaction</a:t>
            </a:r>
            <a:r>
              <a:rPr lang="en-US" u="sng" dirty="0" smtClean="0"/>
              <a:t/>
            </a:r>
            <a:br>
              <a:rPr lang="en-US" u="sng" dirty="0" smtClean="0"/>
            </a:b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" y="838200"/>
            <a:ext cx="8915400" cy="5943600"/>
          </a:xfrm>
        </p:spPr>
        <p:txBody>
          <a:bodyPr>
            <a:noAutofit/>
          </a:bodyPr>
          <a:lstStyle/>
          <a:p>
            <a:r>
              <a:rPr lang="en-US" sz="2400" dirty="0" smtClean="0"/>
              <a:t>Difficult to measure  as not only </a:t>
            </a:r>
            <a:r>
              <a:rPr lang="en-US" sz="2400" dirty="0" smtClean="0">
                <a:solidFill>
                  <a:srgbClr val="C00000"/>
                </a:solidFill>
              </a:rPr>
              <a:t>clinical</a:t>
            </a:r>
            <a:r>
              <a:rPr lang="en-US" sz="2400" dirty="0" smtClean="0"/>
              <a:t> but also </a:t>
            </a:r>
            <a:r>
              <a:rPr lang="en-US" sz="2400" dirty="0" smtClean="0">
                <a:solidFill>
                  <a:srgbClr val="C00000"/>
                </a:solidFill>
              </a:rPr>
              <a:t>non-clinical outcomes</a:t>
            </a:r>
            <a:r>
              <a:rPr lang="en-US" sz="2400" dirty="0" smtClean="0"/>
              <a:t> of care do influence customer satisfaction. </a:t>
            </a:r>
          </a:p>
          <a:p>
            <a:r>
              <a:rPr lang="en-US" sz="2400" dirty="0" smtClean="0"/>
              <a:t>Largely </a:t>
            </a:r>
            <a:r>
              <a:rPr lang="en-US" sz="2400" dirty="0" smtClean="0">
                <a:solidFill>
                  <a:srgbClr val="C00000"/>
                </a:solidFill>
              </a:rPr>
              <a:t>ignored by health care managers</a:t>
            </a:r>
            <a:r>
              <a:rPr lang="en-US" sz="2400" dirty="0" smtClean="0"/>
              <a:t> in developing countries. </a:t>
            </a:r>
          </a:p>
          <a:p>
            <a:r>
              <a:rPr lang="en-US" sz="2400" dirty="0" smtClean="0"/>
              <a:t>Depends up on many factors such as: </a:t>
            </a:r>
          </a:p>
          <a:p>
            <a:pPr lvl="1"/>
            <a:r>
              <a:rPr lang="en-US" sz="2400" dirty="0" smtClean="0"/>
              <a:t>Hospital infrastructure, </a:t>
            </a:r>
          </a:p>
          <a:p>
            <a:pPr lvl="1"/>
            <a:r>
              <a:rPr lang="en-US" sz="2400" dirty="0" smtClean="0"/>
              <a:t>Quality of clinical services provided, </a:t>
            </a:r>
          </a:p>
          <a:p>
            <a:pPr lvl="1"/>
            <a:r>
              <a:rPr lang="en-US" sz="2400" dirty="0" smtClean="0"/>
              <a:t>Availability of medicine and Cost of services,</a:t>
            </a:r>
          </a:p>
          <a:p>
            <a:pPr lvl="1"/>
            <a:r>
              <a:rPr lang="en-US" sz="2400" dirty="0" smtClean="0"/>
              <a:t>Behavior of doctors and other health staff,  </a:t>
            </a:r>
          </a:p>
          <a:p>
            <a:pPr lvl="1"/>
            <a:r>
              <a:rPr lang="en-US" sz="2400" dirty="0" smtClean="0"/>
              <a:t>Physical comfort and Emotional support,</a:t>
            </a:r>
          </a:p>
          <a:p>
            <a:pPr lvl="1"/>
            <a:r>
              <a:rPr lang="en-US" sz="2400" dirty="0" smtClean="0"/>
              <a:t>Respect for patient preferences. </a:t>
            </a:r>
          </a:p>
          <a:p>
            <a:r>
              <a:rPr lang="en-US" sz="2400" dirty="0" smtClean="0">
                <a:solidFill>
                  <a:srgbClr val="C00000"/>
                </a:solidFill>
              </a:rPr>
              <a:t>Mismatch between patient expectation and service received </a:t>
            </a:r>
            <a:r>
              <a:rPr lang="en-US" sz="2400" dirty="0" smtClean="0"/>
              <a:t>is related to decreased satisfaction. </a:t>
            </a:r>
          </a:p>
          <a:p>
            <a:r>
              <a:rPr lang="en-US" sz="2400" dirty="0" smtClean="0"/>
              <a:t>Assessing patient perspectives gives them a voice, which can make </a:t>
            </a:r>
            <a:r>
              <a:rPr lang="en-US" sz="2400" dirty="0" smtClean="0">
                <a:solidFill>
                  <a:srgbClr val="C00000"/>
                </a:solidFill>
              </a:rPr>
              <a:t>public health services more responsive to patients’ expectations.</a:t>
            </a:r>
          </a:p>
          <a:p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OPD Services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" y="838200"/>
            <a:ext cx="8915400" cy="5562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Out Patient Department </a:t>
            </a:r>
            <a:r>
              <a:rPr lang="en-US" sz="2800" dirty="0" smtClean="0">
                <a:solidFill>
                  <a:srgbClr val="C00000"/>
                </a:solidFill>
              </a:rPr>
              <a:t>mirror of  hospital</a:t>
            </a:r>
            <a:r>
              <a:rPr lang="en-US" sz="2800" dirty="0" smtClean="0"/>
              <a:t>, which reflects overall functioning of hospital, being </a:t>
            </a:r>
            <a:r>
              <a:rPr lang="en-US" sz="2800" dirty="0" smtClean="0">
                <a:solidFill>
                  <a:srgbClr val="C00000"/>
                </a:solidFill>
              </a:rPr>
              <a:t>first point of contact between patient and hospital staff</a:t>
            </a:r>
            <a:r>
              <a:rPr lang="en-US" sz="2800" dirty="0" smtClean="0"/>
              <a:t>. </a:t>
            </a:r>
          </a:p>
          <a:p>
            <a:r>
              <a:rPr lang="en-US" sz="2800" dirty="0" smtClean="0"/>
              <a:t>OPD services of  majority of  hospitals facing </a:t>
            </a:r>
            <a:r>
              <a:rPr lang="en-US" sz="2800" dirty="0" smtClean="0">
                <a:solidFill>
                  <a:srgbClr val="C00000"/>
                </a:solidFill>
              </a:rPr>
              <a:t>queuing and waiting time problems</a:t>
            </a:r>
            <a:r>
              <a:rPr lang="en-US" sz="2800" dirty="0" smtClean="0"/>
              <a:t> resulting into patient dissatisfaction. </a:t>
            </a:r>
          </a:p>
          <a:p>
            <a:r>
              <a:rPr lang="en-US" sz="2800" dirty="0" smtClean="0"/>
              <a:t>Waiting for consultation and getting investigations done </a:t>
            </a:r>
            <a:r>
              <a:rPr lang="en-US" sz="2800" dirty="0" smtClean="0">
                <a:solidFill>
                  <a:srgbClr val="C00000"/>
                </a:solidFill>
              </a:rPr>
              <a:t>one of the main reason</a:t>
            </a:r>
            <a:r>
              <a:rPr lang="en-US" sz="2800" dirty="0" smtClean="0"/>
              <a:t> behind patient does not want to avail services of that particular hospital. </a:t>
            </a:r>
          </a:p>
          <a:p>
            <a:r>
              <a:rPr lang="en-US" sz="2800" dirty="0" smtClean="0"/>
              <a:t>Provision of quick and efficient services possible with optimum utilization of  resources through </a:t>
            </a:r>
            <a:r>
              <a:rPr lang="en-US" sz="2800" dirty="0" smtClean="0">
                <a:solidFill>
                  <a:srgbClr val="C00000"/>
                </a:solidFill>
              </a:rPr>
              <a:t>multitasking in a single window system in OPD.</a:t>
            </a:r>
            <a:endParaRPr lang="en-US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u="sng" dirty="0" err="1" smtClean="0"/>
              <a:t>Safdarjung</a:t>
            </a:r>
            <a:r>
              <a:rPr lang="en-US" b="1" u="sng" dirty="0" smtClean="0"/>
              <a:t> Hospital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" y="3200400"/>
            <a:ext cx="8915400" cy="2590800"/>
          </a:xfrm>
        </p:spPr>
        <p:txBody>
          <a:bodyPr>
            <a:noAutofit/>
          </a:bodyPr>
          <a:lstStyle/>
          <a:p>
            <a:r>
              <a:rPr lang="en-US" sz="2400" dirty="0" smtClean="0"/>
              <a:t>Built in 47 Acres. Receives its budget from the Ministry. </a:t>
            </a:r>
          </a:p>
          <a:p>
            <a:r>
              <a:rPr lang="en-US" sz="2400" dirty="0" smtClean="0">
                <a:solidFill>
                  <a:srgbClr val="C00000"/>
                </a:solidFill>
              </a:rPr>
              <a:t>37 </a:t>
            </a:r>
            <a:r>
              <a:rPr lang="en-US" sz="2400" dirty="0" err="1" smtClean="0">
                <a:solidFill>
                  <a:srgbClr val="C00000"/>
                </a:solidFill>
              </a:rPr>
              <a:t>Depts</a:t>
            </a:r>
            <a:r>
              <a:rPr lang="en-US" sz="2400" dirty="0" smtClean="0">
                <a:solidFill>
                  <a:srgbClr val="C00000"/>
                </a:solidFill>
              </a:rPr>
              <a:t>, 180 OPD Rooms, 7000 – 8000 OPD Load</a:t>
            </a:r>
            <a:r>
              <a:rPr lang="en-US" sz="2400" dirty="0" smtClean="0"/>
              <a:t> per day with three times attendants.</a:t>
            </a:r>
          </a:p>
          <a:p>
            <a:r>
              <a:rPr lang="en-US" sz="2400" dirty="0" err="1" smtClean="0">
                <a:solidFill>
                  <a:srgbClr val="C00000"/>
                </a:solidFill>
              </a:rPr>
              <a:t>Vardhman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Mahavir</a:t>
            </a:r>
            <a:r>
              <a:rPr lang="en-US" sz="2400" dirty="0" smtClean="0">
                <a:solidFill>
                  <a:srgbClr val="C00000"/>
                </a:solidFill>
              </a:rPr>
              <a:t> Medical College</a:t>
            </a:r>
            <a:r>
              <a:rPr lang="en-US" sz="2400" dirty="0" smtClean="0"/>
              <a:t> established in November 2001. First batch joined in Feb 2002. Affiliated to Guru </a:t>
            </a:r>
            <a:r>
              <a:rPr lang="en-US" sz="2400" dirty="0" err="1" smtClean="0"/>
              <a:t>Govind</a:t>
            </a:r>
            <a:r>
              <a:rPr lang="en-US" sz="2400" dirty="0" smtClean="0"/>
              <a:t> Singh I P University, Delhi. 2008 onwards post graduate courses.</a:t>
            </a:r>
          </a:p>
          <a:p>
            <a:r>
              <a:rPr lang="en-US" sz="2400" dirty="0" smtClean="0">
                <a:solidFill>
                  <a:srgbClr val="C00000"/>
                </a:solidFill>
              </a:rPr>
              <a:t>14 specialty OPDs in the evening</a:t>
            </a:r>
            <a:r>
              <a:rPr lang="en-US" sz="2400" dirty="0" smtClean="0"/>
              <a:t> and only 30 ICU beds etc. Further, on an average  about 1000 patients attend casualty emergency, 355 admitted and 75 deliveries are carried out daily. </a:t>
            </a:r>
          </a:p>
          <a:p>
            <a:endParaRPr lang="en-US" sz="2400" dirty="0" smtClean="0"/>
          </a:p>
          <a:p>
            <a:endParaRPr lang="en-US" sz="2400" dirty="0" smtClean="0"/>
          </a:p>
        </p:txBody>
      </p:sp>
      <p:pic>
        <p:nvPicPr>
          <p:cNvPr id="4" name="Picture 3" descr="C:\Users\RSM\Desktop\safdarjung-2_647_020616081437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3830" y="762000"/>
            <a:ext cx="326517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505200" y="906482"/>
            <a:ext cx="5410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  Founded during  </a:t>
            </a:r>
            <a:r>
              <a:rPr lang="en-US" sz="2400" dirty="0" smtClean="0">
                <a:solidFill>
                  <a:srgbClr val="C00000"/>
                </a:solidFill>
              </a:rPr>
              <a:t>Second World War in </a:t>
            </a:r>
          </a:p>
          <a:p>
            <a:r>
              <a:rPr lang="en-US" sz="2400" dirty="0" smtClean="0">
                <a:solidFill>
                  <a:srgbClr val="C00000"/>
                </a:solidFill>
              </a:rPr>
              <a:t>    1942</a:t>
            </a:r>
            <a:r>
              <a:rPr lang="en-US" sz="2400" dirty="0" smtClean="0"/>
              <a:t> as a base hospital for allied forces.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 Taken over by the Central Government </a:t>
            </a:r>
          </a:p>
          <a:p>
            <a:r>
              <a:rPr lang="en-US" sz="2400" dirty="0" smtClean="0"/>
              <a:t>    of India, </a:t>
            </a:r>
            <a:r>
              <a:rPr lang="en-US" sz="2400" dirty="0" smtClean="0">
                <a:solidFill>
                  <a:srgbClr val="C00000"/>
                </a:solidFill>
              </a:rPr>
              <a:t>Ministry of Health in 1954</a:t>
            </a:r>
            <a:r>
              <a:rPr lang="en-US" sz="2400" dirty="0" smtClean="0"/>
              <a:t>.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 In 1942 had only </a:t>
            </a:r>
            <a:r>
              <a:rPr lang="en-US" sz="2400" dirty="0" smtClean="0">
                <a:solidFill>
                  <a:srgbClr val="C00000"/>
                </a:solidFill>
              </a:rPr>
              <a:t>204</a:t>
            </a:r>
            <a:r>
              <a:rPr lang="en-US" sz="2400" dirty="0" smtClean="0"/>
              <a:t> beds, which has </a:t>
            </a:r>
          </a:p>
          <a:p>
            <a:r>
              <a:rPr lang="en-US" sz="2400" dirty="0" smtClean="0"/>
              <a:t>    now increased to </a:t>
            </a:r>
            <a:r>
              <a:rPr lang="en-US" sz="2400" dirty="0" smtClean="0">
                <a:solidFill>
                  <a:srgbClr val="C00000"/>
                </a:solidFill>
              </a:rPr>
              <a:t>1531</a:t>
            </a:r>
            <a:r>
              <a:rPr lang="en-US" sz="2400" dirty="0" smtClean="0"/>
              <a:t> beds. 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563562"/>
          </a:xfrm>
        </p:spPr>
        <p:txBody>
          <a:bodyPr>
            <a:noAutofit/>
          </a:bodyPr>
          <a:lstStyle/>
          <a:p>
            <a:r>
              <a:rPr lang="en-US" sz="3600" b="1" u="sng" dirty="0" smtClean="0"/>
              <a:t>Specialist OPD Services for CGHS Patients 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pic>
        <p:nvPicPr>
          <p:cNvPr id="8" name="Content Placeholder 7" descr="C:\Users\RSM\Desktop\IMAG2039.jpg"/>
          <p:cNvPicPr>
            <a:picLocks noGrp="1"/>
          </p:cNvPicPr>
          <p:nvPr>
            <p:ph idx="1"/>
          </p:nvPr>
        </p:nvPicPr>
        <p:blipFill>
          <a:blip r:embed="rId2" cstate="print"/>
          <a:srcRect t="10694" b="39981"/>
          <a:stretch>
            <a:fillRect/>
          </a:stretch>
        </p:blipFill>
        <p:spPr bwMode="auto">
          <a:xfrm>
            <a:off x="609600" y="1295400"/>
            <a:ext cx="38862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C:\Users\RSM\Desktop\IMAG2042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295400"/>
            <a:ext cx="3657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C:\Users\RSM\Desktop\IMAG2047.jpg"/>
          <p:cNvPicPr/>
          <p:nvPr/>
        </p:nvPicPr>
        <p:blipFill>
          <a:blip r:embed="rId4" cstate="print"/>
          <a:srcRect l="21443" r="15746" b="11280"/>
          <a:stretch>
            <a:fillRect/>
          </a:stretch>
        </p:blipFill>
        <p:spPr bwMode="auto">
          <a:xfrm>
            <a:off x="609600" y="3931920"/>
            <a:ext cx="3886200" cy="2392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C:\Users\RSM\Desktop\IMAG2050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8200" y="3962400"/>
            <a:ext cx="3657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563562"/>
          </a:xfrm>
        </p:spPr>
        <p:txBody>
          <a:bodyPr>
            <a:noAutofit/>
          </a:bodyPr>
          <a:lstStyle/>
          <a:p>
            <a:r>
              <a:rPr lang="en-US" sz="3600" b="1" u="sng" dirty="0" smtClean="0"/>
              <a:t>Specialist OPD Services for CGHS Patients 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" y="990600"/>
            <a:ext cx="8915400" cy="2209800"/>
          </a:xfrm>
        </p:spPr>
        <p:txBody>
          <a:bodyPr>
            <a:noAutofit/>
          </a:bodyPr>
          <a:lstStyle/>
          <a:p>
            <a:r>
              <a:rPr lang="en-US" sz="2600" dirty="0" smtClean="0"/>
              <a:t>Specialist OPD Services for CGHS Patients at the </a:t>
            </a:r>
            <a:r>
              <a:rPr lang="en-US" sz="2600" dirty="0" smtClean="0">
                <a:solidFill>
                  <a:srgbClr val="C00000"/>
                </a:solidFill>
              </a:rPr>
              <a:t>Third Floor of Hospital. Computerized Registration Counters.</a:t>
            </a:r>
            <a:r>
              <a:rPr lang="en-US" sz="2600" dirty="0" smtClean="0"/>
              <a:t> </a:t>
            </a:r>
          </a:p>
          <a:p>
            <a:r>
              <a:rPr lang="en-US" sz="2600" dirty="0" smtClean="0"/>
              <a:t>Backed with a </a:t>
            </a:r>
            <a:r>
              <a:rPr lang="en-US" sz="2600" dirty="0" smtClean="0">
                <a:solidFill>
                  <a:srgbClr val="C00000"/>
                </a:solidFill>
              </a:rPr>
              <a:t>vision to offer best in patient care </a:t>
            </a:r>
            <a:r>
              <a:rPr lang="en-US" sz="2600" dirty="0" smtClean="0"/>
              <a:t>and equipped with technologically advanced healthcare facilities, they are upcoming names in healthcare industry. </a:t>
            </a:r>
          </a:p>
          <a:p>
            <a:r>
              <a:rPr lang="en-US" sz="2600" dirty="0" smtClean="0"/>
              <a:t>A team of </a:t>
            </a:r>
            <a:r>
              <a:rPr lang="en-US" sz="2600" dirty="0" smtClean="0">
                <a:solidFill>
                  <a:srgbClr val="C00000"/>
                </a:solidFill>
              </a:rPr>
              <a:t>91 Specialists</a:t>
            </a:r>
            <a:r>
              <a:rPr lang="en-US" sz="2600" dirty="0" smtClean="0"/>
              <a:t> equipped with  knowledge and expertise for handling various types of medical cases in          </a:t>
            </a:r>
            <a:r>
              <a:rPr lang="en-US" sz="2600" dirty="0" smtClean="0">
                <a:solidFill>
                  <a:srgbClr val="C00000"/>
                </a:solidFill>
              </a:rPr>
              <a:t>11 Specialties</a:t>
            </a:r>
            <a:r>
              <a:rPr lang="en-US" sz="2600" dirty="0" smtClean="0"/>
              <a:t> </a:t>
            </a:r>
            <a:r>
              <a:rPr lang="en-US" sz="2600" dirty="0" err="1" smtClean="0"/>
              <a:t>viz</a:t>
            </a:r>
            <a:r>
              <a:rPr lang="en-US" sz="2600" dirty="0" smtClean="0"/>
              <a:t>, Medicine, Orthopedics, Surgery, Dental, ENT, Ophthalmology, Pediatrics, Dermatology, Gynecology, Homeopathy and </a:t>
            </a:r>
            <a:r>
              <a:rPr lang="en-US" sz="2600" dirty="0" err="1" smtClean="0">
                <a:solidFill>
                  <a:srgbClr val="C00000"/>
                </a:solidFill>
              </a:rPr>
              <a:t>Ayurvedic</a:t>
            </a:r>
            <a:r>
              <a:rPr lang="en-US" sz="2600" dirty="0" smtClean="0">
                <a:solidFill>
                  <a:srgbClr val="C00000"/>
                </a:solidFill>
              </a:rPr>
              <a:t> (No Doctor available)</a:t>
            </a:r>
            <a:r>
              <a:rPr lang="en-US" sz="2600" dirty="0" smtClean="0"/>
              <a:t>.</a:t>
            </a:r>
          </a:p>
          <a:p>
            <a:r>
              <a:rPr lang="en-US" sz="2600" dirty="0" smtClean="0">
                <a:solidFill>
                  <a:srgbClr val="C00000"/>
                </a:solidFill>
              </a:rPr>
              <a:t>20 OPD rooms, Average OPD of approx 1300 per day and approx 700 attendants</a:t>
            </a:r>
            <a:r>
              <a:rPr lang="en-US" sz="2600" dirty="0" smtClean="0"/>
              <a:t> accompanying patients per day.</a:t>
            </a:r>
            <a:endParaRPr lang="en-US" sz="2600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3562"/>
          </a:xfrm>
        </p:spPr>
        <p:txBody>
          <a:bodyPr>
            <a:noAutofit/>
          </a:bodyPr>
          <a:lstStyle/>
          <a:p>
            <a:r>
              <a:rPr lang="en-US" sz="3600" b="1" u="sng" dirty="0" smtClean="0"/>
              <a:t>Monthly Contributions CGHS </a:t>
            </a:r>
            <a:endParaRPr lang="en-US" sz="3600" u="sng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1142998"/>
          <a:ext cx="8610600" cy="5410204"/>
        </p:xfrm>
        <a:graphic>
          <a:graphicData uri="http://schemas.openxmlformats.org/drawingml/2006/table">
            <a:tbl>
              <a:tblPr/>
              <a:tblGrid>
                <a:gridCol w="1066800"/>
                <a:gridCol w="4495800"/>
                <a:gridCol w="3048000"/>
              </a:tblGrid>
              <a:tr h="17122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3200" b="1" dirty="0" err="1">
                          <a:latin typeface="+mn-lt"/>
                          <a:ea typeface="Calibri"/>
                          <a:cs typeface="Times New Roman"/>
                        </a:rPr>
                        <a:t>S.No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3200" b="1" dirty="0">
                          <a:latin typeface="+mn-lt"/>
                          <a:ea typeface="Calibri"/>
                          <a:cs typeface="Times New Roman"/>
                        </a:rPr>
                        <a:t>Corresponding level in  Pay Matrix as per 7th CPC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3200" b="1">
                          <a:latin typeface="+mn-lt"/>
                          <a:ea typeface="Calibri"/>
                          <a:cs typeface="Times New Roman"/>
                        </a:rPr>
                        <a:t>Contribution (Rs. Per month</a:t>
                      </a:r>
                      <a:r>
                        <a:rPr lang="en-US" sz="3200" b="1" cap="all">
                          <a:latin typeface="+mn-lt"/>
                          <a:ea typeface="Calibri"/>
                          <a:cs typeface="Times New Roman"/>
                        </a:rPr>
                        <a:t>)</a:t>
                      </a:r>
                      <a:endParaRPr lang="en-US" sz="2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</a:tr>
              <a:tr h="9244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3200" dirty="0"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3200" dirty="0">
                          <a:latin typeface="+mn-lt"/>
                          <a:ea typeface="Calibri"/>
                          <a:cs typeface="Times New Roman"/>
                        </a:rPr>
                        <a:t>Level: 1 to 5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3200">
                          <a:latin typeface="+mn-lt"/>
                          <a:ea typeface="Calibri"/>
                          <a:cs typeface="Times New Roman"/>
                        </a:rPr>
                        <a:t>250</a:t>
                      </a:r>
                      <a:endParaRPr lang="en-US" sz="2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244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3200" dirty="0"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3200">
                          <a:latin typeface="+mn-lt"/>
                          <a:ea typeface="Calibri"/>
                          <a:cs typeface="Times New Roman"/>
                        </a:rPr>
                        <a:t>Level: 6</a:t>
                      </a:r>
                      <a:endParaRPr lang="en-US" sz="2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3200">
                          <a:latin typeface="+mn-lt"/>
                          <a:ea typeface="Calibri"/>
                          <a:cs typeface="Times New Roman"/>
                        </a:rPr>
                        <a:t>450</a:t>
                      </a:r>
                      <a:endParaRPr lang="en-US" sz="2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9244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3200" dirty="0"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3200">
                          <a:latin typeface="+mn-lt"/>
                          <a:ea typeface="Calibri"/>
                          <a:cs typeface="Times New Roman"/>
                        </a:rPr>
                        <a:t>Level: 7 to 11</a:t>
                      </a:r>
                      <a:endParaRPr lang="en-US" sz="2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3200">
                          <a:latin typeface="+mn-lt"/>
                          <a:ea typeface="Calibri"/>
                          <a:cs typeface="Times New Roman"/>
                        </a:rPr>
                        <a:t>650</a:t>
                      </a:r>
                      <a:endParaRPr lang="en-US" sz="2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244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3200" dirty="0">
                          <a:latin typeface="+mn-lt"/>
                          <a:ea typeface="Calibri"/>
                          <a:cs typeface="Times New Roman"/>
                        </a:rPr>
                        <a:t>4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3200">
                          <a:latin typeface="+mn-lt"/>
                          <a:ea typeface="Calibri"/>
                          <a:cs typeface="Times New Roman"/>
                        </a:rPr>
                        <a:t>Level: 12 &amp; above</a:t>
                      </a:r>
                      <a:endParaRPr lang="en-US" sz="2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3200" dirty="0">
                          <a:latin typeface="+mn-lt"/>
                          <a:ea typeface="Calibri"/>
                          <a:cs typeface="Times New Roman"/>
                        </a:rPr>
                        <a:t>1000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563562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 </a:t>
            </a:r>
            <a:r>
              <a:rPr lang="en-US" sz="3600" b="1" u="sng" dirty="0" smtClean="0"/>
              <a:t>Need for the Study 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" y="762000"/>
            <a:ext cx="8915400" cy="2209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Characteristics of organizations result in </a:t>
            </a:r>
            <a:r>
              <a:rPr lang="en-US" sz="2800" dirty="0" smtClean="0">
                <a:solidFill>
                  <a:srgbClr val="C00000"/>
                </a:solidFill>
              </a:rPr>
              <a:t>more "personal" care</a:t>
            </a:r>
            <a:r>
              <a:rPr lang="en-US" sz="2800" dirty="0" smtClean="0"/>
              <a:t>, associated with </a:t>
            </a:r>
            <a:r>
              <a:rPr lang="en-US" sz="2800" dirty="0" smtClean="0">
                <a:solidFill>
                  <a:srgbClr val="C00000"/>
                </a:solidFill>
              </a:rPr>
              <a:t>higher levels of satisfaction</a:t>
            </a:r>
            <a:r>
              <a:rPr lang="en-US" sz="2800" dirty="0" smtClean="0"/>
              <a:t>. </a:t>
            </a:r>
          </a:p>
          <a:p>
            <a:r>
              <a:rPr lang="en-US" sz="2800" dirty="0" smtClean="0"/>
              <a:t>Some studies suggest </a:t>
            </a:r>
            <a:r>
              <a:rPr lang="en-US" sz="2800" dirty="0" smtClean="0">
                <a:solidFill>
                  <a:srgbClr val="C00000"/>
                </a:solidFill>
              </a:rPr>
              <a:t>more personal care</a:t>
            </a:r>
            <a:r>
              <a:rPr lang="en-US" sz="2800" dirty="0" smtClean="0"/>
              <a:t> will result in better communication &amp; more patient involvement, and hence </a:t>
            </a:r>
            <a:r>
              <a:rPr lang="en-US" sz="2800" dirty="0" smtClean="0">
                <a:solidFill>
                  <a:srgbClr val="C00000"/>
                </a:solidFill>
              </a:rPr>
              <a:t>better quality of care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But the </a:t>
            </a:r>
            <a:r>
              <a:rPr lang="en-US" sz="2800" dirty="0" smtClean="0">
                <a:solidFill>
                  <a:srgbClr val="C00000"/>
                </a:solidFill>
              </a:rPr>
              <a:t>data on these issues are weak and inconsistent</a:t>
            </a:r>
            <a:r>
              <a:rPr lang="en-US" sz="2800" dirty="0" smtClean="0"/>
              <a:t>. </a:t>
            </a:r>
          </a:p>
          <a:p>
            <a:r>
              <a:rPr lang="en-US" sz="2800" dirty="0" smtClean="0"/>
              <a:t>Further research is needed to </a:t>
            </a:r>
            <a:r>
              <a:rPr lang="en-US" sz="2800" dirty="0" smtClean="0">
                <a:solidFill>
                  <a:srgbClr val="C00000"/>
                </a:solidFill>
              </a:rPr>
              <a:t>measure specific aspects of medical care</a:t>
            </a:r>
            <a:r>
              <a:rPr lang="en-US" sz="2800" dirty="0" smtClean="0"/>
              <a:t> and ways in which patient reports can complement other sources of information about quality. </a:t>
            </a:r>
          </a:p>
          <a:p>
            <a:r>
              <a:rPr lang="en-US" sz="2800" dirty="0" smtClean="0"/>
              <a:t>In addition, more research on </a:t>
            </a:r>
            <a:r>
              <a:rPr lang="en-US" sz="2800" dirty="0" smtClean="0">
                <a:solidFill>
                  <a:srgbClr val="C00000"/>
                </a:solidFill>
              </a:rPr>
              <a:t>determinants of satisfaction </a:t>
            </a:r>
            <a:r>
              <a:rPr lang="en-US" sz="2800" dirty="0" smtClean="0"/>
              <a:t>&amp; </a:t>
            </a:r>
            <a:r>
              <a:rPr lang="en-US" sz="2800" dirty="0" smtClean="0">
                <a:solidFill>
                  <a:srgbClr val="C00000"/>
                </a:solidFill>
              </a:rPr>
              <a:t>relationship between quality &amp; satisfaction</a:t>
            </a:r>
            <a:r>
              <a:rPr lang="en-US" sz="2800" dirty="0" smtClean="0"/>
              <a:t> among  patients is recommended.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</TotalTime>
  <Words>1762</Words>
  <Application>Microsoft Office PowerPoint</Application>
  <PresentationFormat>On-screen Show (4:3)</PresentationFormat>
  <Paragraphs>315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Slide 1</vt:lpstr>
      <vt:lpstr>Acknowledgement </vt:lpstr>
      <vt:lpstr>Patient Satisfaction </vt:lpstr>
      <vt:lpstr>OPD Services </vt:lpstr>
      <vt:lpstr>Safdarjung Hospital </vt:lpstr>
      <vt:lpstr>Specialist OPD Services for CGHS Patients  </vt:lpstr>
      <vt:lpstr>Specialist OPD Services for CGHS Patients  </vt:lpstr>
      <vt:lpstr>Monthly Contributions CGHS </vt:lpstr>
      <vt:lpstr> Need for the Study  </vt:lpstr>
      <vt:lpstr>  Review of Literature   </vt:lpstr>
      <vt:lpstr>   Statement of the Problem    </vt:lpstr>
      <vt:lpstr>   Objectives of the Study  </vt:lpstr>
      <vt:lpstr>   Research Methodology   </vt:lpstr>
      <vt:lpstr>   Research Design   </vt:lpstr>
      <vt:lpstr>    Materials and Methods   </vt:lpstr>
      <vt:lpstr>    Methods of Data Collection    </vt:lpstr>
      <vt:lpstr>     Observations and Results     </vt:lpstr>
      <vt:lpstr>     Demographic Profile of Patients     </vt:lpstr>
      <vt:lpstr>     Medicine OPD     </vt:lpstr>
      <vt:lpstr>     Orthopaedics OPD     </vt:lpstr>
      <vt:lpstr>     ENT OPD      </vt:lpstr>
      <vt:lpstr>     Paediatrics OPD      </vt:lpstr>
      <vt:lpstr>     Eye OPD      </vt:lpstr>
      <vt:lpstr>     Cumulated Analysis      </vt:lpstr>
      <vt:lpstr>       Measures for Improvement       </vt:lpstr>
      <vt:lpstr>       Conclusion       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Institute of Health Management  Research, New Delhi</dc:title>
  <dc:creator>RSM</dc:creator>
  <cp:lastModifiedBy>RSM</cp:lastModifiedBy>
  <cp:revision>83</cp:revision>
  <dcterms:created xsi:type="dcterms:W3CDTF">2006-08-16T00:00:00Z</dcterms:created>
  <dcterms:modified xsi:type="dcterms:W3CDTF">2017-05-15T02:53:18Z</dcterms:modified>
</cp:coreProperties>
</file>