
<file path=[Content_Types].xml><?xml version="1.0" encoding="utf-8"?>
<Types xmlns="http://schemas.openxmlformats.org/package/2006/content-types">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charts/chart13.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layout28.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charts/chart7.xml" ContentType="application/vnd.openxmlformats-officedocument.drawingml.chart+xml"/>
  <Override PartName="/ppt/charts/chart20.xml" ContentType="application/vnd.openxmlformats-officedocument.drawingml.chart+xml"/>
  <Override PartName="/ppt/diagrams/quickStyle31.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diagrams/colors27.xml" ContentType="application/vnd.openxmlformats-officedocument.drawingml.diagramColors+xml"/>
  <Override PartName="/ppt/diagrams/data29.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diagrams/colors3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charts/chart18.xml" ContentType="application/vnd.openxmlformats-officedocument.drawingml.chart+xml"/>
  <Override PartName="/ppt/diagrams/colors30.xml" ContentType="application/vnd.openxmlformats-officedocument.drawingml.diagramColors+xml"/>
  <Override PartName="/ppt/diagrams/data32.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quickStyle29.xml" ContentType="application/vnd.openxmlformats-officedocument.drawingml.diagramStyl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charts/chart14.xml" ContentType="application/vnd.openxmlformats-officedocument.drawingml.chart+xml"/>
  <Override PartName="/ppt/diagrams/layout29.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charts/chart8.xml" ContentType="application/vnd.openxmlformats-officedocument.drawingml.chart+xml"/>
  <Override PartName="/ppt/diagrams/layout18.xml" ContentType="application/vnd.openxmlformats-officedocument.drawingml.diagramLayout+xml"/>
  <Override PartName="/ppt/diagrams/quickStyle25.xml" ContentType="application/vnd.openxmlformats-officedocument.drawingml.diagramStyle+xml"/>
  <Override PartName="/ppt/charts/chart21.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10.xml" ContentType="application/vnd.openxmlformats-officedocument.drawingml.chart+xml"/>
  <Override PartName="/ppt/diagrams/layout25.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charts/chart4.xml" ContentType="application/vnd.openxmlformats-officedocument.drawingml.chart+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layout32.xml" ContentType="application/vnd.openxmlformats-officedocument.drawingml.diagramLayout+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charts/chart19.xml" ContentType="application/vnd.openxmlformats-officedocument.drawingml.chart+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charts/chart15.xml" ContentType="application/vnd.openxmlformats-officedocument.drawingml.chart+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charts/chart9.xml" ContentType="application/vnd.openxmlformats-officedocument.drawingml.chart+xml"/>
  <Override PartName="/ppt/diagrams/layout19.xml" ContentType="application/vnd.openxmlformats-officedocument.drawingml.diagramLayout+xml"/>
  <Override PartName="/ppt/charts/chart11.xml" ContentType="application/vnd.openxmlformats-officedocument.drawingml.chart+xml"/>
  <Override PartName="/ppt/diagrams/quickStyle33.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charts/chart5.xml" ContentType="application/vnd.openxmlformats-officedocument.drawingml.chart+xml"/>
  <Override PartName="/ppt/diagrams/colors18.xml" ContentType="application/vnd.openxmlformats-officedocument.drawingml.diagramColors+xml"/>
  <Override PartName="/ppt/diagrams/layout33.xml" ContentType="application/vnd.openxmlformats-officedocument.drawingml.diagramLayout+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rawings/drawing1.xml" ContentType="application/vnd.openxmlformats-officedocument.drawingml.chartshapes+xml"/>
  <Override PartName="/ppt/slides/slide24.xml" ContentType="application/vnd.openxmlformats-officedocument.presentationml.slide+xml"/>
  <Override PartName="/ppt/slides/slide35.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diagrams/data12.xml" ContentType="application/vnd.openxmlformats-officedocument.drawingml.diagramData+xml"/>
  <Override PartName="/ppt/charts/chart16.xml" ContentType="application/vnd.openxmlformats-officedocument.drawingml.chart+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charts/chart12.xml" ContentType="application/vnd.openxmlformats-officedocument.drawingml.chart+xml"/>
  <Override PartName="/ppt/diagrams/layout27.xml" ContentType="application/vnd.openxmlformats-officedocument.drawingml.diagramLayout+xml"/>
  <Override PartName="/ppt/diagrams/quickStyle34.xml" ContentType="application/vnd.openxmlformats-officedocument.drawingml.diagramStyl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charts/chart6.xml" ContentType="application/vnd.openxmlformats-officedocument.drawingml.chart+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layout34.xml" ContentType="application/vnd.openxmlformats-officedocument.drawingml.diagramLayout+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charts/chart17.xml" ContentType="application/vnd.openxmlformats-officedocument.drawingml.chart+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7" r:id="rId4"/>
    <p:sldId id="258" r:id="rId5"/>
    <p:sldId id="259" r:id="rId6"/>
    <p:sldId id="260" r:id="rId7"/>
    <p:sldId id="290" r:id="rId8"/>
    <p:sldId id="262" r:id="rId9"/>
    <p:sldId id="263" r:id="rId10"/>
    <p:sldId id="264" r:id="rId11"/>
    <p:sldId id="265" r:id="rId12"/>
    <p:sldId id="266" r:id="rId13"/>
    <p:sldId id="267" r:id="rId14"/>
    <p:sldId id="268" r:id="rId15"/>
    <p:sldId id="269" r:id="rId16"/>
    <p:sldId id="270" r:id="rId17"/>
    <p:sldId id="271" r:id="rId18"/>
    <p:sldId id="272" r:id="rId19"/>
    <p:sldId id="277" r:id="rId20"/>
    <p:sldId id="273" r:id="rId21"/>
    <p:sldId id="274" r:id="rId22"/>
    <p:sldId id="275" r:id="rId23"/>
    <p:sldId id="276" r:id="rId24"/>
    <p:sldId id="278" r:id="rId25"/>
    <p:sldId id="279" r:id="rId26"/>
    <p:sldId id="280" r:id="rId27"/>
    <p:sldId id="281" r:id="rId28"/>
    <p:sldId id="282" r:id="rId29"/>
    <p:sldId id="283" r:id="rId30"/>
    <p:sldId id="284" r:id="rId31"/>
    <p:sldId id="289" r:id="rId32"/>
    <p:sldId id="285" r:id="rId33"/>
    <p:sldId id="287" r:id="rId34"/>
    <p:sldId id="286" r:id="rId35"/>
    <p:sldId id="292" r:id="rId36"/>
    <p:sldId id="28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LOKSIR\Documents\hlfppt\states\TB%20Study\Book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LOKSIR\Documents\hlfppt\states\TB%20Study\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Sheet1!$D$31</c:f>
              <c:strCache>
                <c:ptCount val="1"/>
                <c:pt idx="0">
                  <c:v>Frequency</c:v>
                </c:pt>
              </c:strCache>
            </c:strRef>
          </c:tx>
          <c:dLbls>
            <c:txPr>
              <a:bodyPr/>
              <a:lstStyle/>
              <a:p>
                <a:pPr>
                  <a:defRPr sz="1400" b="1"/>
                </a:pPr>
                <a:endParaRPr lang="en-US"/>
              </a:p>
            </c:txPr>
            <c:showCatName val="1"/>
            <c:showPercent val="1"/>
            <c:showLeaderLines val="1"/>
          </c:dLbls>
          <c:cat>
            <c:strRef>
              <c:f>Sheet1!$C$32:$C$50</c:f>
              <c:strCache>
                <c:ptCount val="19"/>
                <c:pt idx="0">
                  <c:v>Assam</c:v>
                </c:pt>
                <c:pt idx="1">
                  <c:v>Maharashtra</c:v>
                </c:pt>
                <c:pt idx="2">
                  <c:v>Outside India (Nepal)</c:v>
                </c:pt>
                <c:pt idx="3">
                  <c:v>Odisha</c:v>
                </c:pt>
                <c:pt idx="4">
                  <c:v>Punjab</c:v>
                </c:pt>
                <c:pt idx="5">
                  <c:v>Rajasthan</c:v>
                </c:pt>
                <c:pt idx="6">
                  <c:v>Tamil Nadu</c:v>
                </c:pt>
                <c:pt idx="7">
                  <c:v>Uttar Pradesh</c:v>
                </c:pt>
                <c:pt idx="8">
                  <c:v>Uttarakhand</c:v>
                </c:pt>
                <c:pt idx="9">
                  <c:v>West Bengal</c:v>
                </c:pt>
                <c:pt idx="10">
                  <c:v>Bihar </c:v>
                </c:pt>
                <c:pt idx="11">
                  <c:v>Chhattisgarh</c:v>
                </c:pt>
                <c:pt idx="12">
                  <c:v>Delhi</c:v>
                </c:pt>
                <c:pt idx="13">
                  <c:v>Haryana</c:v>
                </c:pt>
                <c:pt idx="14">
                  <c:v>Himachal Pradesh</c:v>
                </c:pt>
                <c:pt idx="15">
                  <c:v>Jammu &amp; Kashmir</c:v>
                </c:pt>
                <c:pt idx="16">
                  <c:v>Jharkhand</c:v>
                </c:pt>
                <c:pt idx="17">
                  <c:v>Madhya Pradesh</c:v>
                </c:pt>
                <c:pt idx="18">
                  <c:v>Missing</c:v>
                </c:pt>
              </c:strCache>
            </c:strRef>
          </c:cat>
          <c:val>
            <c:numRef>
              <c:f>Sheet1!$D$32:$D$50</c:f>
              <c:numCache>
                <c:formatCode>General</c:formatCode>
                <c:ptCount val="19"/>
                <c:pt idx="0">
                  <c:v>1</c:v>
                </c:pt>
                <c:pt idx="1">
                  <c:v>3</c:v>
                </c:pt>
                <c:pt idx="2">
                  <c:v>1</c:v>
                </c:pt>
                <c:pt idx="3">
                  <c:v>1</c:v>
                </c:pt>
                <c:pt idx="4">
                  <c:v>29</c:v>
                </c:pt>
                <c:pt idx="5">
                  <c:v>9</c:v>
                </c:pt>
                <c:pt idx="6">
                  <c:v>2</c:v>
                </c:pt>
                <c:pt idx="7">
                  <c:v>87</c:v>
                </c:pt>
                <c:pt idx="8">
                  <c:v>4</c:v>
                </c:pt>
                <c:pt idx="9">
                  <c:v>1</c:v>
                </c:pt>
                <c:pt idx="10">
                  <c:v>27</c:v>
                </c:pt>
                <c:pt idx="11">
                  <c:v>1</c:v>
                </c:pt>
                <c:pt idx="12">
                  <c:v>24</c:v>
                </c:pt>
                <c:pt idx="13">
                  <c:v>32</c:v>
                </c:pt>
                <c:pt idx="14">
                  <c:v>17</c:v>
                </c:pt>
                <c:pt idx="15">
                  <c:v>5</c:v>
                </c:pt>
                <c:pt idx="16">
                  <c:v>1</c:v>
                </c:pt>
                <c:pt idx="17">
                  <c:v>4</c:v>
                </c:pt>
                <c:pt idx="18">
                  <c:v>1</c:v>
                </c:pt>
              </c:numCache>
            </c:numRef>
          </c:val>
        </c:ser>
        <c:ser>
          <c:idx val="1"/>
          <c:order val="1"/>
          <c:tx>
            <c:strRef>
              <c:f>Sheet1!$E$31</c:f>
              <c:strCache>
                <c:ptCount val="1"/>
                <c:pt idx="0">
                  <c:v>Percentage</c:v>
                </c:pt>
              </c:strCache>
            </c:strRef>
          </c:tx>
          <c:cat>
            <c:strRef>
              <c:f>Sheet1!$C$32:$C$50</c:f>
              <c:strCache>
                <c:ptCount val="19"/>
                <c:pt idx="0">
                  <c:v>Assam</c:v>
                </c:pt>
                <c:pt idx="1">
                  <c:v>Maharashtra</c:v>
                </c:pt>
                <c:pt idx="2">
                  <c:v>Outside India (Nepal)</c:v>
                </c:pt>
                <c:pt idx="3">
                  <c:v>Odisha</c:v>
                </c:pt>
                <c:pt idx="4">
                  <c:v>Punjab</c:v>
                </c:pt>
                <c:pt idx="5">
                  <c:v>Rajasthan</c:v>
                </c:pt>
                <c:pt idx="6">
                  <c:v>Tamil Nadu</c:v>
                </c:pt>
                <c:pt idx="7">
                  <c:v>Uttar Pradesh</c:v>
                </c:pt>
                <c:pt idx="8">
                  <c:v>Uttarakhand</c:v>
                </c:pt>
                <c:pt idx="9">
                  <c:v>West Bengal</c:v>
                </c:pt>
                <c:pt idx="10">
                  <c:v>Bihar </c:v>
                </c:pt>
                <c:pt idx="11">
                  <c:v>Chhattisgarh</c:v>
                </c:pt>
                <c:pt idx="12">
                  <c:v>Delhi</c:v>
                </c:pt>
                <c:pt idx="13">
                  <c:v>Haryana</c:v>
                </c:pt>
                <c:pt idx="14">
                  <c:v>Himachal Pradesh</c:v>
                </c:pt>
                <c:pt idx="15">
                  <c:v>Jammu &amp; Kashmir</c:v>
                </c:pt>
                <c:pt idx="16">
                  <c:v>Jharkhand</c:v>
                </c:pt>
                <c:pt idx="17">
                  <c:v>Madhya Pradesh</c:v>
                </c:pt>
                <c:pt idx="18">
                  <c:v>Missing</c:v>
                </c:pt>
              </c:strCache>
            </c:strRef>
          </c:cat>
          <c:val>
            <c:numRef>
              <c:f>Sheet1!$E$32:$E$50</c:f>
              <c:numCache>
                <c:formatCode>General</c:formatCode>
                <c:ptCount val="19"/>
                <c:pt idx="0">
                  <c:v>0.4</c:v>
                </c:pt>
                <c:pt idx="1">
                  <c:v>1.2</c:v>
                </c:pt>
                <c:pt idx="2">
                  <c:v>0.4</c:v>
                </c:pt>
                <c:pt idx="3">
                  <c:v>0.4</c:v>
                </c:pt>
                <c:pt idx="4">
                  <c:v>11.6</c:v>
                </c:pt>
                <c:pt idx="5">
                  <c:v>3.6</c:v>
                </c:pt>
                <c:pt idx="6">
                  <c:v>0.8</c:v>
                </c:pt>
                <c:pt idx="7">
                  <c:v>34.800000000000004</c:v>
                </c:pt>
                <c:pt idx="8">
                  <c:v>1.6</c:v>
                </c:pt>
                <c:pt idx="9">
                  <c:v>0.4</c:v>
                </c:pt>
                <c:pt idx="10">
                  <c:v>10.8</c:v>
                </c:pt>
                <c:pt idx="11">
                  <c:v>0.4</c:v>
                </c:pt>
                <c:pt idx="12">
                  <c:v>9.6</c:v>
                </c:pt>
                <c:pt idx="13">
                  <c:v>12.8</c:v>
                </c:pt>
                <c:pt idx="14">
                  <c:v>6.8</c:v>
                </c:pt>
                <c:pt idx="15">
                  <c:v>2</c:v>
                </c:pt>
                <c:pt idx="16">
                  <c:v>0.4</c:v>
                </c:pt>
                <c:pt idx="17">
                  <c:v>1.6</c:v>
                </c:pt>
                <c:pt idx="18">
                  <c:v>0.4</c:v>
                </c:pt>
              </c:numCache>
            </c:numRef>
          </c:val>
        </c:ser>
        <c:firstSliceAng val="87"/>
      </c:pieChart>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dLbls>
            <c:txPr>
              <a:bodyPr/>
              <a:lstStyle/>
              <a:p>
                <a:pPr>
                  <a:defRPr sz="1800"/>
                </a:pPr>
                <a:endParaRPr lang="en-US"/>
              </a:p>
            </c:txPr>
            <c:showCatName val="1"/>
            <c:showPercent val="1"/>
            <c:showLeaderLines val="1"/>
          </c:dLbls>
          <c:cat>
            <c:strRef>
              <c:f>Sheet2!$B$37:$B$41</c:f>
              <c:strCache>
                <c:ptCount val="5"/>
                <c:pt idx="0">
                  <c:v>Through sneeze and cough</c:v>
                </c:pt>
                <c:pt idx="1">
                  <c:v>Through sharing of food and drinks</c:v>
                </c:pt>
                <c:pt idx="2">
                  <c:v>Through taking care of person suffering from TB</c:v>
                </c:pt>
                <c:pt idx="3">
                  <c:v>Through others</c:v>
                </c:pt>
                <c:pt idx="4">
                  <c:v> Don’t Know</c:v>
                </c:pt>
              </c:strCache>
            </c:strRef>
          </c:cat>
          <c:val>
            <c:numRef>
              <c:f>Sheet2!$C$38:$C$42</c:f>
              <c:numCache>
                <c:formatCode>0.00%</c:formatCode>
                <c:ptCount val="5"/>
                <c:pt idx="0">
                  <c:v>0.41000000000000031</c:v>
                </c:pt>
                <c:pt idx="1">
                  <c:v>0.35200000000000031</c:v>
                </c:pt>
                <c:pt idx="2">
                  <c:v>0.113</c:v>
                </c:pt>
                <c:pt idx="3">
                  <c:v>5.1000000000000004E-2</c:v>
                </c:pt>
                <c:pt idx="4">
                  <c:v>7.3999999999999996E-2</c:v>
                </c:pt>
              </c:numCache>
            </c:numRef>
          </c:val>
        </c:ser>
        <c:firstSliceAng val="0"/>
      </c:pie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Sheet3!$C$17</c:f>
              <c:strCache>
                <c:ptCount val="1"/>
                <c:pt idx="0">
                  <c:v>Frequency</c:v>
                </c:pt>
              </c:strCache>
            </c:strRef>
          </c:tx>
          <c:dLbls>
            <c:txPr>
              <a:bodyPr/>
              <a:lstStyle/>
              <a:p>
                <a:pPr>
                  <a:defRPr sz="1800"/>
                </a:pPr>
                <a:endParaRPr lang="en-US"/>
              </a:p>
            </c:txPr>
            <c:showCatName val="1"/>
            <c:showPercent val="1"/>
            <c:showLeaderLines val="1"/>
          </c:dLbls>
          <c:cat>
            <c:strRef>
              <c:f>Sheet3!$B$18:$B$23</c:f>
              <c:strCache>
                <c:ptCount val="6"/>
                <c:pt idx="0">
                  <c:v>Traditional Medicines</c:v>
                </c:pt>
                <c:pt idx="1">
                  <c:v>Modern Medicines</c:v>
                </c:pt>
                <c:pt idx="2">
                  <c:v>Religious rituals</c:v>
                </c:pt>
                <c:pt idx="3">
                  <c:v>Eating Healthy Food</c:v>
                </c:pt>
                <c:pt idx="4">
                  <c:v>Any other</c:v>
                </c:pt>
                <c:pt idx="5">
                  <c:v>Don’t know</c:v>
                </c:pt>
              </c:strCache>
            </c:strRef>
          </c:cat>
          <c:val>
            <c:numRef>
              <c:f>Sheet3!$C$18:$C$23</c:f>
              <c:numCache>
                <c:formatCode>General</c:formatCode>
                <c:ptCount val="6"/>
                <c:pt idx="0">
                  <c:v>31</c:v>
                </c:pt>
                <c:pt idx="1">
                  <c:v>163</c:v>
                </c:pt>
                <c:pt idx="2">
                  <c:v>6</c:v>
                </c:pt>
                <c:pt idx="3">
                  <c:v>5</c:v>
                </c:pt>
                <c:pt idx="4">
                  <c:v>6</c:v>
                </c:pt>
                <c:pt idx="5">
                  <c:v>39</c:v>
                </c:pt>
              </c:numCache>
            </c:numRef>
          </c:val>
        </c:ser>
        <c:ser>
          <c:idx val="1"/>
          <c:order val="1"/>
          <c:tx>
            <c:strRef>
              <c:f>Sheet3!$D$17</c:f>
              <c:strCache>
                <c:ptCount val="1"/>
                <c:pt idx="0">
                  <c:v>Percent</c:v>
                </c:pt>
              </c:strCache>
            </c:strRef>
          </c:tx>
          <c:cat>
            <c:strRef>
              <c:f>Sheet3!$B$18:$B$23</c:f>
              <c:strCache>
                <c:ptCount val="6"/>
                <c:pt idx="0">
                  <c:v>Traditional Medicines</c:v>
                </c:pt>
                <c:pt idx="1">
                  <c:v>Modern Medicines</c:v>
                </c:pt>
                <c:pt idx="2">
                  <c:v>Religious rituals</c:v>
                </c:pt>
                <c:pt idx="3">
                  <c:v>Eating Healthy Food</c:v>
                </c:pt>
                <c:pt idx="4">
                  <c:v>Any other</c:v>
                </c:pt>
                <c:pt idx="5">
                  <c:v>Don’t know</c:v>
                </c:pt>
              </c:strCache>
            </c:strRef>
          </c:cat>
          <c:val>
            <c:numRef>
              <c:f>Sheet3!$D$18:$D$23</c:f>
              <c:numCache>
                <c:formatCode>General</c:formatCode>
                <c:ptCount val="6"/>
                <c:pt idx="0">
                  <c:v>12.4</c:v>
                </c:pt>
                <c:pt idx="1">
                  <c:v>65.2</c:v>
                </c:pt>
                <c:pt idx="2">
                  <c:v>2.4</c:v>
                </c:pt>
                <c:pt idx="3">
                  <c:v>2</c:v>
                </c:pt>
                <c:pt idx="4">
                  <c:v>2.4</c:v>
                </c:pt>
                <c:pt idx="5">
                  <c:v>15.6</c:v>
                </c:pt>
              </c:numCache>
            </c:numRef>
          </c:val>
        </c:ser>
        <c:firstSliceAng val="0"/>
      </c:pieChart>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Sheet3!$H$6</c:f>
              <c:strCache>
                <c:ptCount val="1"/>
                <c:pt idx="0">
                  <c:v>Frequency</c:v>
                </c:pt>
              </c:strCache>
            </c:strRef>
          </c:tx>
          <c:dLbls>
            <c:txPr>
              <a:bodyPr/>
              <a:lstStyle/>
              <a:p>
                <a:pPr>
                  <a:defRPr sz="1600"/>
                </a:pPr>
                <a:endParaRPr lang="en-US"/>
              </a:p>
            </c:txPr>
            <c:showCatName val="1"/>
            <c:showPercent val="1"/>
            <c:showLeaderLines val="1"/>
          </c:dLbls>
          <c:cat>
            <c:strRef>
              <c:f>Sheet3!$G$7:$G$10</c:f>
              <c:strCache>
                <c:ptCount val="4"/>
                <c:pt idx="0">
                  <c:v>Very serious</c:v>
                </c:pt>
                <c:pt idx="1">
                  <c:v> Somewhat serious</c:v>
                </c:pt>
                <c:pt idx="2">
                  <c:v>Not very serious</c:v>
                </c:pt>
                <c:pt idx="3">
                  <c:v>Don’t know</c:v>
                </c:pt>
              </c:strCache>
            </c:strRef>
          </c:cat>
          <c:val>
            <c:numRef>
              <c:f>Sheet3!$H$7:$H$10</c:f>
              <c:numCache>
                <c:formatCode>General</c:formatCode>
                <c:ptCount val="4"/>
                <c:pt idx="0">
                  <c:v>177</c:v>
                </c:pt>
                <c:pt idx="1">
                  <c:v>29</c:v>
                </c:pt>
                <c:pt idx="2">
                  <c:v>14</c:v>
                </c:pt>
                <c:pt idx="3">
                  <c:v>30</c:v>
                </c:pt>
              </c:numCache>
            </c:numRef>
          </c:val>
        </c:ser>
        <c:ser>
          <c:idx val="1"/>
          <c:order val="1"/>
          <c:tx>
            <c:strRef>
              <c:f>Sheet3!$I$6</c:f>
              <c:strCache>
                <c:ptCount val="1"/>
                <c:pt idx="0">
                  <c:v>Percent</c:v>
                </c:pt>
              </c:strCache>
            </c:strRef>
          </c:tx>
          <c:cat>
            <c:strRef>
              <c:f>Sheet3!$G$7:$G$10</c:f>
              <c:strCache>
                <c:ptCount val="4"/>
                <c:pt idx="0">
                  <c:v>Very serious</c:v>
                </c:pt>
                <c:pt idx="1">
                  <c:v> Somewhat serious</c:v>
                </c:pt>
                <c:pt idx="2">
                  <c:v>Not very serious</c:v>
                </c:pt>
                <c:pt idx="3">
                  <c:v>Don’t know</c:v>
                </c:pt>
              </c:strCache>
            </c:strRef>
          </c:cat>
          <c:val>
            <c:numRef>
              <c:f>Sheet3!$I$7:$I$10</c:f>
              <c:numCache>
                <c:formatCode>General</c:formatCode>
                <c:ptCount val="4"/>
                <c:pt idx="0">
                  <c:v>70.8</c:v>
                </c:pt>
                <c:pt idx="1">
                  <c:v>11.6</c:v>
                </c:pt>
                <c:pt idx="2">
                  <c:v>5.6</c:v>
                </c:pt>
                <c:pt idx="3">
                  <c:v>12</c:v>
                </c:pt>
              </c:numCache>
            </c:numRef>
          </c:val>
        </c:ser>
        <c:firstSliceAng val="0"/>
      </c:pieChart>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Sheet3!$H$14</c:f>
              <c:strCache>
                <c:ptCount val="1"/>
                <c:pt idx="0">
                  <c:v>Frequency</c:v>
                </c:pt>
              </c:strCache>
            </c:strRef>
          </c:tx>
          <c:dLbls>
            <c:txPr>
              <a:bodyPr/>
              <a:lstStyle/>
              <a:p>
                <a:pPr>
                  <a:defRPr sz="1600"/>
                </a:pPr>
                <a:endParaRPr lang="en-US"/>
              </a:p>
            </c:txPr>
            <c:showCatName val="1"/>
            <c:showPercent val="1"/>
            <c:showLeaderLines val="1"/>
          </c:dLbls>
          <c:cat>
            <c:strRef>
              <c:f>Sheet3!$G$15:$G$21</c:f>
              <c:strCache>
                <c:ptCount val="7"/>
                <c:pt idx="0">
                  <c:v>Compassion and desire to help</c:v>
                </c:pt>
                <c:pt idx="1">
                  <c:v>Compassion but I tend to stay away </c:v>
                </c:pt>
                <c:pt idx="2">
                  <c:v>Not my problem</c:v>
                </c:pt>
                <c:pt idx="3">
                  <c:v>Fear of getting infected</c:v>
                </c:pt>
                <c:pt idx="4">
                  <c:v>No particular  feeling</c:v>
                </c:pt>
                <c:pt idx="5">
                  <c:v>Other</c:v>
                </c:pt>
                <c:pt idx="6">
                  <c:v>Don’t know</c:v>
                </c:pt>
              </c:strCache>
            </c:strRef>
          </c:cat>
          <c:val>
            <c:numRef>
              <c:f>Sheet3!$H$15:$H$21</c:f>
              <c:numCache>
                <c:formatCode>General</c:formatCode>
                <c:ptCount val="7"/>
                <c:pt idx="0">
                  <c:v>126</c:v>
                </c:pt>
                <c:pt idx="1">
                  <c:v>47</c:v>
                </c:pt>
                <c:pt idx="2">
                  <c:v>15</c:v>
                </c:pt>
                <c:pt idx="3">
                  <c:v>14</c:v>
                </c:pt>
                <c:pt idx="4">
                  <c:v>5</c:v>
                </c:pt>
                <c:pt idx="5">
                  <c:v>1</c:v>
                </c:pt>
                <c:pt idx="6">
                  <c:v>42</c:v>
                </c:pt>
              </c:numCache>
            </c:numRef>
          </c:val>
        </c:ser>
        <c:ser>
          <c:idx val="1"/>
          <c:order val="1"/>
          <c:tx>
            <c:strRef>
              <c:f>Sheet3!$I$14</c:f>
              <c:strCache>
                <c:ptCount val="1"/>
                <c:pt idx="0">
                  <c:v>Percent</c:v>
                </c:pt>
              </c:strCache>
            </c:strRef>
          </c:tx>
          <c:cat>
            <c:strRef>
              <c:f>Sheet3!$G$15:$G$21</c:f>
              <c:strCache>
                <c:ptCount val="7"/>
                <c:pt idx="0">
                  <c:v>Compassion and desire to help</c:v>
                </c:pt>
                <c:pt idx="1">
                  <c:v>Compassion but I tend to stay away </c:v>
                </c:pt>
                <c:pt idx="2">
                  <c:v>Not my problem</c:v>
                </c:pt>
                <c:pt idx="3">
                  <c:v>Fear of getting infected</c:v>
                </c:pt>
                <c:pt idx="4">
                  <c:v>No particular  feeling</c:v>
                </c:pt>
                <c:pt idx="5">
                  <c:v>Other</c:v>
                </c:pt>
                <c:pt idx="6">
                  <c:v>Don’t know</c:v>
                </c:pt>
              </c:strCache>
            </c:strRef>
          </c:cat>
          <c:val>
            <c:numRef>
              <c:f>Sheet3!$I$15:$I$21</c:f>
              <c:numCache>
                <c:formatCode>General</c:formatCode>
                <c:ptCount val="7"/>
                <c:pt idx="0">
                  <c:v>50.2</c:v>
                </c:pt>
                <c:pt idx="1">
                  <c:v>18.8</c:v>
                </c:pt>
                <c:pt idx="2">
                  <c:v>6</c:v>
                </c:pt>
                <c:pt idx="3">
                  <c:v>5.6</c:v>
                </c:pt>
                <c:pt idx="4">
                  <c:v>2</c:v>
                </c:pt>
                <c:pt idx="5">
                  <c:v>0.4</c:v>
                </c:pt>
                <c:pt idx="6">
                  <c:v>16.8</c:v>
                </c:pt>
              </c:numCache>
            </c:numRef>
          </c:val>
        </c:ser>
        <c:firstSliceAng val="0"/>
      </c:pieChart>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dLbls>
            <c:txPr>
              <a:bodyPr/>
              <a:lstStyle/>
              <a:p>
                <a:pPr>
                  <a:defRPr sz="1400"/>
                </a:pPr>
                <a:endParaRPr lang="en-US"/>
              </a:p>
            </c:txPr>
            <c:showCatName val="1"/>
            <c:showPercent val="1"/>
            <c:showLeaderLines val="1"/>
          </c:dLbls>
          <c:cat>
            <c:strRef>
              <c:f>Sheet3!$B$28:$B$36</c:f>
              <c:strCache>
                <c:ptCount val="9"/>
                <c:pt idx="0">
                  <c:v>Anybody</c:v>
                </c:pt>
                <c:pt idx="1">
                  <c:v>Poor people</c:v>
                </c:pt>
                <c:pt idx="2">
                  <c:v>Homeless people</c:v>
                </c:pt>
                <c:pt idx="3">
                  <c:v>Alcoholics</c:v>
                </c:pt>
                <c:pt idx="4">
                  <c:v>Drug users</c:v>
                </c:pt>
                <c:pt idx="5">
                  <c:v>People living with HIV</c:v>
                </c:pt>
                <c:pt idx="6">
                  <c:v>People who have been in prison</c:v>
                </c:pt>
                <c:pt idx="7">
                  <c:v>Others</c:v>
                </c:pt>
                <c:pt idx="8">
                  <c:v>Don’t know</c:v>
                </c:pt>
              </c:strCache>
            </c:strRef>
          </c:cat>
          <c:val>
            <c:numRef>
              <c:f>Sheet3!$C$28:$C$36</c:f>
              <c:numCache>
                <c:formatCode>General</c:formatCode>
                <c:ptCount val="9"/>
                <c:pt idx="0">
                  <c:v>154</c:v>
                </c:pt>
                <c:pt idx="1">
                  <c:v>35</c:v>
                </c:pt>
                <c:pt idx="2">
                  <c:v>7</c:v>
                </c:pt>
                <c:pt idx="3">
                  <c:v>77</c:v>
                </c:pt>
                <c:pt idx="4">
                  <c:v>72</c:v>
                </c:pt>
                <c:pt idx="5">
                  <c:v>14</c:v>
                </c:pt>
                <c:pt idx="6">
                  <c:v>1</c:v>
                </c:pt>
                <c:pt idx="7">
                  <c:v>22</c:v>
                </c:pt>
                <c:pt idx="8">
                  <c:v>27</c:v>
                </c:pt>
              </c:numCache>
            </c:numRef>
          </c:val>
        </c:ser>
        <c:ser>
          <c:idx val="1"/>
          <c:order val="1"/>
          <c:cat>
            <c:strRef>
              <c:f>Sheet3!$B$28:$B$36</c:f>
              <c:strCache>
                <c:ptCount val="9"/>
                <c:pt idx="0">
                  <c:v>Anybody</c:v>
                </c:pt>
                <c:pt idx="1">
                  <c:v>Poor people</c:v>
                </c:pt>
                <c:pt idx="2">
                  <c:v>Homeless people</c:v>
                </c:pt>
                <c:pt idx="3">
                  <c:v>Alcoholics</c:v>
                </c:pt>
                <c:pt idx="4">
                  <c:v>Drug users</c:v>
                </c:pt>
                <c:pt idx="5">
                  <c:v>People living with HIV</c:v>
                </c:pt>
                <c:pt idx="6">
                  <c:v>People who have been in prison</c:v>
                </c:pt>
                <c:pt idx="7">
                  <c:v>Others</c:v>
                </c:pt>
                <c:pt idx="8">
                  <c:v>Don’t know</c:v>
                </c:pt>
              </c:strCache>
            </c:strRef>
          </c:cat>
          <c:val>
            <c:numRef>
              <c:f>Sheet3!$D$28:$D$36</c:f>
              <c:numCache>
                <c:formatCode>0.00%</c:formatCode>
                <c:ptCount val="9"/>
                <c:pt idx="0">
                  <c:v>0.37700000000000039</c:v>
                </c:pt>
                <c:pt idx="1">
                  <c:v>8.6000000000000021E-2</c:v>
                </c:pt>
                <c:pt idx="2">
                  <c:v>1.7000000000000001E-2</c:v>
                </c:pt>
                <c:pt idx="3">
                  <c:v>0.18800000000000022</c:v>
                </c:pt>
                <c:pt idx="4" formatCode="General">
                  <c:v>17.649999999999999</c:v>
                </c:pt>
                <c:pt idx="5">
                  <c:v>3.4000000000000002E-2</c:v>
                </c:pt>
                <c:pt idx="6">
                  <c:v>2.0000000000000031E-3</c:v>
                </c:pt>
                <c:pt idx="7">
                  <c:v>5.3999999999999999E-2</c:v>
                </c:pt>
                <c:pt idx="8">
                  <c:v>6.6000000000000003E-2</c:v>
                </c:pt>
              </c:numCache>
            </c:numRef>
          </c:val>
        </c:ser>
        <c:firstSliceAng val="0"/>
      </c:pieChart>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Sheet3!$H$28</c:f>
              <c:strCache>
                <c:ptCount val="1"/>
                <c:pt idx="0">
                  <c:v>Frequency</c:v>
                </c:pt>
              </c:strCache>
            </c:strRef>
          </c:tx>
          <c:dLbls>
            <c:dLbl>
              <c:idx val="3"/>
              <c:layout>
                <c:manualLayout>
                  <c:x val="1.3276836158192091E-3"/>
                  <c:y val="-9.2846693343659997E-2"/>
                </c:manualLayout>
              </c:layout>
              <c:showCatName val="1"/>
              <c:showPercent val="1"/>
            </c:dLbl>
            <c:txPr>
              <a:bodyPr/>
              <a:lstStyle/>
              <a:p>
                <a:pPr>
                  <a:defRPr sz="1600"/>
                </a:pPr>
                <a:endParaRPr lang="en-US"/>
              </a:p>
            </c:txPr>
            <c:showCatName val="1"/>
            <c:showPercent val="1"/>
            <c:showLeaderLines val="1"/>
          </c:dLbls>
          <c:cat>
            <c:strRef>
              <c:f>Sheet3!$G$29:$G$37</c:f>
              <c:strCache>
                <c:ptCount val="9"/>
                <c:pt idx="0">
                  <c:v>I will wait for some time</c:v>
                </c:pt>
                <c:pt idx="1">
                  <c:v>Ask family</c:v>
                </c:pt>
                <c:pt idx="2">
                  <c:v>Ask friend</c:v>
                </c:pt>
                <c:pt idx="3">
                  <c:v>Self-treatment</c:v>
                </c:pt>
                <c:pt idx="4">
                  <c:v>Consult a health worker</c:v>
                </c:pt>
                <c:pt idx="5">
                  <c:v>Consult a doctor</c:v>
                </c:pt>
                <c:pt idx="6">
                  <c:v>Other </c:v>
                </c:pt>
                <c:pt idx="7">
                  <c:v>Can’t say</c:v>
                </c:pt>
                <c:pt idx="8">
                  <c:v>Total</c:v>
                </c:pt>
              </c:strCache>
            </c:strRef>
          </c:cat>
          <c:val>
            <c:numRef>
              <c:f>Sheet3!$H$29:$H$37</c:f>
              <c:numCache>
                <c:formatCode>General</c:formatCode>
                <c:ptCount val="9"/>
                <c:pt idx="0">
                  <c:v>17</c:v>
                </c:pt>
                <c:pt idx="1">
                  <c:v>46</c:v>
                </c:pt>
                <c:pt idx="2">
                  <c:v>5</c:v>
                </c:pt>
                <c:pt idx="3">
                  <c:v>60</c:v>
                </c:pt>
                <c:pt idx="4">
                  <c:v>6</c:v>
                </c:pt>
                <c:pt idx="5">
                  <c:v>96</c:v>
                </c:pt>
                <c:pt idx="6">
                  <c:v>5</c:v>
                </c:pt>
                <c:pt idx="7">
                  <c:v>15</c:v>
                </c:pt>
                <c:pt idx="8">
                  <c:v>250</c:v>
                </c:pt>
              </c:numCache>
            </c:numRef>
          </c:val>
        </c:ser>
        <c:ser>
          <c:idx val="1"/>
          <c:order val="1"/>
          <c:tx>
            <c:strRef>
              <c:f>Sheet3!$I$28</c:f>
              <c:strCache>
                <c:ptCount val="1"/>
                <c:pt idx="0">
                  <c:v>Percent</c:v>
                </c:pt>
              </c:strCache>
            </c:strRef>
          </c:tx>
          <c:cat>
            <c:strRef>
              <c:f>Sheet3!$G$29:$G$37</c:f>
              <c:strCache>
                <c:ptCount val="9"/>
                <c:pt idx="0">
                  <c:v>I will wait for some time</c:v>
                </c:pt>
                <c:pt idx="1">
                  <c:v>Ask family</c:v>
                </c:pt>
                <c:pt idx="2">
                  <c:v>Ask friend</c:v>
                </c:pt>
                <c:pt idx="3">
                  <c:v>Self-treatment</c:v>
                </c:pt>
                <c:pt idx="4">
                  <c:v>Consult a health worker</c:v>
                </c:pt>
                <c:pt idx="5">
                  <c:v>Consult a doctor</c:v>
                </c:pt>
                <c:pt idx="6">
                  <c:v>Other </c:v>
                </c:pt>
                <c:pt idx="7">
                  <c:v>Can’t say</c:v>
                </c:pt>
                <c:pt idx="8">
                  <c:v>Total</c:v>
                </c:pt>
              </c:strCache>
            </c:strRef>
          </c:cat>
          <c:val>
            <c:numRef>
              <c:f>Sheet3!$I$29:$I$37</c:f>
              <c:numCache>
                <c:formatCode>General</c:formatCode>
                <c:ptCount val="9"/>
                <c:pt idx="0">
                  <c:v>6.8</c:v>
                </c:pt>
                <c:pt idx="1">
                  <c:v>18.399999999999999</c:v>
                </c:pt>
                <c:pt idx="2">
                  <c:v>2</c:v>
                </c:pt>
                <c:pt idx="3">
                  <c:v>24</c:v>
                </c:pt>
                <c:pt idx="4">
                  <c:v>2.4</c:v>
                </c:pt>
                <c:pt idx="5">
                  <c:v>38.4</c:v>
                </c:pt>
                <c:pt idx="6">
                  <c:v>2</c:v>
                </c:pt>
                <c:pt idx="7">
                  <c:v>6</c:v>
                </c:pt>
                <c:pt idx="8">
                  <c:v>100</c:v>
                </c:pt>
              </c:numCache>
            </c:numRef>
          </c:val>
        </c:ser>
        <c:firstSliceAng val="216"/>
      </c:pieChart>
    </c:plotArea>
    <c:plotVisOnly val="1"/>
  </c:chart>
  <c:externalData r:id="rId1"/>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with</a:t>
            </a:r>
            <a:r>
              <a:rPr lang="en-US" baseline="0" dirty="0"/>
              <a:t> blood</a:t>
            </a:r>
            <a:endParaRPr lang="en-US" dirty="0"/>
          </a:p>
        </c:rich>
      </c:tx>
      <c:layout>
        <c:manualLayout>
          <c:xMode val="edge"/>
          <c:yMode val="edge"/>
          <c:x val="0.49300349956255513"/>
          <c:y val="1.9398950131233602E-2"/>
        </c:manualLayout>
      </c:layout>
    </c:title>
    <c:plotArea>
      <c:layout/>
      <c:pieChart>
        <c:varyColors val="1"/>
        <c:ser>
          <c:idx val="0"/>
          <c:order val="0"/>
          <c:tx>
            <c:strRef>
              <c:f>Sheet3!$C$39</c:f>
              <c:strCache>
                <c:ptCount val="1"/>
                <c:pt idx="0">
                  <c:v>Frequency</c:v>
                </c:pt>
              </c:strCache>
            </c:strRef>
          </c:tx>
          <c:dLbls>
            <c:txPr>
              <a:bodyPr/>
              <a:lstStyle/>
              <a:p>
                <a:pPr>
                  <a:defRPr sz="1400"/>
                </a:pPr>
                <a:endParaRPr lang="en-US"/>
              </a:p>
            </c:txPr>
            <c:showCatName val="1"/>
            <c:showPercent val="1"/>
            <c:showLeaderLines val="1"/>
          </c:dLbls>
          <c:cat>
            <c:strRef>
              <c:f>Sheet3!$B$40:$B$47</c:f>
              <c:strCache>
                <c:ptCount val="8"/>
                <c:pt idx="0">
                  <c:v>I will wait for some time</c:v>
                </c:pt>
                <c:pt idx="1">
                  <c:v>Ask family</c:v>
                </c:pt>
                <c:pt idx="2">
                  <c:v>Ask friend</c:v>
                </c:pt>
                <c:pt idx="3">
                  <c:v>Self-treatment</c:v>
                </c:pt>
                <c:pt idx="4">
                  <c:v>Consult a health worker</c:v>
                </c:pt>
                <c:pt idx="5">
                  <c:v>Consult a doctor</c:v>
                </c:pt>
                <c:pt idx="6">
                  <c:v>Other </c:v>
                </c:pt>
                <c:pt idx="7">
                  <c:v>Can’t say</c:v>
                </c:pt>
              </c:strCache>
            </c:strRef>
          </c:cat>
          <c:val>
            <c:numRef>
              <c:f>Sheet3!$C$40:$C$47</c:f>
              <c:numCache>
                <c:formatCode>General</c:formatCode>
                <c:ptCount val="8"/>
                <c:pt idx="0">
                  <c:v>2</c:v>
                </c:pt>
                <c:pt idx="1">
                  <c:v>25</c:v>
                </c:pt>
                <c:pt idx="2">
                  <c:v>12</c:v>
                </c:pt>
                <c:pt idx="3">
                  <c:v>2</c:v>
                </c:pt>
                <c:pt idx="4">
                  <c:v>6</c:v>
                </c:pt>
                <c:pt idx="5">
                  <c:v>182</c:v>
                </c:pt>
                <c:pt idx="6">
                  <c:v>3</c:v>
                </c:pt>
                <c:pt idx="7">
                  <c:v>18</c:v>
                </c:pt>
              </c:numCache>
            </c:numRef>
          </c:val>
        </c:ser>
        <c:ser>
          <c:idx val="1"/>
          <c:order val="1"/>
          <c:tx>
            <c:strRef>
              <c:f>Sheet3!$D$39</c:f>
              <c:strCache>
                <c:ptCount val="1"/>
                <c:pt idx="0">
                  <c:v>Percent</c:v>
                </c:pt>
              </c:strCache>
            </c:strRef>
          </c:tx>
          <c:cat>
            <c:strRef>
              <c:f>Sheet3!$B$40:$B$47</c:f>
              <c:strCache>
                <c:ptCount val="8"/>
                <c:pt idx="0">
                  <c:v>I will wait for some time</c:v>
                </c:pt>
                <c:pt idx="1">
                  <c:v>Ask family</c:v>
                </c:pt>
                <c:pt idx="2">
                  <c:v>Ask friend</c:v>
                </c:pt>
                <c:pt idx="3">
                  <c:v>Self-treatment</c:v>
                </c:pt>
                <c:pt idx="4">
                  <c:v>Consult a health worker</c:v>
                </c:pt>
                <c:pt idx="5">
                  <c:v>Consult a doctor</c:v>
                </c:pt>
                <c:pt idx="6">
                  <c:v>Other </c:v>
                </c:pt>
                <c:pt idx="7">
                  <c:v>Can’t say</c:v>
                </c:pt>
              </c:strCache>
            </c:strRef>
          </c:cat>
          <c:val>
            <c:numRef>
              <c:f>Sheet3!$D$40:$D$47</c:f>
              <c:numCache>
                <c:formatCode>General</c:formatCode>
                <c:ptCount val="8"/>
                <c:pt idx="0">
                  <c:v>0.8</c:v>
                </c:pt>
                <c:pt idx="1">
                  <c:v>10</c:v>
                </c:pt>
                <c:pt idx="2">
                  <c:v>4.8</c:v>
                </c:pt>
                <c:pt idx="3">
                  <c:v>0.8</c:v>
                </c:pt>
                <c:pt idx="4">
                  <c:v>2.4</c:v>
                </c:pt>
                <c:pt idx="5">
                  <c:v>72.8</c:v>
                </c:pt>
                <c:pt idx="6">
                  <c:v>1.2</c:v>
                </c:pt>
                <c:pt idx="7">
                  <c:v>7.2</c:v>
                </c:pt>
              </c:numCache>
            </c:numRef>
          </c:val>
        </c:ser>
        <c:firstSliceAng val="45"/>
      </c:pieChart>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Sheet3!$H$39</c:f>
              <c:strCache>
                <c:ptCount val="1"/>
                <c:pt idx="0">
                  <c:v>Frequency</c:v>
                </c:pt>
              </c:strCache>
            </c:strRef>
          </c:tx>
          <c:dLbls>
            <c:txPr>
              <a:bodyPr/>
              <a:lstStyle/>
              <a:p>
                <a:pPr>
                  <a:defRPr sz="1600"/>
                </a:pPr>
                <a:endParaRPr lang="en-US"/>
              </a:p>
            </c:txPr>
            <c:showCatName val="1"/>
            <c:showPercent val="1"/>
            <c:showLeaderLines val="1"/>
          </c:dLbls>
          <c:cat>
            <c:strRef>
              <c:f>Sheet3!$G$40:$G$44</c:f>
              <c:strCache>
                <c:ptCount val="5"/>
                <c:pt idx="0">
                  <c:v>One to two weeks</c:v>
                </c:pt>
                <c:pt idx="1">
                  <c:v> Two to three weeks</c:v>
                </c:pt>
                <c:pt idx="2">
                  <c:v>One month</c:v>
                </c:pt>
                <c:pt idx="3">
                  <c:v> Two months</c:v>
                </c:pt>
                <c:pt idx="4">
                  <c:v>More than two months</c:v>
                </c:pt>
              </c:strCache>
            </c:strRef>
          </c:cat>
          <c:val>
            <c:numRef>
              <c:f>Sheet3!$H$40:$H$44</c:f>
              <c:numCache>
                <c:formatCode>General</c:formatCode>
                <c:ptCount val="5"/>
                <c:pt idx="0">
                  <c:v>77</c:v>
                </c:pt>
                <c:pt idx="1">
                  <c:v>12</c:v>
                </c:pt>
                <c:pt idx="2">
                  <c:v>5</c:v>
                </c:pt>
                <c:pt idx="3">
                  <c:v>2</c:v>
                </c:pt>
                <c:pt idx="4">
                  <c:v>2</c:v>
                </c:pt>
              </c:numCache>
            </c:numRef>
          </c:val>
        </c:ser>
        <c:ser>
          <c:idx val="1"/>
          <c:order val="1"/>
          <c:tx>
            <c:strRef>
              <c:f>Sheet3!$I$39</c:f>
              <c:strCache>
                <c:ptCount val="1"/>
                <c:pt idx="0">
                  <c:v>Percent</c:v>
                </c:pt>
              </c:strCache>
            </c:strRef>
          </c:tx>
          <c:cat>
            <c:strRef>
              <c:f>Sheet3!$G$40:$G$44</c:f>
              <c:strCache>
                <c:ptCount val="5"/>
                <c:pt idx="0">
                  <c:v>One to two weeks</c:v>
                </c:pt>
                <c:pt idx="1">
                  <c:v> Two to three weeks</c:v>
                </c:pt>
                <c:pt idx="2">
                  <c:v>One month</c:v>
                </c:pt>
                <c:pt idx="3">
                  <c:v> Two months</c:v>
                </c:pt>
                <c:pt idx="4">
                  <c:v>More than two months</c:v>
                </c:pt>
              </c:strCache>
            </c:strRef>
          </c:cat>
          <c:val>
            <c:numRef>
              <c:f>Sheet3!$I$40:$I$44</c:f>
              <c:numCache>
                <c:formatCode>General</c:formatCode>
                <c:ptCount val="5"/>
                <c:pt idx="0">
                  <c:v>78.599999999999994</c:v>
                </c:pt>
                <c:pt idx="1">
                  <c:v>12.2</c:v>
                </c:pt>
                <c:pt idx="2">
                  <c:v>5.0999999999999996</c:v>
                </c:pt>
                <c:pt idx="3">
                  <c:v>2</c:v>
                </c:pt>
                <c:pt idx="4">
                  <c:v>2</c:v>
                </c:pt>
              </c:numCache>
            </c:numRef>
          </c:val>
        </c:ser>
        <c:firstSliceAng val="0"/>
      </c:pieChart>
    </c:plotArea>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Sheet3!$C$50</c:f>
              <c:strCache>
                <c:ptCount val="1"/>
                <c:pt idx="0">
                  <c:v>Frequency</c:v>
                </c:pt>
              </c:strCache>
            </c:strRef>
          </c:tx>
          <c:dLbls>
            <c:txPr>
              <a:bodyPr/>
              <a:lstStyle/>
              <a:p>
                <a:pPr>
                  <a:defRPr sz="2000"/>
                </a:pPr>
                <a:endParaRPr lang="en-US"/>
              </a:p>
            </c:txPr>
            <c:showCatName val="1"/>
            <c:showPercent val="1"/>
            <c:showLeaderLines val="1"/>
          </c:dLbls>
          <c:cat>
            <c:strRef>
              <c:f>Sheet3!$B$51:$B$57</c:f>
              <c:strCache>
                <c:ptCount val="7"/>
                <c:pt idx="0">
                  <c:v>Government clinic or hospital</c:v>
                </c:pt>
                <c:pt idx="1">
                  <c:v>NGO run clinic or hospital</c:v>
                </c:pt>
                <c:pt idx="2">
                  <c:v>Private clinic or hospital</c:v>
                </c:pt>
                <c:pt idx="3">
                  <c:v>Traditional healer</c:v>
                </c:pt>
                <c:pt idx="4">
                  <c:v>Medical Store</c:v>
                </c:pt>
                <c:pt idx="5">
                  <c:v>Other </c:v>
                </c:pt>
                <c:pt idx="6">
                  <c:v>No response</c:v>
                </c:pt>
              </c:strCache>
            </c:strRef>
          </c:cat>
          <c:val>
            <c:numRef>
              <c:f>Sheet3!$C$51:$C$57</c:f>
              <c:numCache>
                <c:formatCode>General</c:formatCode>
                <c:ptCount val="7"/>
                <c:pt idx="0">
                  <c:v>131</c:v>
                </c:pt>
                <c:pt idx="1">
                  <c:v>4</c:v>
                </c:pt>
                <c:pt idx="2">
                  <c:v>94</c:v>
                </c:pt>
                <c:pt idx="3">
                  <c:v>3</c:v>
                </c:pt>
                <c:pt idx="4">
                  <c:v>8</c:v>
                </c:pt>
                <c:pt idx="5">
                  <c:v>3</c:v>
                </c:pt>
                <c:pt idx="6">
                  <c:v>7</c:v>
                </c:pt>
              </c:numCache>
            </c:numRef>
          </c:val>
        </c:ser>
        <c:ser>
          <c:idx val="1"/>
          <c:order val="1"/>
          <c:tx>
            <c:strRef>
              <c:f>Sheet3!$D$50</c:f>
              <c:strCache>
                <c:ptCount val="1"/>
                <c:pt idx="0">
                  <c:v>Percent</c:v>
                </c:pt>
              </c:strCache>
            </c:strRef>
          </c:tx>
          <c:cat>
            <c:strRef>
              <c:f>Sheet3!$B$51:$B$57</c:f>
              <c:strCache>
                <c:ptCount val="7"/>
                <c:pt idx="0">
                  <c:v>Government clinic or hospital</c:v>
                </c:pt>
                <c:pt idx="1">
                  <c:v>NGO run clinic or hospital</c:v>
                </c:pt>
                <c:pt idx="2">
                  <c:v>Private clinic or hospital</c:v>
                </c:pt>
                <c:pt idx="3">
                  <c:v>Traditional healer</c:v>
                </c:pt>
                <c:pt idx="4">
                  <c:v>Medical Store</c:v>
                </c:pt>
                <c:pt idx="5">
                  <c:v>Other </c:v>
                </c:pt>
                <c:pt idx="6">
                  <c:v>No response</c:v>
                </c:pt>
              </c:strCache>
            </c:strRef>
          </c:cat>
          <c:val>
            <c:numRef>
              <c:f>Sheet3!$D$51:$D$57</c:f>
              <c:numCache>
                <c:formatCode>General</c:formatCode>
                <c:ptCount val="7"/>
                <c:pt idx="0">
                  <c:v>52.4</c:v>
                </c:pt>
                <c:pt idx="1">
                  <c:v>1.6</c:v>
                </c:pt>
                <c:pt idx="2">
                  <c:v>37.6</c:v>
                </c:pt>
                <c:pt idx="3">
                  <c:v>1.2</c:v>
                </c:pt>
                <c:pt idx="4">
                  <c:v>3.2</c:v>
                </c:pt>
                <c:pt idx="5">
                  <c:v>1.2</c:v>
                </c:pt>
                <c:pt idx="6">
                  <c:v>2.8</c:v>
                </c:pt>
              </c:numCache>
            </c:numRef>
          </c:val>
        </c:ser>
        <c:firstSliceAng val="0"/>
      </c:pieChart>
    </c:plotArea>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Sheet3!$H$49</c:f>
              <c:strCache>
                <c:ptCount val="1"/>
                <c:pt idx="0">
                  <c:v>Frequency</c:v>
                </c:pt>
              </c:strCache>
            </c:strRef>
          </c:tx>
          <c:dLbls>
            <c:txPr>
              <a:bodyPr/>
              <a:lstStyle/>
              <a:p>
                <a:pPr>
                  <a:defRPr sz="1600"/>
                </a:pPr>
                <a:endParaRPr lang="en-US"/>
              </a:p>
            </c:txPr>
            <c:showCatName val="1"/>
            <c:showPercent val="1"/>
            <c:showLeaderLines val="1"/>
          </c:dLbls>
          <c:cat>
            <c:strRef>
              <c:f>Sheet3!$G$50:$G$57</c:f>
              <c:strCache>
                <c:ptCount val="8"/>
                <c:pt idx="0">
                  <c:v>Monthly</c:v>
                </c:pt>
                <c:pt idx="1">
                  <c:v>Once in two months</c:v>
                </c:pt>
                <c:pt idx="2">
                  <c:v>Once in six months</c:v>
                </c:pt>
                <c:pt idx="3">
                  <c:v>Once in a year</c:v>
                </c:pt>
                <c:pt idx="4">
                  <c:v>Never in last two years</c:v>
                </c:pt>
                <c:pt idx="5">
                  <c:v>During any illness</c:v>
                </c:pt>
                <c:pt idx="6">
                  <c:v>Other</c:v>
                </c:pt>
                <c:pt idx="7">
                  <c:v>No response</c:v>
                </c:pt>
              </c:strCache>
            </c:strRef>
          </c:cat>
          <c:val>
            <c:numRef>
              <c:f>Sheet3!$H$50:$H$57</c:f>
              <c:numCache>
                <c:formatCode>General</c:formatCode>
                <c:ptCount val="8"/>
                <c:pt idx="0">
                  <c:v>36</c:v>
                </c:pt>
                <c:pt idx="1">
                  <c:v>14</c:v>
                </c:pt>
                <c:pt idx="2">
                  <c:v>48</c:v>
                </c:pt>
                <c:pt idx="3">
                  <c:v>26</c:v>
                </c:pt>
                <c:pt idx="4">
                  <c:v>18</c:v>
                </c:pt>
                <c:pt idx="5">
                  <c:v>92</c:v>
                </c:pt>
                <c:pt idx="6">
                  <c:v>6</c:v>
                </c:pt>
                <c:pt idx="7">
                  <c:v>10</c:v>
                </c:pt>
              </c:numCache>
            </c:numRef>
          </c:val>
        </c:ser>
        <c:ser>
          <c:idx val="1"/>
          <c:order val="1"/>
          <c:tx>
            <c:strRef>
              <c:f>Sheet3!$I$49</c:f>
              <c:strCache>
                <c:ptCount val="1"/>
                <c:pt idx="0">
                  <c:v>Percent</c:v>
                </c:pt>
              </c:strCache>
            </c:strRef>
          </c:tx>
          <c:cat>
            <c:strRef>
              <c:f>Sheet3!$G$50:$G$57</c:f>
              <c:strCache>
                <c:ptCount val="8"/>
                <c:pt idx="0">
                  <c:v>Monthly</c:v>
                </c:pt>
                <c:pt idx="1">
                  <c:v>Once in two months</c:v>
                </c:pt>
                <c:pt idx="2">
                  <c:v>Once in six months</c:v>
                </c:pt>
                <c:pt idx="3">
                  <c:v>Once in a year</c:v>
                </c:pt>
                <c:pt idx="4">
                  <c:v>Never in last two years</c:v>
                </c:pt>
                <c:pt idx="5">
                  <c:v>During any illness</c:v>
                </c:pt>
                <c:pt idx="6">
                  <c:v>Other</c:v>
                </c:pt>
                <c:pt idx="7">
                  <c:v>No response</c:v>
                </c:pt>
              </c:strCache>
            </c:strRef>
          </c:cat>
          <c:val>
            <c:numRef>
              <c:f>Sheet3!$I$50:$I$57</c:f>
              <c:numCache>
                <c:formatCode>General</c:formatCode>
                <c:ptCount val="8"/>
                <c:pt idx="0">
                  <c:v>14.4</c:v>
                </c:pt>
                <c:pt idx="1">
                  <c:v>5.6</c:v>
                </c:pt>
                <c:pt idx="2">
                  <c:v>19.2</c:v>
                </c:pt>
                <c:pt idx="3">
                  <c:v>10.4</c:v>
                </c:pt>
                <c:pt idx="4">
                  <c:v>7.2</c:v>
                </c:pt>
                <c:pt idx="5">
                  <c:v>36.800000000000004</c:v>
                </c:pt>
                <c:pt idx="6">
                  <c:v>2.4</c:v>
                </c:pt>
                <c:pt idx="7">
                  <c:v>4</c:v>
                </c:pt>
              </c:numCache>
            </c:numRef>
          </c:val>
        </c:ser>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Sheet1!$D$58</c:f>
              <c:strCache>
                <c:ptCount val="1"/>
                <c:pt idx="0">
                  <c:v>Frequency</c:v>
                </c:pt>
              </c:strCache>
            </c:strRef>
          </c:tx>
          <c:dLbls>
            <c:dLbl>
              <c:idx val="0"/>
              <c:layout/>
              <c:tx>
                <c:rich>
                  <a:bodyPr/>
                  <a:lstStyle/>
                  <a:p>
                    <a:r>
                      <a:rPr lang="en-US"/>
                      <a:t>Age </a:t>
                    </a:r>
                    <a:r>
                      <a:rPr lang="en-US" smtClean="0"/>
                      <a:t>group</a:t>
                    </a:r>
                  </a:p>
                  <a:p>
                    <a:r>
                      <a:rPr lang="en-US" smtClean="0"/>
                      <a:t> </a:t>
                    </a:r>
                    <a:r>
                      <a:rPr lang="en-US"/>
                      <a:t>(18-29 Years)
37%</a:t>
                    </a:r>
                  </a:p>
                </c:rich>
              </c:tx>
              <c:showCatName val="1"/>
              <c:showPercent val="1"/>
            </c:dLbl>
            <c:dLbl>
              <c:idx val="1"/>
              <c:layout/>
              <c:tx>
                <c:rich>
                  <a:bodyPr/>
                  <a:lstStyle/>
                  <a:p>
                    <a:r>
                      <a:rPr lang="en-US"/>
                      <a:t>Age </a:t>
                    </a:r>
                    <a:r>
                      <a:rPr lang="en-US" smtClean="0"/>
                      <a:t>group</a:t>
                    </a:r>
                  </a:p>
                  <a:p>
                    <a:r>
                      <a:rPr lang="en-US" smtClean="0"/>
                      <a:t> </a:t>
                    </a:r>
                    <a:r>
                      <a:rPr lang="en-US"/>
                      <a:t>(30-39 Years)
32%</a:t>
                    </a:r>
                  </a:p>
                </c:rich>
              </c:tx>
              <c:showCatName val="1"/>
              <c:showPercent val="1"/>
            </c:dLbl>
            <c:dLbl>
              <c:idx val="3"/>
              <c:layout/>
              <c:tx>
                <c:rich>
                  <a:bodyPr/>
                  <a:lstStyle/>
                  <a:p>
                    <a:r>
                      <a:rPr lang="en-US"/>
                      <a:t>Age </a:t>
                    </a:r>
                    <a:r>
                      <a:rPr lang="en-US" smtClean="0"/>
                      <a:t>group</a:t>
                    </a:r>
                  </a:p>
                  <a:p>
                    <a:r>
                      <a:rPr lang="en-US" smtClean="0"/>
                      <a:t> </a:t>
                    </a:r>
                    <a:r>
                      <a:rPr lang="en-US"/>
                      <a:t>(50-59 Years)
9%</a:t>
                    </a:r>
                  </a:p>
                </c:rich>
              </c:tx>
              <c:showCatName val="1"/>
              <c:showPercent val="1"/>
            </c:dLbl>
            <c:dLbl>
              <c:idx val="4"/>
              <c:layout/>
              <c:tx>
                <c:rich>
                  <a:bodyPr/>
                  <a:lstStyle/>
                  <a:p>
                    <a:r>
                      <a:rPr lang="en-US"/>
                      <a:t>Age group </a:t>
                    </a:r>
                    <a:endParaRPr lang="en-US" smtClean="0"/>
                  </a:p>
                  <a:p>
                    <a:r>
                      <a:rPr lang="en-US" smtClean="0"/>
                      <a:t>(</a:t>
                    </a:r>
                    <a:r>
                      <a:rPr lang="en-US"/>
                      <a:t>60 Years and Above)
1%</a:t>
                    </a:r>
                  </a:p>
                </c:rich>
              </c:tx>
              <c:showCatName val="1"/>
              <c:showPercent val="1"/>
            </c:dLbl>
            <c:dLbl>
              <c:idx val="5"/>
              <c:layout>
                <c:manualLayout>
                  <c:x val="0.24029831340526919"/>
                  <c:y val="0.28551382324601432"/>
                </c:manualLayout>
              </c:layout>
              <c:showCatName val="1"/>
              <c:showPercent val="1"/>
            </c:dLbl>
            <c:txPr>
              <a:bodyPr/>
              <a:lstStyle/>
              <a:p>
                <a:pPr>
                  <a:defRPr sz="1800"/>
                </a:pPr>
                <a:endParaRPr lang="en-US"/>
              </a:p>
            </c:txPr>
            <c:showCatName val="1"/>
            <c:showPercent val="1"/>
            <c:showLeaderLines val="1"/>
          </c:dLbls>
          <c:cat>
            <c:strRef>
              <c:f>Sheet1!$C$59:$C$64</c:f>
              <c:strCache>
                <c:ptCount val="6"/>
                <c:pt idx="0">
                  <c:v>Age group (18-29 Years)</c:v>
                </c:pt>
                <c:pt idx="1">
                  <c:v>Age group (30-39 Years)</c:v>
                </c:pt>
                <c:pt idx="2">
                  <c:v>Age group (40-49 Years)</c:v>
                </c:pt>
                <c:pt idx="3">
                  <c:v>Age group (50-59 Years)</c:v>
                </c:pt>
                <c:pt idx="4">
                  <c:v>Age group (60 Years and Above)</c:v>
                </c:pt>
                <c:pt idx="5">
                  <c:v>No response</c:v>
                </c:pt>
              </c:strCache>
            </c:strRef>
          </c:cat>
          <c:val>
            <c:numRef>
              <c:f>Sheet1!$D$59:$D$64</c:f>
              <c:numCache>
                <c:formatCode>General</c:formatCode>
                <c:ptCount val="6"/>
                <c:pt idx="0">
                  <c:v>94</c:v>
                </c:pt>
                <c:pt idx="1">
                  <c:v>79</c:v>
                </c:pt>
                <c:pt idx="2">
                  <c:v>49</c:v>
                </c:pt>
                <c:pt idx="3">
                  <c:v>24</c:v>
                </c:pt>
                <c:pt idx="4">
                  <c:v>2</c:v>
                </c:pt>
                <c:pt idx="5">
                  <c:v>2</c:v>
                </c:pt>
              </c:numCache>
            </c:numRef>
          </c:val>
        </c:ser>
        <c:ser>
          <c:idx val="1"/>
          <c:order val="1"/>
          <c:tx>
            <c:strRef>
              <c:f>Sheet1!$E$58</c:f>
              <c:strCache>
                <c:ptCount val="1"/>
                <c:pt idx="0">
                  <c:v>Percent</c:v>
                </c:pt>
              </c:strCache>
            </c:strRef>
          </c:tx>
          <c:cat>
            <c:strRef>
              <c:f>Sheet1!$C$59:$C$64</c:f>
              <c:strCache>
                <c:ptCount val="6"/>
                <c:pt idx="0">
                  <c:v>Age group (18-29 Years)</c:v>
                </c:pt>
                <c:pt idx="1">
                  <c:v>Age group (30-39 Years)</c:v>
                </c:pt>
                <c:pt idx="2">
                  <c:v>Age group (40-49 Years)</c:v>
                </c:pt>
                <c:pt idx="3">
                  <c:v>Age group (50-59 Years)</c:v>
                </c:pt>
                <c:pt idx="4">
                  <c:v>Age group (60 Years and Above)</c:v>
                </c:pt>
                <c:pt idx="5">
                  <c:v>No response</c:v>
                </c:pt>
              </c:strCache>
            </c:strRef>
          </c:cat>
          <c:val>
            <c:numRef>
              <c:f>Sheet1!$E$59:$E$64</c:f>
              <c:numCache>
                <c:formatCode>General</c:formatCode>
                <c:ptCount val="6"/>
                <c:pt idx="0">
                  <c:v>37.6</c:v>
                </c:pt>
                <c:pt idx="1">
                  <c:v>31.6</c:v>
                </c:pt>
                <c:pt idx="2">
                  <c:v>19.600000000000001</c:v>
                </c:pt>
                <c:pt idx="3">
                  <c:v>9.6</c:v>
                </c:pt>
                <c:pt idx="4">
                  <c:v>0.8</c:v>
                </c:pt>
                <c:pt idx="5">
                  <c:v>0.8</c:v>
                </c:pt>
              </c:numCache>
            </c:numRef>
          </c:val>
        </c:ser>
        <c:firstSliceAng val="27"/>
      </c:pieChart>
    </c:plotArea>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Sheet3!$C$60</c:f>
              <c:strCache>
                <c:ptCount val="1"/>
                <c:pt idx="0">
                  <c:v>Frequency</c:v>
                </c:pt>
              </c:strCache>
            </c:strRef>
          </c:tx>
          <c:dLbls>
            <c:dLbl>
              <c:idx val="0"/>
              <c:spPr/>
              <c:txPr>
                <a:bodyPr/>
                <a:lstStyle/>
                <a:p>
                  <a:pPr>
                    <a:defRPr sz="1800"/>
                  </a:pPr>
                  <a:endParaRPr lang="en-US"/>
                </a:p>
              </c:txPr>
            </c:dLbl>
            <c:dLbl>
              <c:idx val="1"/>
              <c:spPr/>
              <c:txPr>
                <a:bodyPr/>
                <a:lstStyle/>
                <a:p>
                  <a:pPr>
                    <a:defRPr sz="1800"/>
                  </a:pPr>
                  <a:endParaRPr lang="en-US"/>
                </a:p>
              </c:txPr>
            </c:dLbl>
            <c:dLbl>
              <c:idx val="5"/>
              <c:layout>
                <c:manualLayout>
                  <c:x val="-5.4209317585301835E-2"/>
                  <c:y val="6.735789556156227E-2"/>
                </c:manualLayout>
              </c:layout>
              <c:spPr/>
              <c:txPr>
                <a:bodyPr/>
                <a:lstStyle/>
                <a:p>
                  <a:pPr>
                    <a:defRPr sz="1600"/>
                  </a:pPr>
                  <a:endParaRPr lang="en-US"/>
                </a:p>
              </c:txPr>
              <c:showCatName val="1"/>
              <c:showPercent val="1"/>
            </c:dLbl>
            <c:txPr>
              <a:bodyPr/>
              <a:lstStyle/>
              <a:p>
                <a:pPr>
                  <a:defRPr sz="1400"/>
                </a:pPr>
                <a:endParaRPr lang="en-US"/>
              </a:p>
            </c:txPr>
            <c:showCatName val="1"/>
            <c:showPercent val="1"/>
            <c:showLeaderLines val="1"/>
          </c:dLbls>
          <c:cat>
            <c:strRef>
              <c:f>Sheet3!$B$61:$B$67</c:f>
              <c:strCache>
                <c:ptCount val="7"/>
                <c:pt idx="0">
                  <c:v>Because of nature of work</c:v>
                </c:pt>
                <c:pt idx="1">
                  <c:v>Due to pollution</c:v>
                </c:pt>
                <c:pt idx="2">
                  <c:v>If I don’t take health precautions</c:v>
                </c:pt>
                <c:pt idx="3">
                  <c:v>If I drink and smoke </c:v>
                </c:pt>
                <c:pt idx="4">
                  <c:v>Yes, if I smoke</c:v>
                </c:pt>
                <c:pt idx="5">
                  <c:v>If there is old cough and I don’t see a doctor</c:v>
                </c:pt>
                <c:pt idx="6">
                  <c:v>If my immune system gets weakened</c:v>
                </c:pt>
              </c:strCache>
            </c:strRef>
          </c:cat>
          <c:val>
            <c:numRef>
              <c:f>Sheet3!$C$61:$C$67</c:f>
              <c:numCache>
                <c:formatCode>General</c:formatCode>
                <c:ptCount val="7"/>
                <c:pt idx="0">
                  <c:v>8</c:v>
                </c:pt>
                <c:pt idx="1">
                  <c:v>3</c:v>
                </c:pt>
                <c:pt idx="2">
                  <c:v>1</c:v>
                </c:pt>
                <c:pt idx="3">
                  <c:v>1</c:v>
                </c:pt>
                <c:pt idx="4">
                  <c:v>1</c:v>
                </c:pt>
                <c:pt idx="5">
                  <c:v>2</c:v>
                </c:pt>
                <c:pt idx="6">
                  <c:v>1</c:v>
                </c:pt>
              </c:numCache>
            </c:numRef>
          </c:val>
        </c:ser>
        <c:ser>
          <c:idx val="1"/>
          <c:order val="1"/>
          <c:tx>
            <c:strRef>
              <c:f>Sheet3!$D$60</c:f>
              <c:strCache>
                <c:ptCount val="1"/>
                <c:pt idx="0">
                  <c:v>Percent</c:v>
                </c:pt>
              </c:strCache>
            </c:strRef>
          </c:tx>
          <c:cat>
            <c:strRef>
              <c:f>Sheet3!$B$61:$B$67</c:f>
              <c:strCache>
                <c:ptCount val="7"/>
                <c:pt idx="0">
                  <c:v>Because of nature of work</c:v>
                </c:pt>
                <c:pt idx="1">
                  <c:v>Due to pollution</c:v>
                </c:pt>
                <c:pt idx="2">
                  <c:v>If I don’t take health precautions</c:v>
                </c:pt>
                <c:pt idx="3">
                  <c:v>If I drink and smoke </c:v>
                </c:pt>
                <c:pt idx="4">
                  <c:v>Yes, if I smoke</c:v>
                </c:pt>
                <c:pt idx="5">
                  <c:v>If there is old cough and I don’t see a doctor</c:v>
                </c:pt>
                <c:pt idx="6">
                  <c:v>If my immune system gets weakened</c:v>
                </c:pt>
              </c:strCache>
            </c:strRef>
          </c:cat>
          <c:val>
            <c:numRef>
              <c:f>Sheet3!$D$61:$D$67</c:f>
              <c:numCache>
                <c:formatCode>General</c:formatCode>
                <c:ptCount val="7"/>
                <c:pt idx="0">
                  <c:v>47.1</c:v>
                </c:pt>
                <c:pt idx="1">
                  <c:v>17.600000000000001</c:v>
                </c:pt>
                <c:pt idx="2">
                  <c:v>5.9</c:v>
                </c:pt>
                <c:pt idx="3">
                  <c:v>5.9</c:v>
                </c:pt>
                <c:pt idx="4">
                  <c:v>5.9</c:v>
                </c:pt>
                <c:pt idx="5">
                  <c:v>11.8</c:v>
                </c:pt>
                <c:pt idx="6">
                  <c:v>5.9</c:v>
                </c:pt>
              </c:numCache>
            </c:numRef>
          </c:val>
        </c:ser>
        <c:firstSliceAng val="0"/>
      </c:pieChart>
    </c:plotArea>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dPt>
            <c:idx val="0"/>
            <c:explosion val="2"/>
          </c:dPt>
          <c:dLbls>
            <c:txPr>
              <a:bodyPr/>
              <a:lstStyle/>
              <a:p>
                <a:pPr>
                  <a:defRPr sz="1800"/>
                </a:pPr>
                <a:endParaRPr lang="en-US"/>
              </a:p>
            </c:txPr>
            <c:showCatName val="1"/>
            <c:showPercent val="1"/>
            <c:showLeaderLines val="1"/>
          </c:dLbls>
          <c:cat>
            <c:strRef>
              <c:f>Sheet3!$G$60:$G$64</c:f>
              <c:strCache>
                <c:ptCount val="5"/>
                <c:pt idx="0">
                  <c:v>Government health facility</c:v>
                </c:pt>
                <c:pt idx="1">
                  <c:v>Private healthfacility</c:v>
                </c:pt>
                <c:pt idx="2">
                  <c:v>Go to a pharmacy</c:v>
                </c:pt>
                <c:pt idx="3">
                  <c:v>Self-treatment options</c:v>
                </c:pt>
                <c:pt idx="4">
                  <c:v>Any other</c:v>
                </c:pt>
              </c:strCache>
            </c:strRef>
          </c:cat>
          <c:val>
            <c:numRef>
              <c:f>Sheet3!$H$60:$H$64</c:f>
              <c:numCache>
                <c:formatCode>General</c:formatCode>
                <c:ptCount val="5"/>
                <c:pt idx="0">
                  <c:v>161</c:v>
                </c:pt>
                <c:pt idx="1">
                  <c:v>111</c:v>
                </c:pt>
                <c:pt idx="2">
                  <c:v>4</c:v>
                </c:pt>
                <c:pt idx="3">
                  <c:v>1</c:v>
                </c:pt>
                <c:pt idx="4">
                  <c:v>3</c:v>
                </c:pt>
              </c:numCache>
            </c:numRef>
          </c:val>
        </c:ser>
        <c:ser>
          <c:idx val="1"/>
          <c:order val="1"/>
          <c:cat>
            <c:strRef>
              <c:f>Sheet3!$G$60:$G$64</c:f>
              <c:strCache>
                <c:ptCount val="5"/>
                <c:pt idx="0">
                  <c:v>Government health facility</c:v>
                </c:pt>
                <c:pt idx="1">
                  <c:v>Private healthfacility</c:v>
                </c:pt>
                <c:pt idx="2">
                  <c:v>Go to a pharmacy</c:v>
                </c:pt>
                <c:pt idx="3">
                  <c:v>Self-treatment options</c:v>
                </c:pt>
                <c:pt idx="4">
                  <c:v>Any other</c:v>
                </c:pt>
              </c:strCache>
            </c:strRef>
          </c:cat>
          <c:val>
            <c:numRef>
              <c:f>Sheet3!$I$60:$I$64</c:f>
              <c:numCache>
                <c:formatCode>0.00%</c:formatCode>
                <c:ptCount val="5"/>
                <c:pt idx="0">
                  <c:v>0.57500000000000062</c:v>
                </c:pt>
                <c:pt idx="1">
                  <c:v>0.39600000000000052</c:v>
                </c:pt>
                <c:pt idx="2">
                  <c:v>1.4E-2</c:v>
                </c:pt>
                <c:pt idx="3">
                  <c:v>4.0000000000000062E-3</c:v>
                </c:pt>
                <c:pt idx="4">
                  <c:v>1.0999999999999998E-2</c:v>
                </c:pt>
              </c:numCache>
            </c:numRef>
          </c:val>
        </c:ser>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Sheet1!$D$68</c:f>
              <c:strCache>
                <c:ptCount val="1"/>
                <c:pt idx="0">
                  <c:v>Frequency</c:v>
                </c:pt>
              </c:strCache>
            </c:strRef>
          </c:tx>
          <c:dLbls>
            <c:txPr>
              <a:bodyPr/>
              <a:lstStyle/>
              <a:p>
                <a:pPr>
                  <a:defRPr sz="2400"/>
                </a:pPr>
                <a:endParaRPr lang="en-US"/>
              </a:p>
            </c:txPr>
            <c:showCatName val="1"/>
            <c:showPercent val="1"/>
            <c:showLeaderLines val="1"/>
          </c:dLbls>
          <c:cat>
            <c:strRef>
              <c:f>Sheet1!$C$69:$C$73</c:f>
              <c:strCache>
                <c:ptCount val="5"/>
                <c:pt idx="0">
                  <c:v>Driver</c:v>
                </c:pt>
                <c:pt idx="1">
                  <c:v>Cleaner</c:v>
                </c:pt>
                <c:pt idx="2">
                  <c:v>Mechanic</c:v>
                </c:pt>
                <c:pt idx="3">
                  <c:v>Small Business</c:v>
                </c:pt>
                <c:pt idx="4">
                  <c:v>Other</c:v>
                </c:pt>
              </c:strCache>
            </c:strRef>
          </c:cat>
          <c:val>
            <c:numRef>
              <c:f>Sheet1!$D$69:$D$73</c:f>
              <c:numCache>
                <c:formatCode>General</c:formatCode>
                <c:ptCount val="5"/>
                <c:pt idx="0">
                  <c:v>192</c:v>
                </c:pt>
                <c:pt idx="1">
                  <c:v>8</c:v>
                </c:pt>
                <c:pt idx="2">
                  <c:v>21</c:v>
                </c:pt>
                <c:pt idx="3">
                  <c:v>19</c:v>
                </c:pt>
                <c:pt idx="4">
                  <c:v>10</c:v>
                </c:pt>
              </c:numCache>
            </c:numRef>
          </c:val>
        </c:ser>
        <c:ser>
          <c:idx val="1"/>
          <c:order val="1"/>
          <c:tx>
            <c:strRef>
              <c:f>Sheet1!$E$68</c:f>
              <c:strCache>
                <c:ptCount val="1"/>
                <c:pt idx="0">
                  <c:v>Percent</c:v>
                </c:pt>
              </c:strCache>
            </c:strRef>
          </c:tx>
          <c:cat>
            <c:strRef>
              <c:f>Sheet1!$C$69:$C$73</c:f>
              <c:strCache>
                <c:ptCount val="5"/>
                <c:pt idx="0">
                  <c:v>Driver</c:v>
                </c:pt>
                <c:pt idx="1">
                  <c:v>Cleaner</c:v>
                </c:pt>
                <c:pt idx="2">
                  <c:v>Mechanic</c:v>
                </c:pt>
                <c:pt idx="3">
                  <c:v>Small Business</c:v>
                </c:pt>
                <c:pt idx="4">
                  <c:v>Other</c:v>
                </c:pt>
              </c:strCache>
            </c:strRef>
          </c:cat>
          <c:val>
            <c:numRef>
              <c:f>Sheet1!$E$69:$E$73</c:f>
              <c:numCache>
                <c:formatCode>General</c:formatCode>
                <c:ptCount val="5"/>
                <c:pt idx="0">
                  <c:v>76.8</c:v>
                </c:pt>
                <c:pt idx="1">
                  <c:v>3.2</c:v>
                </c:pt>
                <c:pt idx="2">
                  <c:v>8.4</c:v>
                </c:pt>
                <c:pt idx="3">
                  <c:v>7.6</c:v>
                </c:pt>
                <c:pt idx="4">
                  <c:v>4</c:v>
                </c:pt>
              </c:numCache>
            </c:numRef>
          </c:val>
        </c:ser>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Sheet1!$D$79</c:f>
              <c:strCache>
                <c:ptCount val="1"/>
                <c:pt idx="0">
                  <c:v>Frequency</c:v>
                </c:pt>
              </c:strCache>
            </c:strRef>
          </c:tx>
          <c:dLbls>
            <c:txPr>
              <a:bodyPr/>
              <a:lstStyle/>
              <a:p>
                <a:pPr>
                  <a:defRPr sz="1400"/>
                </a:pPr>
                <a:endParaRPr lang="en-US"/>
              </a:p>
            </c:txPr>
            <c:showCatName val="1"/>
            <c:showPercent val="1"/>
            <c:showLeaderLines val="1"/>
          </c:dLbls>
          <c:cat>
            <c:strRef>
              <c:f>Sheet1!$C$80:$C$82</c:f>
              <c:strCache>
                <c:ptCount val="3"/>
                <c:pt idx="0">
                  <c:v>Never Married</c:v>
                </c:pt>
                <c:pt idx="1">
                  <c:v>Married</c:v>
                </c:pt>
                <c:pt idx="2">
                  <c:v>No response</c:v>
                </c:pt>
              </c:strCache>
            </c:strRef>
          </c:cat>
          <c:val>
            <c:numRef>
              <c:f>Sheet1!$D$80:$D$82</c:f>
              <c:numCache>
                <c:formatCode>General</c:formatCode>
                <c:ptCount val="3"/>
                <c:pt idx="0">
                  <c:v>69</c:v>
                </c:pt>
                <c:pt idx="1">
                  <c:v>179</c:v>
                </c:pt>
                <c:pt idx="2">
                  <c:v>2</c:v>
                </c:pt>
              </c:numCache>
            </c:numRef>
          </c:val>
        </c:ser>
        <c:ser>
          <c:idx val="1"/>
          <c:order val="1"/>
          <c:tx>
            <c:strRef>
              <c:f>Sheet1!$E$79</c:f>
              <c:strCache>
                <c:ptCount val="1"/>
                <c:pt idx="0">
                  <c:v>Percent</c:v>
                </c:pt>
              </c:strCache>
            </c:strRef>
          </c:tx>
          <c:cat>
            <c:strRef>
              <c:f>Sheet1!$C$80:$C$82</c:f>
              <c:strCache>
                <c:ptCount val="3"/>
                <c:pt idx="0">
                  <c:v>Never Married</c:v>
                </c:pt>
                <c:pt idx="1">
                  <c:v>Married</c:v>
                </c:pt>
                <c:pt idx="2">
                  <c:v>No response</c:v>
                </c:pt>
              </c:strCache>
            </c:strRef>
          </c:cat>
          <c:val>
            <c:numRef>
              <c:f>Sheet1!$E$80:$E$82</c:f>
              <c:numCache>
                <c:formatCode>General</c:formatCode>
                <c:ptCount val="3"/>
                <c:pt idx="0">
                  <c:v>27.6</c:v>
                </c:pt>
                <c:pt idx="1">
                  <c:v>71.599999999999994</c:v>
                </c:pt>
                <c:pt idx="2">
                  <c:v>0.8</c:v>
                </c:pt>
              </c:numCache>
            </c:numRef>
          </c:val>
        </c:ser>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Sheet3!$H$66</c:f>
              <c:strCache>
                <c:ptCount val="1"/>
                <c:pt idx="0">
                  <c:v>Frequency</c:v>
                </c:pt>
              </c:strCache>
            </c:strRef>
          </c:tx>
          <c:dLbls>
            <c:txPr>
              <a:bodyPr/>
              <a:lstStyle/>
              <a:p>
                <a:pPr>
                  <a:defRPr sz="1600"/>
                </a:pPr>
                <a:endParaRPr lang="en-US"/>
              </a:p>
            </c:txPr>
            <c:showCatName val="1"/>
            <c:showPercent val="1"/>
            <c:showLeaderLines val="1"/>
          </c:dLbls>
          <c:cat>
            <c:strRef>
              <c:f>Sheet3!$G$67:$G$71</c:f>
              <c:strCache>
                <c:ptCount val="5"/>
                <c:pt idx="0">
                  <c:v>Illiterate</c:v>
                </c:pt>
                <c:pt idx="1">
                  <c:v>Up to Class 5th</c:v>
                </c:pt>
                <c:pt idx="2">
                  <c:v>Class 6th to 10th</c:v>
                </c:pt>
                <c:pt idx="3">
                  <c:v>Class 10th and above</c:v>
                </c:pt>
                <c:pt idx="4">
                  <c:v>No response</c:v>
                </c:pt>
              </c:strCache>
            </c:strRef>
          </c:cat>
          <c:val>
            <c:numRef>
              <c:f>Sheet3!$H$67:$H$71</c:f>
              <c:numCache>
                <c:formatCode>General</c:formatCode>
                <c:ptCount val="5"/>
                <c:pt idx="0">
                  <c:v>45</c:v>
                </c:pt>
                <c:pt idx="1">
                  <c:v>47</c:v>
                </c:pt>
                <c:pt idx="2">
                  <c:v>123</c:v>
                </c:pt>
                <c:pt idx="3">
                  <c:v>34</c:v>
                </c:pt>
                <c:pt idx="4">
                  <c:v>1</c:v>
                </c:pt>
              </c:numCache>
            </c:numRef>
          </c:val>
        </c:ser>
        <c:ser>
          <c:idx val="1"/>
          <c:order val="1"/>
          <c:tx>
            <c:strRef>
              <c:f>Sheet3!$I$66</c:f>
              <c:strCache>
                <c:ptCount val="1"/>
                <c:pt idx="0">
                  <c:v>Respondents</c:v>
                </c:pt>
              </c:strCache>
            </c:strRef>
          </c:tx>
          <c:cat>
            <c:strRef>
              <c:f>Sheet3!$G$67:$G$71</c:f>
              <c:strCache>
                <c:ptCount val="5"/>
                <c:pt idx="0">
                  <c:v>Illiterate</c:v>
                </c:pt>
                <c:pt idx="1">
                  <c:v>Up to Class 5th</c:v>
                </c:pt>
                <c:pt idx="2">
                  <c:v>Class 6th to 10th</c:v>
                </c:pt>
                <c:pt idx="3">
                  <c:v>Class 10th and above</c:v>
                </c:pt>
                <c:pt idx="4">
                  <c:v>No response</c:v>
                </c:pt>
              </c:strCache>
            </c:strRef>
          </c:cat>
          <c:val>
            <c:numRef>
              <c:f>Sheet3!$I$67:$I$71</c:f>
              <c:numCache>
                <c:formatCode>General</c:formatCode>
                <c:ptCount val="5"/>
                <c:pt idx="0">
                  <c:v>18</c:v>
                </c:pt>
                <c:pt idx="1">
                  <c:v>18.8</c:v>
                </c:pt>
                <c:pt idx="2">
                  <c:v>49.2</c:v>
                </c:pt>
                <c:pt idx="3">
                  <c:v>13.6</c:v>
                </c:pt>
                <c:pt idx="4">
                  <c:v>0.4</c:v>
                </c:pt>
              </c:numCache>
            </c:numRef>
          </c:val>
        </c:ser>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Sheet1!$M$70</c:f>
              <c:strCache>
                <c:ptCount val="1"/>
                <c:pt idx="0">
                  <c:v>Frequency</c:v>
                </c:pt>
              </c:strCache>
            </c:strRef>
          </c:tx>
          <c:dLbls>
            <c:txPr>
              <a:bodyPr/>
              <a:lstStyle/>
              <a:p>
                <a:pPr>
                  <a:defRPr sz="2400"/>
                </a:pPr>
                <a:endParaRPr lang="en-US"/>
              </a:p>
            </c:txPr>
            <c:showCatName val="1"/>
            <c:showPercent val="1"/>
            <c:showLeaderLines val="1"/>
          </c:dLbls>
          <c:cat>
            <c:strRef>
              <c:f>Sheet1!$L$71:$L$72</c:f>
              <c:strCache>
                <c:ptCount val="2"/>
                <c:pt idx="0">
                  <c:v>Yes</c:v>
                </c:pt>
                <c:pt idx="1">
                  <c:v>No</c:v>
                </c:pt>
              </c:strCache>
            </c:strRef>
          </c:cat>
          <c:val>
            <c:numRef>
              <c:f>Sheet1!$M$71:$M$72</c:f>
              <c:numCache>
                <c:formatCode>General</c:formatCode>
                <c:ptCount val="2"/>
                <c:pt idx="0">
                  <c:v>237</c:v>
                </c:pt>
                <c:pt idx="1">
                  <c:v>13</c:v>
                </c:pt>
              </c:numCache>
            </c:numRef>
          </c:val>
        </c:ser>
        <c:ser>
          <c:idx val="1"/>
          <c:order val="1"/>
          <c:tx>
            <c:strRef>
              <c:f>Sheet1!$N$70</c:f>
              <c:strCache>
                <c:ptCount val="1"/>
                <c:pt idx="0">
                  <c:v>Percent</c:v>
                </c:pt>
              </c:strCache>
            </c:strRef>
          </c:tx>
          <c:cat>
            <c:strRef>
              <c:f>Sheet1!$L$71:$L$72</c:f>
              <c:strCache>
                <c:ptCount val="2"/>
                <c:pt idx="0">
                  <c:v>Yes</c:v>
                </c:pt>
                <c:pt idx="1">
                  <c:v>No</c:v>
                </c:pt>
              </c:strCache>
            </c:strRef>
          </c:cat>
          <c:val>
            <c:numRef>
              <c:f>Sheet1!$N$71:$N$72</c:f>
              <c:numCache>
                <c:formatCode>General</c:formatCode>
                <c:ptCount val="2"/>
                <c:pt idx="0">
                  <c:v>94.8</c:v>
                </c:pt>
                <c:pt idx="1">
                  <c:v>5.2</c:v>
                </c:pt>
              </c:numCache>
            </c:numRef>
          </c:val>
        </c:ser>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Sheet1!$M$75</c:f>
              <c:strCache>
                <c:ptCount val="1"/>
                <c:pt idx="0">
                  <c:v>Frequency</c:v>
                </c:pt>
              </c:strCache>
            </c:strRef>
          </c:tx>
          <c:dLbls>
            <c:txPr>
              <a:bodyPr/>
              <a:lstStyle/>
              <a:p>
                <a:pPr>
                  <a:defRPr sz="2800"/>
                </a:pPr>
                <a:endParaRPr lang="en-US"/>
              </a:p>
            </c:txPr>
            <c:showCatName val="1"/>
            <c:showPercent val="1"/>
            <c:showLeaderLines val="1"/>
          </c:dLbls>
          <c:cat>
            <c:strRef>
              <c:f>Sheet1!$L$76:$L$77</c:f>
              <c:strCache>
                <c:ptCount val="2"/>
                <c:pt idx="0">
                  <c:v>Yes</c:v>
                </c:pt>
                <c:pt idx="1">
                  <c:v>No</c:v>
                </c:pt>
              </c:strCache>
            </c:strRef>
          </c:cat>
          <c:val>
            <c:numRef>
              <c:f>Sheet1!$M$76:$M$77</c:f>
              <c:numCache>
                <c:formatCode>General</c:formatCode>
                <c:ptCount val="2"/>
                <c:pt idx="0">
                  <c:v>34</c:v>
                </c:pt>
                <c:pt idx="1">
                  <c:v>216</c:v>
                </c:pt>
              </c:numCache>
            </c:numRef>
          </c:val>
        </c:ser>
        <c:ser>
          <c:idx val="1"/>
          <c:order val="1"/>
          <c:tx>
            <c:strRef>
              <c:f>Sheet1!$N$75</c:f>
              <c:strCache>
                <c:ptCount val="1"/>
                <c:pt idx="0">
                  <c:v>Percent</c:v>
                </c:pt>
              </c:strCache>
            </c:strRef>
          </c:tx>
          <c:cat>
            <c:strRef>
              <c:f>Sheet1!$L$76:$L$77</c:f>
              <c:strCache>
                <c:ptCount val="2"/>
                <c:pt idx="0">
                  <c:v>Yes</c:v>
                </c:pt>
                <c:pt idx="1">
                  <c:v>No</c:v>
                </c:pt>
              </c:strCache>
            </c:strRef>
          </c:cat>
          <c:val>
            <c:numRef>
              <c:f>Sheet1!$N$76:$N$77</c:f>
              <c:numCache>
                <c:formatCode>General</c:formatCode>
                <c:ptCount val="2"/>
                <c:pt idx="0">
                  <c:v>13.6</c:v>
                </c:pt>
                <c:pt idx="1">
                  <c:v>86.4</c:v>
                </c:pt>
              </c:numCache>
            </c:numRef>
          </c:val>
        </c:ser>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Sheet1!$I$84</c:f>
              <c:strCache>
                <c:ptCount val="1"/>
                <c:pt idx="0">
                  <c:v>Percent</c:v>
                </c:pt>
              </c:strCache>
            </c:strRef>
          </c:tx>
          <c:dLbls>
            <c:txPr>
              <a:bodyPr/>
              <a:lstStyle/>
              <a:p>
                <a:pPr>
                  <a:defRPr sz="2000"/>
                </a:pPr>
                <a:endParaRPr lang="en-US"/>
              </a:p>
            </c:txPr>
            <c:showCatName val="1"/>
            <c:showPercent val="1"/>
            <c:showLeaderLines val="1"/>
          </c:dLbls>
          <c:cat>
            <c:strRef>
              <c:f>Sheet1!$H$85:$H$91</c:f>
              <c:strCache>
                <c:ptCount val="7"/>
                <c:pt idx="0">
                  <c:v>Bacteria/ Germs</c:v>
                </c:pt>
                <c:pt idx="1">
                  <c:v>Cold</c:v>
                </c:pt>
                <c:pt idx="2">
                  <c:v>Smoking</c:v>
                </c:pt>
                <c:pt idx="3">
                  <c:v>Hot climate</c:v>
                </c:pt>
                <c:pt idx="4">
                  <c:v>Drinking raw milk</c:v>
                </c:pt>
                <c:pt idx="5">
                  <c:v>Any other</c:v>
                </c:pt>
                <c:pt idx="6">
                  <c:v>Don’t Know</c:v>
                </c:pt>
              </c:strCache>
            </c:strRef>
          </c:cat>
          <c:val>
            <c:numRef>
              <c:f>Sheet1!$I$85:$I$91</c:f>
              <c:numCache>
                <c:formatCode>0.00%</c:formatCode>
                <c:ptCount val="7"/>
                <c:pt idx="0">
                  <c:v>0.13700000000000001</c:v>
                </c:pt>
                <c:pt idx="1">
                  <c:v>7.5999999999999998E-2</c:v>
                </c:pt>
                <c:pt idx="2">
                  <c:v>0.28600000000000031</c:v>
                </c:pt>
                <c:pt idx="3">
                  <c:v>3.500000000000001E-2</c:v>
                </c:pt>
                <c:pt idx="4">
                  <c:v>2.9000000000000001E-2</c:v>
                </c:pt>
                <c:pt idx="5">
                  <c:v>0.15700000000000025</c:v>
                </c:pt>
                <c:pt idx="6">
                  <c:v>0.28000000000000008</c:v>
                </c:pt>
              </c:numCache>
            </c:numRef>
          </c:val>
        </c:ser>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dLbls>
            <c:txPr>
              <a:bodyPr/>
              <a:lstStyle/>
              <a:p>
                <a:pPr>
                  <a:defRPr sz="1400"/>
                </a:pPr>
                <a:endParaRPr lang="en-US"/>
              </a:p>
            </c:txPr>
            <c:showCatName val="1"/>
            <c:showPercent val="1"/>
            <c:showLeaderLines val="1"/>
          </c:dLbls>
          <c:cat>
            <c:strRef>
              <c:f>Sheet2!$B$22:$B$35</c:f>
              <c:strCache>
                <c:ptCount val="14"/>
                <c:pt idx="0">
                  <c:v> Cough</c:v>
                </c:pt>
                <c:pt idx="1">
                  <c:v> Cough that lasts longer than 2 weeks</c:v>
                </c:pt>
                <c:pt idx="3">
                  <c:v>Coughing up blood</c:v>
                </c:pt>
                <c:pt idx="4">
                  <c:v>Severe headache</c:v>
                </c:pt>
                <c:pt idx="5">
                  <c:v>Nausea</c:v>
                </c:pt>
                <c:pt idx="6">
                  <c:v>Weight loss</c:v>
                </c:pt>
                <c:pt idx="7">
                  <c:v> Fever </c:v>
                </c:pt>
                <c:pt idx="8">
                  <c:v> Pain in chest</c:v>
                </c:pt>
                <c:pt idx="9">
                  <c:v>Shortness of breath</c:v>
                </c:pt>
                <c:pt idx="10">
                  <c:v>Weakness</c:v>
                </c:pt>
                <c:pt idx="11">
                  <c:v>Sweating at night</c:v>
                </c:pt>
                <c:pt idx="12">
                  <c:v>Other</c:v>
                </c:pt>
                <c:pt idx="13">
                  <c:v>Don’t know</c:v>
                </c:pt>
              </c:strCache>
            </c:strRef>
          </c:cat>
          <c:val>
            <c:numRef>
              <c:f>Sheet2!$C$22:$C$35</c:f>
              <c:numCache>
                <c:formatCode>0.00%</c:formatCode>
                <c:ptCount val="14"/>
                <c:pt idx="0">
                  <c:v>0.19700000000000001</c:v>
                </c:pt>
                <c:pt idx="1">
                  <c:v>0.17600000000000021</c:v>
                </c:pt>
                <c:pt idx="3">
                  <c:v>0.10100000000000002</c:v>
                </c:pt>
                <c:pt idx="4">
                  <c:v>2.1999999999999999E-2</c:v>
                </c:pt>
                <c:pt idx="5">
                  <c:v>2.8000000000000001E-2</c:v>
                </c:pt>
                <c:pt idx="6">
                  <c:v>0.10500000000000002</c:v>
                </c:pt>
                <c:pt idx="7">
                  <c:v>0.10299999999999998</c:v>
                </c:pt>
                <c:pt idx="8">
                  <c:v>7.3999999999999996E-2</c:v>
                </c:pt>
                <c:pt idx="9">
                  <c:v>3.500000000000001E-2</c:v>
                </c:pt>
                <c:pt idx="10">
                  <c:v>7.9000000000000112E-2</c:v>
                </c:pt>
                <c:pt idx="11">
                  <c:v>1.0000000000000018E-3</c:v>
                </c:pt>
                <c:pt idx="12">
                  <c:v>1.4E-2</c:v>
                </c:pt>
                <c:pt idx="13">
                  <c:v>6.5000000000000002E-2</c:v>
                </c:pt>
              </c:numCache>
            </c:numRef>
          </c:val>
        </c:ser>
        <c:firstSliceAng val="0"/>
      </c:pieChart>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DC2EE1-CCFE-411B-9004-0829770D99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70E0125-5F4D-4739-A7F0-BE45F4C42854}">
      <dgm:prSet custT="1">
        <dgm:style>
          <a:lnRef idx="1">
            <a:schemeClr val="accent4"/>
          </a:lnRef>
          <a:fillRef idx="2">
            <a:schemeClr val="accent4"/>
          </a:fillRef>
          <a:effectRef idx="1">
            <a:schemeClr val="accent4"/>
          </a:effectRef>
          <a:fontRef idx="minor">
            <a:schemeClr val="dk1"/>
          </a:fontRef>
        </dgm:style>
      </dgm:prSet>
      <dgm:spPr>
        <a:ln>
          <a:solidFill>
            <a:schemeClr val="tx1"/>
          </a:solidFill>
        </a:ln>
      </dgm:spPr>
      <dgm:t>
        <a:bodyPr/>
        <a:lstStyle/>
        <a:p>
          <a:pPr algn="ctr" rtl="0"/>
          <a:endParaRPr lang="en-US" sz="2400" b="1" dirty="0" smtClean="0"/>
        </a:p>
        <a:p>
          <a:pPr algn="ctr" rtl="0"/>
          <a:r>
            <a:rPr lang="en-US" sz="2400" b="1" dirty="0" smtClean="0"/>
            <a:t>Baseline Assessment </a:t>
          </a:r>
        </a:p>
        <a:p>
          <a:pPr algn="ctr" rtl="0"/>
          <a:r>
            <a:rPr lang="en-US" sz="2400" b="1" dirty="0" smtClean="0"/>
            <a:t>Of</a:t>
          </a:r>
        </a:p>
        <a:p>
          <a:pPr algn="ctr" rtl="0"/>
          <a:r>
            <a:rPr lang="en-US" sz="2400" b="1" dirty="0" smtClean="0"/>
            <a:t>Knowledge, Attitude and Practices </a:t>
          </a:r>
        </a:p>
        <a:p>
          <a:pPr algn="ctr" rtl="0"/>
          <a:r>
            <a:rPr lang="en-US" sz="2400" b="1" dirty="0" smtClean="0"/>
            <a:t>amongst truckers </a:t>
          </a:r>
        </a:p>
        <a:p>
          <a:pPr algn="ctr" rtl="0"/>
          <a:r>
            <a:rPr lang="en-US" sz="2400" b="1" dirty="0" smtClean="0"/>
            <a:t>and </a:t>
          </a:r>
        </a:p>
        <a:p>
          <a:pPr algn="ctr" rtl="0"/>
          <a:r>
            <a:rPr lang="en-US" sz="2400" b="1" dirty="0" smtClean="0"/>
            <a:t>allied Population regarding Tuberculosis</a:t>
          </a:r>
        </a:p>
        <a:p>
          <a:pPr algn="ctr" rtl="0"/>
          <a:r>
            <a:rPr lang="en-US" sz="1900" dirty="0" smtClean="0"/>
            <a:t/>
          </a:r>
          <a:br>
            <a:rPr lang="en-US" sz="1900" dirty="0" smtClean="0"/>
          </a:br>
          <a:endParaRPr lang="en-US" sz="1900" dirty="0"/>
        </a:p>
      </dgm:t>
    </dgm:pt>
    <dgm:pt modelId="{DDA93334-8E63-449D-A78E-5E841FA62FB8}" type="parTrans" cxnId="{A931232A-9B0E-4A50-BAF5-D9213DC1C9B5}">
      <dgm:prSet/>
      <dgm:spPr/>
      <dgm:t>
        <a:bodyPr/>
        <a:lstStyle/>
        <a:p>
          <a:endParaRPr lang="en-US"/>
        </a:p>
      </dgm:t>
    </dgm:pt>
    <dgm:pt modelId="{B5F1D81C-7123-4EB7-8144-97D181073ADF}" type="sibTrans" cxnId="{A931232A-9B0E-4A50-BAF5-D9213DC1C9B5}">
      <dgm:prSet/>
      <dgm:spPr/>
      <dgm:t>
        <a:bodyPr/>
        <a:lstStyle/>
        <a:p>
          <a:endParaRPr lang="en-US"/>
        </a:p>
      </dgm:t>
    </dgm:pt>
    <dgm:pt modelId="{B2326D09-0CFF-44CF-9E40-A81B01312D22}" type="pres">
      <dgm:prSet presAssocID="{60DC2EE1-CCFE-411B-9004-0829770D9950}" presName="linear" presStyleCnt="0">
        <dgm:presLayoutVars>
          <dgm:animLvl val="lvl"/>
          <dgm:resizeHandles val="exact"/>
        </dgm:presLayoutVars>
      </dgm:prSet>
      <dgm:spPr/>
      <dgm:t>
        <a:bodyPr/>
        <a:lstStyle/>
        <a:p>
          <a:endParaRPr lang="en-US"/>
        </a:p>
      </dgm:t>
    </dgm:pt>
    <dgm:pt modelId="{27BD60EB-DD6E-4D11-AA4C-75C9ED8ACBCA}" type="pres">
      <dgm:prSet presAssocID="{A70E0125-5F4D-4739-A7F0-BE45F4C42854}" presName="parentText" presStyleLbl="node1" presStyleIdx="0" presStyleCnt="1" custScaleY="260315">
        <dgm:presLayoutVars>
          <dgm:chMax val="0"/>
          <dgm:bulletEnabled val="1"/>
        </dgm:presLayoutVars>
      </dgm:prSet>
      <dgm:spPr/>
      <dgm:t>
        <a:bodyPr/>
        <a:lstStyle/>
        <a:p>
          <a:endParaRPr lang="en-US"/>
        </a:p>
      </dgm:t>
    </dgm:pt>
  </dgm:ptLst>
  <dgm:cxnLst>
    <dgm:cxn modelId="{A931232A-9B0E-4A50-BAF5-D9213DC1C9B5}" srcId="{60DC2EE1-CCFE-411B-9004-0829770D9950}" destId="{A70E0125-5F4D-4739-A7F0-BE45F4C42854}" srcOrd="0" destOrd="0" parTransId="{DDA93334-8E63-449D-A78E-5E841FA62FB8}" sibTransId="{B5F1D81C-7123-4EB7-8144-97D181073ADF}"/>
    <dgm:cxn modelId="{21ED3CD1-8EAF-497B-A71B-338818E73285}" type="presOf" srcId="{60DC2EE1-CCFE-411B-9004-0829770D9950}" destId="{B2326D09-0CFF-44CF-9E40-A81B01312D22}" srcOrd="0" destOrd="0" presId="urn:microsoft.com/office/officeart/2005/8/layout/vList2"/>
    <dgm:cxn modelId="{E94D0ABC-9272-4C3D-9CC9-112EA2DE79AA}" type="presOf" srcId="{A70E0125-5F4D-4739-A7F0-BE45F4C42854}" destId="{27BD60EB-DD6E-4D11-AA4C-75C9ED8ACBCA}" srcOrd="0" destOrd="0" presId="urn:microsoft.com/office/officeart/2005/8/layout/vList2"/>
    <dgm:cxn modelId="{00830B3C-7DE5-45F9-9CDD-A750D711E7C6}" type="presParOf" srcId="{B2326D09-0CFF-44CF-9E40-A81B01312D22}" destId="{27BD60EB-DD6E-4D11-AA4C-75C9ED8ACBCA}"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AEB8D8BA-4C17-48D2-8A69-25DBC9EDF073}" type="doc">
      <dgm:prSet loTypeId="urn:microsoft.com/office/officeart/2005/8/layout/vList2" loCatId="list" qsTypeId="urn:microsoft.com/office/officeart/2005/8/quickstyle/simple3" qsCatId="simple" csTypeId="urn:microsoft.com/office/officeart/2005/8/colors/accent4_3" csCatId="accent4" phldr="1"/>
      <dgm:spPr/>
      <dgm:t>
        <a:bodyPr/>
        <a:lstStyle/>
        <a:p>
          <a:endParaRPr lang="en-US"/>
        </a:p>
      </dgm:t>
    </dgm:pt>
    <dgm:pt modelId="{DB7C9E79-FA20-47C5-B947-916B33FAAB05}">
      <dgm:prSet custT="1"/>
      <dgm:spPr/>
      <dgm:t>
        <a:bodyPr/>
        <a:lstStyle/>
        <a:p>
          <a:pPr algn="ctr" rtl="0"/>
          <a:endParaRPr lang="en-US" sz="2400" dirty="0" smtClean="0"/>
        </a:p>
        <a:p>
          <a:pPr algn="ctr" rtl="0"/>
          <a:r>
            <a:rPr lang="en-US" sz="3600" b="0" dirty="0" smtClean="0"/>
            <a:t>Home state of the respondents</a:t>
          </a:r>
          <a:r>
            <a:rPr lang="en-US" sz="2400" dirty="0" smtClean="0"/>
            <a:t/>
          </a:r>
          <a:br>
            <a:rPr lang="en-US" sz="2400" dirty="0" smtClean="0"/>
          </a:br>
          <a:endParaRPr lang="en-US" sz="2400" dirty="0"/>
        </a:p>
      </dgm:t>
    </dgm:pt>
    <dgm:pt modelId="{C2FF0E55-A0BC-4A7D-AE04-7E89E1620414}" type="parTrans" cxnId="{4AE6E2D5-9F0F-4633-B5DF-F408A8AB5AF9}">
      <dgm:prSet/>
      <dgm:spPr/>
      <dgm:t>
        <a:bodyPr/>
        <a:lstStyle/>
        <a:p>
          <a:endParaRPr lang="en-US"/>
        </a:p>
      </dgm:t>
    </dgm:pt>
    <dgm:pt modelId="{920F5701-EA40-4C9B-A4A5-E396A769A137}" type="sibTrans" cxnId="{4AE6E2D5-9F0F-4633-B5DF-F408A8AB5AF9}">
      <dgm:prSet/>
      <dgm:spPr/>
      <dgm:t>
        <a:bodyPr/>
        <a:lstStyle/>
        <a:p>
          <a:endParaRPr lang="en-US"/>
        </a:p>
      </dgm:t>
    </dgm:pt>
    <dgm:pt modelId="{C0E2D10C-DEEA-4F19-B2A5-580094319490}" type="pres">
      <dgm:prSet presAssocID="{AEB8D8BA-4C17-48D2-8A69-25DBC9EDF073}" presName="linear" presStyleCnt="0">
        <dgm:presLayoutVars>
          <dgm:animLvl val="lvl"/>
          <dgm:resizeHandles val="exact"/>
        </dgm:presLayoutVars>
      </dgm:prSet>
      <dgm:spPr/>
      <dgm:t>
        <a:bodyPr/>
        <a:lstStyle/>
        <a:p>
          <a:endParaRPr lang="en-US"/>
        </a:p>
      </dgm:t>
    </dgm:pt>
    <dgm:pt modelId="{4A936B5C-ACD7-44DD-839F-C7008FD6B764}" type="pres">
      <dgm:prSet presAssocID="{DB7C9E79-FA20-47C5-B947-916B33FAAB05}" presName="parentText" presStyleLbl="node1" presStyleIdx="0" presStyleCnt="1" custLinFactNeighborX="-5556" custLinFactNeighborY="-5">
        <dgm:presLayoutVars>
          <dgm:chMax val="0"/>
          <dgm:bulletEnabled val="1"/>
        </dgm:presLayoutVars>
      </dgm:prSet>
      <dgm:spPr/>
      <dgm:t>
        <a:bodyPr/>
        <a:lstStyle/>
        <a:p>
          <a:endParaRPr lang="en-US"/>
        </a:p>
      </dgm:t>
    </dgm:pt>
  </dgm:ptLst>
  <dgm:cxnLst>
    <dgm:cxn modelId="{A05AFCF9-6FE6-4C75-A530-AEA6E1805A5A}" type="presOf" srcId="{AEB8D8BA-4C17-48D2-8A69-25DBC9EDF073}" destId="{C0E2D10C-DEEA-4F19-B2A5-580094319490}" srcOrd="0" destOrd="0" presId="urn:microsoft.com/office/officeart/2005/8/layout/vList2"/>
    <dgm:cxn modelId="{C5B4D4A0-4DF6-4821-96CA-FEB3B0DB8785}" type="presOf" srcId="{DB7C9E79-FA20-47C5-B947-916B33FAAB05}" destId="{4A936B5C-ACD7-44DD-839F-C7008FD6B764}" srcOrd="0" destOrd="0" presId="urn:microsoft.com/office/officeart/2005/8/layout/vList2"/>
    <dgm:cxn modelId="{4AE6E2D5-9F0F-4633-B5DF-F408A8AB5AF9}" srcId="{AEB8D8BA-4C17-48D2-8A69-25DBC9EDF073}" destId="{DB7C9E79-FA20-47C5-B947-916B33FAAB05}" srcOrd="0" destOrd="0" parTransId="{C2FF0E55-A0BC-4A7D-AE04-7E89E1620414}" sibTransId="{920F5701-EA40-4C9B-A4A5-E396A769A137}"/>
    <dgm:cxn modelId="{4D2765AC-4EB5-4DA0-B4F2-8C84DE08465D}" type="presParOf" srcId="{C0E2D10C-DEEA-4F19-B2A5-580094319490}" destId="{4A936B5C-ACD7-44DD-839F-C7008FD6B764}" srcOrd="0"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DA289B69-084B-4388-9F8A-2809275A7456}"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1DBD47A8-6691-4E14-888F-B65ADEA1B23C}">
      <dgm:prSet/>
      <dgm:spPr/>
      <dgm:t>
        <a:bodyPr/>
        <a:lstStyle/>
        <a:p>
          <a:pPr algn="ctr" rtl="0"/>
          <a:r>
            <a:rPr lang="en-US" dirty="0" smtClean="0"/>
            <a:t>AGE</a:t>
          </a:r>
          <a:endParaRPr lang="en-US" dirty="0"/>
        </a:p>
      </dgm:t>
    </dgm:pt>
    <dgm:pt modelId="{62B2CDCD-23BF-4CA0-8514-54E2FA9D0A84}" type="parTrans" cxnId="{29B31476-61A4-4324-9958-403ACC8C7983}">
      <dgm:prSet/>
      <dgm:spPr/>
      <dgm:t>
        <a:bodyPr/>
        <a:lstStyle/>
        <a:p>
          <a:endParaRPr lang="en-US"/>
        </a:p>
      </dgm:t>
    </dgm:pt>
    <dgm:pt modelId="{3632D40E-E0CC-4ECB-8011-15205102FD2E}" type="sibTrans" cxnId="{29B31476-61A4-4324-9958-403ACC8C7983}">
      <dgm:prSet/>
      <dgm:spPr/>
      <dgm:t>
        <a:bodyPr/>
        <a:lstStyle/>
        <a:p>
          <a:endParaRPr lang="en-US"/>
        </a:p>
      </dgm:t>
    </dgm:pt>
    <dgm:pt modelId="{279DC243-C372-4087-82BF-83452D349E20}" type="pres">
      <dgm:prSet presAssocID="{DA289B69-084B-4388-9F8A-2809275A7456}" presName="linear" presStyleCnt="0">
        <dgm:presLayoutVars>
          <dgm:animLvl val="lvl"/>
          <dgm:resizeHandles val="exact"/>
        </dgm:presLayoutVars>
      </dgm:prSet>
      <dgm:spPr/>
      <dgm:t>
        <a:bodyPr/>
        <a:lstStyle/>
        <a:p>
          <a:endParaRPr lang="en-US"/>
        </a:p>
      </dgm:t>
    </dgm:pt>
    <dgm:pt modelId="{41891DFC-5A60-466E-B6F7-B38F25283CF1}" type="pres">
      <dgm:prSet presAssocID="{1DBD47A8-6691-4E14-888F-B65ADEA1B23C}" presName="parentText" presStyleLbl="node1" presStyleIdx="0" presStyleCnt="1">
        <dgm:presLayoutVars>
          <dgm:chMax val="0"/>
          <dgm:bulletEnabled val="1"/>
        </dgm:presLayoutVars>
      </dgm:prSet>
      <dgm:spPr/>
      <dgm:t>
        <a:bodyPr/>
        <a:lstStyle/>
        <a:p>
          <a:endParaRPr lang="en-US"/>
        </a:p>
      </dgm:t>
    </dgm:pt>
  </dgm:ptLst>
  <dgm:cxnLst>
    <dgm:cxn modelId="{29B31476-61A4-4324-9958-403ACC8C7983}" srcId="{DA289B69-084B-4388-9F8A-2809275A7456}" destId="{1DBD47A8-6691-4E14-888F-B65ADEA1B23C}" srcOrd="0" destOrd="0" parTransId="{62B2CDCD-23BF-4CA0-8514-54E2FA9D0A84}" sibTransId="{3632D40E-E0CC-4ECB-8011-15205102FD2E}"/>
    <dgm:cxn modelId="{F0C76185-7B9F-4D16-A2BB-4DCBD91459F7}" type="presOf" srcId="{DA289B69-084B-4388-9F8A-2809275A7456}" destId="{279DC243-C372-4087-82BF-83452D349E20}" srcOrd="0" destOrd="0" presId="urn:microsoft.com/office/officeart/2005/8/layout/vList2"/>
    <dgm:cxn modelId="{908799D4-455B-4992-9E34-43F8C67882F8}" type="presOf" srcId="{1DBD47A8-6691-4E14-888F-B65ADEA1B23C}" destId="{41891DFC-5A60-466E-B6F7-B38F25283CF1}" srcOrd="0" destOrd="0" presId="urn:microsoft.com/office/officeart/2005/8/layout/vList2"/>
    <dgm:cxn modelId="{B93344E1-996B-4C6B-AC92-372A51253F50}" type="presParOf" srcId="{279DC243-C372-4087-82BF-83452D349E20}" destId="{41891DFC-5A60-466E-B6F7-B38F25283CF1}" srcOrd="0"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9661AA5C-3733-48F2-8D5A-430403796256}"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0714325A-A83E-40D5-B1B1-A387339912EE}">
      <dgm:prSet custT="1"/>
      <dgm:spPr/>
      <dgm:t>
        <a:bodyPr/>
        <a:lstStyle/>
        <a:p>
          <a:pPr algn="ctr" rtl="0"/>
          <a:r>
            <a:rPr lang="en-US" sz="4000" dirty="0" smtClean="0"/>
            <a:t>Profession</a:t>
          </a:r>
          <a:endParaRPr lang="en-US" sz="4000" dirty="0"/>
        </a:p>
      </dgm:t>
    </dgm:pt>
    <dgm:pt modelId="{E8015D71-3F33-4177-9518-79A3FAC81769}" type="parTrans" cxnId="{8A974577-3FDF-4B28-83B7-6A8F33D6FE85}">
      <dgm:prSet/>
      <dgm:spPr/>
      <dgm:t>
        <a:bodyPr/>
        <a:lstStyle/>
        <a:p>
          <a:endParaRPr lang="en-US"/>
        </a:p>
      </dgm:t>
    </dgm:pt>
    <dgm:pt modelId="{F545AED8-5BE6-4680-81D5-80FCCFC82DD0}" type="sibTrans" cxnId="{8A974577-3FDF-4B28-83B7-6A8F33D6FE85}">
      <dgm:prSet/>
      <dgm:spPr/>
      <dgm:t>
        <a:bodyPr/>
        <a:lstStyle/>
        <a:p>
          <a:endParaRPr lang="en-US"/>
        </a:p>
      </dgm:t>
    </dgm:pt>
    <dgm:pt modelId="{C45E2C8B-562B-456A-B8BC-7B2DEC530EFA}" type="pres">
      <dgm:prSet presAssocID="{9661AA5C-3733-48F2-8D5A-430403796256}" presName="linear" presStyleCnt="0">
        <dgm:presLayoutVars>
          <dgm:animLvl val="lvl"/>
          <dgm:resizeHandles val="exact"/>
        </dgm:presLayoutVars>
      </dgm:prSet>
      <dgm:spPr/>
      <dgm:t>
        <a:bodyPr/>
        <a:lstStyle/>
        <a:p>
          <a:endParaRPr lang="en-US"/>
        </a:p>
      </dgm:t>
    </dgm:pt>
    <dgm:pt modelId="{91A4404D-729D-4093-8F51-D83CFF5DFA50}" type="pres">
      <dgm:prSet presAssocID="{0714325A-A83E-40D5-B1B1-A387339912EE}" presName="parentText" presStyleLbl="node1" presStyleIdx="0" presStyleCnt="1">
        <dgm:presLayoutVars>
          <dgm:chMax val="0"/>
          <dgm:bulletEnabled val="1"/>
        </dgm:presLayoutVars>
      </dgm:prSet>
      <dgm:spPr/>
      <dgm:t>
        <a:bodyPr/>
        <a:lstStyle/>
        <a:p>
          <a:endParaRPr lang="en-US"/>
        </a:p>
      </dgm:t>
    </dgm:pt>
  </dgm:ptLst>
  <dgm:cxnLst>
    <dgm:cxn modelId="{8A974577-3FDF-4B28-83B7-6A8F33D6FE85}" srcId="{9661AA5C-3733-48F2-8D5A-430403796256}" destId="{0714325A-A83E-40D5-B1B1-A387339912EE}" srcOrd="0" destOrd="0" parTransId="{E8015D71-3F33-4177-9518-79A3FAC81769}" sibTransId="{F545AED8-5BE6-4680-81D5-80FCCFC82DD0}"/>
    <dgm:cxn modelId="{9FAA5CDD-C408-4470-86F9-CBA920F18F8F}" type="presOf" srcId="{0714325A-A83E-40D5-B1B1-A387339912EE}" destId="{91A4404D-729D-4093-8F51-D83CFF5DFA50}" srcOrd="0" destOrd="0" presId="urn:microsoft.com/office/officeart/2005/8/layout/vList2"/>
    <dgm:cxn modelId="{2E91BB14-54D2-4129-9591-D41FE8C24C13}" type="presOf" srcId="{9661AA5C-3733-48F2-8D5A-430403796256}" destId="{C45E2C8B-562B-456A-B8BC-7B2DEC530EFA}" srcOrd="0" destOrd="0" presId="urn:microsoft.com/office/officeart/2005/8/layout/vList2"/>
    <dgm:cxn modelId="{C737486E-FC1E-4CD1-B801-679FD518340B}" type="presParOf" srcId="{C45E2C8B-562B-456A-B8BC-7B2DEC530EFA}" destId="{91A4404D-729D-4093-8F51-D83CFF5DFA50}" srcOrd="0"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7908C809-F469-4786-827D-7817A71DC7DC}"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9180D004-466D-4A17-BA89-5CC9898B338A}">
      <dgm:prSet custT="1"/>
      <dgm:spPr/>
      <dgm:t>
        <a:bodyPr/>
        <a:lstStyle/>
        <a:p>
          <a:pPr algn="ctr" rtl="0"/>
          <a:r>
            <a:rPr lang="en-US" sz="4000" dirty="0" smtClean="0"/>
            <a:t>Marital Status of respondents</a:t>
          </a:r>
          <a:endParaRPr lang="en-US" sz="4000" dirty="0"/>
        </a:p>
      </dgm:t>
    </dgm:pt>
    <dgm:pt modelId="{F736E2D9-BBF8-411E-8395-DBC6F9A8071C}" type="parTrans" cxnId="{E06B1FCF-AF2D-494D-B657-F5DC5C2DBB7A}">
      <dgm:prSet/>
      <dgm:spPr/>
      <dgm:t>
        <a:bodyPr/>
        <a:lstStyle/>
        <a:p>
          <a:endParaRPr lang="en-US"/>
        </a:p>
      </dgm:t>
    </dgm:pt>
    <dgm:pt modelId="{217AAEAB-9062-4498-98D0-7893CCFAC8B5}" type="sibTrans" cxnId="{E06B1FCF-AF2D-494D-B657-F5DC5C2DBB7A}">
      <dgm:prSet/>
      <dgm:spPr/>
      <dgm:t>
        <a:bodyPr/>
        <a:lstStyle/>
        <a:p>
          <a:endParaRPr lang="en-US"/>
        </a:p>
      </dgm:t>
    </dgm:pt>
    <dgm:pt modelId="{6CF762F8-3A54-4AB2-BB74-7165EF533516}" type="pres">
      <dgm:prSet presAssocID="{7908C809-F469-4786-827D-7817A71DC7DC}" presName="linear" presStyleCnt="0">
        <dgm:presLayoutVars>
          <dgm:animLvl val="lvl"/>
          <dgm:resizeHandles val="exact"/>
        </dgm:presLayoutVars>
      </dgm:prSet>
      <dgm:spPr/>
      <dgm:t>
        <a:bodyPr/>
        <a:lstStyle/>
        <a:p>
          <a:endParaRPr lang="en-US"/>
        </a:p>
      </dgm:t>
    </dgm:pt>
    <dgm:pt modelId="{FEA6B389-B351-421E-A80A-9391B73BE7CF}" type="pres">
      <dgm:prSet presAssocID="{9180D004-466D-4A17-BA89-5CC9898B338A}" presName="parentText" presStyleLbl="node1" presStyleIdx="0" presStyleCnt="1">
        <dgm:presLayoutVars>
          <dgm:chMax val="0"/>
          <dgm:bulletEnabled val="1"/>
        </dgm:presLayoutVars>
      </dgm:prSet>
      <dgm:spPr/>
      <dgm:t>
        <a:bodyPr/>
        <a:lstStyle/>
        <a:p>
          <a:endParaRPr lang="en-US"/>
        </a:p>
      </dgm:t>
    </dgm:pt>
  </dgm:ptLst>
  <dgm:cxnLst>
    <dgm:cxn modelId="{F87F2457-E615-47A3-96A6-09535F00DAD3}" type="presOf" srcId="{7908C809-F469-4786-827D-7817A71DC7DC}" destId="{6CF762F8-3A54-4AB2-BB74-7165EF533516}" srcOrd="0" destOrd="0" presId="urn:microsoft.com/office/officeart/2005/8/layout/vList2"/>
    <dgm:cxn modelId="{E06B1FCF-AF2D-494D-B657-F5DC5C2DBB7A}" srcId="{7908C809-F469-4786-827D-7817A71DC7DC}" destId="{9180D004-466D-4A17-BA89-5CC9898B338A}" srcOrd="0" destOrd="0" parTransId="{F736E2D9-BBF8-411E-8395-DBC6F9A8071C}" sibTransId="{217AAEAB-9062-4498-98D0-7893CCFAC8B5}"/>
    <dgm:cxn modelId="{8863838E-F945-45FF-BB5C-65CF61F602DF}" type="presOf" srcId="{9180D004-466D-4A17-BA89-5CC9898B338A}" destId="{FEA6B389-B351-421E-A80A-9391B73BE7CF}" srcOrd="0" destOrd="0" presId="urn:microsoft.com/office/officeart/2005/8/layout/vList2"/>
    <dgm:cxn modelId="{981B8EEA-B6C4-4B8F-A7E6-F7FACD8FFB0D}" type="presParOf" srcId="{6CF762F8-3A54-4AB2-BB74-7165EF533516}" destId="{FEA6B389-B351-421E-A80A-9391B73BE7CF}" srcOrd="0"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C51D94FE-78BA-496A-9DCD-A6A71DB9EDB5}"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AF6535F1-4B43-4210-8CB4-69639ED132B1}">
      <dgm:prSet custT="1"/>
      <dgm:spPr/>
      <dgm:t>
        <a:bodyPr/>
        <a:lstStyle/>
        <a:p>
          <a:pPr algn="ctr" rtl="0"/>
          <a:r>
            <a:rPr lang="en-US" sz="4000" dirty="0" smtClean="0"/>
            <a:t>Education Level</a:t>
          </a:r>
          <a:endParaRPr lang="en-US" sz="4000" dirty="0"/>
        </a:p>
      </dgm:t>
    </dgm:pt>
    <dgm:pt modelId="{86B1886B-439E-4663-8BB1-DC1A7A54C23C}" type="parTrans" cxnId="{990D88B6-A7FA-42C8-8E79-9CCA9DF469B7}">
      <dgm:prSet/>
      <dgm:spPr/>
      <dgm:t>
        <a:bodyPr/>
        <a:lstStyle/>
        <a:p>
          <a:endParaRPr lang="en-US"/>
        </a:p>
      </dgm:t>
    </dgm:pt>
    <dgm:pt modelId="{567E6E46-493B-43E5-B0F5-C372F8A1F705}" type="sibTrans" cxnId="{990D88B6-A7FA-42C8-8E79-9CCA9DF469B7}">
      <dgm:prSet/>
      <dgm:spPr/>
      <dgm:t>
        <a:bodyPr/>
        <a:lstStyle/>
        <a:p>
          <a:endParaRPr lang="en-US"/>
        </a:p>
      </dgm:t>
    </dgm:pt>
    <dgm:pt modelId="{D1481670-1967-47F9-8246-DF6BA338C752}" type="pres">
      <dgm:prSet presAssocID="{C51D94FE-78BA-496A-9DCD-A6A71DB9EDB5}" presName="linear" presStyleCnt="0">
        <dgm:presLayoutVars>
          <dgm:animLvl val="lvl"/>
          <dgm:resizeHandles val="exact"/>
        </dgm:presLayoutVars>
      </dgm:prSet>
      <dgm:spPr/>
      <dgm:t>
        <a:bodyPr/>
        <a:lstStyle/>
        <a:p>
          <a:endParaRPr lang="en-US"/>
        </a:p>
      </dgm:t>
    </dgm:pt>
    <dgm:pt modelId="{9F368746-ACF6-43ED-A060-7BC078DB589A}" type="pres">
      <dgm:prSet presAssocID="{AF6535F1-4B43-4210-8CB4-69639ED132B1}" presName="parentText" presStyleLbl="node1" presStyleIdx="0" presStyleCnt="1">
        <dgm:presLayoutVars>
          <dgm:chMax val="0"/>
          <dgm:bulletEnabled val="1"/>
        </dgm:presLayoutVars>
      </dgm:prSet>
      <dgm:spPr/>
      <dgm:t>
        <a:bodyPr/>
        <a:lstStyle/>
        <a:p>
          <a:endParaRPr lang="en-US"/>
        </a:p>
      </dgm:t>
    </dgm:pt>
  </dgm:ptLst>
  <dgm:cxnLst>
    <dgm:cxn modelId="{C559F5EB-BC5E-47CF-8B57-2ED38DD7B66F}" type="presOf" srcId="{AF6535F1-4B43-4210-8CB4-69639ED132B1}" destId="{9F368746-ACF6-43ED-A060-7BC078DB589A}" srcOrd="0" destOrd="0" presId="urn:microsoft.com/office/officeart/2005/8/layout/vList2"/>
    <dgm:cxn modelId="{990D88B6-A7FA-42C8-8E79-9CCA9DF469B7}" srcId="{C51D94FE-78BA-496A-9DCD-A6A71DB9EDB5}" destId="{AF6535F1-4B43-4210-8CB4-69639ED132B1}" srcOrd="0" destOrd="0" parTransId="{86B1886B-439E-4663-8BB1-DC1A7A54C23C}" sibTransId="{567E6E46-493B-43E5-B0F5-C372F8A1F705}"/>
    <dgm:cxn modelId="{979B8266-0EFC-4AC9-87D2-A03F9D63B302}" type="presOf" srcId="{C51D94FE-78BA-496A-9DCD-A6A71DB9EDB5}" destId="{D1481670-1967-47F9-8246-DF6BA338C752}" srcOrd="0" destOrd="0" presId="urn:microsoft.com/office/officeart/2005/8/layout/vList2"/>
    <dgm:cxn modelId="{B6535D0C-E5A8-4810-8CA5-FEBBCA939212}" type="presParOf" srcId="{D1481670-1967-47F9-8246-DF6BA338C752}" destId="{9F368746-ACF6-43ED-A060-7BC078DB589A}" srcOrd="0" destOrd="0" presId="urn:microsoft.com/office/officeart/2005/8/layout/vList2"/>
  </dgm:cxnLst>
  <dgm:bg/>
  <dgm:whole/>
</dgm:dataModel>
</file>

<file path=ppt/diagrams/data15.xml><?xml version="1.0" encoding="utf-8"?>
<dgm:dataModel xmlns:dgm="http://schemas.openxmlformats.org/drawingml/2006/diagram" xmlns:a="http://schemas.openxmlformats.org/drawingml/2006/main">
  <dgm:ptLst>
    <dgm:pt modelId="{78217020-23C7-4978-863E-4ABA697EE33B}"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619A3BEA-02D0-4E87-A1E9-2768F56590FE}">
      <dgm:prSet custT="1"/>
      <dgm:spPr/>
      <dgm:t>
        <a:bodyPr/>
        <a:lstStyle/>
        <a:p>
          <a:pPr algn="ctr" rtl="0"/>
          <a:r>
            <a:rPr lang="en-US" sz="2800" b="0" dirty="0" smtClean="0"/>
            <a:t>Knowledge about TB : Basic Awareness</a:t>
          </a:r>
          <a:r>
            <a:rPr lang="en-US" sz="1900" dirty="0" smtClean="0"/>
            <a:t/>
          </a:r>
          <a:br>
            <a:rPr lang="en-US" sz="1900" dirty="0" smtClean="0"/>
          </a:br>
          <a:endParaRPr lang="en-US" sz="1900" dirty="0"/>
        </a:p>
      </dgm:t>
    </dgm:pt>
    <dgm:pt modelId="{AD4B5B43-ED0B-4380-8D1D-F67823542831}" type="parTrans" cxnId="{E9D0CE17-DD86-4078-AD9C-57B8387D417D}">
      <dgm:prSet/>
      <dgm:spPr/>
      <dgm:t>
        <a:bodyPr/>
        <a:lstStyle/>
        <a:p>
          <a:endParaRPr lang="en-US"/>
        </a:p>
      </dgm:t>
    </dgm:pt>
    <dgm:pt modelId="{CB83AA0C-9F98-4BBA-8EB7-9BCB1AC53465}" type="sibTrans" cxnId="{E9D0CE17-DD86-4078-AD9C-57B8387D417D}">
      <dgm:prSet/>
      <dgm:spPr/>
      <dgm:t>
        <a:bodyPr/>
        <a:lstStyle/>
        <a:p>
          <a:endParaRPr lang="en-US"/>
        </a:p>
      </dgm:t>
    </dgm:pt>
    <dgm:pt modelId="{1114348B-604C-4201-B902-C0E8031BF393}" type="pres">
      <dgm:prSet presAssocID="{78217020-23C7-4978-863E-4ABA697EE33B}" presName="linear" presStyleCnt="0">
        <dgm:presLayoutVars>
          <dgm:animLvl val="lvl"/>
          <dgm:resizeHandles val="exact"/>
        </dgm:presLayoutVars>
      </dgm:prSet>
      <dgm:spPr/>
      <dgm:t>
        <a:bodyPr/>
        <a:lstStyle/>
        <a:p>
          <a:endParaRPr lang="en-US"/>
        </a:p>
      </dgm:t>
    </dgm:pt>
    <dgm:pt modelId="{8D64C063-442A-4214-9D4F-3FAE9657B3F4}" type="pres">
      <dgm:prSet presAssocID="{619A3BEA-02D0-4E87-A1E9-2768F56590FE}" presName="parentText" presStyleLbl="node1" presStyleIdx="0" presStyleCnt="1">
        <dgm:presLayoutVars>
          <dgm:chMax val="0"/>
          <dgm:bulletEnabled val="1"/>
        </dgm:presLayoutVars>
      </dgm:prSet>
      <dgm:spPr/>
      <dgm:t>
        <a:bodyPr/>
        <a:lstStyle/>
        <a:p>
          <a:endParaRPr lang="en-US"/>
        </a:p>
      </dgm:t>
    </dgm:pt>
  </dgm:ptLst>
  <dgm:cxnLst>
    <dgm:cxn modelId="{DA22A3CE-264F-46CB-A279-8A62858659E0}" type="presOf" srcId="{619A3BEA-02D0-4E87-A1E9-2768F56590FE}" destId="{8D64C063-442A-4214-9D4F-3FAE9657B3F4}" srcOrd="0" destOrd="0" presId="urn:microsoft.com/office/officeart/2005/8/layout/vList2"/>
    <dgm:cxn modelId="{E9D0CE17-DD86-4078-AD9C-57B8387D417D}" srcId="{78217020-23C7-4978-863E-4ABA697EE33B}" destId="{619A3BEA-02D0-4E87-A1E9-2768F56590FE}" srcOrd="0" destOrd="0" parTransId="{AD4B5B43-ED0B-4380-8D1D-F67823542831}" sibTransId="{CB83AA0C-9F98-4BBA-8EB7-9BCB1AC53465}"/>
    <dgm:cxn modelId="{54AC7019-C648-41DB-BF6F-6C0AD6DD4447}" type="presOf" srcId="{78217020-23C7-4978-863E-4ABA697EE33B}" destId="{1114348B-604C-4201-B902-C0E8031BF393}" srcOrd="0" destOrd="0" presId="urn:microsoft.com/office/officeart/2005/8/layout/vList2"/>
    <dgm:cxn modelId="{A6226CE7-4926-4F4C-AFBF-9A135F7D42E6}" type="presParOf" srcId="{1114348B-604C-4201-B902-C0E8031BF393}" destId="{8D64C063-442A-4214-9D4F-3FAE9657B3F4}" srcOrd="0"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91FD78CA-FEBF-4867-A6A2-6633643260F3}"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F0A03736-540E-4CFC-A087-A0ADE7C71958}">
      <dgm:prSet/>
      <dgm:spPr/>
      <dgm:t>
        <a:bodyPr/>
        <a:lstStyle/>
        <a:p>
          <a:pPr rtl="0"/>
          <a:r>
            <a:rPr lang="en-US" dirty="0" smtClean="0"/>
            <a:t>Having people suffering from TB in family</a:t>
          </a:r>
          <a:endParaRPr lang="en-US" dirty="0"/>
        </a:p>
      </dgm:t>
    </dgm:pt>
    <dgm:pt modelId="{78A7F817-DDF7-4226-A07D-8C55E23ADA8D}" type="parTrans" cxnId="{38748722-60EA-4D67-BB81-14A9358F0C0C}">
      <dgm:prSet/>
      <dgm:spPr/>
      <dgm:t>
        <a:bodyPr/>
        <a:lstStyle/>
        <a:p>
          <a:endParaRPr lang="en-US"/>
        </a:p>
      </dgm:t>
    </dgm:pt>
    <dgm:pt modelId="{D85A50AB-722A-460F-8C77-1E1D1DE054EB}" type="sibTrans" cxnId="{38748722-60EA-4D67-BB81-14A9358F0C0C}">
      <dgm:prSet/>
      <dgm:spPr/>
      <dgm:t>
        <a:bodyPr/>
        <a:lstStyle/>
        <a:p>
          <a:endParaRPr lang="en-US"/>
        </a:p>
      </dgm:t>
    </dgm:pt>
    <dgm:pt modelId="{D2FE320E-B7EA-478A-AB3D-3314036331AE}" type="pres">
      <dgm:prSet presAssocID="{91FD78CA-FEBF-4867-A6A2-6633643260F3}" presName="linear" presStyleCnt="0">
        <dgm:presLayoutVars>
          <dgm:animLvl val="lvl"/>
          <dgm:resizeHandles val="exact"/>
        </dgm:presLayoutVars>
      </dgm:prSet>
      <dgm:spPr/>
      <dgm:t>
        <a:bodyPr/>
        <a:lstStyle/>
        <a:p>
          <a:endParaRPr lang="en-US"/>
        </a:p>
      </dgm:t>
    </dgm:pt>
    <dgm:pt modelId="{EB90762C-B86D-4A0E-A6FA-AB9D37DA963A}" type="pres">
      <dgm:prSet presAssocID="{F0A03736-540E-4CFC-A087-A0ADE7C71958}" presName="parentText" presStyleLbl="node1" presStyleIdx="0" presStyleCnt="1">
        <dgm:presLayoutVars>
          <dgm:chMax val="0"/>
          <dgm:bulletEnabled val="1"/>
        </dgm:presLayoutVars>
      </dgm:prSet>
      <dgm:spPr/>
      <dgm:t>
        <a:bodyPr/>
        <a:lstStyle/>
        <a:p>
          <a:endParaRPr lang="en-US"/>
        </a:p>
      </dgm:t>
    </dgm:pt>
  </dgm:ptLst>
  <dgm:cxnLst>
    <dgm:cxn modelId="{388D7576-968D-4131-9777-555CD574F1E3}" type="presOf" srcId="{F0A03736-540E-4CFC-A087-A0ADE7C71958}" destId="{EB90762C-B86D-4A0E-A6FA-AB9D37DA963A}" srcOrd="0" destOrd="0" presId="urn:microsoft.com/office/officeart/2005/8/layout/vList2"/>
    <dgm:cxn modelId="{38748722-60EA-4D67-BB81-14A9358F0C0C}" srcId="{91FD78CA-FEBF-4867-A6A2-6633643260F3}" destId="{F0A03736-540E-4CFC-A087-A0ADE7C71958}" srcOrd="0" destOrd="0" parTransId="{78A7F817-DDF7-4226-A07D-8C55E23ADA8D}" sibTransId="{D85A50AB-722A-460F-8C77-1E1D1DE054EB}"/>
    <dgm:cxn modelId="{F351BD6F-2B74-44CD-8511-B920E5EE6D4F}" type="presOf" srcId="{91FD78CA-FEBF-4867-A6A2-6633643260F3}" destId="{D2FE320E-B7EA-478A-AB3D-3314036331AE}" srcOrd="0" destOrd="0" presId="urn:microsoft.com/office/officeart/2005/8/layout/vList2"/>
    <dgm:cxn modelId="{5755B159-3E38-4DD5-9008-9EA3EA61C0F4}" type="presParOf" srcId="{D2FE320E-B7EA-478A-AB3D-3314036331AE}" destId="{EB90762C-B86D-4A0E-A6FA-AB9D37DA963A}" srcOrd="0" destOrd="0" presId="urn:microsoft.com/office/officeart/2005/8/layout/vList2"/>
  </dgm:cxnLst>
  <dgm:bg/>
  <dgm:whole/>
</dgm:dataModel>
</file>

<file path=ppt/diagrams/data17.xml><?xml version="1.0" encoding="utf-8"?>
<dgm:dataModel xmlns:dgm="http://schemas.openxmlformats.org/drawingml/2006/diagram" xmlns:a="http://schemas.openxmlformats.org/drawingml/2006/main">
  <dgm:ptLst>
    <dgm:pt modelId="{29544439-9127-41ED-9BA7-39CCDCF895E3}"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2CD0F34E-83DC-4B35-AE3A-F5E2D6D2CB69}">
      <dgm:prSet/>
      <dgm:spPr/>
      <dgm:t>
        <a:bodyPr/>
        <a:lstStyle/>
        <a:p>
          <a:pPr rtl="0"/>
          <a:r>
            <a:rPr lang="en-US" dirty="0" smtClean="0"/>
            <a:t>Causes of TB as per respondents</a:t>
          </a:r>
          <a:endParaRPr lang="en-US" dirty="0"/>
        </a:p>
      </dgm:t>
    </dgm:pt>
    <dgm:pt modelId="{D1A225A1-40CB-44C9-B0DD-20F190842135}" type="parTrans" cxnId="{20BD1B86-6595-4A80-8533-37FE67A0C3D6}">
      <dgm:prSet/>
      <dgm:spPr/>
      <dgm:t>
        <a:bodyPr/>
        <a:lstStyle/>
        <a:p>
          <a:endParaRPr lang="en-US"/>
        </a:p>
      </dgm:t>
    </dgm:pt>
    <dgm:pt modelId="{FCDCD2F5-13BE-49FA-BCED-04A3E290A39E}" type="sibTrans" cxnId="{20BD1B86-6595-4A80-8533-37FE67A0C3D6}">
      <dgm:prSet/>
      <dgm:spPr/>
      <dgm:t>
        <a:bodyPr/>
        <a:lstStyle/>
        <a:p>
          <a:endParaRPr lang="en-US"/>
        </a:p>
      </dgm:t>
    </dgm:pt>
    <dgm:pt modelId="{D5783F5B-D645-4F85-A415-B6498E2DE72F}" type="pres">
      <dgm:prSet presAssocID="{29544439-9127-41ED-9BA7-39CCDCF895E3}" presName="linear" presStyleCnt="0">
        <dgm:presLayoutVars>
          <dgm:animLvl val="lvl"/>
          <dgm:resizeHandles val="exact"/>
        </dgm:presLayoutVars>
      </dgm:prSet>
      <dgm:spPr/>
      <dgm:t>
        <a:bodyPr/>
        <a:lstStyle/>
        <a:p>
          <a:endParaRPr lang="en-US"/>
        </a:p>
      </dgm:t>
    </dgm:pt>
    <dgm:pt modelId="{D59B913B-2600-4AA6-8E65-83DD90D2329B}" type="pres">
      <dgm:prSet presAssocID="{2CD0F34E-83DC-4B35-AE3A-F5E2D6D2CB69}" presName="parentText" presStyleLbl="node1" presStyleIdx="0" presStyleCnt="1">
        <dgm:presLayoutVars>
          <dgm:chMax val="0"/>
          <dgm:bulletEnabled val="1"/>
        </dgm:presLayoutVars>
      </dgm:prSet>
      <dgm:spPr/>
      <dgm:t>
        <a:bodyPr/>
        <a:lstStyle/>
        <a:p>
          <a:endParaRPr lang="en-US"/>
        </a:p>
      </dgm:t>
    </dgm:pt>
  </dgm:ptLst>
  <dgm:cxnLst>
    <dgm:cxn modelId="{20BD1B86-6595-4A80-8533-37FE67A0C3D6}" srcId="{29544439-9127-41ED-9BA7-39CCDCF895E3}" destId="{2CD0F34E-83DC-4B35-AE3A-F5E2D6D2CB69}" srcOrd="0" destOrd="0" parTransId="{D1A225A1-40CB-44C9-B0DD-20F190842135}" sibTransId="{FCDCD2F5-13BE-49FA-BCED-04A3E290A39E}"/>
    <dgm:cxn modelId="{D5E6D2E1-BD44-42C8-875C-455D244B0FE2}" type="presOf" srcId="{2CD0F34E-83DC-4B35-AE3A-F5E2D6D2CB69}" destId="{D59B913B-2600-4AA6-8E65-83DD90D2329B}" srcOrd="0" destOrd="0" presId="urn:microsoft.com/office/officeart/2005/8/layout/vList2"/>
    <dgm:cxn modelId="{DF827AC8-7BCA-489F-BE1A-547DA060B3DD}" type="presOf" srcId="{29544439-9127-41ED-9BA7-39CCDCF895E3}" destId="{D5783F5B-D645-4F85-A415-B6498E2DE72F}" srcOrd="0" destOrd="0" presId="urn:microsoft.com/office/officeart/2005/8/layout/vList2"/>
    <dgm:cxn modelId="{6C9A6A8B-99F5-414C-BADA-D792EB8868E1}" type="presParOf" srcId="{D5783F5B-D645-4F85-A415-B6498E2DE72F}" destId="{D59B913B-2600-4AA6-8E65-83DD90D2329B}" srcOrd="0" destOrd="0" presId="urn:microsoft.com/office/officeart/2005/8/layout/vList2"/>
  </dgm:cxnLst>
  <dgm:bg/>
  <dgm:whole/>
</dgm:dataModel>
</file>

<file path=ppt/diagrams/data18.xml><?xml version="1.0" encoding="utf-8"?>
<dgm:dataModel xmlns:dgm="http://schemas.openxmlformats.org/drawingml/2006/diagram" xmlns:a="http://schemas.openxmlformats.org/drawingml/2006/main">
  <dgm:ptLst>
    <dgm:pt modelId="{986FCB70-26AA-4C07-9534-4B807B8707EE}" type="doc">
      <dgm:prSet loTypeId="urn:microsoft.com/office/officeart/2005/8/layout/vList2" loCatId="list" qsTypeId="urn:microsoft.com/office/officeart/2005/8/quickstyle/simple3" qsCatId="simple" csTypeId="urn:microsoft.com/office/officeart/2005/8/colors/accent4_3" csCatId="accent4" phldr="1"/>
      <dgm:spPr/>
      <dgm:t>
        <a:bodyPr/>
        <a:lstStyle/>
        <a:p>
          <a:endParaRPr lang="en-US"/>
        </a:p>
      </dgm:t>
    </dgm:pt>
    <dgm:pt modelId="{82813360-EECA-4550-B4B2-B452746CF59E}">
      <dgm:prSet/>
      <dgm:spPr/>
      <dgm:t>
        <a:bodyPr/>
        <a:lstStyle/>
        <a:p>
          <a:pPr algn="ctr" rtl="0"/>
          <a:r>
            <a:rPr lang="en-US" dirty="0" smtClean="0"/>
            <a:t>Symptoms of TB as per respondents </a:t>
          </a:r>
          <a:endParaRPr lang="en-US" dirty="0"/>
        </a:p>
      </dgm:t>
    </dgm:pt>
    <dgm:pt modelId="{942B8D99-ACC4-42F9-87D0-D3ABF5BDF37C}" type="parTrans" cxnId="{A3B208D2-F35D-491F-8B88-1DF5C43E7CF9}">
      <dgm:prSet/>
      <dgm:spPr/>
      <dgm:t>
        <a:bodyPr/>
        <a:lstStyle/>
        <a:p>
          <a:endParaRPr lang="en-US"/>
        </a:p>
      </dgm:t>
    </dgm:pt>
    <dgm:pt modelId="{5AB0C1B6-F44A-4042-B083-CEBBA5892B63}" type="sibTrans" cxnId="{A3B208D2-F35D-491F-8B88-1DF5C43E7CF9}">
      <dgm:prSet/>
      <dgm:spPr/>
      <dgm:t>
        <a:bodyPr/>
        <a:lstStyle/>
        <a:p>
          <a:endParaRPr lang="en-US"/>
        </a:p>
      </dgm:t>
    </dgm:pt>
    <dgm:pt modelId="{358600E6-0577-4D93-91F0-14B88DD0042B}" type="pres">
      <dgm:prSet presAssocID="{986FCB70-26AA-4C07-9534-4B807B8707EE}" presName="linear" presStyleCnt="0">
        <dgm:presLayoutVars>
          <dgm:animLvl val="lvl"/>
          <dgm:resizeHandles val="exact"/>
        </dgm:presLayoutVars>
      </dgm:prSet>
      <dgm:spPr/>
      <dgm:t>
        <a:bodyPr/>
        <a:lstStyle/>
        <a:p>
          <a:endParaRPr lang="en-US"/>
        </a:p>
      </dgm:t>
    </dgm:pt>
    <dgm:pt modelId="{4A15F97C-1BBB-48DA-9436-620D73A40122}" type="pres">
      <dgm:prSet presAssocID="{82813360-EECA-4550-B4B2-B452746CF59E}" presName="parentText" presStyleLbl="node1" presStyleIdx="0" presStyleCnt="1" custScaleY="75873">
        <dgm:presLayoutVars>
          <dgm:chMax val="0"/>
          <dgm:bulletEnabled val="1"/>
        </dgm:presLayoutVars>
      </dgm:prSet>
      <dgm:spPr/>
      <dgm:t>
        <a:bodyPr/>
        <a:lstStyle/>
        <a:p>
          <a:endParaRPr lang="en-US"/>
        </a:p>
      </dgm:t>
    </dgm:pt>
  </dgm:ptLst>
  <dgm:cxnLst>
    <dgm:cxn modelId="{BAA4B15A-2B56-4D84-9982-B0CEB6013F56}" type="presOf" srcId="{82813360-EECA-4550-B4B2-B452746CF59E}" destId="{4A15F97C-1BBB-48DA-9436-620D73A40122}" srcOrd="0" destOrd="0" presId="urn:microsoft.com/office/officeart/2005/8/layout/vList2"/>
    <dgm:cxn modelId="{A3B208D2-F35D-491F-8B88-1DF5C43E7CF9}" srcId="{986FCB70-26AA-4C07-9534-4B807B8707EE}" destId="{82813360-EECA-4550-B4B2-B452746CF59E}" srcOrd="0" destOrd="0" parTransId="{942B8D99-ACC4-42F9-87D0-D3ABF5BDF37C}" sibTransId="{5AB0C1B6-F44A-4042-B083-CEBBA5892B63}"/>
    <dgm:cxn modelId="{F89B9F41-2803-411F-9FDB-ABD61AE9730B}" type="presOf" srcId="{986FCB70-26AA-4C07-9534-4B807B8707EE}" destId="{358600E6-0577-4D93-91F0-14B88DD0042B}" srcOrd="0" destOrd="0" presId="urn:microsoft.com/office/officeart/2005/8/layout/vList2"/>
    <dgm:cxn modelId="{E94618F1-7782-433D-B5C3-2AA36D4C8A47}" type="presParOf" srcId="{358600E6-0577-4D93-91F0-14B88DD0042B}" destId="{4A15F97C-1BBB-48DA-9436-620D73A40122}" srcOrd="0" destOrd="0" presId="urn:microsoft.com/office/officeart/2005/8/layout/vList2"/>
  </dgm:cxnLst>
  <dgm:bg/>
  <dgm:whole/>
</dgm:dataModel>
</file>

<file path=ppt/diagrams/data19.xml><?xml version="1.0" encoding="utf-8"?>
<dgm:dataModel xmlns:dgm="http://schemas.openxmlformats.org/drawingml/2006/diagram" xmlns:a="http://schemas.openxmlformats.org/drawingml/2006/main">
  <dgm:ptLst>
    <dgm:pt modelId="{F92BF2A2-868D-4544-8BB1-A6A264BD5610}"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F062C2D6-80DC-4681-B817-6B0096195918}">
      <dgm:prSet/>
      <dgm:spPr/>
      <dgm:t>
        <a:bodyPr/>
        <a:lstStyle/>
        <a:p>
          <a:pPr algn="ctr" rtl="0"/>
          <a:r>
            <a:rPr lang="en-US" dirty="0" smtClean="0"/>
            <a:t>Ways of transmission of TB from patient to another person</a:t>
          </a:r>
          <a:endParaRPr lang="en-US" dirty="0"/>
        </a:p>
      </dgm:t>
    </dgm:pt>
    <dgm:pt modelId="{F39C52A8-FAA3-4E92-9C6D-A0D71181F86D}" type="parTrans" cxnId="{0E4CC24F-5168-43C6-849B-A100200893EE}">
      <dgm:prSet/>
      <dgm:spPr/>
      <dgm:t>
        <a:bodyPr/>
        <a:lstStyle/>
        <a:p>
          <a:endParaRPr lang="en-US"/>
        </a:p>
      </dgm:t>
    </dgm:pt>
    <dgm:pt modelId="{8ACBC21B-56DA-4D98-A0B9-E57A0E26563D}" type="sibTrans" cxnId="{0E4CC24F-5168-43C6-849B-A100200893EE}">
      <dgm:prSet/>
      <dgm:spPr/>
      <dgm:t>
        <a:bodyPr/>
        <a:lstStyle/>
        <a:p>
          <a:endParaRPr lang="en-US"/>
        </a:p>
      </dgm:t>
    </dgm:pt>
    <dgm:pt modelId="{FC7C83A2-F066-42C7-B59A-04B3438F04B7}" type="pres">
      <dgm:prSet presAssocID="{F92BF2A2-868D-4544-8BB1-A6A264BD5610}" presName="linear" presStyleCnt="0">
        <dgm:presLayoutVars>
          <dgm:animLvl val="lvl"/>
          <dgm:resizeHandles val="exact"/>
        </dgm:presLayoutVars>
      </dgm:prSet>
      <dgm:spPr/>
      <dgm:t>
        <a:bodyPr/>
        <a:lstStyle/>
        <a:p>
          <a:endParaRPr lang="en-US"/>
        </a:p>
      </dgm:t>
    </dgm:pt>
    <dgm:pt modelId="{691353B7-59CD-4EEC-80B6-D18508208A9A}" type="pres">
      <dgm:prSet presAssocID="{F062C2D6-80DC-4681-B817-6B0096195918}" presName="parentText" presStyleLbl="node1" presStyleIdx="0" presStyleCnt="1">
        <dgm:presLayoutVars>
          <dgm:chMax val="0"/>
          <dgm:bulletEnabled val="1"/>
        </dgm:presLayoutVars>
      </dgm:prSet>
      <dgm:spPr/>
      <dgm:t>
        <a:bodyPr/>
        <a:lstStyle/>
        <a:p>
          <a:endParaRPr lang="en-US"/>
        </a:p>
      </dgm:t>
    </dgm:pt>
  </dgm:ptLst>
  <dgm:cxnLst>
    <dgm:cxn modelId="{9167EF83-7DBE-4520-AB3C-9716BE3463E5}" type="presOf" srcId="{F062C2D6-80DC-4681-B817-6B0096195918}" destId="{691353B7-59CD-4EEC-80B6-D18508208A9A}" srcOrd="0" destOrd="0" presId="urn:microsoft.com/office/officeart/2005/8/layout/vList2"/>
    <dgm:cxn modelId="{94A97C34-184C-46E8-A067-4F704098996D}" type="presOf" srcId="{F92BF2A2-868D-4544-8BB1-A6A264BD5610}" destId="{FC7C83A2-F066-42C7-B59A-04B3438F04B7}" srcOrd="0" destOrd="0" presId="urn:microsoft.com/office/officeart/2005/8/layout/vList2"/>
    <dgm:cxn modelId="{0E4CC24F-5168-43C6-849B-A100200893EE}" srcId="{F92BF2A2-868D-4544-8BB1-A6A264BD5610}" destId="{F062C2D6-80DC-4681-B817-6B0096195918}" srcOrd="0" destOrd="0" parTransId="{F39C52A8-FAA3-4E92-9C6D-A0D71181F86D}" sibTransId="{8ACBC21B-56DA-4D98-A0B9-E57A0E26563D}"/>
    <dgm:cxn modelId="{7D9F88BF-9515-43A7-8FDC-436BEADC5680}" type="presParOf" srcId="{FC7C83A2-F066-42C7-B59A-04B3438F04B7}" destId="{691353B7-59CD-4EEC-80B6-D18508208A9A}"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28B100C8-9E8F-439C-A8C2-A1EDE67B6CAD}" type="doc">
      <dgm:prSet loTypeId="urn:microsoft.com/office/officeart/2005/8/layout/default" loCatId="list" qsTypeId="urn:microsoft.com/office/officeart/2005/8/quickstyle/simple3" qsCatId="simple" csTypeId="urn:microsoft.com/office/officeart/2005/8/colors/accent2_3" csCatId="accent2" phldr="1"/>
      <dgm:spPr/>
      <dgm:t>
        <a:bodyPr/>
        <a:lstStyle/>
        <a:p>
          <a:endParaRPr lang="en-US"/>
        </a:p>
      </dgm:t>
    </dgm:pt>
    <dgm:pt modelId="{E70AAB4D-F296-4DBA-B950-34E9829BA666}">
      <dgm:prSet phldrT="[Text]">
        <dgm:style>
          <a:lnRef idx="1">
            <a:schemeClr val="accent3"/>
          </a:lnRef>
          <a:fillRef idx="2">
            <a:schemeClr val="accent3"/>
          </a:fillRef>
          <a:effectRef idx="1">
            <a:schemeClr val="accent3"/>
          </a:effectRef>
          <a:fontRef idx="minor">
            <a:schemeClr val="dk1"/>
          </a:fontRef>
        </dgm:style>
      </dgm:prSet>
      <dgm:spPr>
        <a:ln>
          <a:solidFill>
            <a:schemeClr val="tx1"/>
          </a:solidFill>
        </a:ln>
      </dgm:spPr>
      <dgm:t>
        <a:bodyPr/>
        <a:lstStyle/>
        <a:p>
          <a:r>
            <a:rPr lang="en-US" b="1" dirty="0" smtClean="0"/>
            <a:t>Prachi Pal</a:t>
          </a:r>
        </a:p>
        <a:p>
          <a:r>
            <a:rPr lang="en-US" b="1" dirty="0" smtClean="0"/>
            <a:t>Health - PGDHM</a:t>
          </a:r>
        </a:p>
        <a:p>
          <a:r>
            <a:rPr lang="en-US" b="1" dirty="0" smtClean="0"/>
            <a:t>PG/15/55</a:t>
          </a:r>
          <a:endParaRPr lang="en-US" b="1" dirty="0"/>
        </a:p>
      </dgm:t>
    </dgm:pt>
    <dgm:pt modelId="{70B92A30-14A6-4409-85CD-3C5D52C800A8}" type="parTrans" cxnId="{9FCAF1A2-705A-4F03-918A-415DC2C7EFB6}">
      <dgm:prSet/>
      <dgm:spPr/>
      <dgm:t>
        <a:bodyPr/>
        <a:lstStyle/>
        <a:p>
          <a:endParaRPr lang="en-US"/>
        </a:p>
      </dgm:t>
    </dgm:pt>
    <dgm:pt modelId="{9B012C88-10A6-471C-8B87-BD4A0B1AC8DF}" type="sibTrans" cxnId="{9FCAF1A2-705A-4F03-918A-415DC2C7EFB6}">
      <dgm:prSet/>
      <dgm:spPr/>
      <dgm:t>
        <a:bodyPr/>
        <a:lstStyle/>
        <a:p>
          <a:endParaRPr lang="en-US"/>
        </a:p>
      </dgm:t>
    </dgm:pt>
    <dgm:pt modelId="{5433FCF2-D553-44D3-BAB2-4BC72F56A3D9}" type="pres">
      <dgm:prSet presAssocID="{28B100C8-9E8F-439C-A8C2-A1EDE67B6CAD}" presName="diagram" presStyleCnt="0">
        <dgm:presLayoutVars>
          <dgm:dir/>
          <dgm:resizeHandles val="exact"/>
        </dgm:presLayoutVars>
      </dgm:prSet>
      <dgm:spPr/>
      <dgm:t>
        <a:bodyPr/>
        <a:lstStyle/>
        <a:p>
          <a:endParaRPr lang="en-US"/>
        </a:p>
      </dgm:t>
    </dgm:pt>
    <dgm:pt modelId="{94979F15-732A-42A8-8B52-A8448BA7DA84}" type="pres">
      <dgm:prSet presAssocID="{E70AAB4D-F296-4DBA-B950-34E9829BA666}" presName="node" presStyleLbl="node1" presStyleIdx="0" presStyleCnt="1" custScaleX="55000" custScaleY="50000" custLinFactNeighborX="-4956" custLinFactNeighborY="2096">
        <dgm:presLayoutVars>
          <dgm:bulletEnabled val="1"/>
        </dgm:presLayoutVars>
      </dgm:prSet>
      <dgm:spPr>
        <a:prstGeom prst="roundRect">
          <a:avLst/>
        </a:prstGeom>
      </dgm:spPr>
      <dgm:t>
        <a:bodyPr/>
        <a:lstStyle/>
        <a:p>
          <a:endParaRPr lang="en-US"/>
        </a:p>
      </dgm:t>
    </dgm:pt>
  </dgm:ptLst>
  <dgm:cxnLst>
    <dgm:cxn modelId="{1878ADDC-2BC1-41BD-AB59-1375255F6098}" type="presOf" srcId="{28B100C8-9E8F-439C-A8C2-A1EDE67B6CAD}" destId="{5433FCF2-D553-44D3-BAB2-4BC72F56A3D9}" srcOrd="0" destOrd="0" presId="urn:microsoft.com/office/officeart/2005/8/layout/default"/>
    <dgm:cxn modelId="{9FCAF1A2-705A-4F03-918A-415DC2C7EFB6}" srcId="{28B100C8-9E8F-439C-A8C2-A1EDE67B6CAD}" destId="{E70AAB4D-F296-4DBA-B950-34E9829BA666}" srcOrd="0" destOrd="0" parTransId="{70B92A30-14A6-4409-85CD-3C5D52C800A8}" sibTransId="{9B012C88-10A6-471C-8B87-BD4A0B1AC8DF}"/>
    <dgm:cxn modelId="{67F52772-CAF1-46AB-A443-7961B3F71F30}" type="presOf" srcId="{E70AAB4D-F296-4DBA-B950-34E9829BA666}" destId="{94979F15-732A-42A8-8B52-A8448BA7DA84}" srcOrd="0" destOrd="0" presId="urn:microsoft.com/office/officeart/2005/8/layout/default"/>
    <dgm:cxn modelId="{160BF671-888C-4EC8-A149-3F429E200D0E}" type="presParOf" srcId="{5433FCF2-D553-44D3-BAB2-4BC72F56A3D9}" destId="{94979F15-732A-42A8-8B52-A8448BA7DA84}" srcOrd="0" destOrd="0" presId="urn:microsoft.com/office/officeart/2005/8/layout/default"/>
  </dgm:cxnLst>
  <dgm:bg/>
  <dgm:whole/>
</dgm:dataModel>
</file>

<file path=ppt/diagrams/data20.xml><?xml version="1.0" encoding="utf-8"?>
<dgm:dataModel xmlns:dgm="http://schemas.openxmlformats.org/drawingml/2006/diagram" xmlns:a="http://schemas.openxmlformats.org/drawingml/2006/main">
  <dgm:ptLst>
    <dgm:pt modelId="{BB6D35DF-1296-41C9-941E-F08B8F75947D}" type="doc">
      <dgm:prSet loTypeId="urn:microsoft.com/office/officeart/2005/8/layout/vList2" loCatId="list" qsTypeId="urn:microsoft.com/office/officeart/2005/8/quickstyle/simple3" qsCatId="simple" csTypeId="urn:microsoft.com/office/officeart/2005/8/colors/accent4_3" csCatId="accent4" phldr="1"/>
      <dgm:spPr/>
      <dgm:t>
        <a:bodyPr/>
        <a:lstStyle/>
        <a:p>
          <a:endParaRPr lang="en-US"/>
        </a:p>
      </dgm:t>
    </dgm:pt>
    <dgm:pt modelId="{3D18556B-7FDF-46FD-B756-9C29CA763A3D}">
      <dgm:prSet/>
      <dgm:spPr/>
      <dgm:t>
        <a:bodyPr/>
        <a:lstStyle/>
        <a:p>
          <a:pPr algn="ctr" rtl="0"/>
          <a:r>
            <a:rPr lang="en-US" dirty="0" smtClean="0"/>
            <a:t>The most effective treatment of TB </a:t>
          </a:r>
          <a:endParaRPr lang="en-US" dirty="0"/>
        </a:p>
      </dgm:t>
    </dgm:pt>
    <dgm:pt modelId="{EF668D18-162F-41CB-9CE8-2A0C59A7EF98}" type="parTrans" cxnId="{EA501334-11A2-4D12-B334-59F56639B085}">
      <dgm:prSet/>
      <dgm:spPr/>
      <dgm:t>
        <a:bodyPr/>
        <a:lstStyle/>
        <a:p>
          <a:endParaRPr lang="en-US"/>
        </a:p>
      </dgm:t>
    </dgm:pt>
    <dgm:pt modelId="{D98E029D-EDBD-4275-8F56-8BCC04B6BFBB}" type="sibTrans" cxnId="{EA501334-11A2-4D12-B334-59F56639B085}">
      <dgm:prSet/>
      <dgm:spPr/>
      <dgm:t>
        <a:bodyPr/>
        <a:lstStyle/>
        <a:p>
          <a:endParaRPr lang="en-US"/>
        </a:p>
      </dgm:t>
    </dgm:pt>
    <dgm:pt modelId="{21DE63B1-AE92-41CE-9516-5280C6B614B1}" type="pres">
      <dgm:prSet presAssocID="{BB6D35DF-1296-41C9-941E-F08B8F75947D}" presName="linear" presStyleCnt="0">
        <dgm:presLayoutVars>
          <dgm:animLvl val="lvl"/>
          <dgm:resizeHandles val="exact"/>
        </dgm:presLayoutVars>
      </dgm:prSet>
      <dgm:spPr/>
      <dgm:t>
        <a:bodyPr/>
        <a:lstStyle/>
        <a:p>
          <a:endParaRPr lang="en-US"/>
        </a:p>
      </dgm:t>
    </dgm:pt>
    <dgm:pt modelId="{0CC1B9C6-CCB6-42D0-96EC-A4AF925D049E}" type="pres">
      <dgm:prSet presAssocID="{3D18556B-7FDF-46FD-B756-9C29CA763A3D}" presName="parentText" presStyleLbl="node1" presStyleIdx="0" presStyleCnt="1" custScaleY="72344">
        <dgm:presLayoutVars>
          <dgm:chMax val="0"/>
          <dgm:bulletEnabled val="1"/>
        </dgm:presLayoutVars>
      </dgm:prSet>
      <dgm:spPr/>
      <dgm:t>
        <a:bodyPr/>
        <a:lstStyle/>
        <a:p>
          <a:endParaRPr lang="en-US"/>
        </a:p>
      </dgm:t>
    </dgm:pt>
  </dgm:ptLst>
  <dgm:cxnLst>
    <dgm:cxn modelId="{34F0BCAC-83D6-4C97-BB74-B413B00A2E18}" type="presOf" srcId="{BB6D35DF-1296-41C9-941E-F08B8F75947D}" destId="{21DE63B1-AE92-41CE-9516-5280C6B614B1}" srcOrd="0" destOrd="0" presId="urn:microsoft.com/office/officeart/2005/8/layout/vList2"/>
    <dgm:cxn modelId="{1A096F9F-2CE3-431B-8962-EF08870A5CB5}" type="presOf" srcId="{3D18556B-7FDF-46FD-B756-9C29CA763A3D}" destId="{0CC1B9C6-CCB6-42D0-96EC-A4AF925D049E}" srcOrd="0" destOrd="0" presId="urn:microsoft.com/office/officeart/2005/8/layout/vList2"/>
    <dgm:cxn modelId="{EA501334-11A2-4D12-B334-59F56639B085}" srcId="{BB6D35DF-1296-41C9-941E-F08B8F75947D}" destId="{3D18556B-7FDF-46FD-B756-9C29CA763A3D}" srcOrd="0" destOrd="0" parTransId="{EF668D18-162F-41CB-9CE8-2A0C59A7EF98}" sibTransId="{D98E029D-EDBD-4275-8F56-8BCC04B6BFBB}"/>
    <dgm:cxn modelId="{8AAD270B-43B6-4CF7-AD86-42BA852AE007}" type="presParOf" srcId="{21DE63B1-AE92-41CE-9516-5280C6B614B1}" destId="{0CC1B9C6-CCB6-42D0-96EC-A4AF925D049E}" srcOrd="0" destOrd="0" presId="urn:microsoft.com/office/officeart/2005/8/layout/vList2"/>
  </dgm:cxnLst>
  <dgm:bg/>
  <dgm:whole/>
</dgm:dataModel>
</file>

<file path=ppt/diagrams/data21.xml><?xml version="1.0" encoding="utf-8"?>
<dgm:dataModel xmlns:dgm="http://schemas.openxmlformats.org/drawingml/2006/diagram" xmlns:a="http://schemas.openxmlformats.org/drawingml/2006/main">
  <dgm:ptLst>
    <dgm:pt modelId="{8990C05C-5691-43EF-BD39-8797764BA30E}"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4817DD95-67F6-47A3-81B4-752062DC8C38}">
      <dgm:prSet/>
      <dgm:spPr/>
      <dgm:t>
        <a:bodyPr/>
        <a:lstStyle/>
        <a:p>
          <a:pPr algn="ctr" rtl="0"/>
          <a:r>
            <a:rPr lang="en-US" dirty="0" smtClean="0"/>
            <a:t>How serious is TB as a disease?</a:t>
          </a:r>
          <a:endParaRPr lang="en-US" dirty="0"/>
        </a:p>
      </dgm:t>
    </dgm:pt>
    <dgm:pt modelId="{29C8BEA7-AB76-4C8F-AFB9-56D9267FAEE3}" type="parTrans" cxnId="{66FD10C9-88FE-4E68-B5E2-34E3552DCF97}">
      <dgm:prSet/>
      <dgm:spPr/>
      <dgm:t>
        <a:bodyPr/>
        <a:lstStyle/>
        <a:p>
          <a:endParaRPr lang="en-US"/>
        </a:p>
      </dgm:t>
    </dgm:pt>
    <dgm:pt modelId="{87F22524-6044-4010-9D6C-91F34AA2F7ED}" type="sibTrans" cxnId="{66FD10C9-88FE-4E68-B5E2-34E3552DCF97}">
      <dgm:prSet/>
      <dgm:spPr/>
      <dgm:t>
        <a:bodyPr/>
        <a:lstStyle/>
        <a:p>
          <a:endParaRPr lang="en-US"/>
        </a:p>
      </dgm:t>
    </dgm:pt>
    <dgm:pt modelId="{8471C39E-C52B-4E8C-A586-B5663585CF02}" type="pres">
      <dgm:prSet presAssocID="{8990C05C-5691-43EF-BD39-8797764BA30E}" presName="linear" presStyleCnt="0">
        <dgm:presLayoutVars>
          <dgm:animLvl val="lvl"/>
          <dgm:resizeHandles val="exact"/>
        </dgm:presLayoutVars>
      </dgm:prSet>
      <dgm:spPr/>
      <dgm:t>
        <a:bodyPr/>
        <a:lstStyle/>
        <a:p>
          <a:endParaRPr lang="en-US"/>
        </a:p>
      </dgm:t>
    </dgm:pt>
    <dgm:pt modelId="{A5FD7648-9F10-4D71-A8B6-3579283433C9}" type="pres">
      <dgm:prSet presAssocID="{4817DD95-67F6-47A3-81B4-752062DC8C38}" presName="parentText" presStyleLbl="node1" presStyleIdx="0" presStyleCnt="1">
        <dgm:presLayoutVars>
          <dgm:chMax val="0"/>
          <dgm:bulletEnabled val="1"/>
        </dgm:presLayoutVars>
      </dgm:prSet>
      <dgm:spPr/>
      <dgm:t>
        <a:bodyPr/>
        <a:lstStyle/>
        <a:p>
          <a:endParaRPr lang="en-US"/>
        </a:p>
      </dgm:t>
    </dgm:pt>
  </dgm:ptLst>
  <dgm:cxnLst>
    <dgm:cxn modelId="{B64F8632-D760-440A-A052-60D390634BEA}" type="presOf" srcId="{4817DD95-67F6-47A3-81B4-752062DC8C38}" destId="{A5FD7648-9F10-4D71-A8B6-3579283433C9}" srcOrd="0" destOrd="0" presId="urn:microsoft.com/office/officeart/2005/8/layout/vList2"/>
    <dgm:cxn modelId="{20E43462-57CC-4615-B56C-643C1BAA34B5}" type="presOf" srcId="{8990C05C-5691-43EF-BD39-8797764BA30E}" destId="{8471C39E-C52B-4E8C-A586-B5663585CF02}" srcOrd="0" destOrd="0" presId="urn:microsoft.com/office/officeart/2005/8/layout/vList2"/>
    <dgm:cxn modelId="{66FD10C9-88FE-4E68-B5E2-34E3552DCF97}" srcId="{8990C05C-5691-43EF-BD39-8797764BA30E}" destId="{4817DD95-67F6-47A3-81B4-752062DC8C38}" srcOrd="0" destOrd="0" parTransId="{29C8BEA7-AB76-4C8F-AFB9-56D9267FAEE3}" sibTransId="{87F22524-6044-4010-9D6C-91F34AA2F7ED}"/>
    <dgm:cxn modelId="{5CF578EB-17EB-49AE-8BEA-896BFF326C16}" type="presParOf" srcId="{8471C39E-C52B-4E8C-A586-B5663585CF02}" destId="{A5FD7648-9F10-4D71-A8B6-3579283433C9}" srcOrd="0" destOrd="0" presId="urn:microsoft.com/office/officeart/2005/8/layout/vList2"/>
  </dgm:cxnLst>
  <dgm:bg/>
  <dgm:whole/>
</dgm:dataModel>
</file>

<file path=ppt/diagrams/data22.xml><?xml version="1.0" encoding="utf-8"?>
<dgm:dataModel xmlns:dgm="http://schemas.openxmlformats.org/drawingml/2006/diagram" xmlns:a="http://schemas.openxmlformats.org/drawingml/2006/main">
  <dgm:ptLst>
    <dgm:pt modelId="{53415980-41EE-49FE-A76C-6B2DDC4C67AF}"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67FC066E-A19B-437F-8DCB-E784EF6087A1}">
      <dgm:prSet/>
      <dgm:spPr/>
      <dgm:t>
        <a:bodyPr/>
        <a:lstStyle/>
        <a:p>
          <a:pPr algn="ctr" rtl="0"/>
          <a:r>
            <a:rPr lang="en-US" dirty="0" smtClean="0"/>
            <a:t>Attitude towards a TB patient</a:t>
          </a:r>
          <a:endParaRPr lang="en-US" dirty="0"/>
        </a:p>
      </dgm:t>
    </dgm:pt>
    <dgm:pt modelId="{8FF604E2-1FE7-4A10-8108-2840A3BADC5F}" type="parTrans" cxnId="{4215C310-D8BD-4AF3-BEA0-A9B74812AD8D}">
      <dgm:prSet/>
      <dgm:spPr/>
      <dgm:t>
        <a:bodyPr/>
        <a:lstStyle/>
        <a:p>
          <a:endParaRPr lang="en-US"/>
        </a:p>
      </dgm:t>
    </dgm:pt>
    <dgm:pt modelId="{CA28C1D3-C930-44B1-BDBF-56F4EACA12CE}" type="sibTrans" cxnId="{4215C310-D8BD-4AF3-BEA0-A9B74812AD8D}">
      <dgm:prSet/>
      <dgm:spPr/>
      <dgm:t>
        <a:bodyPr/>
        <a:lstStyle/>
        <a:p>
          <a:endParaRPr lang="en-US"/>
        </a:p>
      </dgm:t>
    </dgm:pt>
    <dgm:pt modelId="{12E3F415-A03B-4039-9EDE-BB90F8CBDAB3}" type="pres">
      <dgm:prSet presAssocID="{53415980-41EE-49FE-A76C-6B2DDC4C67AF}" presName="linear" presStyleCnt="0">
        <dgm:presLayoutVars>
          <dgm:animLvl val="lvl"/>
          <dgm:resizeHandles val="exact"/>
        </dgm:presLayoutVars>
      </dgm:prSet>
      <dgm:spPr/>
      <dgm:t>
        <a:bodyPr/>
        <a:lstStyle/>
        <a:p>
          <a:endParaRPr lang="en-US"/>
        </a:p>
      </dgm:t>
    </dgm:pt>
    <dgm:pt modelId="{3CCA4DA4-142C-4FDF-A994-FBFD7100FEF5}" type="pres">
      <dgm:prSet presAssocID="{67FC066E-A19B-437F-8DCB-E784EF6087A1}" presName="parentText" presStyleLbl="node1" presStyleIdx="0" presStyleCnt="1">
        <dgm:presLayoutVars>
          <dgm:chMax val="0"/>
          <dgm:bulletEnabled val="1"/>
        </dgm:presLayoutVars>
      </dgm:prSet>
      <dgm:spPr/>
      <dgm:t>
        <a:bodyPr/>
        <a:lstStyle/>
        <a:p>
          <a:endParaRPr lang="en-US"/>
        </a:p>
      </dgm:t>
    </dgm:pt>
  </dgm:ptLst>
  <dgm:cxnLst>
    <dgm:cxn modelId="{4215C310-D8BD-4AF3-BEA0-A9B74812AD8D}" srcId="{53415980-41EE-49FE-A76C-6B2DDC4C67AF}" destId="{67FC066E-A19B-437F-8DCB-E784EF6087A1}" srcOrd="0" destOrd="0" parTransId="{8FF604E2-1FE7-4A10-8108-2840A3BADC5F}" sibTransId="{CA28C1D3-C930-44B1-BDBF-56F4EACA12CE}"/>
    <dgm:cxn modelId="{8496ED9A-FD61-4EB1-A6C0-93BE42FEA00F}" type="presOf" srcId="{53415980-41EE-49FE-A76C-6B2DDC4C67AF}" destId="{12E3F415-A03B-4039-9EDE-BB90F8CBDAB3}" srcOrd="0" destOrd="0" presId="urn:microsoft.com/office/officeart/2005/8/layout/vList2"/>
    <dgm:cxn modelId="{89B88383-539C-44C1-9598-EFD4800120BD}" type="presOf" srcId="{67FC066E-A19B-437F-8DCB-E784EF6087A1}" destId="{3CCA4DA4-142C-4FDF-A994-FBFD7100FEF5}" srcOrd="0" destOrd="0" presId="urn:microsoft.com/office/officeart/2005/8/layout/vList2"/>
    <dgm:cxn modelId="{FF9EB9CB-4861-4DCC-8A50-B9D3D0285FE6}" type="presParOf" srcId="{12E3F415-A03B-4039-9EDE-BB90F8CBDAB3}" destId="{3CCA4DA4-142C-4FDF-A994-FBFD7100FEF5}" srcOrd="0" destOrd="0" presId="urn:microsoft.com/office/officeart/2005/8/layout/vList2"/>
  </dgm:cxnLst>
  <dgm:bg/>
  <dgm:whole/>
</dgm:dataModel>
</file>

<file path=ppt/diagrams/data23.xml><?xml version="1.0" encoding="utf-8"?>
<dgm:dataModel xmlns:dgm="http://schemas.openxmlformats.org/drawingml/2006/diagram" xmlns:a="http://schemas.openxmlformats.org/drawingml/2006/main">
  <dgm:ptLst>
    <dgm:pt modelId="{97675116-0959-4B93-9A81-30AEDB489AA6}"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1A9672EF-B87F-449E-B358-963DB56C37BC}">
      <dgm:prSet/>
      <dgm:spPr/>
      <dgm:t>
        <a:bodyPr/>
        <a:lstStyle/>
        <a:p>
          <a:pPr rtl="0"/>
          <a:r>
            <a:rPr lang="en-US" dirty="0" smtClean="0"/>
            <a:t>People prone to have TB infection</a:t>
          </a:r>
          <a:endParaRPr lang="en-US" dirty="0"/>
        </a:p>
      </dgm:t>
    </dgm:pt>
    <dgm:pt modelId="{7A7CCAFD-A15E-4C3E-9E95-A25E85C41EE7}" type="parTrans" cxnId="{A4D551A8-9116-4438-B8CD-2C7BE5DB7AA7}">
      <dgm:prSet/>
      <dgm:spPr/>
      <dgm:t>
        <a:bodyPr/>
        <a:lstStyle/>
        <a:p>
          <a:endParaRPr lang="en-US"/>
        </a:p>
      </dgm:t>
    </dgm:pt>
    <dgm:pt modelId="{56B50A4B-F229-49A7-B1EA-8EAE7E057C5B}" type="sibTrans" cxnId="{A4D551A8-9116-4438-B8CD-2C7BE5DB7AA7}">
      <dgm:prSet/>
      <dgm:spPr/>
      <dgm:t>
        <a:bodyPr/>
        <a:lstStyle/>
        <a:p>
          <a:endParaRPr lang="en-US"/>
        </a:p>
      </dgm:t>
    </dgm:pt>
    <dgm:pt modelId="{B9105212-2EF1-4E78-BFB3-25434FD08F23}" type="pres">
      <dgm:prSet presAssocID="{97675116-0959-4B93-9A81-30AEDB489AA6}" presName="linear" presStyleCnt="0">
        <dgm:presLayoutVars>
          <dgm:animLvl val="lvl"/>
          <dgm:resizeHandles val="exact"/>
        </dgm:presLayoutVars>
      </dgm:prSet>
      <dgm:spPr/>
      <dgm:t>
        <a:bodyPr/>
        <a:lstStyle/>
        <a:p>
          <a:endParaRPr lang="en-US"/>
        </a:p>
      </dgm:t>
    </dgm:pt>
    <dgm:pt modelId="{C0CC7836-76F1-4D52-AF83-D646B7ADE86E}" type="pres">
      <dgm:prSet presAssocID="{1A9672EF-B87F-449E-B358-963DB56C37BC}" presName="parentText" presStyleLbl="node1" presStyleIdx="0" presStyleCnt="1">
        <dgm:presLayoutVars>
          <dgm:chMax val="0"/>
          <dgm:bulletEnabled val="1"/>
        </dgm:presLayoutVars>
      </dgm:prSet>
      <dgm:spPr/>
      <dgm:t>
        <a:bodyPr/>
        <a:lstStyle/>
        <a:p>
          <a:endParaRPr lang="en-US"/>
        </a:p>
      </dgm:t>
    </dgm:pt>
  </dgm:ptLst>
  <dgm:cxnLst>
    <dgm:cxn modelId="{678BD915-E009-4305-8B9B-BDD80B702F91}" type="presOf" srcId="{1A9672EF-B87F-449E-B358-963DB56C37BC}" destId="{C0CC7836-76F1-4D52-AF83-D646B7ADE86E}" srcOrd="0" destOrd="0" presId="urn:microsoft.com/office/officeart/2005/8/layout/vList2"/>
    <dgm:cxn modelId="{A4D551A8-9116-4438-B8CD-2C7BE5DB7AA7}" srcId="{97675116-0959-4B93-9A81-30AEDB489AA6}" destId="{1A9672EF-B87F-449E-B358-963DB56C37BC}" srcOrd="0" destOrd="0" parTransId="{7A7CCAFD-A15E-4C3E-9E95-A25E85C41EE7}" sibTransId="{56B50A4B-F229-49A7-B1EA-8EAE7E057C5B}"/>
    <dgm:cxn modelId="{077A2885-A096-45E0-A16A-8847596C12A9}" type="presOf" srcId="{97675116-0959-4B93-9A81-30AEDB489AA6}" destId="{B9105212-2EF1-4E78-BFB3-25434FD08F23}" srcOrd="0" destOrd="0" presId="urn:microsoft.com/office/officeart/2005/8/layout/vList2"/>
    <dgm:cxn modelId="{5CF85361-22F3-407B-876E-6BFADB219265}" type="presParOf" srcId="{B9105212-2EF1-4E78-BFB3-25434FD08F23}" destId="{C0CC7836-76F1-4D52-AF83-D646B7ADE86E}" srcOrd="0" destOrd="0" presId="urn:microsoft.com/office/officeart/2005/8/layout/vList2"/>
  </dgm:cxnLst>
  <dgm:bg/>
  <dgm:whole/>
</dgm:dataModel>
</file>

<file path=ppt/diagrams/data24.xml><?xml version="1.0" encoding="utf-8"?>
<dgm:dataModel xmlns:dgm="http://schemas.openxmlformats.org/drawingml/2006/diagram" xmlns:a="http://schemas.openxmlformats.org/drawingml/2006/main">
  <dgm:ptLst>
    <dgm:pt modelId="{906341E2-1E03-472C-AEF6-097EA28FD377}"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EAC2DFD3-A2DD-4465-962F-676B2BDDC3AD}">
      <dgm:prSet/>
      <dgm:spPr/>
      <dgm:t>
        <a:bodyPr/>
        <a:lstStyle/>
        <a:p>
          <a:pPr algn="ctr" rtl="0"/>
          <a:r>
            <a:rPr lang="en-US" dirty="0" smtClean="0"/>
            <a:t>Cough </a:t>
          </a:r>
          <a:endParaRPr lang="en-US" dirty="0"/>
        </a:p>
      </dgm:t>
    </dgm:pt>
    <dgm:pt modelId="{C26E851F-63A5-4316-A6EB-2EA6DA4074E7}" type="parTrans" cxnId="{F68368E3-4BBE-47EA-BF59-CA21F0BC2DE8}">
      <dgm:prSet/>
      <dgm:spPr/>
      <dgm:t>
        <a:bodyPr/>
        <a:lstStyle/>
        <a:p>
          <a:endParaRPr lang="en-US"/>
        </a:p>
      </dgm:t>
    </dgm:pt>
    <dgm:pt modelId="{ECD2C256-0468-43D2-9576-5D926D36302C}" type="sibTrans" cxnId="{F68368E3-4BBE-47EA-BF59-CA21F0BC2DE8}">
      <dgm:prSet/>
      <dgm:spPr/>
      <dgm:t>
        <a:bodyPr/>
        <a:lstStyle/>
        <a:p>
          <a:endParaRPr lang="en-US"/>
        </a:p>
      </dgm:t>
    </dgm:pt>
    <dgm:pt modelId="{86C32486-1EF5-4C37-884C-1F4430144381}" type="pres">
      <dgm:prSet presAssocID="{906341E2-1E03-472C-AEF6-097EA28FD377}" presName="linear" presStyleCnt="0">
        <dgm:presLayoutVars>
          <dgm:animLvl val="lvl"/>
          <dgm:resizeHandles val="exact"/>
        </dgm:presLayoutVars>
      </dgm:prSet>
      <dgm:spPr/>
      <dgm:t>
        <a:bodyPr/>
        <a:lstStyle/>
        <a:p>
          <a:endParaRPr lang="en-US"/>
        </a:p>
      </dgm:t>
    </dgm:pt>
    <dgm:pt modelId="{8740E993-5B23-4688-A964-3707D9FC068A}" type="pres">
      <dgm:prSet presAssocID="{EAC2DFD3-A2DD-4465-962F-676B2BDDC3AD}" presName="parentText" presStyleLbl="node1" presStyleIdx="0" presStyleCnt="1">
        <dgm:presLayoutVars>
          <dgm:chMax val="0"/>
          <dgm:bulletEnabled val="1"/>
        </dgm:presLayoutVars>
      </dgm:prSet>
      <dgm:spPr/>
      <dgm:t>
        <a:bodyPr/>
        <a:lstStyle/>
        <a:p>
          <a:endParaRPr lang="en-US"/>
        </a:p>
      </dgm:t>
    </dgm:pt>
  </dgm:ptLst>
  <dgm:cxnLst>
    <dgm:cxn modelId="{F68368E3-4BBE-47EA-BF59-CA21F0BC2DE8}" srcId="{906341E2-1E03-472C-AEF6-097EA28FD377}" destId="{EAC2DFD3-A2DD-4465-962F-676B2BDDC3AD}" srcOrd="0" destOrd="0" parTransId="{C26E851F-63A5-4316-A6EB-2EA6DA4074E7}" sibTransId="{ECD2C256-0468-43D2-9576-5D926D36302C}"/>
    <dgm:cxn modelId="{F60244AE-AC57-4AFB-B1D8-7AC365841401}" type="presOf" srcId="{EAC2DFD3-A2DD-4465-962F-676B2BDDC3AD}" destId="{8740E993-5B23-4688-A964-3707D9FC068A}" srcOrd="0" destOrd="0" presId="urn:microsoft.com/office/officeart/2005/8/layout/vList2"/>
    <dgm:cxn modelId="{906712EA-4AE4-4BC0-98ED-8114979F1E90}" type="presOf" srcId="{906341E2-1E03-472C-AEF6-097EA28FD377}" destId="{86C32486-1EF5-4C37-884C-1F4430144381}" srcOrd="0" destOrd="0" presId="urn:microsoft.com/office/officeart/2005/8/layout/vList2"/>
    <dgm:cxn modelId="{9FB6BD55-181D-4DBF-AE37-158187E6B41A}" type="presParOf" srcId="{86C32486-1EF5-4C37-884C-1F4430144381}" destId="{8740E993-5B23-4688-A964-3707D9FC068A}" srcOrd="0" destOrd="0" presId="urn:microsoft.com/office/officeart/2005/8/layout/vList2"/>
  </dgm:cxnLst>
  <dgm:bg/>
  <dgm:whole/>
</dgm:dataModel>
</file>

<file path=ppt/diagrams/data25.xml><?xml version="1.0" encoding="utf-8"?>
<dgm:dataModel xmlns:dgm="http://schemas.openxmlformats.org/drawingml/2006/diagram" xmlns:a="http://schemas.openxmlformats.org/drawingml/2006/main">
  <dgm:ptLst>
    <dgm:pt modelId="{922AC6C6-9A20-4AE9-9EFE-8C1E55D75627}"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A0EDF8A-B867-4ED8-AC08-C357B5B3AFEE}">
      <dgm:prSet>
        <dgm:style>
          <a:lnRef idx="1">
            <a:schemeClr val="accent4"/>
          </a:lnRef>
          <a:fillRef idx="2">
            <a:schemeClr val="accent4"/>
          </a:fillRef>
          <a:effectRef idx="1">
            <a:schemeClr val="accent4"/>
          </a:effectRef>
          <a:fontRef idx="minor">
            <a:schemeClr val="dk1"/>
          </a:fontRef>
        </dgm:style>
      </dgm:prSet>
      <dgm:spPr/>
      <dgm:t>
        <a:bodyPr/>
        <a:lstStyle/>
        <a:p>
          <a:pPr algn="ctr" rtl="0"/>
          <a:r>
            <a:rPr lang="en-US" dirty="0" smtClean="0"/>
            <a:t>Wait before the visit</a:t>
          </a:r>
          <a:endParaRPr lang="en-US" dirty="0"/>
        </a:p>
      </dgm:t>
    </dgm:pt>
    <dgm:pt modelId="{5C5F2BB6-C2B7-4A39-8E6C-2754C2C38035}" type="parTrans" cxnId="{6B0C7A50-89ED-46BE-B2E1-1BD95522D489}">
      <dgm:prSet/>
      <dgm:spPr/>
      <dgm:t>
        <a:bodyPr/>
        <a:lstStyle/>
        <a:p>
          <a:endParaRPr lang="en-US"/>
        </a:p>
      </dgm:t>
    </dgm:pt>
    <dgm:pt modelId="{4A1CAF1D-A761-4D87-8715-2295CF96E296}" type="sibTrans" cxnId="{6B0C7A50-89ED-46BE-B2E1-1BD95522D489}">
      <dgm:prSet/>
      <dgm:spPr/>
      <dgm:t>
        <a:bodyPr/>
        <a:lstStyle/>
        <a:p>
          <a:endParaRPr lang="en-US"/>
        </a:p>
      </dgm:t>
    </dgm:pt>
    <dgm:pt modelId="{84E8A3A9-C11A-496A-ABE4-69DBBE08309E}" type="pres">
      <dgm:prSet presAssocID="{922AC6C6-9A20-4AE9-9EFE-8C1E55D75627}" presName="linear" presStyleCnt="0">
        <dgm:presLayoutVars>
          <dgm:animLvl val="lvl"/>
          <dgm:resizeHandles val="exact"/>
        </dgm:presLayoutVars>
      </dgm:prSet>
      <dgm:spPr/>
      <dgm:t>
        <a:bodyPr/>
        <a:lstStyle/>
        <a:p>
          <a:endParaRPr lang="en-US"/>
        </a:p>
      </dgm:t>
    </dgm:pt>
    <dgm:pt modelId="{3933B72F-4B84-4B68-87F1-BF230562380F}" type="pres">
      <dgm:prSet presAssocID="{9A0EDF8A-B867-4ED8-AC08-C357B5B3AFEE}" presName="parentText" presStyleLbl="node1" presStyleIdx="0" presStyleCnt="1">
        <dgm:presLayoutVars>
          <dgm:chMax val="0"/>
          <dgm:bulletEnabled val="1"/>
        </dgm:presLayoutVars>
      </dgm:prSet>
      <dgm:spPr/>
      <dgm:t>
        <a:bodyPr/>
        <a:lstStyle/>
        <a:p>
          <a:endParaRPr lang="en-US"/>
        </a:p>
      </dgm:t>
    </dgm:pt>
  </dgm:ptLst>
  <dgm:cxnLst>
    <dgm:cxn modelId="{0B1FEC8E-6D45-49E5-82DE-B0B4FEF77149}" type="presOf" srcId="{9A0EDF8A-B867-4ED8-AC08-C357B5B3AFEE}" destId="{3933B72F-4B84-4B68-87F1-BF230562380F}" srcOrd="0" destOrd="0" presId="urn:microsoft.com/office/officeart/2005/8/layout/vList2"/>
    <dgm:cxn modelId="{C7AA20F0-C054-4B33-A90D-FAB90612EF49}" type="presOf" srcId="{922AC6C6-9A20-4AE9-9EFE-8C1E55D75627}" destId="{84E8A3A9-C11A-496A-ABE4-69DBBE08309E}" srcOrd="0" destOrd="0" presId="urn:microsoft.com/office/officeart/2005/8/layout/vList2"/>
    <dgm:cxn modelId="{6B0C7A50-89ED-46BE-B2E1-1BD95522D489}" srcId="{922AC6C6-9A20-4AE9-9EFE-8C1E55D75627}" destId="{9A0EDF8A-B867-4ED8-AC08-C357B5B3AFEE}" srcOrd="0" destOrd="0" parTransId="{5C5F2BB6-C2B7-4A39-8E6C-2754C2C38035}" sibTransId="{4A1CAF1D-A761-4D87-8715-2295CF96E296}"/>
    <dgm:cxn modelId="{A42A1D30-B1B9-461F-9D5F-58D9F16C3467}" type="presParOf" srcId="{84E8A3A9-C11A-496A-ABE4-69DBBE08309E}" destId="{3933B72F-4B84-4B68-87F1-BF230562380F}" srcOrd="0" destOrd="0" presId="urn:microsoft.com/office/officeart/2005/8/layout/vList2"/>
  </dgm:cxnLst>
  <dgm:bg/>
  <dgm:whole/>
</dgm:dataModel>
</file>

<file path=ppt/diagrams/data26.xml><?xml version="1.0" encoding="utf-8"?>
<dgm:dataModel xmlns:dgm="http://schemas.openxmlformats.org/drawingml/2006/diagram" xmlns:a="http://schemas.openxmlformats.org/drawingml/2006/main">
  <dgm:ptLst>
    <dgm:pt modelId="{A824B123-6C2E-4C8E-AD26-4E195E657145}" type="doc">
      <dgm:prSet loTypeId="urn:microsoft.com/office/officeart/2005/8/layout/vList2" loCatId="list" qsTypeId="urn:microsoft.com/office/officeart/2005/8/quickstyle/simple3" qsCatId="simple" csTypeId="urn:microsoft.com/office/officeart/2005/8/colors/accent4_3" csCatId="accent4" phldr="1"/>
      <dgm:spPr/>
      <dgm:t>
        <a:bodyPr/>
        <a:lstStyle/>
        <a:p>
          <a:endParaRPr lang="en-US"/>
        </a:p>
      </dgm:t>
    </dgm:pt>
    <dgm:pt modelId="{24CDF81E-E850-41C0-932C-C0A70B0BF784}">
      <dgm:prSet custT="1"/>
      <dgm:spPr/>
      <dgm:t>
        <a:bodyPr/>
        <a:lstStyle/>
        <a:p>
          <a:pPr algn="ctr" rtl="0"/>
          <a:r>
            <a:rPr lang="en-US" sz="3200" dirty="0" smtClean="0"/>
            <a:t>Health Facility Visit: Most preferred place</a:t>
          </a:r>
          <a:r>
            <a:rPr lang="en-US" sz="2000" dirty="0" smtClean="0"/>
            <a:t/>
          </a:r>
          <a:br>
            <a:rPr lang="en-US" sz="2000" dirty="0" smtClean="0"/>
          </a:br>
          <a:endParaRPr lang="en-US" sz="2000" dirty="0"/>
        </a:p>
      </dgm:t>
    </dgm:pt>
    <dgm:pt modelId="{1370B841-BFB3-4B20-A53C-DA621F7618B5}" type="parTrans" cxnId="{172E7096-F670-4B06-AADB-09847BBF29D9}">
      <dgm:prSet/>
      <dgm:spPr/>
      <dgm:t>
        <a:bodyPr/>
        <a:lstStyle/>
        <a:p>
          <a:endParaRPr lang="en-US"/>
        </a:p>
      </dgm:t>
    </dgm:pt>
    <dgm:pt modelId="{ADB8EB69-F18E-49B0-B300-4C9AC12908AD}" type="sibTrans" cxnId="{172E7096-F670-4B06-AADB-09847BBF29D9}">
      <dgm:prSet/>
      <dgm:spPr/>
      <dgm:t>
        <a:bodyPr/>
        <a:lstStyle/>
        <a:p>
          <a:endParaRPr lang="en-US"/>
        </a:p>
      </dgm:t>
    </dgm:pt>
    <dgm:pt modelId="{A0CF6E39-3559-414E-BF4C-3E58FBEA3AA2}" type="pres">
      <dgm:prSet presAssocID="{A824B123-6C2E-4C8E-AD26-4E195E657145}" presName="linear" presStyleCnt="0">
        <dgm:presLayoutVars>
          <dgm:animLvl val="lvl"/>
          <dgm:resizeHandles val="exact"/>
        </dgm:presLayoutVars>
      </dgm:prSet>
      <dgm:spPr/>
      <dgm:t>
        <a:bodyPr/>
        <a:lstStyle/>
        <a:p>
          <a:endParaRPr lang="en-US"/>
        </a:p>
      </dgm:t>
    </dgm:pt>
    <dgm:pt modelId="{67C56C49-5584-4796-908B-EE1EA2076FB3}" type="pres">
      <dgm:prSet presAssocID="{24CDF81E-E850-41C0-932C-C0A70B0BF784}" presName="parentText" presStyleLbl="node1" presStyleIdx="0" presStyleCnt="1">
        <dgm:presLayoutVars>
          <dgm:chMax val="0"/>
          <dgm:bulletEnabled val="1"/>
        </dgm:presLayoutVars>
      </dgm:prSet>
      <dgm:spPr/>
      <dgm:t>
        <a:bodyPr/>
        <a:lstStyle/>
        <a:p>
          <a:endParaRPr lang="en-US"/>
        </a:p>
      </dgm:t>
    </dgm:pt>
  </dgm:ptLst>
  <dgm:cxnLst>
    <dgm:cxn modelId="{6E0EC1DA-A4ED-424C-912E-8487000A22B5}" type="presOf" srcId="{A824B123-6C2E-4C8E-AD26-4E195E657145}" destId="{A0CF6E39-3559-414E-BF4C-3E58FBEA3AA2}" srcOrd="0" destOrd="0" presId="urn:microsoft.com/office/officeart/2005/8/layout/vList2"/>
    <dgm:cxn modelId="{1F7FC6C7-45E5-4A18-B21E-132958B19A3D}" type="presOf" srcId="{24CDF81E-E850-41C0-932C-C0A70B0BF784}" destId="{67C56C49-5584-4796-908B-EE1EA2076FB3}" srcOrd="0" destOrd="0" presId="urn:microsoft.com/office/officeart/2005/8/layout/vList2"/>
    <dgm:cxn modelId="{172E7096-F670-4B06-AADB-09847BBF29D9}" srcId="{A824B123-6C2E-4C8E-AD26-4E195E657145}" destId="{24CDF81E-E850-41C0-932C-C0A70B0BF784}" srcOrd="0" destOrd="0" parTransId="{1370B841-BFB3-4B20-A53C-DA621F7618B5}" sibTransId="{ADB8EB69-F18E-49B0-B300-4C9AC12908AD}"/>
    <dgm:cxn modelId="{D781988C-D960-4BF3-969E-40AD673F5112}" type="presParOf" srcId="{A0CF6E39-3559-414E-BF4C-3E58FBEA3AA2}" destId="{67C56C49-5584-4796-908B-EE1EA2076FB3}" srcOrd="0" destOrd="0" presId="urn:microsoft.com/office/officeart/2005/8/layout/vList2"/>
  </dgm:cxnLst>
  <dgm:bg/>
  <dgm:whole/>
</dgm:dataModel>
</file>

<file path=ppt/diagrams/data27.xml><?xml version="1.0" encoding="utf-8"?>
<dgm:dataModel xmlns:dgm="http://schemas.openxmlformats.org/drawingml/2006/diagram" xmlns:a="http://schemas.openxmlformats.org/drawingml/2006/main">
  <dgm:ptLst>
    <dgm:pt modelId="{E3531E5F-3956-4307-9947-68FCC2EDB933}"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C53467C4-3474-46E0-9527-C365A54C84FF}">
      <dgm:prSet custT="1"/>
      <dgm:spPr/>
      <dgm:t>
        <a:bodyPr/>
        <a:lstStyle/>
        <a:p>
          <a:pPr algn="ctr" rtl="0"/>
          <a:r>
            <a:rPr lang="en-US" sz="3200" dirty="0" smtClean="0"/>
            <a:t>Health Facility Visit: Frequency</a:t>
          </a:r>
          <a:r>
            <a:rPr lang="en-US" sz="2300" dirty="0" smtClean="0"/>
            <a:t/>
          </a:r>
          <a:br>
            <a:rPr lang="en-US" sz="2300" dirty="0" smtClean="0"/>
          </a:br>
          <a:endParaRPr lang="en-US" sz="2300" dirty="0"/>
        </a:p>
      </dgm:t>
    </dgm:pt>
    <dgm:pt modelId="{175115F3-7AB4-4667-AC53-8A69D91FE914}" type="parTrans" cxnId="{2359207B-2900-4252-961E-583476D0E894}">
      <dgm:prSet/>
      <dgm:spPr/>
      <dgm:t>
        <a:bodyPr/>
        <a:lstStyle/>
        <a:p>
          <a:endParaRPr lang="en-US"/>
        </a:p>
      </dgm:t>
    </dgm:pt>
    <dgm:pt modelId="{CB777C84-994F-4390-995D-15230FD69752}" type="sibTrans" cxnId="{2359207B-2900-4252-961E-583476D0E894}">
      <dgm:prSet/>
      <dgm:spPr/>
      <dgm:t>
        <a:bodyPr/>
        <a:lstStyle/>
        <a:p>
          <a:endParaRPr lang="en-US"/>
        </a:p>
      </dgm:t>
    </dgm:pt>
    <dgm:pt modelId="{4EBBD5E3-3CF8-4394-80B9-3FF2728DBA0F}" type="pres">
      <dgm:prSet presAssocID="{E3531E5F-3956-4307-9947-68FCC2EDB933}" presName="linear" presStyleCnt="0">
        <dgm:presLayoutVars>
          <dgm:animLvl val="lvl"/>
          <dgm:resizeHandles val="exact"/>
        </dgm:presLayoutVars>
      </dgm:prSet>
      <dgm:spPr/>
      <dgm:t>
        <a:bodyPr/>
        <a:lstStyle/>
        <a:p>
          <a:endParaRPr lang="en-US"/>
        </a:p>
      </dgm:t>
    </dgm:pt>
    <dgm:pt modelId="{C0C12940-D518-4C3F-AA2E-C18B05E5110F}" type="pres">
      <dgm:prSet presAssocID="{C53467C4-3474-46E0-9527-C365A54C84FF}" presName="parentText" presStyleLbl="node1" presStyleIdx="0" presStyleCnt="1" custLinFactNeighborX="926" custLinFactNeighborY="3780">
        <dgm:presLayoutVars>
          <dgm:chMax val="0"/>
          <dgm:bulletEnabled val="1"/>
        </dgm:presLayoutVars>
      </dgm:prSet>
      <dgm:spPr/>
      <dgm:t>
        <a:bodyPr/>
        <a:lstStyle/>
        <a:p>
          <a:endParaRPr lang="en-US"/>
        </a:p>
      </dgm:t>
    </dgm:pt>
  </dgm:ptLst>
  <dgm:cxnLst>
    <dgm:cxn modelId="{C56AE171-89F6-47D1-B2E4-492041119D59}" type="presOf" srcId="{E3531E5F-3956-4307-9947-68FCC2EDB933}" destId="{4EBBD5E3-3CF8-4394-80B9-3FF2728DBA0F}" srcOrd="0" destOrd="0" presId="urn:microsoft.com/office/officeart/2005/8/layout/vList2"/>
    <dgm:cxn modelId="{2359207B-2900-4252-961E-583476D0E894}" srcId="{E3531E5F-3956-4307-9947-68FCC2EDB933}" destId="{C53467C4-3474-46E0-9527-C365A54C84FF}" srcOrd="0" destOrd="0" parTransId="{175115F3-7AB4-4667-AC53-8A69D91FE914}" sibTransId="{CB777C84-994F-4390-995D-15230FD69752}"/>
    <dgm:cxn modelId="{583884F4-B7C8-414B-A576-DC717D45170E}" type="presOf" srcId="{C53467C4-3474-46E0-9527-C365A54C84FF}" destId="{C0C12940-D518-4C3F-AA2E-C18B05E5110F}" srcOrd="0" destOrd="0" presId="urn:microsoft.com/office/officeart/2005/8/layout/vList2"/>
    <dgm:cxn modelId="{9CBA7A39-7902-4D94-83C3-991A21731D89}" type="presParOf" srcId="{4EBBD5E3-3CF8-4394-80B9-3FF2728DBA0F}" destId="{C0C12940-D518-4C3F-AA2E-C18B05E5110F}" srcOrd="0" destOrd="0" presId="urn:microsoft.com/office/officeart/2005/8/layout/vList2"/>
  </dgm:cxnLst>
  <dgm:bg/>
  <dgm:whole/>
</dgm:dataModel>
</file>

<file path=ppt/diagrams/data28.xml><?xml version="1.0" encoding="utf-8"?>
<dgm:dataModel xmlns:dgm="http://schemas.openxmlformats.org/drawingml/2006/diagram" xmlns:a="http://schemas.openxmlformats.org/drawingml/2006/main">
  <dgm:ptLst>
    <dgm:pt modelId="{3A577102-FF57-410A-BE6C-1F9093CA392B}"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269AED22-D7CF-4880-B92D-434F8D2D6F31}">
      <dgm:prSet/>
      <dgm:spPr/>
      <dgm:t>
        <a:bodyPr/>
        <a:lstStyle/>
        <a:p>
          <a:pPr algn="ctr" rtl="0"/>
          <a:r>
            <a:rPr lang="en-US" dirty="0" smtClean="0"/>
            <a:t>Reason for possibilities of infection</a:t>
          </a:r>
          <a:endParaRPr lang="en-US" dirty="0"/>
        </a:p>
      </dgm:t>
    </dgm:pt>
    <dgm:pt modelId="{9E4145B6-1BC9-4502-AE2B-738490D00992}" type="parTrans" cxnId="{F702610B-2BEF-4EA1-84CC-AB83E6893D70}">
      <dgm:prSet/>
      <dgm:spPr/>
      <dgm:t>
        <a:bodyPr/>
        <a:lstStyle/>
        <a:p>
          <a:endParaRPr lang="en-US"/>
        </a:p>
      </dgm:t>
    </dgm:pt>
    <dgm:pt modelId="{C7F148B3-8708-4AAA-88EC-56104F57E9A9}" type="sibTrans" cxnId="{F702610B-2BEF-4EA1-84CC-AB83E6893D70}">
      <dgm:prSet/>
      <dgm:spPr/>
      <dgm:t>
        <a:bodyPr/>
        <a:lstStyle/>
        <a:p>
          <a:endParaRPr lang="en-US"/>
        </a:p>
      </dgm:t>
    </dgm:pt>
    <dgm:pt modelId="{27B83F94-6023-4057-AF4B-D8BC50CD3536}" type="pres">
      <dgm:prSet presAssocID="{3A577102-FF57-410A-BE6C-1F9093CA392B}" presName="linear" presStyleCnt="0">
        <dgm:presLayoutVars>
          <dgm:animLvl val="lvl"/>
          <dgm:resizeHandles val="exact"/>
        </dgm:presLayoutVars>
      </dgm:prSet>
      <dgm:spPr/>
      <dgm:t>
        <a:bodyPr/>
        <a:lstStyle/>
        <a:p>
          <a:endParaRPr lang="en-US"/>
        </a:p>
      </dgm:t>
    </dgm:pt>
    <dgm:pt modelId="{EF4174B3-8A8E-48B8-8A4E-B96BFACEA5B2}" type="pres">
      <dgm:prSet presAssocID="{269AED22-D7CF-4880-B92D-434F8D2D6F31}" presName="parentText" presStyleLbl="node1" presStyleIdx="0" presStyleCnt="1">
        <dgm:presLayoutVars>
          <dgm:chMax val="0"/>
          <dgm:bulletEnabled val="1"/>
        </dgm:presLayoutVars>
      </dgm:prSet>
      <dgm:spPr/>
      <dgm:t>
        <a:bodyPr/>
        <a:lstStyle/>
        <a:p>
          <a:endParaRPr lang="en-US"/>
        </a:p>
      </dgm:t>
    </dgm:pt>
  </dgm:ptLst>
  <dgm:cxnLst>
    <dgm:cxn modelId="{792DA4FD-5BB6-45D6-86F6-5F63A5A58B53}" type="presOf" srcId="{3A577102-FF57-410A-BE6C-1F9093CA392B}" destId="{27B83F94-6023-4057-AF4B-D8BC50CD3536}" srcOrd="0" destOrd="0" presId="urn:microsoft.com/office/officeart/2005/8/layout/vList2"/>
    <dgm:cxn modelId="{0BB2C174-BB27-4AF6-9526-BE42A12CF1CA}" type="presOf" srcId="{269AED22-D7CF-4880-B92D-434F8D2D6F31}" destId="{EF4174B3-8A8E-48B8-8A4E-B96BFACEA5B2}" srcOrd="0" destOrd="0" presId="urn:microsoft.com/office/officeart/2005/8/layout/vList2"/>
    <dgm:cxn modelId="{F702610B-2BEF-4EA1-84CC-AB83E6893D70}" srcId="{3A577102-FF57-410A-BE6C-1F9093CA392B}" destId="{269AED22-D7CF-4880-B92D-434F8D2D6F31}" srcOrd="0" destOrd="0" parTransId="{9E4145B6-1BC9-4502-AE2B-738490D00992}" sibTransId="{C7F148B3-8708-4AAA-88EC-56104F57E9A9}"/>
    <dgm:cxn modelId="{5E157CB6-9BBF-44FE-BFA3-86B9A6ABE3E5}" type="presParOf" srcId="{27B83F94-6023-4057-AF4B-D8BC50CD3536}" destId="{EF4174B3-8A8E-48B8-8A4E-B96BFACEA5B2}" srcOrd="0" destOrd="0" presId="urn:microsoft.com/office/officeart/2005/8/layout/vList2"/>
  </dgm:cxnLst>
  <dgm:bg/>
  <dgm:whole/>
</dgm:dataModel>
</file>

<file path=ppt/diagrams/data29.xml><?xml version="1.0" encoding="utf-8"?>
<dgm:dataModel xmlns:dgm="http://schemas.openxmlformats.org/drawingml/2006/diagram" xmlns:a="http://schemas.openxmlformats.org/drawingml/2006/main">
  <dgm:ptLst>
    <dgm:pt modelId="{BE0BA525-976B-4D11-A24B-C169FAE42E52}"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AF1A38C0-B698-4104-B8C2-31BE6783E0BE}">
      <dgm:prSet/>
      <dgm:spPr/>
      <dgm:t>
        <a:bodyPr/>
        <a:lstStyle/>
        <a:p>
          <a:pPr rtl="0"/>
          <a:r>
            <a:rPr lang="en-US" dirty="0" smtClean="0"/>
            <a:t>Most preferred place, if infected with TB</a:t>
          </a:r>
          <a:endParaRPr lang="en-US" dirty="0"/>
        </a:p>
      </dgm:t>
    </dgm:pt>
    <dgm:pt modelId="{699AC7D5-B99E-4346-BBBB-9E95CBBAEBC6}" type="parTrans" cxnId="{F50938F3-3370-4786-B11A-38B2B94A2A3E}">
      <dgm:prSet/>
      <dgm:spPr/>
      <dgm:t>
        <a:bodyPr/>
        <a:lstStyle/>
        <a:p>
          <a:endParaRPr lang="en-US"/>
        </a:p>
      </dgm:t>
    </dgm:pt>
    <dgm:pt modelId="{1F752BBA-9051-477A-A901-E8CBF77FDD5E}" type="sibTrans" cxnId="{F50938F3-3370-4786-B11A-38B2B94A2A3E}">
      <dgm:prSet/>
      <dgm:spPr/>
      <dgm:t>
        <a:bodyPr/>
        <a:lstStyle/>
        <a:p>
          <a:endParaRPr lang="en-US"/>
        </a:p>
      </dgm:t>
    </dgm:pt>
    <dgm:pt modelId="{2FFB8A88-A326-422D-99CF-38909520913A}" type="pres">
      <dgm:prSet presAssocID="{BE0BA525-976B-4D11-A24B-C169FAE42E52}" presName="linear" presStyleCnt="0">
        <dgm:presLayoutVars>
          <dgm:animLvl val="lvl"/>
          <dgm:resizeHandles val="exact"/>
        </dgm:presLayoutVars>
      </dgm:prSet>
      <dgm:spPr/>
      <dgm:t>
        <a:bodyPr/>
        <a:lstStyle/>
        <a:p>
          <a:endParaRPr lang="en-US"/>
        </a:p>
      </dgm:t>
    </dgm:pt>
    <dgm:pt modelId="{8EC26FF0-8510-405F-B76E-D260085A59CF}" type="pres">
      <dgm:prSet presAssocID="{AF1A38C0-B698-4104-B8C2-31BE6783E0BE}" presName="parentText" presStyleLbl="node1" presStyleIdx="0" presStyleCnt="1">
        <dgm:presLayoutVars>
          <dgm:chMax val="0"/>
          <dgm:bulletEnabled val="1"/>
        </dgm:presLayoutVars>
      </dgm:prSet>
      <dgm:spPr/>
      <dgm:t>
        <a:bodyPr/>
        <a:lstStyle/>
        <a:p>
          <a:endParaRPr lang="en-US"/>
        </a:p>
      </dgm:t>
    </dgm:pt>
  </dgm:ptLst>
  <dgm:cxnLst>
    <dgm:cxn modelId="{F50938F3-3370-4786-B11A-38B2B94A2A3E}" srcId="{BE0BA525-976B-4D11-A24B-C169FAE42E52}" destId="{AF1A38C0-B698-4104-B8C2-31BE6783E0BE}" srcOrd="0" destOrd="0" parTransId="{699AC7D5-B99E-4346-BBBB-9E95CBBAEBC6}" sibTransId="{1F752BBA-9051-477A-A901-E8CBF77FDD5E}"/>
    <dgm:cxn modelId="{B41E232A-C195-4AC3-89CE-52ED00389856}" type="presOf" srcId="{AF1A38C0-B698-4104-B8C2-31BE6783E0BE}" destId="{8EC26FF0-8510-405F-B76E-D260085A59CF}" srcOrd="0" destOrd="0" presId="urn:microsoft.com/office/officeart/2005/8/layout/vList2"/>
    <dgm:cxn modelId="{8346F754-B239-4DA9-99AD-C7DE66A8118F}" type="presOf" srcId="{BE0BA525-976B-4D11-A24B-C169FAE42E52}" destId="{2FFB8A88-A326-422D-99CF-38909520913A}" srcOrd="0" destOrd="0" presId="urn:microsoft.com/office/officeart/2005/8/layout/vList2"/>
    <dgm:cxn modelId="{0EABF173-2056-42F1-9980-3DE880F47F25}" type="presParOf" srcId="{2FFB8A88-A326-422D-99CF-38909520913A}" destId="{8EC26FF0-8510-405F-B76E-D260085A59CF}"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D2336896-2DA7-4F24-91CA-961524C5884B}"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D5ED1F9D-04AC-4037-96CB-CA4D2356BF17}">
      <dgm:prSet>
        <dgm:style>
          <a:lnRef idx="1">
            <a:schemeClr val="accent4"/>
          </a:lnRef>
          <a:fillRef idx="2">
            <a:schemeClr val="accent4"/>
          </a:fillRef>
          <a:effectRef idx="1">
            <a:schemeClr val="accent4"/>
          </a:effectRef>
          <a:fontRef idx="minor">
            <a:schemeClr val="dk1"/>
          </a:fontRef>
        </dgm:style>
      </dgm:prSet>
      <dgm:spPr/>
      <dgm:t>
        <a:bodyPr/>
        <a:lstStyle/>
        <a:p>
          <a:pPr algn="ctr" rtl="0"/>
          <a:r>
            <a:rPr lang="en-US" dirty="0" smtClean="0"/>
            <a:t>Contents</a:t>
          </a:r>
          <a:endParaRPr lang="en-US" dirty="0"/>
        </a:p>
      </dgm:t>
    </dgm:pt>
    <dgm:pt modelId="{AD4EF405-4F70-4579-AD99-F4E989783CC9}" type="parTrans" cxnId="{BF6EC0B3-5269-4384-8356-0F2956F51DC7}">
      <dgm:prSet/>
      <dgm:spPr/>
      <dgm:t>
        <a:bodyPr/>
        <a:lstStyle/>
        <a:p>
          <a:endParaRPr lang="en-US"/>
        </a:p>
      </dgm:t>
    </dgm:pt>
    <dgm:pt modelId="{7F438A9A-03EC-4647-93EB-36EC9C0FB9D2}" type="sibTrans" cxnId="{BF6EC0B3-5269-4384-8356-0F2956F51DC7}">
      <dgm:prSet/>
      <dgm:spPr/>
      <dgm:t>
        <a:bodyPr/>
        <a:lstStyle/>
        <a:p>
          <a:endParaRPr lang="en-US"/>
        </a:p>
      </dgm:t>
    </dgm:pt>
    <dgm:pt modelId="{FAAD2EAD-1BF9-42BE-BC83-64D378F53FB4}" type="pres">
      <dgm:prSet presAssocID="{D2336896-2DA7-4F24-91CA-961524C5884B}" presName="linear" presStyleCnt="0">
        <dgm:presLayoutVars>
          <dgm:animLvl val="lvl"/>
          <dgm:resizeHandles val="exact"/>
        </dgm:presLayoutVars>
      </dgm:prSet>
      <dgm:spPr/>
      <dgm:t>
        <a:bodyPr/>
        <a:lstStyle/>
        <a:p>
          <a:endParaRPr lang="en-US"/>
        </a:p>
      </dgm:t>
    </dgm:pt>
    <dgm:pt modelId="{AE2B14AC-F6E8-4C52-90CF-E8B31143FFD5}" type="pres">
      <dgm:prSet presAssocID="{D5ED1F9D-04AC-4037-96CB-CA4D2356BF17}" presName="parentText" presStyleLbl="node1" presStyleIdx="0" presStyleCnt="1">
        <dgm:presLayoutVars>
          <dgm:chMax val="0"/>
          <dgm:bulletEnabled val="1"/>
        </dgm:presLayoutVars>
      </dgm:prSet>
      <dgm:spPr/>
      <dgm:t>
        <a:bodyPr/>
        <a:lstStyle/>
        <a:p>
          <a:endParaRPr lang="en-US"/>
        </a:p>
      </dgm:t>
    </dgm:pt>
  </dgm:ptLst>
  <dgm:cxnLst>
    <dgm:cxn modelId="{BF6EC0B3-5269-4384-8356-0F2956F51DC7}" srcId="{D2336896-2DA7-4F24-91CA-961524C5884B}" destId="{D5ED1F9D-04AC-4037-96CB-CA4D2356BF17}" srcOrd="0" destOrd="0" parTransId="{AD4EF405-4F70-4579-AD99-F4E989783CC9}" sibTransId="{7F438A9A-03EC-4647-93EB-36EC9C0FB9D2}"/>
    <dgm:cxn modelId="{3BD33348-D399-4653-A32D-1EC58C126F12}" type="presOf" srcId="{D5ED1F9D-04AC-4037-96CB-CA4D2356BF17}" destId="{AE2B14AC-F6E8-4C52-90CF-E8B31143FFD5}" srcOrd="0" destOrd="0" presId="urn:microsoft.com/office/officeart/2005/8/layout/vList2"/>
    <dgm:cxn modelId="{C9ACC60C-2834-4E36-9C99-6DC04CCEFEBB}" type="presOf" srcId="{D2336896-2DA7-4F24-91CA-961524C5884B}" destId="{FAAD2EAD-1BF9-42BE-BC83-64D378F53FB4}" srcOrd="0" destOrd="0" presId="urn:microsoft.com/office/officeart/2005/8/layout/vList2"/>
    <dgm:cxn modelId="{B073217C-289A-479E-AF0D-86A8B23AC5E8}" type="presParOf" srcId="{FAAD2EAD-1BF9-42BE-BC83-64D378F53FB4}" destId="{AE2B14AC-F6E8-4C52-90CF-E8B31143FFD5}" srcOrd="0" destOrd="0" presId="urn:microsoft.com/office/officeart/2005/8/layout/vList2"/>
  </dgm:cxnLst>
  <dgm:bg/>
  <dgm:whole/>
</dgm:dataModel>
</file>

<file path=ppt/diagrams/data30.xml><?xml version="1.0" encoding="utf-8"?>
<dgm:dataModel xmlns:dgm="http://schemas.openxmlformats.org/drawingml/2006/diagram" xmlns:a="http://schemas.openxmlformats.org/drawingml/2006/main">
  <dgm:ptLst>
    <dgm:pt modelId="{1F5D2EB6-7199-4BD5-B44D-A6F8A6E0DEC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CEC6C33F-6CE4-46CC-9E05-CA51AAE878A2}">
      <dgm:prSet custT="1">
        <dgm:style>
          <a:lnRef idx="1">
            <a:schemeClr val="accent4"/>
          </a:lnRef>
          <a:fillRef idx="2">
            <a:schemeClr val="accent4"/>
          </a:fillRef>
          <a:effectRef idx="1">
            <a:schemeClr val="accent4"/>
          </a:effectRef>
          <a:fontRef idx="minor">
            <a:schemeClr val="dk1"/>
          </a:fontRef>
        </dgm:style>
      </dgm:prSet>
      <dgm:spPr/>
      <dgm:t>
        <a:bodyPr/>
        <a:lstStyle/>
        <a:p>
          <a:pPr algn="ctr" rtl="0"/>
          <a:r>
            <a:rPr lang="en-US" sz="3600" b="0" dirty="0" smtClean="0"/>
            <a:t>Key Findings</a:t>
          </a:r>
          <a:r>
            <a:rPr lang="en-US" sz="2100" b="0" dirty="0" smtClean="0"/>
            <a:t/>
          </a:r>
          <a:br>
            <a:rPr lang="en-US" sz="2100" b="0" dirty="0" smtClean="0"/>
          </a:br>
          <a:endParaRPr lang="en-US" sz="2100" b="0" dirty="0"/>
        </a:p>
      </dgm:t>
    </dgm:pt>
    <dgm:pt modelId="{7237A305-8DD8-4FD5-BB41-02019935B63B}" type="parTrans" cxnId="{8B1D1A3A-B596-4AE6-B7AA-CC52E1D2BF78}">
      <dgm:prSet/>
      <dgm:spPr/>
      <dgm:t>
        <a:bodyPr/>
        <a:lstStyle/>
        <a:p>
          <a:endParaRPr lang="en-US"/>
        </a:p>
      </dgm:t>
    </dgm:pt>
    <dgm:pt modelId="{48D4925E-A625-4BE6-87EE-2CB3F6B4C774}" type="sibTrans" cxnId="{8B1D1A3A-B596-4AE6-B7AA-CC52E1D2BF78}">
      <dgm:prSet/>
      <dgm:spPr/>
      <dgm:t>
        <a:bodyPr/>
        <a:lstStyle/>
        <a:p>
          <a:endParaRPr lang="en-US"/>
        </a:p>
      </dgm:t>
    </dgm:pt>
    <dgm:pt modelId="{5BE0DE5F-DC73-4A85-967C-0B1C57B84366}" type="pres">
      <dgm:prSet presAssocID="{1F5D2EB6-7199-4BD5-B44D-A6F8A6E0DEC3}" presName="linear" presStyleCnt="0">
        <dgm:presLayoutVars>
          <dgm:animLvl val="lvl"/>
          <dgm:resizeHandles val="exact"/>
        </dgm:presLayoutVars>
      </dgm:prSet>
      <dgm:spPr/>
      <dgm:t>
        <a:bodyPr/>
        <a:lstStyle/>
        <a:p>
          <a:endParaRPr lang="en-US"/>
        </a:p>
      </dgm:t>
    </dgm:pt>
    <dgm:pt modelId="{3B995A64-8A23-422B-A67F-55477F579089}" type="pres">
      <dgm:prSet presAssocID="{CEC6C33F-6CE4-46CC-9E05-CA51AAE878A2}" presName="parentText" presStyleLbl="node1" presStyleIdx="0" presStyleCnt="1" custScaleY="195576" custLinFactNeighborX="-1020" custLinFactNeighborY="-10028">
        <dgm:presLayoutVars>
          <dgm:chMax val="0"/>
          <dgm:bulletEnabled val="1"/>
        </dgm:presLayoutVars>
      </dgm:prSet>
      <dgm:spPr/>
      <dgm:t>
        <a:bodyPr/>
        <a:lstStyle/>
        <a:p>
          <a:endParaRPr lang="en-US"/>
        </a:p>
      </dgm:t>
    </dgm:pt>
  </dgm:ptLst>
  <dgm:cxnLst>
    <dgm:cxn modelId="{8B1D1A3A-B596-4AE6-B7AA-CC52E1D2BF78}" srcId="{1F5D2EB6-7199-4BD5-B44D-A6F8A6E0DEC3}" destId="{CEC6C33F-6CE4-46CC-9E05-CA51AAE878A2}" srcOrd="0" destOrd="0" parTransId="{7237A305-8DD8-4FD5-BB41-02019935B63B}" sibTransId="{48D4925E-A625-4BE6-87EE-2CB3F6B4C774}"/>
    <dgm:cxn modelId="{DFF5605B-191F-4EE0-A3E1-2680A63CF92A}" type="presOf" srcId="{1F5D2EB6-7199-4BD5-B44D-A6F8A6E0DEC3}" destId="{5BE0DE5F-DC73-4A85-967C-0B1C57B84366}" srcOrd="0" destOrd="0" presId="urn:microsoft.com/office/officeart/2005/8/layout/vList2"/>
    <dgm:cxn modelId="{F55A0B1B-8E7D-40F9-99B3-13BAE9B534B1}" type="presOf" srcId="{CEC6C33F-6CE4-46CC-9E05-CA51AAE878A2}" destId="{3B995A64-8A23-422B-A67F-55477F579089}" srcOrd="0" destOrd="0" presId="urn:microsoft.com/office/officeart/2005/8/layout/vList2"/>
    <dgm:cxn modelId="{CE7D86ED-5FC5-410C-A29F-CD38B2626E7F}" type="presParOf" srcId="{5BE0DE5F-DC73-4A85-967C-0B1C57B84366}" destId="{3B995A64-8A23-422B-A67F-55477F579089}" srcOrd="0" destOrd="0" presId="urn:microsoft.com/office/officeart/2005/8/layout/vList2"/>
  </dgm:cxnLst>
  <dgm:bg/>
  <dgm:whole/>
</dgm:dataModel>
</file>

<file path=ppt/diagrams/data31.xml><?xml version="1.0" encoding="utf-8"?>
<dgm:dataModel xmlns:dgm="http://schemas.openxmlformats.org/drawingml/2006/diagram" xmlns:a="http://schemas.openxmlformats.org/drawingml/2006/main">
  <dgm:ptLst>
    <dgm:pt modelId="{1B960B6C-3668-4649-9564-4A8898163F66}"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9CB91127-42C0-472C-BC2F-B5227DE3A21C}">
      <dgm:prSet/>
      <dgm:spPr/>
      <dgm:t>
        <a:bodyPr/>
        <a:lstStyle/>
        <a:p>
          <a:pPr algn="ctr" rtl="0"/>
          <a:r>
            <a:rPr lang="en-US" dirty="0" smtClean="0"/>
            <a:t>Conclusion</a:t>
          </a:r>
          <a:endParaRPr lang="en-US" dirty="0"/>
        </a:p>
      </dgm:t>
    </dgm:pt>
    <dgm:pt modelId="{BDE0CD72-D8AE-47C4-A8F5-98019F550C5B}" type="parTrans" cxnId="{4F6C790F-8AA7-452D-A730-1BDFB279A3DE}">
      <dgm:prSet/>
      <dgm:spPr/>
      <dgm:t>
        <a:bodyPr/>
        <a:lstStyle/>
        <a:p>
          <a:endParaRPr lang="en-US"/>
        </a:p>
      </dgm:t>
    </dgm:pt>
    <dgm:pt modelId="{8B0C79CA-D58D-4492-ABC9-60C5B347C4DD}" type="sibTrans" cxnId="{4F6C790F-8AA7-452D-A730-1BDFB279A3DE}">
      <dgm:prSet/>
      <dgm:spPr/>
      <dgm:t>
        <a:bodyPr/>
        <a:lstStyle/>
        <a:p>
          <a:endParaRPr lang="en-US"/>
        </a:p>
      </dgm:t>
    </dgm:pt>
    <dgm:pt modelId="{40101624-BAF5-4097-A32F-06DF0D34DF60}" type="pres">
      <dgm:prSet presAssocID="{1B960B6C-3668-4649-9564-4A8898163F66}" presName="linear" presStyleCnt="0">
        <dgm:presLayoutVars>
          <dgm:animLvl val="lvl"/>
          <dgm:resizeHandles val="exact"/>
        </dgm:presLayoutVars>
      </dgm:prSet>
      <dgm:spPr/>
      <dgm:t>
        <a:bodyPr/>
        <a:lstStyle/>
        <a:p>
          <a:endParaRPr lang="en-US"/>
        </a:p>
      </dgm:t>
    </dgm:pt>
    <dgm:pt modelId="{FD90A026-23AB-4595-BDDF-11E7B177669F}" type="pres">
      <dgm:prSet presAssocID="{9CB91127-42C0-472C-BC2F-B5227DE3A21C}" presName="parentText" presStyleLbl="node1" presStyleIdx="0" presStyleCnt="1">
        <dgm:presLayoutVars>
          <dgm:chMax val="0"/>
          <dgm:bulletEnabled val="1"/>
        </dgm:presLayoutVars>
      </dgm:prSet>
      <dgm:spPr/>
      <dgm:t>
        <a:bodyPr/>
        <a:lstStyle/>
        <a:p>
          <a:endParaRPr lang="en-US"/>
        </a:p>
      </dgm:t>
    </dgm:pt>
  </dgm:ptLst>
  <dgm:cxnLst>
    <dgm:cxn modelId="{CA394B4E-E2E0-41F5-A492-C5C9B079842E}" type="presOf" srcId="{1B960B6C-3668-4649-9564-4A8898163F66}" destId="{40101624-BAF5-4097-A32F-06DF0D34DF60}" srcOrd="0" destOrd="0" presId="urn:microsoft.com/office/officeart/2005/8/layout/vList2"/>
    <dgm:cxn modelId="{4F6C790F-8AA7-452D-A730-1BDFB279A3DE}" srcId="{1B960B6C-3668-4649-9564-4A8898163F66}" destId="{9CB91127-42C0-472C-BC2F-B5227DE3A21C}" srcOrd="0" destOrd="0" parTransId="{BDE0CD72-D8AE-47C4-A8F5-98019F550C5B}" sibTransId="{8B0C79CA-D58D-4492-ABC9-60C5B347C4DD}"/>
    <dgm:cxn modelId="{734D0A64-52C0-468B-A0FB-A6E21997B6EF}" type="presOf" srcId="{9CB91127-42C0-472C-BC2F-B5227DE3A21C}" destId="{FD90A026-23AB-4595-BDDF-11E7B177669F}" srcOrd="0" destOrd="0" presId="urn:microsoft.com/office/officeart/2005/8/layout/vList2"/>
    <dgm:cxn modelId="{14AE0467-ACD8-4738-8127-49C9E061A5CD}" type="presParOf" srcId="{40101624-BAF5-4097-A32F-06DF0D34DF60}" destId="{FD90A026-23AB-4595-BDDF-11E7B177669F}" srcOrd="0" destOrd="0" presId="urn:microsoft.com/office/officeart/2005/8/layout/vList2"/>
  </dgm:cxnLst>
  <dgm:bg/>
  <dgm:whole/>
</dgm:dataModel>
</file>

<file path=ppt/diagrams/data32.xml><?xml version="1.0" encoding="utf-8"?>
<dgm:dataModel xmlns:dgm="http://schemas.openxmlformats.org/drawingml/2006/diagram" xmlns:a="http://schemas.openxmlformats.org/drawingml/2006/main">
  <dgm:ptLst>
    <dgm:pt modelId="{7FEA3034-24F5-4DCA-A955-65EEAA198451}"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1FEC1135-ACCC-4D8A-B2BA-85C041A5BD31}">
      <dgm:prSet/>
      <dgm:spPr/>
      <dgm:t>
        <a:bodyPr/>
        <a:lstStyle/>
        <a:p>
          <a:pPr algn="ctr" rtl="0"/>
          <a:r>
            <a:rPr lang="en-US" dirty="0" smtClean="0"/>
            <a:t>Recommendations</a:t>
          </a:r>
          <a:endParaRPr lang="en-US" dirty="0"/>
        </a:p>
      </dgm:t>
    </dgm:pt>
    <dgm:pt modelId="{CD6BEA81-4290-4844-91A6-57575B7F2834}" type="parTrans" cxnId="{6871A260-9C59-4FD7-9D87-C803FFDFA5FA}">
      <dgm:prSet/>
      <dgm:spPr/>
      <dgm:t>
        <a:bodyPr/>
        <a:lstStyle/>
        <a:p>
          <a:endParaRPr lang="en-US"/>
        </a:p>
      </dgm:t>
    </dgm:pt>
    <dgm:pt modelId="{4FFD1F8C-6268-45BA-9E19-4E291F93B371}" type="sibTrans" cxnId="{6871A260-9C59-4FD7-9D87-C803FFDFA5FA}">
      <dgm:prSet/>
      <dgm:spPr/>
      <dgm:t>
        <a:bodyPr/>
        <a:lstStyle/>
        <a:p>
          <a:endParaRPr lang="en-US"/>
        </a:p>
      </dgm:t>
    </dgm:pt>
    <dgm:pt modelId="{12893294-21F9-461F-8E82-8F42F9C328C1}" type="pres">
      <dgm:prSet presAssocID="{7FEA3034-24F5-4DCA-A955-65EEAA198451}" presName="linear" presStyleCnt="0">
        <dgm:presLayoutVars>
          <dgm:animLvl val="lvl"/>
          <dgm:resizeHandles val="exact"/>
        </dgm:presLayoutVars>
      </dgm:prSet>
      <dgm:spPr/>
      <dgm:t>
        <a:bodyPr/>
        <a:lstStyle/>
        <a:p>
          <a:endParaRPr lang="en-US"/>
        </a:p>
      </dgm:t>
    </dgm:pt>
    <dgm:pt modelId="{BA93DC83-BF83-4476-846F-A267D92AB1DC}" type="pres">
      <dgm:prSet presAssocID="{1FEC1135-ACCC-4D8A-B2BA-85C041A5BD31}" presName="parentText" presStyleLbl="node1" presStyleIdx="0" presStyleCnt="1">
        <dgm:presLayoutVars>
          <dgm:chMax val="0"/>
          <dgm:bulletEnabled val="1"/>
        </dgm:presLayoutVars>
      </dgm:prSet>
      <dgm:spPr/>
      <dgm:t>
        <a:bodyPr/>
        <a:lstStyle/>
        <a:p>
          <a:endParaRPr lang="en-US"/>
        </a:p>
      </dgm:t>
    </dgm:pt>
  </dgm:ptLst>
  <dgm:cxnLst>
    <dgm:cxn modelId="{6871A260-9C59-4FD7-9D87-C803FFDFA5FA}" srcId="{7FEA3034-24F5-4DCA-A955-65EEAA198451}" destId="{1FEC1135-ACCC-4D8A-B2BA-85C041A5BD31}" srcOrd="0" destOrd="0" parTransId="{CD6BEA81-4290-4844-91A6-57575B7F2834}" sibTransId="{4FFD1F8C-6268-45BA-9E19-4E291F93B371}"/>
    <dgm:cxn modelId="{7AD52ECA-6D9B-43D6-8EF7-358602DF9B0E}" type="presOf" srcId="{7FEA3034-24F5-4DCA-A955-65EEAA198451}" destId="{12893294-21F9-461F-8E82-8F42F9C328C1}" srcOrd="0" destOrd="0" presId="urn:microsoft.com/office/officeart/2005/8/layout/vList2"/>
    <dgm:cxn modelId="{C4E247F9-22CD-4438-AB0B-D36A47116CE2}" type="presOf" srcId="{1FEC1135-ACCC-4D8A-B2BA-85C041A5BD31}" destId="{BA93DC83-BF83-4476-846F-A267D92AB1DC}" srcOrd="0" destOrd="0" presId="urn:microsoft.com/office/officeart/2005/8/layout/vList2"/>
    <dgm:cxn modelId="{DD29D8B2-8246-454F-8A4E-9B1D0A48837C}" type="presParOf" srcId="{12893294-21F9-461F-8E82-8F42F9C328C1}" destId="{BA93DC83-BF83-4476-846F-A267D92AB1DC}" srcOrd="0" destOrd="0" presId="urn:microsoft.com/office/officeart/2005/8/layout/vList2"/>
  </dgm:cxnLst>
  <dgm:bg/>
  <dgm:whole/>
</dgm:dataModel>
</file>

<file path=ppt/diagrams/data33.xml><?xml version="1.0" encoding="utf-8"?>
<dgm:dataModel xmlns:dgm="http://schemas.openxmlformats.org/drawingml/2006/diagram" xmlns:a="http://schemas.openxmlformats.org/drawingml/2006/main">
  <dgm:ptLst>
    <dgm:pt modelId="{3A928D5B-C097-4596-BFE3-C7D00858BFB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CEF1547F-FBEF-4667-876B-FE3E95A80CF6}">
      <dgm:prSet custT="1">
        <dgm:style>
          <a:lnRef idx="1">
            <a:schemeClr val="accent4"/>
          </a:lnRef>
          <a:fillRef idx="2">
            <a:schemeClr val="accent4"/>
          </a:fillRef>
          <a:effectRef idx="1">
            <a:schemeClr val="accent4"/>
          </a:effectRef>
          <a:fontRef idx="minor">
            <a:schemeClr val="dk1"/>
          </a:fontRef>
        </dgm:style>
      </dgm:prSet>
      <dgm:spPr/>
      <dgm:t>
        <a:bodyPr/>
        <a:lstStyle/>
        <a:p>
          <a:pPr algn="ctr" rtl="0"/>
          <a:r>
            <a:rPr lang="en-US" sz="4000" dirty="0" smtClean="0"/>
            <a:t>References</a:t>
          </a:r>
          <a:endParaRPr lang="en-US" sz="4000" dirty="0"/>
        </a:p>
      </dgm:t>
    </dgm:pt>
    <dgm:pt modelId="{6F3E1DF7-C787-40A1-A848-2A52320E88BE}" type="parTrans" cxnId="{95DA40F4-2A35-4FB6-8C4F-4AEB0CFE4324}">
      <dgm:prSet/>
      <dgm:spPr/>
      <dgm:t>
        <a:bodyPr/>
        <a:lstStyle/>
        <a:p>
          <a:endParaRPr lang="en-US"/>
        </a:p>
      </dgm:t>
    </dgm:pt>
    <dgm:pt modelId="{AFC4471E-B298-4B1B-84B2-A7CD0E089394}" type="sibTrans" cxnId="{95DA40F4-2A35-4FB6-8C4F-4AEB0CFE4324}">
      <dgm:prSet/>
      <dgm:spPr/>
      <dgm:t>
        <a:bodyPr/>
        <a:lstStyle/>
        <a:p>
          <a:endParaRPr lang="en-US"/>
        </a:p>
      </dgm:t>
    </dgm:pt>
    <dgm:pt modelId="{0294BE3E-8480-4F3B-AA0D-01A87B087248}" type="pres">
      <dgm:prSet presAssocID="{3A928D5B-C097-4596-BFE3-C7D00858BFBE}" presName="linear" presStyleCnt="0">
        <dgm:presLayoutVars>
          <dgm:animLvl val="lvl"/>
          <dgm:resizeHandles val="exact"/>
        </dgm:presLayoutVars>
      </dgm:prSet>
      <dgm:spPr/>
      <dgm:t>
        <a:bodyPr/>
        <a:lstStyle/>
        <a:p>
          <a:endParaRPr lang="en-US"/>
        </a:p>
      </dgm:t>
    </dgm:pt>
    <dgm:pt modelId="{FA596599-E6D2-4BD8-88A7-B1B82FE8DF78}" type="pres">
      <dgm:prSet presAssocID="{CEF1547F-FBEF-4667-876B-FE3E95A80CF6}" presName="parentText" presStyleLbl="node1" presStyleIdx="0" presStyleCnt="1" custScaleY="159628">
        <dgm:presLayoutVars>
          <dgm:chMax val="0"/>
          <dgm:bulletEnabled val="1"/>
        </dgm:presLayoutVars>
      </dgm:prSet>
      <dgm:spPr/>
      <dgm:t>
        <a:bodyPr/>
        <a:lstStyle/>
        <a:p>
          <a:endParaRPr lang="en-US"/>
        </a:p>
      </dgm:t>
    </dgm:pt>
  </dgm:ptLst>
  <dgm:cxnLst>
    <dgm:cxn modelId="{95DA40F4-2A35-4FB6-8C4F-4AEB0CFE4324}" srcId="{3A928D5B-C097-4596-BFE3-C7D00858BFBE}" destId="{CEF1547F-FBEF-4667-876B-FE3E95A80CF6}" srcOrd="0" destOrd="0" parTransId="{6F3E1DF7-C787-40A1-A848-2A52320E88BE}" sibTransId="{AFC4471E-B298-4B1B-84B2-A7CD0E089394}"/>
    <dgm:cxn modelId="{2EE7C7A0-2D14-4C63-9122-8B93C99DD53E}" type="presOf" srcId="{CEF1547F-FBEF-4667-876B-FE3E95A80CF6}" destId="{FA596599-E6D2-4BD8-88A7-B1B82FE8DF78}" srcOrd="0" destOrd="0" presId="urn:microsoft.com/office/officeart/2005/8/layout/vList2"/>
    <dgm:cxn modelId="{A5297AC6-392F-41EC-83B0-D296C831CE28}" type="presOf" srcId="{3A928D5B-C097-4596-BFE3-C7D00858BFBE}" destId="{0294BE3E-8480-4F3B-AA0D-01A87B087248}" srcOrd="0" destOrd="0" presId="urn:microsoft.com/office/officeart/2005/8/layout/vList2"/>
    <dgm:cxn modelId="{6DFB6DB3-AA97-4DFF-9CA9-A70D3D52C761}" type="presParOf" srcId="{0294BE3E-8480-4F3B-AA0D-01A87B087248}" destId="{FA596599-E6D2-4BD8-88A7-B1B82FE8DF78}" srcOrd="0" destOrd="0" presId="urn:microsoft.com/office/officeart/2005/8/layout/vList2"/>
  </dgm:cxnLst>
  <dgm:bg/>
  <dgm:whole/>
</dgm:dataModel>
</file>

<file path=ppt/diagrams/data34.xml><?xml version="1.0" encoding="utf-8"?>
<dgm:dataModel xmlns:dgm="http://schemas.openxmlformats.org/drawingml/2006/diagram" xmlns:a="http://schemas.openxmlformats.org/drawingml/2006/main">
  <dgm:ptLst>
    <dgm:pt modelId="{C39390A2-1066-4048-9959-2A0A8C26DAF2}" type="doc">
      <dgm:prSet loTypeId="urn:microsoft.com/office/officeart/2005/8/layout/vList2" loCatId="list" qsTypeId="urn:microsoft.com/office/officeart/2005/8/quickstyle/simple3" qsCatId="simple" csTypeId="urn:microsoft.com/office/officeart/2005/8/colors/accent3_2" csCatId="accent3"/>
      <dgm:spPr/>
      <dgm:t>
        <a:bodyPr/>
        <a:lstStyle/>
        <a:p>
          <a:endParaRPr lang="en-US"/>
        </a:p>
      </dgm:t>
    </dgm:pt>
    <dgm:pt modelId="{7896F384-FE12-4134-A10C-EEDE0A7EB4D2}">
      <dgm:prSet/>
      <dgm:spPr/>
      <dgm:t>
        <a:bodyPr/>
        <a:lstStyle/>
        <a:p>
          <a:pPr algn="ctr" rtl="0"/>
          <a:r>
            <a:rPr lang="en-US" dirty="0" smtClean="0"/>
            <a:t>Thank You</a:t>
          </a:r>
          <a:endParaRPr lang="en-US" dirty="0"/>
        </a:p>
      </dgm:t>
    </dgm:pt>
    <dgm:pt modelId="{725EDA30-B2D3-4388-BC19-A2A17F5CD6D1}" type="parTrans" cxnId="{D5023A6E-5CEB-4C5F-B718-A719424057F1}">
      <dgm:prSet/>
      <dgm:spPr/>
      <dgm:t>
        <a:bodyPr/>
        <a:lstStyle/>
        <a:p>
          <a:endParaRPr lang="en-US"/>
        </a:p>
      </dgm:t>
    </dgm:pt>
    <dgm:pt modelId="{5C558CB7-CCA2-4727-B4AE-1792A1958583}" type="sibTrans" cxnId="{D5023A6E-5CEB-4C5F-B718-A719424057F1}">
      <dgm:prSet/>
      <dgm:spPr/>
      <dgm:t>
        <a:bodyPr/>
        <a:lstStyle/>
        <a:p>
          <a:endParaRPr lang="en-US"/>
        </a:p>
      </dgm:t>
    </dgm:pt>
    <dgm:pt modelId="{734E5624-B44E-43FD-9E42-D89F23A9CB09}" type="pres">
      <dgm:prSet presAssocID="{C39390A2-1066-4048-9959-2A0A8C26DAF2}" presName="linear" presStyleCnt="0">
        <dgm:presLayoutVars>
          <dgm:animLvl val="lvl"/>
          <dgm:resizeHandles val="exact"/>
        </dgm:presLayoutVars>
      </dgm:prSet>
      <dgm:spPr/>
      <dgm:t>
        <a:bodyPr/>
        <a:lstStyle/>
        <a:p>
          <a:endParaRPr lang="en-US"/>
        </a:p>
      </dgm:t>
    </dgm:pt>
    <dgm:pt modelId="{61A96A2B-EB1F-4805-B5E8-01DBC44CE850}" type="pres">
      <dgm:prSet presAssocID="{7896F384-FE12-4134-A10C-EEDE0A7EB4D2}" presName="parentText" presStyleLbl="node1" presStyleIdx="0" presStyleCnt="1">
        <dgm:presLayoutVars>
          <dgm:chMax val="0"/>
          <dgm:bulletEnabled val="1"/>
        </dgm:presLayoutVars>
      </dgm:prSet>
      <dgm:spPr/>
      <dgm:t>
        <a:bodyPr/>
        <a:lstStyle/>
        <a:p>
          <a:endParaRPr lang="en-US"/>
        </a:p>
      </dgm:t>
    </dgm:pt>
  </dgm:ptLst>
  <dgm:cxnLst>
    <dgm:cxn modelId="{B859702C-51FD-42A0-83AF-08489DCF0F01}" type="presOf" srcId="{7896F384-FE12-4134-A10C-EEDE0A7EB4D2}" destId="{61A96A2B-EB1F-4805-B5E8-01DBC44CE850}" srcOrd="0" destOrd="0" presId="urn:microsoft.com/office/officeart/2005/8/layout/vList2"/>
    <dgm:cxn modelId="{756D91BA-030F-46F6-8EB7-4A63B59914B1}" type="presOf" srcId="{C39390A2-1066-4048-9959-2A0A8C26DAF2}" destId="{734E5624-B44E-43FD-9E42-D89F23A9CB09}" srcOrd="0" destOrd="0" presId="urn:microsoft.com/office/officeart/2005/8/layout/vList2"/>
    <dgm:cxn modelId="{D5023A6E-5CEB-4C5F-B718-A719424057F1}" srcId="{C39390A2-1066-4048-9959-2A0A8C26DAF2}" destId="{7896F384-FE12-4134-A10C-EEDE0A7EB4D2}" srcOrd="0" destOrd="0" parTransId="{725EDA30-B2D3-4388-BC19-A2A17F5CD6D1}" sibTransId="{5C558CB7-CCA2-4727-B4AE-1792A1958583}"/>
    <dgm:cxn modelId="{41C31C7D-38AB-4AA1-AF85-F2DB60CA60A4}" type="presParOf" srcId="{734E5624-B44E-43FD-9E42-D89F23A9CB09}" destId="{61A96A2B-EB1F-4805-B5E8-01DBC44CE850}"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AC151B10-C587-447C-822C-5C95801F85CA}"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2CC448BC-AC36-4D22-ADD8-1C41E8CCD919}">
      <dgm:prSet>
        <dgm:style>
          <a:lnRef idx="1">
            <a:schemeClr val="accent4"/>
          </a:lnRef>
          <a:fillRef idx="2">
            <a:schemeClr val="accent4"/>
          </a:fillRef>
          <a:effectRef idx="1">
            <a:schemeClr val="accent4"/>
          </a:effectRef>
          <a:fontRef idx="minor">
            <a:schemeClr val="dk1"/>
          </a:fontRef>
        </dgm:style>
      </dgm:prSet>
      <dgm:spPr/>
      <dgm:t>
        <a:bodyPr/>
        <a:lstStyle/>
        <a:p>
          <a:pPr algn="ctr" rtl="0"/>
          <a:r>
            <a:rPr lang="en-US" dirty="0" smtClean="0"/>
            <a:t>AIM</a:t>
          </a:r>
          <a:endParaRPr lang="en-US" dirty="0"/>
        </a:p>
      </dgm:t>
    </dgm:pt>
    <dgm:pt modelId="{391E5C25-D718-408B-914E-A99F93D0D248}" type="parTrans" cxnId="{05F455D8-09D7-4F6F-BF6C-EF8FAFF9E20A}">
      <dgm:prSet/>
      <dgm:spPr/>
      <dgm:t>
        <a:bodyPr/>
        <a:lstStyle/>
        <a:p>
          <a:endParaRPr lang="en-US"/>
        </a:p>
      </dgm:t>
    </dgm:pt>
    <dgm:pt modelId="{2657C45E-02F7-4368-B7B2-2C20317EB645}" type="sibTrans" cxnId="{05F455D8-09D7-4F6F-BF6C-EF8FAFF9E20A}">
      <dgm:prSet/>
      <dgm:spPr/>
      <dgm:t>
        <a:bodyPr/>
        <a:lstStyle/>
        <a:p>
          <a:endParaRPr lang="en-US"/>
        </a:p>
      </dgm:t>
    </dgm:pt>
    <dgm:pt modelId="{F1D9F94D-E64C-422E-8261-A1E0C71ED183}" type="pres">
      <dgm:prSet presAssocID="{AC151B10-C587-447C-822C-5C95801F85CA}" presName="linear" presStyleCnt="0">
        <dgm:presLayoutVars>
          <dgm:animLvl val="lvl"/>
          <dgm:resizeHandles val="exact"/>
        </dgm:presLayoutVars>
      </dgm:prSet>
      <dgm:spPr/>
      <dgm:t>
        <a:bodyPr/>
        <a:lstStyle/>
        <a:p>
          <a:endParaRPr lang="en-US"/>
        </a:p>
      </dgm:t>
    </dgm:pt>
    <dgm:pt modelId="{486A8DFA-FCC9-4D42-AD76-A7FCC1197048}" type="pres">
      <dgm:prSet presAssocID="{2CC448BC-AC36-4D22-ADD8-1C41E8CCD919}" presName="parentText" presStyleLbl="node1" presStyleIdx="0" presStyleCnt="1">
        <dgm:presLayoutVars>
          <dgm:chMax val="0"/>
          <dgm:bulletEnabled val="1"/>
        </dgm:presLayoutVars>
      </dgm:prSet>
      <dgm:spPr/>
      <dgm:t>
        <a:bodyPr/>
        <a:lstStyle/>
        <a:p>
          <a:endParaRPr lang="en-US"/>
        </a:p>
      </dgm:t>
    </dgm:pt>
  </dgm:ptLst>
  <dgm:cxnLst>
    <dgm:cxn modelId="{D743072B-0576-4344-825A-50222775C98B}" type="presOf" srcId="{2CC448BC-AC36-4D22-ADD8-1C41E8CCD919}" destId="{486A8DFA-FCC9-4D42-AD76-A7FCC1197048}" srcOrd="0" destOrd="0" presId="urn:microsoft.com/office/officeart/2005/8/layout/vList2"/>
    <dgm:cxn modelId="{05F455D8-09D7-4F6F-BF6C-EF8FAFF9E20A}" srcId="{AC151B10-C587-447C-822C-5C95801F85CA}" destId="{2CC448BC-AC36-4D22-ADD8-1C41E8CCD919}" srcOrd="0" destOrd="0" parTransId="{391E5C25-D718-408B-914E-A99F93D0D248}" sibTransId="{2657C45E-02F7-4368-B7B2-2C20317EB645}"/>
    <dgm:cxn modelId="{CED72A46-8D88-4867-B05C-5B1A6A5CFC5C}" type="presOf" srcId="{AC151B10-C587-447C-822C-5C95801F85CA}" destId="{F1D9F94D-E64C-422E-8261-A1E0C71ED183}" srcOrd="0" destOrd="0" presId="urn:microsoft.com/office/officeart/2005/8/layout/vList2"/>
    <dgm:cxn modelId="{B39F9677-1458-4F0C-8CA1-D9D51DCDF21F}" type="presParOf" srcId="{F1D9F94D-E64C-422E-8261-A1E0C71ED183}" destId="{486A8DFA-FCC9-4D42-AD76-A7FCC1197048}"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32AB18DF-1171-4632-9414-FFF1660E2CD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EE970665-B63A-4874-A221-D149C0B2FB76}">
      <dgm:prSet>
        <dgm:style>
          <a:lnRef idx="1">
            <a:schemeClr val="accent4"/>
          </a:lnRef>
          <a:fillRef idx="2">
            <a:schemeClr val="accent4"/>
          </a:fillRef>
          <a:effectRef idx="1">
            <a:schemeClr val="accent4"/>
          </a:effectRef>
          <a:fontRef idx="minor">
            <a:schemeClr val="dk1"/>
          </a:fontRef>
        </dgm:style>
      </dgm:prSet>
      <dgm:spPr/>
      <dgm:t>
        <a:bodyPr/>
        <a:lstStyle/>
        <a:p>
          <a:pPr algn="ctr" rtl="0"/>
          <a:r>
            <a:rPr lang="en-US" dirty="0" smtClean="0"/>
            <a:t>Scope</a:t>
          </a:r>
          <a:endParaRPr lang="en-US" dirty="0"/>
        </a:p>
      </dgm:t>
    </dgm:pt>
    <dgm:pt modelId="{6B3113CB-4CBD-4843-A55D-FF1BF68B8EED}" type="parTrans" cxnId="{572D421C-7C97-4C01-9A12-412622FA9F2A}">
      <dgm:prSet/>
      <dgm:spPr/>
      <dgm:t>
        <a:bodyPr/>
        <a:lstStyle/>
        <a:p>
          <a:endParaRPr lang="en-US"/>
        </a:p>
      </dgm:t>
    </dgm:pt>
    <dgm:pt modelId="{6091B322-9A7B-4747-8B14-C588FFB39080}" type="sibTrans" cxnId="{572D421C-7C97-4C01-9A12-412622FA9F2A}">
      <dgm:prSet/>
      <dgm:spPr/>
      <dgm:t>
        <a:bodyPr/>
        <a:lstStyle/>
        <a:p>
          <a:endParaRPr lang="en-US"/>
        </a:p>
      </dgm:t>
    </dgm:pt>
    <dgm:pt modelId="{1C8B90DD-1A70-4B2C-976C-DC1CF43A699F}" type="pres">
      <dgm:prSet presAssocID="{32AB18DF-1171-4632-9414-FFF1660E2CD9}" presName="linear" presStyleCnt="0">
        <dgm:presLayoutVars>
          <dgm:animLvl val="lvl"/>
          <dgm:resizeHandles val="exact"/>
        </dgm:presLayoutVars>
      </dgm:prSet>
      <dgm:spPr/>
      <dgm:t>
        <a:bodyPr/>
        <a:lstStyle/>
        <a:p>
          <a:endParaRPr lang="en-US"/>
        </a:p>
      </dgm:t>
    </dgm:pt>
    <dgm:pt modelId="{35156E72-AF3E-4C0B-B49E-A9A189143F97}" type="pres">
      <dgm:prSet presAssocID="{EE970665-B63A-4874-A221-D149C0B2FB76}" presName="parentText" presStyleLbl="node1" presStyleIdx="0" presStyleCnt="1" custLinFactNeighborY="-36503">
        <dgm:presLayoutVars>
          <dgm:chMax val="0"/>
          <dgm:bulletEnabled val="1"/>
        </dgm:presLayoutVars>
      </dgm:prSet>
      <dgm:spPr/>
      <dgm:t>
        <a:bodyPr/>
        <a:lstStyle/>
        <a:p>
          <a:endParaRPr lang="en-US"/>
        </a:p>
      </dgm:t>
    </dgm:pt>
  </dgm:ptLst>
  <dgm:cxnLst>
    <dgm:cxn modelId="{572D421C-7C97-4C01-9A12-412622FA9F2A}" srcId="{32AB18DF-1171-4632-9414-FFF1660E2CD9}" destId="{EE970665-B63A-4874-A221-D149C0B2FB76}" srcOrd="0" destOrd="0" parTransId="{6B3113CB-4CBD-4843-A55D-FF1BF68B8EED}" sibTransId="{6091B322-9A7B-4747-8B14-C588FFB39080}"/>
    <dgm:cxn modelId="{78BFABE4-177A-40F7-B88B-7AFF075ED2AF}" type="presOf" srcId="{EE970665-B63A-4874-A221-D149C0B2FB76}" destId="{35156E72-AF3E-4C0B-B49E-A9A189143F97}" srcOrd="0" destOrd="0" presId="urn:microsoft.com/office/officeart/2005/8/layout/vList2"/>
    <dgm:cxn modelId="{B69A8DAA-BEC0-4F14-B9F0-8F3E82E51D7E}" type="presOf" srcId="{32AB18DF-1171-4632-9414-FFF1660E2CD9}" destId="{1C8B90DD-1A70-4B2C-976C-DC1CF43A699F}" srcOrd="0" destOrd="0" presId="urn:microsoft.com/office/officeart/2005/8/layout/vList2"/>
    <dgm:cxn modelId="{D9A7097C-C331-475E-B3BF-BC1DF37544AF}" type="presParOf" srcId="{1C8B90DD-1A70-4B2C-976C-DC1CF43A699F}" destId="{35156E72-AF3E-4C0B-B49E-A9A189143F97}"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31B17A86-69C1-41D5-A8C0-A00EB58C8C4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E4BB81FE-D9CA-4F57-8B86-6D1349DAFD97}">
      <dgm:prSet custT="1">
        <dgm:style>
          <a:lnRef idx="1">
            <a:schemeClr val="accent4"/>
          </a:lnRef>
          <a:fillRef idx="2">
            <a:schemeClr val="accent4"/>
          </a:fillRef>
          <a:effectRef idx="1">
            <a:schemeClr val="accent4"/>
          </a:effectRef>
          <a:fontRef idx="minor">
            <a:schemeClr val="dk1"/>
          </a:fontRef>
        </dgm:style>
      </dgm:prSet>
      <dgm:spPr/>
      <dgm:t>
        <a:bodyPr/>
        <a:lstStyle/>
        <a:p>
          <a:pPr algn="ctr" rtl="0"/>
          <a:r>
            <a:rPr lang="en-US" sz="3200" dirty="0" smtClean="0"/>
            <a:t>Objectives</a:t>
          </a:r>
          <a:endParaRPr lang="en-US" sz="3200" dirty="0"/>
        </a:p>
      </dgm:t>
    </dgm:pt>
    <dgm:pt modelId="{F5ED6BAD-30A3-4774-B9D2-9993BA6E3207}" type="parTrans" cxnId="{D8506AD3-6E37-4708-B8A8-C81BA187FB32}">
      <dgm:prSet/>
      <dgm:spPr/>
      <dgm:t>
        <a:bodyPr/>
        <a:lstStyle/>
        <a:p>
          <a:endParaRPr lang="en-US"/>
        </a:p>
      </dgm:t>
    </dgm:pt>
    <dgm:pt modelId="{71215F0D-3AF8-43FA-8B4F-0B0C6F090BBA}" type="sibTrans" cxnId="{D8506AD3-6E37-4708-B8A8-C81BA187FB32}">
      <dgm:prSet/>
      <dgm:spPr/>
      <dgm:t>
        <a:bodyPr/>
        <a:lstStyle/>
        <a:p>
          <a:endParaRPr lang="en-US"/>
        </a:p>
      </dgm:t>
    </dgm:pt>
    <dgm:pt modelId="{AC559E8B-6FC9-49F9-B092-37C850394876}" type="pres">
      <dgm:prSet presAssocID="{31B17A86-69C1-41D5-A8C0-A00EB58C8C42}" presName="linear" presStyleCnt="0">
        <dgm:presLayoutVars>
          <dgm:animLvl val="lvl"/>
          <dgm:resizeHandles val="exact"/>
        </dgm:presLayoutVars>
      </dgm:prSet>
      <dgm:spPr/>
      <dgm:t>
        <a:bodyPr/>
        <a:lstStyle/>
        <a:p>
          <a:endParaRPr lang="en-US"/>
        </a:p>
      </dgm:t>
    </dgm:pt>
    <dgm:pt modelId="{D6978A36-2EBB-4931-B08F-734F85CCDBE6}" type="pres">
      <dgm:prSet presAssocID="{E4BB81FE-D9CA-4F57-8B86-6D1349DAFD97}" presName="parentText" presStyleLbl="node1" presStyleIdx="0" presStyleCnt="1" custScaleY="68535" custLinFactNeighborX="-1667" custLinFactNeighborY="38509">
        <dgm:presLayoutVars>
          <dgm:chMax val="0"/>
          <dgm:bulletEnabled val="1"/>
        </dgm:presLayoutVars>
      </dgm:prSet>
      <dgm:spPr/>
      <dgm:t>
        <a:bodyPr/>
        <a:lstStyle/>
        <a:p>
          <a:endParaRPr lang="en-US"/>
        </a:p>
      </dgm:t>
    </dgm:pt>
  </dgm:ptLst>
  <dgm:cxnLst>
    <dgm:cxn modelId="{84DAFFB8-63EC-42EE-B480-DA8443FB0926}" type="presOf" srcId="{31B17A86-69C1-41D5-A8C0-A00EB58C8C42}" destId="{AC559E8B-6FC9-49F9-B092-37C850394876}" srcOrd="0" destOrd="0" presId="urn:microsoft.com/office/officeart/2005/8/layout/vList2"/>
    <dgm:cxn modelId="{D8506AD3-6E37-4708-B8A8-C81BA187FB32}" srcId="{31B17A86-69C1-41D5-A8C0-A00EB58C8C42}" destId="{E4BB81FE-D9CA-4F57-8B86-6D1349DAFD97}" srcOrd="0" destOrd="0" parTransId="{F5ED6BAD-30A3-4774-B9D2-9993BA6E3207}" sibTransId="{71215F0D-3AF8-43FA-8B4F-0B0C6F090BBA}"/>
    <dgm:cxn modelId="{6D71EF5C-FD8D-4F0B-96AC-3233C2FECE3E}" type="presOf" srcId="{E4BB81FE-D9CA-4F57-8B86-6D1349DAFD97}" destId="{D6978A36-2EBB-4931-B08F-734F85CCDBE6}" srcOrd="0" destOrd="0" presId="urn:microsoft.com/office/officeart/2005/8/layout/vList2"/>
    <dgm:cxn modelId="{B9FCF815-C76C-4836-8DEB-D298EF8E9146}" type="presParOf" srcId="{AC559E8B-6FC9-49F9-B092-37C850394876}" destId="{D6978A36-2EBB-4931-B08F-734F85CCDBE6}"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638378F7-9819-4E94-8881-C3982A6BF3BA}"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4E8C35E4-B7DD-4570-8A6A-78D9EA68FF32}">
      <dgm:prSet custT="1">
        <dgm:style>
          <a:lnRef idx="1">
            <a:schemeClr val="accent4"/>
          </a:lnRef>
          <a:fillRef idx="2">
            <a:schemeClr val="accent4"/>
          </a:fillRef>
          <a:effectRef idx="1">
            <a:schemeClr val="accent4"/>
          </a:effectRef>
          <a:fontRef idx="minor">
            <a:schemeClr val="dk1"/>
          </a:fontRef>
        </dgm:style>
      </dgm:prSet>
      <dgm:spPr/>
      <dgm:t>
        <a:bodyPr/>
        <a:lstStyle/>
        <a:p>
          <a:pPr algn="ctr" rtl="0"/>
          <a:endParaRPr lang="en-US" sz="2800" dirty="0" smtClean="0"/>
        </a:p>
        <a:p>
          <a:pPr algn="ctr" rtl="0"/>
          <a:r>
            <a:rPr lang="en-US" sz="2800" dirty="0" smtClean="0"/>
            <a:t>Methodology</a:t>
          </a:r>
        </a:p>
        <a:p>
          <a:pPr algn="ctr" rtl="0"/>
          <a:r>
            <a:rPr lang="en-US" sz="1300" dirty="0" smtClean="0"/>
            <a:t/>
          </a:r>
          <a:br>
            <a:rPr lang="en-US" sz="1300" dirty="0" smtClean="0"/>
          </a:br>
          <a:endParaRPr lang="en-US" sz="1300" dirty="0"/>
        </a:p>
      </dgm:t>
    </dgm:pt>
    <dgm:pt modelId="{932AD847-9D8F-4E3B-A495-7EC08E754977}" type="parTrans" cxnId="{5DBB4884-32DC-49F1-8B60-115C4108F740}">
      <dgm:prSet/>
      <dgm:spPr/>
      <dgm:t>
        <a:bodyPr/>
        <a:lstStyle/>
        <a:p>
          <a:endParaRPr lang="en-US"/>
        </a:p>
      </dgm:t>
    </dgm:pt>
    <dgm:pt modelId="{A7F8402D-A569-49B1-82DA-6CB99B85F366}" type="sibTrans" cxnId="{5DBB4884-32DC-49F1-8B60-115C4108F740}">
      <dgm:prSet/>
      <dgm:spPr/>
      <dgm:t>
        <a:bodyPr/>
        <a:lstStyle/>
        <a:p>
          <a:endParaRPr lang="en-US"/>
        </a:p>
      </dgm:t>
    </dgm:pt>
    <dgm:pt modelId="{647DC384-A6FA-479A-A704-B0F6B4B1BABC}" type="pres">
      <dgm:prSet presAssocID="{638378F7-9819-4E94-8881-C3982A6BF3BA}" presName="linear" presStyleCnt="0">
        <dgm:presLayoutVars>
          <dgm:animLvl val="lvl"/>
          <dgm:resizeHandles val="exact"/>
        </dgm:presLayoutVars>
      </dgm:prSet>
      <dgm:spPr/>
      <dgm:t>
        <a:bodyPr/>
        <a:lstStyle/>
        <a:p>
          <a:endParaRPr lang="en-US"/>
        </a:p>
      </dgm:t>
    </dgm:pt>
    <dgm:pt modelId="{03F43004-228E-4A60-9AB3-DE9D3E457BC7}" type="pres">
      <dgm:prSet presAssocID="{4E8C35E4-B7DD-4570-8A6A-78D9EA68FF32}" presName="parentText" presStyleLbl="node1" presStyleIdx="0" presStyleCnt="1">
        <dgm:presLayoutVars>
          <dgm:chMax val="0"/>
          <dgm:bulletEnabled val="1"/>
        </dgm:presLayoutVars>
      </dgm:prSet>
      <dgm:spPr/>
      <dgm:t>
        <a:bodyPr/>
        <a:lstStyle/>
        <a:p>
          <a:endParaRPr lang="en-US"/>
        </a:p>
      </dgm:t>
    </dgm:pt>
  </dgm:ptLst>
  <dgm:cxnLst>
    <dgm:cxn modelId="{80C5451C-DE5A-4ABD-9DAB-DE49E740F623}" type="presOf" srcId="{4E8C35E4-B7DD-4570-8A6A-78D9EA68FF32}" destId="{03F43004-228E-4A60-9AB3-DE9D3E457BC7}" srcOrd="0" destOrd="0" presId="urn:microsoft.com/office/officeart/2005/8/layout/vList2"/>
    <dgm:cxn modelId="{DB178FA7-9EE7-4FA0-8EF1-7EFAD2545A55}" type="presOf" srcId="{638378F7-9819-4E94-8881-C3982A6BF3BA}" destId="{647DC384-A6FA-479A-A704-B0F6B4B1BABC}" srcOrd="0" destOrd="0" presId="urn:microsoft.com/office/officeart/2005/8/layout/vList2"/>
    <dgm:cxn modelId="{5DBB4884-32DC-49F1-8B60-115C4108F740}" srcId="{638378F7-9819-4E94-8881-C3982A6BF3BA}" destId="{4E8C35E4-B7DD-4570-8A6A-78D9EA68FF32}" srcOrd="0" destOrd="0" parTransId="{932AD847-9D8F-4E3B-A495-7EC08E754977}" sibTransId="{A7F8402D-A569-49B1-82DA-6CB99B85F366}"/>
    <dgm:cxn modelId="{749314C6-C85C-41EF-9F03-F1BA05599E8E}" type="presParOf" srcId="{647DC384-A6FA-479A-A704-B0F6B4B1BABC}" destId="{03F43004-228E-4A60-9AB3-DE9D3E457BC7}"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C0A14B7A-F645-4D98-A129-B2E0FE46D92A}"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6B4788F9-65F1-40C6-8618-E29E64D5424E}">
      <dgm:prSet/>
      <dgm:spPr/>
      <dgm:t>
        <a:bodyPr/>
        <a:lstStyle/>
        <a:p>
          <a:pPr algn="ctr" rtl="0"/>
          <a:r>
            <a:rPr lang="en-US" dirty="0" smtClean="0"/>
            <a:t>FINDINGS</a:t>
          </a:r>
          <a:endParaRPr lang="en-US" dirty="0"/>
        </a:p>
      </dgm:t>
    </dgm:pt>
    <dgm:pt modelId="{73938B6D-59AA-4930-89BB-831B02D59B5A}" type="parTrans" cxnId="{2A78F7E8-CF86-440B-9021-C645E66BCB87}">
      <dgm:prSet/>
      <dgm:spPr/>
      <dgm:t>
        <a:bodyPr/>
        <a:lstStyle/>
        <a:p>
          <a:endParaRPr lang="en-US"/>
        </a:p>
      </dgm:t>
    </dgm:pt>
    <dgm:pt modelId="{34E97AC8-54F0-490A-8893-FC54C95C3205}" type="sibTrans" cxnId="{2A78F7E8-CF86-440B-9021-C645E66BCB87}">
      <dgm:prSet/>
      <dgm:spPr/>
      <dgm:t>
        <a:bodyPr/>
        <a:lstStyle/>
        <a:p>
          <a:endParaRPr lang="en-US"/>
        </a:p>
      </dgm:t>
    </dgm:pt>
    <dgm:pt modelId="{1D6D4A10-D2B8-453D-96CD-31978A8DC158}" type="pres">
      <dgm:prSet presAssocID="{C0A14B7A-F645-4D98-A129-B2E0FE46D92A}" presName="linear" presStyleCnt="0">
        <dgm:presLayoutVars>
          <dgm:animLvl val="lvl"/>
          <dgm:resizeHandles val="exact"/>
        </dgm:presLayoutVars>
      </dgm:prSet>
      <dgm:spPr/>
      <dgm:t>
        <a:bodyPr/>
        <a:lstStyle/>
        <a:p>
          <a:endParaRPr lang="en-US"/>
        </a:p>
      </dgm:t>
    </dgm:pt>
    <dgm:pt modelId="{EC9B7838-DC31-495B-A28E-A39CB103D17D}" type="pres">
      <dgm:prSet presAssocID="{6B4788F9-65F1-40C6-8618-E29E64D5424E}" presName="parentText" presStyleLbl="node1" presStyleIdx="0" presStyleCnt="1">
        <dgm:presLayoutVars>
          <dgm:chMax val="0"/>
          <dgm:bulletEnabled val="1"/>
        </dgm:presLayoutVars>
      </dgm:prSet>
      <dgm:spPr/>
      <dgm:t>
        <a:bodyPr/>
        <a:lstStyle/>
        <a:p>
          <a:endParaRPr lang="en-US"/>
        </a:p>
      </dgm:t>
    </dgm:pt>
  </dgm:ptLst>
  <dgm:cxnLst>
    <dgm:cxn modelId="{A40090F7-5423-4B7B-9328-4607E42FC361}" type="presOf" srcId="{C0A14B7A-F645-4D98-A129-B2E0FE46D92A}" destId="{1D6D4A10-D2B8-453D-96CD-31978A8DC158}" srcOrd="0" destOrd="0" presId="urn:microsoft.com/office/officeart/2005/8/layout/vList2"/>
    <dgm:cxn modelId="{2A78F7E8-CF86-440B-9021-C645E66BCB87}" srcId="{C0A14B7A-F645-4D98-A129-B2E0FE46D92A}" destId="{6B4788F9-65F1-40C6-8618-E29E64D5424E}" srcOrd="0" destOrd="0" parTransId="{73938B6D-59AA-4930-89BB-831B02D59B5A}" sibTransId="{34E97AC8-54F0-490A-8893-FC54C95C3205}"/>
    <dgm:cxn modelId="{A3F6F37A-345F-4F31-BAD6-3D379F4EF1D3}" type="presOf" srcId="{6B4788F9-65F1-40C6-8618-E29E64D5424E}" destId="{EC9B7838-DC31-495B-A28E-A39CB103D17D}" srcOrd="0" destOrd="0" presId="urn:microsoft.com/office/officeart/2005/8/layout/vList2"/>
    <dgm:cxn modelId="{E8D3B050-2683-4752-9212-F5ADB3A1ECBD}" type="presParOf" srcId="{1D6D4A10-D2B8-453D-96CD-31978A8DC158}" destId="{EC9B7838-DC31-495B-A28E-A39CB103D17D}"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7B4624C7-07AC-4EED-AB39-9D60C762DA94}" type="doc">
      <dgm:prSet loTypeId="urn:microsoft.com/office/officeart/2005/8/layout/pyramid2" loCatId="pyramid" qsTypeId="urn:microsoft.com/office/officeart/2005/8/quickstyle/simple3" qsCatId="simple" csTypeId="urn:microsoft.com/office/officeart/2005/8/colors/colorful3" csCatId="colorful"/>
      <dgm:spPr/>
      <dgm:t>
        <a:bodyPr/>
        <a:lstStyle/>
        <a:p>
          <a:endParaRPr lang="en-US"/>
        </a:p>
      </dgm:t>
    </dgm:pt>
    <dgm:pt modelId="{8D3EB925-97CD-4CD7-A811-8987019E6673}">
      <dgm:prSet custT="1"/>
      <dgm:spPr/>
      <dgm:t>
        <a:bodyPr/>
        <a:lstStyle/>
        <a:p>
          <a:pPr rtl="0"/>
          <a:r>
            <a:rPr lang="en-US" sz="3200" dirty="0" smtClean="0"/>
            <a:t>General Details</a:t>
          </a:r>
          <a:endParaRPr lang="en-US" sz="3200" dirty="0"/>
        </a:p>
      </dgm:t>
    </dgm:pt>
    <dgm:pt modelId="{62B64ABB-FA97-4C08-96D2-286B372219A5}" type="parTrans" cxnId="{6DF1F4D4-9E2E-447B-AE3B-B62F9DD7FBC0}">
      <dgm:prSet/>
      <dgm:spPr/>
      <dgm:t>
        <a:bodyPr/>
        <a:lstStyle/>
        <a:p>
          <a:endParaRPr lang="en-US"/>
        </a:p>
      </dgm:t>
    </dgm:pt>
    <dgm:pt modelId="{2AB18AFF-5759-439D-9C0C-D662CF1FF250}" type="sibTrans" cxnId="{6DF1F4D4-9E2E-447B-AE3B-B62F9DD7FBC0}">
      <dgm:prSet/>
      <dgm:spPr/>
      <dgm:t>
        <a:bodyPr/>
        <a:lstStyle/>
        <a:p>
          <a:endParaRPr lang="en-US"/>
        </a:p>
      </dgm:t>
    </dgm:pt>
    <dgm:pt modelId="{B91B42F8-4FFE-461F-8FB2-80F503B908A0}">
      <dgm:prSet custT="1"/>
      <dgm:spPr/>
      <dgm:t>
        <a:bodyPr/>
        <a:lstStyle/>
        <a:p>
          <a:pPr rtl="0"/>
          <a:r>
            <a:rPr lang="en-US" sz="2400" dirty="0" smtClean="0"/>
            <a:t>Knowledge about TB</a:t>
          </a:r>
          <a:endParaRPr lang="en-US" sz="2400" dirty="0"/>
        </a:p>
      </dgm:t>
    </dgm:pt>
    <dgm:pt modelId="{F617091C-711E-4863-AB90-1054ACBB68D6}" type="parTrans" cxnId="{967C7A9B-F283-48C8-B423-2326A1BA76DA}">
      <dgm:prSet/>
      <dgm:spPr/>
      <dgm:t>
        <a:bodyPr/>
        <a:lstStyle/>
        <a:p>
          <a:endParaRPr lang="en-US"/>
        </a:p>
      </dgm:t>
    </dgm:pt>
    <dgm:pt modelId="{0F5E1CA4-20EB-4630-8FCF-D8AC9A18D551}" type="sibTrans" cxnId="{967C7A9B-F283-48C8-B423-2326A1BA76DA}">
      <dgm:prSet/>
      <dgm:spPr/>
      <dgm:t>
        <a:bodyPr/>
        <a:lstStyle/>
        <a:p>
          <a:endParaRPr lang="en-US"/>
        </a:p>
      </dgm:t>
    </dgm:pt>
    <dgm:pt modelId="{70873A34-C37A-46FC-8F50-E0CD6A26F2AE}">
      <dgm:prSet custT="1"/>
      <dgm:spPr/>
      <dgm:t>
        <a:bodyPr/>
        <a:lstStyle/>
        <a:p>
          <a:pPr rtl="0"/>
          <a:r>
            <a:rPr lang="en-US" sz="2400" dirty="0" smtClean="0"/>
            <a:t>Attitude towards TB</a:t>
          </a:r>
          <a:endParaRPr lang="en-US" sz="2400" dirty="0"/>
        </a:p>
      </dgm:t>
    </dgm:pt>
    <dgm:pt modelId="{34C9D30F-55B6-4FE6-80CA-A3B26903A15B}" type="parTrans" cxnId="{65BA61A7-417C-44DF-A1E7-1A2EE7AA6C06}">
      <dgm:prSet/>
      <dgm:spPr/>
      <dgm:t>
        <a:bodyPr/>
        <a:lstStyle/>
        <a:p>
          <a:endParaRPr lang="en-US"/>
        </a:p>
      </dgm:t>
    </dgm:pt>
    <dgm:pt modelId="{75085197-C521-4B9B-8756-AD8665AC1C14}" type="sibTrans" cxnId="{65BA61A7-417C-44DF-A1E7-1A2EE7AA6C06}">
      <dgm:prSet/>
      <dgm:spPr/>
      <dgm:t>
        <a:bodyPr/>
        <a:lstStyle/>
        <a:p>
          <a:endParaRPr lang="en-US"/>
        </a:p>
      </dgm:t>
    </dgm:pt>
    <dgm:pt modelId="{1555163B-0AD4-4571-84E2-59112ADA079D}">
      <dgm:prSet custT="1"/>
      <dgm:spPr/>
      <dgm:t>
        <a:bodyPr/>
        <a:lstStyle/>
        <a:p>
          <a:pPr rtl="0"/>
          <a:r>
            <a:rPr lang="en-US" sz="2100" dirty="0" smtClean="0"/>
            <a:t>Health seeking Behavior</a:t>
          </a:r>
          <a:endParaRPr lang="en-US" sz="2100" dirty="0"/>
        </a:p>
      </dgm:t>
    </dgm:pt>
    <dgm:pt modelId="{1C8DF19E-C670-4454-BC9A-092F0C6A9F45}" type="parTrans" cxnId="{A9228C19-6A13-445A-9A21-C0A95380905A}">
      <dgm:prSet/>
      <dgm:spPr/>
      <dgm:t>
        <a:bodyPr/>
        <a:lstStyle/>
        <a:p>
          <a:endParaRPr lang="en-US"/>
        </a:p>
      </dgm:t>
    </dgm:pt>
    <dgm:pt modelId="{2847A9FD-9CC3-497D-A891-1647775DBC3A}" type="sibTrans" cxnId="{A9228C19-6A13-445A-9A21-C0A95380905A}">
      <dgm:prSet/>
      <dgm:spPr/>
      <dgm:t>
        <a:bodyPr/>
        <a:lstStyle/>
        <a:p>
          <a:endParaRPr lang="en-US"/>
        </a:p>
      </dgm:t>
    </dgm:pt>
    <dgm:pt modelId="{4DD8B290-6FC8-4E1D-9635-85351C55A39C}" type="pres">
      <dgm:prSet presAssocID="{7B4624C7-07AC-4EED-AB39-9D60C762DA94}" presName="compositeShape" presStyleCnt="0">
        <dgm:presLayoutVars>
          <dgm:dir/>
          <dgm:resizeHandles/>
        </dgm:presLayoutVars>
      </dgm:prSet>
      <dgm:spPr/>
      <dgm:t>
        <a:bodyPr/>
        <a:lstStyle/>
        <a:p>
          <a:endParaRPr lang="en-US"/>
        </a:p>
      </dgm:t>
    </dgm:pt>
    <dgm:pt modelId="{208D60ED-E2E1-4AC6-A64B-A578FFE8F4FA}" type="pres">
      <dgm:prSet presAssocID="{7B4624C7-07AC-4EED-AB39-9D60C762DA94}" presName="pyramid" presStyleLbl="node1" presStyleIdx="0" presStyleCnt="1">
        <dgm:style>
          <a:lnRef idx="1">
            <a:schemeClr val="accent3"/>
          </a:lnRef>
          <a:fillRef idx="2">
            <a:schemeClr val="accent3"/>
          </a:fillRef>
          <a:effectRef idx="1">
            <a:schemeClr val="accent3"/>
          </a:effectRef>
          <a:fontRef idx="minor">
            <a:schemeClr val="dk1"/>
          </a:fontRef>
        </dgm:style>
      </dgm:prSet>
      <dgm:spPr/>
    </dgm:pt>
    <dgm:pt modelId="{3C628755-5A54-423B-9A97-0E92DF3AEF5C}" type="pres">
      <dgm:prSet presAssocID="{7B4624C7-07AC-4EED-AB39-9D60C762DA94}" presName="theList" presStyleCnt="0"/>
      <dgm:spPr/>
    </dgm:pt>
    <dgm:pt modelId="{2669F19A-95F6-4A1C-A318-861A7ED085EA}" type="pres">
      <dgm:prSet presAssocID="{8D3EB925-97CD-4CD7-A811-8987019E6673}" presName="aNode" presStyleLbl="fgAcc1" presStyleIdx="0" presStyleCnt="4">
        <dgm:presLayoutVars>
          <dgm:bulletEnabled val="1"/>
        </dgm:presLayoutVars>
      </dgm:prSet>
      <dgm:spPr/>
      <dgm:t>
        <a:bodyPr/>
        <a:lstStyle/>
        <a:p>
          <a:endParaRPr lang="en-US"/>
        </a:p>
      </dgm:t>
    </dgm:pt>
    <dgm:pt modelId="{06A6D4FC-C170-46A2-A0FA-D3FA67B230B4}" type="pres">
      <dgm:prSet presAssocID="{8D3EB925-97CD-4CD7-A811-8987019E6673}" presName="aSpace" presStyleCnt="0"/>
      <dgm:spPr/>
    </dgm:pt>
    <dgm:pt modelId="{FA8D480A-C8FD-4569-9172-6AFA925AF82C}" type="pres">
      <dgm:prSet presAssocID="{B91B42F8-4FFE-461F-8FB2-80F503B908A0}" presName="aNode" presStyleLbl="fgAcc1" presStyleIdx="1" presStyleCnt="4">
        <dgm:presLayoutVars>
          <dgm:bulletEnabled val="1"/>
        </dgm:presLayoutVars>
      </dgm:prSet>
      <dgm:spPr/>
      <dgm:t>
        <a:bodyPr/>
        <a:lstStyle/>
        <a:p>
          <a:endParaRPr lang="en-US"/>
        </a:p>
      </dgm:t>
    </dgm:pt>
    <dgm:pt modelId="{6817CBB8-398B-4629-928A-CAF38D5A5DE1}" type="pres">
      <dgm:prSet presAssocID="{B91B42F8-4FFE-461F-8FB2-80F503B908A0}" presName="aSpace" presStyleCnt="0"/>
      <dgm:spPr/>
    </dgm:pt>
    <dgm:pt modelId="{4D4509E4-C4D2-454F-996E-9C3C713D8D2F}" type="pres">
      <dgm:prSet presAssocID="{70873A34-C37A-46FC-8F50-E0CD6A26F2AE}" presName="aNode" presStyleLbl="fgAcc1" presStyleIdx="2" presStyleCnt="4">
        <dgm:presLayoutVars>
          <dgm:bulletEnabled val="1"/>
        </dgm:presLayoutVars>
      </dgm:prSet>
      <dgm:spPr/>
      <dgm:t>
        <a:bodyPr/>
        <a:lstStyle/>
        <a:p>
          <a:endParaRPr lang="en-US"/>
        </a:p>
      </dgm:t>
    </dgm:pt>
    <dgm:pt modelId="{7DFE7DC6-175F-4943-8BC3-207BA3F806DF}" type="pres">
      <dgm:prSet presAssocID="{70873A34-C37A-46FC-8F50-E0CD6A26F2AE}" presName="aSpace" presStyleCnt="0"/>
      <dgm:spPr/>
    </dgm:pt>
    <dgm:pt modelId="{7EDD79A6-774D-4A07-852C-97D419C5EC5D}" type="pres">
      <dgm:prSet presAssocID="{1555163B-0AD4-4571-84E2-59112ADA079D}" presName="aNode" presStyleLbl="fgAcc1" presStyleIdx="3" presStyleCnt="4">
        <dgm:presLayoutVars>
          <dgm:bulletEnabled val="1"/>
        </dgm:presLayoutVars>
      </dgm:prSet>
      <dgm:spPr/>
      <dgm:t>
        <a:bodyPr/>
        <a:lstStyle/>
        <a:p>
          <a:endParaRPr lang="en-US"/>
        </a:p>
      </dgm:t>
    </dgm:pt>
    <dgm:pt modelId="{05C7A24E-077A-46BF-A7D5-51DB16509230}" type="pres">
      <dgm:prSet presAssocID="{1555163B-0AD4-4571-84E2-59112ADA079D}" presName="aSpace" presStyleCnt="0"/>
      <dgm:spPr/>
    </dgm:pt>
  </dgm:ptLst>
  <dgm:cxnLst>
    <dgm:cxn modelId="{A9228C19-6A13-445A-9A21-C0A95380905A}" srcId="{7B4624C7-07AC-4EED-AB39-9D60C762DA94}" destId="{1555163B-0AD4-4571-84E2-59112ADA079D}" srcOrd="3" destOrd="0" parTransId="{1C8DF19E-C670-4454-BC9A-092F0C6A9F45}" sibTransId="{2847A9FD-9CC3-497D-A891-1647775DBC3A}"/>
    <dgm:cxn modelId="{B11B8E62-76C2-421C-846B-5C037DEEBE26}" type="presOf" srcId="{70873A34-C37A-46FC-8F50-E0CD6A26F2AE}" destId="{4D4509E4-C4D2-454F-996E-9C3C713D8D2F}" srcOrd="0" destOrd="0" presId="urn:microsoft.com/office/officeart/2005/8/layout/pyramid2"/>
    <dgm:cxn modelId="{967C7A9B-F283-48C8-B423-2326A1BA76DA}" srcId="{7B4624C7-07AC-4EED-AB39-9D60C762DA94}" destId="{B91B42F8-4FFE-461F-8FB2-80F503B908A0}" srcOrd="1" destOrd="0" parTransId="{F617091C-711E-4863-AB90-1054ACBB68D6}" sibTransId="{0F5E1CA4-20EB-4630-8FCF-D8AC9A18D551}"/>
    <dgm:cxn modelId="{65BA61A7-417C-44DF-A1E7-1A2EE7AA6C06}" srcId="{7B4624C7-07AC-4EED-AB39-9D60C762DA94}" destId="{70873A34-C37A-46FC-8F50-E0CD6A26F2AE}" srcOrd="2" destOrd="0" parTransId="{34C9D30F-55B6-4FE6-80CA-A3B26903A15B}" sibTransId="{75085197-C521-4B9B-8756-AD8665AC1C14}"/>
    <dgm:cxn modelId="{6DF1F4D4-9E2E-447B-AE3B-B62F9DD7FBC0}" srcId="{7B4624C7-07AC-4EED-AB39-9D60C762DA94}" destId="{8D3EB925-97CD-4CD7-A811-8987019E6673}" srcOrd="0" destOrd="0" parTransId="{62B64ABB-FA97-4C08-96D2-286B372219A5}" sibTransId="{2AB18AFF-5759-439D-9C0C-D662CF1FF250}"/>
    <dgm:cxn modelId="{5677F516-C5C1-488C-B50E-F01775CA3A55}" type="presOf" srcId="{1555163B-0AD4-4571-84E2-59112ADA079D}" destId="{7EDD79A6-774D-4A07-852C-97D419C5EC5D}" srcOrd="0" destOrd="0" presId="urn:microsoft.com/office/officeart/2005/8/layout/pyramid2"/>
    <dgm:cxn modelId="{E64446FB-8F6C-4D8F-9AB1-EE6257A1232F}" type="presOf" srcId="{B91B42F8-4FFE-461F-8FB2-80F503B908A0}" destId="{FA8D480A-C8FD-4569-9172-6AFA925AF82C}" srcOrd="0" destOrd="0" presId="urn:microsoft.com/office/officeart/2005/8/layout/pyramid2"/>
    <dgm:cxn modelId="{AEEE7D74-6991-4E4B-9B42-318E89626ED0}" type="presOf" srcId="{8D3EB925-97CD-4CD7-A811-8987019E6673}" destId="{2669F19A-95F6-4A1C-A318-861A7ED085EA}" srcOrd="0" destOrd="0" presId="urn:microsoft.com/office/officeart/2005/8/layout/pyramid2"/>
    <dgm:cxn modelId="{38083462-6DE4-4F0E-8E03-9687A802EAF0}" type="presOf" srcId="{7B4624C7-07AC-4EED-AB39-9D60C762DA94}" destId="{4DD8B290-6FC8-4E1D-9635-85351C55A39C}" srcOrd="0" destOrd="0" presId="urn:microsoft.com/office/officeart/2005/8/layout/pyramid2"/>
    <dgm:cxn modelId="{A6AFB967-1AFA-4B7C-AC29-839BFC71B090}" type="presParOf" srcId="{4DD8B290-6FC8-4E1D-9635-85351C55A39C}" destId="{208D60ED-E2E1-4AC6-A64B-A578FFE8F4FA}" srcOrd="0" destOrd="0" presId="urn:microsoft.com/office/officeart/2005/8/layout/pyramid2"/>
    <dgm:cxn modelId="{F9778A7C-E590-4A9D-8537-ABA839D83F56}" type="presParOf" srcId="{4DD8B290-6FC8-4E1D-9635-85351C55A39C}" destId="{3C628755-5A54-423B-9A97-0E92DF3AEF5C}" srcOrd="1" destOrd="0" presId="urn:microsoft.com/office/officeart/2005/8/layout/pyramid2"/>
    <dgm:cxn modelId="{461A4581-9E38-490B-8BA4-87E0D4DC7A9B}" type="presParOf" srcId="{3C628755-5A54-423B-9A97-0E92DF3AEF5C}" destId="{2669F19A-95F6-4A1C-A318-861A7ED085EA}" srcOrd="0" destOrd="0" presId="urn:microsoft.com/office/officeart/2005/8/layout/pyramid2"/>
    <dgm:cxn modelId="{7CCB5E43-F792-4FA0-9FC6-30E271D804C5}" type="presParOf" srcId="{3C628755-5A54-423B-9A97-0E92DF3AEF5C}" destId="{06A6D4FC-C170-46A2-A0FA-D3FA67B230B4}" srcOrd="1" destOrd="0" presId="urn:microsoft.com/office/officeart/2005/8/layout/pyramid2"/>
    <dgm:cxn modelId="{81A10ED2-58EE-45B4-AA30-7170FDA0AC0B}" type="presParOf" srcId="{3C628755-5A54-423B-9A97-0E92DF3AEF5C}" destId="{FA8D480A-C8FD-4569-9172-6AFA925AF82C}" srcOrd="2" destOrd="0" presId="urn:microsoft.com/office/officeart/2005/8/layout/pyramid2"/>
    <dgm:cxn modelId="{6A80E1D9-CFD8-403A-B75B-537250BEB389}" type="presParOf" srcId="{3C628755-5A54-423B-9A97-0E92DF3AEF5C}" destId="{6817CBB8-398B-4629-928A-CAF38D5A5DE1}" srcOrd="3" destOrd="0" presId="urn:microsoft.com/office/officeart/2005/8/layout/pyramid2"/>
    <dgm:cxn modelId="{E292244A-DA04-472C-B752-717007780C74}" type="presParOf" srcId="{3C628755-5A54-423B-9A97-0E92DF3AEF5C}" destId="{4D4509E4-C4D2-454F-996E-9C3C713D8D2F}" srcOrd="4" destOrd="0" presId="urn:microsoft.com/office/officeart/2005/8/layout/pyramid2"/>
    <dgm:cxn modelId="{F2A036D1-8034-4B4E-8DF1-762C3A854C6C}" type="presParOf" srcId="{3C628755-5A54-423B-9A97-0E92DF3AEF5C}" destId="{7DFE7DC6-175F-4943-8BC3-207BA3F806DF}" srcOrd="5" destOrd="0" presId="urn:microsoft.com/office/officeart/2005/8/layout/pyramid2"/>
    <dgm:cxn modelId="{CBE2325B-187C-483B-B60A-3C4A23DD9B53}" type="presParOf" srcId="{3C628755-5A54-423B-9A97-0E92DF3AEF5C}" destId="{7EDD79A6-774D-4A07-852C-97D419C5EC5D}" srcOrd="6" destOrd="0" presId="urn:microsoft.com/office/officeart/2005/8/layout/pyramid2"/>
    <dgm:cxn modelId="{3506EED5-D7D3-40E0-B5A2-DBBE14CDD0EB}" type="presParOf" srcId="{3C628755-5A54-423B-9A97-0E92DF3AEF5C}" destId="{05C7A24E-077A-46BF-A7D5-51DB16509230}" srcOrd="7"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0.33898</cdr:x>
      <cdr:y>0.03279</cdr:y>
    </cdr:from>
    <cdr:to>
      <cdr:x>0.57627</cdr:x>
      <cdr:y>0.08197</cdr:y>
    </cdr:to>
    <cdr:sp macro="" textlink="">
      <cdr:nvSpPr>
        <cdr:cNvPr id="2" name="TextBox 1"/>
        <cdr:cNvSpPr txBox="1"/>
      </cdr:nvSpPr>
      <cdr:spPr>
        <a:xfrm xmlns:a="http://schemas.openxmlformats.org/drawingml/2006/main">
          <a:off x="1524000" y="152400"/>
          <a:ext cx="10668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200" b="1" dirty="0" smtClean="0"/>
            <a:t>Without blood</a:t>
          </a:r>
          <a:endParaRPr lang="en-US" sz="12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532D33-FF53-4653-BBEB-12260F6BA97A}" type="datetimeFigureOut">
              <a:rPr lang="en-US" smtClean="0"/>
              <a:pPr/>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32D33-FF53-4653-BBEB-12260F6BA97A}" type="datetimeFigureOut">
              <a:rPr lang="en-US" smtClean="0"/>
              <a:pPr/>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32D33-FF53-4653-BBEB-12260F6BA97A}" type="datetimeFigureOut">
              <a:rPr lang="en-US" smtClean="0"/>
              <a:pPr/>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32D33-FF53-4653-BBEB-12260F6BA97A}" type="datetimeFigureOut">
              <a:rPr lang="en-US" smtClean="0"/>
              <a:pPr/>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32D33-FF53-4653-BBEB-12260F6BA97A}" type="datetimeFigureOut">
              <a:rPr lang="en-US" smtClean="0"/>
              <a:pPr/>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532D33-FF53-4653-BBEB-12260F6BA97A}" type="datetimeFigureOut">
              <a:rPr lang="en-US" smtClean="0"/>
              <a:pPr/>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532D33-FF53-4653-BBEB-12260F6BA97A}" type="datetimeFigureOut">
              <a:rPr lang="en-US" smtClean="0"/>
              <a:pPr/>
              <a:t>5/13/2017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532D33-FF53-4653-BBEB-12260F6BA97A}" type="datetimeFigureOut">
              <a:rPr lang="en-US" smtClean="0"/>
              <a:pPr/>
              <a:t>5/13/2017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32D33-FF53-4653-BBEB-12260F6BA97A}" type="datetimeFigureOut">
              <a:rPr lang="en-US" smtClean="0"/>
              <a:pPr/>
              <a:t>5/13/2017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32D33-FF53-4653-BBEB-12260F6BA97A}" type="datetimeFigureOut">
              <a:rPr lang="en-US" smtClean="0"/>
              <a:pPr/>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32D33-FF53-4653-BBEB-12260F6BA97A}" type="datetimeFigureOut">
              <a:rPr lang="en-US" smtClean="0"/>
              <a:pPr/>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83A04-BC7D-4305-A73E-744951AA52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32D33-FF53-4653-BBEB-12260F6BA97A}" type="datetimeFigureOut">
              <a:rPr lang="en-US" smtClean="0"/>
              <a:pPr/>
              <a:t>5/13/2017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83A04-BC7D-4305-A73E-744951AA52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4.xml"/><Relationship Id="rId7" Type="http://schemas.openxmlformats.org/officeDocument/2006/relationships/chart" Target="../charts/chart16.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openxmlformats.org/officeDocument/2006/relationships/chart" Target="../charts/chart15.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openxmlformats.org/officeDocument/2006/relationships/chart" Target="../charts/chart19.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openxmlformats.org/officeDocument/2006/relationships/chart" Target="../charts/chart21.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diagramLayout" Target="../diagrams/layout8.xml"/><Relationship Id="rId7" Type="http://schemas.openxmlformats.org/officeDocument/2006/relationships/diagramLayout" Target="../diagrams/layout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openxmlformats.org/officeDocument/2006/relationships/diagramData" Target="../diagrams/data9.xml"/><Relationship Id="rId11" Type="http://schemas.openxmlformats.org/officeDocument/2006/relationships/image" Target="../media/image2.jpeg"/><Relationship Id="rId5" Type="http://schemas.openxmlformats.org/officeDocument/2006/relationships/diagramColors" Target="../diagrams/colors8.xml"/><Relationship Id="rId10" Type="http://schemas.openxmlformats.org/officeDocument/2006/relationships/image" Target="../media/image1.jpeg"/><Relationship Id="rId4" Type="http://schemas.openxmlformats.org/officeDocument/2006/relationships/diagramQuickStyle" Target="../diagrams/quickStyle8.xml"/><Relationship Id="rId9" Type="http://schemas.openxmlformats.org/officeDocument/2006/relationships/diagramColors" Target="../diagrams/colors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685800" y="787402"/>
          <a:ext cx="7772400" cy="3937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2514600" y="4724400"/>
          <a:ext cx="4343400" cy="1651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143000" y="304800"/>
          <a:ext cx="71628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79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762000" y="381000"/>
          <a:ext cx="7848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14400" y="381000"/>
          <a:ext cx="7696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143001"/>
          <a:ext cx="8229600" cy="4906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76400"/>
          <a:ext cx="8229600" cy="48006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02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371600"/>
          <a:ext cx="8229600" cy="51054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819400" y="457200"/>
          <a:ext cx="2895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lnSpcReduction="10000"/>
          </a:bodyPr>
          <a:lstStyle/>
          <a:p>
            <a:r>
              <a:rPr lang="en-US" dirty="0" smtClean="0"/>
              <a:t>Aim</a:t>
            </a:r>
          </a:p>
          <a:p>
            <a:r>
              <a:rPr lang="en-US" dirty="0" smtClean="0"/>
              <a:t>Scope</a:t>
            </a:r>
          </a:p>
          <a:p>
            <a:r>
              <a:rPr lang="en-US" dirty="0" smtClean="0"/>
              <a:t>Objectives</a:t>
            </a:r>
          </a:p>
          <a:p>
            <a:r>
              <a:rPr lang="en-US" dirty="0" smtClean="0"/>
              <a:t>Methodology</a:t>
            </a:r>
          </a:p>
          <a:p>
            <a:r>
              <a:rPr lang="en-US" dirty="0" smtClean="0"/>
              <a:t>Findings</a:t>
            </a:r>
          </a:p>
          <a:p>
            <a:r>
              <a:rPr lang="en-US" dirty="0" smtClean="0"/>
              <a:t>Conclusion</a:t>
            </a:r>
          </a:p>
          <a:p>
            <a:r>
              <a:rPr lang="en-US" dirty="0" smtClean="0"/>
              <a:t>Recommendations</a:t>
            </a:r>
          </a:p>
          <a:p>
            <a:r>
              <a:rPr lang="en-US" dirty="0" smtClean="0"/>
              <a:t>References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94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371600"/>
          <a:ext cx="8229600" cy="52578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371600" y="274637"/>
          <a:ext cx="6858000" cy="79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381000" y="1752600"/>
          <a:ext cx="4495800" cy="4648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 name="Chart 4"/>
          <p:cNvGraphicFramePr/>
          <p:nvPr/>
        </p:nvGraphicFramePr>
        <p:xfrm>
          <a:off x="3429000" y="1752600"/>
          <a:ext cx="5715000" cy="45720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94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28600"/>
          <a:ext cx="8229600" cy="83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79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371600"/>
          <a:ext cx="8229600" cy="47545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94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371600"/>
          <a:ext cx="8229600" cy="51054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7"/>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447800"/>
          <a:ext cx="8229600" cy="46783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838200" y="228600"/>
          <a:ext cx="7467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371600"/>
            <a:ext cx="8229600" cy="4754563"/>
          </a:xfrm>
        </p:spPr>
        <p:txBody>
          <a:bodyPr>
            <a:normAutofit fontScale="62500" lnSpcReduction="20000"/>
          </a:bodyPr>
          <a:lstStyle/>
          <a:p>
            <a:pPr lvl="0" algn="just"/>
            <a:r>
              <a:rPr lang="en-US" sz="3400" dirty="0" smtClean="0"/>
              <a:t>A total of 250 respondents were randomly selected from the target population. Majority of the respondents were from U.P. followed by Haryana, Punjab and Bihar.</a:t>
            </a:r>
          </a:p>
          <a:p>
            <a:pPr lvl="0" algn="just">
              <a:buNone/>
            </a:pPr>
            <a:endParaRPr lang="en-US" sz="3400" dirty="0" smtClean="0"/>
          </a:p>
          <a:p>
            <a:pPr lvl="0" algn="just"/>
            <a:r>
              <a:rPr lang="en-US" sz="3400" dirty="0" smtClean="0"/>
              <a:t>The level of literacy among the target population is not very high. Majority of respondents never studied more than class 10 and 18% of the respondents were illiterate. </a:t>
            </a:r>
          </a:p>
          <a:p>
            <a:pPr lvl="0" algn="just">
              <a:buNone/>
            </a:pPr>
            <a:endParaRPr lang="en-US" sz="3400" dirty="0" smtClean="0"/>
          </a:p>
          <a:p>
            <a:pPr lvl="0" algn="just"/>
            <a:r>
              <a:rPr lang="en-US" sz="3400" dirty="0" smtClean="0"/>
              <a:t>Data Analysis suggests that almost all the respondents had at least heard about TB (94.8%) Out of Driver and cleaner population, 93.5% respondents had heard about TB</a:t>
            </a:r>
          </a:p>
          <a:p>
            <a:pPr lvl="0" algn="just"/>
            <a:endParaRPr lang="en-US" sz="3400" dirty="0" smtClean="0"/>
          </a:p>
          <a:p>
            <a:pPr lvl="0" algn="just"/>
            <a:r>
              <a:rPr lang="en-US" sz="3400" dirty="0" smtClean="0"/>
              <a:t>TB infection is prevalent among the target population. One seventh of the respondents had someone in their families, who had been suffering from TB at one point in time or the other.</a:t>
            </a:r>
          </a:p>
          <a:p>
            <a:pPr lvl="0">
              <a:buNone/>
            </a:pPr>
            <a:endParaRPr lang="en-US" sz="3400" dirty="0" smtClean="0"/>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lvl="0"/>
            <a:endParaRPr lang="en-US" sz="1900" dirty="0" smtClean="0"/>
          </a:p>
          <a:p>
            <a:pPr lvl="0" algn="just"/>
            <a:r>
              <a:rPr lang="en-US" sz="2000" dirty="0" smtClean="0"/>
              <a:t>Amongst the various reasons, respondents felt that smoking is the leading cause of TB, followed by Bacteria/germ. One third of the total respondents didn’t know anything about the causes of TB. </a:t>
            </a:r>
          </a:p>
          <a:p>
            <a:pPr lvl="0" algn="just">
              <a:buNone/>
            </a:pPr>
            <a:endParaRPr lang="en-US" sz="2000" dirty="0" smtClean="0"/>
          </a:p>
          <a:p>
            <a:pPr lvl="0" algn="just"/>
            <a:r>
              <a:rPr lang="en-US" sz="2000" dirty="0" smtClean="0"/>
              <a:t>The respondents were not much aware about the symptoms of TB and could not enumerate all the symptoms. For example, symptoms like night sweat, pain in chest, cough with blood, weight loss etc.</a:t>
            </a:r>
            <a:endParaRPr lang="en-US" sz="1900" dirty="0" smtClean="0"/>
          </a:p>
          <a:p>
            <a:pPr lvl="0" algn="just"/>
            <a:endParaRPr lang="en-US" sz="1900" dirty="0" smtClean="0"/>
          </a:p>
          <a:p>
            <a:pPr lvl="0" algn="just"/>
            <a:r>
              <a:rPr lang="en-US" sz="1900" dirty="0" smtClean="0"/>
              <a:t>Around three fourth of the respondents felt that TB is a very serious disease in their communities. A majority of respondents said they want to help people suffering from TB but, in general, people tend to stay away from those suffering from TB.</a:t>
            </a:r>
          </a:p>
          <a:p>
            <a:pPr lvl="0" algn="just">
              <a:buNone/>
            </a:pPr>
            <a:endParaRPr lang="en-US" sz="1900" dirty="0" smtClean="0"/>
          </a:p>
          <a:p>
            <a:pPr lvl="0" algn="just"/>
            <a:r>
              <a:rPr lang="en-US" sz="1900" dirty="0" smtClean="0"/>
              <a:t>More than one third of the respondents maintained that anybody can be infected with TB. One fifth of the respondents told that alcoholics and drug users are highly vulnerable to get infected with TB.</a:t>
            </a:r>
          </a:p>
          <a:p>
            <a:pPr lvl="0">
              <a:buNone/>
            </a:pPr>
            <a:endParaRPr lang="en-US" sz="19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276600" y="914400"/>
          <a:ext cx="2819400" cy="808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2286000"/>
            <a:ext cx="8229600" cy="3840163"/>
          </a:xfrm>
        </p:spPr>
        <p:txBody>
          <a:bodyPr>
            <a:normAutofit/>
          </a:bodyPr>
          <a:lstStyle/>
          <a:p>
            <a:pPr algn="just">
              <a:buNone/>
            </a:pPr>
            <a:r>
              <a:rPr lang="en-US" sz="2800" dirty="0" smtClean="0"/>
              <a:t>	To assess </a:t>
            </a:r>
            <a:r>
              <a:rPr lang="en-US" sz="2800" dirty="0"/>
              <a:t>the knowledge, attitude and </a:t>
            </a:r>
            <a:r>
              <a:rPr lang="en-US" sz="2800" dirty="0" smtClean="0"/>
              <a:t>practices </a:t>
            </a:r>
            <a:r>
              <a:rPr lang="en-US" sz="2800" dirty="0"/>
              <a:t>of trucker and allied population towards different aspects of </a:t>
            </a:r>
            <a:r>
              <a:rPr lang="en-US" sz="2800" dirty="0" smtClean="0"/>
              <a:t>Tuberculosis </a:t>
            </a:r>
            <a:r>
              <a:rPr lang="en-US" sz="2800" dirty="0"/>
              <a:t>in the Sanjay Gandhi Transport </a:t>
            </a:r>
            <a:r>
              <a:rPr lang="en-US" sz="2800" dirty="0" smtClean="0"/>
              <a:t>Nagar area in </a:t>
            </a:r>
            <a:r>
              <a:rPr lang="en-US" sz="2800" dirty="0"/>
              <a:t>Delhi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47500" lnSpcReduction="20000"/>
          </a:bodyPr>
          <a:lstStyle/>
          <a:p>
            <a:pPr lvl="0" algn="just"/>
            <a:r>
              <a:rPr lang="en-US" sz="4200" dirty="0" smtClean="0"/>
              <a:t>In spite of the fact that people prefer to go to health facility, self-treatment was prevalent. Only half of the respondents said that they would visit the doctor if they have cough without blood whereas three fourth of the respondents said that they would visit doctor if they have blood in cough.</a:t>
            </a:r>
          </a:p>
          <a:p>
            <a:pPr lvl="0" algn="just">
              <a:buNone/>
            </a:pPr>
            <a:endParaRPr lang="en-US" sz="4200" dirty="0" smtClean="0"/>
          </a:p>
          <a:p>
            <a:pPr lvl="0" algn="just"/>
            <a:r>
              <a:rPr lang="en-US" sz="4200" dirty="0" smtClean="0"/>
              <a:t>Government clinics or hospitals, for any health problem, are the preferred places of visit. This shows a better perspective where people are at least not preferring quacks. Government health facilities are more preferred because most of the respondents maintain that private health facilities are expensive, although they believe that the level of treatment is better at private facilities</a:t>
            </a:r>
          </a:p>
          <a:p>
            <a:pPr lvl="0" algn="just"/>
            <a:endParaRPr lang="en-US" sz="4200" dirty="0" smtClean="0"/>
          </a:p>
          <a:p>
            <a:pPr lvl="0" algn="just"/>
            <a:r>
              <a:rPr lang="en-US" sz="4200" dirty="0" smtClean="0"/>
              <a:t>Two fifth of the respondents reported that they would seek help from the health facility on the same day, if any of their family member is unwell whereas 41.6% respondents would wait for two to three days. This is indicative of the fact that majority of the respondents do not take health issues seriously and thus prefer to wait before seeking any medical help.</a:t>
            </a:r>
          </a:p>
          <a:p>
            <a:pPr lvl="0">
              <a:buNone/>
            </a:pPr>
            <a:endParaRPr lang="en-US" sz="4000"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5364163"/>
          </a:xfrm>
        </p:spPr>
        <p:txBody>
          <a:bodyPr>
            <a:normAutofit fontScale="55000" lnSpcReduction="20000"/>
          </a:bodyPr>
          <a:lstStyle/>
          <a:p>
            <a:pPr lvl="0" algn="just"/>
            <a:r>
              <a:rPr lang="en-US" sz="4500" dirty="0" smtClean="0"/>
              <a:t>The trucker population because of their nature of job that requires them to travel continuously and stay away from home are unable to take care of themselves. They cannot adhere to strict medicine regimes because of lack of follow-ups. Also they have lack of money and basic facilities, which are the reasons why they ignore their health even if they are willing to seek medical services.</a:t>
            </a:r>
          </a:p>
          <a:p>
            <a:pPr lvl="0" algn="just">
              <a:buNone/>
            </a:pPr>
            <a:endParaRPr lang="en-US" sz="4500" dirty="0" smtClean="0"/>
          </a:p>
          <a:p>
            <a:pPr lvl="0" algn="just">
              <a:buNone/>
            </a:pPr>
            <a:endParaRPr lang="en-US" sz="4500" dirty="0" smtClean="0"/>
          </a:p>
          <a:p>
            <a:pPr lvl="0" algn="just"/>
            <a:r>
              <a:rPr lang="en-US" sz="4500" dirty="0" smtClean="0"/>
              <a:t>More than half of the respondents said that they can’t get affected with TB. Few of the respondents also mentioned that weak immune system, lack of proper diet, improper lifestyle and unhygienic conditions are also responsible for TB infection</a:t>
            </a:r>
          </a:p>
          <a:p>
            <a:pPr lvl="0" algn="just">
              <a:buNone/>
            </a:pPr>
            <a:endParaRPr lang="en-US" sz="4500"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274637"/>
          <a:ext cx="6629400" cy="71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990600"/>
            <a:ext cx="8229600" cy="5135563"/>
          </a:xfrm>
        </p:spPr>
        <p:txBody>
          <a:bodyPr>
            <a:normAutofit fontScale="47500" lnSpcReduction="20000"/>
          </a:bodyPr>
          <a:lstStyle/>
          <a:p>
            <a:pPr algn="just"/>
            <a:endParaRPr lang="en-US" dirty="0" smtClean="0"/>
          </a:p>
          <a:p>
            <a:pPr algn="just"/>
            <a:r>
              <a:rPr lang="en-US" sz="4400" dirty="0" smtClean="0"/>
              <a:t>The respondents are not aware about the significance of the disease, hence have no idea of socio-economic impact of TB upon them. A significant number of respondents had someone at their home who had TB, still they were not well aware of DOTS and drug regime.</a:t>
            </a:r>
          </a:p>
          <a:p>
            <a:pPr algn="just">
              <a:buNone/>
            </a:pPr>
            <a:endParaRPr lang="en-US" sz="4400" dirty="0" smtClean="0"/>
          </a:p>
          <a:p>
            <a:pPr algn="just"/>
            <a:r>
              <a:rPr lang="en-US" sz="4400" dirty="0" smtClean="0"/>
              <a:t>Stigma and misinformation is deep rooted amongst the respondents, evident from the expression that respondents said that they would feel sad and helpless if someone closer to them has TB. This stigma is also responsible for not going to doctor for diagnosis and treatment as well</a:t>
            </a:r>
          </a:p>
          <a:p>
            <a:pPr algn="just">
              <a:buNone/>
            </a:pPr>
            <a:endParaRPr lang="en-US" sz="4400" dirty="0" smtClean="0"/>
          </a:p>
          <a:p>
            <a:pPr algn="just"/>
            <a:r>
              <a:rPr lang="en-US" sz="4400" dirty="0" smtClean="0"/>
              <a:t>There is lack of awareness regarding preventive health and focus is upon curative aspect of health. Moreover, almost all the respondents were not very much active when it comes to their own health but at the same time they were equally active when it comes to the health of their near and dear ones.</a:t>
            </a:r>
          </a:p>
          <a:p>
            <a:endParaRPr lang="en-US" sz="4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62500" lnSpcReduction="20000"/>
          </a:bodyPr>
          <a:lstStyle/>
          <a:p>
            <a:pPr algn="just"/>
            <a:r>
              <a:rPr lang="en-US" dirty="0" smtClean="0"/>
              <a:t>The level of general information regarding ways to prevent transmission of TB was considerably high. Most of the respondents, even though were not practicing these habits, but knew about the ways of spreading TB transmission from the patient to others and also the measures to curb such transmission. </a:t>
            </a:r>
          </a:p>
          <a:p>
            <a:pPr algn="just">
              <a:buNone/>
            </a:pPr>
            <a:endParaRPr lang="en-US" dirty="0" smtClean="0"/>
          </a:p>
          <a:p>
            <a:pPr algn="just"/>
            <a:r>
              <a:rPr lang="en-US" dirty="0" smtClean="0"/>
              <a:t>The respondents do not have time to think about their health. Thus, ignore the initial signs and symptoms of almost all the diseases. </a:t>
            </a:r>
          </a:p>
          <a:p>
            <a:pPr algn="just"/>
            <a:endParaRPr lang="en-US" dirty="0" smtClean="0"/>
          </a:p>
          <a:p>
            <a:pPr algn="just"/>
            <a:r>
              <a:rPr lang="en-US" dirty="0" smtClean="0"/>
              <a:t>The lack of awareness and ignorance could be the reason of perceived low number of diagnosed cases of TB. The major reasons of less number of identified and diagnosed cases of TB among the target communities are that trucker and allied population are moving most of the time, hence miss out on adherence to visit to health </a:t>
            </a:r>
            <a:r>
              <a:rPr lang="en-US" dirty="0" err="1" smtClean="0"/>
              <a:t>centres</a:t>
            </a:r>
            <a:r>
              <a:rPr lang="en-US" dirty="0" smtClean="0"/>
              <a:t> and treatment.</a:t>
            </a:r>
          </a:p>
          <a:p>
            <a:pPr algn="just">
              <a:buNone/>
            </a:pPr>
            <a:r>
              <a:rPr lang="en-US" dirty="0" smtClean="0"/>
              <a:t> </a:t>
            </a:r>
          </a:p>
          <a:p>
            <a:pPr algn="just"/>
            <a:r>
              <a:rPr lang="en-US" dirty="0" smtClean="0"/>
              <a:t>Moreover, the data analysis suggests that most of the respondents give least preference to their own health.</a:t>
            </a:r>
          </a:p>
          <a:p>
            <a:pPr algn="just"/>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274637"/>
          <a:ext cx="7543800" cy="71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295401"/>
            <a:ext cx="8229600" cy="4830763"/>
          </a:xfrm>
        </p:spPr>
        <p:txBody>
          <a:bodyPr>
            <a:normAutofit fontScale="55000" lnSpcReduction="20000"/>
          </a:bodyPr>
          <a:lstStyle/>
          <a:p>
            <a:pPr algn="just"/>
            <a:r>
              <a:rPr lang="en-US" dirty="0" smtClean="0"/>
              <a:t>There is need to increase awareness amongst the target population regarding preventive health, in general, and causes, symptoms, precaution, management and treatment of TB.</a:t>
            </a:r>
          </a:p>
          <a:p>
            <a:pPr algn="just">
              <a:buNone/>
            </a:pPr>
            <a:r>
              <a:rPr lang="en-US" dirty="0" smtClean="0"/>
              <a:t> </a:t>
            </a:r>
          </a:p>
          <a:p>
            <a:pPr algn="just"/>
            <a:r>
              <a:rPr lang="en-US" dirty="0" smtClean="0"/>
              <a:t>There is need to extend support to the people suffering from TB and burst myths and misnomers about TB, thereby curbing the stigma attached to it. There shall be two prolonged approach, working with the persons suffering from TB to guide them about management and treatment and spreading awareness among communities so that the stigma and misinformation associated with it don’t see the day light again</a:t>
            </a:r>
          </a:p>
          <a:p>
            <a:pPr algn="just"/>
            <a:endParaRPr lang="en-US" dirty="0" smtClean="0"/>
          </a:p>
          <a:p>
            <a:pPr algn="just"/>
            <a:r>
              <a:rPr lang="en-US" dirty="0" smtClean="0"/>
              <a:t>There is need to work upon level of general hygiene practices among the target population as better hygiene practices alone would decrease the number of cases for communicable diseases.</a:t>
            </a:r>
          </a:p>
          <a:p>
            <a:pPr algn="just">
              <a:buNone/>
            </a:pPr>
            <a:endParaRPr lang="en-US" dirty="0" smtClean="0"/>
          </a:p>
          <a:p>
            <a:pPr algn="just"/>
            <a:r>
              <a:rPr lang="en-US" dirty="0" smtClean="0"/>
              <a:t>The level of information about DOTS centre was very poor which could be one of the reasons of undiagnosed and untreated cases of TB. Therefore, adequate information about DOTS and related drug regime must be disseminated to the target population.</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05000" y="457200"/>
          <a:ext cx="53340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685800" y="1600201"/>
            <a:ext cx="8001000" cy="4525963"/>
          </a:xfrm>
        </p:spPr>
        <p:txBody>
          <a:bodyPr/>
          <a:lstStyle/>
          <a:p>
            <a:r>
              <a:rPr lang="en-US" dirty="0" smtClean="0"/>
              <a:t>tbcindia.nic.in</a:t>
            </a:r>
          </a:p>
          <a:p>
            <a:r>
              <a:rPr lang="en-US" dirty="0" smtClean="0"/>
              <a:t>ncbi.nlm.nih.gov</a:t>
            </a:r>
          </a:p>
          <a:p>
            <a:r>
              <a:rPr lang="en-US" dirty="0" smtClean="0"/>
              <a:t>who.int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914400" y="1600200"/>
          <a:ext cx="7543800" cy="175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200400" y="838200"/>
          <a:ext cx="2971800" cy="83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381000" y="2133601"/>
            <a:ext cx="8229600" cy="3916363"/>
          </a:xfrm>
        </p:spPr>
        <p:txBody>
          <a:bodyPr>
            <a:normAutofit/>
          </a:bodyPr>
          <a:lstStyle/>
          <a:p>
            <a:pPr algn="just">
              <a:buNone/>
            </a:pPr>
            <a:r>
              <a:rPr lang="en-US" dirty="0" smtClean="0"/>
              <a:t>	</a:t>
            </a:r>
            <a:r>
              <a:rPr lang="en-US" sz="2400" dirty="0" smtClean="0"/>
              <a:t>The </a:t>
            </a:r>
            <a:r>
              <a:rPr lang="en-US" sz="2400" dirty="0"/>
              <a:t>study primarily </a:t>
            </a:r>
            <a:r>
              <a:rPr lang="en-US" sz="2400" dirty="0" smtClean="0"/>
              <a:t>assesses knowledge</a:t>
            </a:r>
            <a:r>
              <a:rPr lang="en-US" sz="2400" dirty="0"/>
              <a:t>, attitude and behavior in respect to Tuberculosis among the target population. </a:t>
            </a:r>
            <a:r>
              <a:rPr lang="en-US" sz="2400" dirty="0" smtClean="0"/>
              <a:t> The </a:t>
            </a:r>
            <a:r>
              <a:rPr lang="en-US" sz="2400" dirty="0"/>
              <a:t>geography includes Sanjay Gandhi Transport Nagar, New </a:t>
            </a:r>
            <a:r>
              <a:rPr lang="en-US" sz="2400" dirty="0" err="1"/>
              <a:t>Dellhi</a:t>
            </a:r>
            <a:r>
              <a:rPr lang="en-US" sz="2400" dirty="0"/>
              <a:t> and target includes trucker population that consists of truck drivers, cleaners and allied population that consist </a:t>
            </a:r>
            <a:r>
              <a:rPr lang="en-US" sz="2400" dirty="0" smtClean="0"/>
              <a:t>of </a:t>
            </a:r>
            <a:r>
              <a:rPr lang="en-US" sz="2400" dirty="0" err="1" smtClean="0"/>
              <a:t>dhabawalas</a:t>
            </a:r>
            <a:r>
              <a:rPr lang="en-US" sz="2400" dirty="0"/>
              <a:t>, mechanics, transport </a:t>
            </a:r>
            <a:r>
              <a:rPr lang="en-US" sz="2400" dirty="0" err="1"/>
              <a:t>labourers</a:t>
            </a:r>
            <a:r>
              <a:rPr lang="en-US" sz="2400" dirty="0"/>
              <a:t> etc.</a:t>
            </a:r>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438400" y="274637"/>
          <a:ext cx="4572000" cy="109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828800"/>
            <a:ext cx="8229600" cy="4297363"/>
          </a:xfrm>
        </p:spPr>
        <p:txBody>
          <a:bodyPr>
            <a:normAutofit fontScale="70000" lnSpcReduction="20000"/>
          </a:bodyPr>
          <a:lstStyle/>
          <a:p>
            <a:pPr algn="just"/>
            <a:r>
              <a:rPr lang="en-US" dirty="0"/>
              <a:t>To understand the level of knowledge amongst the target population regarding cause and symptoms of Tuberculosis</a:t>
            </a:r>
            <a:r>
              <a:rPr lang="en-US" dirty="0" smtClean="0"/>
              <a:t>.</a:t>
            </a:r>
          </a:p>
          <a:p>
            <a:pPr algn="just">
              <a:buNone/>
            </a:pPr>
            <a:endParaRPr lang="en-US" dirty="0"/>
          </a:p>
          <a:p>
            <a:pPr algn="just"/>
            <a:r>
              <a:rPr lang="en-US" dirty="0"/>
              <a:t>To assess and understand the attitude of the target population about Tuberculosis and all those who have been suffering from it</a:t>
            </a:r>
            <a:r>
              <a:rPr lang="en-US" dirty="0" smtClean="0"/>
              <a:t>.</a:t>
            </a:r>
          </a:p>
          <a:p>
            <a:pPr algn="just">
              <a:buNone/>
            </a:pPr>
            <a:endParaRPr lang="en-US" dirty="0"/>
          </a:p>
          <a:p>
            <a:pPr algn="just"/>
            <a:r>
              <a:rPr lang="en-US" dirty="0"/>
              <a:t>To gather information on the current practices among the target population with respect to spread, treatment about </a:t>
            </a:r>
            <a:r>
              <a:rPr lang="en-US" dirty="0" smtClean="0"/>
              <a:t>Tuberculosis</a:t>
            </a:r>
          </a:p>
          <a:p>
            <a:pPr algn="just">
              <a:buNone/>
            </a:pPr>
            <a:endParaRPr lang="en-US" dirty="0"/>
          </a:p>
          <a:p>
            <a:pPr algn="just"/>
            <a:r>
              <a:rPr lang="en-US" dirty="0"/>
              <a:t>To assess the health-seeking behavior of the target </a:t>
            </a:r>
            <a:r>
              <a:rPr lang="en-US" dirty="0" smtClean="0"/>
              <a:t>population</a:t>
            </a:r>
          </a:p>
          <a:p>
            <a:pPr algn="just">
              <a:buNone/>
            </a:pPr>
            <a:endParaRPr lang="en-US" dirty="0"/>
          </a:p>
          <a:p>
            <a:pPr algn="just"/>
            <a:r>
              <a:rPr lang="en-US" dirty="0" smtClean="0"/>
              <a:t>To analyze the level of awareness amongst the target population regarding Tuberculosis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819400" y="457200"/>
          <a:ext cx="3810000" cy="60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nvGraphicFramePr>
        <p:xfrm>
          <a:off x="1219200" y="1158240"/>
          <a:ext cx="6934200" cy="5471160"/>
        </p:xfrm>
        <a:graphic>
          <a:graphicData uri="http://schemas.openxmlformats.org/drawingml/2006/table">
            <a:tbl>
              <a:tblPr firstRow="1" bandRow="1"/>
              <a:tblGrid>
                <a:gridCol w="2133600"/>
                <a:gridCol w="4800600"/>
              </a:tblGrid>
              <a:tr h="960120">
                <a:tc>
                  <a:txBody>
                    <a:bodyPr/>
                    <a:lstStyle/>
                    <a:p>
                      <a:endParaRPr lang="en-US" sz="1900" b="1" dirty="0" smtClean="0"/>
                    </a:p>
                    <a:p>
                      <a:r>
                        <a:rPr lang="en-US" sz="1900" b="1" dirty="0" smtClean="0"/>
                        <a:t>Study Design</a:t>
                      </a:r>
                      <a:endParaRPr lang="en-US" sz="1900" b="1" dirty="0"/>
                    </a:p>
                  </a:txBody>
                  <a:tcPr/>
                </a:tc>
                <a:tc>
                  <a:txBody>
                    <a:bodyPr/>
                    <a:lstStyle/>
                    <a:p>
                      <a:endParaRPr lang="en-US" sz="1900" dirty="0" smtClean="0"/>
                    </a:p>
                    <a:p>
                      <a:r>
                        <a:rPr lang="en-US" sz="1900" dirty="0" smtClean="0"/>
                        <a:t>Cross sectional study</a:t>
                      </a:r>
                    </a:p>
                    <a:p>
                      <a:endParaRPr lang="en-US" sz="1900" dirty="0"/>
                    </a:p>
                  </a:txBody>
                  <a:tcPr/>
                </a:tc>
              </a:tr>
              <a:tr h="1249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900" b="1" dirty="0" smtClean="0"/>
                        <a:t>Sources of Data</a:t>
                      </a:r>
                    </a:p>
                    <a:p>
                      <a:endParaRPr lang="en-US" sz="19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9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900" dirty="0" smtClean="0"/>
                        <a:t>Quantitative data collection using questionnaire</a:t>
                      </a:r>
                    </a:p>
                    <a:p>
                      <a:endParaRPr lang="en-US" sz="1900" dirty="0"/>
                    </a:p>
                  </a:txBody>
                  <a:tcPr/>
                </a:tc>
              </a:tr>
              <a:tr h="670560">
                <a:tc>
                  <a:txBody>
                    <a:bodyPr/>
                    <a:lstStyle/>
                    <a:p>
                      <a:r>
                        <a:rPr lang="en-US" sz="1900" b="1" dirty="0" smtClean="0"/>
                        <a:t>Study</a:t>
                      </a:r>
                      <a:r>
                        <a:rPr lang="en-US" sz="1900" b="1" baseline="0" dirty="0" smtClean="0"/>
                        <a:t> Area</a:t>
                      </a:r>
                      <a:endParaRPr lang="en-US" sz="1900" b="1" dirty="0"/>
                    </a:p>
                  </a:txBody>
                  <a:tcPr/>
                </a:tc>
                <a:tc>
                  <a:txBody>
                    <a:bodyPr/>
                    <a:lstStyle/>
                    <a:p>
                      <a:r>
                        <a:rPr lang="en-US" sz="1900" dirty="0" smtClean="0"/>
                        <a:t>Sanjay Gandhi Transport</a:t>
                      </a:r>
                      <a:r>
                        <a:rPr lang="en-US" sz="1900" baseline="0" dirty="0" smtClean="0"/>
                        <a:t> Nagar</a:t>
                      </a:r>
                      <a:r>
                        <a:rPr lang="en-US" sz="1900" dirty="0" smtClean="0"/>
                        <a:t> </a:t>
                      </a:r>
                    </a:p>
                    <a:p>
                      <a:endParaRPr lang="en-US" sz="1900" dirty="0"/>
                    </a:p>
                  </a:txBody>
                  <a:tcPr/>
                </a:tc>
              </a:tr>
              <a:tr h="670560">
                <a:tc>
                  <a:txBody>
                    <a:bodyPr/>
                    <a:lstStyle/>
                    <a:p>
                      <a:r>
                        <a:rPr lang="en-US" sz="1900" b="1" dirty="0" smtClean="0"/>
                        <a:t>Type of Data</a:t>
                      </a:r>
                      <a:endParaRPr lang="en-US" sz="1900" b="1" dirty="0"/>
                    </a:p>
                  </a:txBody>
                  <a:tcPr/>
                </a:tc>
                <a:tc>
                  <a:txBody>
                    <a:bodyPr/>
                    <a:lstStyle/>
                    <a:p>
                      <a:r>
                        <a:rPr lang="en-US" sz="1900" dirty="0" smtClean="0"/>
                        <a:t>Primary Data collected through questionnaire</a:t>
                      </a:r>
                    </a:p>
                    <a:p>
                      <a:endParaRPr lang="en-US" sz="1900" dirty="0"/>
                    </a:p>
                  </a:txBody>
                  <a:tcPr/>
                </a:tc>
              </a:tr>
              <a:tr h="670560">
                <a:tc>
                  <a:txBody>
                    <a:bodyPr/>
                    <a:lstStyle/>
                    <a:p>
                      <a:r>
                        <a:rPr lang="en-US" sz="1900" b="1" dirty="0" smtClean="0"/>
                        <a:t>Sampling</a:t>
                      </a:r>
                      <a:endParaRPr lang="en-US" sz="1900" b="1" dirty="0"/>
                    </a:p>
                  </a:txBody>
                  <a:tcPr/>
                </a:tc>
                <a:tc>
                  <a:txBody>
                    <a:bodyPr/>
                    <a:lstStyle/>
                    <a:p>
                      <a:r>
                        <a:rPr lang="en-US" sz="1900" dirty="0" smtClean="0"/>
                        <a:t>Simple Random</a:t>
                      </a:r>
                    </a:p>
                    <a:p>
                      <a:endParaRPr lang="en-US" sz="1900" dirty="0"/>
                    </a:p>
                  </a:txBody>
                  <a:tcPr/>
                </a:tc>
              </a:tr>
              <a:tr h="11125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900" b="1" dirty="0" smtClean="0"/>
                        <a:t>Study Sample</a:t>
                      </a:r>
                    </a:p>
                    <a:p>
                      <a:endParaRPr lang="en-US" sz="1900"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9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900" dirty="0" smtClean="0"/>
                        <a:t>Truckers and Allied population (out of 250 respondents, 200 were truck drivers, cleaners and 50 were allied population )</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362200" y="381003"/>
          <a:ext cx="4191000" cy="685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3048000" y="1524001"/>
          <a:ext cx="5638800" cy="460216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Picture 5" descr="IMG_20170206_160357.jpg"/>
          <p:cNvPicPr>
            <a:picLocks noChangeAspect="1"/>
          </p:cNvPicPr>
          <p:nvPr/>
        </p:nvPicPr>
        <p:blipFill>
          <a:blip r:embed="rId10" cstate="print"/>
          <a:srcRect l="15833" t="1111" r="16667"/>
          <a:stretch>
            <a:fillRect/>
          </a:stretch>
        </p:blipFill>
        <p:spPr>
          <a:xfrm>
            <a:off x="2057400" y="1371600"/>
            <a:ext cx="3143893" cy="2590800"/>
          </a:xfrm>
          <a:prstGeom prst="rect">
            <a:avLst/>
          </a:prstGeom>
        </p:spPr>
      </p:pic>
      <p:pic>
        <p:nvPicPr>
          <p:cNvPr id="7" name="Picture 6" descr="IMG_20170206_160316.jpg"/>
          <p:cNvPicPr>
            <a:picLocks noChangeAspect="1"/>
          </p:cNvPicPr>
          <p:nvPr/>
        </p:nvPicPr>
        <p:blipFill>
          <a:blip r:embed="rId11" cstate="print"/>
          <a:srcRect t="14444" b="25556"/>
          <a:stretch>
            <a:fillRect/>
          </a:stretch>
        </p:blipFill>
        <p:spPr>
          <a:xfrm>
            <a:off x="152400" y="2971800"/>
            <a:ext cx="3214688" cy="3429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90600" y="304800"/>
          <a:ext cx="7086600" cy="68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hart 3"/>
          <p:cNvGraphicFramePr/>
          <p:nvPr/>
        </p:nvGraphicFramePr>
        <p:xfrm>
          <a:off x="762000" y="1143000"/>
          <a:ext cx="7772400" cy="51054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381000"/>
          <a:ext cx="7162800" cy="83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1"/>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1397</Words>
  <Application>Microsoft Office PowerPoint</Application>
  <PresentationFormat>On-screen Show (4:3)</PresentationFormat>
  <Paragraphs>144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Baseline Assessment of Knowledge, Attitude and Practices amongst  truckers and allied Population regarding Tuberculosis</dc:title>
  <dc:creator>ALOKSIR</dc:creator>
  <cp:lastModifiedBy>ALOKSIR</cp:lastModifiedBy>
  <cp:revision>55</cp:revision>
  <dcterms:created xsi:type="dcterms:W3CDTF">2017-05-05T07:11:29Z</dcterms:created>
  <dcterms:modified xsi:type="dcterms:W3CDTF">2017-05-13T07:46:23Z</dcterms:modified>
</cp:coreProperties>
</file>