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5" r:id="rId5"/>
    <p:sldId id="276" r:id="rId6"/>
    <p:sldId id="277" r:id="rId7"/>
    <p:sldId id="259" r:id="rId8"/>
    <p:sldId id="260" r:id="rId9"/>
    <p:sldId id="262" r:id="rId10"/>
    <p:sldId id="261"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80" r:id="rId24"/>
    <p:sldId id="279" r:id="rId25"/>
    <p:sldId id="27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74"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2ED52C3-23F2-4195-9315-A6E1AFE574F2}" type="datetimeFigureOut">
              <a:rPr lang="en-US" smtClean="0"/>
              <a:t>5/17/2017</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25983E7E-E0A8-481D-BCFD-2CEC04057520}"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ED52C3-23F2-4195-9315-A6E1AFE574F2}"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83E7E-E0A8-481D-BCFD-2CEC0405752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ED52C3-23F2-4195-9315-A6E1AFE574F2}"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83E7E-E0A8-481D-BCFD-2CEC0405752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ED52C3-23F2-4195-9315-A6E1AFE574F2}"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83E7E-E0A8-481D-BCFD-2CEC0405752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ED52C3-23F2-4195-9315-A6E1AFE574F2}"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83E7E-E0A8-481D-BCFD-2CEC0405752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2ED52C3-23F2-4195-9315-A6E1AFE574F2}" type="datetimeFigureOut">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83E7E-E0A8-481D-BCFD-2CEC04057520}"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ED52C3-23F2-4195-9315-A6E1AFE574F2}" type="datetimeFigureOut">
              <a:rPr lang="en-US" smtClean="0"/>
              <a:t>5/17/2017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983E7E-E0A8-481D-BCFD-2CEC0405752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ED52C3-23F2-4195-9315-A6E1AFE574F2}" type="datetimeFigureOut">
              <a:rPr lang="en-US" smtClean="0"/>
              <a:t>5/17/2017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983E7E-E0A8-481D-BCFD-2CEC0405752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ED52C3-23F2-4195-9315-A6E1AFE574F2}" type="datetimeFigureOut">
              <a:rPr lang="en-US" smtClean="0"/>
              <a:t>5/17/2017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983E7E-E0A8-481D-BCFD-2CEC0405752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2ED52C3-23F2-4195-9315-A6E1AFE574F2}" type="datetimeFigureOut">
              <a:rPr lang="en-US" smtClean="0"/>
              <a:t>5/17/2017</a:t>
            </a:fld>
            <a:endParaRPr lang="en-US"/>
          </a:p>
        </p:txBody>
      </p:sp>
      <p:sp>
        <p:nvSpPr>
          <p:cNvPr id="7" name="Slide Number Placeholder 6"/>
          <p:cNvSpPr>
            <a:spLocks noGrp="1"/>
          </p:cNvSpPr>
          <p:nvPr>
            <p:ph type="sldNum" sz="quarter" idx="12"/>
          </p:nvPr>
        </p:nvSpPr>
        <p:spPr/>
        <p:txBody>
          <a:bodyPr/>
          <a:lstStyle/>
          <a:p>
            <a:fld id="{25983E7E-E0A8-481D-BCFD-2CEC04057520}"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ED52C3-23F2-4195-9315-A6E1AFE574F2}" type="datetimeFigureOut">
              <a:rPr lang="en-US" smtClean="0"/>
              <a:t>5/17/2017</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25983E7E-E0A8-481D-BCFD-2CEC0405752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02ED52C3-23F2-4195-9315-A6E1AFE574F2}" type="datetimeFigureOut">
              <a:rPr lang="en-US" smtClean="0"/>
              <a:t>5/17/2017</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25983E7E-E0A8-481D-BCFD-2CEC0405752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8200" y="13854"/>
            <a:ext cx="3313355" cy="6463145"/>
          </a:xfrm>
        </p:spPr>
        <p:txBody>
          <a:bodyPr>
            <a:normAutofit fontScale="90000"/>
          </a:bodyPr>
          <a:lstStyle/>
          <a:p>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sz="4000" b="1" dirty="0" smtClean="0">
                <a:latin typeface="Adobe Gothic Std B" pitchFamily="34" charset="-128"/>
                <a:ea typeface="Adobe Gothic Std B" pitchFamily="34" charset="-128"/>
              </a:rPr>
              <a:t>DISSERTATION</a:t>
            </a:r>
            <a:r>
              <a:rPr lang="en-US" sz="4000" dirty="0">
                <a:latin typeface="Adobe Gothic Std B" pitchFamily="34" charset="-128"/>
                <a:ea typeface="Adobe Gothic Std B" pitchFamily="34" charset="-128"/>
              </a:rPr>
              <a:t> </a:t>
            </a:r>
            <a:r>
              <a:rPr lang="en-US" sz="4000" dirty="0" smtClean="0">
                <a:latin typeface="Adobe Gothic Std B" pitchFamily="34" charset="-128"/>
                <a:ea typeface="Adobe Gothic Std B" pitchFamily="34" charset="-128"/>
              </a:rPr>
              <a:t>    	</a:t>
            </a:r>
            <a:r>
              <a:rPr lang="en-US" b="1" dirty="0" smtClean="0"/>
              <a:t>AT</a:t>
            </a:r>
            <a:r>
              <a:rPr lang="en-US" dirty="0"/>
              <a:t/>
            </a:r>
            <a:br>
              <a:rPr lang="en-US" dirty="0"/>
            </a:br>
            <a:r>
              <a:rPr lang="en-US" b="1" dirty="0"/>
              <a:t>PUBLIC HEALTH FOUNDATION OF </a:t>
            </a:r>
            <a:r>
              <a:rPr lang="en-US" b="1" dirty="0" smtClean="0"/>
              <a:t>INDIA</a:t>
            </a:r>
            <a:r>
              <a:rPr lang="en-US" dirty="0"/>
              <a:t/>
            </a:r>
            <a:br>
              <a:rPr lang="en-US" dirty="0"/>
            </a:br>
            <a:r>
              <a:rPr lang="en-US" sz="2700" b="1" dirty="0" smtClean="0"/>
              <a:t>Knowledge </a:t>
            </a:r>
            <a:r>
              <a:rPr lang="en-US" sz="2700" b="1" dirty="0"/>
              <a:t>and practices about hygienic milk production among dairy farm workers, south west Delhi.</a:t>
            </a:r>
            <a:r>
              <a:rPr lang="en-US" sz="2700" dirty="0"/>
              <a:t/>
            </a:r>
            <a:br>
              <a:rPr lang="en-US" sz="2700" dirty="0"/>
            </a:br>
            <a:r>
              <a:rPr lang="en-US" b="1" dirty="0"/>
              <a:t> </a:t>
            </a:r>
            <a:endParaRPr lang="en-US" dirty="0"/>
          </a:p>
        </p:txBody>
      </p:sp>
      <p:sp>
        <p:nvSpPr>
          <p:cNvPr id="4" name="Rectangle 3"/>
          <p:cNvSpPr/>
          <p:nvPr/>
        </p:nvSpPr>
        <p:spPr>
          <a:xfrm>
            <a:off x="152400" y="5486400"/>
            <a:ext cx="4572000" cy="1200329"/>
          </a:xfrm>
          <a:prstGeom prst="rect">
            <a:avLst/>
          </a:prstGeom>
        </p:spPr>
        <p:txBody>
          <a:bodyPr>
            <a:spAutoFit/>
          </a:bodyPr>
          <a:lstStyle/>
          <a:p>
            <a:r>
              <a:rPr lang="en-US" dirty="0"/>
              <a:t/>
            </a:r>
            <a:br>
              <a:rPr lang="en-US" dirty="0"/>
            </a:br>
            <a:r>
              <a:rPr lang="en-US" b="1" dirty="0"/>
              <a:t>BY</a:t>
            </a:r>
            <a:r>
              <a:rPr lang="en-US" dirty="0"/>
              <a:t/>
            </a:r>
            <a:br>
              <a:rPr lang="en-US" dirty="0"/>
            </a:br>
            <a:r>
              <a:rPr lang="en-US" b="1" dirty="0" err="1"/>
              <a:t>Ikra</a:t>
            </a:r>
            <a:r>
              <a:rPr lang="en-US" b="1" dirty="0"/>
              <a:t> Ahmed</a:t>
            </a:r>
            <a:r>
              <a:rPr lang="en-US" dirty="0"/>
              <a:t/>
            </a:r>
            <a:br>
              <a:rPr lang="en-US" dirty="0"/>
            </a:br>
            <a:r>
              <a:rPr lang="en-US" b="1" dirty="0"/>
              <a:t>PG/15/030</a:t>
            </a:r>
            <a:endParaRPr lang="en-US" dirty="0"/>
          </a:p>
        </p:txBody>
      </p:sp>
    </p:spTree>
    <p:extLst>
      <p:ext uri="{BB962C8B-B14F-4D97-AF65-F5344CB8AC3E}">
        <p14:creationId xmlns:p14="http://schemas.microsoft.com/office/powerpoint/2010/main" val="1474402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609600"/>
            <a:ext cx="6777317" cy="3508977"/>
          </a:xfrm>
        </p:spPr>
        <p:txBody>
          <a:bodyPr>
            <a:noAutofit/>
          </a:bodyPr>
          <a:lstStyle/>
          <a:p>
            <a:pPr marL="0" indent="0">
              <a:buNone/>
            </a:pPr>
            <a:r>
              <a:rPr lang="en-US" b="1" dirty="0"/>
              <a:t>STUDY </a:t>
            </a:r>
            <a:r>
              <a:rPr lang="en-US" b="1" dirty="0" smtClean="0"/>
              <a:t>DESIGN</a:t>
            </a:r>
            <a:endParaRPr lang="en-US" dirty="0"/>
          </a:p>
          <a:p>
            <a:pPr marL="0" indent="0">
              <a:buNone/>
            </a:pPr>
            <a:r>
              <a:rPr lang="en-US" dirty="0" smtClean="0"/>
              <a:t>Descriptive </a:t>
            </a:r>
            <a:r>
              <a:rPr lang="en-US" dirty="0"/>
              <a:t>cross sectional study </a:t>
            </a:r>
          </a:p>
          <a:p>
            <a:pPr marL="0" indent="0">
              <a:buNone/>
            </a:pPr>
            <a:r>
              <a:rPr lang="en-US" b="1" dirty="0" smtClean="0"/>
              <a:t> </a:t>
            </a:r>
            <a:r>
              <a:rPr lang="en-US" b="1" dirty="0"/>
              <a:t>SAMPLING </a:t>
            </a:r>
            <a:endParaRPr lang="en-US" dirty="0"/>
          </a:p>
          <a:p>
            <a:pPr marL="0" indent="0">
              <a:buNone/>
            </a:pPr>
            <a:r>
              <a:rPr lang="en-US" dirty="0"/>
              <a:t>Convenient sampling was used to select the respondents under this study. </a:t>
            </a:r>
          </a:p>
          <a:p>
            <a:pPr marL="0" indent="0">
              <a:buNone/>
            </a:pPr>
            <a:r>
              <a:rPr lang="en-US" b="1" dirty="0"/>
              <a:t>SAMPLE SIZE- </a:t>
            </a:r>
            <a:r>
              <a:rPr lang="en-US" dirty="0"/>
              <a:t>Sample size consisted of 60</a:t>
            </a:r>
            <a:r>
              <a:rPr lang="en-US" b="1" dirty="0"/>
              <a:t> </a:t>
            </a:r>
            <a:r>
              <a:rPr lang="en-US" dirty="0"/>
              <a:t>adult dairy farm workers. Sample was chosen based on convenience and accessibility. </a:t>
            </a:r>
            <a:endParaRPr lang="en-US" dirty="0" smtClean="0"/>
          </a:p>
          <a:p>
            <a:pPr marL="0" indent="0">
              <a:buNone/>
            </a:pPr>
            <a:r>
              <a:rPr lang="en-US" dirty="0"/>
              <a:t>30 dairy farms were selected for the study. Researcher visited 30 dairy farms in </a:t>
            </a:r>
            <a:r>
              <a:rPr lang="en-US" dirty="0" err="1"/>
              <a:t>N</a:t>
            </a:r>
            <a:r>
              <a:rPr lang="en-US" dirty="0" err="1" smtClean="0"/>
              <a:t>ajafgarh</a:t>
            </a:r>
            <a:r>
              <a:rPr lang="en-US" dirty="0" smtClean="0"/>
              <a:t> </a:t>
            </a:r>
            <a:r>
              <a:rPr lang="en-US" dirty="0"/>
              <a:t>district. From each farm, maximum of three dairy farm workers were chosen who were mainly involved in milking and handling of cattle</a:t>
            </a: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10760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p:cNvSpPr>
            <a:spLocks noGrp="1"/>
          </p:cNvSpPr>
          <p:nvPr>
            <p:ph type="pic" idx="1"/>
          </p:nvPr>
        </p:nvSpPr>
        <p:spPr/>
      </p:sp>
      <p:sp>
        <p:nvSpPr>
          <p:cNvPr id="3" name="Content Placeholder 2"/>
          <p:cNvSpPr>
            <a:spLocks noGrp="1"/>
          </p:cNvSpPr>
          <p:nvPr>
            <p:ph type="body" sz="half" idx="2"/>
          </p:nvPr>
        </p:nvSpPr>
        <p:spPr>
          <a:xfrm>
            <a:off x="4734630" y="1066800"/>
            <a:ext cx="3300573" cy="4800600"/>
          </a:xfrm>
        </p:spPr>
        <p:txBody>
          <a:bodyPr>
            <a:normAutofit fontScale="92500" lnSpcReduction="20000"/>
          </a:bodyPr>
          <a:lstStyle/>
          <a:p>
            <a:r>
              <a:rPr lang="en-US" b="1" dirty="0"/>
              <a:t>DATA COLLECTION </a:t>
            </a:r>
            <a:r>
              <a:rPr lang="en-US" b="1" dirty="0" smtClean="0"/>
              <a:t>TOOL</a:t>
            </a:r>
          </a:p>
          <a:p>
            <a:pPr marL="0" indent="0">
              <a:buNone/>
            </a:pPr>
            <a:r>
              <a:rPr lang="en-US" sz="2400" dirty="0"/>
              <a:t>Data was</a:t>
            </a:r>
            <a:r>
              <a:rPr lang="en-US" sz="2400" b="1" dirty="0"/>
              <a:t> </a:t>
            </a:r>
            <a:r>
              <a:rPr lang="en-US" sz="2400" dirty="0"/>
              <a:t>collected with the help of a questionnaire. The questionnaire was comprised of various sections with questions related to: animal hygiene, milking hygiene, equipment hygiene and processing hygiene .</a:t>
            </a:r>
            <a:r>
              <a:rPr lang="en-US" sz="2400" dirty="0" smtClean="0"/>
              <a:t> </a:t>
            </a:r>
            <a:r>
              <a:rPr lang="en-US" sz="2400" dirty="0"/>
              <a:t>Socio-economic status was assessed using modified </a:t>
            </a:r>
            <a:r>
              <a:rPr lang="en-US" sz="2400" dirty="0" err="1"/>
              <a:t>Kuppuswamy</a:t>
            </a:r>
            <a:r>
              <a:rPr lang="en-US" sz="2400" dirty="0"/>
              <a:t> scale</a:t>
            </a:r>
            <a:r>
              <a:rPr lang="en-US" dirty="0"/>
              <a:t>.</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9256" y="1789544"/>
            <a:ext cx="5486400" cy="3278911"/>
          </a:xfrm>
          <a:prstGeom prst="rect">
            <a:avLst/>
          </a:prstGeom>
        </p:spPr>
      </p:pic>
    </p:spTree>
    <p:extLst>
      <p:ext uri="{BB962C8B-B14F-4D97-AF65-F5344CB8AC3E}">
        <p14:creationId xmlns:p14="http://schemas.microsoft.com/office/powerpoint/2010/main" val="3076719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ETHICAL CONSIDERATION</a:t>
            </a:r>
            <a:r>
              <a:rPr lang="en-US" dirty="0"/>
              <a:t> </a:t>
            </a:r>
            <a:br>
              <a:rPr lang="en-US" dirty="0"/>
            </a:br>
            <a:endParaRPr lang="en-US" dirty="0"/>
          </a:p>
        </p:txBody>
      </p:sp>
      <p:sp>
        <p:nvSpPr>
          <p:cNvPr id="3" name="Content Placeholder 2"/>
          <p:cNvSpPr>
            <a:spLocks noGrp="1"/>
          </p:cNvSpPr>
          <p:nvPr>
            <p:ph idx="1"/>
          </p:nvPr>
        </p:nvSpPr>
        <p:spPr>
          <a:xfrm>
            <a:off x="1043492" y="1524000"/>
            <a:ext cx="6777317" cy="3508977"/>
          </a:xfrm>
        </p:spPr>
        <p:txBody>
          <a:bodyPr>
            <a:noAutofit/>
          </a:bodyPr>
          <a:lstStyle/>
          <a:p>
            <a:r>
              <a:rPr lang="en-US" sz="2000" dirty="0" smtClean="0"/>
              <a:t>An </a:t>
            </a:r>
            <a:r>
              <a:rPr lang="en-US" sz="2000" dirty="0"/>
              <a:t>informed consent was taken from farmworkers prior to study and participants have been informed about the purpose of the study.</a:t>
            </a:r>
          </a:p>
          <a:p>
            <a:r>
              <a:rPr lang="en-US" sz="2000" dirty="0"/>
              <a:t>Participation for the study was completely on voluntary basis. There was no pressure either from the enumerator or the Institute (IIHMR, Delhi). The participants could refuse to participate or continue the interview at any time and leave the interview. </a:t>
            </a:r>
          </a:p>
          <a:p>
            <a:r>
              <a:rPr lang="en-US" sz="2000" dirty="0"/>
              <a:t>Confidentiality of Information: Assurance was provided to farm workers that the information shared would be kept strictly confidential.</a:t>
            </a:r>
          </a:p>
        </p:txBody>
      </p:sp>
    </p:spTree>
    <p:extLst>
      <p:ext uri="{BB962C8B-B14F-4D97-AF65-F5344CB8AC3E}">
        <p14:creationId xmlns:p14="http://schemas.microsoft.com/office/powerpoint/2010/main" val="1243833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910623"/>
            <a:ext cx="6777317" cy="3508977"/>
          </a:xfrm>
        </p:spPr>
        <p:txBody>
          <a:bodyPr>
            <a:noAutofit/>
          </a:bodyPr>
          <a:lstStyle/>
          <a:p>
            <a:r>
              <a:rPr lang="en-US" dirty="0"/>
              <a:t>ANALYSIS OF DATA</a:t>
            </a:r>
          </a:p>
          <a:p>
            <a:r>
              <a:rPr lang="en-US" dirty="0"/>
              <a:t>The data collected was entered in a database specifically created for this purpose using MS Excel (version 2013/16). Further analysis was done with IBM SPSS Statistics (cross tabulation).</a:t>
            </a:r>
          </a:p>
          <a:p>
            <a:r>
              <a:rPr lang="en-US" dirty="0"/>
              <a:t>PILOT STUDY</a:t>
            </a:r>
          </a:p>
          <a:p>
            <a:pPr marL="0" indent="0">
              <a:buNone/>
            </a:pPr>
            <a:r>
              <a:rPr lang="en-US" dirty="0"/>
              <a:t> Pilot study was conducted to check the credibility of questionnaire. The questions which were difficult to understand, ambiguous are modified. A pilot was conducted to ensure the reliability and validity of the questionnaire. </a:t>
            </a:r>
          </a:p>
          <a:p>
            <a:endParaRPr lang="en-US" dirty="0"/>
          </a:p>
          <a:p>
            <a:pPr marL="0" indent="0">
              <a:buNone/>
            </a:pPr>
            <a:endParaRPr lang="en-US" dirty="0"/>
          </a:p>
        </p:txBody>
      </p:sp>
    </p:spTree>
    <p:extLst>
      <p:ext uri="{BB962C8B-B14F-4D97-AF65-F5344CB8AC3E}">
        <p14:creationId xmlns:p14="http://schemas.microsoft.com/office/powerpoint/2010/main" val="4266779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848600" cy="487362"/>
          </a:xfrm>
        </p:spPr>
        <p:txBody>
          <a:bodyPr>
            <a:normAutofit fontScale="90000"/>
          </a:bodyPr>
          <a:lstStyle/>
          <a:p>
            <a:r>
              <a:rPr lang="en-US" b="1" dirty="0" smtClean="0"/>
              <a:t>RESULTS</a:t>
            </a:r>
            <a:endParaRPr lang="en-US" b="1" dirty="0"/>
          </a:p>
        </p:txBody>
      </p:sp>
      <p:pic>
        <p:nvPicPr>
          <p:cNvPr id="1025" name="Picture 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731721" y="1101725"/>
            <a:ext cx="7723237" cy="522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53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533400"/>
            <a:ext cx="8110967"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17098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579120"/>
            <a:ext cx="8229600" cy="6583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4264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995579" y="228600"/>
            <a:ext cx="6319621"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5412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8305800" cy="672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047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5" name="Picture 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067800" cy="739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5457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09600"/>
            <a:ext cx="7024744" cy="1143000"/>
          </a:xfrm>
        </p:spPr>
        <p:txBody>
          <a:bodyPr/>
          <a:lstStyle/>
          <a:p>
            <a:r>
              <a:rPr lang="en-US" b="1" dirty="0" smtClean="0"/>
              <a:t>Title </a:t>
            </a:r>
            <a:endParaRPr lang="en-US" b="1" dirty="0"/>
          </a:p>
        </p:txBody>
      </p:sp>
      <p:sp>
        <p:nvSpPr>
          <p:cNvPr id="3" name="Content Placeholder 2"/>
          <p:cNvSpPr>
            <a:spLocks noGrp="1"/>
          </p:cNvSpPr>
          <p:nvPr>
            <p:ph idx="1"/>
          </p:nvPr>
        </p:nvSpPr>
        <p:spPr>
          <a:xfrm>
            <a:off x="1043492" y="1828800"/>
            <a:ext cx="6777317" cy="3508977"/>
          </a:xfrm>
        </p:spPr>
        <p:txBody>
          <a:bodyPr/>
          <a:lstStyle/>
          <a:p>
            <a:pPr marL="0" indent="0">
              <a:buNone/>
            </a:pPr>
            <a:r>
              <a:rPr lang="en-US" b="1" dirty="0"/>
              <a:t>Knowledge and practices about hygienic milk production among dairy farm workers, </a:t>
            </a:r>
            <a:r>
              <a:rPr lang="en-US" b="1" dirty="0" smtClean="0"/>
              <a:t>South </a:t>
            </a:r>
            <a:r>
              <a:rPr lang="en-US" b="1" dirty="0"/>
              <a:t>W</a:t>
            </a:r>
            <a:r>
              <a:rPr lang="en-US" b="1" dirty="0" smtClean="0"/>
              <a:t>est Delhi</a:t>
            </a: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971800"/>
            <a:ext cx="3505200" cy="3429000"/>
          </a:xfrm>
          <a:prstGeom prst="rect">
            <a:avLst/>
          </a:prstGeom>
        </p:spPr>
      </p:pic>
    </p:spTree>
    <p:extLst>
      <p:ext uri="{BB962C8B-B14F-4D97-AF65-F5344CB8AC3E}">
        <p14:creationId xmlns:p14="http://schemas.microsoft.com/office/powerpoint/2010/main" val="928948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200" y="228600"/>
            <a:ext cx="88392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56596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85800"/>
            <a:ext cx="8397798"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82137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7200"/>
            <a:ext cx="7024744" cy="1143000"/>
          </a:xfrm>
        </p:spPr>
        <p:txBody>
          <a:bodyPr/>
          <a:lstStyle/>
          <a:p>
            <a:r>
              <a:rPr lang="en-US" b="1" dirty="0" smtClean="0"/>
              <a:t>DISCUSSION</a:t>
            </a:r>
            <a:endParaRPr lang="en-US" b="1" dirty="0"/>
          </a:p>
        </p:txBody>
      </p:sp>
      <p:sp>
        <p:nvSpPr>
          <p:cNvPr id="3" name="Content Placeholder 2"/>
          <p:cNvSpPr>
            <a:spLocks noGrp="1"/>
          </p:cNvSpPr>
          <p:nvPr>
            <p:ph idx="1"/>
          </p:nvPr>
        </p:nvSpPr>
        <p:spPr>
          <a:xfrm>
            <a:off x="1043492" y="1748823"/>
            <a:ext cx="6777317" cy="3508977"/>
          </a:xfrm>
        </p:spPr>
        <p:txBody>
          <a:bodyPr>
            <a:noAutofit/>
          </a:bodyPr>
          <a:lstStyle/>
          <a:p>
            <a:r>
              <a:rPr lang="en-US" sz="1800" dirty="0"/>
              <a:t>This study revealed that dairy farmers have satisfactory knowledge on few aspects of CMP like importance of hand washing (76.6%) both pre (76.6%) and post (70%).There are less than 50% have knowledge on these activities –Importance of clean clothes ,Tobacco usage prevention. Health of the farm workers is neglected.55% of workers work even when they are sick. There is high dependence of farm workers on tobacco products. The findings of another study showed only 12 % of farm workers ensure personal hygiene.(5)</a:t>
            </a:r>
          </a:p>
          <a:p>
            <a:r>
              <a:rPr lang="en-US" sz="1800" dirty="0"/>
              <a:t>The study revealed that variables age , experience and socio economic status hold an insignificant relationship with knowledge level of dairy farmers. Socio economic status has a significant relationship on practices adopted by farm workers, whereas other factors like age and experience do not show significant relationship</a:t>
            </a:r>
            <a:endParaRPr lang="en-US" sz="1800" dirty="0" smtClean="0"/>
          </a:p>
          <a:p>
            <a:pPr marL="0" indent="0">
              <a:buNone/>
            </a:pPr>
            <a:endParaRPr lang="en-US" sz="1800" dirty="0"/>
          </a:p>
        </p:txBody>
      </p:sp>
    </p:spTree>
    <p:extLst>
      <p:ext uri="{BB962C8B-B14F-4D97-AF65-F5344CB8AC3E}">
        <p14:creationId xmlns:p14="http://schemas.microsoft.com/office/powerpoint/2010/main" val="3873458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371600"/>
            <a:ext cx="6777317" cy="3508977"/>
          </a:xfrm>
        </p:spPr>
        <p:txBody>
          <a:bodyPr/>
          <a:lstStyle/>
          <a:p>
            <a:pPr marL="0" indent="0">
              <a:buNone/>
            </a:pPr>
            <a:r>
              <a:rPr lang="en-US" dirty="0"/>
              <a:t>A critical perusal of the data furnished portrays that farm workers follow few practices like filtration of milk and covering utensil with lid, cleaning of utensils, and periodic examination with doctor. There is low practice of few activities like Isolation of cattle from the diseased ones (46.6%), vaccination of cattle (45%).</a:t>
            </a:r>
            <a:endParaRPr lang="en-US" dirty="0"/>
          </a:p>
        </p:txBody>
      </p:sp>
    </p:spTree>
    <p:extLst>
      <p:ext uri="{BB962C8B-B14F-4D97-AF65-F5344CB8AC3E}">
        <p14:creationId xmlns:p14="http://schemas.microsoft.com/office/powerpoint/2010/main" val="13014047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7200"/>
            <a:ext cx="7024744" cy="1143000"/>
          </a:xfrm>
        </p:spPr>
        <p:txBody>
          <a:bodyPr/>
          <a:lstStyle/>
          <a:p>
            <a:r>
              <a:rPr lang="en-US" b="1" dirty="0" smtClean="0"/>
              <a:t>CONCLUSION</a:t>
            </a:r>
            <a:endParaRPr lang="en-US" b="1" dirty="0"/>
          </a:p>
        </p:txBody>
      </p:sp>
      <p:sp>
        <p:nvSpPr>
          <p:cNvPr id="3" name="Content Placeholder 2"/>
          <p:cNvSpPr>
            <a:spLocks noGrp="1"/>
          </p:cNvSpPr>
          <p:nvPr>
            <p:ph idx="1"/>
          </p:nvPr>
        </p:nvSpPr>
        <p:spPr>
          <a:xfrm>
            <a:off x="1147483" y="1672623"/>
            <a:ext cx="6777317" cy="3508977"/>
          </a:xfrm>
        </p:spPr>
        <p:txBody>
          <a:bodyPr>
            <a:normAutofit lnSpcReduction="10000"/>
          </a:bodyPr>
          <a:lstStyle/>
          <a:p>
            <a:pPr marL="0" indent="0">
              <a:buNone/>
            </a:pPr>
            <a:r>
              <a:rPr lang="en-US" dirty="0"/>
              <a:t>Overall farm workers knowledge is unsatisfactory as quality is required in each aspect of clean   production of milk. Proper standards which guide the working condition of the farm workers should be made. Information on hazards of consuming contaminated milk should be extended to public. Veterans, subject matter specialist and health workers can be send to train farm workers regarding hygiene practices.</a:t>
            </a:r>
          </a:p>
          <a:p>
            <a:endParaRPr lang="en-US" dirty="0"/>
          </a:p>
        </p:txBody>
      </p:sp>
    </p:spTree>
    <p:extLst>
      <p:ext uri="{BB962C8B-B14F-4D97-AF65-F5344CB8AC3E}">
        <p14:creationId xmlns:p14="http://schemas.microsoft.com/office/powerpoint/2010/main" val="10350179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THANKYOU </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7315491" cy="460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3596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52400"/>
            <a:ext cx="7024744" cy="1143000"/>
          </a:xfrm>
        </p:spPr>
        <p:txBody>
          <a:bodyPr>
            <a:normAutofit/>
          </a:bodyPr>
          <a:lstStyle/>
          <a:p>
            <a:r>
              <a:rPr lang="en-US" b="1" dirty="0" smtClean="0"/>
              <a:t>OBJECTIVE</a:t>
            </a:r>
            <a:endParaRPr lang="en-US" dirty="0"/>
          </a:p>
        </p:txBody>
      </p:sp>
      <p:sp>
        <p:nvSpPr>
          <p:cNvPr id="3" name="Content Placeholder 2"/>
          <p:cNvSpPr>
            <a:spLocks noGrp="1"/>
          </p:cNvSpPr>
          <p:nvPr>
            <p:ph idx="1"/>
          </p:nvPr>
        </p:nvSpPr>
        <p:spPr>
          <a:xfrm>
            <a:off x="762000" y="1447800"/>
            <a:ext cx="7795708" cy="5257800"/>
          </a:xfrm>
        </p:spPr>
        <p:txBody>
          <a:bodyPr>
            <a:noAutofit/>
          </a:bodyPr>
          <a:lstStyle/>
          <a:p>
            <a:r>
              <a:rPr lang="en-US" sz="1800" dirty="0" smtClean="0"/>
              <a:t>To </a:t>
            </a:r>
            <a:r>
              <a:rPr lang="en-US" sz="1800" dirty="0"/>
              <a:t>assess knowledge and practices of dairy farmers regarding hygienic milk production practices at dairy farm </a:t>
            </a:r>
            <a:r>
              <a:rPr lang="en-US" sz="1800" dirty="0" smtClean="0"/>
              <a:t>level.</a:t>
            </a:r>
          </a:p>
          <a:p>
            <a:pPr marL="0" indent="0">
              <a:buNone/>
            </a:pPr>
            <a:r>
              <a:rPr lang="en-US" sz="1800" b="1" dirty="0"/>
              <a:t> </a:t>
            </a:r>
            <a:r>
              <a:rPr lang="en-US" sz="1800" b="1" dirty="0" smtClean="0"/>
              <a:t>      </a:t>
            </a:r>
            <a:r>
              <a:rPr lang="en-US" sz="1800" b="1" dirty="0" smtClean="0"/>
              <a:t>SECONDARY OBJECTIVES </a:t>
            </a:r>
            <a:endParaRPr lang="en-US" sz="1800" dirty="0" smtClean="0"/>
          </a:p>
          <a:p>
            <a:pPr lvl="0"/>
            <a:r>
              <a:rPr lang="en-US" sz="1800" dirty="0" smtClean="0"/>
              <a:t>To </a:t>
            </a:r>
            <a:r>
              <a:rPr lang="en-US" sz="1800" dirty="0"/>
              <a:t>assess the knowledge level of dairy farmers in producing clean milk and milk products.</a:t>
            </a:r>
          </a:p>
          <a:p>
            <a:pPr lvl="0"/>
            <a:r>
              <a:rPr lang="en-US" sz="1800" dirty="0"/>
              <a:t>What are present practices conducted about hygienic milk production among dairy farmers?</a:t>
            </a:r>
          </a:p>
          <a:p>
            <a:pPr lvl="0"/>
            <a:r>
              <a:rPr lang="en-US" sz="1800" dirty="0"/>
              <a:t>To explore factors associated with knowledge regarding hygienic milk production among dairy farmers.</a:t>
            </a:r>
          </a:p>
          <a:p>
            <a:pPr marL="0" indent="0">
              <a:buNone/>
            </a:pPr>
            <a:r>
              <a:rPr lang="en-US" sz="1800" b="1" dirty="0" smtClean="0"/>
              <a:t>       </a:t>
            </a:r>
            <a:r>
              <a:rPr lang="en-US" sz="1800" b="1" dirty="0" smtClean="0"/>
              <a:t>RESEARCH </a:t>
            </a:r>
            <a:r>
              <a:rPr lang="en-US" sz="1800" b="1" dirty="0"/>
              <a:t>QUESTIONS</a:t>
            </a:r>
            <a:endParaRPr lang="en-US" sz="1800" dirty="0"/>
          </a:p>
          <a:p>
            <a:pPr lvl="0"/>
            <a:r>
              <a:rPr lang="en-US" sz="1800" dirty="0"/>
              <a:t>Whether small scale dairy farmers in </a:t>
            </a:r>
            <a:r>
              <a:rPr lang="en-US" sz="1800" dirty="0" err="1"/>
              <a:t>peri</a:t>
            </a:r>
            <a:r>
              <a:rPr lang="en-US" sz="1800" dirty="0"/>
              <a:t> urban area have appropriate knowledge of hygienic milk production practices?</a:t>
            </a:r>
          </a:p>
          <a:p>
            <a:pPr lvl="0"/>
            <a:r>
              <a:rPr lang="en-US" sz="1800" dirty="0"/>
              <a:t>Is there any association between different factors like socio economic statuses, age, and experience with knowledge level of farmers</a:t>
            </a:r>
            <a:r>
              <a:rPr lang="en-US" sz="1800" dirty="0" smtClean="0"/>
              <a:t>?</a:t>
            </a:r>
            <a:r>
              <a:rPr lang="en-US" sz="1800" dirty="0"/>
              <a:t> </a:t>
            </a:r>
          </a:p>
          <a:p>
            <a:endParaRPr lang="en-US" sz="1800" dirty="0"/>
          </a:p>
        </p:txBody>
      </p:sp>
    </p:spTree>
    <p:extLst>
      <p:ext uri="{BB962C8B-B14F-4D97-AF65-F5344CB8AC3E}">
        <p14:creationId xmlns:p14="http://schemas.microsoft.com/office/powerpoint/2010/main" val="3351626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33400"/>
            <a:ext cx="7024744" cy="1143000"/>
          </a:xfrm>
        </p:spPr>
        <p:txBody>
          <a:bodyPr>
            <a:normAutofit/>
          </a:bodyPr>
          <a:lstStyle/>
          <a:p>
            <a:r>
              <a:rPr lang="en-US" b="1" dirty="0"/>
              <a:t>Rationale</a:t>
            </a:r>
            <a:endParaRPr lang="en-US" b="1" dirty="0"/>
          </a:p>
        </p:txBody>
      </p:sp>
      <p:sp>
        <p:nvSpPr>
          <p:cNvPr id="3" name="Content Placeholder 2"/>
          <p:cNvSpPr>
            <a:spLocks noGrp="1"/>
          </p:cNvSpPr>
          <p:nvPr>
            <p:ph idx="1"/>
          </p:nvPr>
        </p:nvSpPr>
        <p:spPr>
          <a:xfrm>
            <a:off x="1043492" y="1752600"/>
            <a:ext cx="6777317" cy="3508977"/>
          </a:xfrm>
        </p:spPr>
        <p:txBody>
          <a:bodyPr/>
          <a:lstStyle/>
          <a:p>
            <a:r>
              <a:rPr lang="en-US" dirty="0" smtClean="0">
                <a:latin typeface="Times New Roman" pitchFamily="18" charset="0"/>
                <a:cs typeface="Times New Roman" pitchFamily="18" charset="0"/>
              </a:rPr>
              <a:t>Zoonotic diseases may occur </a:t>
            </a:r>
            <a:r>
              <a:rPr lang="en-US" dirty="0">
                <a:latin typeface="Times New Roman" pitchFamily="18" charset="0"/>
                <a:cs typeface="Times New Roman" pitchFamily="18" charset="0"/>
              </a:rPr>
              <a:t>as a result of  unhygienic production practices, improper handling and </a:t>
            </a:r>
            <a:r>
              <a:rPr lang="en-US" dirty="0" smtClean="0">
                <a:latin typeface="Times New Roman" pitchFamily="18" charset="0"/>
                <a:cs typeface="Times New Roman" pitchFamily="18" charset="0"/>
              </a:rPr>
              <a:t>storage of milk and milk products.</a:t>
            </a:r>
          </a:p>
          <a:p>
            <a:pPr marL="0" indent="0">
              <a:buNone/>
            </a:pPr>
            <a:endParaRPr lang="en-US"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218682" y="3087118"/>
            <a:ext cx="3200399" cy="3274563"/>
          </a:xfrm>
          <a:prstGeom prst="rect">
            <a:avLst/>
          </a:prstGeom>
        </p:spPr>
      </p:pic>
    </p:spTree>
    <p:extLst>
      <p:ext uri="{BB962C8B-B14F-4D97-AF65-F5344CB8AC3E}">
        <p14:creationId xmlns:p14="http://schemas.microsoft.com/office/powerpoint/2010/main" val="1965912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066800"/>
            <a:ext cx="6777317" cy="3508977"/>
          </a:xfrm>
        </p:spPr>
        <p:txBody>
          <a:bodyPr>
            <a:noAutofit/>
          </a:bodyPr>
          <a:lstStyle/>
          <a:p>
            <a:r>
              <a:rPr lang="en-US" dirty="0"/>
              <a:t>Some of the zoonotic diseases of cattle that spread through milk are Brucellosis, Tuberculosis, Salmonellosis, Vesicular Stomatitis etc. </a:t>
            </a:r>
            <a:endParaRPr lang="en-US" dirty="0" smtClean="0"/>
          </a:p>
          <a:p>
            <a:r>
              <a:rPr lang="en-US" dirty="0" smtClean="0"/>
              <a:t>Prevention </a:t>
            </a:r>
            <a:r>
              <a:rPr lang="en-US" dirty="0"/>
              <a:t>of vesicular stomatitis is by wearing gloves while handling animals suspected of having vesicular stomatitis. Hands should be thoroughly washed after handling any animals. </a:t>
            </a:r>
            <a:endParaRPr lang="en-US" dirty="0" smtClean="0"/>
          </a:p>
          <a:p>
            <a:r>
              <a:rPr lang="en-US" dirty="0" smtClean="0"/>
              <a:t>Prevention </a:t>
            </a:r>
            <a:r>
              <a:rPr lang="en-US" dirty="0"/>
              <a:t>of tuberculosis is by avoiding unpasteurized dairy products.  People acquire salmonella from undercooked contaminated meat, infected eggs, or unpasteurized milk products</a:t>
            </a:r>
          </a:p>
        </p:txBody>
      </p:sp>
    </p:spTree>
    <p:extLst>
      <p:ext uri="{BB962C8B-B14F-4D97-AF65-F5344CB8AC3E}">
        <p14:creationId xmlns:p14="http://schemas.microsoft.com/office/powerpoint/2010/main" val="1324368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219200"/>
            <a:ext cx="6777317" cy="3508977"/>
          </a:xfrm>
        </p:spPr>
        <p:txBody>
          <a:bodyPr>
            <a:noAutofit/>
          </a:bodyPr>
          <a:lstStyle/>
          <a:p>
            <a:pPr marL="0" indent="0">
              <a:buNone/>
            </a:pPr>
            <a:r>
              <a:rPr lang="en-US" b="1" dirty="0"/>
              <a:t>The Clean milk production</a:t>
            </a:r>
            <a:r>
              <a:rPr lang="en-US" dirty="0"/>
              <a:t> involves thorough cleanliness at all phases of handling and stringent quality control and hygienic measures have to be adopted at farm level. The milk quality is determined by aspects of composition and hygiene of </a:t>
            </a:r>
            <a:r>
              <a:rPr lang="en-US" dirty="0" smtClean="0"/>
              <a:t>milk</a:t>
            </a:r>
          </a:p>
          <a:p>
            <a:r>
              <a:rPr lang="en-US" dirty="0"/>
              <a:t>There are mainly four factors to be considered in</a:t>
            </a:r>
          </a:p>
          <a:p>
            <a:pPr marL="0" indent="0">
              <a:buNone/>
            </a:pPr>
            <a:r>
              <a:rPr lang="en-US" b="1" dirty="0"/>
              <a:t>Clean Milk Production (CMP) practices</a:t>
            </a:r>
            <a:r>
              <a:rPr lang="en-US" dirty="0"/>
              <a:t>-</a:t>
            </a:r>
          </a:p>
          <a:p>
            <a:r>
              <a:rPr lang="en-US" dirty="0"/>
              <a:t>Animal hygiene, milking hygiene, equipment hygiene and processing hygiene</a:t>
            </a:r>
          </a:p>
        </p:txBody>
      </p:sp>
    </p:spTree>
    <p:extLst>
      <p:ext uri="{BB962C8B-B14F-4D97-AF65-F5344CB8AC3E}">
        <p14:creationId xmlns:p14="http://schemas.microsoft.com/office/powerpoint/2010/main" val="4233640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1143000"/>
          </a:xfrm>
        </p:spPr>
        <p:txBody>
          <a:bodyPr>
            <a:normAutofit fontScale="90000"/>
          </a:bodyPr>
          <a:lstStyle/>
          <a:p>
            <a:r>
              <a:rPr lang="en-IN" b="1" dirty="0" smtClean="0"/>
              <a:t> Scope and limitations of study</a:t>
            </a:r>
            <a:r>
              <a:rPr lang="en-US" sz="3600" dirty="0" smtClean="0"/>
              <a:t/>
            </a:r>
            <a:br>
              <a:rPr lang="en-US" sz="3600" dirty="0" smtClean="0"/>
            </a:br>
            <a:endParaRPr lang="en-US" dirty="0"/>
          </a:p>
        </p:txBody>
      </p:sp>
      <p:sp>
        <p:nvSpPr>
          <p:cNvPr id="3" name="Content Placeholder 2"/>
          <p:cNvSpPr>
            <a:spLocks noGrp="1"/>
          </p:cNvSpPr>
          <p:nvPr>
            <p:ph idx="1"/>
          </p:nvPr>
        </p:nvSpPr>
        <p:spPr>
          <a:xfrm>
            <a:off x="762000" y="1219200"/>
            <a:ext cx="7772400" cy="4800600"/>
          </a:xfrm>
        </p:spPr>
        <p:txBody>
          <a:bodyPr>
            <a:noAutofit/>
          </a:bodyPr>
          <a:lstStyle/>
          <a:p>
            <a:pPr lvl="0"/>
            <a:r>
              <a:rPr lang="en-US" sz="2000" dirty="0" smtClean="0"/>
              <a:t>This </a:t>
            </a:r>
            <a:r>
              <a:rPr lang="en-US" sz="2000" dirty="0"/>
              <a:t>study provides information on knowledge and practices of dairy farm workers regarding hygiene milk practices, south west Delhi. </a:t>
            </a:r>
          </a:p>
          <a:p>
            <a:pPr lvl="0"/>
            <a:r>
              <a:rPr lang="en-US" sz="2000" dirty="0"/>
              <a:t>Result of the study cannot be generalized to a larger population. It gives us indication of present knowledge and practices of farm workers. Study can be conducted across different geographical locations to get a wider </a:t>
            </a:r>
            <a:r>
              <a:rPr lang="en-US" sz="2000" dirty="0" smtClean="0"/>
              <a:t>understanding.</a:t>
            </a:r>
          </a:p>
          <a:p>
            <a:pPr lvl="0"/>
            <a:r>
              <a:rPr lang="en-US" sz="2000" dirty="0" smtClean="0"/>
              <a:t>There </a:t>
            </a:r>
            <a:r>
              <a:rPr lang="en-US" sz="2000" dirty="0"/>
              <a:t>could be some degree of bias on the part of farm workers in answering some hygiene questions.</a:t>
            </a:r>
          </a:p>
          <a:p>
            <a:pPr lvl="0"/>
            <a:r>
              <a:rPr lang="en-US" sz="2000" dirty="0"/>
              <a:t>Influence of religion, cast and ethnicity is not considered in the study. Their behavior can also be affected by these factors.</a:t>
            </a:r>
          </a:p>
          <a:p>
            <a:endParaRPr lang="en-US" sz="2000" dirty="0"/>
          </a:p>
        </p:txBody>
      </p:sp>
    </p:spTree>
    <p:extLst>
      <p:ext uri="{BB962C8B-B14F-4D97-AF65-F5344CB8AC3E}">
        <p14:creationId xmlns:p14="http://schemas.microsoft.com/office/powerpoint/2010/main" val="2454059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33400"/>
            <a:ext cx="7024744" cy="1143000"/>
          </a:xfrm>
        </p:spPr>
        <p:txBody>
          <a:bodyPr>
            <a:normAutofit fontScale="90000"/>
          </a:bodyPr>
          <a:lstStyle/>
          <a:p>
            <a:r>
              <a:rPr lang="en-US" b="1" dirty="0"/>
              <a:t>METHODOLOGY</a:t>
            </a:r>
            <a:r>
              <a:rPr lang="en-US" dirty="0"/>
              <a:t/>
            </a:r>
            <a:br>
              <a:rPr lang="en-US" dirty="0"/>
            </a:br>
            <a:endParaRPr lang="en-US" dirty="0"/>
          </a:p>
        </p:txBody>
      </p:sp>
      <p:sp>
        <p:nvSpPr>
          <p:cNvPr id="3" name="Content Placeholder 2"/>
          <p:cNvSpPr>
            <a:spLocks noGrp="1"/>
          </p:cNvSpPr>
          <p:nvPr>
            <p:ph idx="1"/>
          </p:nvPr>
        </p:nvSpPr>
        <p:spPr>
          <a:xfrm>
            <a:off x="914400" y="1219200"/>
            <a:ext cx="6777317" cy="3508977"/>
          </a:xfrm>
        </p:spPr>
        <p:txBody>
          <a:bodyPr>
            <a:normAutofit lnSpcReduction="10000"/>
          </a:bodyPr>
          <a:lstStyle/>
          <a:p>
            <a:pPr marL="0" indent="0">
              <a:buNone/>
            </a:pPr>
            <a:r>
              <a:rPr lang="en-US" b="1" dirty="0"/>
              <a:t>STUDY SETTING </a:t>
            </a:r>
            <a:endParaRPr lang="en-US" b="1" dirty="0" smtClean="0"/>
          </a:p>
          <a:p>
            <a:pPr marL="0" indent="0">
              <a:buNone/>
            </a:pPr>
            <a:r>
              <a:rPr lang="en-US" sz="2400" dirty="0" err="1"/>
              <a:t>Nangli</a:t>
            </a:r>
            <a:r>
              <a:rPr lang="en-US" sz="2400" dirty="0"/>
              <a:t> dairy in </a:t>
            </a:r>
            <a:r>
              <a:rPr lang="en-US" sz="2400" dirty="0" err="1"/>
              <a:t>Najafgarh</a:t>
            </a:r>
            <a:r>
              <a:rPr lang="en-US" sz="2400" dirty="0"/>
              <a:t> </a:t>
            </a:r>
            <a:endParaRPr lang="en-US" sz="2400" dirty="0" smtClean="0"/>
          </a:p>
          <a:p>
            <a:pPr marL="0" indent="0">
              <a:buNone/>
            </a:pPr>
            <a:r>
              <a:rPr lang="en-US" sz="2400" dirty="0"/>
              <a:t>a typical </a:t>
            </a:r>
            <a:r>
              <a:rPr lang="en-US" sz="2400" dirty="0" err="1"/>
              <a:t>peri</a:t>
            </a:r>
            <a:r>
              <a:rPr lang="en-US" sz="2400" dirty="0"/>
              <a:t>-urban area in south west Delhi with concentrated dairy farming villages. </a:t>
            </a:r>
            <a:r>
              <a:rPr lang="en-US" sz="2400" dirty="0" err="1"/>
              <a:t>Nangli</a:t>
            </a:r>
            <a:r>
              <a:rPr lang="en-US" sz="2400" dirty="0"/>
              <a:t> dairy in </a:t>
            </a:r>
            <a:r>
              <a:rPr lang="en-US" sz="2400" dirty="0" err="1"/>
              <a:t>Najafgarh</a:t>
            </a:r>
            <a:r>
              <a:rPr lang="en-US" sz="2400" dirty="0"/>
              <a:t> has many milk producing dairy farms and households. Hindi is the local language here. These facilities are chosen on the basis of their suitability to the purpose of the study.</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2400" y="4419600"/>
            <a:ext cx="4572000" cy="2266950"/>
          </a:xfrm>
          <a:prstGeom prst="rect">
            <a:avLst/>
          </a:prstGeom>
        </p:spPr>
      </p:pic>
    </p:spTree>
    <p:extLst>
      <p:ext uri="{BB962C8B-B14F-4D97-AF65-F5344CB8AC3E}">
        <p14:creationId xmlns:p14="http://schemas.microsoft.com/office/powerpoint/2010/main" val="3248843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063023"/>
            <a:ext cx="6777317" cy="3508977"/>
          </a:xfrm>
        </p:spPr>
        <p:txBody>
          <a:bodyPr>
            <a:noAutofit/>
          </a:bodyPr>
          <a:lstStyle/>
          <a:p>
            <a:pPr marL="0" indent="0">
              <a:buNone/>
            </a:pPr>
            <a:r>
              <a:rPr lang="en-US" b="1" dirty="0" smtClean="0"/>
              <a:t>STUDY POPULATION </a:t>
            </a:r>
          </a:p>
          <a:p>
            <a:r>
              <a:rPr lang="en-US" dirty="0"/>
              <a:t>Dairy farm workers, who were directly involved in milking and handling milk and milk products. Dairy farm workers are first point of contact of milk production, their knowledge is essential for hygienic production of milk. Adults above the age of 18 years were chosen for the study.</a:t>
            </a:r>
          </a:p>
          <a:p>
            <a:r>
              <a:rPr lang="en-US" dirty="0"/>
              <a:t>As per Indian law definition-A legal adult is a person who has attained the age of majority (on completion of 18 years) and is therefore regarded as independent, self-sufficient, and responsible</a:t>
            </a:r>
          </a:p>
          <a:p>
            <a:pPr marL="0" indent="0">
              <a:buNone/>
            </a:pPr>
            <a:endParaRPr lang="en-US" dirty="0"/>
          </a:p>
        </p:txBody>
      </p:sp>
    </p:spTree>
    <p:extLst>
      <p:ext uri="{BB962C8B-B14F-4D97-AF65-F5344CB8AC3E}">
        <p14:creationId xmlns:p14="http://schemas.microsoft.com/office/powerpoint/2010/main" val="12521889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104</TotalTime>
  <Words>1056</Words>
  <Application>Microsoft Office PowerPoint</Application>
  <PresentationFormat>On-screen Show (4:3)</PresentationFormat>
  <Paragraphs>59</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Austin</vt:lpstr>
      <vt:lpstr>          DISSERTATION      AT PUBLIC HEALTH FOUNDATION OF INDIA Knowledge and practices about hygienic milk production among dairy farm workers, south west Delhi.  </vt:lpstr>
      <vt:lpstr>Title </vt:lpstr>
      <vt:lpstr>OBJECTIVE</vt:lpstr>
      <vt:lpstr>Rationale</vt:lpstr>
      <vt:lpstr>PowerPoint Presentation</vt:lpstr>
      <vt:lpstr>PowerPoint Presentation</vt:lpstr>
      <vt:lpstr> Scope and limitations of study </vt:lpstr>
      <vt:lpstr>METHODOLOGY </vt:lpstr>
      <vt:lpstr>PowerPoint Presentation</vt:lpstr>
      <vt:lpstr>PowerPoint Presentation</vt:lpstr>
      <vt:lpstr>PowerPoint Presentation</vt:lpstr>
      <vt:lpstr>ETHICAL CONSIDERATION  </vt:lpstr>
      <vt:lpstr>PowerPoint Presentation</vt:lpstr>
      <vt:lpstr>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vt:lpstr>
      <vt:lpstr>PowerPoint Presentation</vt:lpstr>
      <vt:lpstr>CONCLUSION</vt:lpstr>
      <vt:lpstr> THANKYOU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 pc</dc:creator>
  <cp:lastModifiedBy>Dell pc</cp:lastModifiedBy>
  <cp:revision>26</cp:revision>
  <dcterms:created xsi:type="dcterms:W3CDTF">2017-05-14T18:02:27Z</dcterms:created>
  <dcterms:modified xsi:type="dcterms:W3CDTF">2017-05-17T05:58:00Z</dcterms:modified>
</cp:coreProperties>
</file>