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notesMasterIdLst>
    <p:notesMasterId r:id="rId23"/>
  </p:notesMasterIdLst>
  <p:sldIdLst>
    <p:sldId id="280" r:id="rId2"/>
    <p:sldId id="257" r:id="rId3"/>
    <p:sldId id="263" r:id="rId4"/>
    <p:sldId id="264" r:id="rId5"/>
    <p:sldId id="266" r:id="rId6"/>
    <p:sldId id="267" r:id="rId7"/>
    <p:sldId id="269" r:id="rId8"/>
    <p:sldId id="295" r:id="rId9"/>
    <p:sldId id="293" r:id="rId10"/>
    <p:sldId id="289" r:id="rId11"/>
    <p:sldId id="271" r:id="rId12"/>
    <p:sldId id="272" r:id="rId13"/>
    <p:sldId id="283" r:id="rId14"/>
    <p:sldId id="273" r:id="rId15"/>
    <p:sldId id="284" r:id="rId16"/>
    <p:sldId id="274" r:id="rId17"/>
    <p:sldId id="285" r:id="rId18"/>
    <p:sldId id="275" r:id="rId19"/>
    <p:sldId id="294"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255"/>
    <p:restoredTop sz="93887"/>
  </p:normalViewPr>
  <p:slideViewPr>
    <p:cSldViewPr>
      <p:cViewPr varScale="1">
        <p:scale>
          <a:sx n="68" d="100"/>
          <a:sy n="68" d="100"/>
        </p:scale>
        <p:origin x="-169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D0257B-9A95-7844-82D1-25E6FBFDBB80}" type="doc">
      <dgm:prSet loTypeId="urn:microsoft.com/office/officeart/2005/8/layout/arrow2" loCatId="" qsTypeId="urn:microsoft.com/office/officeart/2005/8/quickstyle/simple4" qsCatId="simple" csTypeId="urn:microsoft.com/office/officeart/2005/8/colors/accent3_4" csCatId="accent3" phldr="1"/>
      <dgm:spPr/>
    </dgm:pt>
    <dgm:pt modelId="{241B333D-0BBD-9D42-970D-0A8F01B3C9C2}">
      <dgm:prSet phldrT="[Text]" custT="1"/>
      <dgm:spPr/>
      <dgm:t>
        <a:bodyPr/>
        <a:lstStyle/>
        <a:p>
          <a:r>
            <a:rPr lang="en-GB" sz="1400" b="1" dirty="0">
              <a:latin typeface="Times New Roman" charset="0"/>
              <a:ea typeface="Times New Roman" charset="0"/>
              <a:cs typeface="Times New Roman" charset="0"/>
            </a:rPr>
            <a:t>Project </a:t>
          </a:r>
          <a:r>
            <a:rPr lang="en-GB" sz="1400" b="1" dirty="0" smtClean="0">
              <a:latin typeface="Times New Roman" charset="0"/>
              <a:ea typeface="Times New Roman" charset="0"/>
              <a:cs typeface="Times New Roman" charset="0"/>
            </a:rPr>
            <a:t>Initiation</a:t>
          </a:r>
          <a:endParaRPr lang="en-GB" sz="1400" b="1" dirty="0">
            <a:latin typeface="Times New Roman" charset="0"/>
            <a:ea typeface="Times New Roman" charset="0"/>
            <a:cs typeface="Times New Roman" charset="0"/>
          </a:endParaRPr>
        </a:p>
        <a:p>
          <a:r>
            <a:rPr lang="en-GB" sz="1400" dirty="0">
              <a:latin typeface="Times New Roman" charset="0"/>
              <a:ea typeface="Times New Roman" charset="0"/>
              <a:cs typeface="Times New Roman" charset="0"/>
            </a:rPr>
            <a:t>Need </a:t>
          </a:r>
          <a:r>
            <a:rPr lang="en-GB" sz="1400" dirty="0" smtClean="0">
              <a:latin typeface="Times New Roman" charset="0"/>
              <a:ea typeface="Times New Roman" charset="0"/>
              <a:cs typeface="Times New Roman" charset="0"/>
            </a:rPr>
            <a:t>Assessment</a:t>
          </a:r>
          <a:endParaRPr lang="en-GB" sz="1400" dirty="0">
            <a:latin typeface="Times New Roman" charset="0"/>
            <a:ea typeface="Times New Roman" charset="0"/>
            <a:cs typeface="Times New Roman" charset="0"/>
          </a:endParaRPr>
        </a:p>
        <a:p>
          <a:r>
            <a:rPr lang="en-GB" sz="1400" dirty="0">
              <a:latin typeface="Times New Roman" charset="0"/>
              <a:ea typeface="Times New Roman" charset="0"/>
              <a:cs typeface="Times New Roman" charset="0"/>
            </a:rPr>
            <a:t>Feasibility Study</a:t>
          </a:r>
        </a:p>
        <a:p>
          <a:r>
            <a:rPr lang="en-GB" sz="1400" dirty="0">
              <a:latin typeface="Times New Roman" charset="0"/>
              <a:ea typeface="Times New Roman" charset="0"/>
              <a:cs typeface="Times New Roman" charset="0"/>
            </a:rPr>
            <a:t>Detailed Project Report</a:t>
          </a:r>
        </a:p>
      </dgm:t>
    </dgm:pt>
    <dgm:pt modelId="{61F1D8B2-9F5A-804A-B0DF-2D38F79122AB}" type="parTrans" cxnId="{195C15C6-F1C2-BE4C-979C-E94991C66912}">
      <dgm:prSet/>
      <dgm:spPr/>
      <dgm:t>
        <a:bodyPr/>
        <a:lstStyle/>
        <a:p>
          <a:endParaRPr lang="en-GB"/>
        </a:p>
      </dgm:t>
    </dgm:pt>
    <dgm:pt modelId="{CA325062-E6DE-F142-B19D-B33AFDFB5C06}" type="sibTrans" cxnId="{195C15C6-F1C2-BE4C-979C-E94991C66912}">
      <dgm:prSet/>
      <dgm:spPr/>
      <dgm:t>
        <a:bodyPr/>
        <a:lstStyle/>
        <a:p>
          <a:endParaRPr lang="en-GB"/>
        </a:p>
      </dgm:t>
    </dgm:pt>
    <dgm:pt modelId="{395D8E45-80E0-8045-ABBC-C77CB8AE353C}">
      <dgm:prSet phldrT="[Text]" custT="1"/>
      <dgm:spPr/>
      <dgm:t>
        <a:bodyPr/>
        <a:lstStyle/>
        <a:p>
          <a:r>
            <a:rPr lang="en-GB" sz="1400" b="1" dirty="0">
              <a:latin typeface="Times New Roman" charset="0"/>
              <a:ea typeface="Times New Roman" charset="0"/>
              <a:cs typeface="Times New Roman" charset="0"/>
            </a:rPr>
            <a:t>Project </a:t>
          </a:r>
          <a:r>
            <a:rPr lang="en-GB" sz="1400" b="1" dirty="0" smtClean="0">
              <a:latin typeface="Times New Roman" charset="0"/>
              <a:ea typeface="Times New Roman" charset="0"/>
              <a:cs typeface="Times New Roman" charset="0"/>
            </a:rPr>
            <a:t>Planning</a:t>
          </a:r>
          <a:endParaRPr lang="en-GB" sz="1400" b="1" dirty="0">
            <a:latin typeface="Times New Roman" charset="0"/>
            <a:ea typeface="Times New Roman" charset="0"/>
            <a:cs typeface="Times New Roman" charset="0"/>
          </a:endParaRPr>
        </a:p>
        <a:p>
          <a:r>
            <a:rPr lang="en-GB" sz="1400" b="0" dirty="0" smtClean="0">
              <a:latin typeface="Times New Roman" charset="0"/>
              <a:ea typeface="Times New Roman" charset="0"/>
              <a:cs typeface="Times New Roman" charset="0"/>
            </a:rPr>
            <a:t>Architecture's </a:t>
          </a:r>
          <a:r>
            <a:rPr lang="en-GB" sz="1400" b="0" dirty="0">
              <a:latin typeface="Times New Roman" charset="0"/>
              <a:ea typeface="Times New Roman" charset="0"/>
              <a:cs typeface="Times New Roman" charset="0"/>
            </a:rPr>
            <a:t>Brief</a:t>
          </a:r>
        </a:p>
        <a:p>
          <a:r>
            <a:rPr lang="en-GB" sz="1400" b="0" dirty="0">
              <a:latin typeface="Times New Roman" charset="0"/>
              <a:ea typeface="Times New Roman" charset="0"/>
              <a:cs typeface="Times New Roman" charset="0"/>
            </a:rPr>
            <a:t>Engineer's Brief</a:t>
          </a:r>
        </a:p>
        <a:p>
          <a:r>
            <a:rPr lang="en-GB" sz="1400" b="0" dirty="0">
              <a:latin typeface="Times New Roman" charset="0"/>
              <a:ea typeface="Times New Roman" charset="0"/>
              <a:cs typeface="Times New Roman" charset="0"/>
            </a:rPr>
            <a:t>Macro Planning and Space </a:t>
          </a:r>
          <a:r>
            <a:rPr lang="en-GB" sz="1400" b="0" dirty="0" smtClean="0">
              <a:latin typeface="Times New Roman" charset="0"/>
              <a:ea typeface="Times New Roman" charset="0"/>
              <a:cs typeface="Times New Roman" charset="0"/>
            </a:rPr>
            <a:t>Allotment</a:t>
          </a:r>
          <a:endParaRPr lang="en-GB" sz="1400" b="0" dirty="0">
            <a:latin typeface="Times New Roman" charset="0"/>
            <a:ea typeface="Times New Roman" charset="0"/>
            <a:cs typeface="Times New Roman" charset="0"/>
          </a:endParaRPr>
        </a:p>
        <a:p>
          <a:r>
            <a:rPr lang="en-GB" sz="1400" b="0" dirty="0">
              <a:latin typeface="Times New Roman" charset="0"/>
              <a:ea typeface="Times New Roman" charset="0"/>
              <a:cs typeface="Times New Roman" charset="0"/>
            </a:rPr>
            <a:t>Micro Planning and Floor Plans</a:t>
          </a:r>
        </a:p>
        <a:p>
          <a:r>
            <a:rPr lang="en-GB" sz="1400" b="0" dirty="0">
              <a:latin typeface="Times New Roman" charset="0"/>
              <a:ea typeface="Times New Roman" charset="0"/>
              <a:cs typeface="Times New Roman" charset="0"/>
            </a:rPr>
            <a:t>Architect </a:t>
          </a:r>
          <a:r>
            <a:rPr lang="en-GB" sz="1400" b="0" dirty="0" smtClean="0">
              <a:latin typeface="Times New Roman" charset="0"/>
              <a:ea typeface="Times New Roman" charset="0"/>
              <a:cs typeface="Times New Roman" charset="0"/>
            </a:rPr>
            <a:t>drawings-</a:t>
          </a:r>
        </a:p>
        <a:p>
          <a:r>
            <a:rPr lang="en-GB" sz="1400" b="0" dirty="0" smtClean="0">
              <a:latin typeface="Times New Roman" charset="0"/>
              <a:ea typeface="Times New Roman" charset="0"/>
              <a:cs typeface="Times New Roman" charset="0"/>
            </a:rPr>
            <a:t>Shop Drawing</a:t>
          </a:r>
          <a:endParaRPr lang="en-GB" sz="1400" b="0" dirty="0">
            <a:latin typeface="Times New Roman" charset="0"/>
            <a:ea typeface="Times New Roman" charset="0"/>
            <a:cs typeface="Times New Roman" charset="0"/>
          </a:endParaRPr>
        </a:p>
        <a:p>
          <a:r>
            <a:rPr lang="en-GB" sz="1400" b="0" dirty="0" smtClean="0">
              <a:latin typeface="Times New Roman" charset="0"/>
              <a:ea typeface="Times New Roman" charset="0"/>
              <a:cs typeface="Times New Roman" charset="0"/>
            </a:rPr>
            <a:t>Services Drawing</a:t>
          </a:r>
          <a:endParaRPr lang="en-GB" sz="1400" b="0" dirty="0">
            <a:latin typeface="Times New Roman" charset="0"/>
            <a:ea typeface="Times New Roman" charset="0"/>
            <a:cs typeface="Times New Roman" charset="0"/>
          </a:endParaRPr>
        </a:p>
        <a:p>
          <a:r>
            <a:rPr lang="en-GB" sz="1400" b="0" dirty="0">
              <a:latin typeface="Times New Roman" charset="0"/>
              <a:ea typeface="Times New Roman" charset="0"/>
              <a:cs typeface="Times New Roman" charset="0"/>
            </a:rPr>
            <a:t>      </a:t>
          </a:r>
          <a:r>
            <a:rPr lang="en-GB" sz="1400" b="0" dirty="0" smtClean="0">
              <a:latin typeface="Times New Roman" charset="0"/>
              <a:ea typeface="Times New Roman" charset="0"/>
              <a:cs typeface="Times New Roman" charset="0"/>
            </a:rPr>
            <a:t>Interior Drawings</a:t>
          </a:r>
          <a:endParaRPr lang="en-GB" sz="1400" b="0" dirty="0">
            <a:latin typeface="Times New Roman" charset="0"/>
            <a:ea typeface="Times New Roman" charset="0"/>
            <a:cs typeface="Times New Roman" charset="0"/>
          </a:endParaRPr>
        </a:p>
        <a:p>
          <a:r>
            <a:rPr lang="en-GB" sz="1400" b="0" dirty="0" smtClean="0">
              <a:latin typeface="Times New Roman" charset="0"/>
              <a:ea typeface="Times New Roman" charset="0"/>
              <a:cs typeface="Times New Roman" charset="0"/>
            </a:rPr>
            <a:t>      </a:t>
          </a:r>
          <a:endParaRPr lang="en-GB" sz="1400" b="0" dirty="0">
            <a:latin typeface="Times New Roman" charset="0"/>
            <a:ea typeface="Times New Roman" charset="0"/>
            <a:cs typeface="Times New Roman" charset="0"/>
          </a:endParaRPr>
        </a:p>
        <a:p>
          <a:r>
            <a:rPr lang="en-GB" sz="1400" b="0" dirty="0">
              <a:latin typeface="Times New Roman" charset="0"/>
              <a:ea typeface="Times New Roman" charset="0"/>
              <a:cs typeface="Times New Roman" charset="0"/>
            </a:rPr>
            <a:t>      </a:t>
          </a:r>
        </a:p>
        <a:p>
          <a:r>
            <a:rPr lang="en-GB" sz="1400" b="0" dirty="0">
              <a:latin typeface="Times New Roman" charset="0"/>
              <a:ea typeface="Times New Roman" charset="0"/>
              <a:cs typeface="Times New Roman" charset="0"/>
            </a:rPr>
            <a:t>	</a:t>
          </a:r>
        </a:p>
        <a:p>
          <a:endParaRPr lang="en-GB" sz="1400" b="0" dirty="0">
            <a:latin typeface="Times New Roman" charset="0"/>
            <a:ea typeface="Times New Roman" charset="0"/>
            <a:cs typeface="Times New Roman" charset="0"/>
          </a:endParaRPr>
        </a:p>
        <a:p>
          <a:endParaRPr lang="en-GB" sz="1400" b="0" dirty="0">
            <a:latin typeface="Times New Roman" charset="0"/>
            <a:ea typeface="Times New Roman" charset="0"/>
            <a:cs typeface="Times New Roman" charset="0"/>
          </a:endParaRPr>
        </a:p>
        <a:p>
          <a:endParaRPr lang="en-GB" sz="1400" b="0" dirty="0">
            <a:latin typeface="Times New Roman" charset="0"/>
            <a:ea typeface="Times New Roman" charset="0"/>
            <a:cs typeface="Times New Roman" charset="0"/>
          </a:endParaRPr>
        </a:p>
        <a:p>
          <a:endParaRPr lang="en-GB" sz="1400" b="0" dirty="0">
            <a:latin typeface="Times New Roman" charset="0"/>
            <a:ea typeface="Times New Roman" charset="0"/>
            <a:cs typeface="Times New Roman" charset="0"/>
          </a:endParaRPr>
        </a:p>
      </dgm:t>
    </dgm:pt>
    <dgm:pt modelId="{116912EF-B6C4-474A-BEA4-C234C37DA67A}" type="parTrans" cxnId="{22DC1FA3-5094-5F42-A0B2-C5317CE01631}">
      <dgm:prSet/>
      <dgm:spPr/>
      <dgm:t>
        <a:bodyPr/>
        <a:lstStyle/>
        <a:p>
          <a:endParaRPr lang="en-GB"/>
        </a:p>
      </dgm:t>
    </dgm:pt>
    <dgm:pt modelId="{6FB115C0-7033-D94E-A574-93ADAC21A515}" type="sibTrans" cxnId="{22DC1FA3-5094-5F42-A0B2-C5317CE01631}">
      <dgm:prSet/>
      <dgm:spPr/>
      <dgm:t>
        <a:bodyPr/>
        <a:lstStyle/>
        <a:p>
          <a:endParaRPr lang="en-GB"/>
        </a:p>
      </dgm:t>
    </dgm:pt>
    <dgm:pt modelId="{4E9E208B-22E1-ED4F-B621-12AB0EE8C102}">
      <dgm:prSet phldrT="[Text]" custT="1"/>
      <dgm:spPr/>
      <dgm:t>
        <a:bodyPr/>
        <a:lstStyle/>
        <a:p>
          <a:r>
            <a:rPr lang="en-GB" sz="1400" b="1" dirty="0">
              <a:latin typeface="Times New Roman" charset="0"/>
              <a:ea typeface="Times New Roman" charset="0"/>
              <a:cs typeface="Times New Roman" charset="0"/>
            </a:rPr>
            <a:t>Project </a:t>
          </a:r>
          <a:r>
            <a:rPr lang="en-GB" sz="1400" b="1" dirty="0" smtClean="0">
              <a:latin typeface="Times New Roman" charset="0"/>
              <a:ea typeface="Times New Roman" charset="0"/>
              <a:cs typeface="Times New Roman" charset="0"/>
            </a:rPr>
            <a:t>Execution</a:t>
          </a:r>
          <a:endParaRPr lang="en-GB" sz="1400" b="1" dirty="0">
            <a:latin typeface="Times New Roman" charset="0"/>
            <a:ea typeface="Times New Roman" charset="0"/>
            <a:cs typeface="Times New Roman" charset="0"/>
          </a:endParaRPr>
        </a:p>
        <a:p>
          <a:r>
            <a:rPr lang="en-GB" sz="1400" dirty="0">
              <a:latin typeface="Times New Roman" charset="0"/>
              <a:ea typeface="Times New Roman" charset="0"/>
              <a:cs typeface="Times New Roman" charset="0"/>
            </a:rPr>
            <a:t>Land Acquisition</a:t>
          </a:r>
        </a:p>
        <a:p>
          <a:r>
            <a:rPr lang="en-GB" sz="1400" dirty="0">
              <a:latin typeface="Times New Roman" charset="0"/>
              <a:ea typeface="Times New Roman" charset="0"/>
              <a:cs typeface="Times New Roman" charset="0"/>
            </a:rPr>
            <a:t>Excavation</a:t>
          </a:r>
        </a:p>
        <a:p>
          <a:r>
            <a:rPr lang="en-GB" sz="1400" dirty="0">
              <a:latin typeface="Times New Roman" charset="0"/>
              <a:ea typeface="Times New Roman" charset="0"/>
              <a:cs typeface="Times New Roman" charset="0"/>
            </a:rPr>
            <a:t>Super-Structure</a:t>
          </a:r>
        </a:p>
        <a:p>
          <a:r>
            <a:rPr lang="en-GB" sz="1400" dirty="0">
              <a:latin typeface="Times New Roman" charset="0"/>
              <a:ea typeface="Times New Roman" charset="0"/>
              <a:cs typeface="Times New Roman" charset="0"/>
            </a:rPr>
            <a:t>Services Work-</a:t>
          </a:r>
        </a:p>
        <a:p>
          <a:r>
            <a:rPr lang="en-GB" sz="1400" dirty="0" smtClean="0">
              <a:latin typeface="Times New Roman" charset="0"/>
              <a:ea typeface="Times New Roman" charset="0"/>
              <a:cs typeface="Times New Roman" charset="0"/>
            </a:rPr>
            <a:t>Electrical </a:t>
          </a:r>
          <a:r>
            <a:rPr lang="en-GB" sz="1400" dirty="0">
              <a:latin typeface="Times New Roman" charset="0"/>
              <a:ea typeface="Times New Roman" charset="0"/>
              <a:cs typeface="Times New Roman" charset="0"/>
            </a:rPr>
            <a:t>Fittings and fixtures</a:t>
          </a:r>
        </a:p>
        <a:p>
          <a:r>
            <a:rPr lang="en-GB" sz="1400" dirty="0">
              <a:latin typeface="Times New Roman" charset="0"/>
              <a:ea typeface="Times New Roman" charset="0"/>
              <a:cs typeface="Times New Roman" charset="0"/>
            </a:rPr>
            <a:t>HVAC</a:t>
          </a:r>
        </a:p>
        <a:p>
          <a:r>
            <a:rPr lang="en-GB" sz="1400" dirty="0">
              <a:latin typeface="Times New Roman" charset="0"/>
              <a:ea typeface="Times New Roman" charset="0"/>
              <a:cs typeface="Times New Roman" charset="0"/>
            </a:rPr>
            <a:t>Plumbing</a:t>
          </a:r>
        </a:p>
        <a:p>
          <a:r>
            <a:rPr lang="en-GB" sz="1400" dirty="0">
              <a:latin typeface="Times New Roman" charset="0"/>
              <a:ea typeface="Times New Roman" charset="0"/>
              <a:cs typeface="Times New Roman" charset="0"/>
            </a:rPr>
            <a:t>MGPS</a:t>
          </a:r>
        </a:p>
        <a:p>
          <a:r>
            <a:rPr lang="en-GB" sz="1400" dirty="0">
              <a:latin typeface="Times New Roman" charset="0"/>
              <a:ea typeface="Times New Roman" charset="0"/>
              <a:cs typeface="Times New Roman" charset="0"/>
            </a:rPr>
            <a:t>PNG</a:t>
          </a:r>
        </a:p>
        <a:p>
          <a:r>
            <a:rPr lang="en-GB" sz="1400" dirty="0">
              <a:latin typeface="Times New Roman" charset="0"/>
              <a:ea typeface="Times New Roman" charset="0"/>
              <a:cs typeface="Times New Roman" charset="0"/>
            </a:rPr>
            <a:t>Final Finishing and Polishing</a:t>
          </a:r>
        </a:p>
        <a:p>
          <a:r>
            <a:rPr lang="en-GB" sz="1400" dirty="0">
              <a:latin typeface="Times New Roman" charset="0"/>
              <a:ea typeface="Times New Roman" charset="0"/>
              <a:cs typeface="Times New Roman" charset="0"/>
            </a:rPr>
            <a:t>Commissioning</a:t>
          </a:r>
        </a:p>
        <a:p>
          <a:r>
            <a:rPr lang="en-GB" sz="1400" dirty="0">
              <a:latin typeface="Times New Roman" charset="0"/>
              <a:ea typeface="Times New Roman" charset="0"/>
              <a:cs typeface="Times New Roman" charset="0"/>
            </a:rPr>
            <a:t>Handover to Operations</a:t>
          </a:r>
        </a:p>
      </dgm:t>
    </dgm:pt>
    <dgm:pt modelId="{0DE09198-3B60-E340-861A-5A5CB2FEB4BD}" type="parTrans" cxnId="{795C9AF7-0372-3042-BED1-7AD70945EC14}">
      <dgm:prSet/>
      <dgm:spPr/>
      <dgm:t>
        <a:bodyPr/>
        <a:lstStyle/>
        <a:p>
          <a:endParaRPr lang="en-GB"/>
        </a:p>
      </dgm:t>
    </dgm:pt>
    <dgm:pt modelId="{5F661F68-66BC-B84E-9F88-5AD5C6BE547B}" type="sibTrans" cxnId="{795C9AF7-0372-3042-BED1-7AD70945EC14}">
      <dgm:prSet/>
      <dgm:spPr/>
      <dgm:t>
        <a:bodyPr/>
        <a:lstStyle/>
        <a:p>
          <a:endParaRPr lang="en-GB"/>
        </a:p>
      </dgm:t>
    </dgm:pt>
    <dgm:pt modelId="{7693CABA-E800-344B-9767-0DAE1CFAEB18}" type="pres">
      <dgm:prSet presAssocID="{A2D0257B-9A95-7844-82D1-25E6FBFDBB80}" presName="arrowDiagram" presStyleCnt="0">
        <dgm:presLayoutVars>
          <dgm:chMax val="5"/>
          <dgm:dir/>
          <dgm:resizeHandles val="exact"/>
        </dgm:presLayoutVars>
      </dgm:prSet>
      <dgm:spPr/>
    </dgm:pt>
    <dgm:pt modelId="{F2870131-936D-3943-BB7A-BE2B265A3CED}" type="pres">
      <dgm:prSet presAssocID="{A2D0257B-9A95-7844-82D1-25E6FBFDBB80}" presName="arrow" presStyleLbl="bgShp" presStyleIdx="0" presStyleCnt="1"/>
      <dgm:spPr/>
      <dgm:t>
        <a:bodyPr/>
        <a:lstStyle/>
        <a:p>
          <a:endParaRPr lang="en-GB"/>
        </a:p>
      </dgm:t>
    </dgm:pt>
    <dgm:pt modelId="{D80B4580-2B82-FC4A-A0DD-D6F2FF0437F9}" type="pres">
      <dgm:prSet presAssocID="{A2D0257B-9A95-7844-82D1-25E6FBFDBB80}" presName="arrowDiagram3" presStyleCnt="0"/>
      <dgm:spPr/>
    </dgm:pt>
    <dgm:pt modelId="{FA135C51-D207-DC41-BF91-FE7121556A60}" type="pres">
      <dgm:prSet presAssocID="{241B333D-0BBD-9D42-970D-0A8F01B3C9C2}" presName="bullet3a" presStyleLbl="node1" presStyleIdx="0" presStyleCnt="3"/>
      <dgm:spPr/>
    </dgm:pt>
    <dgm:pt modelId="{A9025713-5792-BC45-8BA7-B2D285476AF2}" type="pres">
      <dgm:prSet presAssocID="{241B333D-0BBD-9D42-970D-0A8F01B3C9C2}" presName="textBox3a" presStyleLbl="revTx" presStyleIdx="0" presStyleCnt="3">
        <dgm:presLayoutVars>
          <dgm:bulletEnabled val="1"/>
        </dgm:presLayoutVars>
      </dgm:prSet>
      <dgm:spPr/>
      <dgm:t>
        <a:bodyPr/>
        <a:lstStyle/>
        <a:p>
          <a:endParaRPr lang="en-GB"/>
        </a:p>
      </dgm:t>
    </dgm:pt>
    <dgm:pt modelId="{40E9B30A-B8C5-4C4F-95F9-DAE7579FECA7}" type="pres">
      <dgm:prSet presAssocID="{395D8E45-80E0-8045-ABBC-C77CB8AE353C}" presName="bullet3b" presStyleLbl="node1" presStyleIdx="1" presStyleCnt="3"/>
      <dgm:spPr/>
    </dgm:pt>
    <dgm:pt modelId="{C465FD20-F6D9-9049-9683-C29C55ADB72E}" type="pres">
      <dgm:prSet presAssocID="{395D8E45-80E0-8045-ABBC-C77CB8AE353C}" presName="textBox3b" presStyleLbl="revTx" presStyleIdx="1" presStyleCnt="3">
        <dgm:presLayoutVars>
          <dgm:bulletEnabled val="1"/>
        </dgm:presLayoutVars>
      </dgm:prSet>
      <dgm:spPr/>
      <dgm:t>
        <a:bodyPr/>
        <a:lstStyle/>
        <a:p>
          <a:endParaRPr lang="en-GB"/>
        </a:p>
      </dgm:t>
    </dgm:pt>
    <dgm:pt modelId="{57C3ABB2-9185-6444-AA3C-5FEBF7EE1D72}" type="pres">
      <dgm:prSet presAssocID="{4E9E208B-22E1-ED4F-B621-12AB0EE8C102}" presName="bullet3c" presStyleLbl="node1" presStyleIdx="2" presStyleCnt="3"/>
      <dgm:spPr/>
    </dgm:pt>
    <dgm:pt modelId="{9C6E6532-6CC0-1C40-BC0D-B1705FBAEDF7}" type="pres">
      <dgm:prSet presAssocID="{4E9E208B-22E1-ED4F-B621-12AB0EE8C102}" presName="textBox3c" presStyleLbl="revTx" presStyleIdx="2" presStyleCnt="3">
        <dgm:presLayoutVars>
          <dgm:bulletEnabled val="1"/>
        </dgm:presLayoutVars>
      </dgm:prSet>
      <dgm:spPr/>
      <dgm:t>
        <a:bodyPr/>
        <a:lstStyle/>
        <a:p>
          <a:endParaRPr lang="en-GB"/>
        </a:p>
      </dgm:t>
    </dgm:pt>
  </dgm:ptLst>
  <dgm:cxnLst>
    <dgm:cxn modelId="{22DC1FA3-5094-5F42-A0B2-C5317CE01631}" srcId="{A2D0257B-9A95-7844-82D1-25E6FBFDBB80}" destId="{395D8E45-80E0-8045-ABBC-C77CB8AE353C}" srcOrd="1" destOrd="0" parTransId="{116912EF-B6C4-474A-BEA4-C234C37DA67A}" sibTransId="{6FB115C0-7033-D94E-A574-93ADAC21A515}"/>
    <dgm:cxn modelId="{143AFC1A-06FD-374F-9022-DDE284C10CB7}" type="presOf" srcId="{241B333D-0BBD-9D42-970D-0A8F01B3C9C2}" destId="{A9025713-5792-BC45-8BA7-B2D285476AF2}" srcOrd="0" destOrd="0" presId="urn:microsoft.com/office/officeart/2005/8/layout/arrow2"/>
    <dgm:cxn modelId="{873B3E56-32CD-CD41-9745-AFA00DF4281D}" type="presOf" srcId="{4E9E208B-22E1-ED4F-B621-12AB0EE8C102}" destId="{9C6E6532-6CC0-1C40-BC0D-B1705FBAEDF7}" srcOrd="0" destOrd="0" presId="urn:microsoft.com/office/officeart/2005/8/layout/arrow2"/>
    <dgm:cxn modelId="{5D68010A-D22F-8144-A976-A935EF05664B}" type="presOf" srcId="{A2D0257B-9A95-7844-82D1-25E6FBFDBB80}" destId="{7693CABA-E800-344B-9767-0DAE1CFAEB18}" srcOrd="0" destOrd="0" presId="urn:microsoft.com/office/officeart/2005/8/layout/arrow2"/>
    <dgm:cxn modelId="{ADEF891B-5512-0245-994C-4A270D18B0C9}" type="presOf" srcId="{395D8E45-80E0-8045-ABBC-C77CB8AE353C}" destId="{C465FD20-F6D9-9049-9683-C29C55ADB72E}" srcOrd="0" destOrd="0" presId="urn:microsoft.com/office/officeart/2005/8/layout/arrow2"/>
    <dgm:cxn modelId="{195C15C6-F1C2-BE4C-979C-E94991C66912}" srcId="{A2D0257B-9A95-7844-82D1-25E6FBFDBB80}" destId="{241B333D-0BBD-9D42-970D-0A8F01B3C9C2}" srcOrd="0" destOrd="0" parTransId="{61F1D8B2-9F5A-804A-B0DF-2D38F79122AB}" sibTransId="{CA325062-E6DE-F142-B19D-B33AFDFB5C06}"/>
    <dgm:cxn modelId="{795C9AF7-0372-3042-BED1-7AD70945EC14}" srcId="{A2D0257B-9A95-7844-82D1-25E6FBFDBB80}" destId="{4E9E208B-22E1-ED4F-B621-12AB0EE8C102}" srcOrd="2" destOrd="0" parTransId="{0DE09198-3B60-E340-861A-5A5CB2FEB4BD}" sibTransId="{5F661F68-66BC-B84E-9F88-5AD5C6BE547B}"/>
    <dgm:cxn modelId="{1266D5F7-BD7B-1444-A8C8-2AF53F3EACF5}" type="presParOf" srcId="{7693CABA-E800-344B-9767-0DAE1CFAEB18}" destId="{F2870131-936D-3943-BB7A-BE2B265A3CED}" srcOrd="0" destOrd="0" presId="urn:microsoft.com/office/officeart/2005/8/layout/arrow2"/>
    <dgm:cxn modelId="{328B8179-8DE5-C04C-8D89-48F64722FC86}" type="presParOf" srcId="{7693CABA-E800-344B-9767-0DAE1CFAEB18}" destId="{D80B4580-2B82-FC4A-A0DD-D6F2FF0437F9}" srcOrd="1" destOrd="0" presId="urn:microsoft.com/office/officeart/2005/8/layout/arrow2"/>
    <dgm:cxn modelId="{AD64CD8B-46B2-F64C-B78A-671CA1AECDC9}" type="presParOf" srcId="{D80B4580-2B82-FC4A-A0DD-D6F2FF0437F9}" destId="{FA135C51-D207-DC41-BF91-FE7121556A60}" srcOrd="0" destOrd="0" presId="urn:microsoft.com/office/officeart/2005/8/layout/arrow2"/>
    <dgm:cxn modelId="{6A6F5B1A-52AC-2E42-A910-9175D232EEB9}" type="presParOf" srcId="{D80B4580-2B82-FC4A-A0DD-D6F2FF0437F9}" destId="{A9025713-5792-BC45-8BA7-B2D285476AF2}" srcOrd="1" destOrd="0" presId="urn:microsoft.com/office/officeart/2005/8/layout/arrow2"/>
    <dgm:cxn modelId="{46F50D69-51E8-C84F-9E8B-D02275B78791}" type="presParOf" srcId="{D80B4580-2B82-FC4A-A0DD-D6F2FF0437F9}" destId="{40E9B30A-B8C5-4C4F-95F9-DAE7579FECA7}" srcOrd="2" destOrd="0" presId="urn:microsoft.com/office/officeart/2005/8/layout/arrow2"/>
    <dgm:cxn modelId="{B8A9EC18-E1E2-F745-A639-BDFAF9F719AC}" type="presParOf" srcId="{D80B4580-2B82-FC4A-A0DD-D6F2FF0437F9}" destId="{C465FD20-F6D9-9049-9683-C29C55ADB72E}" srcOrd="3" destOrd="0" presId="urn:microsoft.com/office/officeart/2005/8/layout/arrow2"/>
    <dgm:cxn modelId="{26B3F924-FD6E-9C49-89C0-6C81E9F9611A}" type="presParOf" srcId="{D80B4580-2B82-FC4A-A0DD-D6F2FF0437F9}" destId="{57C3ABB2-9185-6444-AA3C-5FEBF7EE1D72}" srcOrd="4" destOrd="0" presId="urn:microsoft.com/office/officeart/2005/8/layout/arrow2"/>
    <dgm:cxn modelId="{D621B297-55DC-654C-BED9-8B6F821ED395}" type="presParOf" srcId="{D80B4580-2B82-FC4A-A0DD-D6F2FF0437F9}" destId="{9C6E6532-6CC0-1C40-BC0D-B1705FBAEDF7}" srcOrd="5"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70131-936D-3943-BB7A-BE2B265A3CED}">
      <dsp:nvSpPr>
        <dsp:cNvPr id="0" name=""/>
        <dsp:cNvSpPr/>
      </dsp:nvSpPr>
      <dsp:spPr>
        <a:xfrm>
          <a:off x="934702" y="0"/>
          <a:ext cx="5841999" cy="3651249"/>
        </a:xfrm>
        <a:prstGeom prst="swooshArrow">
          <a:avLst>
            <a:gd name="adj1" fmla="val 25000"/>
            <a:gd name="adj2" fmla="val 25000"/>
          </a:avLst>
        </a:prstGeom>
        <a:solidFill>
          <a:schemeClr val="accent3">
            <a:tint val="55000"/>
            <a:hueOff val="0"/>
            <a:satOff val="0"/>
            <a:lumOff val="0"/>
            <a:alphaOff val="0"/>
          </a:schemeClr>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sp>
    <dsp:sp modelId="{FA135C51-D207-DC41-BF91-FE7121556A60}">
      <dsp:nvSpPr>
        <dsp:cNvPr id="0" name=""/>
        <dsp:cNvSpPr/>
      </dsp:nvSpPr>
      <dsp:spPr>
        <a:xfrm>
          <a:off x="1676636" y="2520092"/>
          <a:ext cx="151892" cy="151892"/>
        </a:xfrm>
        <a:prstGeom prst="ellipse">
          <a:avLst/>
        </a:prstGeom>
        <a:gradFill rotWithShape="0">
          <a:gsLst>
            <a:gs pos="0">
              <a:schemeClr val="accent3">
                <a:shade val="50000"/>
                <a:hueOff val="0"/>
                <a:satOff val="0"/>
                <a:lumOff val="0"/>
                <a:alphaOff val="0"/>
                <a:tint val="94000"/>
                <a:satMod val="100000"/>
                <a:lumMod val="108000"/>
              </a:schemeClr>
            </a:gs>
            <a:gs pos="50000">
              <a:schemeClr val="accent3">
                <a:shade val="50000"/>
                <a:hueOff val="0"/>
                <a:satOff val="0"/>
                <a:lumOff val="0"/>
                <a:alphaOff val="0"/>
                <a:tint val="98000"/>
                <a:shade val="100000"/>
                <a:satMod val="100000"/>
                <a:lumMod val="100000"/>
              </a:schemeClr>
            </a:gs>
            <a:gs pos="100000">
              <a:schemeClr val="accent3">
                <a:shade val="50000"/>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sp>
    <dsp:sp modelId="{A9025713-5792-BC45-8BA7-B2D285476AF2}">
      <dsp:nvSpPr>
        <dsp:cNvPr id="0" name=""/>
        <dsp:cNvSpPr/>
      </dsp:nvSpPr>
      <dsp:spPr>
        <a:xfrm>
          <a:off x="1752582" y="2596038"/>
          <a:ext cx="1361186" cy="1055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484" tIns="0" rIns="0" bIns="0" numCol="1" spcCol="1270" anchor="t" anchorCtr="0">
          <a:noAutofit/>
        </a:bodyPr>
        <a:lstStyle/>
        <a:p>
          <a:pPr lvl="0" algn="l" defTabSz="533400">
            <a:lnSpc>
              <a:spcPct val="90000"/>
            </a:lnSpc>
            <a:spcBef>
              <a:spcPct val="0"/>
            </a:spcBef>
            <a:spcAft>
              <a:spcPct val="35000"/>
            </a:spcAft>
          </a:pPr>
          <a:r>
            <a:rPr lang="en-GB" sz="1200" b="1" kern="1200" dirty="0">
              <a:latin typeface="Times New Roman" charset="0"/>
              <a:ea typeface="Times New Roman" charset="0"/>
              <a:cs typeface="Times New Roman" charset="0"/>
            </a:rPr>
            <a:t>Project Initiation-</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Need </a:t>
          </a:r>
          <a:r>
            <a:rPr lang="en-GB" sz="1200" kern="1200" dirty="0" smtClean="0">
              <a:latin typeface="Times New Roman" charset="0"/>
              <a:ea typeface="Times New Roman" charset="0"/>
              <a:cs typeface="Times New Roman" charset="0"/>
            </a:rPr>
            <a:t>Assessment</a:t>
          </a:r>
          <a:endParaRPr lang="en-GB" sz="1200" kern="1200" dirty="0">
            <a:latin typeface="Times New Roman" charset="0"/>
            <a:ea typeface="Times New Roman" charset="0"/>
            <a:cs typeface="Times New Roman" charset="0"/>
          </a:endParaRP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Feasibility Study</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Detailed Project Report</a:t>
          </a:r>
        </a:p>
      </dsp:txBody>
      <dsp:txXfrm>
        <a:off x="1752582" y="2596038"/>
        <a:ext cx="1361186" cy="1055211"/>
      </dsp:txXfrm>
    </dsp:sp>
    <dsp:sp modelId="{40E9B30A-B8C5-4C4F-95F9-DAE7579FECA7}">
      <dsp:nvSpPr>
        <dsp:cNvPr id="0" name=""/>
        <dsp:cNvSpPr/>
      </dsp:nvSpPr>
      <dsp:spPr>
        <a:xfrm>
          <a:off x="3017375" y="1527682"/>
          <a:ext cx="274574" cy="274574"/>
        </a:xfrm>
        <a:prstGeom prst="ellipse">
          <a:avLst/>
        </a:prstGeom>
        <a:gradFill rotWithShape="0">
          <a:gsLst>
            <a:gs pos="0">
              <a:schemeClr val="accent3">
                <a:shade val="50000"/>
                <a:hueOff val="-156055"/>
                <a:satOff val="-5277"/>
                <a:lumOff val="27993"/>
                <a:alphaOff val="0"/>
                <a:tint val="94000"/>
                <a:satMod val="100000"/>
                <a:lumMod val="108000"/>
              </a:schemeClr>
            </a:gs>
            <a:gs pos="50000">
              <a:schemeClr val="accent3">
                <a:shade val="50000"/>
                <a:hueOff val="-156055"/>
                <a:satOff val="-5277"/>
                <a:lumOff val="27993"/>
                <a:alphaOff val="0"/>
                <a:tint val="98000"/>
                <a:shade val="100000"/>
                <a:satMod val="100000"/>
                <a:lumMod val="100000"/>
              </a:schemeClr>
            </a:gs>
            <a:gs pos="100000">
              <a:schemeClr val="accent3">
                <a:shade val="50000"/>
                <a:hueOff val="-156055"/>
                <a:satOff val="-5277"/>
                <a:lumOff val="27993"/>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sp>
    <dsp:sp modelId="{C465FD20-F6D9-9049-9683-C29C55ADB72E}">
      <dsp:nvSpPr>
        <dsp:cNvPr id="0" name=""/>
        <dsp:cNvSpPr/>
      </dsp:nvSpPr>
      <dsp:spPr>
        <a:xfrm>
          <a:off x="3154662" y="1664969"/>
          <a:ext cx="1402080" cy="1986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491" tIns="0" rIns="0" bIns="0" numCol="1" spcCol="1270" anchor="t" anchorCtr="0">
          <a:noAutofit/>
        </a:bodyPr>
        <a:lstStyle/>
        <a:p>
          <a:pPr lvl="0" algn="l" defTabSz="533400">
            <a:lnSpc>
              <a:spcPct val="90000"/>
            </a:lnSpc>
            <a:spcBef>
              <a:spcPct val="0"/>
            </a:spcBef>
            <a:spcAft>
              <a:spcPct val="35000"/>
            </a:spcAft>
          </a:pPr>
          <a:r>
            <a:rPr lang="en-GB" sz="1200" b="1" kern="1200" dirty="0">
              <a:latin typeface="Times New Roman" charset="0"/>
              <a:ea typeface="Times New Roman" charset="0"/>
              <a:cs typeface="Times New Roman" charset="0"/>
            </a:rPr>
            <a:t>Project Planning-</a:t>
          </a:r>
        </a:p>
        <a:p>
          <a:pPr lvl="0" algn="l" defTabSz="533400">
            <a:lnSpc>
              <a:spcPct val="90000"/>
            </a:lnSpc>
            <a:spcBef>
              <a:spcPct val="0"/>
            </a:spcBef>
            <a:spcAft>
              <a:spcPct val="35000"/>
            </a:spcAft>
          </a:pPr>
          <a:r>
            <a:rPr lang="en-GB" sz="1200" b="0" kern="1200" dirty="0" smtClean="0">
              <a:latin typeface="Times New Roman" charset="0"/>
              <a:ea typeface="Times New Roman" charset="0"/>
              <a:cs typeface="Times New Roman" charset="0"/>
            </a:rPr>
            <a:t>Architecture's </a:t>
          </a:r>
          <a:r>
            <a:rPr lang="en-GB" sz="1200" b="0" kern="1200" dirty="0">
              <a:latin typeface="Times New Roman" charset="0"/>
              <a:ea typeface="Times New Roman" charset="0"/>
              <a:cs typeface="Times New Roman" charset="0"/>
            </a:rPr>
            <a:t>Brief</a:t>
          </a:r>
        </a:p>
        <a:p>
          <a:pPr lvl="0" algn="l" defTabSz="533400">
            <a:lnSpc>
              <a:spcPct val="90000"/>
            </a:lnSpc>
            <a:spcBef>
              <a:spcPct val="0"/>
            </a:spcBef>
            <a:spcAft>
              <a:spcPct val="35000"/>
            </a:spcAft>
          </a:pPr>
          <a:r>
            <a:rPr lang="en-GB" sz="1200" b="0" kern="1200" dirty="0">
              <a:latin typeface="Times New Roman" charset="0"/>
              <a:ea typeface="Times New Roman" charset="0"/>
              <a:cs typeface="Times New Roman" charset="0"/>
            </a:rPr>
            <a:t>Engineer's Brief</a:t>
          </a:r>
        </a:p>
        <a:p>
          <a:pPr lvl="0" algn="l" defTabSz="533400">
            <a:lnSpc>
              <a:spcPct val="90000"/>
            </a:lnSpc>
            <a:spcBef>
              <a:spcPct val="0"/>
            </a:spcBef>
            <a:spcAft>
              <a:spcPct val="35000"/>
            </a:spcAft>
          </a:pPr>
          <a:r>
            <a:rPr lang="en-GB" sz="1200" b="0" kern="1200" dirty="0">
              <a:latin typeface="Times New Roman" charset="0"/>
              <a:ea typeface="Times New Roman" charset="0"/>
              <a:cs typeface="Times New Roman" charset="0"/>
            </a:rPr>
            <a:t>Macro Planning and Space </a:t>
          </a:r>
          <a:r>
            <a:rPr lang="en-GB" sz="1200" b="0" kern="1200" dirty="0" smtClean="0">
              <a:latin typeface="Times New Roman" charset="0"/>
              <a:ea typeface="Times New Roman" charset="0"/>
              <a:cs typeface="Times New Roman" charset="0"/>
            </a:rPr>
            <a:t>Allotment</a:t>
          </a:r>
          <a:endParaRPr lang="en-GB" sz="1200" b="0" kern="1200" dirty="0">
            <a:latin typeface="Times New Roman" charset="0"/>
            <a:ea typeface="Times New Roman" charset="0"/>
            <a:cs typeface="Times New Roman" charset="0"/>
          </a:endParaRPr>
        </a:p>
        <a:p>
          <a:pPr lvl="0" algn="l" defTabSz="533400">
            <a:lnSpc>
              <a:spcPct val="90000"/>
            </a:lnSpc>
            <a:spcBef>
              <a:spcPct val="0"/>
            </a:spcBef>
            <a:spcAft>
              <a:spcPct val="35000"/>
            </a:spcAft>
          </a:pPr>
          <a:r>
            <a:rPr lang="en-GB" sz="1200" b="0" kern="1200" dirty="0">
              <a:latin typeface="Times New Roman" charset="0"/>
              <a:ea typeface="Times New Roman" charset="0"/>
              <a:cs typeface="Times New Roman" charset="0"/>
            </a:rPr>
            <a:t>Micro Planning and Floor Plans</a:t>
          </a:r>
        </a:p>
        <a:p>
          <a:pPr lvl="0" algn="l" defTabSz="533400">
            <a:lnSpc>
              <a:spcPct val="90000"/>
            </a:lnSpc>
            <a:spcBef>
              <a:spcPct val="0"/>
            </a:spcBef>
            <a:spcAft>
              <a:spcPct val="35000"/>
            </a:spcAft>
          </a:pPr>
          <a:r>
            <a:rPr lang="en-GB" sz="1200" b="0" kern="1200" dirty="0">
              <a:latin typeface="Times New Roman" charset="0"/>
              <a:ea typeface="Times New Roman" charset="0"/>
              <a:cs typeface="Times New Roman" charset="0"/>
            </a:rPr>
            <a:t>Architect drawings-</a:t>
          </a:r>
        </a:p>
        <a:p>
          <a:pPr lvl="0" algn="l" defTabSz="533400">
            <a:lnSpc>
              <a:spcPct val="90000"/>
            </a:lnSpc>
            <a:spcBef>
              <a:spcPct val="0"/>
            </a:spcBef>
            <a:spcAft>
              <a:spcPct val="35000"/>
            </a:spcAft>
          </a:pPr>
          <a:r>
            <a:rPr lang="en-GB" sz="1200" b="0" kern="1200" dirty="0">
              <a:latin typeface="Times New Roman" charset="0"/>
              <a:ea typeface="Times New Roman" charset="0"/>
              <a:cs typeface="Times New Roman" charset="0"/>
            </a:rPr>
            <a:t>      Floor Plans</a:t>
          </a:r>
        </a:p>
        <a:p>
          <a:pPr lvl="0" algn="l" defTabSz="533400">
            <a:lnSpc>
              <a:spcPct val="90000"/>
            </a:lnSpc>
            <a:spcBef>
              <a:spcPct val="0"/>
            </a:spcBef>
            <a:spcAft>
              <a:spcPct val="35000"/>
            </a:spcAft>
          </a:pPr>
          <a:r>
            <a:rPr lang="en-GB" sz="1200" b="0" kern="1200" dirty="0">
              <a:latin typeface="Times New Roman" charset="0"/>
              <a:ea typeface="Times New Roman" charset="0"/>
              <a:cs typeface="Times New Roman" charset="0"/>
            </a:rPr>
            <a:t>      Services Drawing/ Mechanical systems drawing</a:t>
          </a:r>
        </a:p>
        <a:p>
          <a:pPr lvl="0" algn="l" defTabSz="533400">
            <a:lnSpc>
              <a:spcPct val="90000"/>
            </a:lnSpc>
            <a:spcBef>
              <a:spcPct val="0"/>
            </a:spcBef>
            <a:spcAft>
              <a:spcPct val="35000"/>
            </a:spcAft>
          </a:pPr>
          <a:r>
            <a:rPr lang="en-GB" sz="1200" b="0" kern="1200" dirty="0">
              <a:latin typeface="Times New Roman" charset="0"/>
              <a:ea typeface="Times New Roman" charset="0"/>
              <a:cs typeface="Times New Roman" charset="0"/>
            </a:rPr>
            <a:t>      Co-Ordinated     Drawing</a:t>
          </a:r>
        </a:p>
        <a:p>
          <a:pPr lvl="0" algn="l" defTabSz="533400">
            <a:lnSpc>
              <a:spcPct val="90000"/>
            </a:lnSpc>
            <a:spcBef>
              <a:spcPct val="0"/>
            </a:spcBef>
            <a:spcAft>
              <a:spcPct val="35000"/>
            </a:spcAft>
          </a:pPr>
          <a:r>
            <a:rPr lang="en-GB" sz="1200" b="0" kern="1200" dirty="0">
              <a:latin typeface="Times New Roman" charset="0"/>
              <a:ea typeface="Times New Roman" charset="0"/>
              <a:cs typeface="Times New Roman" charset="0"/>
            </a:rPr>
            <a:t>      Shop Drawing</a:t>
          </a:r>
        </a:p>
        <a:p>
          <a:pPr lvl="0" algn="l" defTabSz="533400">
            <a:lnSpc>
              <a:spcPct val="90000"/>
            </a:lnSpc>
            <a:spcBef>
              <a:spcPct val="0"/>
            </a:spcBef>
            <a:spcAft>
              <a:spcPct val="35000"/>
            </a:spcAft>
          </a:pPr>
          <a:r>
            <a:rPr lang="en-GB" sz="1200" b="0" kern="1200" dirty="0">
              <a:latin typeface="Times New Roman" charset="0"/>
              <a:ea typeface="Times New Roman" charset="0"/>
              <a:cs typeface="Times New Roman" charset="0"/>
            </a:rPr>
            <a:t>      GFC Drawing</a:t>
          </a:r>
        </a:p>
        <a:p>
          <a:pPr lvl="0" algn="l" defTabSz="533400">
            <a:lnSpc>
              <a:spcPct val="90000"/>
            </a:lnSpc>
            <a:spcBef>
              <a:spcPct val="0"/>
            </a:spcBef>
            <a:spcAft>
              <a:spcPct val="35000"/>
            </a:spcAft>
          </a:pPr>
          <a:r>
            <a:rPr lang="en-GB" sz="1200" b="0" kern="1200" dirty="0">
              <a:latin typeface="Times New Roman" charset="0"/>
              <a:ea typeface="Times New Roman" charset="0"/>
              <a:cs typeface="Times New Roman" charset="0"/>
            </a:rPr>
            <a:t>      </a:t>
          </a:r>
        </a:p>
        <a:p>
          <a:pPr lvl="0" algn="l" defTabSz="533400">
            <a:lnSpc>
              <a:spcPct val="90000"/>
            </a:lnSpc>
            <a:spcBef>
              <a:spcPct val="0"/>
            </a:spcBef>
            <a:spcAft>
              <a:spcPct val="35000"/>
            </a:spcAft>
          </a:pPr>
          <a:r>
            <a:rPr lang="en-GB" sz="1200" b="0" kern="1200" dirty="0">
              <a:latin typeface="Times New Roman" charset="0"/>
              <a:ea typeface="Times New Roman" charset="0"/>
              <a:cs typeface="Times New Roman" charset="0"/>
            </a:rPr>
            <a:t>	</a:t>
          </a:r>
        </a:p>
        <a:p>
          <a:pPr lvl="0" algn="l" defTabSz="533400">
            <a:lnSpc>
              <a:spcPct val="90000"/>
            </a:lnSpc>
            <a:spcBef>
              <a:spcPct val="0"/>
            </a:spcBef>
            <a:spcAft>
              <a:spcPct val="35000"/>
            </a:spcAft>
          </a:pPr>
          <a:endParaRPr lang="en-GB" sz="1200" b="0" kern="1200" dirty="0">
            <a:latin typeface="Times New Roman" charset="0"/>
            <a:ea typeface="Times New Roman" charset="0"/>
            <a:cs typeface="Times New Roman" charset="0"/>
          </a:endParaRPr>
        </a:p>
        <a:p>
          <a:pPr lvl="0" algn="l" defTabSz="533400">
            <a:lnSpc>
              <a:spcPct val="90000"/>
            </a:lnSpc>
            <a:spcBef>
              <a:spcPct val="0"/>
            </a:spcBef>
            <a:spcAft>
              <a:spcPct val="35000"/>
            </a:spcAft>
          </a:pPr>
          <a:endParaRPr lang="en-GB" sz="1200" b="0" kern="1200" dirty="0">
            <a:latin typeface="Times New Roman" charset="0"/>
            <a:ea typeface="Times New Roman" charset="0"/>
            <a:cs typeface="Times New Roman" charset="0"/>
          </a:endParaRPr>
        </a:p>
        <a:p>
          <a:pPr lvl="0" algn="l" defTabSz="533400">
            <a:lnSpc>
              <a:spcPct val="90000"/>
            </a:lnSpc>
            <a:spcBef>
              <a:spcPct val="0"/>
            </a:spcBef>
            <a:spcAft>
              <a:spcPct val="35000"/>
            </a:spcAft>
          </a:pPr>
          <a:endParaRPr lang="en-GB" sz="1200" b="0" kern="1200" dirty="0">
            <a:latin typeface="Times New Roman" charset="0"/>
            <a:ea typeface="Times New Roman" charset="0"/>
            <a:cs typeface="Times New Roman" charset="0"/>
          </a:endParaRPr>
        </a:p>
        <a:p>
          <a:pPr lvl="0" algn="l" defTabSz="533400">
            <a:lnSpc>
              <a:spcPct val="90000"/>
            </a:lnSpc>
            <a:spcBef>
              <a:spcPct val="0"/>
            </a:spcBef>
            <a:spcAft>
              <a:spcPct val="35000"/>
            </a:spcAft>
          </a:pPr>
          <a:endParaRPr lang="en-GB" sz="1200" b="0" kern="1200" dirty="0">
            <a:latin typeface="Times New Roman" charset="0"/>
            <a:ea typeface="Times New Roman" charset="0"/>
            <a:cs typeface="Times New Roman" charset="0"/>
          </a:endParaRPr>
        </a:p>
      </dsp:txBody>
      <dsp:txXfrm>
        <a:off x="3154662" y="1664969"/>
        <a:ext cx="1402080" cy="1986280"/>
      </dsp:txXfrm>
    </dsp:sp>
    <dsp:sp modelId="{57C3ABB2-9185-6444-AA3C-5FEBF7EE1D72}">
      <dsp:nvSpPr>
        <dsp:cNvPr id="0" name=""/>
        <dsp:cNvSpPr/>
      </dsp:nvSpPr>
      <dsp:spPr>
        <a:xfrm>
          <a:off x="4629767" y="923766"/>
          <a:ext cx="379730" cy="379730"/>
        </a:xfrm>
        <a:prstGeom prst="ellipse">
          <a:avLst/>
        </a:prstGeom>
        <a:gradFill rotWithShape="0">
          <a:gsLst>
            <a:gs pos="0">
              <a:schemeClr val="accent3">
                <a:shade val="50000"/>
                <a:hueOff val="-156055"/>
                <a:satOff val="-5277"/>
                <a:lumOff val="27993"/>
                <a:alphaOff val="0"/>
                <a:tint val="94000"/>
                <a:satMod val="100000"/>
                <a:lumMod val="108000"/>
              </a:schemeClr>
            </a:gs>
            <a:gs pos="50000">
              <a:schemeClr val="accent3">
                <a:shade val="50000"/>
                <a:hueOff val="-156055"/>
                <a:satOff val="-5277"/>
                <a:lumOff val="27993"/>
                <a:alphaOff val="0"/>
                <a:tint val="98000"/>
                <a:shade val="100000"/>
                <a:satMod val="100000"/>
                <a:lumMod val="100000"/>
              </a:schemeClr>
            </a:gs>
            <a:gs pos="100000">
              <a:schemeClr val="accent3">
                <a:shade val="50000"/>
                <a:hueOff val="-156055"/>
                <a:satOff val="-5277"/>
                <a:lumOff val="27993"/>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sp>
    <dsp:sp modelId="{9C6E6532-6CC0-1C40-BC0D-B1705FBAEDF7}">
      <dsp:nvSpPr>
        <dsp:cNvPr id="0" name=""/>
        <dsp:cNvSpPr/>
      </dsp:nvSpPr>
      <dsp:spPr>
        <a:xfrm>
          <a:off x="4819632" y="1113631"/>
          <a:ext cx="1402080" cy="25376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1211" tIns="0" rIns="0" bIns="0" numCol="1" spcCol="1270" anchor="t" anchorCtr="0">
          <a:noAutofit/>
        </a:bodyPr>
        <a:lstStyle/>
        <a:p>
          <a:pPr lvl="0" algn="l" defTabSz="533400">
            <a:lnSpc>
              <a:spcPct val="90000"/>
            </a:lnSpc>
            <a:spcBef>
              <a:spcPct val="0"/>
            </a:spcBef>
            <a:spcAft>
              <a:spcPct val="35000"/>
            </a:spcAft>
          </a:pPr>
          <a:r>
            <a:rPr lang="en-GB" sz="1200" b="1" kern="1200" dirty="0">
              <a:latin typeface="Times New Roman" charset="0"/>
              <a:ea typeface="Times New Roman" charset="0"/>
              <a:cs typeface="Times New Roman" charset="0"/>
            </a:rPr>
            <a:t>Project Execution-</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Land Acquisition</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Excavation</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Super-Structure</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Services Work-</a:t>
          </a:r>
        </a:p>
        <a:p>
          <a:pPr lvl="0" algn="l" defTabSz="533400">
            <a:lnSpc>
              <a:spcPct val="90000"/>
            </a:lnSpc>
            <a:spcBef>
              <a:spcPct val="0"/>
            </a:spcBef>
            <a:spcAft>
              <a:spcPct val="35000"/>
            </a:spcAft>
          </a:pPr>
          <a:r>
            <a:rPr lang="en-GB" sz="1200" kern="1200" dirty="0" smtClean="0">
              <a:latin typeface="Times New Roman" charset="0"/>
              <a:ea typeface="Times New Roman" charset="0"/>
              <a:cs typeface="Times New Roman" charset="0"/>
            </a:rPr>
            <a:t>Electrical </a:t>
          </a:r>
          <a:r>
            <a:rPr lang="en-GB" sz="1200" kern="1200" dirty="0">
              <a:latin typeface="Times New Roman" charset="0"/>
              <a:ea typeface="Times New Roman" charset="0"/>
              <a:cs typeface="Times New Roman" charset="0"/>
            </a:rPr>
            <a:t>Fittings and fixtures</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HVAC</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Plumbing</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MGPS</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PNG</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Final Finishing and Polishing</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Commissioning</a:t>
          </a:r>
        </a:p>
        <a:p>
          <a:pPr lvl="0" algn="l" defTabSz="533400">
            <a:lnSpc>
              <a:spcPct val="90000"/>
            </a:lnSpc>
            <a:spcBef>
              <a:spcPct val="0"/>
            </a:spcBef>
            <a:spcAft>
              <a:spcPct val="35000"/>
            </a:spcAft>
          </a:pPr>
          <a:r>
            <a:rPr lang="en-GB" sz="1200" kern="1200" dirty="0">
              <a:latin typeface="Times New Roman" charset="0"/>
              <a:ea typeface="Times New Roman" charset="0"/>
              <a:cs typeface="Times New Roman" charset="0"/>
            </a:rPr>
            <a:t>Handover to Operations</a:t>
          </a:r>
        </a:p>
      </dsp:txBody>
      <dsp:txXfrm>
        <a:off x="4819632" y="1113631"/>
        <a:ext cx="1402080" cy="2537618"/>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D52EB0-EC1B-7F43-AE8C-817970D34BFF}" type="datetimeFigureOut">
              <a:rPr lang="en-US" smtClean="0"/>
              <a:pPr/>
              <a:t>5/17/2017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97E4D1-0557-704A-AD02-3B74F410564D}" type="slidenum">
              <a:rPr lang="en-US" smtClean="0"/>
              <a:pPr/>
              <a:t>‹#›</a:t>
            </a:fld>
            <a:endParaRPr lang="en-US"/>
          </a:p>
        </p:txBody>
      </p:sp>
    </p:spTree>
    <p:extLst>
      <p:ext uri="{BB962C8B-B14F-4D97-AF65-F5344CB8AC3E}">
        <p14:creationId xmlns:p14="http://schemas.microsoft.com/office/powerpoint/2010/main" xmlns="" val="7237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Ould</a:t>
            </a:r>
            <a:r>
              <a:rPr lang="en-US" dirty="0" smtClean="0"/>
              <a:t> be clear</a:t>
            </a:r>
            <a:endParaRPr lang="en-US" dirty="0"/>
          </a:p>
        </p:txBody>
      </p:sp>
      <p:sp>
        <p:nvSpPr>
          <p:cNvPr id="4" name="Slide Number Placeholder 3"/>
          <p:cNvSpPr>
            <a:spLocks noGrp="1"/>
          </p:cNvSpPr>
          <p:nvPr>
            <p:ph type="sldNum" sz="quarter" idx="10"/>
          </p:nvPr>
        </p:nvSpPr>
        <p:spPr/>
        <p:txBody>
          <a:bodyPr/>
          <a:lstStyle/>
          <a:p>
            <a:fld id="{D897E4D1-0557-704A-AD02-3B74F410564D}"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48048A-3586-4842-8A31-2A6E99D7FB33}"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27A1B-5E89-44F9-8AA1-4BF9AB1D17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48048A-3586-4842-8A31-2A6E99D7FB33}"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27A1B-5E89-44F9-8AA1-4BF9AB1D17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48048A-3586-4842-8A31-2A6E99D7FB33}"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27A1B-5E89-44F9-8AA1-4BF9AB1D17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48048A-3586-4842-8A31-2A6E99D7FB33}"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27A1B-5E89-44F9-8AA1-4BF9AB1D17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48048A-3586-4842-8A31-2A6E99D7FB33}"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27A1B-5E89-44F9-8AA1-4BF9AB1D17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48048A-3586-4842-8A31-2A6E99D7FB33}" type="datetimeFigureOut">
              <a:rPr lang="en-US" smtClean="0"/>
              <a:pPr/>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E27A1B-5E89-44F9-8AA1-4BF9AB1D17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48048A-3586-4842-8A31-2A6E99D7FB33}" type="datetimeFigureOut">
              <a:rPr lang="en-US" smtClean="0"/>
              <a:pPr/>
              <a:t>5/17/2017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E27A1B-5E89-44F9-8AA1-4BF9AB1D17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48048A-3586-4842-8A31-2A6E99D7FB33}" type="datetimeFigureOut">
              <a:rPr lang="en-US" smtClean="0"/>
              <a:pPr/>
              <a:t>5/17/2017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E27A1B-5E89-44F9-8AA1-4BF9AB1D17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48048A-3586-4842-8A31-2A6E99D7FB33}" type="datetimeFigureOut">
              <a:rPr lang="en-US" smtClean="0"/>
              <a:pPr/>
              <a:t>5/17/2017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E27A1B-5E89-44F9-8AA1-4BF9AB1D17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48048A-3586-4842-8A31-2A6E99D7FB33}" type="datetimeFigureOut">
              <a:rPr lang="en-US" smtClean="0"/>
              <a:pPr/>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E27A1B-5E89-44F9-8AA1-4BF9AB1D17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48048A-3586-4842-8A31-2A6E99D7FB33}" type="datetimeFigureOut">
              <a:rPr lang="en-US" smtClean="0"/>
              <a:pPr/>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E27A1B-5E89-44F9-8AA1-4BF9AB1D17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8048A-3586-4842-8A31-2A6E99D7FB33}" type="datetimeFigureOut">
              <a:rPr lang="en-US" smtClean="0"/>
              <a:pPr/>
              <a:t>5/17/2017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E27A1B-5E89-44F9-8AA1-4BF9AB1D17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5030" y="1143000"/>
            <a:ext cx="6673174" cy="609600"/>
          </a:xfrm>
        </p:spPr>
        <p:txBody>
          <a:bodyPr>
            <a:normAutofit fontScale="90000"/>
          </a:bodyPr>
          <a:lstStyle/>
          <a:p>
            <a:r>
              <a:rPr lang="en-US" dirty="0">
                <a:latin typeface="Times New Roman" pitchFamily="18" charset="0"/>
                <a:cs typeface="Times New Roman" pitchFamily="18" charset="0"/>
              </a:rPr>
              <a:t>Dissertation on</a:t>
            </a:r>
            <a:endParaRPr lang="en-US" dirty="0"/>
          </a:p>
        </p:txBody>
      </p:sp>
      <p:sp>
        <p:nvSpPr>
          <p:cNvPr id="3" name="Content Placeholder 2"/>
          <p:cNvSpPr>
            <a:spLocks noGrp="1"/>
          </p:cNvSpPr>
          <p:nvPr>
            <p:ph idx="1"/>
          </p:nvPr>
        </p:nvSpPr>
        <p:spPr>
          <a:xfrm>
            <a:off x="1676400" y="1828800"/>
            <a:ext cx="7101804" cy="4648200"/>
          </a:xfrm>
        </p:spPr>
        <p:txBody>
          <a:bodyPr>
            <a:normAutofit/>
          </a:bodyPr>
          <a:lstStyle/>
          <a:p>
            <a:pPr marL="0" indent="0">
              <a:buNone/>
            </a:pP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sz="2600" dirty="0">
                <a:latin typeface="Times New Roman" charset="0"/>
                <a:ea typeface="Times New Roman" charset="0"/>
                <a:cs typeface="Times New Roman" charset="0"/>
              </a:rPr>
              <a:t>“ </a:t>
            </a:r>
            <a:r>
              <a:rPr lang="en-US" sz="2600" cap="none" dirty="0" smtClean="0">
                <a:latin typeface="Times New Roman" charset="0"/>
                <a:ea typeface="Times New Roman" charset="0"/>
                <a:cs typeface="Times New Roman" charset="0"/>
              </a:rPr>
              <a:t>Project ramp-up plan of an upcoming 230 bedded super specialty hospital in </a:t>
            </a:r>
            <a:r>
              <a:rPr lang="en-US" sz="2600" cap="none" dirty="0">
                <a:latin typeface="Times New Roman" charset="0"/>
                <a:ea typeface="Times New Roman" charset="0"/>
                <a:cs typeface="Times New Roman" charset="0"/>
              </a:rPr>
              <a:t>D</a:t>
            </a:r>
            <a:r>
              <a:rPr lang="en-US" sz="2600" cap="none" dirty="0" smtClean="0">
                <a:latin typeface="Times New Roman" charset="0"/>
                <a:ea typeface="Times New Roman" charset="0"/>
                <a:cs typeface="Times New Roman" charset="0"/>
              </a:rPr>
              <a:t>warka, </a:t>
            </a:r>
            <a:r>
              <a:rPr lang="en-US" sz="2600" cap="none" dirty="0">
                <a:latin typeface="Times New Roman" charset="0"/>
                <a:ea typeface="Times New Roman" charset="0"/>
                <a:cs typeface="Times New Roman" charset="0"/>
              </a:rPr>
              <a:t>N</a:t>
            </a:r>
            <a:r>
              <a:rPr lang="en-US" sz="2600" cap="none" dirty="0" smtClean="0">
                <a:latin typeface="Times New Roman" charset="0"/>
                <a:ea typeface="Times New Roman" charset="0"/>
                <a:cs typeface="Times New Roman" charset="0"/>
              </a:rPr>
              <a:t>ew </a:t>
            </a:r>
            <a:r>
              <a:rPr lang="en-US" sz="2600" cap="none" dirty="0">
                <a:latin typeface="Times New Roman" charset="0"/>
                <a:ea typeface="Times New Roman" charset="0"/>
                <a:cs typeface="Times New Roman" charset="0"/>
              </a:rPr>
              <a:t>D</a:t>
            </a:r>
            <a:r>
              <a:rPr lang="en-US" sz="2600" cap="none" dirty="0" smtClean="0">
                <a:latin typeface="Times New Roman" charset="0"/>
                <a:ea typeface="Times New Roman" charset="0"/>
                <a:cs typeface="Times New Roman" charset="0"/>
              </a:rPr>
              <a:t>elhi and critically analyze the phases of ramp-up in terms of project schedule overrun.” </a:t>
            </a:r>
          </a:p>
          <a:p>
            <a:pPr marL="0" indent="0">
              <a:buNone/>
            </a:pPr>
            <a:endParaRPr lang="en-US" sz="2600" cap="none" dirty="0" smtClean="0">
              <a:latin typeface="Times New Roman" charset="0"/>
              <a:ea typeface="Times New Roman" charset="0"/>
              <a:cs typeface="Times New Roman" charset="0"/>
            </a:endParaRPr>
          </a:p>
          <a:p>
            <a:pPr marL="0" indent="0">
              <a:buNone/>
            </a:pPr>
            <a:r>
              <a:rPr lang="en-US" sz="2600" u="sng" cap="none" dirty="0" smtClean="0">
                <a:latin typeface="Times New Roman" charset="0"/>
                <a:ea typeface="Times New Roman" charset="0"/>
                <a:cs typeface="Times New Roman" charset="0"/>
              </a:rPr>
              <a:t>Guided by</a:t>
            </a:r>
            <a:r>
              <a:rPr lang="en-US" sz="2600" cap="none" dirty="0" smtClean="0">
                <a:latin typeface="Times New Roman" charset="0"/>
                <a:ea typeface="Times New Roman" charset="0"/>
                <a:cs typeface="Times New Roman" charset="0"/>
              </a:rPr>
              <a:t>-                            	</a:t>
            </a:r>
            <a:r>
              <a:rPr lang="en-US" sz="2600" u="sng" cap="none" dirty="0" smtClean="0">
                <a:latin typeface="Times New Roman" charset="0"/>
                <a:ea typeface="Times New Roman" charset="0"/>
                <a:cs typeface="Times New Roman" charset="0"/>
              </a:rPr>
              <a:t>Presented by</a:t>
            </a:r>
            <a:r>
              <a:rPr lang="en-US" sz="2600" cap="none" dirty="0" smtClean="0">
                <a:latin typeface="Times New Roman" charset="0"/>
                <a:ea typeface="Times New Roman" charset="0"/>
                <a:cs typeface="Times New Roman" charset="0"/>
              </a:rPr>
              <a:t>-</a:t>
            </a:r>
          </a:p>
          <a:p>
            <a:pPr marL="0" indent="0">
              <a:buNone/>
            </a:pPr>
            <a:r>
              <a:rPr lang="en-US" sz="2600" dirty="0" smtClean="0">
                <a:latin typeface="Times New Roman" charset="0"/>
                <a:ea typeface="Times New Roman" charset="0"/>
                <a:cs typeface="Times New Roman" charset="0"/>
              </a:rPr>
              <a:t>Ms. Kirti Udayai			Dr. Rashu Rai</a:t>
            </a:r>
          </a:p>
          <a:p>
            <a:pPr marL="0" indent="0">
              <a:buNone/>
            </a:pPr>
            <a:r>
              <a:rPr lang="en-US" sz="2600" cap="none" dirty="0" smtClean="0">
                <a:latin typeface="Times New Roman" charset="0"/>
                <a:ea typeface="Times New Roman" charset="0"/>
                <a:cs typeface="Times New Roman" charset="0"/>
              </a:rPr>
              <a:t>Associate Dean			PG/15/065</a:t>
            </a:r>
          </a:p>
          <a:p>
            <a:pPr marL="0" indent="0">
              <a:buNone/>
            </a:pPr>
            <a:r>
              <a:rPr lang="en-US" sz="2600" dirty="0" smtClean="0">
                <a:latin typeface="Times New Roman" charset="0"/>
                <a:ea typeface="Times New Roman" charset="0"/>
                <a:cs typeface="Times New Roman" charset="0"/>
              </a:rPr>
              <a:t>IIHMR, New Delhi</a:t>
            </a:r>
          </a:p>
          <a:p>
            <a:pPr marL="0" indent="0">
              <a:buNone/>
            </a:pPr>
            <a:endParaRPr lang="en-US" cap="none" dirty="0" smtClean="0">
              <a:latin typeface="Times New Roman" charset="0"/>
              <a:ea typeface="Times New Roman" charset="0"/>
              <a:cs typeface="Times New Roman" charset="0"/>
            </a:endParaRPr>
          </a:p>
        </p:txBody>
      </p:sp>
    </p:spTree>
    <p:extLst>
      <p:ext uri="{BB962C8B-B14F-4D97-AF65-F5344CB8AC3E}">
        <p14:creationId xmlns:p14="http://schemas.microsoft.com/office/powerpoint/2010/main" xmlns="" val="1093715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904" y="0"/>
            <a:ext cx="8625496" cy="1596177"/>
          </a:xfrm>
        </p:spPr>
        <p:txBody>
          <a:bodyPr>
            <a:normAutofit/>
          </a:bodyPr>
          <a:lstStyle/>
          <a:p>
            <a:pPr algn="l"/>
            <a:r>
              <a:rPr lang="en-US" sz="1800" cap="none" dirty="0">
                <a:latin typeface="Times New Roman" charset="0"/>
                <a:ea typeface="Times New Roman" charset="0"/>
                <a:cs typeface="Times New Roman" charset="0"/>
              </a:rPr>
              <a:t>In the present study, a Gantt chart was prepared to analyze the gaps between the planned completion dates and actual/revised completion dates for different phases of the project.</a:t>
            </a:r>
            <a:r>
              <a:rPr lang="en-US" sz="1200" cap="none" dirty="0">
                <a:latin typeface="Times New Roman" charset="0"/>
                <a:ea typeface="Times New Roman" charset="0"/>
                <a:cs typeface="Times New Roman" charset="0"/>
              </a:rPr>
              <a:t/>
            </a:r>
            <a:br>
              <a:rPr lang="en-US" sz="1200" cap="none" dirty="0">
                <a:latin typeface="Times New Roman" charset="0"/>
                <a:ea typeface="Times New Roman" charset="0"/>
                <a:cs typeface="Times New Roman" charset="0"/>
              </a:rPr>
            </a:br>
            <a:endParaRPr lang="en-US" sz="1200" dirty="0"/>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89904" y="6052751"/>
            <a:ext cx="2026227" cy="685800"/>
          </a:xfrm>
          <a:prstGeom prst="rect">
            <a:avLst/>
          </a:prstGeom>
        </p:spPr>
      </p:pic>
      <p:pic>
        <p:nvPicPr>
          <p:cNvPr id="1026" name="Picture 2" descr="C:\Users\Office\Desktop\Rai.png"/>
          <p:cNvPicPr>
            <a:picLocks noGrp="1" noChangeAspect="1" noChangeArrowheads="1"/>
          </p:cNvPicPr>
          <p:nvPr>
            <p:ph idx="1"/>
          </p:nvPr>
        </p:nvPicPr>
        <p:blipFill>
          <a:blip r:embed="rId3"/>
          <a:srcRect/>
          <a:stretch>
            <a:fillRect/>
          </a:stretch>
        </p:blipFill>
        <p:spPr bwMode="auto">
          <a:xfrm>
            <a:off x="228600" y="1143000"/>
            <a:ext cx="8686800" cy="4800600"/>
          </a:xfrm>
          <a:prstGeom prst="rect">
            <a:avLst/>
          </a:prstGeom>
          <a:noFill/>
        </p:spPr>
      </p:pic>
    </p:spTree>
    <p:extLst>
      <p:ext uri="{BB962C8B-B14F-4D97-AF65-F5344CB8AC3E}">
        <p14:creationId xmlns:p14="http://schemas.microsoft.com/office/powerpoint/2010/main" xmlns="" val="892692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066800"/>
            <a:ext cx="6673174" cy="528860"/>
          </a:xfrm>
        </p:spPr>
        <p:txBody>
          <a:bodyPr>
            <a:normAutofit/>
          </a:bodyPr>
          <a:lstStyle/>
          <a:p>
            <a:r>
              <a:rPr lang="en-US" sz="2400" dirty="0" smtClean="0">
                <a:latin typeface="Times New Roman" charset="0"/>
                <a:ea typeface="Times New Roman" charset="0"/>
                <a:cs typeface="Times New Roman" charset="0"/>
              </a:rPr>
              <a:t>GAPS RECOGNIZED</a:t>
            </a:r>
            <a:endParaRPr lang="en-US" sz="2400" dirty="0">
              <a:latin typeface="Times New Roman" charset="0"/>
              <a:ea typeface="Times New Roman" charset="0"/>
              <a:cs typeface="Times New Roman" charset="0"/>
            </a:endParaRPr>
          </a:p>
        </p:txBody>
      </p:sp>
      <p:sp>
        <p:nvSpPr>
          <p:cNvPr id="5" name="Content Placeholder 4"/>
          <p:cNvSpPr>
            <a:spLocks noGrp="1"/>
          </p:cNvSpPr>
          <p:nvPr>
            <p:ph idx="1"/>
          </p:nvPr>
        </p:nvSpPr>
        <p:spPr>
          <a:xfrm>
            <a:off x="2105029" y="4075666"/>
            <a:ext cx="6577929" cy="1559468"/>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1025" name="Rectangle 1"/>
          <p:cNvSpPr>
            <a:spLocks noChangeArrowheads="1"/>
          </p:cNvSpPr>
          <p:nvPr/>
        </p:nvSpPr>
        <p:spPr bwMode="auto">
          <a:xfrm>
            <a:off x="228600" y="3048000"/>
            <a:ext cx="8763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charset="0"/>
                <a:ea typeface="Times New Roman" charset="0"/>
                <a:cs typeface="Times New Roman" charset="0"/>
              </a:rPr>
              <a:t>Reasons for Delay-</a:t>
            </a:r>
            <a:endPar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Addition and modification</a:t>
            </a:r>
            <a:r>
              <a:rPr kumimoji="0" lang="en-US" sz="2000" b="0" i="0" u="none" strike="noStrike" cap="none" normalizeH="0" dirty="0" smtClean="0">
                <a:ln>
                  <a:noFill/>
                </a:ln>
                <a:solidFill>
                  <a:schemeClr val="tx1"/>
                </a:solidFill>
                <a:effectLst/>
                <a:latin typeface="Times New Roman" charset="0"/>
                <a:ea typeface="Times New Roman" charset="0"/>
                <a:cs typeface="Times New Roman" charset="0"/>
              </a:rPr>
              <a:t> of drawing.</a:t>
            </a:r>
          </a:p>
          <a:p>
            <a:pPr eaLnBrk="0" fontAlgn="base" hangingPunct="0">
              <a:spcBef>
                <a:spcPct val="0"/>
              </a:spcBef>
              <a:spcAft>
                <a:spcPct val="0"/>
              </a:spcAft>
              <a:buFontTx/>
              <a:buChar char="•"/>
            </a:pPr>
            <a:r>
              <a:rPr lang="en-US" sz="2000" dirty="0" smtClean="0">
                <a:latin typeface="Times New Roman" charset="0"/>
                <a:ea typeface="Times New Roman" charset="0"/>
                <a:cs typeface="Times New Roman" charset="0"/>
              </a:rPr>
              <a:t>Changes in the FAR.</a:t>
            </a:r>
            <a:endParaRPr kumimoji="0" lang="en-US" sz="2000" b="0" i="0" u="none" strike="noStrike" cap="none" normalizeH="0" dirty="0" smtClean="0">
              <a:ln>
                <a:noFill/>
              </a:ln>
              <a:solidFill>
                <a:schemeClr val="tx1"/>
              </a:solidFill>
              <a:effectLst/>
              <a:latin typeface="Times New Roman" charset="0"/>
              <a:ea typeface="Times New Roman" charset="0"/>
              <a:cs typeface="Times New Roman" charset="0"/>
            </a:endParaRPr>
          </a:p>
          <a:p>
            <a:pPr lvl="0">
              <a:buFont typeface="Arial" pitchFamily="34" charset="0"/>
              <a:buChar char="•"/>
            </a:pPr>
            <a:r>
              <a:rPr lang="en-US" sz="2000" dirty="0" smtClean="0">
                <a:latin typeface="Times New Roman" charset="0"/>
                <a:ea typeface="Times New Roman" charset="0"/>
                <a:cs typeface="Times New Roman" charset="0"/>
              </a:rPr>
              <a:t>Sub stations should be properly planned.</a:t>
            </a:r>
          </a:p>
          <a:p>
            <a:pPr lvl="0">
              <a:buFont typeface="Arial" pitchFamily="34" charset="0"/>
              <a:buChar char="•"/>
            </a:pPr>
            <a:r>
              <a:rPr lang="en-US" sz="2000" dirty="0" smtClean="0">
                <a:latin typeface="Times New Roman" charset="0"/>
                <a:ea typeface="Times New Roman" charset="0"/>
                <a:cs typeface="Times New Roman" charset="0"/>
              </a:rPr>
              <a:t>Repetition of change should be avoided.</a:t>
            </a:r>
            <a:endPar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endParaRPr>
          </a:p>
          <a:p>
            <a:pPr eaLnBrk="0" fontAlgn="base" hangingPunct="0">
              <a:spcBef>
                <a:spcPct val="0"/>
              </a:spcBef>
              <a:spcAft>
                <a:spcPct val="0"/>
              </a:spcAft>
              <a:buFontTx/>
              <a:buChar char="•"/>
            </a:pPr>
            <a:r>
              <a:rPr lang="en-US" sz="2000" dirty="0" smtClean="0">
                <a:latin typeface="Times New Roman" charset="0"/>
                <a:ea typeface="Times New Roman" charset="0"/>
                <a:cs typeface="Times New Roman" charset="0"/>
              </a:rPr>
              <a:t>Any area demarcation should be in proper manner.</a:t>
            </a:r>
          </a:p>
          <a:p>
            <a:pPr marL="0" marR="0" lvl="0" indent="0" algn="l" defTabSz="914400" rtl="0" eaLnBrk="0" fontAlgn="base" latinLnBrk="0" hangingPunct="0">
              <a:lnSpc>
                <a:spcPct val="100000"/>
              </a:lnSpc>
              <a:spcBef>
                <a:spcPct val="0"/>
              </a:spcBef>
              <a:spcAft>
                <a:spcPct val="0"/>
              </a:spcAft>
              <a:buClrTx/>
              <a:buSzTx/>
              <a:buFontTx/>
              <a:buChar char="•"/>
              <a:tabLst/>
            </a:pPr>
            <a:r>
              <a:rPr lang="en-US" sz="2000" dirty="0" smtClean="0">
                <a:latin typeface="Times New Roman" charset="0"/>
                <a:ea typeface="Times New Roman" charset="0"/>
                <a:cs typeface="Times New Roman" charset="0"/>
              </a:rPr>
              <a:t>Inadequate need assessment and requirements from architect.</a:t>
            </a:r>
          </a:p>
          <a:p>
            <a:pPr eaLnBrk="0" fontAlgn="base" hangingPunct="0">
              <a:spcBef>
                <a:spcPct val="0"/>
              </a:spcBef>
              <a:spcAft>
                <a:spcPct val="0"/>
              </a:spcAft>
              <a:buFontTx/>
              <a:buChar char="•"/>
            </a:pPr>
            <a:r>
              <a:rPr lang="en-US" sz="2000" dirty="0" smtClean="0">
                <a:latin typeface="Times New Roman" charset="0"/>
                <a:ea typeface="Times New Roman" charset="0"/>
                <a:cs typeface="Times New Roman" charset="0"/>
              </a:rPr>
              <a:t>Any work which require attention of various departments/people should be done or finalized after proper coordination with all the concerned people.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Requirements of the user department should be clear.</a:t>
            </a:r>
          </a:p>
          <a:p>
            <a:pPr eaLnBrk="0" fontAlgn="base" hangingPunct="0">
              <a:spcBef>
                <a:spcPct val="0"/>
              </a:spcBef>
              <a:spcAft>
                <a:spcPct val="0"/>
              </a:spcAft>
              <a:buFontTx/>
              <a:buChar char="•"/>
            </a:pPr>
            <a:r>
              <a:rPr lang="en-US" sz="2000" dirty="0" smtClean="0">
                <a:latin typeface="Times New Roman" charset="0"/>
                <a:ea typeface="Times New Roman" charset="0"/>
                <a:cs typeface="Times New Roman" charset="0"/>
              </a:rPr>
              <a:t>Drawing should be made as per Government norms before putting into action.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endParaRPr>
          </a:p>
        </p:txBody>
      </p:sp>
      <p:graphicFrame>
        <p:nvGraphicFramePr>
          <p:cNvPr id="3" name="Table 2"/>
          <p:cNvGraphicFramePr>
            <a:graphicFrameLocks noGrp="1"/>
          </p:cNvGraphicFramePr>
          <p:nvPr>
            <p:extLst>
              <p:ext uri="{D42A27DB-BD31-4B8C-83A1-F6EECF244321}">
                <p14:modId xmlns:p14="http://schemas.microsoft.com/office/powerpoint/2010/main" xmlns="" val="772509888"/>
              </p:ext>
            </p:extLst>
          </p:nvPr>
        </p:nvGraphicFramePr>
        <p:xfrm>
          <a:off x="304800" y="1752600"/>
          <a:ext cx="8610601" cy="1097280"/>
        </p:xfrm>
        <a:graphic>
          <a:graphicData uri="http://schemas.openxmlformats.org/drawingml/2006/table">
            <a:tbl>
              <a:tblPr firstRow="1" bandRow="1">
                <a:tableStyleId>{616DA210-FB5B-4158-B5E0-FEB733F419BA}</a:tableStyleId>
              </a:tblPr>
              <a:tblGrid>
                <a:gridCol w="2143285"/>
                <a:gridCol w="2155772"/>
                <a:gridCol w="2155772"/>
                <a:gridCol w="2155772"/>
              </a:tblGrid>
              <a:tr h="533400">
                <a:tc>
                  <a:txBody>
                    <a:bodyPr/>
                    <a:lstStyle/>
                    <a:p>
                      <a:pPr marL="0" marR="0" algn="l">
                        <a:spcBef>
                          <a:spcPts val="0"/>
                        </a:spcBef>
                        <a:spcAft>
                          <a:spcPts val="0"/>
                        </a:spcAft>
                      </a:pPr>
                      <a:r>
                        <a:rPr lang="en-US" sz="1800" dirty="0"/>
                        <a:t>Milestone Description</a:t>
                      </a:r>
                      <a:endParaRPr lang="en-US" sz="1800" dirty="0">
                        <a:latin typeface="Calibri"/>
                        <a:ea typeface="Calibri"/>
                        <a:cs typeface="Times New Roman"/>
                      </a:endParaRPr>
                    </a:p>
                  </a:txBody>
                  <a:tcPr marL="54821" marR="54821" marT="0" marB="0"/>
                </a:tc>
                <a:tc>
                  <a:txBody>
                    <a:bodyPr/>
                    <a:lstStyle/>
                    <a:p>
                      <a:pPr marL="0" marR="0" algn="l">
                        <a:spcBef>
                          <a:spcPts val="0"/>
                        </a:spcBef>
                        <a:spcAft>
                          <a:spcPts val="0"/>
                        </a:spcAft>
                      </a:pPr>
                      <a:r>
                        <a:rPr lang="en-US" sz="1800"/>
                        <a:t>Planned Completion Date</a:t>
                      </a:r>
                      <a:endParaRPr lang="en-US" sz="1800">
                        <a:latin typeface="Calibri"/>
                        <a:ea typeface="Calibri"/>
                        <a:cs typeface="Times New Roman"/>
                      </a:endParaRPr>
                    </a:p>
                  </a:txBody>
                  <a:tcPr marL="54821" marR="54821" marT="0" marB="0"/>
                </a:tc>
                <a:tc>
                  <a:txBody>
                    <a:bodyPr/>
                    <a:lstStyle/>
                    <a:p>
                      <a:pPr marL="0" marR="0" algn="l">
                        <a:spcBef>
                          <a:spcPts val="0"/>
                        </a:spcBef>
                        <a:spcAft>
                          <a:spcPts val="0"/>
                        </a:spcAft>
                      </a:pPr>
                      <a:r>
                        <a:rPr lang="en-US" sz="1800"/>
                        <a:t>Actual/Revised Completion Date</a:t>
                      </a:r>
                      <a:endParaRPr lang="en-US" sz="1800">
                        <a:latin typeface="Calibri"/>
                        <a:ea typeface="Calibri"/>
                        <a:cs typeface="Times New Roman"/>
                      </a:endParaRPr>
                    </a:p>
                  </a:txBody>
                  <a:tcPr marL="54821" marR="54821" marT="0" marB="0"/>
                </a:tc>
                <a:tc>
                  <a:txBody>
                    <a:bodyPr/>
                    <a:lstStyle/>
                    <a:p>
                      <a:pPr marL="0" marR="0" algn="l">
                        <a:spcBef>
                          <a:spcPts val="0"/>
                        </a:spcBef>
                        <a:spcAft>
                          <a:spcPts val="0"/>
                        </a:spcAft>
                      </a:pPr>
                      <a:r>
                        <a:rPr lang="en-US" sz="1800" dirty="0"/>
                        <a:t>Delay (in months)</a:t>
                      </a:r>
                      <a:endParaRPr lang="en-US" sz="1800" dirty="0">
                        <a:latin typeface="Calibri"/>
                        <a:ea typeface="Calibri"/>
                        <a:cs typeface="Times New Roman"/>
                      </a:endParaRPr>
                    </a:p>
                  </a:txBody>
                  <a:tcPr marL="54821" marR="54821" marT="0" marB="0"/>
                </a:tc>
              </a:tr>
              <a:tr h="533400">
                <a:tc>
                  <a:txBody>
                    <a:bodyPr/>
                    <a:lstStyle/>
                    <a:p>
                      <a:pPr marL="0" marR="0" algn="l">
                        <a:spcBef>
                          <a:spcPts val="0"/>
                        </a:spcBef>
                        <a:spcAft>
                          <a:spcPts val="0"/>
                        </a:spcAft>
                      </a:pPr>
                      <a:r>
                        <a:rPr lang="en-US" sz="1800" dirty="0"/>
                        <a:t>Project Planning</a:t>
                      </a:r>
                      <a:endParaRPr lang="en-US" sz="1800" dirty="0">
                        <a:latin typeface="Calibri"/>
                        <a:ea typeface="Calibri"/>
                        <a:cs typeface="Times New Roman"/>
                      </a:endParaRPr>
                    </a:p>
                  </a:txBody>
                  <a:tcPr marL="54821" marR="54821"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January 2014</a:t>
                      </a:r>
                    </a:p>
                    <a:p>
                      <a:pPr marL="0" marR="0" algn="l">
                        <a:spcBef>
                          <a:spcPts val="0"/>
                        </a:spcBef>
                        <a:spcAft>
                          <a:spcPts val="0"/>
                        </a:spcAft>
                      </a:pPr>
                      <a:endParaRPr lang="en-US" sz="1800" dirty="0">
                        <a:latin typeface="Calibri"/>
                        <a:ea typeface="Calibri"/>
                        <a:cs typeface="Times New Roman"/>
                      </a:endParaRPr>
                    </a:p>
                  </a:txBody>
                  <a:tcPr marL="54821" marR="54821" marT="0" marB="0"/>
                </a:tc>
                <a:tc>
                  <a:txBody>
                    <a:bodyPr/>
                    <a:lstStyle/>
                    <a:p>
                      <a:pPr marL="0" marR="0" algn="l">
                        <a:spcBef>
                          <a:spcPts val="0"/>
                        </a:spcBef>
                        <a:spcAft>
                          <a:spcPts val="0"/>
                        </a:spcAft>
                      </a:pPr>
                      <a:r>
                        <a:rPr lang="en-US" sz="1800" dirty="0" smtClean="0"/>
                        <a:t>February 2014</a:t>
                      </a:r>
                      <a:endParaRPr lang="en-US" sz="1800" b="1" dirty="0">
                        <a:latin typeface="Calibri"/>
                        <a:ea typeface="Calibri"/>
                        <a:cs typeface="Times New Roman"/>
                      </a:endParaRPr>
                    </a:p>
                  </a:txBody>
                  <a:tcPr marL="54821" marR="54821" marT="0" marB="0"/>
                </a:tc>
                <a:tc>
                  <a:txBody>
                    <a:bodyPr/>
                    <a:lstStyle/>
                    <a:p>
                      <a:pPr marL="0" marR="0" algn="l">
                        <a:spcBef>
                          <a:spcPts val="0"/>
                        </a:spcBef>
                        <a:spcAft>
                          <a:spcPts val="0"/>
                        </a:spcAft>
                      </a:pPr>
                      <a:r>
                        <a:rPr lang="en-US" sz="1800" dirty="0"/>
                        <a:t>1 Month</a:t>
                      </a:r>
                      <a:endParaRPr lang="en-US" sz="1800" dirty="0">
                        <a:latin typeface="Calibri"/>
                        <a:ea typeface="Calibri"/>
                        <a:cs typeface="Times New Roman"/>
                      </a:endParaRPr>
                    </a:p>
                  </a:txBody>
                  <a:tcPr marL="54821" marR="54821" marT="0" marB="0"/>
                </a:tc>
              </a:tr>
            </a:tbl>
          </a:graphicData>
        </a:graphic>
      </p:graphicFrame>
      <p:sp>
        <p:nvSpPr>
          <p:cNvPr id="6" name="TextBox 5"/>
          <p:cNvSpPr txBox="1"/>
          <p:nvPr/>
        </p:nvSpPr>
        <p:spPr>
          <a:xfrm>
            <a:off x="2667000" y="457200"/>
            <a:ext cx="3236271" cy="523220"/>
          </a:xfrm>
          <a:prstGeom prst="rect">
            <a:avLst/>
          </a:prstGeom>
          <a:noFill/>
        </p:spPr>
        <p:txBody>
          <a:bodyPr wrap="none" rtlCol="0">
            <a:spAutoFit/>
          </a:bodyPr>
          <a:lstStyle/>
          <a:p>
            <a:r>
              <a:rPr lang="en-US" sz="2800" b="1" dirty="0" smtClean="0">
                <a:latin typeface="Times New Roman" pitchFamily="18" charset="0"/>
                <a:cs typeface="Times New Roman" pitchFamily="18" charset="0"/>
              </a:rPr>
              <a:t>STUDY FINDINGS</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29697" name="Rectangle 1"/>
          <p:cNvSpPr>
            <a:spLocks noChangeArrowheads="1"/>
          </p:cNvSpPr>
          <p:nvPr/>
        </p:nvSpPr>
        <p:spPr bwMode="auto">
          <a:xfrm>
            <a:off x="381000" y="3200400"/>
            <a:ext cx="8382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charset="0"/>
                <a:ea typeface="Times New Roman" charset="0"/>
                <a:cs typeface="Times New Roman" charset="0"/>
              </a:rPr>
              <a:t>Reasons for Delay-</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i="0" strike="noStrike" cap="none" normalizeH="0" baseline="0" dirty="0" smtClean="0">
                <a:ln>
                  <a:noFill/>
                </a:ln>
                <a:solidFill>
                  <a:schemeClr val="tx1"/>
                </a:solidFill>
                <a:effectLst/>
                <a:latin typeface="Times New Roman" charset="0"/>
                <a:ea typeface="Times New Roman" charset="0"/>
                <a:cs typeface="Times New Roman" charset="0"/>
              </a:rPr>
              <a:t>Space</a:t>
            </a:r>
            <a:r>
              <a:rPr kumimoji="0" lang="en-US" sz="2000" i="0" strike="noStrike" cap="none" normalizeH="0" dirty="0" smtClean="0">
                <a:ln>
                  <a:noFill/>
                </a:ln>
                <a:solidFill>
                  <a:schemeClr val="tx1"/>
                </a:solidFill>
                <a:effectLst/>
                <a:latin typeface="Times New Roman" charset="0"/>
                <a:ea typeface="Times New Roman" charset="0"/>
                <a:cs typeface="Times New Roman" charset="0"/>
              </a:rPr>
              <a:t> constraint.</a:t>
            </a:r>
            <a:endParaRPr kumimoji="0" lang="en-US" sz="2000" i="0" strike="noStrike" cap="none" normalizeH="0" baseline="0" dirty="0" smtClean="0">
              <a:ln>
                <a:noFill/>
              </a:ln>
              <a:solidFill>
                <a:schemeClr val="tx1"/>
              </a:solidFill>
              <a:effectLst/>
              <a:latin typeface="Times New Roman" charset="0"/>
              <a:ea typeface="Times New Roman" charset="0"/>
              <a:cs typeface="Times New Roman"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Soil Testing.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Permission for tree cutting in the area took more than the expected time.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Weather conditions.</a:t>
            </a:r>
          </a:p>
        </p:txBody>
      </p:sp>
      <p:graphicFrame>
        <p:nvGraphicFramePr>
          <p:cNvPr id="3" name="Table 2"/>
          <p:cNvGraphicFramePr>
            <a:graphicFrameLocks noGrp="1"/>
          </p:cNvGraphicFramePr>
          <p:nvPr>
            <p:extLst>
              <p:ext uri="{D42A27DB-BD31-4B8C-83A1-F6EECF244321}">
                <p14:modId xmlns:p14="http://schemas.microsoft.com/office/powerpoint/2010/main" xmlns="" val="900081473"/>
              </p:ext>
            </p:extLst>
          </p:nvPr>
        </p:nvGraphicFramePr>
        <p:xfrm>
          <a:off x="381000" y="1600200"/>
          <a:ext cx="8458200" cy="1066800"/>
        </p:xfrm>
        <a:graphic>
          <a:graphicData uri="http://schemas.openxmlformats.org/drawingml/2006/table">
            <a:tbl>
              <a:tblPr firstRow="1" bandRow="1">
                <a:tableStyleId>{616DA210-FB5B-4158-B5E0-FEB733F419BA}</a:tableStyleId>
              </a:tblPr>
              <a:tblGrid>
                <a:gridCol w="2114550"/>
                <a:gridCol w="2114550"/>
                <a:gridCol w="2114550"/>
                <a:gridCol w="2114550"/>
              </a:tblGrid>
              <a:tr h="605993">
                <a:tc>
                  <a:txBody>
                    <a:bodyPr/>
                    <a:lstStyle/>
                    <a:p>
                      <a:pPr marL="0" marR="0">
                        <a:spcBef>
                          <a:spcPts val="0"/>
                        </a:spcBef>
                        <a:spcAft>
                          <a:spcPts val="0"/>
                        </a:spcAft>
                      </a:pPr>
                      <a:r>
                        <a:rPr lang="en-US" sz="1600" dirty="0"/>
                        <a:t>Milestone Description</a:t>
                      </a:r>
                      <a:endParaRPr lang="en-US" sz="1600" dirty="0">
                        <a:latin typeface="Calibri"/>
                        <a:ea typeface="Calibri"/>
                        <a:cs typeface="Times New Roman"/>
                      </a:endParaRPr>
                    </a:p>
                  </a:txBody>
                  <a:tcPr marL="54821" marR="54821" marT="0" marB="0"/>
                </a:tc>
                <a:tc>
                  <a:txBody>
                    <a:bodyPr/>
                    <a:lstStyle/>
                    <a:p>
                      <a:pPr marL="0" marR="0">
                        <a:spcBef>
                          <a:spcPts val="0"/>
                        </a:spcBef>
                        <a:spcAft>
                          <a:spcPts val="0"/>
                        </a:spcAft>
                      </a:pPr>
                      <a:r>
                        <a:rPr lang="en-US" sz="1600"/>
                        <a:t>Planned Completion Date</a:t>
                      </a:r>
                      <a:endParaRPr lang="en-US" sz="1600">
                        <a:latin typeface="Calibri"/>
                        <a:ea typeface="Calibri"/>
                        <a:cs typeface="Times New Roman"/>
                      </a:endParaRPr>
                    </a:p>
                  </a:txBody>
                  <a:tcPr marL="54821" marR="54821" marT="0" marB="0"/>
                </a:tc>
                <a:tc>
                  <a:txBody>
                    <a:bodyPr/>
                    <a:lstStyle/>
                    <a:p>
                      <a:pPr marL="0" marR="0">
                        <a:spcBef>
                          <a:spcPts val="0"/>
                        </a:spcBef>
                        <a:spcAft>
                          <a:spcPts val="0"/>
                        </a:spcAft>
                      </a:pPr>
                      <a:r>
                        <a:rPr lang="en-US" sz="1600"/>
                        <a:t>Actual/Revised Completion Date</a:t>
                      </a:r>
                      <a:endParaRPr lang="en-US" sz="1600">
                        <a:latin typeface="Calibri"/>
                        <a:ea typeface="Calibri"/>
                        <a:cs typeface="Times New Roman"/>
                      </a:endParaRPr>
                    </a:p>
                  </a:txBody>
                  <a:tcPr marL="54821" marR="54821" marT="0" marB="0"/>
                </a:tc>
                <a:tc>
                  <a:txBody>
                    <a:bodyPr/>
                    <a:lstStyle/>
                    <a:p>
                      <a:pPr marL="0" marR="0">
                        <a:spcBef>
                          <a:spcPts val="0"/>
                        </a:spcBef>
                        <a:spcAft>
                          <a:spcPts val="0"/>
                        </a:spcAft>
                      </a:pPr>
                      <a:r>
                        <a:rPr lang="en-US" sz="1600"/>
                        <a:t>Delay (in months)</a:t>
                      </a:r>
                      <a:endParaRPr lang="en-US" sz="1600">
                        <a:latin typeface="Calibri"/>
                        <a:ea typeface="Calibri"/>
                        <a:cs typeface="Times New Roman"/>
                      </a:endParaRPr>
                    </a:p>
                  </a:txBody>
                  <a:tcPr marL="54821" marR="54821" marT="0" marB="0"/>
                </a:tc>
              </a:tr>
              <a:tr h="460807">
                <a:tc>
                  <a:txBody>
                    <a:bodyPr/>
                    <a:lstStyle/>
                    <a:p>
                      <a:pPr marL="0" marR="0">
                        <a:spcBef>
                          <a:spcPts val="0"/>
                        </a:spcBef>
                        <a:spcAft>
                          <a:spcPts val="0"/>
                        </a:spcAft>
                      </a:pPr>
                      <a:r>
                        <a:rPr lang="en-US" sz="1600"/>
                        <a:t>Excavation Work</a:t>
                      </a:r>
                      <a:endParaRPr lang="en-US" sz="1600">
                        <a:latin typeface="Calibri"/>
                        <a:ea typeface="Calibri"/>
                        <a:cs typeface="Times New Roman"/>
                      </a:endParaRPr>
                    </a:p>
                  </a:txBody>
                  <a:tcPr marL="54821" marR="54821" marT="0" marB="0"/>
                </a:tc>
                <a:tc>
                  <a:txBody>
                    <a:bodyPr/>
                    <a:lstStyle/>
                    <a:p>
                      <a:pPr marL="0" marR="0">
                        <a:spcBef>
                          <a:spcPts val="0"/>
                        </a:spcBef>
                        <a:spcAft>
                          <a:spcPts val="0"/>
                        </a:spcAft>
                      </a:pPr>
                      <a:r>
                        <a:rPr lang="en-US" sz="1600"/>
                        <a:t>June 2014</a:t>
                      </a:r>
                      <a:endParaRPr lang="en-US" sz="1600">
                        <a:latin typeface="Calibri"/>
                        <a:ea typeface="Calibri"/>
                        <a:cs typeface="Times New Roman"/>
                      </a:endParaRPr>
                    </a:p>
                  </a:txBody>
                  <a:tcPr marL="54821" marR="54821" marT="0" marB="0"/>
                </a:tc>
                <a:tc>
                  <a:txBody>
                    <a:bodyPr/>
                    <a:lstStyle/>
                    <a:p>
                      <a:pPr marL="0" marR="0">
                        <a:spcBef>
                          <a:spcPts val="0"/>
                        </a:spcBef>
                        <a:spcAft>
                          <a:spcPts val="0"/>
                        </a:spcAft>
                      </a:pPr>
                      <a:r>
                        <a:rPr lang="en-US" sz="1600"/>
                        <a:t>September 2014</a:t>
                      </a:r>
                      <a:endParaRPr lang="en-US" sz="1600">
                        <a:latin typeface="Calibri"/>
                        <a:ea typeface="Calibri"/>
                        <a:cs typeface="Times New Roman"/>
                      </a:endParaRPr>
                    </a:p>
                  </a:txBody>
                  <a:tcPr marL="54821" marR="54821" marT="0" marB="0"/>
                </a:tc>
                <a:tc>
                  <a:txBody>
                    <a:bodyPr/>
                    <a:lstStyle/>
                    <a:p>
                      <a:pPr marL="0" marR="0">
                        <a:spcBef>
                          <a:spcPts val="0"/>
                        </a:spcBef>
                        <a:spcAft>
                          <a:spcPts val="0"/>
                        </a:spcAft>
                      </a:pPr>
                      <a:r>
                        <a:rPr lang="en-US" sz="1600" dirty="0"/>
                        <a:t>3 Months</a:t>
                      </a:r>
                      <a:endParaRPr lang="en-US" sz="1600" dirty="0">
                        <a:latin typeface="Calibri"/>
                        <a:ea typeface="Calibri"/>
                        <a:cs typeface="Times New Roman"/>
                      </a:endParaRPr>
                    </a:p>
                  </a:txBody>
                  <a:tcPr marL="54821" marR="54821"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97127137"/>
              </p:ext>
            </p:extLst>
          </p:nvPr>
        </p:nvGraphicFramePr>
        <p:xfrm>
          <a:off x="381001" y="838198"/>
          <a:ext cx="8349916" cy="1143002"/>
        </p:xfrm>
        <a:graphic>
          <a:graphicData uri="http://schemas.openxmlformats.org/drawingml/2006/table">
            <a:tbl>
              <a:tblPr firstRow="1" bandRow="1">
                <a:tableStyleId>{616DA210-FB5B-4158-B5E0-FEB733F419BA}</a:tableStyleId>
              </a:tblPr>
              <a:tblGrid>
                <a:gridCol w="2087479"/>
                <a:gridCol w="2087479"/>
                <a:gridCol w="2087479"/>
                <a:gridCol w="2087479"/>
              </a:tblGrid>
              <a:tr h="571501">
                <a:tc>
                  <a:txBody>
                    <a:bodyPr/>
                    <a:lstStyle/>
                    <a:p>
                      <a:pPr marL="0" marR="0">
                        <a:spcBef>
                          <a:spcPts val="0"/>
                        </a:spcBef>
                        <a:spcAft>
                          <a:spcPts val="0"/>
                        </a:spcAft>
                      </a:pPr>
                      <a:r>
                        <a:rPr lang="en-US" sz="1600" dirty="0"/>
                        <a:t>Milestone Description</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t>Planned Completion Date</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a:t>Actual/Revised Completion Date</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t>Delay (in months)</a:t>
                      </a:r>
                      <a:endParaRPr lang="en-US" sz="1600">
                        <a:latin typeface="Calibri"/>
                        <a:ea typeface="Calibri"/>
                        <a:cs typeface="Times New Roman"/>
                      </a:endParaRPr>
                    </a:p>
                  </a:txBody>
                  <a:tcPr marL="68580" marR="68580" marT="0" marB="0"/>
                </a:tc>
              </a:tr>
              <a:tr h="571501">
                <a:tc>
                  <a:txBody>
                    <a:bodyPr/>
                    <a:lstStyle/>
                    <a:p>
                      <a:pPr marL="0" marR="0">
                        <a:spcBef>
                          <a:spcPts val="0"/>
                        </a:spcBef>
                        <a:spcAft>
                          <a:spcPts val="0"/>
                        </a:spcAft>
                      </a:pPr>
                      <a:r>
                        <a:rPr lang="en-US" sz="1600" dirty="0"/>
                        <a:t>Civil work completion</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smtClean="0"/>
                        <a:t>January 2016</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t>August 2016</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t>7</a:t>
                      </a:r>
                      <a:r>
                        <a:rPr lang="en-US" sz="1600" dirty="0" smtClean="0"/>
                        <a:t> </a:t>
                      </a:r>
                      <a:r>
                        <a:rPr lang="en-US" sz="1600" dirty="0"/>
                        <a:t>Months</a:t>
                      </a:r>
                      <a:endParaRPr lang="en-US" sz="1600" dirty="0">
                        <a:latin typeface="Calibri"/>
                        <a:ea typeface="Calibri"/>
                        <a:cs typeface="Times New Roman"/>
                      </a:endParaRPr>
                    </a:p>
                  </a:txBody>
                  <a:tcPr marL="68580" marR="68580" marT="0" marB="0"/>
                </a:tc>
              </a:tr>
            </a:tbl>
          </a:graphicData>
        </a:graphic>
      </p:graphicFrame>
      <p:sp>
        <p:nvSpPr>
          <p:cNvPr id="5" name="Rectangle 4"/>
          <p:cNvSpPr/>
          <p:nvPr/>
        </p:nvSpPr>
        <p:spPr>
          <a:xfrm>
            <a:off x="304800" y="2057400"/>
            <a:ext cx="8639170" cy="3170099"/>
          </a:xfrm>
          <a:prstGeom prst="rect">
            <a:avLst/>
          </a:prstGeom>
        </p:spPr>
        <p:txBody>
          <a:bodyPr wrap="square">
            <a:spAutoFit/>
          </a:bodyPr>
          <a:lstStyle/>
          <a:p>
            <a:pPr lvl="0" fontAlgn="base">
              <a:spcBef>
                <a:spcPct val="0"/>
              </a:spcBef>
              <a:spcAft>
                <a:spcPct val="0"/>
              </a:spcAft>
            </a:pPr>
            <a:r>
              <a:rPr lang="en-US" sz="2000" b="1" u="sng" dirty="0">
                <a:latin typeface="Times New Roman" charset="0"/>
                <a:ea typeface="Times New Roman" charset="0"/>
                <a:cs typeface="Times New Roman" charset="0"/>
              </a:rPr>
              <a:t>Reasons for Delay-</a:t>
            </a:r>
            <a:endParaRPr lang="en-US" sz="2000" dirty="0">
              <a:latin typeface="Times New Roman" charset="0"/>
              <a:ea typeface="Times New Roman" charset="0"/>
              <a:cs typeface="Times New Roman" charset="0"/>
            </a:endParaRPr>
          </a:p>
          <a:p>
            <a:pPr lvl="0" eaLnBrk="0" fontAlgn="base" hangingPunct="0">
              <a:spcBef>
                <a:spcPct val="0"/>
              </a:spcBef>
              <a:spcAft>
                <a:spcPct val="0"/>
              </a:spcAft>
              <a:buFontTx/>
              <a:buChar char="•"/>
            </a:pPr>
            <a:r>
              <a:rPr lang="en-US" sz="2000" dirty="0" smtClean="0">
                <a:latin typeface="Times New Roman" charset="0"/>
                <a:ea typeface="Times New Roman" charset="0"/>
                <a:cs typeface="Times New Roman" charset="0"/>
              </a:rPr>
              <a:t>Changes during </a:t>
            </a:r>
            <a:r>
              <a:rPr lang="en-US" sz="2000" dirty="0">
                <a:latin typeface="Times New Roman" charset="0"/>
                <a:ea typeface="Times New Roman" charset="0"/>
                <a:cs typeface="Times New Roman" charset="0"/>
              </a:rPr>
              <a:t>the construction </a:t>
            </a:r>
            <a:r>
              <a:rPr lang="en-US" sz="2000" dirty="0" smtClean="0">
                <a:latin typeface="Times New Roman" charset="0"/>
                <a:ea typeface="Times New Roman" charset="0"/>
                <a:cs typeface="Times New Roman" charset="0"/>
              </a:rPr>
              <a:t>phase.</a:t>
            </a:r>
            <a:endParaRPr lang="en-US" sz="2000" dirty="0">
              <a:latin typeface="Times New Roman" charset="0"/>
              <a:ea typeface="Times New Roman" charset="0"/>
              <a:cs typeface="Times New Roman" charset="0"/>
            </a:endParaRPr>
          </a:p>
          <a:p>
            <a:pPr lvl="0" eaLnBrk="0" fontAlgn="base" hangingPunct="0">
              <a:spcBef>
                <a:spcPct val="0"/>
              </a:spcBef>
              <a:spcAft>
                <a:spcPct val="0"/>
              </a:spcAft>
              <a:buFontTx/>
              <a:buChar char="•"/>
            </a:pPr>
            <a:r>
              <a:rPr lang="en-US" sz="2000" dirty="0" smtClean="0">
                <a:latin typeface="Times New Roman" charset="0"/>
                <a:ea typeface="Times New Roman" charset="0"/>
                <a:cs typeface="Times New Roman" charset="0"/>
              </a:rPr>
              <a:t>Orders </a:t>
            </a:r>
            <a:r>
              <a:rPr lang="en-US" sz="2000" dirty="0">
                <a:latin typeface="Times New Roman" charset="0"/>
                <a:ea typeface="Times New Roman" charset="0"/>
                <a:cs typeface="Times New Roman" charset="0"/>
              </a:rPr>
              <a:t>by </a:t>
            </a:r>
            <a:r>
              <a:rPr lang="en-US" sz="2000" dirty="0" smtClean="0">
                <a:latin typeface="Times New Roman" charset="0"/>
                <a:ea typeface="Times New Roman" charset="0"/>
                <a:cs typeface="Times New Roman" charset="0"/>
              </a:rPr>
              <a:t>NGT.</a:t>
            </a:r>
            <a:endParaRPr lang="en-US" sz="2000" dirty="0">
              <a:latin typeface="Times New Roman" charset="0"/>
              <a:ea typeface="Times New Roman" charset="0"/>
              <a:cs typeface="Times New Roman" charset="0"/>
            </a:endParaRPr>
          </a:p>
          <a:p>
            <a:pPr lvl="0" eaLnBrk="0" fontAlgn="base" hangingPunct="0">
              <a:spcBef>
                <a:spcPct val="0"/>
              </a:spcBef>
              <a:spcAft>
                <a:spcPct val="0"/>
              </a:spcAft>
              <a:buFontTx/>
              <a:buChar char="•"/>
            </a:pPr>
            <a:r>
              <a:rPr lang="en-US" sz="2000" dirty="0" smtClean="0">
                <a:latin typeface="Times New Roman" charset="0"/>
                <a:ea typeface="Times New Roman" charset="0"/>
                <a:cs typeface="Times New Roman" charset="0"/>
              </a:rPr>
              <a:t>Shifting of C-Sect </a:t>
            </a:r>
            <a:r>
              <a:rPr lang="en-US" sz="2000" dirty="0">
                <a:latin typeface="Times New Roman" charset="0"/>
                <a:ea typeface="Times New Roman" charset="0"/>
                <a:cs typeface="Times New Roman" charset="0"/>
              </a:rPr>
              <a:t>OT and </a:t>
            </a:r>
            <a:r>
              <a:rPr lang="en-US" sz="2000" dirty="0" smtClean="0">
                <a:latin typeface="Times New Roman" charset="0"/>
                <a:ea typeface="Times New Roman" charset="0"/>
                <a:cs typeface="Times New Roman" charset="0"/>
              </a:rPr>
              <a:t>LDR.</a:t>
            </a:r>
            <a:endParaRPr lang="en-US" sz="2000" dirty="0">
              <a:latin typeface="Times New Roman" charset="0"/>
              <a:ea typeface="Times New Roman" charset="0"/>
              <a:cs typeface="Times New Roman" charset="0"/>
            </a:endParaRPr>
          </a:p>
          <a:p>
            <a:pPr lvl="0" eaLnBrk="0" fontAlgn="base" hangingPunct="0">
              <a:spcBef>
                <a:spcPct val="0"/>
              </a:spcBef>
              <a:spcAft>
                <a:spcPct val="0"/>
              </a:spcAft>
              <a:buFontTx/>
              <a:buChar char="•"/>
            </a:pPr>
            <a:r>
              <a:rPr lang="en-US" sz="2000" dirty="0">
                <a:latin typeface="Times New Roman" charset="0"/>
                <a:ea typeface="Times New Roman" charset="0"/>
                <a:cs typeface="Times New Roman" charset="0"/>
              </a:rPr>
              <a:t>Department of Gynecology, Endoscopy and Audiometry were interchanged which led to various changes in the structure.</a:t>
            </a:r>
          </a:p>
          <a:p>
            <a:pPr lvl="0" eaLnBrk="0" fontAlgn="base" hangingPunct="0">
              <a:spcBef>
                <a:spcPct val="0"/>
              </a:spcBef>
              <a:spcAft>
                <a:spcPct val="0"/>
              </a:spcAft>
              <a:buFontTx/>
              <a:buChar char="•"/>
            </a:pPr>
            <a:r>
              <a:rPr lang="en-US" sz="2000" dirty="0">
                <a:latin typeface="Times New Roman" charset="0"/>
                <a:ea typeface="Times New Roman" charset="0"/>
                <a:cs typeface="Times New Roman" charset="0"/>
              </a:rPr>
              <a:t>Addition of one extra </a:t>
            </a:r>
            <a:r>
              <a:rPr lang="en-US" sz="2000" dirty="0" smtClean="0">
                <a:latin typeface="Times New Roman" charset="0"/>
                <a:ea typeface="Times New Roman" charset="0"/>
                <a:cs typeface="Times New Roman" charset="0"/>
              </a:rPr>
              <a:t>floor.</a:t>
            </a:r>
            <a:endParaRPr lang="en-US" sz="2000" dirty="0">
              <a:latin typeface="Times New Roman" charset="0"/>
              <a:ea typeface="Times New Roman" charset="0"/>
              <a:cs typeface="Times New Roman" charset="0"/>
            </a:endParaRPr>
          </a:p>
          <a:p>
            <a:pPr lvl="0" eaLnBrk="0" fontAlgn="base" hangingPunct="0">
              <a:spcBef>
                <a:spcPct val="0"/>
              </a:spcBef>
              <a:spcAft>
                <a:spcPct val="0"/>
              </a:spcAft>
              <a:buFontTx/>
              <a:buChar char="•"/>
            </a:pPr>
            <a:r>
              <a:rPr lang="en-US" sz="2000" dirty="0">
                <a:latin typeface="Times New Roman" charset="0"/>
                <a:ea typeface="Times New Roman" charset="0"/>
                <a:cs typeface="Times New Roman" charset="0"/>
              </a:rPr>
              <a:t>Addition of two new Operation </a:t>
            </a:r>
            <a:r>
              <a:rPr lang="en-US" sz="2000" dirty="0" smtClean="0">
                <a:latin typeface="Times New Roman" charset="0"/>
                <a:ea typeface="Times New Roman" charset="0"/>
                <a:cs typeface="Times New Roman" charset="0"/>
              </a:rPr>
              <a:t>Theatres.</a:t>
            </a:r>
          </a:p>
          <a:p>
            <a:pPr eaLnBrk="0" fontAlgn="base" hangingPunct="0">
              <a:spcBef>
                <a:spcPct val="0"/>
              </a:spcBef>
              <a:spcAft>
                <a:spcPct val="0"/>
              </a:spcAft>
              <a:buFontTx/>
              <a:buChar char="•"/>
            </a:pPr>
            <a:r>
              <a:rPr lang="en-US" sz="2000" dirty="0" smtClean="0">
                <a:latin typeface="Times New Roman" charset="0"/>
                <a:ea typeface="Times New Roman" charset="0"/>
                <a:cs typeface="Times New Roman" charset="0"/>
              </a:rPr>
              <a:t>External and internal work should go hand in hand.</a:t>
            </a:r>
          </a:p>
          <a:p>
            <a:pPr lvl="0" eaLnBrk="0" fontAlgn="base" hangingPunct="0">
              <a:spcBef>
                <a:spcPct val="0"/>
              </a:spcBef>
              <a:spcAft>
                <a:spcPct val="0"/>
              </a:spcAft>
            </a:pPr>
            <a:endParaRPr lang="en-US" sz="2000" dirty="0">
              <a:latin typeface="Times New Roman" charset="0"/>
              <a:ea typeface="Times New Roman" charset="0"/>
              <a:cs typeface="Times New Roman" charset="0"/>
            </a:endParaRPr>
          </a:p>
        </p:txBody>
      </p:sp>
    </p:spTree>
    <p:extLst>
      <p:ext uri="{BB962C8B-B14F-4D97-AF65-F5344CB8AC3E}">
        <p14:creationId xmlns:p14="http://schemas.microsoft.com/office/powerpoint/2010/main" xmlns="" val="1088525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381000" y="2286001"/>
            <a:ext cx="8763000"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charset="0"/>
                <a:ea typeface="Times New Roman" charset="0"/>
                <a:cs typeface="Times New Roman" charset="0"/>
              </a:rPr>
              <a:t>Reasons for Delay-</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i="0" strike="noStrike" cap="none" normalizeH="0" baseline="0" dirty="0" smtClean="0">
                <a:ln>
                  <a:noFill/>
                </a:ln>
                <a:solidFill>
                  <a:schemeClr val="tx1"/>
                </a:solidFill>
                <a:effectLst/>
                <a:latin typeface="Times New Roman" charset="0"/>
                <a:ea typeface="Times New Roman" charset="0"/>
                <a:cs typeface="Times New Roman" charset="0"/>
              </a:rPr>
              <a:t>Civil</a:t>
            </a:r>
            <a:r>
              <a:rPr kumimoji="0" lang="en-US" sz="2000" i="0" strike="noStrike" cap="none" normalizeH="0" dirty="0" smtClean="0">
                <a:ln>
                  <a:noFill/>
                </a:ln>
                <a:solidFill>
                  <a:schemeClr val="tx1"/>
                </a:solidFill>
                <a:effectLst/>
                <a:latin typeface="Times New Roman" charset="0"/>
                <a:ea typeface="Times New Roman" charset="0"/>
                <a:cs typeface="Times New Roman" charset="0"/>
              </a:rPr>
              <a:t> work delay</a:t>
            </a:r>
            <a:endParaRPr kumimoji="0" lang="en-US" sz="2000" i="0" strike="noStrike" cap="none" normalizeH="0" baseline="0" dirty="0" smtClean="0">
              <a:ln>
                <a:noFill/>
              </a:ln>
              <a:solidFill>
                <a:schemeClr val="tx1"/>
              </a:solidFill>
              <a:effectLst/>
              <a:latin typeface="Times New Roman" charset="0"/>
              <a:ea typeface="Times New Roman" charset="0"/>
              <a:cs typeface="Times New Roman"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Changes in the type of lights.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Addition of new areas further led to changes in the HVAC ducting.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xmlns="" val="1519505711"/>
              </p:ext>
            </p:extLst>
          </p:nvPr>
        </p:nvGraphicFramePr>
        <p:xfrm>
          <a:off x="381000" y="607023"/>
          <a:ext cx="8397204" cy="1374177"/>
        </p:xfrm>
        <a:graphic>
          <a:graphicData uri="http://schemas.openxmlformats.org/drawingml/2006/table">
            <a:tbl>
              <a:tblPr firstRow="1" bandRow="1">
                <a:tableStyleId>{616DA210-FB5B-4158-B5E0-FEB733F419BA}</a:tableStyleId>
              </a:tblPr>
              <a:tblGrid>
                <a:gridCol w="2099301"/>
                <a:gridCol w="2099301"/>
                <a:gridCol w="2099301"/>
                <a:gridCol w="2099301"/>
              </a:tblGrid>
              <a:tr h="614528">
                <a:tc>
                  <a:txBody>
                    <a:bodyPr/>
                    <a:lstStyle/>
                    <a:p>
                      <a:pPr marL="0" marR="0">
                        <a:spcBef>
                          <a:spcPts val="0"/>
                        </a:spcBef>
                        <a:spcAft>
                          <a:spcPts val="0"/>
                        </a:spcAft>
                      </a:pPr>
                      <a:r>
                        <a:rPr lang="en-US" sz="1600" dirty="0"/>
                        <a:t>Milestone Description</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t>Planned Completion Date</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a:t>Actual/Revised Completion Date</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t>Delay (in months)</a:t>
                      </a:r>
                      <a:endParaRPr lang="en-US" sz="1600">
                        <a:latin typeface="Calibri"/>
                        <a:ea typeface="Calibri"/>
                        <a:cs typeface="Times New Roman"/>
                      </a:endParaRPr>
                    </a:p>
                  </a:txBody>
                  <a:tcPr marL="68580" marR="68580" marT="0" marB="0"/>
                </a:tc>
              </a:tr>
              <a:tr h="759649">
                <a:tc>
                  <a:txBody>
                    <a:bodyPr/>
                    <a:lstStyle/>
                    <a:p>
                      <a:pPr marL="0" marR="0">
                        <a:spcBef>
                          <a:spcPts val="0"/>
                        </a:spcBef>
                        <a:spcAft>
                          <a:spcPts val="0"/>
                        </a:spcAft>
                      </a:pPr>
                      <a:r>
                        <a:rPr lang="en-US" sz="1600"/>
                        <a:t>Service Work Completion</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smtClean="0"/>
                        <a:t>July </a:t>
                      </a:r>
                      <a:r>
                        <a:rPr lang="en-US" sz="1600" dirty="0"/>
                        <a:t>2016</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a:t>March 2017</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smtClean="0"/>
                        <a:t>8 </a:t>
                      </a:r>
                      <a:r>
                        <a:rPr lang="en-US" sz="1600" dirty="0"/>
                        <a:t>Months</a:t>
                      </a:r>
                      <a:endParaRPr lang="en-US" sz="16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582484754"/>
              </p:ext>
            </p:extLst>
          </p:nvPr>
        </p:nvGraphicFramePr>
        <p:xfrm>
          <a:off x="381001" y="720188"/>
          <a:ext cx="8349916" cy="1257030"/>
        </p:xfrm>
        <a:graphic>
          <a:graphicData uri="http://schemas.openxmlformats.org/drawingml/2006/table">
            <a:tbl>
              <a:tblPr firstRow="1" bandRow="1">
                <a:tableStyleId>{616DA210-FB5B-4158-B5E0-FEB733F419BA}</a:tableStyleId>
              </a:tblPr>
              <a:tblGrid>
                <a:gridCol w="2087479"/>
                <a:gridCol w="2087479"/>
                <a:gridCol w="2087479"/>
                <a:gridCol w="2087479"/>
              </a:tblGrid>
              <a:tr h="525510">
                <a:tc>
                  <a:txBody>
                    <a:bodyPr/>
                    <a:lstStyle/>
                    <a:p>
                      <a:pPr marL="0" marR="0">
                        <a:spcBef>
                          <a:spcPts val="0"/>
                        </a:spcBef>
                        <a:spcAft>
                          <a:spcPts val="0"/>
                        </a:spcAft>
                      </a:pPr>
                      <a:r>
                        <a:rPr lang="en-US" sz="1600" dirty="0"/>
                        <a:t>Milestone Description</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t>Planned Completion Date</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a:t>Actual/Revised Completion Date</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t>Delay (in months)</a:t>
                      </a:r>
                      <a:endParaRPr lang="en-US" sz="1600">
                        <a:latin typeface="Calibri"/>
                        <a:ea typeface="Calibri"/>
                        <a:cs typeface="Times New Roman"/>
                      </a:endParaRPr>
                    </a:p>
                  </a:txBody>
                  <a:tcPr marL="68580" marR="68580" marT="0" marB="0"/>
                </a:tc>
              </a:tr>
              <a:tr h="525510">
                <a:tc>
                  <a:txBody>
                    <a:bodyPr/>
                    <a:lstStyle/>
                    <a:p>
                      <a:pPr marL="0" marR="0">
                        <a:spcBef>
                          <a:spcPts val="0"/>
                        </a:spcBef>
                        <a:spcAft>
                          <a:spcPts val="0"/>
                        </a:spcAft>
                      </a:pPr>
                      <a:r>
                        <a:rPr lang="en-US" sz="1600"/>
                        <a:t>Equipment Procurement and Installation</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t>June 2016</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t>March 2017</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t>9 Months</a:t>
                      </a:r>
                      <a:endParaRPr lang="en-US" sz="1600" dirty="0">
                        <a:latin typeface="Calibri"/>
                        <a:ea typeface="Calibri"/>
                        <a:cs typeface="Times New Roman"/>
                      </a:endParaRPr>
                    </a:p>
                  </a:txBody>
                  <a:tcPr marL="68580" marR="68580" marT="0" marB="0"/>
                </a:tc>
              </a:tr>
            </a:tbl>
          </a:graphicData>
        </a:graphic>
      </p:graphicFrame>
      <p:sp>
        <p:nvSpPr>
          <p:cNvPr id="5" name="Rectangle 4"/>
          <p:cNvSpPr/>
          <p:nvPr/>
        </p:nvSpPr>
        <p:spPr>
          <a:xfrm>
            <a:off x="381000" y="2280904"/>
            <a:ext cx="8349917" cy="2246769"/>
          </a:xfrm>
          <a:prstGeom prst="rect">
            <a:avLst/>
          </a:prstGeom>
        </p:spPr>
        <p:txBody>
          <a:bodyPr wrap="square">
            <a:spAutoFit/>
          </a:bodyPr>
          <a:lstStyle/>
          <a:p>
            <a:pPr lvl="0" fontAlgn="base">
              <a:spcBef>
                <a:spcPct val="0"/>
              </a:spcBef>
              <a:spcAft>
                <a:spcPct val="0"/>
              </a:spcAft>
            </a:pPr>
            <a:r>
              <a:rPr lang="en-US" sz="2000" b="1" u="sng" dirty="0">
                <a:latin typeface="Times New Roman" charset="0"/>
                <a:ea typeface="Times New Roman" charset="0"/>
                <a:cs typeface="Times New Roman" charset="0"/>
              </a:rPr>
              <a:t>Reasons for Delay-</a:t>
            </a:r>
            <a:endParaRPr lang="en-US" sz="2000" dirty="0">
              <a:latin typeface="Times New Roman" charset="0"/>
              <a:ea typeface="Times New Roman" charset="0"/>
              <a:cs typeface="Times New Roman" charset="0"/>
            </a:endParaRPr>
          </a:p>
          <a:p>
            <a:pPr lvl="0" eaLnBrk="0" fontAlgn="base" hangingPunct="0">
              <a:spcBef>
                <a:spcPct val="0"/>
              </a:spcBef>
              <a:spcAft>
                <a:spcPct val="0"/>
              </a:spcAft>
              <a:buFontTx/>
              <a:buChar char="•"/>
            </a:pPr>
            <a:r>
              <a:rPr lang="en-US" sz="2000" dirty="0" smtClean="0">
                <a:latin typeface="Times New Roman" charset="0"/>
                <a:ea typeface="Times New Roman" charset="0"/>
                <a:cs typeface="Times New Roman" charset="0"/>
              </a:rPr>
              <a:t>Receiving </a:t>
            </a:r>
            <a:r>
              <a:rPr lang="en-US" sz="2000" dirty="0">
                <a:latin typeface="Times New Roman" charset="0"/>
                <a:ea typeface="Times New Roman" charset="0"/>
                <a:cs typeface="Times New Roman" charset="0"/>
              </a:rPr>
              <a:t>of equipment’s like MRI Machine, CT Scan Machine etc. was done when not even </a:t>
            </a:r>
            <a:r>
              <a:rPr lang="en-US" sz="2000" dirty="0" smtClean="0">
                <a:latin typeface="Times New Roman" charset="0"/>
                <a:ea typeface="Times New Roman" charset="0"/>
                <a:cs typeface="Times New Roman" charset="0"/>
              </a:rPr>
              <a:t>65-70% of </a:t>
            </a:r>
            <a:r>
              <a:rPr lang="en-US" sz="2000" dirty="0">
                <a:latin typeface="Times New Roman" charset="0"/>
                <a:ea typeface="Times New Roman" charset="0"/>
                <a:cs typeface="Times New Roman" charset="0"/>
              </a:rPr>
              <a:t>the hospital structure was ready. This led to cost overrun in maintaining the equipment for such a long period of time.</a:t>
            </a:r>
          </a:p>
          <a:p>
            <a:pPr lvl="0" eaLnBrk="0" fontAlgn="base" hangingPunct="0">
              <a:spcBef>
                <a:spcPct val="0"/>
              </a:spcBef>
              <a:spcAft>
                <a:spcPct val="0"/>
              </a:spcAft>
              <a:buFontTx/>
              <a:buChar char="•"/>
            </a:pPr>
            <a:r>
              <a:rPr lang="en-US" sz="2000" dirty="0">
                <a:latin typeface="Times New Roman" charset="0"/>
                <a:ea typeface="Times New Roman" charset="0"/>
                <a:cs typeface="Times New Roman" charset="0"/>
              </a:rPr>
              <a:t>Early </a:t>
            </a:r>
            <a:r>
              <a:rPr lang="en-US" sz="2000" dirty="0" smtClean="0">
                <a:latin typeface="Times New Roman" charset="0"/>
                <a:ea typeface="Times New Roman" charset="0"/>
                <a:cs typeface="Times New Roman" charset="0"/>
              </a:rPr>
              <a:t>receiving </a:t>
            </a:r>
            <a:r>
              <a:rPr lang="en-US" sz="2000" dirty="0">
                <a:latin typeface="Times New Roman" charset="0"/>
                <a:ea typeface="Times New Roman" charset="0"/>
                <a:cs typeface="Times New Roman" charset="0"/>
              </a:rPr>
              <a:t>of equipment also caused a risk to the security and maintenance of equipment as the structure was not ready and equipped to shelter the equipment</a:t>
            </a:r>
            <a:r>
              <a:rPr lang="en-US" sz="2000" dirty="0" smtClean="0">
                <a:latin typeface="Times New Roman" charset="0"/>
                <a:ea typeface="Times New Roman" charset="0"/>
                <a:cs typeface="Times New Roman" charset="0"/>
              </a:rPr>
              <a:t>.</a:t>
            </a:r>
            <a:endParaRPr lang="en-US" sz="2000" dirty="0">
              <a:latin typeface="Times New Roman" charset="0"/>
              <a:ea typeface="Times New Roman" charset="0"/>
              <a:cs typeface="Times New Roman" charset="0"/>
            </a:endParaRPr>
          </a:p>
        </p:txBody>
      </p:sp>
    </p:spTree>
    <p:extLst>
      <p:ext uri="{BB962C8B-B14F-4D97-AF65-F5344CB8AC3E}">
        <p14:creationId xmlns:p14="http://schemas.microsoft.com/office/powerpoint/2010/main" xmlns="" val="2055290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05030" y="2438400"/>
            <a:ext cx="6673174" cy="3200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31745" name="Rectangle 1"/>
          <p:cNvSpPr>
            <a:spLocks noChangeArrowheads="1"/>
          </p:cNvSpPr>
          <p:nvPr/>
        </p:nvSpPr>
        <p:spPr bwMode="auto">
          <a:xfrm>
            <a:off x="381000" y="2044971"/>
            <a:ext cx="866775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charset="0"/>
                <a:ea typeface="Times New Roman" charset="0"/>
                <a:cs typeface="Times New Roman" charset="0"/>
              </a:rPr>
              <a:t>Reasons for Delay-</a:t>
            </a:r>
            <a:endPar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Mock up for furniture items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Delayed completion of services work further added to overrun of project in terms of time.</a:t>
            </a:r>
          </a:p>
          <a:p>
            <a:pPr lvl="0">
              <a:buFont typeface="Arial" pitchFamily="34" charset="0"/>
              <a:buChar char="•"/>
            </a:pPr>
            <a:r>
              <a:rPr lang="en-US" sz="2000" dirty="0" smtClean="0">
                <a:latin typeface="Times New Roman" charset="0"/>
                <a:ea typeface="Times New Roman" charset="0"/>
                <a:cs typeface="Times New Roman" charset="0"/>
              </a:rPr>
              <a:t>Avoid use of customized items.</a:t>
            </a:r>
          </a:p>
          <a:p>
            <a:pPr lvl="0">
              <a:buFont typeface="Arial" pitchFamily="34" charset="0"/>
              <a:buChar char="•"/>
            </a:pPr>
            <a:r>
              <a:rPr lang="en-US" sz="2000" dirty="0" smtClean="0">
                <a:latin typeface="Times New Roman" charset="0"/>
                <a:ea typeface="Times New Roman" charset="0"/>
                <a:cs typeface="Times New Roman" charset="0"/>
              </a:rPr>
              <a:t>Use easily available stone(15mm thickness) instead of special thickness(20mm).</a:t>
            </a:r>
            <a:endPar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Lack of co-ordination between the services team and finishing </a:t>
            </a:r>
            <a:r>
              <a:rPr lang="en-US" sz="2000" dirty="0" smtClean="0">
                <a:latin typeface="Times New Roman" charset="0"/>
                <a:ea typeface="Times New Roman" charset="0"/>
                <a:cs typeface="Times New Roman" charset="0"/>
              </a:rPr>
              <a:t>.</a:t>
            </a:r>
            <a:endPar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Many gaps could not be recognized in the planning stage which led to additional steps during the finishing stage.</a:t>
            </a:r>
          </a:p>
          <a:p>
            <a:pPr marL="800100" marR="0" lvl="1" indent="-342900" algn="l" defTabSz="914400" rtl="0" eaLnBrk="0" fontAlgn="base" latinLnBrk="0" hangingPunct="0">
              <a:lnSpc>
                <a:spcPct val="100000"/>
              </a:lnSpc>
              <a:spcBef>
                <a:spcPct val="0"/>
              </a:spcBef>
              <a:spcAft>
                <a:spcPct val="0"/>
              </a:spcAft>
              <a:buClrTx/>
              <a:buSzTx/>
              <a:buFont typeface="Courier New" charset="0"/>
              <a:buChar char="o"/>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Spaces between two adjacent rooms had to be plugged in later stages.</a:t>
            </a:r>
          </a:p>
          <a:p>
            <a:pPr marL="800100" marR="0" lvl="1" indent="-342900" algn="l" defTabSz="914400" rtl="0" eaLnBrk="0" fontAlgn="base" latinLnBrk="0" hangingPunct="0">
              <a:lnSpc>
                <a:spcPct val="100000"/>
              </a:lnSpc>
              <a:spcBef>
                <a:spcPct val="0"/>
              </a:spcBef>
              <a:spcAft>
                <a:spcPct val="0"/>
              </a:spcAft>
              <a:buClrTx/>
              <a:buSzTx/>
              <a:buFont typeface="Courier New" charset="0"/>
              <a:buChar char="o"/>
              <a:tabLst/>
            </a:pPr>
            <a:r>
              <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rPr>
              <a:t>Gaps between the façade and staircases had to be closed later on.</a:t>
            </a:r>
            <a:endParaRPr lang="en-US" sz="2000" dirty="0" smtClean="0">
              <a:latin typeface="Times New Roman" charset="0"/>
              <a:ea typeface="Times New Roman" charset="0"/>
              <a:cs typeface="Times New Roman" charset="0"/>
            </a:endParaRPr>
          </a:p>
          <a:p>
            <a:pPr marL="800100" marR="0" lvl="1" indent="-342900" algn="l"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Times New Roman" charset="0"/>
              <a:ea typeface="Times New Roman" charset="0"/>
              <a:cs typeface="Times New Roman" charset="0"/>
            </a:endParaRPr>
          </a:p>
        </p:txBody>
      </p:sp>
      <p:graphicFrame>
        <p:nvGraphicFramePr>
          <p:cNvPr id="3" name="Table 2"/>
          <p:cNvGraphicFramePr>
            <a:graphicFrameLocks noGrp="1"/>
          </p:cNvGraphicFramePr>
          <p:nvPr>
            <p:extLst>
              <p:ext uri="{D42A27DB-BD31-4B8C-83A1-F6EECF244321}">
                <p14:modId xmlns:p14="http://schemas.microsoft.com/office/powerpoint/2010/main" xmlns="" val="991594778"/>
              </p:ext>
            </p:extLst>
          </p:nvPr>
        </p:nvGraphicFramePr>
        <p:xfrm>
          <a:off x="380999" y="825771"/>
          <a:ext cx="8397205" cy="975360"/>
        </p:xfrm>
        <a:graphic>
          <a:graphicData uri="http://schemas.openxmlformats.org/drawingml/2006/table">
            <a:tbl>
              <a:tblPr firstRow="1" bandRow="1">
                <a:tableStyleId>{616DA210-FB5B-4158-B5E0-FEB733F419BA}</a:tableStyleId>
              </a:tblPr>
              <a:tblGrid>
                <a:gridCol w="1967755"/>
                <a:gridCol w="2143150"/>
                <a:gridCol w="2143150"/>
                <a:gridCol w="2143150"/>
              </a:tblGrid>
              <a:tr h="370840">
                <a:tc>
                  <a:txBody>
                    <a:bodyPr/>
                    <a:lstStyle/>
                    <a:p>
                      <a:pPr marL="0" marR="0">
                        <a:spcBef>
                          <a:spcPts val="0"/>
                        </a:spcBef>
                        <a:spcAft>
                          <a:spcPts val="0"/>
                        </a:spcAft>
                      </a:pPr>
                      <a:r>
                        <a:rPr lang="en-US" sz="1600" dirty="0"/>
                        <a:t>Milestone Description</a:t>
                      </a:r>
                      <a:endParaRPr lang="en-US" sz="1600" dirty="0">
                        <a:latin typeface="Calibri"/>
                        <a:ea typeface="Calibri"/>
                        <a:cs typeface="Times New Roman"/>
                      </a:endParaRPr>
                    </a:p>
                  </a:txBody>
                  <a:tcPr marL="54821" marR="54821" marT="0" marB="0"/>
                </a:tc>
                <a:tc>
                  <a:txBody>
                    <a:bodyPr/>
                    <a:lstStyle/>
                    <a:p>
                      <a:pPr marL="0" marR="0">
                        <a:spcBef>
                          <a:spcPts val="0"/>
                        </a:spcBef>
                        <a:spcAft>
                          <a:spcPts val="0"/>
                        </a:spcAft>
                      </a:pPr>
                      <a:r>
                        <a:rPr lang="en-US" sz="1600"/>
                        <a:t>Planned Completion Date</a:t>
                      </a:r>
                      <a:endParaRPr lang="en-US" sz="1600">
                        <a:latin typeface="Calibri"/>
                        <a:ea typeface="Calibri"/>
                        <a:cs typeface="Times New Roman"/>
                      </a:endParaRPr>
                    </a:p>
                  </a:txBody>
                  <a:tcPr marL="54821" marR="54821" marT="0" marB="0"/>
                </a:tc>
                <a:tc>
                  <a:txBody>
                    <a:bodyPr/>
                    <a:lstStyle/>
                    <a:p>
                      <a:pPr marL="0" marR="0">
                        <a:spcBef>
                          <a:spcPts val="0"/>
                        </a:spcBef>
                        <a:spcAft>
                          <a:spcPts val="0"/>
                        </a:spcAft>
                      </a:pPr>
                      <a:r>
                        <a:rPr lang="en-US" sz="1600"/>
                        <a:t>Actual/Revised Completion Date</a:t>
                      </a:r>
                      <a:endParaRPr lang="en-US" sz="1600">
                        <a:latin typeface="Calibri"/>
                        <a:ea typeface="Calibri"/>
                        <a:cs typeface="Times New Roman"/>
                      </a:endParaRPr>
                    </a:p>
                  </a:txBody>
                  <a:tcPr marL="54821" marR="54821" marT="0" marB="0"/>
                </a:tc>
                <a:tc>
                  <a:txBody>
                    <a:bodyPr/>
                    <a:lstStyle/>
                    <a:p>
                      <a:pPr marL="0" marR="0">
                        <a:spcBef>
                          <a:spcPts val="0"/>
                        </a:spcBef>
                        <a:spcAft>
                          <a:spcPts val="0"/>
                        </a:spcAft>
                      </a:pPr>
                      <a:r>
                        <a:rPr lang="en-US" sz="1600"/>
                        <a:t>Delay (in months)</a:t>
                      </a:r>
                      <a:endParaRPr lang="en-US" sz="1600">
                        <a:latin typeface="Calibri"/>
                        <a:ea typeface="Calibri"/>
                        <a:cs typeface="Times New Roman"/>
                      </a:endParaRPr>
                    </a:p>
                  </a:txBody>
                  <a:tcPr marL="54821" marR="54821" marT="0" marB="0"/>
                </a:tc>
              </a:tr>
              <a:tr h="370840">
                <a:tc>
                  <a:txBody>
                    <a:bodyPr/>
                    <a:lstStyle/>
                    <a:p>
                      <a:pPr marL="0" marR="0">
                        <a:spcBef>
                          <a:spcPts val="0"/>
                        </a:spcBef>
                        <a:spcAft>
                          <a:spcPts val="0"/>
                        </a:spcAft>
                      </a:pPr>
                      <a:r>
                        <a:rPr lang="en-US" sz="1600" dirty="0"/>
                        <a:t>Interior furnishing and finishing work</a:t>
                      </a:r>
                      <a:endParaRPr lang="en-US" sz="1600" dirty="0">
                        <a:latin typeface="Calibri"/>
                        <a:ea typeface="Calibri"/>
                        <a:cs typeface="Times New Roman"/>
                      </a:endParaRPr>
                    </a:p>
                  </a:txBody>
                  <a:tcPr marL="54821" marR="54821" marT="0" marB="0"/>
                </a:tc>
                <a:tc>
                  <a:txBody>
                    <a:bodyPr/>
                    <a:lstStyle/>
                    <a:p>
                      <a:pPr marL="0" marR="0">
                        <a:spcBef>
                          <a:spcPts val="0"/>
                        </a:spcBef>
                        <a:spcAft>
                          <a:spcPts val="0"/>
                        </a:spcAft>
                      </a:pPr>
                      <a:r>
                        <a:rPr lang="en-US" sz="1600" dirty="0"/>
                        <a:t>September 2016</a:t>
                      </a:r>
                      <a:endParaRPr lang="en-US" sz="1600" dirty="0">
                        <a:latin typeface="Calibri"/>
                        <a:ea typeface="Calibri"/>
                        <a:cs typeface="Times New Roman"/>
                      </a:endParaRPr>
                    </a:p>
                  </a:txBody>
                  <a:tcPr marL="54821" marR="54821" marT="0" marB="0"/>
                </a:tc>
                <a:tc>
                  <a:txBody>
                    <a:bodyPr/>
                    <a:lstStyle/>
                    <a:p>
                      <a:pPr marL="0" marR="0">
                        <a:spcBef>
                          <a:spcPts val="0"/>
                        </a:spcBef>
                        <a:spcAft>
                          <a:spcPts val="0"/>
                        </a:spcAft>
                      </a:pPr>
                      <a:r>
                        <a:rPr lang="en-US" sz="1600"/>
                        <a:t>June 2017</a:t>
                      </a:r>
                      <a:endParaRPr lang="en-US" sz="1600">
                        <a:latin typeface="Calibri"/>
                        <a:ea typeface="Calibri"/>
                        <a:cs typeface="Times New Roman"/>
                      </a:endParaRPr>
                    </a:p>
                  </a:txBody>
                  <a:tcPr marL="54821" marR="54821" marT="0" marB="0"/>
                </a:tc>
                <a:tc>
                  <a:txBody>
                    <a:bodyPr/>
                    <a:lstStyle/>
                    <a:p>
                      <a:pPr marL="0" marR="0">
                        <a:spcBef>
                          <a:spcPts val="0"/>
                        </a:spcBef>
                        <a:spcAft>
                          <a:spcPts val="0"/>
                        </a:spcAft>
                      </a:pPr>
                      <a:r>
                        <a:rPr lang="en-US" sz="1600" dirty="0"/>
                        <a:t>9 months</a:t>
                      </a:r>
                      <a:endParaRPr lang="en-US" sz="1600" dirty="0">
                        <a:latin typeface="Calibri"/>
                        <a:ea typeface="Calibri"/>
                        <a:cs typeface="Times New Roman"/>
                      </a:endParaRPr>
                    </a:p>
                  </a:txBody>
                  <a:tcPr marL="54821" marR="54821" marT="0" marB="0"/>
                </a:tc>
              </a:tr>
            </a:tbl>
          </a:graphicData>
        </a:graphic>
      </p:graphicFrame>
      <p:sp>
        <p:nvSpPr>
          <p:cNvPr id="6" name="Rectangle 5"/>
          <p:cNvSpPr/>
          <p:nvPr/>
        </p:nvSpPr>
        <p:spPr>
          <a:xfrm>
            <a:off x="381000" y="5534561"/>
            <a:ext cx="8458200" cy="1323439"/>
          </a:xfrm>
          <a:prstGeom prst="rect">
            <a:avLst/>
          </a:prstGeom>
        </p:spPr>
        <p:txBody>
          <a:bodyPr wrap="square">
            <a:spAutoFit/>
          </a:bodyPr>
          <a:lstStyle/>
          <a:p>
            <a:pPr lvl="0">
              <a:buFont typeface="Arial" pitchFamily="34" charset="0"/>
              <a:buChar char="•"/>
            </a:pPr>
            <a:r>
              <a:rPr lang="en-US" sz="2000" dirty="0" smtClean="0">
                <a:latin typeface="Times New Roman" charset="0"/>
                <a:ea typeface="Times New Roman" charset="0"/>
                <a:cs typeface="Times New Roman" charset="0"/>
              </a:rPr>
              <a:t>Work should be done as per BOQ instead of extra items.</a:t>
            </a:r>
          </a:p>
          <a:p>
            <a:pPr lvl="0">
              <a:buFont typeface="Arial" pitchFamily="34" charset="0"/>
              <a:buChar char="•"/>
            </a:pPr>
            <a:r>
              <a:rPr lang="en-US" sz="2000" dirty="0" smtClean="0">
                <a:latin typeface="Times New Roman" charset="0"/>
                <a:ea typeface="Times New Roman" charset="0"/>
                <a:cs typeface="Times New Roman" charset="0"/>
              </a:rPr>
              <a:t>We should go for basics not on luxury items.</a:t>
            </a:r>
          </a:p>
          <a:p>
            <a:pPr>
              <a:buFont typeface="Arial" pitchFamily="34" charset="0"/>
              <a:buChar char="•"/>
            </a:pPr>
            <a:r>
              <a:rPr lang="en-US" sz="2000" dirty="0" smtClean="0">
                <a:latin typeface="Times New Roman" charset="0"/>
                <a:ea typeface="Times New Roman" charset="0"/>
                <a:cs typeface="Times New Roman" charset="0"/>
              </a:rPr>
              <a:t>Introduction of any new item should be done after proper RnD.</a:t>
            </a:r>
          </a:p>
          <a:p>
            <a:pPr lvl="0">
              <a:buFont typeface="Arial" pitchFamily="34" charset="0"/>
              <a:buChar char="•"/>
            </a:pPr>
            <a:endParaRPr lang="en-US" sz="2000" dirty="0" smtClean="0">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802865285"/>
              </p:ext>
            </p:extLst>
          </p:nvPr>
        </p:nvGraphicFramePr>
        <p:xfrm>
          <a:off x="381001" y="977863"/>
          <a:ext cx="8349916" cy="975360"/>
        </p:xfrm>
        <a:graphic>
          <a:graphicData uri="http://schemas.openxmlformats.org/drawingml/2006/table">
            <a:tbl>
              <a:tblPr firstRow="1" bandRow="1">
                <a:tableStyleId>{616DA210-FB5B-4158-B5E0-FEB733F419BA}</a:tableStyleId>
              </a:tblPr>
              <a:tblGrid>
                <a:gridCol w="2176549"/>
                <a:gridCol w="2057789"/>
                <a:gridCol w="2057789"/>
                <a:gridCol w="2057789"/>
              </a:tblGrid>
              <a:tr h="370840">
                <a:tc>
                  <a:txBody>
                    <a:bodyPr/>
                    <a:lstStyle/>
                    <a:p>
                      <a:pPr marL="0" marR="0">
                        <a:spcBef>
                          <a:spcPts val="0"/>
                        </a:spcBef>
                        <a:spcAft>
                          <a:spcPts val="0"/>
                        </a:spcAft>
                      </a:pPr>
                      <a:r>
                        <a:rPr lang="en-US" sz="1600" dirty="0"/>
                        <a:t>Milestone Description</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a:t>Planned Completion Date</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t>Actual/Revised Completion Date</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t>Delay (in months)</a:t>
                      </a:r>
                      <a:endParaRPr lang="en-US" sz="1600">
                        <a:latin typeface="Calibri"/>
                        <a:ea typeface="Calibri"/>
                        <a:cs typeface="Times New Roman"/>
                      </a:endParaRPr>
                    </a:p>
                  </a:txBody>
                  <a:tcPr marL="68580" marR="68580" marT="0" marB="0"/>
                </a:tc>
              </a:tr>
              <a:tr h="370840">
                <a:tc>
                  <a:txBody>
                    <a:bodyPr/>
                    <a:lstStyle/>
                    <a:p>
                      <a:pPr marL="0" marR="0">
                        <a:spcBef>
                          <a:spcPts val="0"/>
                        </a:spcBef>
                        <a:spcAft>
                          <a:spcPts val="0"/>
                        </a:spcAft>
                      </a:pPr>
                      <a:r>
                        <a:rPr lang="en-US" sz="1600"/>
                        <a:t>Commissioning of Hospital</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t>November 2016</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t>July 2017</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t>8 months</a:t>
                      </a:r>
                      <a:endParaRPr lang="en-US" sz="1600" dirty="0">
                        <a:latin typeface="Calibri"/>
                        <a:ea typeface="Calibri"/>
                        <a:cs typeface="Times New Roman"/>
                      </a:endParaRPr>
                    </a:p>
                  </a:txBody>
                  <a:tcPr marL="68580" marR="68580" marT="0" marB="0"/>
                </a:tc>
              </a:tr>
            </a:tbl>
          </a:graphicData>
        </a:graphic>
      </p:graphicFrame>
      <p:sp>
        <p:nvSpPr>
          <p:cNvPr id="5" name="Rectangle 4"/>
          <p:cNvSpPr/>
          <p:nvPr/>
        </p:nvSpPr>
        <p:spPr>
          <a:xfrm>
            <a:off x="381000" y="2120950"/>
            <a:ext cx="8349917" cy="1323439"/>
          </a:xfrm>
          <a:prstGeom prst="rect">
            <a:avLst/>
          </a:prstGeom>
        </p:spPr>
        <p:txBody>
          <a:bodyPr wrap="square">
            <a:spAutoFit/>
          </a:bodyPr>
          <a:lstStyle/>
          <a:p>
            <a:pPr lvl="0" fontAlgn="base">
              <a:spcBef>
                <a:spcPct val="0"/>
              </a:spcBef>
              <a:spcAft>
                <a:spcPct val="0"/>
              </a:spcAft>
            </a:pPr>
            <a:r>
              <a:rPr lang="en-US" sz="2000" b="1" u="sng" dirty="0">
                <a:latin typeface="Times New Roman" charset="0"/>
                <a:ea typeface="Times New Roman" charset="0"/>
                <a:cs typeface="Times New Roman" charset="0"/>
              </a:rPr>
              <a:t>Reasons for Delay-</a:t>
            </a:r>
            <a:endParaRPr lang="en-US" sz="2000" dirty="0">
              <a:latin typeface="Times New Roman" charset="0"/>
              <a:ea typeface="Times New Roman" charset="0"/>
              <a:cs typeface="Times New Roman" charset="0"/>
            </a:endParaRPr>
          </a:p>
          <a:p>
            <a:pPr lvl="0" eaLnBrk="0" fontAlgn="base" hangingPunct="0">
              <a:spcBef>
                <a:spcPct val="0"/>
              </a:spcBef>
              <a:spcAft>
                <a:spcPct val="0"/>
              </a:spcAft>
              <a:buFontTx/>
              <a:buChar char="•"/>
            </a:pPr>
            <a:r>
              <a:rPr lang="en-US" sz="2000" dirty="0">
                <a:latin typeface="Times New Roman" charset="0"/>
                <a:ea typeface="Times New Roman" charset="0"/>
                <a:cs typeface="Times New Roman" charset="0"/>
              </a:rPr>
              <a:t>Execution of software on </a:t>
            </a:r>
            <a:r>
              <a:rPr lang="en-US" sz="2000" dirty="0" smtClean="0">
                <a:latin typeface="Times New Roman" charset="0"/>
                <a:ea typeface="Times New Roman" charset="0"/>
                <a:cs typeface="Times New Roman" charset="0"/>
              </a:rPr>
              <a:t>site.</a:t>
            </a:r>
            <a:endParaRPr lang="en-US" sz="2000" dirty="0">
              <a:latin typeface="Times New Roman" charset="0"/>
              <a:ea typeface="Times New Roman" charset="0"/>
              <a:cs typeface="Times New Roman" charset="0"/>
            </a:endParaRPr>
          </a:p>
          <a:p>
            <a:pPr lvl="0" eaLnBrk="0" fontAlgn="base" hangingPunct="0">
              <a:spcBef>
                <a:spcPct val="0"/>
              </a:spcBef>
              <a:spcAft>
                <a:spcPct val="0"/>
              </a:spcAft>
              <a:buFontTx/>
              <a:buChar char="•"/>
            </a:pPr>
            <a:r>
              <a:rPr lang="en-US" sz="2000" dirty="0">
                <a:latin typeface="Times New Roman" charset="0"/>
                <a:ea typeface="Times New Roman" charset="0"/>
                <a:cs typeface="Times New Roman" charset="0"/>
              </a:rPr>
              <a:t>Changes in the </a:t>
            </a:r>
            <a:r>
              <a:rPr lang="en-US" sz="2000" dirty="0" smtClean="0">
                <a:latin typeface="Times New Roman" charset="0"/>
                <a:ea typeface="Times New Roman" charset="0"/>
                <a:cs typeface="Times New Roman" charset="0"/>
              </a:rPr>
              <a:t>furniture.</a:t>
            </a:r>
            <a:endParaRPr lang="en-US" sz="2000" dirty="0">
              <a:latin typeface="Times New Roman" charset="0"/>
              <a:ea typeface="Times New Roman" charset="0"/>
              <a:cs typeface="Times New Roman" charset="0"/>
            </a:endParaRPr>
          </a:p>
          <a:p>
            <a:pPr lvl="0" eaLnBrk="0" fontAlgn="base" hangingPunct="0">
              <a:spcBef>
                <a:spcPct val="0"/>
              </a:spcBef>
              <a:spcAft>
                <a:spcPct val="0"/>
              </a:spcAft>
              <a:buFontTx/>
              <a:buChar char="•"/>
            </a:pPr>
            <a:r>
              <a:rPr lang="en-US" sz="2000" dirty="0">
                <a:latin typeface="Times New Roman" charset="0"/>
                <a:ea typeface="Times New Roman" charset="0"/>
                <a:cs typeface="Times New Roman" charset="0"/>
              </a:rPr>
              <a:t>Changes in the </a:t>
            </a:r>
            <a:r>
              <a:rPr lang="en-US" sz="2000" dirty="0" smtClean="0">
                <a:latin typeface="Times New Roman" charset="0"/>
                <a:ea typeface="Times New Roman" charset="0"/>
                <a:cs typeface="Times New Roman" charset="0"/>
              </a:rPr>
              <a:t>signage’s.</a:t>
            </a:r>
            <a:endParaRPr lang="en-US" sz="2000" dirty="0">
              <a:latin typeface="Times New Roman" charset="0"/>
              <a:ea typeface="Times New Roman" charset="0"/>
              <a:cs typeface="Times New Roman" charset="0"/>
            </a:endParaRPr>
          </a:p>
        </p:txBody>
      </p:sp>
    </p:spTree>
    <p:extLst>
      <p:ext uri="{BB962C8B-B14F-4D97-AF65-F5344CB8AC3E}">
        <p14:creationId xmlns:p14="http://schemas.microsoft.com/office/powerpoint/2010/main" xmlns="" val="19890122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6673174" cy="1560716"/>
          </a:xfrm>
        </p:spPr>
        <p:txBody>
          <a:bodyPr>
            <a:normAutofit/>
          </a:bodyPr>
          <a:lstStyle/>
          <a:p>
            <a:r>
              <a:rPr lang="en-US" sz="3200" dirty="0">
                <a:latin typeface="Times New Roman" pitchFamily="18" charset="0"/>
                <a:cs typeface="Times New Roman" pitchFamily="18" charset="0"/>
              </a:rPr>
              <a:t>RECOMMENDATIONS</a:t>
            </a:r>
            <a:r>
              <a:rPr lang="en-US" dirty="0"/>
              <a:t/>
            </a:r>
            <a:br>
              <a:rPr lang="en-US" dirty="0"/>
            </a:br>
            <a:endParaRPr lang="en-US" dirty="0"/>
          </a:p>
        </p:txBody>
      </p:sp>
      <p:sp>
        <p:nvSpPr>
          <p:cNvPr id="3" name="Content Placeholder 2"/>
          <p:cNvSpPr>
            <a:spLocks noGrp="1"/>
          </p:cNvSpPr>
          <p:nvPr>
            <p:ph idx="1"/>
          </p:nvPr>
        </p:nvSpPr>
        <p:spPr>
          <a:xfrm>
            <a:off x="457200" y="533400"/>
            <a:ext cx="8327931" cy="5992121"/>
          </a:xfrm>
        </p:spPr>
        <p:txBody>
          <a:bodyPr>
            <a:normAutofit fontScale="92500" lnSpcReduction="20000"/>
          </a:bodyPr>
          <a:lstStyle/>
          <a:p>
            <a:pPr>
              <a:buNone/>
            </a:pPr>
            <a:endParaRPr lang="en-US" dirty="0"/>
          </a:p>
          <a:p>
            <a:r>
              <a:rPr lang="en-US" sz="2000" cap="none" dirty="0" smtClean="0">
                <a:latin typeface="Times New Roman" charset="0"/>
                <a:ea typeface="Times New Roman" charset="0"/>
                <a:cs typeface="Times New Roman" charset="0"/>
              </a:rPr>
              <a:t>Identify the requirements of client.</a:t>
            </a:r>
          </a:p>
          <a:p>
            <a:pPr lvl="0"/>
            <a:r>
              <a:rPr lang="en-US" sz="2000" cap="none" dirty="0" smtClean="0">
                <a:latin typeface="Times New Roman" charset="0"/>
                <a:ea typeface="Times New Roman" charset="0"/>
                <a:cs typeface="Times New Roman" charset="0"/>
              </a:rPr>
              <a:t>Realistic schedule for project completion. </a:t>
            </a:r>
          </a:p>
          <a:p>
            <a:pPr lvl="0"/>
            <a:r>
              <a:rPr lang="en-US" sz="2000" cap="none" dirty="0" smtClean="0">
                <a:latin typeface="Times New Roman" charset="0"/>
                <a:ea typeface="Times New Roman" charset="0"/>
                <a:cs typeface="Times New Roman" charset="0"/>
              </a:rPr>
              <a:t>Analogous estimation model and expert judgment model.</a:t>
            </a:r>
          </a:p>
          <a:p>
            <a:pPr lvl="0"/>
            <a:r>
              <a:rPr lang="en-US" sz="2000" cap="none" dirty="0" smtClean="0">
                <a:latin typeface="Times New Roman" charset="0"/>
                <a:ea typeface="Times New Roman" charset="0"/>
                <a:cs typeface="Times New Roman" charset="0"/>
              </a:rPr>
              <a:t>Scrutinize the drawings.</a:t>
            </a:r>
          </a:p>
          <a:p>
            <a:pPr lvl="0"/>
            <a:r>
              <a:rPr lang="en-US" sz="2000" cap="none" dirty="0" smtClean="0">
                <a:latin typeface="Times New Roman" charset="0"/>
                <a:ea typeface="Times New Roman" charset="0"/>
                <a:cs typeface="Times New Roman" charset="0"/>
              </a:rPr>
              <a:t>Furniture mock up.</a:t>
            </a:r>
          </a:p>
          <a:p>
            <a:pPr lvl="0"/>
            <a:r>
              <a:rPr lang="en-US" sz="2000" dirty="0" smtClean="0">
                <a:latin typeface="Times New Roman" charset="0"/>
                <a:ea typeface="Times New Roman" charset="0"/>
                <a:cs typeface="Times New Roman" charset="0"/>
              </a:rPr>
              <a:t>Avoid use of customized items.</a:t>
            </a:r>
          </a:p>
          <a:p>
            <a:pPr lvl="0"/>
            <a:r>
              <a:rPr lang="en-US" sz="2000" cap="none" dirty="0" smtClean="0">
                <a:latin typeface="Times New Roman" charset="0"/>
                <a:ea typeface="Times New Roman" charset="0"/>
                <a:cs typeface="Times New Roman" charset="0"/>
              </a:rPr>
              <a:t>Use easily available stone(15mm thickness) instead of special thickness(20mm).</a:t>
            </a:r>
          </a:p>
          <a:p>
            <a:pPr lvl="0"/>
            <a:r>
              <a:rPr lang="en-US" sz="2000" dirty="0" smtClean="0">
                <a:latin typeface="Times New Roman" charset="0"/>
                <a:ea typeface="Times New Roman" charset="0"/>
                <a:cs typeface="Times New Roman" charset="0"/>
              </a:rPr>
              <a:t>Work should be done as per BOQ instead of extra items.</a:t>
            </a:r>
          </a:p>
          <a:p>
            <a:pPr lvl="0"/>
            <a:r>
              <a:rPr lang="en-US" sz="2000" cap="none" dirty="0" smtClean="0">
                <a:latin typeface="Times New Roman" charset="0"/>
                <a:ea typeface="Times New Roman" charset="0"/>
                <a:cs typeface="Times New Roman" charset="0"/>
              </a:rPr>
              <a:t>We should go for basics not on luxury items.</a:t>
            </a:r>
          </a:p>
          <a:p>
            <a:pPr lvl="0"/>
            <a:r>
              <a:rPr lang="en-US" sz="2000" dirty="0" smtClean="0">
                <a:latin typeface="Times New Roman" charset="0"/>
                <a:ea typeface="Times New Roman" charset="0"/>
                <a:cs typeface="Times New Roman" charset="0"/>
              </a:rPr>
              <a:t>Sub stations should be properly planned.</a:t>
            </a:r>
          </a:p>
          <a:p>
            <a:pPr lvl="0"/>
            <a:r>
              <a:rPr lang="en-US" sz="2000" cap="none" dirty="0" smtClean="0">
                <a:latin typeface="Times New Roman" charset="0"/>
                <a:ea typeface="Times New Roman" charset="0"/>
                <a:cs typeface="Times New Roman" charset="0"/>
              </a:rPr>
              <a:t>Repetition of change should be avoided.</a:t>
            </a:r>
          </a:p>
          <a:p>
            <a:pPr lvl="0"/>
            <a:r>
              <a:rPr lang="en-US" sz="2000" dirty="0" smtClean="0">
                <a:latin typeface="Times New Roman" charset="0"/>
                <a:ea typeface="Times New Roman" charset="0"/>
                <a:cs typeface="Times New Roman" charset="0"/>
              </a:rPr>
              <a:t>Before putting any plan into action we should think of maintenance and operational  issues related to that plan.</a:t>
            </a:r>
          </a:p>
          <a:p>
            <a:pPr lvl="0"/>
            <a:r>
              <a:rPr lang="en-US" sz="2000" cap="none" dirty="0" smtClean="0">
                <a:latin typeface="Times New Roman" charset="0"/>
                <a:ea typeface="Times New Roman" charset="0"/>
                <a:cs typeface="Times New Roman" charset="0"/>
              </a:rPr>
              <a:t>Drawing should be made as per Government norms before putting into action.</a:t>
            </a:r>
          </a:p>
          <a:p>
            <a:pPr lvl="0"/>
            <a:r>
              <a:rPr lang="en-US" sz="2000" dirty="0" smtClean="0">
                <a:latin typeface="Times New Roman" charset="0"/>
                <a:ea typeface="Times New Roman" charset="0"/>
                <a:cs typeface="Times New Roman" charset="0"/>
              </a:rPr>
              <a:t>Any work which require attention of various departments/people should be done or finalized after proper coordination with all the concerned people.</a:t>
            </a:r>
          </a:p>
          <a:p>
            <a:pPr lvl="0"/>
            <a:r>
              <a:rPr lang="en-US" sz="2000" cap="none" dirty="0" smtClean="0">
                <a:latin typeface="Times New Roman" charset="0"/>
                <a:ea typeface="Times New Roman" charset="0"/>
                <a:cs typeface="Times New Roman" charset="0"/>
              </a:rPr>
              <a:t>External and internal work should go hand in hand.</a:t>
            </a:r>
          </a:p>
          <a:p>
            <a:pPr lvl="0"/>
            <a:r>
              <a:rPr lang="en-US" sz="2000" dirty="0" smtClean="0">
                <a:latin typeface="Times New Roman" charset="0"/>
                <a:ea typeface="Times New Roman" charset="0"/>
                <a:cs typeface="Times New Roman" charset="0"/>
              </a:rPr>
              <a:t>Any area demarcation should be in proper manner.</a:t>
            </a:r>
          </a:p>
          <a:p>
            <a:pPr lvl="0"/>
            <a:r>
              <a:rPr lang="en-US" sz="2000" cap="none" dirty="0" smtClean="0">
                <a:latin typeface="Times New Roman" charset="0"/>
                <a:ea typeface="Times New Roman" charset="0"/>
                <a:cs typeface="Times New Roman" charset="0"/>
              </a:rPr>
              <a:t>Introduction of any new item should be done after proper RnD.</a:t>
            </a:r>
          </a:p>
          <a:p>
            <a:pPr lvl="0"/>
            <a:endParaRPr lang="en-US" sz="2000" cap="none" dirty="0" smtClean="0">
              <a:latin typeface="Times New Roman" charset="0"/>
              <a:ea typeface="Times New Roman" charset="0"/>
              <a:cs typeface="Times New Roman" charset="0"/>
            </a:endParaRPr>
          </a:p>
          <a:p>
            <a:pPr lvl="0"/>
            <a:endParaRPr lang="en-US" sz="2200" cap="none" dirty="0" smtClean="0">
              <a:latin typeface="Times New Roman" charset="0"/>
              <a:ea typeface="Times New Roman" charset="0"/>
              <a:cs typeface="Times New Roman" charset="0"/>
            </a:endParaRPr>
          </a:p>
          <a:p>
            <a:pPr lvl="0"/>
            <a:endParaRPr lang="en-US" sz="2200" cap="none" dirty="0" smtClean="0">
              <a:latin typeface="Times New Roman" charset="0"/>
              <a:ea typeface="Times New Roman" charset="0"/>
              <a:cs typeface="Times New Roman" charset="0"/>
            </a:endParaRPr>
          </a:p>
          <a:p>
            <a:pPr lvl="0"/>
            <a:endParaRPr lang="en-US" sz="2200" cap="none" dirty="0" smtClean="0">
              <a:latin typeface="Times New Roman" charset="0"/>
              <a:ea typeface="Times New Roman" charset="0"/>
              <a:cs typeface="Times New Roman" charset="0"/>
            </a:endParaRPr>
          </a:p>
          <a:p>
            <a:pPr lvl="0"/>
            <a:endParaRPr lang="en-US" sz="2200" cap="none" dirty="0">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onclusion</a:t>
            </a:r>
            <a:endParaRPr lang="en-US" dirty="0"/>
          </a:p>
        </p:txBody>
      </p:sp>
      <p:sp>
        <p:nvSpPr>
          <p:cNvPr id="3" name="Content Placeholder 2"/>
          <p:cNvSpPr>
            <a:spLocks noGrp="1"/>
          </p:cNvSpPr>
          <p:nvPr>
            <p:ph idx="1"/>
          </p:nvPr>
        </p:nvSpPr>
        <p:spPr/>
        <p:txBody>
          <a:bodyPr>
            <a:normAutofit/>
          </a:bodyPr>
          <a:lstStyle/>
          <a:p>
            <a:r>
              <a:rPr lang="en-US" sz="2000" dirty="0">
                <a:latin typeface="Times New Roman" pitchFamily="18" charset="0"/>
                <a:cs typeface="Times New Roman" pitchFamily="18" charset="0"/>
              </a:rPr>
              <a:t>Estimating the time to complete a construction job is the key to a </a:t>
            </a:r>
            <a:r>
              <a:rPr lang="en-US" sz="2000" dirty="0" smtClean="0">
                <a:latin typeface="Times New Roman" pitchFamily="18" charset="0"/>
                <a:cs typeface="Times New Roman" pitchFamily="18" charset="0"/>
              </a:rPr>
              <a:t>successful project management. An overly optimistic project completion schedule only adds to the loss incurred by the organization in terms of cost but also the opportunity lost due to the delay. Delayed project affects the organization in terms of -</a:t>
            </a:r>
          </a:p>
          <a:p>
            <a:pPr lvl="1"/>
            <a:r>
              <a:rPr lang="en-US" sz="2000" dirty="0" smtClean="0">
                <a:latin typeface="Times New Roman" pitchFamily="18" charset="0"/>
                <a:cs typeface="Times New Roman" pitchFamily="18" charset="0"/>
              </a:rPr>
              <a:t>Time loss </a:t>
            </a:r>
          </a:p>
          <a:p>
            <a:pPr lvl="1"/>
            <a:r>
              <a:rPr lang="en-US" sz="2000" dirty="0" smtClean="0">
                <a:latin typeface="Times New Roman" pitchFamily="18" charset="0"/>
                <a:cs typeface="Times New Roman" pitchFamily="18" charset="0"/>
              </a:rPr>
              <a:t>Loss of opportunity</a:t>
            </a:r>
          </a:p>
          <a:p>
            <a:pPr lvl="1"/>
            <a:r>
              <a:rPr lang="en-US" sz="2000" dirty="0" smtClean="0">
                <a:latin typeface="Times New Roman" pitchFamily="18" charset="0"/>
                <a:cs typeface="Times New Roman" pitchFamily="18" charset="0"/>
              </a:rPr>
              <a:t>Interest charges</a:t>
            </a:r>
          </a:p>
          <a:p>
            <a:pPr lvl="1"/>
            <a:r>
              <a:rPr lang="en-US" sz="2000" dirty="0" smtClean="0">
                <a:latin typeface="Times New Roman" pitchFamily="18" charset="0"/>
                <a:cs typeface="Times New Roman" pitchFamily="18" charset="0"/>
              </a:rPr>
              <a:t>Imprecise cash flow</a:t>
            </a:r>
          </a:p>
          <a:p>
            <a:pPr lvl="1"/>
            <a:r>
              <a:rPr lang="en-US" sz="2000" dirty="0" smtClean="0">
                <a:latin typeface="Times New Roman" pitchFamily="18" charset="0"/>
                <a:cs typeface="Times New Roman" pitchFamily="18" charset="0"/>
              </a:rPr>
              <a:t>Cost of recruited manpower</a:t>
            </a:r>
          </a:p>
          <a:p>
            <a:pPr lvl="1"/>
            <a:r>
              <a:rPr lang="en-US" sz="2000" dirty="0" smtClean="0">
                <a:latin typeface="Times New Roman" pitchFamily="18" charset="0"/>
                <a:cs typeface="Times New Roman" pitchFamily="18" charset="0"/>
              </a:rPr>
              <a:t>Delayed break even point</a:t>
            </a:r>
            <a:endParaRPr lang="en-US" sz="2000" dirty="0">
              <a:latin typeface="Times New Roman" pitchFamily="18" charset="0"/>
              <a:cs typeface="Times New Roman" pitchFamily="18" charset="0"/>
            </a:endParaRPr>
          </a:p>
          <a:p>
            <a:pPr lvl="1">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963372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6673174" cy="1179716"/>
          </a:xfrm>
        </p:spPr>
        <p:txBody>
          <a:bodyPr>
            <a:normAutofit/>
          </a:bodyPr>
          <a:lstStyle/>
          <a:p>
            <a:pPr algn="l"/>
            <a:r>
              <a:rPr lang="en-US" sz="2900" dirty="0" smtClean="0">
                <a:latin typeface="Times New Roman" pitchFamily="18" charset="0"/>
                <a:cs typeface="Times New Roman" pitchFamily="18" charset="0"/>
              </a:rPr>
              <a:t>ORGANIZATION IN BRIEF</a:t>
            </a:r>
            <a:endParaRPr lang="en-US" sz="29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209800"/>
            <a:ext cx="8229600" cy="3916363"/>
          </a:xfrm>
        </p:spPr>
        <p:txBody>
          <a:bodyPr>
            <a:noAutofit/>
          </a:bodyPr>
          <a:lstStyle/>
          <a:p>
            <a:pPr lvl="0"/>
            <a:r>
              <a:rPr lang="en-US" sz="2000" cap="none" dirty="0" smtClean="0">
                <a:latin typeface="Times New Roman" charset="0"/>
                <a:ea typeface="Times New Roman" charset="0"/>
                <a:cs typeface="Times New Roman" charset="0"/>
              </a:rPr>
              <a:t>Aakash healthcare is a private limited company (AHPL) </a:t>
            </a:r>
            <a:r>
              <a:rPr lang="en-IN" sz="2000" cap="none" dirty="0" smtClean="0">
                <a:latin typeface="Times New Roman" charset="0"/>
                <a:ea typeface="Times New Roman" charset="0"/>
                <a:cs typeface="Times New Roman" charset="0"/>
              </a:rPr>
              <a:t>is a state of the art healthcare facility and the first smart hospital in south – </a:t>
            </a:r>
            <a:r>
              <a:rPr lang="en-IN" sz="2000" cap="none" dirty="0">
                <a:latin typeface="Times New Roman" charset="0"/>
                <a:ea typeface="Times New Roman" charset="0"/>
                <a:cs typeface="Times New Roman" charset="0"/>
              </a:rPr>
              <a:t>W</a:t>
            </a:r>
            <a:r>
              <a:rPr lang="en-IN" sz="2000" cap="none" dirty="0" smtClean="0">
                <a:latin typeface="Times New Roman" charset="0"/>
                <a:ea typeface="Times New Roman" charset="0"/>
                <a:cs typeface="Times New Roman" charset="0"/>
              </a:rPr>
              <a:t>est </a:t>
            </a:r>
            <a:r>
              <a:rPr lang="en-IN" sz="2000" cap="none" dirty="0">
                <a:latin typeface="Times New Roman" charset="0"/>
                <a:ea typeface="Times New Roman" charset="0"/>
                <a:cs typeface="Times New Roman" charset="0"/>
              </a:rPr>
              <a:t>D</a:t>
            </a:r>
            <a:r>
              <a:rPr lang="en-IN" sz="2000" cap="none" dirty="0" smtClean="0">
                <a:latin typeface="Times New Roman" charset="0"/>
                <a:ea typeface="Times New Roman" charset="0"/>
                <a:cs typeface="Times New Roman" charset="0"/>
              </a:rPr>
              <a:t>elhi.</a:t>
            </a:r>
            <a:endParaRPr lang="en-US" sz="2000" cap="none" dirty="0" smtClean="0">
              <a:latin typeface="Times New Roman" charset="0"/>
              <a:ea typeface="Times New Roman" charset="0"/>
              <a:cs typeface="Times New Roman" charset="0"/>
            </a:endParaRPr>
          </a:p>
          <a:p>
            <a:pPr lvl="0"/>
            <a:r>
              <a:rPr lang="en-US" sz="2000" cap="none" dirty="0" smtClean="0">
                <a:latin typeface="Times New Roman" charset="0"/>
                <a:ea typeface="Times New Roman" charset="0"/>
                <a:cs typeface="Times New Roman" charset="0"/>
              </a:rPr>
              <a:t>Aakash healthcare super-specialty hospital kicked off on 11</a:t>
            </a:r>
            <a:r>
              <a:rPr lang="en-US" sz="2000" cap="none" baseline="30000" dirty="0" smtClean="0">
                <a:latin typeface="Times New Roman" charset="0"/>
                <a:ea typeface="Times New Roman" charset="0"/>
                <a:cs typeface="Times New Roman" charset="0"/>
              </a:rPr>
              <a:t>th</a:t>
            </a:r>
            <a:r>
              <a:rPr lang="en-US" sz="2000" cap="none" dirty="0" smtClean="0">
                <a:latin typeface="Times New Roman" charset="0"/>
                <a:ea typeface="Times New Roman" charset="0"/>
                <a:cs typeface="Times New Roman" charset="0"/>
              </a:rPr>
              <a:t> </a:t>
            </a:r>
            <a:r>
              <a:rPr lang="en-US" sz="2000" cap="none" dirty="0">
                <a:latin typeface="Times New Roman" charset="0"/>
                <a:ea typeface="Times New Roman" charset="0"/>
                <a:cs typeface="Times New Roman" charset="0"/>
              </a:rPr>
              <a:t>J</a:t>
            </a:r>
            <a:r>
              <a:rPr lang="en-US" sz="2000" cap="none" dirty="0" smtClean="0">
                <a:latin typeface="Times New Roman" charset="0"/>
                <a:ea typeface="Times New Roman" charset="0"/>
                <a:cs typeface="Times New Roman" charset="0"/>
              </a:rPr>
              <a:t>anuary, 2014.</a:t>
            </a:r>
          </a:p>
          <a:p>
            <a:r>
              <a:rPr lang="en-IN" sz="2000" cap="none" dirty="0" smtClean="0">
                <a:latin typeface="Times New Roman" charset="0"/>
                <a:ea typeface="Times New Roman" charset="0"/>
                <a:cs typeface="Times New Roman" charset="0"/>
              </a:rPr>
              <a:t>Aakash healthcare is furnished with 230 beds in 1</a:t>
            </a:r>
            <a:r>
              <a:rPr lang="en-IN" sz="2000" cap="none" baseline="30000" dirty="0" smtClean="0">
                <a:latin typeface="Times New Roman" charset="0"/>
                <a:ea typeface="Times New Roman" charset="0"/>
                <a:cs typeface="Times New Roman" charset="0"/>
              </a:rPr>
              <a:t>st</a:t>
            </a:r>
            <a:r>
              <a:rPr lang="en-IN" sz="2000" cap="none" dirty="0" smtClean="0">
                <a:latin typeface="Times New Roman" charset="0"/>
                <a:ea typeface="Times New Roman" charset="0"/>
                <a:cs typeface="Times New Roman" charset="0"/>
              </a:rPr>
              <a:t> phase, 8 state of the art operating rooms, 70 bedded medical and surgical critical care unit, specialized dialysis unit, 24 hours cardiac emergency &amp; trauma service. </a:t>
            </a:r>
            <a:endParaRPr lang="en-US" sz="2000" cap="none" dirty="0">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066800"/>
            <a:ext cx="6673174" cy="1560716"/>
          </a:xfrm>
        </p:spPr>
        <p:txBody>
          <a:bodyPr>
            <a:normAutofit/>
          </a:bodyPr>
          <a:lstStyle/>
          <a:p>
            <a:r>
              <a:rPr lang="en-US" sz="3200" dirty="0" smtClean="0">
                <a:latin typeface="Times New Roman" charset="0"/>
                <a:ea typeface="Times New Roman" charset="0"/>
                <a:cs typeface="Times New Roman" charset="0"/>
              </a:rPr>
              <a:t>LIMITATIONS OF THE STUDY</a:t>
            </a:r>
            <a:endParaRPr lang="en-US" sz="3200"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200" y="2332037"/>
            <a:ext cx="8229600" cy="4525963"/>
          </a:xfrm>
        </p:spPr>
        <p:txBody>
          <a:bodyPr>
            <a:normAutofit/>
          </a:bodyPr>
          <a:lstStyle/>
          <a:p>
            <a:pPr lvl="0"/>
            <a:r>
              <a:rPr lang="en-US" sz="2000" cap="none" dirty="0" smtClean="0">
                <a:latin typeface="Times New Roman" charset="0"/>
                <a:ea typeface="Times New Roman" charset="0"/>
                <a:cs typeface="Times New Roman" charset="0"/>
              </a:rPr>
              <a:t>The study was based mainly on secondary data.</a:t>
            </a:r>
          </a:p>
          <a:p>
            <a:pPr lvl="0"/>
            <a:r>
              <a:rPr lang="en-US" sz="2000" cap="none" dirty="0" smtClean="0">
                <a:latin typeface="Times New Roman" charset="0"/>
                <a:ea typeface="Times New Roman" charset="0"/>
                <a:cs typeface="Times New Roman" charset="0"/>
              </a:rPr>
              <a:t>Owing to the confidential nature, certain data could not be shared.</a:t>
            </a:r>
          </a:p>
          <a:p>
            <a:pPr lvl="0"/>
            <a:r>
              <a:rPr lang="en-US" sz="2000" cap="none" dirty="0" smtClean="0">
                <a:latin typeface="Times New Roman" charset="0"/>
                <a:ea typeface="Times New Roman" charset="0"/>
                <a:cs typeface="Times New Roman" charset="0"/>
              </a:rPr>
              <a:t>Many phases of the project had already been completed and hence proper analysis of the reasons for gap could not be identified in certain cases(e.g. Land acquisition).</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sz="3200" dirty="0" smtClean="0"/>
              <a:t>Thank You!</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93283"/>
            <a:ext cx="7086600" cy="1706562"/>
          </a:xfrm>
        </p:spPr>
        <p:txBody>
          <a:bodyPr>
            <a:normAutofit/>
          </a:bodyPr>
          <a:lstStyle/>
          <a:p>
            <a:r>
              <a:rPr lang="en-US" sz="2900" dirty="0" smtClean="0">
                <a:latin typeface="Times New Roman" charset="0"/>
                <a:ea typeface="Times New Roman" charset="0"/>
                <a:cs typeface="Times New Roman" charset="0"/>
              </a:rPr>
              <a:t>AAKASH HEALTHCARE CORE VALUES</a:t>
            </a:r>
            <a:br>
              <a:rPr lang="en-US" sz="2900" dirty="0" smtClean="0">
                <a:latin typeface="Times New Roman" charset="0"/>
                <a:ea typeface="Times New Roman" charset="0"/>
                <a:cs typeface="Times New Roman" charset="0"/>
              </a:rPr>
            </a:br>
            <a:endParaRPr lang="en-US" sz="2900" dirty="0">
              <a:latin typeface="Times New Roman" charset="0"/>
              <a:ea typeface="Times New Roman" charset="0"/>
              <a:cs typeface="Times New Roman" charset="0"/>
            </a:endParaRPr>
          </a:p>
        </p:txBody>
      </p:sp>
      <p:sp>
        <p:nvSpPr>
          <p:cNvPr id="3" name="Content Placeholder 2"/>
          <p:cNvSpPr>
            <a:spLocks noGrp="1"/>
          </p:cNvSpPr>
          <p:nvPr>
            <p:ph idx="1"/>
          </p:nvPr>
        </p:nvSpPr>
        <p:spPr>
          <a:xfrm>
            <a:off x="838200" y="1946564"/>
            <a:ext cx="7848600" cy="4682836"/>
          </a:xfrm>
        </p:spPr>
        <p:txBody>
          <a:bodyPr>
            <a:normAutofit fontScale="25000" lnSpcReduction="20000"/>
          </a:bodyPr>
          <a:lstStyle/>
          <a:p>
            <a:endParaRPr lang="en-US" dirty="0"/>
          </a:p>
          <a:p>
            <a:pPr>
              <a:buNone/>
            </a:pPr>
            <a:r>
              <a:rPr lang="en-US" b="1" dirty="0"/>
              <a:t> </a:t>
            </a:r>
            <a:endParaRPr lang="en-US" dirty="0"/>
          </a:p>
          <a:p>
            <a:pPr marL="0" indent="0">
              <a:buNone/>
            </a:pPr>
            <a:r>
              <a:rPr lang="en-IN" sz="8000" u="sng" cap="none" dirty="0" smtClean="0">
                <a:latin typeface="Times New Roman" pitchFamily="18" charset="0"/>
                <a:cs typeface="Times New Roman" pitchFamily="18" charset="0"/>
              </a:rPr>
              <a:t>Vision</a:t>
            </a:r>
            <a:r>
              <a:rPr lang="en-IN" sz="8000" cap="none" dirty="0" smtClean="0">
                <a:latin typeface="Times New Roman" pitchFamily="18" charset="0"/>
                <a:cs typeface="Times New Roman" pitchFamily="18" charset="0"/>
              </a:rPr>
              <a:t>: To become the most desired healthcare brand by providing compassionate, caring and world class service with the help of talented team of doctors, professionals and latest technology.</a:t>
            </a:r>
            <a:endParaRPr lang="en-US" sz="8000" cap="none" dirty="0" smtClean="0">
              <a:latin typeface="Times New Roman" pitchFamily="18" charset="0"/>
              <a:cs typeface="Times New Roman" pitchFamily="18" charset="0"/>
            </a:endParaRPr>
          </a:p>
          <a:p>
            <a:pPr marL="0" indent="0">
              <a:buNone/>
            </a:pPr>
            <a:r>
              <a:rPr lang="en-IN" sz="8000" u="sng" cap="none" dirty="0" smtClean="0">
                <a:latin typeface="Times New Roman" pitchFamily="18" charset="0"/>
                <a:cs typeface="Times New Roman" pitchFamily="18" charset="0"/>
              </a:rPr>
              <a:t>Mission</a:t>
            </a:r>
            <a:r>
              <a:rPr lang="en-IN" sz="8000" cap="none" dirty="0" smtClean="0">
                <a:latin typeface="Times New Roman" pitchFamily="18" charset="0"/>
                <a:cs typeface="Times New Roman" pitchFamily="18" charset="0"/>
              </a:rPr>
              <a:t>: To achieve highest patient satisfaction index by delivering patient-centric best healthcare service amongst the local and extended community.</a:t>
            </a:r>
            <a:endParaRPr lang="en-US" sz="8000" cap="none" dirty="0" smtClean="0">
              <a:latin typeface="Times New Roman" pitchFamily="18" charset="0"/>
              <a:cs typeface="Times New Roman" pitchFamily="18" charset="0"/>
            </a:endParaRPr>
          </a:p>
          <a:p>
            <a:pPr marL="0" indent="0" algn="just">
              <a:buNone/>
            </a:pPr>
            <a:r>
              <a:rPr lang="en-IN" sz="8000" u="sng" cap="none" dirty="0" smtClean="0">
                <a:latin typeface="Times New Roman" pitchFamily="18" charset="0"/>
                <a:cs typeface="Times New Roman" pitchFamily="18" charset="0"/>
              </a:rPr>
              <a:t>Values</a:t>
            </a:r>
            <a:r>
              <a:rPr lang="en-IN" sz="8000" cap="none" dirty="0" smtClean="0">
                <a:latin typeface="Times New Roman" pitchFamily="18" charset="0"/>
                <a:cs typeface="Times New Roman" pitchFamily="18" charset="0"/>
              </a:rPr>
              <a:t>:  	 I-  Integrity</a:t>
            </a:r>
            <a:endParaRPr lang="en-US" sz="8000" cap="none" dirty="0" smtClean="0">
              <a:latin typeface="Times New Roman" pitchFamily="18" charset="0"/>
              <a:cs typeface="Times New Roman" pitchFamily="18" charset="0"/>
            </a:endParaRPr>
          </a:p>
          <a:p>
            <a:pPr marL="0" indent="0" algn="just">
              <a:buNone/>
            </a:pPr>
            <a:r>
              <a:rPr lang="en-IN" sz="8000" dirty="0">
                <a:latin typeface="Times New Roman" pitchFamily="18" charset="0"/>
                <a:cs typeface="Times New Roman" pitchFamily="18" charset="0"/>
              </a:rPr>
              <a:t> </a:t>
            </a:r>
            <a:r>
              <a:rPr lang="en-IN" sz="8000" dirty="0" smtClean="0">
                <a:latin typeface="Times New Roman" pitchFamily="18" charset="0"/>
                <a:cs typeface="Times New Roman" pitchFamily="18" charset="0"/>
              </a:rPr>
              <a:t>	</a:t>
            </a:r>
            <a:r>
              <a:rPr lang="en-IN" sz="8000" cap="none" dirty="0" smtClean="0">
                <a:latin typeface="Times New Roman" pitchFamily="18" charset="0"/>
                <a:cs typeface="Times New Roman" pitchFamily="18" charset="0"/>
              </a:rPr>
              <a:t> C- Compassion</a:t>
            </a:r>
            <a:endParaRPr lang="en-US" sz="8000" cap="none" dirty="0" smtClean="0">
              <a:latin typeface="Times New Roman" pitchFamily="18" charset="0"/>
              <a:cs typeface="Times New Roman" pitchFamily="18" charset="0"/>
            </a:endParaRPr>
          </a:p>
          <a:p>
            <a:pPr marL="0" indent="0" algn="just">
              <a:buNone/>
            </a:pPr>
            <a:r>
              <a:rPr lang="en-IN" sz="8000" cap="none" dirty="0" smtClean="0">
                <a:latin typeface="Times New Roman" pitchFamily="18" charset="0"/>
                <a:cs typeface="Times New Roman" pitchFamily="18" charset="0"/>
              </a:rPr>
              <a:t>                A- Accountability</a:t>
            </a:r>
            <a:endParaRPr lang="en-US" sz="8000" cap="none" dirty="0" smtClean="0">
              <a:latin typeface="Times New Roman" pitchFamily="18" charset="0"/>
              <a:cs typeface="Times New Roman" pitchFamily="18" charset="0"/>
            </a:endParaRPr>
          </a:p>
          <a:p>
            <a:pPr marL="0" indent="0" algn="just">
              <a:buNone/>
            </a:pPr>
            <a:r>
              <a:rPr lang="en-IN" sz="8000" cap="none" dirty="0" smtClean="0">
                <a:latin typeface="Times New Roman" pitchFamily="18" charset="0"/>
                <a:cs typeface="Times New Roman" pitchFamily="18" charset="0"/>
              </a:rPr>
              <a:t>              	 R- Respect</a:t>
            </a:r>
            <a:endParaRPr lang="en-US" sz="8000" cap="none" dirty="0" smtClean="0">
              <a:latin typeface="Times New Roman" pitchFamily="18" charset="0"/>
              <a:cs typeface="Times New Roman" pitchFamily="18" charset="0"/>
            </a:endParaRPr>
          </a:p>
          <a:p>
            <a:pPr marL="0" indent="0" algn="just">
              <a:buNone/>
            </a:pPr>
            <a:r>
              <a:rPr lang="en-IN" sz="8000" cap="none" dirty="0" smtClean="0">
                <a:latin typeface="Times New Roman" pitchFamily="18" charset="0"/>
                <a:cs typeface="Times New Roman" pitchFamily="18" charset="0"/>
              </a:rPr>
              <a:t>             	 E- Excellence</a:t>
            </a:r>
            <a:endParaRPr lang="en-US" sz="8000" cap="none" dirty="0" smtClean="0">
              <a:latin typeface="Times New Roman" pitchFamily="18" charset="0"/>
              <a:cs typeface="Times New Roman" pitchFamily="18" charset="0"/>
            </a:endParaRPr>
          </a:p>
          <a:p>
            <a:pPr marL="0" indent="0" algn="just">
              <a:buNone/>
            </a:pPr>
            <a:r>
              <a:rPr lang="en-US" sz="9600" cap="none" dirty="0" smtClean="0">
                <a:latin typeface="Times New Roman" pitchFamily="18" charset="0"/>
                <a:cs typeface="Times New Roman" pitchFamily="18" charset="0"/>
              </a:rPr>
              <a:t> </a:t>
            </a:r>
          </a:p>
          <a:p>
            <a:pPr algn="just">
              <a:buNone/>
            </a:pPr>
            <a:r>
              <a:rPr lang="en-US" sz="6000" cap="none" dirty="0" smtClean="0">
                <a:latin typeface="Times New Roman" pitchFamily="18" charset="0"/>
                <a:cs typeface="Times New Roman" pitchFamily="18" charset="0"/>
              </a:rPr>
              <a:t> </a:t>
            </a:r>
          </a:p>
          <a:p>
            <a:endParaRPr lang="en-US" sz="6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6673174" cy="1560716"/>
          </a:xfrm>
        </p:spPr>
        <p:txBody>
          <a:bodyPr>
            <a:normAutofit/>
          </a:bodyPr>
          <a:lstStyle/>
          <a:p>
            <a:r>
              <a:rPr lang="en-US" sz="2900" dirty="0" smtClean="0">
                <a:latin typeface="Times New Roman" charset="0"/>
                <a:ea typeface="Times New Roman" charset="0"/>
                <a:cs typeface="Times New Roman" charset="0"/>
              </a:rPr>
              <a:t>BACKGROUND</a:t>
            </a:r>
            <a:endParaRPr lang="en-US" sz="2900"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200" y="1066800"/>
            <a:ext cx="8244804" cy="4191000"/>
          </a:xfrm>
        </p:spPr>
        <p:txBody>
          <a:bodyPr>
            <a:noAutofit/>
          </a:bodyPr>
          <a:lstStyle/>
          <a:p>
            <a:pPr marL="0" lvl="0" indent="0">
              <a:lnSpc>
                <a:spcPct val="100000"/>
              </a:lnSpc>
            </a:pPr>
            <a:r>
              <a:rPr lang="en-GB" sz="2000" cap="none" dirty="0" smtClean="0">
                <a:latin typeface="Times New Roman" charset="0"/>
                <a:ea typeface="Times New Roman" charset="0"/>
                <a:cs typeface="Times New Roman" charset="0"/>
              </a:rPr>
              <a:t>A hospital project when planned for construction has to undergo various different phases to achieve the final shape as was planned initially.</a:t>
            </a:r>
          </a:p>
          <a:p>
            <a:pPr marL="0" indent="0"/>
            <a:r>
              <a:rPr lang="en-GB" sz="2000" dirty="0" smtClean="0">
                <a:latin typeface="Times New Roman" charset="0"/>
                <a:ea typeface="Times New Roman" charset="0"/>
                <a:cs typeface="Times New Roman" charset="0"/>
              </a:rPr>
              <a:t>Cost factor is involved with every phase.</a:t>
            </a:r>
            <a:endParaRPr lang="en-GB" sz="2000" cap="none" dirty="0" smtClean="0">
              <a:latin typeface="Times New Roman" charset="0"/>
              <a:ea typeface="Times New Roman" charset="0"/>
              <a:cs typeface="Times New Roman" charset="0"/>
            </a:endParaRPr>
          </a:p>
          <a:p>
            <a:pPr marL="0" indent="0"/>
            <a:r>
              <a:rPr lang="en-GB" sz="2000" cap="none" dirty="0" smtClean="0">
                <a:latin typeface="Times New Roman" charset="0"/>
                <a:ea typeface="Times New Roman" charset="0"/>
                <a:cs typeface="Times New Roman" charset="0"/>
              </a:rPr>
              <a:t>Every phase of a project is equally important and has an effect on other phases of the project. Project management hence becomes very crucial in a project. Effective project management can ensure-</a:t>
            </a:r>
          </a:p>
          <a:p>
            <a:pPr lvl="1">
              <a:buFont typeface="Arial" pitchFamily="34" charset="0"/>
              <a:buChar char="•"/>
            </a:pPr>
            <a:r>
              <a:rPr lang="en-US" sz="1800" cap="none" dirty="0" smtClean="0">
                <a:latin typeface="Times New Roman" charset="0"/>
                <a:ea typeface="Times New Roman" charset="0"/>
                <a:cs typeface="Times New Roman" charset="0"/>
              </a:rPr>
              <a:t>Better predictability leading to commitments that can be met.</a:t>
            </a:r>
            <a:endParaRPr lang="en-GB" sz="1800" cap="none" dirty="0" smtClean="0">
              <a:latin typeface="Times New Roman" charset="0"/>
              <a:ea typeface="Times New Roman" charset="0"/>
              <a:cs typeface="Times New Roman" charset="0"/>
            </a:endParaRPr>
          </a:p>
          <a:p>
            <a:pPr lvl="1">
              <a:buFont typeface="Arial" pitchFamily="34" charset="0"/>
              <a:buChar char="•"/>
            </a:pPr>
            <a:r>
              <a:rPr lang="en-US" sz="1800" cap="none" dirty="0" smtClean="0">
                <a:latin typeface="Times New Roman" charset="0"/>
                <a:ea typeface="Times New Roman" charset="0"/>
                <a:cs typeface="Times New Roman" charset="0"/>
              </a:rPr>
              <a:t>Optimal utilization of resources.</a:t>
            </a:r>
            <a:endParaRPr lang="en-GB" sz="1800" cap="none" dirty="0" smtClean="0">
              <a:latin typeface="Times New Roman" charset="0"/>
              <a:ea typeface="Times New Roman" charset="0"/>
              <a:cs typeface="Times New Roman" charset="0"/>
            </a:endParaRPr>
          </a:p>
          <a:p>
            <a:pPr lvl="1">
              <a:buFont typeface="Arial" pitchFamily="34" charset="0"/>
              <a:buChar char="•"/>
            </a:pPr>
            <a:r>
              <a:rPr lang="en-US" sz="1800" cap="none" dirty="0" smtClean="0">
                <a:latin typeface="Times New Roman" charset="0"/>
                <a:ea typeface="Times New Roman" charset="0"/>
                <a:cs typeface="Times New Roman" charset="0"/>
              </a:rPr>
              <a:t>Better coordination between various teams involved at site.</a:t>
            </a:r>
            <a:endParaRPr lang="en-GB" sz="1800" cap="none" dirty="0" smtClean="0">
              <a:latin typeface="Times New Roman" charset="0"/>
              <a:ea typeface="Times New Roman" charset="0"/>
              <a:cs typeface="Times New Roman" charset="0"/>
            </a:endParaRPr>
          </a:p>
          <a:p>
            <a:pPr lvl="1">
              <a:buFont typeface="Arial" pitchFamily="34" charset="0"/>
              <a:buChar char="•"/>
            </a:pPr>
            <a:r>
              <a:rPr lang="en-US" sz="1800" cap="none" dirty="0" smtClean="0">
                <a:latin typeface="Times New Roman" charset="0"/>
                <a:ea typeface="Times New Roman" charset="0"/>
                <a:cs typeface="Times New Roman" charset="0"/>
              </a:rPr>
              <a:t>Timely completion of various steps involved.</a:t>
            </a:r>
            <a:endParaRPr lang="en-GB" sz="1800" cap="none" dirty="0" smtClean="0">
              <a:latin typeface="Times New Roman" charset="0"/>
              <a:ea typeface="Times New Roman" charset="0"/>
              <a:cs typeface="Times New Roman" charset="0"/>
            </a:endParaRPr>
          </a:p>
          <a:p>
            <a:pPr lvl="1">
              <a:buFont typeface="Arial" pitchFamily="34" charset="0"/>
              <a:buChar char="•"/>
            </a:pPr>
            <a:r>
              <a:rPr lang="en-US" sz="1800" cap="none" dirty="0" smtClean="0">
                <a:latin typeface="Times New Roman" charset="0"/>
                <a:ea typeface="Times New Roman" charset="0"/>
                <a:cs typeface="Times New Roman" charset="0"/>
              </a:rPr>
              <a:t>Lower cost through reduced rework, better resource management, better planning.</a:t>
            </a:r>
            <a:endParaRPr lang="en-GB" sz="1800" cap="none" dirty="0" smtClean="0">
              <a:latin typeface="Times New Roman" charset="0"/>
              <a:ea typeface="Times New Roman" charset="0"/>
              <a:cs typeface="Times New Roman" charset="0"/>
            </a:endParaRPr>
          </a:p>
          <a:p>
            <a:pPr lvl="1">
              <a:buFont typeface="Arial" pitchFamily="34" charset="0"/>
              <a:buChar char="•"/>
            </a:pPr>
            <a:r>
              <a:rPr lang="en-US" sz="1800" cap="none" dirty="0" smtClean="0">
                <a:latin typeface="Times New Roman" charset="0"/>
                <a:ea typeface="Times New Roman" charset="0"/>
                <a:cs typeface="Times New Roman" charset="0"/>
              </a:rPr>
              <a:t>Improved quality through proper quality planning and control</a:t>
            </a:r>
            <a:endParaRPr lang="en-GB" sz="1800" cap="none" dirty="0" smtClean="0">
              <a:latin typeface="Times New Roman" charset="0"/>
              <a:ea typeface="Times New Roman" charset="0"/>
              <a:cs typeface="Times New Roman" charset="0"/>
            </a:endParaRPr>
          </a:p>
          <a:p>
            <a:pPr lvl="1">
              <a:buFont typeface="Arial" pitchFamily="34" charset="0"/>
              <a:buChar char="•"/>
            </a:pPr>
            <a:r>
              <a:rPr lang="en-US" sz="1800" cap="none" dirty="0" smtClean="0">
                <a:latin typeface="Times New Roman" charset="0"/>
                <a:ea typeface="Times New Roman" charset="0"/>
                <a:cs typeface="Times New Roman" charset="0"/>
              </a:rPr>
              <a:t>Better visibility into project health and state leading to timely intervention.</a:t>
            </a:r>
          </a:p>
          <a:p>
            <a:r>
              <a:rPr lang="en-GB" sz="2000" cap="none" dirty="0" smtClean="0">
                <a:latin typeface="Times New Roman" charset="0"/>
                <a:ea typeface="Times New Roman" charset="0"/>
                <a:cs typeface="Times New Roman" charset="0"/>
              </a:rPr>
              <a:t>Project scheduling is an important check on the progress rate of the project. </a:t>
            </a:r>
          </a:p>
          <a:p>
            <a:r>
              <a:rPr lang="en-GB" sz="2000" cap="none" dirty="0" smtClean="0">
                <a:latin typeface="Times New Roman" charset="0"/>
                <a:ea typeface="Times New Roman" charset="0"/>
                <a:cs typeface="Times New Roman" charset="0"/>
              </a:rPr>
              <a:t>Equipment procurement is another important aspect of project.</a:t>
            </a:r>
          </a:p>
          <a:p>
            <a:pPr lvl="1">
              <a:buNone/>
            </a:pPr>
            <a:endParaRPr lang="en-GB" sz="1800" cap="none" dirty="0" smtClean="0">
              <a:latin typeface="Times New Roman" charset="0"/>
              <a:ea typeface="Times New Roman" charset="0"/>
              <a:cs typeface="Times New Roman" charset="0"/>
            </a:endParaRPr>
          </a:p>
          <a:p>
            <a:pPr marL="400050" lvl="1" indent="0"/>
            <a:endParaRPr lang="en-GB" sz="1600" cap="none" dirty="0">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6673174" cy="1560716"/>
          </a:xfrm>
        </p:spPr>
        <p:txBody>
          <a:bodyPr>
            <a:normAutofit/>
          </a:bodyPr>
          <a:lstStyle/>
          <a:p>
            <a:r>
              <a:rPr lang="en-US" sz="3200" dirty="0" smtClean="0">
                <a:latin typeface="Times New Roman" charset="0"/>
                <a:ea typeface="Times New Roman" charset="0"/>
                <a:cs typeface="Times New Roman" charset="0"/>
              </a:rPr>
              <a:t>RATIONALE OF THE STUDY</a:t>
            </a:r>
            <a:endParaRPr lang="en-US" sz="3200"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200" y="2057400"/>
            <a:ext cx="8321004" cy="5029200"/>
          </a:xfrm>
        </p:spPr>
        <p:txBody>
          <a:bodyPr>
            <a:normAutofit/>
          </a:bodyPr>
          <a:lstStyle/>
          <a:p>
            <a:pPr algn="just"/>
            <a:r>
              <a:rPr lang="en-US" sz="2000" cap="none" dirty="0" smtClean="0">
                <a:latin typeface="Times New Roman" charset="0"/>
                <a:ea typeface="Times New Roman" charset="0"/>
                <a:cs typeface="Times New Roman" charset="0"/>
              </a:rPr>
              <a:t>Project management is a mix of two major components i.e. </a:t>
            </a:r>
            <a:r>
              <a:rPr lang="en-US" sz="2000" cap="none" dirty="0">
                <a:latin typeface="Times New Roman" charset="0"/>
                <a:ea typeface="Times New Roman" charset="0"/>
                <a:cs typeface="Times New Roman" charset="0"/>
              </a:rPr>
              <a:t>t</a:t>
            </a:r>
            <a:r>
              <a:rPr lang="en-US" sz="2000" cap="none" dirty="0" smtClean="0">
                <a:latin typeface="Times New Roman" charset="0"/>
                <a:ea typeface="Times New Roman" charset="0"/>
                <a:cs typeface="Times New Roman" charset="0"/>
              </a:rPr>
              <a:t>ime and money. This boil down to one common denominator that project management basically is capital management which can be in form of liquid cash or time which can impact the business plans in form of delays.</a:t>
            </a:r>
            <a:endParaRPr lang="en-GB" sz="2000" cap="none" dirty="0" smtClean="0">
              <a:latin typeface="Times New Roman" charset="0"/>
              <a:ea typeface="Times New Roman" charset="0"/>
              <a:cs typeface="Times New Roman" charset="0"/>
            </a:endParaRPr>
          </a:p>
          <a:p>
            <a:pPr algn="just"/>
            <a:r>
              <a:rPr lang="en-US" sz="2000" cap="none" dirty="0" smtClean="0">
                <a:latin typeface="Times New Roman" charset="0"/>
                <a:ea typeface="Times New Roman" charset="0"/>
                <a:cs typeface="Times New Roman" charset="0"/>
              </a:rPr>
              <a:t>A very high degree of opportunity cost is involved in all major decisions of a project. Hence, all these decisions need to be closely monitored to understand the cause and reasons for deviations in plans and over runs which may happen.</a:t>
            </a:r>
            <a:endParaRPr lang="en-GB" sz="2000" cap="none" dirty="0" smtClean="0">
              <a:latin typeface="Times New Roman" charset="0"/>
              <a:ea typeface="Times New Roman" charset="0"/>
              <a:cs typeface="Times New Roman" charset="0"/>
            </a:endParaRPr>
          </a:p>
          <a:p>
            <a:pPr algn="just"/>
            <a:r>
              <a:rPr lang="en-US" sz="2000" cap="none" dirty="0" smtClean="0">
                <a:latin typeface="Times New Roman" charset="0"/>
                <a:ea typeface="Times New Roman" charset="0"/>
                <a:cs typeface="Times New Roman" charset="0"/>
              </a:rPr>
              <a:t>Also, for a quarter year over run in project we need to understand it is not only the cost incurred for that amount of time but also the loss of opportunity which we incurred in the business.</a:t>
            </a:r>
            <a:endParaRPr lang="en-GB" sz="2000" cap="none" dirty="0" smtClean="0">
              <a:latin typeface="Times New Roman" charset="0"/>
              <a:ea typeface="Times New Roman" charset="0"/>
              <a:cs typeface="Times New Roman" charset="0"/>
            </a:endParaRPr>
          </a:p>
          <a:p>
            <a:pPr algn="just"/>
            <a:r>
              <a:rPr lang="en-US" sz="2000" cap="none" dirty="0" smtClean="0">
                <a:latin typeface="Times New Roman" charset="0"/>
                <a:ea typeface="Times New Roman" charset="0"/>
                <a:cs typeface="Times New Roman" charset="0"/>
              </a:rPr>
              <a:t>In order to learn what went wrong and implement measures to control the same in upcoming projects, this study becomes a must.</a:t>
            </a:r>
            <a:endParaRPr lang="en-GB" sz="2000" cap="none" dirty="0" smtClean="0">
              <a:latin typeface="Times New Roman" charset="0"/>
              <a:ea typeface="Times New Roman" charset="0"/>
              <a:cs typeface="Times New Roman"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en-US" sz="2000" cap="none" dirty="0">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6673174" cy="1147893"/>
          </a:xfrm>
        </p:spPr>
        <p:txBody>
          <a:bodyPr>
            <a:normAutofit/>
          </a:bodyPr>
          <a:lstStyle/>
          <a:p>
            <a:r>
              <a:rPr lang="en-US" sz="3200" dirty="0" smtClean="0">
                <a:latin typeface="Times New Roman" charset="0"/>
                <a:ea typeface="Times New Roman" charset="0"/>
                <a:cs typeface="Times New Roman" charset="0"/>
              </a:rPr>
              <a:t>OBJECTIVES</a:t>
            </a:r>
            <a:endParaRPr lang="en-US" sz="3200" dirty="0">
              <a:latin typeface="Times New Roman" charset="0"/>
              <a:ea typeface="Times New Roman" charset="0"/>
              <a:cs typeface="Times New Roman" charset="0"/>
            </a:endParaRPr>
          </a:p>
        </p:txBody>
      </p:sp>
      <p:sp>
        <p:nvSpPr>
          <p:cNvPr id="3" name="Content Placeholder 2"/>
          <p:cNvSpPr>
            <a:spLocks noGrp="1"/>
          </p:cNvSpPr>
          <p:nvPr>
            <p:ph idx="1"/>
          </p:nvPr>
        </p:nvSpPr>
        <p:spPr>
          <a:xfrm>
            <a:off x="685330" y="1681293"/>
            <a:ext cx="7772870" cy="4795707"/>
          </a:xfrm>
        </p:spPr>
        <p:txBody>
          <a:bodyPr>
            <a:normAutofit/>
          </a:bodyPr>
          <a:lstStyle/>
          <a:p>
            <a:pPr marL="0" indent="0">
              <a:buNone/>
            </a:pPr>
            <a:r>
              <a:rPr lang="en-US" sz="2000" u="sng" dirty="0" smtClean="0">
                <a:latin typeface="Times New Roman" charset="0"/>
                <a:ea typeface="Times New Roman" charset="0"/>
                <a:cs typeface="Times New Roman" charset="0"/>
              </a:rPr>
              <a:t>GENERAL OBJECTIVE:</a:t>
            </a:r>
          </a:p>
          <a:p>
            <a:pPr algn="just">
              <a:buNone/>
            </a:pPr>
            <a:r>
              <a:rPr lang="en-US" sz="2000" cap="none" dirty="0" smtClean="0">
                <a:latin typeface="Times New Roman" charset="0"/>
                <a:ea typeface="Times New Roman" charset="0"/>
                <a:cs typeface="Times New Roman" charset="0"/>
              </a:rPr>
              <a:t>	To critically analyze the project ramp up plan of an upcoming 230 bedded multi super specialty hospital and interpret the reasons for project schedule overrun and make necessary recommendations to avoid project schedule overrun in future projects.</a:t>
            </a:r>
          </a:p>
          <a:p>
            <a:pPr marL="0" indent="0">
              <a:buNone/>
            </a:pPr>
            <a:r>
              <a:rPr lang="en-US" sz="2000" u="sng" dirty="0">
                <a:latin typeface="Times New Roman" charset="0"/>
                <a:ea typeface="Times New Roman" charset="0"/>
                <a:cs typeface="Times New Roman" charset="0"/>
              </a:rPr>
              <a:t>SPECIFIC OBJECTIVES</a:t>
            </a:r>
            <a:r>
              <a:rPr lang="en-US" sz="2000" dirty="0">
                <a:latin typeface="Times New Roman" charset="0"/>
                <a:ea typeface="Times New Roman" charset="0"/>
                <a:cs typeface="Times New Roman" charset="0"/>
              </a:rPr>
              <a:t>:</a:t>
            </a:r>
          </a:p>
          <a:p>
            <a:pPr lvl="0" algn="just"/>
            <a:r>
              <a:rPr lang="en-US" sz="2000" cap="none" dirty="0" smtClean="0">
                <a:latin typeface="Times New Roman" charset="0"/>
                <a:ea typeface="Times New Roman" charset="0"/>
                <a:cs typeface="Times New Roman" charset="0"/>
              </a:rPr>
              <a:t>To </a:t>
            </a:r>
            <a:r>
              <a:rPr lang="en-US" sz="2000" cap="none" dirty="0">
                <a:latin typeface="Times New Roman" charset="0"/>
                <a:ea typeface="Times New Roman" charset="0"/>
                <a:cs typeface="Times New Roman" charset="0"/>
              </a:rPr>
              <a:t>define various phases and timelines of  hospital project.</a:t>
            </a:r>
          </a:p>
          <a:p>
            <a:pPr lvl="0" algn="just"/>
            <a:r>
              <a:rPr lang="en-US" sz="2000" cap="none" dirty="0">
                <a:latin typeface="Times New Roman" charset="0"/>
                <a:ea typeface="Times New Roman" charset="0"/>
                <a:cs typeface="Times New Roman" charset="0"/>
              </a:rPr>
              <a:t>To interpret the various reasons for project schedule overrun and make necessary recommendations to ensure timely completion of next new hospital project.</a:t>
            </a:r>
          </a:p>
          <a:p>
            <a:pPr algn="just">
              <a:buNone/>
            </a:pPr>
            <a:endParaRPr lang="en-US" sz="2000" cap="none" dirty="0">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6673174" cy="1560716"/>
          </a:xfrm>
        </p:spPr>
        <p:txBody>
          <a:bodyPr>
            <a:normAutofit/>
          </a:bodyPr>
          <a:lstStyle/>
          <a:p>
            <a:r>
              <a:rPr lang="en-US" sz="3200" dirty="0" smtClean="0">
                <a:latin typeface="Times New Roman" charset="0"/>
                <a:ea typeface="Times New Roman" charset="0"/>
                <a:cs typeface="Times New Roman" charset="0"/>
              </a:rPr>
              <a:t>METHODOLOGY</a:t>
            </a:r>
            <a:r>
              <a:rPr lang="en-US" sz="2400" dirty="0" smtClean="0"/>
              <a:t/>
            </a:r>
            <a:br>
              <a:rPr lang="en-US" sz="2400" dirty="0" smtClean="0"/>
            </a:br>
            <a:endParaRPr lang="en-US" dirty="0"/>
          </a:p>
        </p:txBody>
      </p:sp>
      <p:sp>
        <p:nvSpPr>
          <p:cNvPr id="3" name="Content Placeholder 2"/>
          <p:cNvSpPr>
            <a:spLocks noGrp="1"/>
          </p:cNvSpPr>
          <p:nvPr>
            <p:ph idx="1"/>
          </p:nvPr>
        </p:nvSpPr>
        <p:spPr>
          <a:xfrm>
            <a:off x="609600" y="1295400"/>
            <a:ext cx="8168604" cy="5181600"/>
          </a:xfrm>
        </p:spPr>
        <p:txBody>
          <a:bodyPr>
            <a:normAutofit fontScale="62500" lnSpcReduction="20000"/>
          </a:bodyPr>
          <a:lstStyle/>
          <a:p>
            <a:pPr>
              <a:buNone/>
            </a:pPr>
            <a:r>
              <a:rPr lang="en-US" b="1" dirty="0"/>
              <a:t> </a:t>
            </a:r>
            <a:endParaRPr lang="en-US" dirty="0"/>
          </a:p>
          <a:p>
            <a:pPr marL="0" lvl="0" indent="0" algn="just">
              <a:buNone/>
            </a:pPr>
            <a:r>
              <a:rPr lang="en-US" u="sng" dirty="0">
                <a:latin typeface="Times New Roman" pitchFamily="18" charset="0"/>
                <a:ea typeface="Times New Roman" charset="0"/>
                <a:cs typeface="Times New Roman" pitchFamily="18" charset="0"/>
              </a:rPr>
              <a:t>STUDY </a:t>
            </a:r>
            <a:r>
              <a:rPr lang="en-US" u="sng" dirty="0" smtClean="0">
                <a:latin typeface="Times New Roman" pitchFamily="18" charset="0"/>
                <a:ea typeface="Times New Roman" charset="0"/>
                <a:cs typeface="Times New Roman" pitchFamily="18" charset="0"/>
              </a:rPr>
              <a:t>AREA</a:t>
            </a:r>
            <a:r>
              <a:rPr lang="en-US" dirty="0" smtClean="0">
                <a:latin typeface="Times New Roman" pitchFamily="18" charset="0"/>
                <a:ea typeface="Times New Roman" charset="0"/>
                <a:cs typeface="Times New Roman" pitchFamily="18" charset="0"/>
              </a:rPr>
              <a:t>- </a:t>
            </a:r>
            <a:r>
              <a:rPr lang="en-US" cap="none" dirty="0" smtClean="0">
                <a:latin typeface="Times New Roman" pitchFamily="18" charset="0"/>
                <a:ea typeface="Times New Roman" charset="0"/>
                <a:cs typeface="Times New Roman" pitchFamily="18" charset="0"/>
              </a:rPr>
              <a:t>Aakash Healthcare </a:t>
            </a:r>
            <a:r>
              <a:rPr lang="en-US" dirty="0">
                <a:latin typeface="Times New Roman" pitchFamily="18" charset="0"/>
                <a:ea typeface="Times New Roman" charset="0"/>
                <a:cs typeface="Times New Roman" pitchFamily="18" charset="0"/>
              </a:rPr>
              <a:t>S</a:t>
            </a:r>
            <a:r>
              <a:rPr lang="en-US" cap="none" dirty="0" smtClean="0">
                <a:latin typeface="Times New Roman" pitchFamily="18" charset="0"/>
                <a:ea typeface="Times New Roman" charset="0"/>
                <a:cs typeface="Times New Roman" pitchFamily="18" charset="0"/>
              </a:rPr>
              <a:t>uper </a:t>
            </a:r>
            <a:r>
              <a:rPr lang="en-US" dirty="0">
                <a:latin typeface="Times New Roman" pitchFamily="18" charset="0"/>
                <a:ea typeface="Times New Roman" charset="0"/>
                <a:cs typeface="Times New Roman" pitchFamily="18" charset="0"/>
              </a:rPr>
              <a:t>S</a:t>
            </a:r>
            <a:r>
              <a:rPr lang="en-US" cap="none" dirty="0" smtClean="0">
                <a:latin typeface="Times New Roman" pitchFamily="18" charset="0"/>
                <a:ea typeface="Times New Roman" charset="0"/>
                <a:cs typeface="Times New Roman" pitchFamily="18" charset="0"/>
              </a:rPr>
              <a:t>pecialty </a:t>
            </a:r>
            <a:r>
              <a:rPr lang="en-US" dirty="0">
                <a:latin typeface="Times New Roman" pitchFamily="18" charset="0"/>
                <a:ea typeface="Times New Roman" charset="0"/>
                <a:cs typeface="Times New Roman" pitchFamily="18" charset="0"/>
              </a:rPr>
              <a:t>H</a:t>
            </a:r>
            <a:r>
              <a:rPr lang="en-US" cap="none" dirty="0" smtClean="0">
                <a:latin typeface="Times New Roman" pitchFamily="18" charset="0"/>
                <a:ea typeface="Times New Roman" charset="0"/>
                <a:cs typeface="Times New Roman" pitchFamily="18" charset="0"/>
              </a:rPr>
              <a:t>ospital</a:t>
            </a:r>
          </a:p>
          <a:p>
            <a:pPr marL="0" lvl="0" indent="0" algn="just">
              <a:buNone/>
            </a:pPr>
            <a:r>
              <a:rPr lang="en-US" u="sng" dirty="0" smtClean="0">
                <a:latin typeface="Times New Roman" pitchFamily="18" charset="0"/>
                <a:ea typeface="Times New Roman" charset="0"/>
                <a:cs typeface="Times New Roman" pitchFamily="18" charset="0"/>
              </a:rPr>
              <a:t>STUDY DESIGN-</a:t>
            </a:r>
            <a:r>
              <a:rPr lang="en-US" dirty="0">
                <a:latin typeface="Times New Roman" pitchFamily="18" charset="0"/>
                <a:ea typeface="Times New Roman" charset="0"/>
                <a:cs typeface="Times New Roman" pitchFamily="18" charset="0"/>
              </a:rPr>
              <a:t> </a:t>
            </a:r>
            <a:r>
              <a:rPr lang="en-US" cap="none" dirty="0" smtClean="0">
                <a:latin typeface="Times New Roman" pitchFamily="18" charset="0"/>
                <a:ea typeface="Times New Roman" charset="0"/>
                <a:cs typeface="Times New Roman" pitchFamily="18" charset="0"/>
              </a:rPr>
              <a:t>Descriptive Study</a:t>
            </a:r>
          </a:p>
          <a:p>
            <a:pPr marL="0" lvl="0" indent="0" algn="just">
              <a:buNone/>
            </a:pPr>
            <a:r>
              <a:rPr lang="en-US" u="sng" dirty="0" smtClean="0">
                <a:latin typeface="Times New Roman" pitchFamily="18" charset="0"/>
                <a:ea typeface="Times New Roman" charset="0"/>
                <a:cs typeface="Times New Roman" pitchFamily="18" charset="0"/>
              </a:rPr>
              <a:t>STUDY </a:t>
            </a:r>
            <a:r>
              <a:rPr lang="en-US" u="sng" dirty="0">
                <a:latin typeface="Times New Roman" pitchFamily="18" charset="0"/>
                <a:ea typeface="Times New Roman" charset="0"/>
                <a:cs typeface="Times New Roman" pitchFamily="18" charset="0"/>
              </a:rPr>
              <a:t>DURATION</a:t>
            </a:r>
            <a:r>
              <a:rPr lang="en-US" dirty="0">
                <a:latin typeface="Times New Roman" pitchFamily="18" charset="0"/>
                <a:ea typeface="Times New Roman" charset="0"/>
                <a:cs typeface="Times New Roman" pitchFamily="18" charset="0"/>
              </a:rPr>
              <a:t>- </a:t>
            </a:r>
            <a:r>
              <a:rPr lang="en-US" cap="none" dirty="0" smtClean="0">
                <a:latin typeface="Times New Roman" pitchFamily="18" charset="0"/>
                <a:ea typeface="Times New Roman" charset="0"/>
                <a:cs typeface="Times New Roman" pitchFamily="18" charset="0"/>
              </a:rPr>
              <a:t>3 months (1</a:t>
            </a:r>
            <a:r>
              <a:rPr lang="en-US" cap="none" baseline="30000" dirty="0" smtClean="0">
                <a:latin typeface="Times New Roman" pitchFamily="18" charset="0"/>
                <a:ea typeface="Times New Roman" charset="0"/>
                <a:cs typeface="Times New Roman" pitchFamily="18" charset="0"/>
              </a:rPr>
              <a:t>st</a:t>
            </a:r>
            <a:r>
              <a:rPr lang="en-US" cap="none" dirty="0" smtClean="0">
                <a:latin typeface="Times New Roman" pitchFamily="18" charset="0"/>
                <a:ea typeface="Times New Roman" charset="0"/>
                <a:cs typeface="Times New Roman" pitchFamily="18" charset="0"/>
              </a:rPr>
              <a:t> February,2017-30</a:t>
            </a:r>
            <a:r>
              <a:rPr lang="en-US" cap="none" baseline="30000" dirty="0" smtClean="0">
                <a:latin typeface="Times New Roman" pitchFamily="18" charset="0"/>
                <a:ea typeface="Times New Roman" charset="0"/>
                <a:cs typeface="Times New Roman" pitchFamily="18" charset="0"/>
              </a:rPr>
              <a:t>th</a:t>
            </a:r>
            <a:r>
              <a:rPr lang="en-US" cap="none" dirty="0" smtClean="0">
                <a:latin typeface="Times New Roman" pitchFamily="18" charset="0"/>
                <a:ea typeface="Times New Roman" charset="0"/>
                <a:cs typeface="Times New Roman" pitchFamily="18" charset="0"/>
              </a:rPr>
              <a:t> </a:t>
            </a:r>
            <a:r>
              <a:rPr lang="en-US" cap="none" dirty="0">
                <a:latin typeface="Times New Roman" pitchFamily="18" charset="0"/>
                <a:ea typeface="Times New Roman" charset="0"/>
                <a:cs typeface="Times New Roman" pitchFamily="18" charset="0"/>
              </a:rPr>
              <a:t>A</a:t>
            </a:r>
            <a:r>
              <a:rPr lang="en-US" cap="none" dirty="0" smtClean="0">
                <a:latin typeface="Times New Roman" pitchFamily="18" charset="0"/>
                <a:ea typeface="Times New Roman" charset="0"/>
                <a:cs typeface="Times New Roman" pitchFamily="18" charset="0"/>
              </a:rPr>
              <a:t>pril,2017)</a:t>
            </a:r>
          </a:p>
          <a:p>
            <a:pPr marL="0" lvl="0" indent="0" algn="just">
              <a:buNone/>
            </a:pPr>
            <a:r>
              <a:rPr lang="en-US" u="sng" dirty="0" smtClean="0">
                <a:latin typeface="Times New Roman" pitchFamily="18" charset="0"/>
                <a:ea typeface="Times New Roman" charset="0"/>
                <a:cs typeface="Times New Roman" pitchFamily="18" charset="0"/>
              </a:rPr>
              <a:t>MODE </a:t>
            </a:r>
            <a:r>
              <a:rPr lang="en-US" u="sng" dirty="0">
                <a:latin typeface="Times New Roman" pitchFamily="18" charset="0"/>
                <a:ea typeface="Times New Roman" charset="0"/>
                <a:cs typeface="Times New Roman" pitchFamily="18" charset="0"/>
              </a:rPr>
              <a:t>OF DATA </a:t>
            </a:r>
            <a:r>
              <a:rPr lang="en-US" u="sng" dirty="0" smtClean="0">
                <a:latin typeface="Times New Roman" pitchFamily="18" charset="0"/>
                <a:ea typeface="Times New Roman" charset="0"/>
                <a:cs typeface="Times New Roman" pitchFamily="18" charset="0"/>
              </a:rPr>
              <a:t>COLLECTION</a:t>
            </a:r>
            <a:r>
              <a:rPr lang="en-US" dirty="0" smtClean="0">
                <a:latin typeface="Times New Roman" pitchFamily="18" charset="0"/>
                <a:ea typeface="Times New Roman" charset="0"/>
                <a:cs typeface="Times New Roman" pitchFamily="18" charset="0"/>
              </a:rPr>
              <a:t>-</a:t>
            </a:r>
          </a:p>
          <a:p>
            <a:pPr lvl="0" algn="just">
              <a:buFont typeface="Arial" charset="0"/>
              <a:buChar char="•"/>
            </a:pPr>
            <a:r>
              <a:rPr lang="en-US" cap="none" dirty="0" smtClean="0">
                <a:latin typeface="Times New Roman" pitchFamily="18" charset="0"/>
                <a:ea typeface="Times New Roman" charset="0"/>
                <a:cs typeface="Times New Roman" pitchFamily="18" charset="0"/>
              </a:rPr>
              <a:t>A self administered unstructured interview was conducted with the key informants of </a:t>
            </a:r>
            <a:r>
              <a:rPr lang="en-US" cap="none" dirty="0">
                <a:latin typeface="Times New Roman" pitchFamily="18" charset="0"/>
                <a:ea typeface="Times New Roman" charset="0"/>
                <a:cs typeface="Times New Roman" pitchFamily="18" charset="0"/>
              </a:rPr>
              <a:t>A</a:t>
            </a:r>
            <a:r>
              <a:rPr lang="en-US" cap="none" dirty="0" smtClean="0">
                <a:latin typeface="Times New Roman" pitchFamily="18" charset="0"/>
                <a:ea typeface="Times New Roman" charset="0"/>
                <a:cs typeface="Times New Roman" pitchFamily="18" charset="0"/>
              </a:rPr>
              <a:t>akash healthcare to gauge the reasons for gaps recognized in various different phases of the project. Key informants who were the source of information included-</a:t>
            </a:r>
          </a:p>
          <a:p>
            <a:pPr lvl="1" algn="just">
              <a:buFont typeface="Arial" charset="0"/>
              <a:buChar char="•"/>
            </a:pPr>
            <a:r>
              <a:rPr lang="en-US" sz="3200" cap="none" dirty="0" smtClean="0">
                <a:latin typeface="Times New Roman" pitchFamily="18" charset="0"/>
                <a:ea typeface="Times New Roman" charset="0"/>
                <a:cs typeface="Times New Roman" pitchFamily="18" charset="0"/>
              </a:rPr>
              <a:t>Mr. Pawan </a:t>
            </a:r>
            <a:r>
              <a:rPr lang="en-US" sz="3200" cap="none" dirty="0">
                <a:latin typeface="Times New Roman" pitchFamily="18" charset="0"/>
                <a:ea typeface="Times New Roman" charset="0"/>
                <a:cs typeface="Times New Roman" pitchFamily="18" charset="0"/>
              </a:rPr>
              <a:t>S</a:t>
            </a:r>
            <a:r>
              <a:rPr lang="en-US" sz="3200" cap="none" dirty="0" smtClean="0">
                <a:latin typeface="Times New Roman" pitchFamily="18" charset="0"/>
                <a:ea typeface="Times New Roman" charset="0"/>
                <a:cs typeface="Times New Roman" pitchFamily="18" charset="0"/>
              </a:rPr>
              <a:t>harma </a:t>
            </a:r>
            <a:r>
              <a:rPr lang="en-US" sz="3200" dirty="0">
                <a:latin typeface="Times New Roman" pitchFamily="18" charset="0"/>
                <a:ea typeface="Times New Roman" charset="0"/>
                <a:cs typeface="Times New Roman" pitchFamily="18" charset="0"/>
              </a:rPr>
              <a:t>-</a:t>
            </a:r>
            <a:r>
              <a:rPr lang="en-US" sz="3200" cap="none" dirty="0" smtClean="0">
                <a:latin typeface="Times New Roman" pitchFamily="18" charset="0"/>
                <a:ea typeface="Times New Roman" charset="0"/>
                <a:cs typeface="Times New Roman" pitchFamily="18" charset="0"/>
              </a:rPr>
              <a:t> Sr. Manager </a:t>
            </a:r>
            <a:r>
              <a:rPr lang="mr-IN" sz="3200" cap="none" dirty="0" smtClean="0">
                <a:latin typeface="Times New Roman" pitchFamily="18" charset="0"/>
                <a:ea typeface="Times New Roman" charset="0"/>
                <a:cs typeface="Times New Roman" charset="0"/>
              </a:rPr>
              <a:t>–</a:t>
            </a:r>
            <a:r>
              <a:rPr lang="en-US" sz="3200" cap="none" dirty="0" smtClean="0">
                <a:latin typeface="Times New Roman" pitchFamily="18" charset="0"/>
                <a:ea typeface="Times New Roman" charset="0"/>
                <a:cs typeface="Times New Roman" pitchFamily="18" charset="0"/>
              </a:rPr>
              <a:t> Administration</a:t>
            </a:r>
          </a:p>
          <a:p>
            <a:pPr lvl="1" algn="just">
              <a:buFont typeface="Arial" charset="0"/>
              <a:buChar char="•"/>
            </a:pPr>
            <a:r>
              <a:rPr lang="en-US" sz="3200" cap="none" dirty="0" smtClean="0">
                <a:latin typeface="Times New Roman" pitchFamily="18" charset="0"/>
                <a:ea typeface="Times New Roman" charset="0"/>
                <a:cs typeface="Times New Roman" pitchFamily="18" charset="0"/>
              </a:rPr>
              <a:t>Mr. Rajender </a:t>
            </a:r>
            <a:r>
              <a:rPr lang="en-US" sz="3200" cap="none" dirty="0">
                <a:latin typeface="Times New Roman" pitchFamily="18" charset="0"/>
                <a:ea typeface="Times New Roman" charset="0"/>
                <a:cs typeface="Times New Roman" pitchFamily="18" charset="0"/>
              </a:rPr>
              <a:t>S</a:t>
            </a:r>
            <a:r>
              <a:rPr lang="en-US" sz="3200" cap="none" dirty="0" smtClean="0">
                <a:latin typeface="Times New Roman" pitchFamily="18" charset="0"/>
                <a:ea typeface="Times New Roman" charset="0"/>
                <a:cs typeface="Times New Roman" pitchFamily="18" charset="0"/>
              </a:rPr>
              <a:t>harma-  General Manager </a:t>
            </a:r>
            <a:r>
              <a:rPr lang="mr-IN" sz="3200" cap="none" dirty="0" smtClean="0">
                <a:latin typeface="Times New Roman" pitchFamily="18" charset="0"/>
                <a:ea typeface="Times New Roman" charset="0"/>
                <a:cs typeface="Times New Roman" charset="0"/>
              </a:rPr>
              <a:t>–</a:t>
            </a:r>
            <a:r>
              <a:rPr lang="en-US" sz="3200" cap="none" dirty="0" smtClean="0">
                <a:latin typeface="Times New Roman" pitchFamily="18" charset="0"/>
                <a:ea typeface="Times New Roman" charset="0"/>
                <a:cs typeface="Times New Roman" pitchFamily="18" charset="0"/>
              </a:rPr>
              <a:t> </a:t>
            </a:r>
            <a:r>
              <a:rPr lang="en-US" sz="3200" cap="none" dirty="0">
                <a:latin typeface="Times New Roman" pitchFamily="18" charset="0"/>
                <a:ea typeface="Times New Roman" charset="0"/>
                <a:cs typeface="Times New Roman" pitchFamily="18" charset="0"/>
              </a:rPr>
              <a:t>E</a:t>
            </a:r>
            <a:r>
              <a:rPr lang="en-US" sz="3200" cap="none" dirty="0" smtClean="0">
                <a:latin typeface="Times New Roman" pitchFamily="18" charset="0"/>
                <a:ea typeface="Times New Roman" charset="0"/>
                <a:cs typeface="Times New Roman" pitchFamily="18" charset="0"/>
              </a:rPr>
              <a:t>ngg. &amp; Maintenance</a:t>
            </a:r>
          </a:p>
          <a:p>
            <a:pPr lvl="1" algn="just">
              <a:buFont typeface="Arial" charset="0"/>
              <a:buChar char="•"/>
            </a:pPr>
            <a:r>
              <a:rPr lang="en-US" sz="3200" cap="none" dirty="0" smtClean="0">
                <a:latin typeface="Times New Roman" pitchFamily="18" charset="0"/>
                <a:ea typeface="Times New Roman" charset="0"/>
                <a:cs typeface="Times New Roman" pitchFamily="18" charset="0"/>
              </a:rPr>
              <a:t>Mr. KP </a:t>
            </a:r>
            <a:r>
              <a:rPr lang="en-US" sz="3200" cap="none" dirty="0">
                <a:latin typeface="Times New Roman" pitchFamily="18" charset="0"/>
                <a:ea typeface="Times New Roman" charset="0"/>
                <a:cs typeface="Times New Roman" pitchFamily="18" charset="0"/>
              </a:rPr>
              <a:t>S</a:t>
            </a:r>
            <a:r>
              <a:rPr lang="en-US" sz="3200" cap="none" dirty="0" smtClean="0">
                <a:latin typeface="Times New Roman" pitchFamily="18" charset="0"/>
                <a:ea typeface="Times New Roman" charset="0"/>
                <a:cs typeface="Times New Roman" pitchFamily="18" charset="0"/>
              </a:rPr>
              <a:t>rivastava- Sr. Manager </a:t>
            </a:r>
            <a:r>
              <a:rPr lang="mr-IN" sz="3200" cap="none" dirty="0" smtClean="0">
                <a:latin typeface="Times New Roman" pitchFamily="18" charset="0"/>
                <a:ea typeface="Times New Roman" charset="0"/>
                <a:cs typeface="Times New Roman" charset="0"/>
              </a:rPr>
              <a:t>–</a:t>
            </a:r>
            <a:r>
              <a:rPr lang="en-US" sz="3200" cap="none" dirty="0" smtClean="0">
                <a:latin typeface="Times New Roman" pitchFamily="18" charset="0"/>
                <a:ea typeface="Times New Roman" charset="0"/>
                <a:cs typeface="Times New Roman" pitchFamily="18" charset="0"/>
              </a:rPr>
              <a:t> Civil Engineering.</a:t>
            </a:r>
          </a:p>
          <a:p>
            <a:pPr algn="just"/>
            <a:r>
              <a:rPr lang="en-US" cap="none" dirty="0" smtClean="0">
                <a:latin typeface="Times New Roman" pitchFamily="18" charset="0"/>
                <a:cs typeface="Times New Roman" pitchFamily="18" charset="0"/>
              </a:rPr>
              <a:t>The respondents gave a verbal consent</a:t>
            </a:r>
            <a:r>
              <a:rPr lang="en-US" dirty="0" smtClean="0">
                <a:latin typeface="Times New Roman" pitchFamily="18" charset="0"/>
                <a:cs typeface="Times New Roman" pitchFamily="18" charset="0"/>
              </a:rPr>
              <a:t>.</a:t>
            </a:r>
          </a:p>
          <a:p>
            <a:pPr algn="just"/>
            <a:r>
              <a:rPr lang="en-US" cap="none" dirty="0" smtClean="0">
                <a:latin typeface="Times New Roman" pitchFamily="18" charset="0"/>
                <a:cs typeface="Times New Roman" pitchFamily="18" charset="0"/>
              </a:rPr>
              <a:t>Secondary data has been collected through the following sources-</a:t>
            </a:r>
          </a:p>
          <a:p>
            <a:pPr lvl="1" algn="just">
              <a:buFont typeface="Arial" pitchFamily="34" charset="0"/>
              <a:buChar char="•"/>
            </a:pPr>
            <a:r>
              <a:rPr lang="en-US" sz="3200" dirty="0" smtClean="0">
                <a:latin typeface="Times New Roman" pitchFamily="18" charset="0"/>
                <a:cs typeface="Times New Roman" pitchFamily="18" charset="0"/>
              </a:rPr>
              <a:t>Minutes of Meeting</a:t>
            </a:r>
          </a:p>
          <a:p>
            <a:pPr lvl="1" algn="just">
              <a:buFont typeface="Arial" pitchFamily="34" charset="0"/>
              <a:buChar char="•"/>
            </a:pPr>
            <a:r>
              <a:rPr lang="en-US" sz="3200" cap="none" dirty="0" smtClean="0">
                <a:latin typeface="Times New Roman" pitchFamily="18" charset="0"/>
                <a:cs typeface="Times New Roman" pitchFamily="18" charset="0"/>
              </a:rPr>
              <a:t>Internet</a:t>
            </a:r>
          </a:p>
          <a:p>
            <a:pPr lvl="1" algn="just">
              <a:buFont typeface="Arial" pitchFamily="34" charset="0"/>
              <a:buChar char="•"/>
            </a:pPr>
            <a:r>
              <a:rPr lang="en-US" sz="3200" dirty="0" smtClean="0">
                <a:latin typeface="Times New Roman" pitchFamily="18" charset="0"/>
                <a:cs typeface="Times New Roman" pitchFamily="18" charset="0"/>
              </a:rPr>
              <a:t>Goods Received Notes</a:t>
            </a:r>
            <a:endParaRPr lang="en-US" sz="3200" cap="none" dirty="0" smtClean="0">
              <a:latin typeface="Times New Roman" pitchFamily="18" charset="0"/>
              <a:cs typeface="Times New Roman" pitchFamily="18" charset="0"/>
            </a:endParaRPr>
          </a:p>
          <a:p>
            <a:pPr algn="just"/>
            <a:endParaRPr lang="en-US" cap="none" dirty="0" smtClean="0"/>
          </a:p>
          <a:p>
            <a:pPr algn="just">
              <a:buNone/>
            </a:pPr>
            <a:endParaRPr lang="en-US" cap="non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Inclusion Criteria for key informants-</a:t>
            </a:r>
          </a:p>
          <a:p>
            <a:pPr lvl="1">
              <a:buFont typeface="Arial" pitchFamily="34" charset="0"/>
              <a:buChar char="•"/>
            </a:pPr>
            <a:r>
              <a:rPr lang="en-US" sz="2000" dirty="0" smtClean="0">
                <a:latin typeface="Times New Roman" pitchFamily="18" charset="0"/>
                <a:cs typeface="Times New Roman" pitchFamily="18" charset="0"/>
              </a:rPr>
              <a:t>Participants involved in the decision making processes of the project.</a:t>
            </a:r>
          </a:p>
          <a:p>
            <a:pPr lvl="1">
              <a:buFont typeface="Arial" pitchFamily="34" charset="0"/>
              <a:buChar char="•"/>
            </a:pPr>
            <a:r>
              <a:rPr lang="en-US" sz="2000" dirty="0" smtClean="0">
                <a:latin typeface="Times New Roman" pitchFamily="18" charset="0"/>
                <a:cs typeface="Times New Roman" pitchFamily="18" charset="0"/>
              </a:rPr>
              <a:t>Participants associated with Aakash healthcare project for at least one year.</a:t>
            </a:r>
          </a:p>
          <a:p>
            <a:pPr lvl="1">
              <a:buFont typeface="Arial" pitchFamily="34" charset="0"/>
              <a:buChar char="•"/>
            </a:pPr>
            <a:r>
              <a:rPr lang="en-US" sz="2000" dirty="0" smtClean="0">
                <a:latin typeface="Times New Roman" pitchFamily="18" charset="0"/>
                <a:cs typeface="Times New Roman" pitchFamily="18" charset="0"/>
              </a:rPr>
              <a:t>Participants involved with the project from the planning phase.</a:t>
            </a:r>
          </a:p>
          <a:p>
            <a:r>
              <a:rPr lang="en-US" sz="2000" dirty="0" smtClean="0">
                <a:latin typeface="Times New Roman" pitchFamily="18" charset="0"/>
                <a:cs typeface="Times New Roman" pitchFamily="18" charset="0"/>
              </a:rPr>
              <a:t>Exclusion Criteria for key informants-</a:t>
            </a:r>
          </a:p>
          <a:p>
            <a:pPr lvl="1">
              <a:buFont typeface="Arial" pitchFamily="34" charset="0"/>
              <a:buChar char="•"/>
            </a:pPr>
            <a:r>
              <a:rPr lang="en-US" sz="2000" dirty="0" smtClean="0">
                <a:latin typeface="Times New Roman" pitchFamily="18" charset="0"/>
                <a:cs typeface="Times New Roman" pitchFamily="18" charset="0"/>
              </a:rPr>
              <a:t>Participants not involved in the decision making processes of the project.</a:t>
            </a:r>
          </a:p>
          <a:p>
            <a:pPr lvl="1">
              <a:buFont typeface="Arial" pitchFamily="34" charset="0"/>
              <a:buChar char="•"/>
            </a:pPr>
            <a:r>
              <a:rPr lang="en-US" sz="2000" dirty="0" smtClean="0">
                <a:latin typeface="Times New Roman" pitchFamily="18" charset="0"/>
                <a:cs typeface="Times New Roman" pitchFamily="18" charset="0"/>
              </a:rPr>
              <a:t>Participants associated with Aakash healthcare project for less than one year.</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charset="0"/>
                <a:ea typeface="Times New Roman" charset="0"/>
                <a:cs typeface="Times New Roman" charset="0"/>
              </a:rPr>
              <a:t>Project ramp up</a:t>
            </a:r>
            <a:endParaRPr lang="en-US" sz="3200" dirty="0">
              <a:latin typeface="Times New Roman" charset="0"/>
              <a:ea typeface="Times New Roman" charset="0"/>
              <a:cs typeface="Times New Roman"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671058405"/>
              </p:ext>
            </p:extLst>
          </p:nvPr>
        </p:nvGraphicFramePr>
        <p:xfrm>
          <a:off x="990600" y="381000"/>
          <a:ext cx="7711404" cy="365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634167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5907</TotalTime>
  <Words>1398</Words>
  <Application>Microsoft Macintosh PowerPoint</Application>
  <PresentationFormat>On-screen Show (4:3)</PresentationFormat>
  <Paragraphs>248</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Dissertation on</vt:lpstr>
      <vt:lpstr>ORGANIZATION IN BRIEF</vt:lpstr>
      <vt:lpstr>AAKASH HEALTHCARE CORE VALUES </vt:lpstr>
      <vt:lpstr>BACKGROUND</vt:lpstr>
      <vt:lpstr>RATIONALE OF THE STUDY</vt:lpstr>
      <vt:lpstr>OBJECTIVES</vt:lpstr>
      <vt:lpstr>METHODOLOGY </vt:lpstr>
      <vt:lpstr>Slide 8</vt:lpstr>
      <vt:lpstr>Project ramp up</vt:lpstr>
      <vt:lpstr>In the present study, a Gantt chart was prepared to analyze the gaps between the planned completion dates and actual/revised completion dates for different phases of the project. </vt:lpstr>
      <vt:lpstr>GAPS RECOGNIZED</vt:lpstr>
      <vt:lpstr>Slide 12</vt:lpstr>
      <vt:lpstr>Slide 13</vt:lpstr>
      <vt:lpstr>Slide 14</vt:lpstr>
      <vt:lpstr>Slide 15</vt:lpstr>
      <vt:lpstr>Slide 16</vt:lpstr>
      <vt:lpstr>Slide 17</vt:lpstr>
      <vt:lpstr>RECOMMENDATIONS </vt:lpstr>
      <vt:lpstr>Conclusion</vt:lpstr>
      <vt:lpstr>LIMITATIONS OF THE STUDY</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on “ Project Ramp-Up Plan of an upcoming 230 bedded Multi Super Specialty hospital in Dwarka,New Delhi and critically analyze the phases of Ramp-up in terms of Project Schedule Overrun”</dc:title>
  <dc:creator>Office</dc:creator>
  <cp:lastModifiedBy>Office</cp:lastModifiedBy>
  <cp:revision>185</cp:revision>
  <dcterms:created xsi:type="dcterms:W3CDTF">2017-05-12T07:05:59Z</dcterms:created>
  <dcterms:modified xsi:type="dcterms:W3CDTF">2017-05-17T17:03:04Z</dcterms:modified>
</cp:coreProperties>
</file>