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70"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urbhi\Desktop\NRC%20FIN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urbhi\Desktop\NRC%20FIN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urbhi\Desktop\NRC%20FINA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urbhi\Desktop\New%20Microsoft%20Office%20Excel%20Work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urbhi\Desktop\New%20Microsoft%20Office%20Excel%20Work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urbhi\Desktop\NRC%20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Sheet3!$F$3</c:f>
              <c:strCache>
                <c:ptCount val="1"/>
                <c:pt idx="0">
                  <c:v>Percent</c:v>
                </c:pt>
              </c:strCache>
            </c:strRef>
          </c:tx>
          <c:dPt>
            <c:idx val="0"/>
            <c:explosion val="31"/>
          </c:dPt>
          <c:dLbls>
            <c:dLblPos val="ctr"/>
            <c:showVal val="1"/>
            <c:showCatName val="1"/>
            <c:showPercent val="1"/>
            <c:showLeaderLines val="1"/>
          </c:dLbls>
          <c:cat>
            <c:strRef>
              <c:f>Sheet3!$C$4:$E$7</c:f>
              <c:strCache>
                <c:ptCount val="2"/>
                <c:pt idx="0">
                  <c:v>male</c:v>
                </c:pt>
                <c:pt idx="1">
                  <c:v>female</c:v>
                </c:pt>
              </c:strCache>
            </c:strRef>
          </c:cat>
          <c:val>
            <c:numRef>
              <c:f>Sheet3!$F$4:$F$7</c:f>
              <c:numCache>
                <c:formatCode>General</c:formatCode>
                <c:ptCount val="4"/>
                <c:pt idx="0">
                  <c:v>59.6</c:v>
                </c:pt>
                <c:pt idx="1">
                  <c:v>39.4</c:v>
                </c:pt>
              </c:numCache>
            </c:numRef>
          </c:val>
        </c:ser>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 Percentage of cast</a:t>
            </a:r>
          </a:p>
        </c:rich>
      </c:tx>
      <c:layout/>
    </c:title>
    <c:plotArea>
      <c:layout>
        <c:manualLayout>
          <c:layoutTarget val="inner"/>
          <c:xMode val="edge"/>
          <c:yMode val="edge"/>
          <c:x val="0.19602047983438689"/>
          <c:y val="0.23823267935994122"/>
          <c:w val="0.61649007689828272"/>
          <c:h val="0.57150330346637701"/>
        </c:manualLayout>
      </c:layout>
      <c:barChart>
        <c:barDir val="col"/>
        <c:grouping val="clustered"/>
        <c:ser>
          <c:idx val="0"/>
          <c:order val="0"/>
          <c:tx>
            <c:strRef>
              <c:f>Sheet4!$E$3:$E$4</c:f>
              <c:strCache>
                <c:ptCount val="1"/>
                <c:pt idx="0">
                  <c:v>CASTE Percent</c:v>
                </c:pt>
              </c:strCache>
            </c:strRef>
          </c:tx>
          <c:dLbls>
            <c:showVal val="1"/>
          </c:dLbls>
          <c:cat>
            <c:strRef>
              <c:f>Sheet4!$C$5:$D$9</c:f>
              <c:strCache>
                <c:ptCount val="4"/>
                <c:pt idx="0">
                  <c:v>GENERAL</c:v>
                </c:pt>
                <c:pt idx="1">
                  <c:v>OBC </c:v>
                </c:pt>
                <c:pt idx="2">
                  <c:v>SC</c:v>
                </c:pt>
                <c:pt idx="3">
                  <c:v>ST</c:v>
                </c:pt>
              </c:strCache>
            </c:strRef>
          </c:cat>
          <c:val>
            <c:numRef>
              <c:f>Sheet4!$E$5:$E$9</c:f>
              <c:numCache>
                <c:formatCode>###0.0</c:formatCode>
                <c:ptCount val="5"/>
                <c:pt idx="0">
                  <c:v>14.893617021276595</c:v>
                </c:pt>
                <c:pt idx="1">
                  <c:v>22.340425531914889</c:v>
                </c:pt>
                <c:pt idx="2">
                  <c:v>36.170212765957451</c:v>
                </c:pt>
                <c:pt idx="3">
                  <c:v>26.595744680851016</c:v>
                </c:pt>
              </c:numCache>
            </c:numRef>
          </c:val>
        </c:ser>
        <c:axId val="78431360"/>
        <c:axId val="78432896"/>
      </c:barChart>
      <c:catAx>
        <c:axId val="78431360"/>
        <c:scaling>
          <c:orientation val="minMax"/>
        </c:scaling>
        <c:axPos val="b"/>
        <c:tickLblPos val="nextTo"/>
        <c:crossAx val="78432896"/>
        <c:crosses val="autoZero"/>
        <c:auto val="1"/>
        <c:lblAlgn val="ctr"/>
        <c:lblOffset val="100"/>
      </c:catAx>
      <c:valAx>
        <c:axId val="78432896"/>
        <c:scaling>
          <c:orientation val="minMax"/>
        </c:scaling>
        <c:axPos val="l"/>
        <c:majorGridlines/>
        <c:numFmt formatCode="###0.0" sourceLinked="1"/>
        <c:tickLblPos val="nextTo"/>
        <c:crossAx val="78431360"/>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1737386993292504E-2"/>
          <c:y val="0.11276163768903991"/>
          <c:w val="0.84578834862137087"/>
          <c:h val="0.66770198043426399"/>
        </c:manualLayout>
      </c:layout>
      <c:barChart>
        <c:barDir val="col"/>
        <c:grouping val="clustered"/>
        <c:ser>
          <c:idx val="0"/>
          <c:order val="0"/>
          <c:tx>
            <c:strRef>
              <c:f>Sheet5!$F$5</c:f>
              <c:strCache>
                <c:ptCount val="1"/>
                <c:pt idx="0">
                  <c:v>PERCENT</c:v>
                </c:pt>
              </c:strCache>
            </c:strRef>
          </c:tx>
          <c:dLbls>
            <c:showVal val="1"/>
          </c:dLbls>
          <c:cat>
            <c:strRef>
              <c:f>Sheet5!$E$6:$E$7</c:f>
              <c:strCache>
                <c:ptCount val="2"/>
                <c:pt idx="0">
                  <c:v>APL</c:v>
                </c:pt>
                <c:pt idx="1">
                  <c:v>BPL</c:v>
                </c:pt>
              </c:strCache>
            </c:strRef>
          </c:cat>
          <c:val>
            <c:numRef>
              <c:f>Sheet5!$F$6:$F$7</c:f>
              <c:numCache>
                <c:formatCode>General</c:formatCode>
                <c:ptCount val="2"/>
                <c:pt idx="0">
                  <c:v>7.4</c:v>
                </c:pt>
                <c:pt idx="1">
                  <c:v>92.6</c:v>
                </c:pt>
              </c:numCache>
            </c:numRef>
          </c:val>
        </c:ser>
        <c:dLbls>
          <c:showVal val="1"/>
        </c:dLbls>
        <c:gapWidth val="75"/>
        <c:axId val="78500224"/>
        <c:axId val="78501760"/>
      </c:barChart>
      <c:catAx>
        <c:axId val="78500224"/>
        <c:scaling>
          <c:orientation val="minMax"/>
        </c:scaling>
        <c:axPos val="b"/>
        <c:majorTickMark val="none"/>
        <c:tickLblPos val="nextTo"/>
        <c:crossAx val="78501760"/>
        <c:crosses val="autoZero"/>
        <c:auto val="1"/>
        <c:lblAlgn val="ctr"/>
        <c:lblOffset val="100"/>
      </c:catAx>
      <c:valAx>
        <c:axId val="78501760"/>
        <c:scaling>
          <c:orientation val="minMax"/>
        </c:scaling>
        <c:axPos val="l"/>
        <c:numFmt formatCode="General" sourceLinked="1"/>
        <c:majorTickMark val="none"/>
        <c:tickLblPos val="nextTo"/>
        <c:crossAx val="78500224"/>
        <c:crosses val="autoZero"/>
        <c:crossBetween val="between"/>
      </c:valAx>
    </c:plotArea>
    <c:legend>
      <c:legendPos val="b"/>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8"/>
  <c:chart>
    <c:title>
      <c:tx>
        <c:rich>
          <a:bodyPr/>
          <a:lstStyle/>
          <a:p>
            <a:pPr>
              <a:defRPr/>
            </a:pPr>
            <a:r>
              <a:rPr lang="en-US"/>
              <a:t>MUAC/ZSCORE</a:t>
            </a:r>
          </a:p>
        </c:rich>
      </c:tx>
      <c:layout/>
    </c:title>
    <c:view3D>
      <c:rotX val="75"/>
      <c:perspective val="30"/>
    </c:view3D>
    <c:plotArea>
      <c:layout/>
      <c:pie3DChart>
        <c:varyColors val="1"/>
        <c:ser>
          <c:idx val="0"/>
          <c:order val="0"/>
          <c:tx>
            <c:strRef>
              <c:f>Sheet3!$E$4</c:f>
              <c:strCache>
                <c:ptCount val="1"/>
                <c:pt idx="0">
                  <c:v>percent</c:v>
                </c:pt>
              </c:strCache>
            </c:strRef>
          </c:tx>
          <c:explosion val="25"/>
          <c:dLbls>
            <c:showVal val="1"/>
            <c:showLeaderLines val="1"/>
          </c:dLbls>
          <c:cat>
            <c:strRef>
              <c:f>Sheet3!$D$5:$D$6</c:f>
              <c:strCache>
                <c:ptCount val="2"/>
                <c:pt idx="0">
                  <c:v>absent</c:v>
                </c:pt>
                <c:pt idx="1">
                  <c:v>present</c:v>
                </c:pt>
              </c:strCache>
            </c:strRef>
          </c:cat>
          <c:val>
            <c:numRef>
              <c:f>Sheet3!$E$5:$E$6</c:f>
              <c:numCache>
                <c:formatCode>General</c:formatCode>
                <c:ptCount val="2"/>
                <c:pt idx="0">
                  <c:v>54.3</c:v>
                </c:pt>
                <c:pt idx="1">
                  <c:v>45.7</c:v>
                </c:pt>
              </c:numCache>
            </c:numRef>
          </c:val>
        </c:ser>
      </c:pie3DChart>
    </c:plotArea>
    <c:legend>
      <c:legendPos val="r"/>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txPr>
              <a:bodyPr/>
              <a:lstStyle/>
              <a:p>
                <a:pPr>
                  <a:defRPr sz="1400">
                    <a:solidFill>
                      <a:schemeClr val="bg1"/>
                    </a:solidFill>
                  </a:defRPr>
                </a:pPr>
                <a:endParaRPr lang="en-US"/>
              </a:p>
            </c:txPr>
            <c:showVal val="1"/>
            <c:showLeaderLines val="1"/>
          </c:dLbls>
          <c:cat>
            <c:strRef>
              <c:f>Sheet4!$O$7:$O$9</c:f>
              <c:strCache>
                <c:ptCount val="3"/>
                <c:pt idx="0">
                  <c:v>MUAC/Z Score</c:v>
                </c:pt>
                <c:pt idx="1">
                  <c:v>absent</c:v>
                </c:pt>
                <c:pt idx="2">
                  <c:v>present</c:v>
                </c:pt>
              </c:strCache>
            </c:strRef>
          </c:cat>
          <c:val>
            <c:numRef>
              <c:f>Sheet4!$P$7:$P$9</c:f>
              <c:numCache>
                <c:formatCode>General</c:formatCode>
                <c:ptCount val="3"/>
                <c:pt idx="1">
                  <c:v>90.4</c:v>
                </c:pt>
                <c:pt idx="2">
                  <c:v>9.6</c:v>
                </c:pt>
              </c:numCache>
            </c:numRef>
          </c:val>
        </c:ser>
      </c:pie3DChart>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clustered"/>
        <c:ser>
          <c:idx val="0"/>
          <c:order val="0"/>
          <c:tx>
            <c:strRef>
              <c:f>Sheet7!$L$4</c:f>
              <c:strCache>
                <c:ptCount val="1"/>
                <c:pt idx="0">
                  <c:v>PERCENT</c:v>
                </c:pt>
              </c:strCache>
            </c:strRef>
          </c:tx>
          <c:dLbls>
            <c:showVal val="1"/>
          </c:dLbls>
          <c:cat>
            <c:strRef>
              <c:f>Sheet7!$K$5:$K$17</c:f>
              <c:strCache>
                <c:ptCount val="13"/>
                <c:pt idx="0">
                  <c:v>MAR</c:v>
                </c:pt>
                <c:pt idx="1">
                  <c:v>APR</c:v>
                </c:pt>
                <c:pt idx="2">
                  <c:v>MAY</c:v>
                </c:pt>
                <c:pt idx="3">
                  <c:v>JUN</c:v>
                </c:pt>
                <c:pt idx="4">
                  <c:v>JUL</c:v>
                </c:pt>
                <c:pt idx="5">
                  <c:v>AUG</c:v>
                </c:pt>
                <c:pt idx="6">
                  <c:v>SEP</c:v>
                </c:pt>
                <c:pt idx="7">
                  <c:v>OCT</c:v>
                </c:pt>
                <c:pt idx="8">
                  <c:v>NOV</c:v>
                </c:pt>
                <c:pt idx="9">
                  <c:v>DEC</c:v>
                </c:pt>
                <c:pt idx="10">
                  <c:v>JAN</c:v>
                </c:pt>
                <c:pt idx="11">
                  <c:v>FEB</c:v>
                </c:pt>
                <c:pt idx="12">
                  <c:v>17-Mar</c:v>
                </c:pt>
              </c:strCache>
            </c:strRef>
          </c:cat>
          <c:val>
            <c:numRef>
              <c:f>Sheet7!$L$5:$L$17</c:f>
              <c:numCache>
                <c:formatCode>###0.0</c:formatCode>
                <c:ptCount val="13"/>
                <c:pt idx="0" formatCode="General">
                  <c:v>9</c:v>
                </c:pt>
                <c:pt idx="1">
                  <c:v>14</c:v>
                </c:pt>
                <c:pt idx="2">
                  <c:v>12</c:v>
                </c:pt>
                <c:pt idx="3">
                  <c:v>18</c:v>
                </c:pt>
                <c:pt idx="4">
                  <c:v>6</c:v>
                </c:pt>
                <c:pt idx="5">
                  <c:v>7</c:v>
                </c:pt>
                <c:pt idx="6">
                  <c:v>8</c:v>
                </c:pt>
                <c:pt idx="7">
                  <c:v>0</c:v>
                </c:pt>
                <c:pt idx="8">
                  <c:v>1</c:v>
                </c:pt>
                <c:pt idx="9">
                  <c:v>6</c:v>
                </c:pt>
                <c:pt idx="10">
                  <c:v>1</c:v>
                </c:pt>
                <c:pt idx="11">
                  <c:v>3</c:v>
                </c:pt>
                <c:pt idx="12">
                  <c:v>9</c:v>
                </c:pt>
              </c:numCache>
            </c:numRef>
          </c:val>
        </c:ser>
        <c:dLbls>
          <c:showVal val="1"/>
        </c:dLbls>
        <c:axId val="133305856"/>
        <c:axId val="133307392"/>
      </c:barChart>
      <c:catAx>
        <c:axId val="133305856"/>
        <c:scaling>
          <c:orientation val="minMax"/>
        </c:scaling>
        <c:axPos val="b"/>
        <c:majorTickMark val="none"/>
        <c:tickLblPos val="nextTo"/>
        <c:crossAx val="133307392"/>
        <c:crosses val="autoZero"/>
        <c:auto val="1"/>
        <c:lblAlgn val="ctr"/>
        <c:lblOffset val="100"/>
      </c:catAx>
      <c:valAx>
        <c:axId val="133307392"/>
        <c:scaling>
          <c:orientation val="minMax"/>
        </c:scaling>
        <c:delete val="1"/>
        <c:axPos val="l"/>
        <c:numFmt formatCode="General" sourceLinked="1"/>
        <c:majorTickMark val="none"/>
        <c:tickLblPos val="nextTo"/>
        <c:crossAx val="133305856"/>
        <c:crosses val="autoZero"/>
        <c:crossBetween val="between"/>
      </c:valAx>
    </c:plotArea>
    <c:legend>
      <c:legendPos val="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 STUDY OF NRC AND PROFILE OF MALNOURISHED CHILDREN</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Surabhi </a:t>
            </a:r>
            <a:r>
              <a:rPr lang="en-US" dirty="0" err="1" smtClean="0"/>
              <a:t>Kaushik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time of discharge</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presence of both( MUAC&lt;11.5AND </a:t>
            </a:r>
            <a:r>
              <a:rPr lang="en-US" b="1" dirty="0" err="1" smtClean="0"/>
              <a:t>Zscore</a:t>
            </a:r>
            <a:r>
              <a:rPr lang="en-US" b="1" dirty="0" smtClean="0"/>
              <a:t>&lt;-3sd)</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85000" lnSpcReduction="20000"/>
          </a:bodyPr>
          <a:lstStyle/>
          <a:p>
            <a:pPr lvl="0"/>
            <a:r>
              <a:rPr lang="en-US" dirty="0" smtClean="0"/>
              <a:t>At the time of admission 45.7  were had MUAC less than 11.5 and z score more then 3sd</a:t>
            </a:r>
          </a:p>
          <a:p>
            <a:pPr>
              <a:buNone/>
            </a:pPr>
            <a:r>
              <a:rPr lang="en-US" dirty="0" smtClean="0"/>
              <a:t> </a:t>
            </a:r>
          </a:p>
          <a:p>
            <a:r>
              <a:rPr lang="en-US" dirty="0" smtClean="0"/>
              <a:t>At the time of discharge 90% of children did not have these two values</a:t>
            </a:r>
          </a:p>
          <a:p>
            <a:r>
              <a:rPr lang="en-US" dirty="0" smtClean="0"/>
              <a:t> But at the time of admission of both value was 45.7 % but at the time of discharge its decreased and it was 9.6 % only.</a:t>
            </a:r>
          </a:p>
          <a:p>
            <a:pPr lvl="0"/>
            <a:endParaRPr lang="en-US" dirty="0" smtClean="0"/>
          </a:p>
          <a:p>
            <a:pPr lvl="0"/>
            <a:endParaRPr lang="en-US" dirty="0" smtClean="0"/>
          </a:p>
          <a:p>
            <a:pPr>
              <a:buNone/>
            </a:pPr>
            <a:r>
              <a:rPr lang="en-US" dirty="0" smtClean="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RECOMMENDATIONS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some children after admitting in the NRC they were had both ( MUAC &lt;11.5and z score &gt;3SD) value which should be not present</a:t>
            </a:r>
          </a:p>
          <a:p>
            <a:pPr lvl="0"/>
            <a:r>
              <a:rPr lang="en-US" dirty="0" smtClean="0"/>
              <a:t>they can improve the diet quality of the children</a:t>
            </a:r>
          </a:p>
          <a:p>
            <a:pPr lvl="0"/>
            <a:r>
              <a:rPr lang="en-US" dirty="0" smtClean="0"/>
              <a:t>MO can refer more patient in NRC which is only 1ptient in November month  and very few 1 or 2 in </a:t>
            </a:r>
            <a:r>
              <a:rPr lang="en-US" dirty="0" err="1" smtClean="0"/>
              <a:t>dec</a:t>
            </a:r>
            <a:r>
              <a:rPr lang="en-US" dirty="0" smtClean="0"/>
              <a:t> Jan Feb</a:t>
            </a:r>
            <a:r>
              <a:rPr lang="en-US" dirty="0" smtClean="0"/>
              <a:t>.</a:t>
            </a:r>
          </a:p>
          <a:p>
            <a:pPr lvl="0"/>
            <a:r>
              <a:rPr lang="en-US" dirty="0" smtClean="0"/>
              <a:t>They can also focus on female child</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admission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After analyzing the data conclusion is effect of NRC is on admitted children is good. But they can improve further. BPL patient are more malnourished. Male child is more coming than female they can focus on female child.</a:t>
            </a:r>
          </a:p>
          <a:p>
            <a:r>
              <a:rPr lang="en-US" dirty="0" smtClean="0"/>
              <a:t>We can focus on more area from patients are not coming.</a:t>
            </a:r>
          </a:p>
          <a:p>
            <a:r>
              <a:rPr lang="en-US" dirty="0" smtClean="0"/>
              <a:t>Mostly patients are lower socio economic group.</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style>
          <a:lnRef idx="1">
            <a:schemeClr val="accent2"/>
          </a:lnRef>
          <a:fillRef idx="2">
            <a:schemeClr val="accent2"/>
          </a:fillRef>
          <a:effectRef idx="1">
            <a:schemeClr val="accent2"/>
          </a:effectRef>
          <a:fontRef idx="minor">
            <a:schemeClr val="dk1"/>
          </a:fontRef>
        </p:style>
        <p:txBody>
          <a:bodyPr/>
          <a:lstStyle/>
          <a:p>
            <a:endParaRPr lang="en-US" dirty="0" smtClean="0"/>
          </a:p>
          <a:p>
            <a:endParaRPr lang="en-US" dirty="0" smtClean="0"/>
          </a:p>
          <a:p>
            <a:pPr algn="ctr">
              <a:buNone/>
            </a:pPr>
            <a:endParaRPr lang="en-US" sz="6000" smtClean="0">
              <a:latin typeface="Arial Black" pitchFamily="34" charset="0"/>
            </a:endParaRPr>
          </a:p>
          <a:p>
            <a:pPr algn="ctr">
              <a:buNone/>
            </a:pPr>
            <a:r>
              <a:rPr lang="en-US" sz="6000" smtClean="0">
                <a:latin typeface="Arial Black" pitchFamily="34" charset="0"/>
              </a:rPr>
              <a:t>Thank </a:t>
            </a:r>
            <a:r>
              <a:rPr lang="en-US" sz="6000" dirty="0" smtClean="0">
                <a:latin typeface="Arial Black" pitchFamily="34" charset="0"/>
              </a:rPr>
              <a:t>you</a:t>
            </a:r>
            <a:endParaRPr lang="en-US" sz="60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SPECIFIC OBJECTIVES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To assess the functioning of NRC state of Gujarat in district </a:t>
            </a:r>
            <a:r>
              <a:rPr lang="en-US" dirty="0" err="1" smtClean="0"/>
              <a:t>Amreli</a:t>
            </a:r>
            <a:endParaRPr lang="en-US" dirty="0" smtClean="0"/>
          </a:p>
          <a:p>
            <a:pPr lvl="0"/>
            <a:r>
              <a:rPr lang="en-US" dirty="0" smtClean="0"/>
              <a:t>To assess the socioeconomic and demographic profile of malnourished children who were admitted in NRC</a:t>
            </a:r>
          </a:p>
          <a:p>
            <a:pPr lvl="0"/>
            <a:r>
              <a:rPr lang="en-US" dirty="0" smtClean="0"/>
              <a:t>To assess the effect of NRC on malnourished children at the time of admission and </a:t>
            </a:r>
            <a:r>
              <a:rPr lang="en-US" dirty="0" err="1" smtClean="0"/>
              <a:t>and</a:t>
            </a:r>
            <a:r>
              <a:rPr lang="en-US" dirty="0" smtClean="0"/>
              <a:t> the time of discharge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METHODOLOGY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sz="2600" b="1" dirty="0" smtClean="0"/>
              <a:t>Study Design:-</a:t>
            </a:r>
            <a:r>
              <a:rPr lang="en-US" sz="2600" dirty="0" smtClean="0"/>
              <a:t>Cross-sectional study</a:t>
            </a:r>
          </a:p>
          <a:p>
            <a:r>
              <a:rPr lang="en-US" sz="2600" b="1" dirty="0" smtClean="0"/>
              <a:t>Study Period</a:t>
            </a:r>
            <a:r>
              <a:rPr lang="en-US" sz="2600" dirty="0" smtClean="0"/>
              <a:t>:</a:t>
            </a:r>
            <a:r>
              <a:rPr lang="en-US" sz="2600" b="1" dirty="0" smtClean="0"/>
              <a:t>-</a:t>
            </a:r>
            <a:r>
              <a:rPr lang="en-US" sz="2600" dirty="0" smtClean="0"/>
              <a:t>three Month</a:t>
            </a:r>
          </a:p>
          <a:p>
            <a:r>
              <a:rPr lang="en-US" sz="2600" b="1" dirty="0" smtClean="0"/>
              <a:t>Study area &amp; group: </a:t>
            </a:r>
            <a:r>
              <a:rPr lang="en-US" sz="2600" dirty="0" smtClean="0"/>
              <a:t>The study has been conducted in </a:t>
            </a:r>
            <a:r>
              <a:rPr lang="en-US" sz="2600" dirty="0" err="1" smtClean="0"/>
              <a:t>A</a:t>
            </a:r>
            <a:r>
              <a:rPr lang="en-US" sz="2600" dirty="0" err="1" smtClean="0"/>
              <a:t>mreli</a:t>
            </a:r>
            <a:r>
              <a:rPr lang="en-US" sz="2600" dirty="0" smtClean="0"/>
              <a:t> </a:t>
            </a:r>
            <a:r>
              <a:rPr lang="en-US" sz="2600" dirty="0" smtClean="0"/>
              <a:t>NRC &amp; group was malnourished children admitted in NRC</a:t>
            </a:r>
          </a:p>
          <a:p>
            <a:r>
              <a:rPr lang="en-US" sz="2600" b="1" dirty="0" smtClean="0"/>
              <a:t>Tools and techniques:-</a:t>
            </a:r>
            <a:r>
              <a:rPr lang="en-US" sz="2600" dirty="0" smtClean="0"/>
              <a:t>The data collection technique would be the secondary data that was made available by the organization</a:t>
            </a:r>
          </a:p>
          <a:p>
            <a:r>
              <a:rPr lang="en-US" sz="2600" b="1" dirty="0" smtClean="0"/>
              <a:t>Data Collection: -</a:t>
            </a:r>
            <a:r>
              <a:rPr lang="en-US" sz="2600" dirty="0" smtClean="0"/>
              <a:t> we have discussed the details with the staff members and parents of children.</a:t>
            </a:r>
          </a:p>
          <a:p>
            <a:r>
              <a:rPr lang="en-US" sz="2600" b="1" dirty="0" smtClean="0"/>
              <a:t>Plan of data analysis:</a:t>
            </a:r>
            <a:r>
              <a:rPr lang="en-US" sz="2600" dirty="0" smtClean="0"/>
              <a:t>-The collected data will be compiled and </a:t>
            </a:r>
            <a:r>
              <a:rPr lang="en-US" sz="2600" dirty="0" smtClean="0"/>
              <a:t>analyzed </a:t>
            </a:r>
            <a:r>
              <a:rPr lang="en-US" sz="2600" dirty="0" smtClean="0"/>
              <a:t>using various functions in Microsoft Office Excel software. Bar Charts and Pie Graphs will be used to represent the findings of this study, as and when required.</a:t>
            </a:r>
          </a:p>
          <a:p>
            <a:pPr>
              <a:buNone/>
            </a:pPr>
            <a:r>
              <a:rPr lang="en-US" sz="2600"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Result</a:t>
            </a:r>
            <a:endParaRPr lang="en-US" dirty="0"/>
          </a:p>
        </p:txBody>
      </p:sp>
      <p:sp>
        <p:nvSpPr>
          <p:cNvPr id="3" name="Content Placeholder 2"/>
          <p:cNvSpPr>
            <a:spLocks noGrp="1"/>
          </p:cNvSpPr>
          <p:nvPr>
            <p:ph idx="1"/>
          </p:nvPr>
        </p:nvSpPr>
        <p:spPr/>
        <p:txBody>
          <a:bodyPr>
            <a:normAutofit/>
          </a:bodyPr>
          <a:lstStyle/>
          <a:p>
            <a:pPr>
              <a:buNone/>
            </a:pPr>
            <a:r>
              <a:rPr lang="en-US" dirty="0" smtClean="0"/>
              <a:t> 1.AGE</a:t>
            </a:r>
          </a:p>
          <a:p>
            <a:pPr lvl="0"/>
            <a:r>
              <a:rPr lang="en-US" sz="2400" dirty="0" smtClean="0"/>
              <a:t>In collected data </a:t>
            </a:r>
            <a:r>
              <a:rPr lang="en-US" sz="2400" dirty="0" smtClean="0"/>
              <a:t> </a:t>
            </a:r>
            <a:r>
              <a:rPr lang="en-US" sz="2400" dirty="0" smtClean="0"/>
              <a:t>children minimum age is 9 month and maximum is 60 month and average is 26.</a:t>
            </a:r>
          </a:p>
          <a:p>
            <a:pPr lvl="0"/>
            <a:r>
              <a:rPr lang="en-US" sz="2400" dirty="0" smtClean="0"/>
              <a:t>50% of children is age group of 6to 20 month 28% children is group of 21to40 month and 22 % from 41 to60 month group.</a:t>
            </a:r>
          </a:p>
          <a:p>
            <a:pPr>
              <a:buNone/>
            </a:pPr>
            <a:endParaRPr lang="en-US" sz="1400" dirty="0" smtClean="0"/>
          </a:p>
        </p:txBody>
      </p:sp>
      <p:graphicFrame>
        <p:nvGraphicFramePr>
          <p:cNvPr id="5" name="Table 4"/>
          <p:cNvGraphicFramePr>
            <a:graphicFrameLocks noGrp="1"/>
          </p:cNvGraphicFramePr>
          <p:nvPr/>
        </p:nvGraphicFramePr>
        <p:xfrm>
          <a:off x="1447800" y="403860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r>
                        <a:rPr lang="en-US" dirty="0" smtClean="0"/>
                        <a:t>min</a:t>
                      </a:r>
                      <a:endParaRPr lang="en-US" dirty="0"/>
                    </a:p>
                  </a:txBody>
                  <a:tcPr/>
                </a:tc>
                <a:tc>
                  <a:txBody>
                    <a:bodyPr/>
                    <a:lstStyle/>
                    <a:p>
                      <a:r>
                        <a:rPr lang="en-US" dirty="0" smtClean="0"/>
                        <a:t>max</a:t>
                      </a:r>
                      <a:endParaRPr lang="en-US" dirty="0"/>
                    </a:p>
                  </a:txBody>
                  <a:tcPr/>
                </a:tc>
                <a:tc>
                  <a:txBody>
                    <a:bodyPr/>
                    <a:lstStyle/>
                    <a:p>
                      <a:r>
                        <a:rPr lang="en-US" dirty="0" smtClean="0"/>
                        <a:t>average</a:t>
                      </a:r>
                      <a:endParaRPr lang="en-US" dirty="0"/>
                    </a:p>
                  </a:txBody>
                  <a:tcPr/>
                </a:tc>
              </a:tr>
              <a:tr h="370840">
                <a:tc>
                  <a:txBody>
                    <a:bodyPr/>
                    <a:lstStyle/>
                    <a:p>
                      <a:r>
                        <a:rPr lang="en-US" dirty="0" smtClean="0"/>
                        <a:t>Age(month)</a:t>
                      </a:r>
                      <a:endParaRPr lang="en-US" dirty="0"/>
                    </a:p>
                  </a:txBody>
                  <a:tcPr/>
                </a:tc>
                <a:tc>
                  <a:txBody>
                    <a:bodyPr/>
                    <a:lstStyle/>
                    <a:p>
                      <a:r>
                        <a:rPr lang="en-US" dirty="0" smtClean="0"/>
                        <a:t>9</a:t>
                      </a:r>
                      <a:endParaRPr lang="en-US" dirty="0"/>
                    </a:p>
                  </a:txBody>
                  <a:tcPr/>
                </a:tc>
                <a:tc>
                  <a:txBody>
                    <a:bodyPr/>
                    <a:lstStyle/>
                    <a:p>
                      <a:r>
                        <a:rPr lang="en-US" dirty="0" smtClean="0"/>
                        <a:t>60</a:t>
                      </a:r>
                      <a:endParaRPr lang="en-US" dirty="0"/>
                    </a:p>
                  </a:txBody>
                  <a:tcPr/>
                </a:tc>
                <a:tc>
                  <a:txBody>
                    <a:bodyPr/>
                    <a:lstStyle/>
                    <a:p>
                      <a:r>
                        <a:rPr lang="en-US" dirty="0" smtClean="0"/>
                        <a:t>26</a:t>
                      </a:r>
                      <a:endParaRPr lang="en-US" dirty="0"/>
                    </a:p>
                  </a:txBody>
                  <a:tcPr/>
                </a:tc>
              </a:tr>
            </a:tbl>
          </a:graphicData>
        </a:graphic>
      </p:graphicFrame>
      <p:graphicFrame>
        <p:nvGraphicFramePr>
          <p:cNvPr id="6" name="Table 5"/>
          <p:cNvGraphicFramePr>
            <a:graphicFrameLocks noGrp="1"/>
          </p:cNvGraphicFramePr>
          <p:nvPr/>
        </p:nvGraphicFramePr>
        <p:xfrm>
          <a:off x="1524000" y="510540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Age group</a:t>
                      </a:r>
                      <a:endParaRPr lang="en-US" dirty="0"/>
                    </a:p>
                  </a:txBody>
                  <a:tcPr/>
                </a:tc>
                <a:tc>
                  <a:txBody>
                    <a:bodyPr/>
                    <a:lstStyle/>
                    <a:p>
                      <a:r>
                        <a:rPr lang="en-US" dirty="0" smtClean="0"/>
                        <a:t>6</a:t>
                      </a:r>
                      <a:r>
                        <a:rPr lang="en-US" baseline="0" dirty="0" smtClean="0"/>
                        <a:t> to 20</a:t>
                      </a:r>
                      <a:endParaRPr lang="en-US" dirty="0"/>
                    </a:p>
                  </a:txBody>
                  <a:tcPr/>
                </a:tc>
                <a:tc>
                  <a:txBody>
                    <a:bodyPr/>
                    <a:lstStyle/>
                    <a:p>
                      <a:r>
                        <a:rPr lang="en-US" dirty="0" smtClean="0"/>
                        <a:t>21 to 40</a:t>
                      </a:r>
                      <a:endParaRPr lang="en-US" dirty="0"/>
                    </a:p>
                  </a:txBody>
                  <a:tcPr/>
                </a:tc>
                <a:tc>
                  <a:txBody>
                    <a:bodyPr/>
                    <a:lstStyle/>
                    <a:p>
                      <a:r>
                        <a:rPr lang="en-US" dirty="0" smtClean="0"/>
                        <a:t>41 to 60</a:t>
                      </a:r>
                      <a:endParaRPr lang="en-US" dirty="0"/>
                    </a:p>
                  </a:txBody>
                  <a:tcPr/>
                </a:tc>
              </a:tr>
              <a:tr h="370840">
                <a:tc>
                  <a:txBody>
                    <a:bodyPr/>
                    <a:lstStyle/>
                    <a:p>
                      <a:r>
                        <a:rPr lang="en-US" dirty="0" smtClean="0"/>
                        <a:t>percentage</a:t>
                      </a:r>
                      <a:endParaRPr lang="en-US" dirty="0"/>
                    </a:p>
                  </a:txBody>
                  <a:tcPr/>
                </a:tc>
                <a:tc>
                  <a:txBody>
                    <a:bodyPr/>
                    <a:lstStyle/>
                    <a:p>
                      <a:r>
                        <a:rPr lang="en-US" dirty="0" smtClean="0"/>
                        <a:t>50</a:t>
                      </a:r>
                      <a:endParaRPr lang="en-US" dirty="0"/>
                    </a:p>
                  </a:txBody>
                  <a:tcPr/>
                </a:tc>
                <a:tc>
                  <a:txBody>
                    <a:bodyPr/>
                    <a:lstStyle/>
                    <a:p>
                      <a:r>
                        <a:rPr lang="en-US" dirty="0" smtClean="0"/>
                        <a:t>28</a:t>
                      </a:r>
                      <a:endParaRPr lang="en-US" dirty="0"/>
                    </a:p>
                  </a:txBody>
                  <a:tcPr/>
                </a:tc>
                <a:tc>
                  <a:txBody>
                    <a:bodyPr/>
                    <a:lstStyle/>
                    <a:p>
                      <a:r>
                        <a:rPr lang="en-US" dirty="0" smtClean="0"/>
                        <a:t>22</a:t>
                      </a:r>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a:t>
            </a:r>
            <a:endParaRPr lang="en-US" dirty="0"/>
          </a:p>
        </p:txBody>
      </p:sp>
      <p:sp>
        <p:nvSpPr>
          <p:cNvPr id="3" name="Content Placeholder 2"/>
          <p:cNvSpPr>
            <a:spLocks noGrp="1"/>
          </p:cNvSpPr>
          <p:nvPr>
            <p:ph idx="1"/>
          </p:nvPr>
        </p:nvSpPr>
        <p:spPr>
          <a:xfrm>
            <a:off x="457200" y="1600200"/>
            <a:ext cx="8229600" cy="4525963"/>
          </a:xfrm>
        </p:spPr>
        <p:txBody>
          <a:bodyPr/>
          <a:lstStyle/>
          <a:p>
            <a:r>
              <a:rPr lang="en-US" dirty="0" smtClean="0"/>
              <a:t>60 % of admitted malnourished children in NRC were MALE and 40 % were female</a:t>
            </a:r>
          </a:p>
          <a:p>
            <a:endParaRPr lang="en-US" dirty="0"/>
          </a:p>
        </p:txBody>
      </p:sp>
      <p:graphicFrame>
        <p:nvGraphicFramePr>
          <p:cNvPr id="4" name="Chart 3"/>
          <p:cNvGraphicFramePr/>
          <p:nvPr/>
        </p:nvGraphicFramePr>
        <p:xfrm>
          <a:off x="2438400" y="3276600"/>
          <a:ext cx="4495800" cy="2514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CASTE OF CHILDREN</a:t>
            </a:r>
            <a:endParaRPr lang="en-US" dirty="0"/>
          </a:p>
        </p:txBody>
      </p:sp>
      <p:graphicFrame>
        <p:nvGraphicFramePr>
          <p:cNvPr id="4" name="Content Placeholder 3"/>
          <p:cNvGraphicFramePr>
            <a:graphicFrameLocks noGrp="1"/>
          </p:cNvGraphicFramePr>
          <p:nvPr>
            <p:ph idx="1"/>
          </p:nvPr>
        </p:nvGraphicFramePr>
        <p:xfrm>
          <a:off x="1981200" y="2895600"/>
          <a:ext cx="5410200" cy="3535363"/>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0" y="1447800"/>
            <a:ext cx="8763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General category malnourished children were 14.9 %and OBC was  22.3 % sc  36.2% ST 26.6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INCOME</a:t>
            </a:r>
            <a:endParaRPr lang="en-US" dirty="0"/>
          </a:p>
        </p:txBody>
      </p:sp>
      <p:graphicFrame>
        <p:nvGraphicFramePr>
          <p:cNvPr id="4" name="Content Placeholder 3"/>
          <p:cNvGraphicFramePr>
            <a:graphicFrameLocks noGrp="1"/>
          </p:cNvGraphicFramePr>
          <p:nvPr>
            <p:ph idx="1"/>
          </p:nvPr>
        </p:nvGraphicFramePr>
        <p:xfrm>
          <a:off x="1219200" y="2286000"/>
          <a:ext cx="73914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weight , MUAC, z score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pPr lvl="0"/>
            <a:r>
              <a:rPr lang="en-US" sz="5500" dirty="0" smtClean="0"/>
              <a:t>Admitted children were at the time of </a:t>
            </a:r>
            <a:r>
              <a:rPr lang="en-US" sz="5500" b="1" dirty="0" smtClean="0"/>
              <a:t>admission average weight </a:t>
            </a:r>
            <a:r>
              <a:rPr lang="en-US" sz="5500" dirty="0" smtClean="0"/>
              <a:t>was 7.76 but at the time of discharge was 8 means it increased 0.24 gm.</a:t>
            </a:r>
          </a:p>
          <a:p>
            <a:pPr lvl="0"/>
            <a:r>
              <a:rPr lang="en-US" sz="5500" b="1" dirty="0" smtClean="0"/>
              <a:t>Min weight </a:t>
            </a:r>
            <a:r>
              <a:rPr lang="en-US" sz="5500" dirty="0" smtClean="0"/>
              <a:t>at the time of admission was 4.1 but at the time of discharge it is 4 and </a:t>
            </a:r>
            <a:r>
              <a:rPr lang="en-US" sz="5500" b="1" dirty="0" smtClean="0"/>
              <a:t>max weight </a:t>
            </a:r>
            <a:r>
              <a:rPr lang="en-US" sz="5500" dirty="0" smtClean="0"/>
              <a:t>at the time of admission is 12.5kg but at the time of discharge it is 14kg</a:t>
            </a:r>
          </a:p>
          <a:p>
            <a:pPr lvl="0"/>
            <a:r>
              <a:rPr lang="en-US" sz="5500" dirty="0" smtClean="0"/>
              <a:t>All the above data is showing that effect of NRC on weight is good because weight is increasing</a:t>
            </a:r>
          </a:p>
          <a:p>
            <a:pPr lvl="0"/>
            <a:r>
              <a:rPr lang="en-US" sz="5500" dirty="0" smtClean="0"/>
              <a:t>After the analyze the data </a:t>
            </a:r>
            <a:r>
              <a:rPr lang="en-US" sz="5500" b="1" dirty="0" smtClean="0"/>
              <a:t>MUAC</a:t>
            </a:r>
            <a:r>
              <a:rPr lang="en-US" sz="5500" dirty="0" smtClean="0"/>
              <a:t> is also increased:-</a:t>
            </a:r>
          </a:p>
          <a:p>
            <a:r>
              <a:rPr lang="en-US" sz="5500" dirty="0" smtClean="0"/>
              <a:t>-at the time of admission </a:t>
            </a:r>
            <a:r>
              <a:rPr lang="en-US" sz="5500" b="1" dirty="0" smtClean="0"/>
              <a:t>average i</a:t>
            </a:r>
            <a:r>
              <a:rPr lang="en-US" sz="5500" dirty="0" smtClean="0"/>
              <a:t>s 11.6mm but the time of discharge its 11.89 which is increased and showing that after admission MUAC </a:t>
            </a:r>
            <a:r>
              <a:rPr lang="en-US" sz="5500" dirty="0" smtClean="0"/>
              <a:t> </a:t>
            </a:r>
            <a:r>
              <a:rPr lang="en-US" sz="5500" dirty="0" smtClean="0"/>
              <a:t>increased </a:t>
            </a:r>
            <a:r>
              <a:rPr lang="en-US" sz="5500" dirty="0" smtClean="0"/>
              <a:t>0.29mm. </a:t>
            </a:r>
            <a:endParaRPr lang="en-US" sz="5500" dirty="0" smtClean="0"/>
          </a:p>
          <a:p>
            <a:r>
              <a:rPr lang="en-US" sz="5500" dirty="0" smtClean="0"/>
              <a:t>-</a:t>
            </a:r>
            <a:r>
              <a:rPr lang="en-US" sz="5500" b="1" dirty="0" smtClean="0"/>
              <a:t>min</a:t>
            </a:r>
            <a:r>
              <a:rPr lang="en-US" sz="5500" dirty="0" smtClean="0"/>
              <a:t> and max is also increased at the time of admission 8.5mm and on discharge time it was 9mm</a:t>
            </a:r>
          </a:p>
          <a:p>
            <a:r>
              <a:rPr lang="en-US" sz="5500" dirty="0" smtClean="0"/>
              <a:t>-</a:t>
            </a:r>
            <a:r>
              <a:rPr lang="en-US" sz="5500" b="1" dirty="0" smtClean="0"/>
              <a:t>max </a:t>
            </a:r>
            <a:r>
              <a:rPr lang="en-US" sz="5500" dirty="0" smtClean="0"/>
              <a:t>MUAC is 12.5 at the admission time and 13 at the discharge time</a:t>
            </a:r>
          </a:p>
          <a:p>
            <a:pPr lvl="0"/>
            <a:r>
              <a:rPr lang="en-US" sz="5500" b="1" dirty="0" smtClean="0"/>
              <a:t>Z score </a:t>
            </a:r>
            <a:r>
              <a:rPr lang="en-US" sz="5500" dirty="0" smtClean="0"/>
              <a:t>in given data set at the time of admission100% are equal or more then 3sd but after admission z score decreased up to 1sd which is good indicator</a:t>
            </a:r>
          </a:p>
          <a:p>
            <a:pPr lvl="0"/>
            <a:r>
              <a:rPr lang="en-US" sz="5500" b="1" dirty="0" smtClean="0"/>
              <a:t>27% </a:t>
            </a:r>
            <a:r>
              <a:rPr lang="en-US" sz="5500" dirty="0" smtClean="0"/>
              <a:t>is under 1sd and 70 % is under 2sd and 3% is under 3sd</a:t>
            </a:r>
          </a:p>
          <a:p>
            <a:pPr lvl="0"/>
            <a:r>
              <a:rPr lang="en-US" sz="5500" b="1" dirty="0" smtClean="0"/>
              <a:t>3%</a:t>
            </a:r>
            <a:r>
              <a:rPr lang="en-US" sz="5500" dirty="0" smtClean="0"/>
              <a:t> is sever malnourished </a:t>
            </a:r>
          </a:p>
          <a:p>
            <a:pPr>
              <a:buNone/>
            </a:pPr>
            <a:endParaRPr lang="en-US" sz="55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time of admission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628</Words>
  <Application>Microsoft Office PowerPoint</Application>
  <PresentationFormat>On-screen Show (4:3)</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 STUDY OF NRC AND PROFILE OF MALNOURISHED CHILDREN </vt:lpstr>
      <vt:lpstr>SPECIFIC OBJECTIVES </vt:lpstr>
      <vt:lpstr>METHODOLOGY </vt:lpstr>
      <vt:lpstr> Result</vt:lpstr>
      <vt:lpstr>Gender</vt:lpstr>
      <vt:lpstr>CASTE OF CHILDREN</vt:lpstr>
      <vt:lpstr>INCOME</vt:lpstr>
      <vt:lpstr>weight , MUAC, z score  </vt:lpstr>
      <vt:lpstr>At the time of admission</vt:lpstr>
      <vt:lpstr>At the time of discharge</vt:lpstr>
      <vt:lpstr>presence of both( MUAC&lt;11.5AND Zscore&lt;-3sd) </vt:lpstr>
      <vt:lpstr>RECOMMENDATIONS</vt:lpstr>
      <vt:lpstr>Monthly admission</vt:lpstr>
      <vt:lpstr>Conclusion</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NRC AND PROFILE OF MALNOURISHED CHILDREN </dc:title>
  <dc:creator>Surbhi</dc:creator>
  <cp:lastModifiedBy>Surbhi</cp:lastModifiedBy>
  <cp:revision>22</cp:revision>
  <dcterms:created xsi:type="dcterms:W3CDTF">2006-08-16T00:00:00Z</dcterms:created>
  <dcterms:modified xsi:type="dcterms:W3CDTF">2017-05-16T05:40:49Z</dcterms:modified>
</cp:coreProperties>
</file>