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76" r:id="rId4"/>
    <p:sldId id="258" r:id="rId5"/>
    <p:sldId id="259" r:id="rId6"/>
    <p:sldId id="260" r:id="rId7"/>
    <p:sldId id="261" r:id="rId8"/>
    <p:sldId id="277" r:id="rId9"/>
    <p:sldId id="263" r:id="rId10"/>
    <p:sldId id="278" r:id="rId11"/>
    <p:sldId id="264" r:id="rId12"/>
    <p:sldId id="265" r:id="rId13"/>
    <p:sldId id="279" r:id="rId14"/>
    <p:sldId id="266" r:id="rId15"/>
    <p:sldId id="280" r:id="rId16"/>
    <p:sldId id="281" r:id="rId17"/>
    <p:sldId id="267" r:id="rId18"/>
    <p:sldId id="268" r:id="rId19"/>
    <p:sldId id="269" r:id="rId20"/>
    <p:sldId id="282" r:id="rId21"/>
    <p:sldId id="270" r:id="rId22"/>
    <p:sldId id="283" r:id="rId23"/>
    <p:sldId id="272" r:id="rId24"/>
    <p:sldId id="273" r:id="rId25"/>
    <p:sldId id="274" r:id="rId26"/>
    <p:sldId id="275" r:id="rId27"/>
    <p:sldId id="289" r:id="rId28"/>
    <p:sldId id="284" r:id="rId29"/>
    <p:sldId id="290" r:id="rId30"/>
    <p:sldId id="285" r:id="rId31"/>
    <p:sldId id="286" r:id="rId32"/>
    <p:sldId id="287" r:id="rId33"/>
    <p:sldId id="291" r:id="rId34"/>
    <p:sldId id="292"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618B3E-E8A6-F64C-9B54-783380B701BF}" type="datetimeFigureOut">
              <a:rPr lang="en-US" smtClean="0"/>
              <a:t>23/05/17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1579384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18B3E-E8A6-F64C-9B54-783380B701BF}" type="datetimeFigureOut">
              <a:rPr lang="en-US" smtClean="0"/>
              <a:t>23/05/17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172155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18B3E-E8A6-F64C-9B54-783380B701BF}" type="datetimeFigureOut">
              <a:rPr lang="en-US" smtClean="0"/>
              <a:t>23/05/17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173444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18B3E-E8A6-F64C-9B54-783380B701BF}" type="datetimeFigureOut">
              <a:rPr lang="en-US" smtClean="0"/>
              <a:t>23/05/17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2779482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618B3E-E8A6-F64C-9B54-783380B701BF}" type="datetimeFigureOut">
              <a:rPr lang="en-US" smtClean="0"/>
              <a:t>23/05/17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937506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618B3E-E8A6-F64C-9B54-783380B701BF}" type="datetimeFigureOut">
              <a:rPr lang="en-US" smtClean="0"/>
              <a:t>23/05/17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286780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618B3E-E8A6-F64C-9B54-783380B701BF}" type="datetimeFigureOut">
              <a:rPr lang="en-US" smtClean="0"/>
              <a:t>23/05/17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3936629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618B3E-E8A6-F64C-9B54-783380B701BF}" type="datetimeFigureOut">
              <a:rPr lang="en-US" smtClean="0"/>
              <a:t>23/05/17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348156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18B3E-E8A6-F64C-9B54-783380B701BF}" type="datetimeFigureOut">
              <a:rPr lang="en-US" smtClean="0"/>
              <a:t>23/05/17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398131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18B3E-E8A6-F64C-9B54-783380B701BF}" type="datetimeFigureOut">
              <a:rPr lang="en-US" smtClean="0"/>
              <a:t>23/05/17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400347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18B3E-E8A6-F64C-9B54-783380B701BF}" type="datetimeFigureOut">
              <a:rPr lang="en-US" smtClean="0"/>
              <a:t>23/05/17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48B0F-8292-544D-B623-786FFF1A4B25}" type="slidenum">
              <a:rPr lang="en-US" smtClean="0"/>
              <a:t>‹#›</a:t>
            </a:fld>
            <a:endParaRPr lang="en-US"/>
          </a:p>
        </p:txBody>
      </p:sp>
    </p:spTree>
    <p:extLst>
      <p:ext uri="{BB962C8B-B14F-4D97-AF65-F5344CB8AC3E}">
        <p14:creationId xmlns:p14="http://schemas.microsoft.com/office/powerpoint/2010/main" val="5895288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18B3E-E8A6-F64C-9B54-783380B701BF}" type="datetimeFigureOut">
              <a:rPr lang="en-US" smtClean="0"/>
              <a:t>23/05/17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48B0F-8292-544D-B623-786FFF1A4B25}" type="slidenum">
              <a:rPr lang="en-US" smtClean="0"/>
              <a:t>‹#›</a:t>
            </a:fld>
            <a:endParaRPr lang="en-US"/>
          </a:p>
        </p:txBody>
      </p:sp>
    </p:spTree>
    <p:extLst>
      <p:ext uri="{BB962C8B-B14F-4D97-AF65-F5344CB8AC3E}">
        <p14:creationId xmlns:p14="http://schemas.microsoft.com/office/powerpoint/2010/main" val="2993500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 Id="rId3" Type="http://schemas.openxmlformats.org/officeDocument/2006/relationships/image" Target="../media/image3.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984250"/>
            <a:ext cx="8493125" cy="5000625"/>
          </a:xfrm>
        </p:spPr>
        <p:txBody>
          <a:bodyPr>
            <a:noAutofit/>
          </a:bodyPr>
          <a:lstStyle/>
          <a:p>
            <a:pPr algn="ctr"/>
            <a:r>
              <a:rPr lang="en-IN" sz="2400" dirty="0">
                <a:latin typeface="Times New Roman"/>
                <a:cs typeface="Times New Roman"/>
              </a:rPr>
              <a:t>“</a:t>
            </a:r>
            <a:r>
              <a:rPr lang="en-US" sz="2400" dirty="0">
                <a:latin typeface="Times New Roman"/>
                <a:cs typeface="Times New Roman"/>
              </a:rPr>
              <a:t>Study of Hospital Security and Associated Risk, Threat and Vulnerability Assessment at Cantonment General Hospital, New Delhi”</a:t>
            </a:r>
            <a:br>
              <a:rPr lang="en-US" sz="2400" dirty="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By</a:t>
            </a:r>
            <a:r>
              <a:rPr lang="en-US" sz="2400" dirty="0">
                <a:latin typeface="Times New Roman"/>
                <a:cs typeface="Times New Roman"/>
              </a:rPr>
              <a:t/>
            </a:r>
            <a:br>
              <a:rPr lang="en-US" sz="2400" dirty="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Col </a:t>
            </a:r>
            <a:r>
              <a:rPr lang="en-US" sz="2400" dirty="0">
                <a:latin typeface="Times New Roman"/>
                <a:cs typeface="Times New Roman"/>
              </a:rPr>
              <a:t>J S Rawat</a:t>
            </a:r>
            <a:br>
              <a:rPr lang="en-US" sz="2400" dirty="0">
                <a:latin typeface="Times New Roman"/>
                <a:cs typeface="Times New Roman"/>
              </a:rPr>
            </a:br>
            <a:r>
              <a:rPr lang="en-US" sz="2400" dirty="0">
                <a:latin typeface="Times New Roman"/>
                <a:cs typeface="Times New Roman"/>
              </a:rPr>
              <a:t>Enroll No PG/15/035</a:t>
            </a:r>
            <a:br>
              <a:rPr lang="en-US" sz="2400" dirty="0">
                <a:latin typeface="Times New Roman"/>
                <a:cs typeface="Times New Roman"/>
              </a:rPr>
            </a:br>
            <a:r>
              <a:rPr lang="en-US" sz="2400" dirty="0">
                <a:latin typeface="Times New Roman"/>
                <a:cs typeface="Times New Roman"/>
              </a:rPr>
              <a:t> </a:t>
            </a:r>
            <a:br>
              <a:rPr lang="en-US" sz="2400" dirty="0">
                <a:latin typeface="Times New Roman"/>
                <a:cs typeface="Times New Roman"/>
              </a:rPr>
            </a:br>
            <a:r>
              <a:rPr lang="en-US" sz="2400" dirty="0">
                <a:latin typeface="Times New Roman"/>
                <a:cs typeface="Times New Roman"/>
              </a:rPr>
              <a:t> </a:t>
            </a:r>
            <a:br>
              <a:rPr lang="en-US" sz="2400" dirty="0">
                <a:latin typeface="Times New Roman"/>
                <a:cs typeface="Times New Roman"/>
              </a:rPr>
            </a:br>
            <a:r>
              <a:rPr lang="en-US" sz="2400" dirty="0">
                <a:latin typeface="Times New Roman"/>
                <a:cs typeface="Times New Roman"/>
              </a:rPr>
              <a:t>Under the Guidance of</a:t>
            </a:r>
            <a:br>
              <a:rPr lang="en-US" sz="2400" dirty="0">
                <a:latin typeface="Times New Roman"/>
                <a:cs typeface="Times New Roman"/>
              </a:rPr>
            </a:br>
            <a:r>
              <a:rPr lang="en-US" sz="2400" dirty="0" err="1">
                <a:latin typeface="Times New Roman"/>
                <a:cs typeface="Times New Roman"/>
              </a:rPr>
              <a:t>Dr</a:t>
            </a:r>
            <a:r>
              <a:rPr lang="en-US" sz="2400" dirty="0">
                <a:latin typeface="Times New Roman"/>
                <a:cs typeface="Times New Roman"/>
              </a:rPr>
              <a:t> Ashok </a:t>
            </a:r>
            <a:r>
              <a:rPr lang="en-US" sz="2400" dirty="0" err="1" smtClean="0">
                <a:latin typeface="Times New Roman"/>
                <a:cs typeface="Times New Roman"/>
              </a:rPr>
              <a:t>Agarwal</a:t>
            </a:r>
            <a:r>
              <a:rPr lang="en-US" sz="2400" dirty="0">
                <a:latin typeface="Times New Roman"/>
                <a:cs typeface="Times New Roman"/>
              </a:rPr>
              <a:t/>
            </a:r>
            <a:br>
              <a:rPr lang="en-US" sz="2400" dirty="0">
                <a:latin typeface="Times New Roman"/>
                <a:cs typeface="Times New Roman"/>
              </a:rPr>
            </a:br>
            <a:r>
              <a:rPr lang="en-US" sz="2400" dirty="0" err="1">
                <a:latin typeface="Times New Roman"/>
                <a:cs typeface="Times New Roman"/>
              </a:rPr>
              <a:t>Dr</a:t>
            </a:r>
            <a:r>
              <a:rPr lang="en-US" sz="2400" dirty="0">
                <a:latin typeface="Times New Roman"/>
                <a:cs typeface="Times New Roman"/>
              </a:rPr>
              <a:t> </a:t>
            </a:r>
            <a:r>
              <a:rPr lang="en-US" sz="2400" dirty="0" err="1">
                <a:latin typeface="Times New Roman"/>
                <a:cs typeface="Times New Roman"/>
              </a:rPr>
              <a:t>Gurdev</a:t>
            </a:r>
            <a:r>
              <a:rPr lang="en-US" sz="2400" dirty="0">
                <a:latin typeface="Times New Roman"/>
                <a:cs typeface="Times New Roman"/>
              </a:rPr>
              <a:t> Singh</a:t>
            </a:r>
            <a:br>
              <a:rPr lang="en-US" sz="2400" dirty="0">
                <a:latin typeface="Times New Roman"/>
                <a:cs typeface="Times New Roman"/>
              </a:rPr>
            </a:br>
            <a:endParaRPr lang="en-US" sz="2400" dirty="0">
              <a:latin typeface="Times New Roman"/>
              <a:cs typeface="Times New Roman"/>
            </a:endParaRPr>
          </a:p>
        </p:txBody>
      </p:sp>
    </p:spTree>
    <p:extLst>
      <p:ext uri="{BB962C8B-B14F-4D97-AF65-F5344CB8AC3E}">
        <p14:creationId xmlns:p14="http://schemas.microsoft.com/office/powerpoint/2010/main" val="20945681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8082"/>
          </a:xfrm>
        </p:spPr>
        <p:txBody>
          <a:bodyPr>
            <a:normAutofit fontScale="90000"/>
          </a:bodyPr>
          <a:lstStyle/>
          <a:p>
            <a:pPr lvl="1" algn="ctr" defTabSz="457200" rtl="0">
              <a:spcBef>
                <a:spcPct val="0"/>
              </a:spcBef>
            </a:pPr>
            <a:r>
              <a:rPr lang="en-US" sz="2700" b="1" u="sng" dirty="0" smtClean="0">
                <a:latin typeface="Times New Roman"/>
                <a:cs typeface="Times New Roman"/>
              </a:rPr>
              <a:t>Introduction</a:t>
            </a:r>
            <a:r>
              <a:rPr lang="en-US" sz="2400" dirty="0" smtClean="0">
                <a:latin typeface="Times New Roman"/>
                <a:cs typeface="Times New Roman"/>
              </a:rPr>
              <a:t/>
            </a:r>
            <a:br>
              <a:rPr lang="en-US" sz="2400" dirty="0" smtClean="0">
                <a:latin typeface="Times New Roman"/>
                <a:cs typeface="Times New Roman"/>
              </a:rPr>
            </a:br>
            <a:endParaRPr lang="en-US" sz="2400" dirty="0"/>
          </a:p>
        </p:txBody>
      </p:sp>
      <p:sp>
        <p:nvSpPr>
          <p:cNvPr id="3" name="Content Placeholder 2"/>
          <p:cNvSpPr>
            <a:spLocks noGrp="1"/>
          </p:cNvSpPr>
          <p:nvPr>
            <p:ph idx="1"/>
          </p:nvPr>
        </p:nvSpPr>
        <p:spPr>
          <a:xfrm>
            <a:off x="457200" y="1319640"/>
            <a:ext cx="8229600" cy="4806524"/>
          </a:xfrm>
        </p:spPr>
        <p:txBody>
          <a:bodyPr>
            <a:normAutofit/>
          </a:bodyPr>
          <a:lstStyle/>
          <a:p>
            <a:r>
              <a:rPr lang="en-US" sz="1800" b="1" dirty="0">
                <a:latin typeface="Times New Roman"/>
                <a:cs typeface="Times New Roman"/>
              </a:rPr>
              <a:t>Threats are specific events or conditions that seek, obtain, damage or destroy a hospital </a:t>
            </a:r>
            <a:r>
              <a:rPr lang="en-US" sz="1800" b="1" dirty="0" smtClean="0">
                <a:latin typeface="Times New Roman"/>
                <a:cs typeface="Times New Roman"/>
              </a:rPr>
              <a:t>asset </a:t>
            </a:r>
          </a:p>
          <a:p>
            <a:endParaRPr lang="en-US" sz="1800" b="1" dirty="0" smtClean="0">
              <a:latin typeface="Times New Roman"/>
              <a:cs typeface="Times New Roman"/>
            </a:endParaRPr>
          </a:p>
          <a:p>
            <a:r>
              <a:rPr lang="en-US" sz="1800" b="1" dirty="0" smtClean="0">
                <a:latin typeface="Times New Roman"/>
                <a:cs typeface="Times New Roman"/>
              </a:rPr>
              <a:t>Historical </a:t>
            </a:r>
            <a:r>
              <a:rPr lang="en-US" sz="1800" b="1" dirty="0">
                <a:latin typeface="Times New Roman"/>
                <a:cs typeface="Times New Roman"/>
              </a:rPr>
              <a:t>information is the primary source for a threat assessment however other threats may emerge without a historical </a:t>
            </a:r>
            <a:r>
              <a:rPr lang="en-US" sz="1800" b="1" dirty="0" smtClean="0">
                <a:latin typeface="Times New Roman"/>
                <a:cs typeface="Times New Roman"/>
              </a:rPr>
              <a:t>context</a:t>
            </a:r>
          </a:p>
          <a:p>
            <a:endParaRPr lang="en-US" sz="1800" b="1" dirty="0" smtClean="0">
              <a:latin typeface="Times New Roman"/>
              <a:cs typeface="Times New Roman"/>
            </a:endParaRPr>
          </a:p>
          <a:p>
            <a:r>
              <a:rPr lang="en-US" sz="1800" b="1" dirty="0">
                <a:latin typeface="Times New Roman"/>
                <a:cs typeface="Times New Roman"/>
              </a:rPr>
              <a:t>Threat assessments are more detailed analyses to evaluate the likelihood of adverse </a:t>
            </a:r>
            <a:r>
              <a:rPr lang="en-US" sz="1800" b="1" dirty="0" smtClean="0">
                <a:latin typeface="Times New Roman"/>
                <a:cs typeface="Times New Roman"/>
              </a:rPr>
              <a:t>events</a:t>
            </a:r>
          </a:p>
          <a:p>
            <a:endParaRPr lang="en-US" sz="1800" b="1" dirty="0" smtClean="0">
              <a:latin typeface="Times New Roman"/>
              <a:cs typeface="Times New Roman"/>
            </a:endParaRPr>
          </a:p>
          <a:p>
            <a:r>
              <a:rPr lang="en-US" sz="1800" b="1" dirty="0">
                <a:latin typeface="Times New Roman"/>
                <a:cs typeface="Times New Roman"/>
              </a:rPr>
              <a:t>Risk is the result of threats and vulnerabilities</a:t>
            </a:r>
            <a:r>
              <a:rPr lang="en-US" sz="1800" b="1" dirty="0" smtClean="0">
                <a:effectLst/>
                <a:latin typeface="Times New Roman"/>
                <a:cs typeface="Times New Roman"/>
              </a:rPr>
              <a:t> </a:t>
            </a:r>
          </a:p>
          <a:p>
            <a:endParaRPr lang="en-US" sz="1800" b="1" dirty="0" smtClean="0">
              <a:effectLst/>
              <a:latin typeface="Times New Roman"/>
              <a:cs typeface="Times New Roman"/>
            </a:endParaRPr>
          </a:p>
          <a:p>
            <a:r>
              <a:rPr lang="en-US" sz="1800" b="1" dirty="0">
                <a:latin typeface="Times New Roman"/>
                <a:cs typeface="Times New Roman"/>
              </a:rPr>
              <a:t>The purpose of risk assessment step is to identify risk mitigation strategies, which can be employed to reduce the hospital’s risk to an acceptable and manageable </a:t>
            </a:r>
            <a:r>
              <a:rPr lang="en-US" sz="1800" b="1" dirty="0" smtClean="0">
                <a:latin typeface="Times New Roman"/>
                <a:cs typeface="Times New Roman"/>
              </a:rPr>
              <a:t>level</a:t>
            </a:r>
            <a:endParaRPr lang="en-US" sz="1800" b="1" dirty="0">
              <a:latin typeface="Times New Roman"/>
              <a:cs typeface="Times New Roman"/>
            </a:endParaRPr>
          </a:p>
        </p:txBody>
      </p:sp>
    </p:spTree>
    <p:extLst>
      <p:ext uri="{BB962C8B-B14F-4D97-AF65-F5344CB8AC3E}">
        <p14:creationId xmlns:p14="http://schemas.microsoft.com/office/powerpoint/2010/main" val="28971832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242"/>
            <a:ext cx="8229600" cy="1143000"/>
          </a:xfrm>
        </p:spPr>
        <p:txBody>
          <a:bodyPr>
            <a:normAutofit/>
          </a:bodyPr>
          <a:lstStyle/>
          <a:p>
            <a:r>
              <a:rPr lang="en-US" sz="2400" b="1" u="sng" dirty="0"/>
              <a:t>Need for Study</a:t>
            </a:r>
            <a:r>
              <a:rPr lang="en-US" sz="2400" dirty="0" smtClean="0">
                <a:effectLst/>
              </a:rPr>
              <a:t> </a:t>
            </a:r>
            <a:endParaRPr lang="en-US" sz="2400" dirty="0">
              <a:latin typeface="Times New Roman"/>
              <a:cs typeface="Times New Roman"/>
            </a:endParaRPr>
          </a:p>
        </p:txBody>
      </p:sp>
      <p:sp>
        <p:nvSpPr>
          <p:cNvPr id="3" name="Content Placeholder 2"/>
          <p:cNvSpPr>
            <a:spLocks noGrp="1"/>
          </p:cNvSpPr>
          <p:nvPr>
            <p:ph idx="1"/>
          </p:nvPr>
        </p:nvSpPr>
        <p:spPr>
          <a:xfrm>
            <a:off x="148449" y="1021758"/>
            <a:ext cx="8725458" cy="5836242"/>
          </a:xfrm>
        </p:spPr>
        <p:txBody>
          <a:bodyPr>
            <a:normAutofit fontScale="92500" lnSpcReduction="20000"/>
          </a:bodyPr>
          <a:lstStyle/>
          <a:p>
            <a:r>
              <a:rPr lang="en-US" sz="1800" b="1" dirty="0"/>
              <a:t>The joint commission standards and NABH standards require that hospitals identify and manage security risks</a:t>
            </a:r>
            <a:r>
              <a:rPr lang="en-US" sz="1800" b="1" dirty="0" smtClean="0"/>
              <a:t>.</a:t>
            </a:r>
          </a:p>
          <a:p>
            <a:endParaRPr lang="en-US" sz="1800" b="1" dirty="0"/>
          </a:p>
          <a:p>
            <a:r>
              <a:rPr lang="en-US" sz="1800" b="1" dirty="0" smtClean="0"/>
              <a:t>Reasons -  Moral </a:t>
            </a:r>
            <a:r>
              <a:rPr lang="en-US" sz="1800" b="1" dirty="0"/>
              <a:t>responsibility, legal concerns, complying with accreditation/regulatory requirements, contributing to the provision of quality patient care, maintaining the economic/business foundation of the organization and maintaining sound public, community and staff relations</a:t>
            </a:r>
            <a:r>
              <a:rPr lang="en-US" sz="1800" b="1" dirty="0" smtClean="0"/>
              <a:t>.</a:t>
            </a:r>
          </a:p>
          <a:p>
            <a:pPr marL="0" indent="0">
              <a:buNone/>
            </a:pPr>
            <a:r>
              <a:rPr lang="en-US" sz="1800" b="1" dirty="0" smtClean="0"/>
              <a:t> </a:t>
            </a:r>
          </a:p>
          <a:p>
            <a:r>
              <a:rPr lang="en-US" sz="1800" b="1" dirty="0"/>
              <a:t>In USA losses per bed per year estimated to range from $3000 to $</a:t>
            </a:r>
            <a:r>
              <a:rPr lang="en-US" sz="1800" b="1" dirty="0" smtClean="0"/>
              <a:t>3500. </a:t>
            </a:r>
          </a:p>
          <a:p>
            <a:endParaRPr lang="en-US" sz="1800" b="1" dirty="0" smtClean="0"/>
          </a:p>
          <a:p>
            <a:r>
              <a:rPr lang="en-US" sz="1800" b="1" dirty="0" smtClean="0"/>
              <a:t>Certain </a:t>
            </a:r>
            <a:r>
              <a:rPr lang="en-US" sz="1800" b="1" dirty="0"/>
              <a:t>industry executives agree that 3% of any operating budget is an accurate measure of crime </a:t>
            </a:r>
            <a:r>
              <a:rPr lang="en-US" sz="1800" b="1" dirty="0" smtClean="0"/>
              <a:t>loss. </a:t>
            </a:r>
          </a:p>
          <a:p>
            <a:endParaRPr lang="en-US" sz="1800" b="1" dirty="0" smtClean="0"/>
          </a:p>
          <a:p>
            <a:r>
              <a:rPr lang="en-US" sz="1800" b="1" dirty="0" smtClean="0"/>
              <a:t>One </a:t>
            </a:r>
            <a:r>
              <a:rPr lang="en-US" sz="1800" b="1" dirty="0"/>
              <a:t>out of every ten hospitals employees steal </a:t>
            </a:r>
            <a:r>
              <a:rPr lang="en-US" sz="1800" b="1" dirty="0" smtClean="0"/>
              <a:t>habitually. </a:t>
            </a:r>
          </a:p>
          <a:p>
            <a:endParaRPr lang="en-US" sz="1800" b="1" dirty="0" smtClean="0"/>
          </a:p>
          <a:p>
            <a:r>
              <a:rPr lang="en-US" sz="1800" b="1" dirty="0" smtClean="0"/>
              <a:t>A </a:t>
            </a:r>
            <a:r>
              <a:rPr lang="en-US" sz="1800" b="1" dirty="0"/>
              <a:t>study over a five year period at West Jersey Hospital in Camden, New Jersey revealed that disorderly conduct was the most common incident, followed by assaults and property </a:t>
            </a:r>
            <a:r>
              <a:rPr lang="en-US" sz="1800" b="1" dirty="0" smtClean="0"/>
              <a:t>damage. </a:t>
            </a:r>
          </a:p>
          <a:p>
            <a:endParaRPr lang="en-US" sz="1800" b="1" dirty="0" smtClean="0"/>
          </a:p>
          <a:p>
            <a:r>
              <a:rPr lang="en-US" sz="1800" b="1" dirty="0" smtClean="0"/>
              <a:t>Another </a:t>
            </a:r>
            <a:r>
              <a:rPr lang="en-US" sz="1800" b="1" dirty="0"/>
              <a:t>study at Chicago’s 1418-bedded Cook Country hospital found, “Pilferage of hospital property appears to be way of life”. </a:t>
            </a:r>
            <a:endParaRPr lang="en-US" sz="1800" b="1" dirty="0" smtClean="0"/>
          </a:p>
          <a:p>
            <a:endParaRPr lang="en-US" sz="1800" b="1" dirty="0" smtClean="0"/>
          </a:p>
          <a:p>
            <a:r>
              <a:rPr lang="en-IN" sz="1800" b="1" dirty="0"/>
              <a:t>In the year 2014-15 OPD figures were 2,32,102 whereas in 2015-16 the OPD increased to </a:t>
            </a:r>
            <a:r>
              <a:rPr lang="en-IN" sz="1800" b="1" dirty="0" smtClean="0"/>
              <a:t>3,10,406</a:t>
            </a:r>
            <a:endParaRPr lang="en-US" sz="1800" b="1" dirty="0"/>
          </a:p>
          <a:p>
            <a:endParaRPr lang="en-US" sz="1800" dirty="0"/>
          </a:p>
        </p:txBody>
      </p:sp>
    </p:spTree>
    <p:extLst>
      <p:ext uri="{BB962C8B-B14F-4D97-AF65-F5344CB8AC3E}">
        <p14:creationId xmlns:p14="http://schemas.microsoft.com/office/powerpoint/2010/main" val="830426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latin typeface="Times New Roman"/>
                <a:cs typeface="Times New Roman"/>
              </a:rPr>
              <a:t>Aim and Objectives</a:t>
            </a:r>
            <a:r>
              <a:rPr lang="en-US" sz="2400" dirty="0" smtClean="0">
                <a:effectLst/>
              </a:rPr>
              <a:t> </a:t>
            </a:r>
            <a:endParaRPr lang="en-US" sz="2400" dirty="0">
              <a:latin typeface="+mn-lt"/>
            </a:endParaRPr>
          </a:p>
        </p:txBody>
      </p:sp>
      <p:sp>
        <p:nvSpPr>
          <p:cNvPr id="3" name="Content Placeholder 2"/>
          <p:cNvSpPr>
            <a:spLocks noGrp="1"/>
          </p:cNvSpPr>
          <p:nvPr>
            <p:ph idx="1"/>
          </p:nvPr>
        </p:nvSpPr>
        <p:spPr/>
        <p:txBody>
          <a:bodyPr>
            <a:normAutofit/>
          </a:bodyPr>
          <a:lstStyle/>
          <a:p>
            <a:r>
              <a:rPr lang="en-US" sz="1800" b="1" u="sng" dirty="0"/>
              <a:t>Aim</a:t>
            </a:r>
            <a:r>
              <a:rPr lang="en-US" sz="1800" b="1" dirty="0"/>
              <a:t>:    To study the hospital security and assess the associated Risk, Threat and Vulnerability at Cantonment General Hospital, New Delhi</a:t>
            </a:r>
            <a:r>
              <a:rPr lang="en-US" sz="1800" b="1" dirty="0" smtClean="0"/>
              <a:t>.</a:t>
            </a:r>
          </a:p>
          <a:p>
            <a:pPr marL="57150" indent="0">
              <a:buNone/>
            </a:pPr>
            <a:r>
              <a:rPr lang="en-US" sz="1800" b="1" dirty="0"/>
              <a:t>	</a:t>
            </a:r>
            <a:endParaRPr lang="en-US" sz="1800" b="1" dirty="0" smtClean="0"/>
          </a:p>
          <a:p>
            <a:pPr marL="57150" indent="0">
              <a:buNone/>
            </a:pPr>
            <a:endParaRPr lang="en-US" sz="1800" b="1" u="sng" dirty="0" smtClean="0"/>
          </a:p>
          <a:p>
            <a:pPr marL="57150" indent="0">
              <a:buNone/>
            </a:pPr>
            <a:endParaRPr lang="en-US" sz="1800" b="1" u="sng" dirty="0"/>
          </a:p>
          <a:p>
            <a:pPr indent="-285750"/>
            <a:r>
              <a:rPr lang="en-US" sz="1800" b="1" u="sng" dirty="0" smtClean="0"/>
              <a:t>Objectives</a:t>
            </a:r>
          </a:p>
          <a:p>
            <a:pPr indent="-285750"/>
            <a:endParaRPr lang="en-US" sz="1800" b="1" u="sng" dirty="0" smtClean="0"/>
          </a:p>
          <a:p>
            <a:pPr lvl="1"/>
            <a:r>
              <a:rPr lang="en-US" sz="1800" b="1" dirty="0" smtClean="0"/>
              <a:t>To </a:t>
            </a:r>
            <a:r>
              <a:rPr lang="en-US" sz="1800" b="1" dirty="0"/>
              <a:t>Study the existing security system at Cantonment General </a:t>
            </a:r>
            <a:r>
              <a:rPr lang="en-US" sz="1800" b="1" dirty="0" smtClean="0"/>
              <a:t>Hospital.</a:t>
            </a:r>
          </a:p>
          <a:p>
            <a:pPr lvl="1"/>
            <a:r>
              <a:rPr lang="en-US" sz="1800" b="1" dirty="0" smtClean="0"/>
              <a:t>To identify likely security threats and vulnerability.</a:t>
            </a:r>
          </a:p>
          <a:p>
            <a:pPr lvl="1"/>
            <a:r>
              <a:rPr lang="en-US" sz="1800" b="1" dirty="0" smtClean="0"/>
              <a:t>To carryout risk assessment.</a:t>
            </a:r>
          </a:p>
          <a:p>
            <a:pPr lvl="1"/>
            <a:r>
              <a:rPr lang="en-US" sz="1800" b="1" dirty="0" smtClean="0"/>
              <a:t> To make suitable recommendation, if any.</a:t>
            </a:r>
          </a:p>
          <a:p>
            <a:pPr lvl="1"/>
            <a:endParaRPr lang="en-US" sz="1800" b="1" dirty="0"/>
          </a:p>
        </p:txBody>
      </p:sp>
    </p:spTree>
    <p:extLst>
      <p:ext uri="{BB962C8B-B14F-4D97-AF65-F5344CB8AC3E}">
        <p14:creationId xmlns:p14="http://schemas.microsoft.com/office/powerpoint/2010/main" val="41162795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09918"/>
            <a:ext cx="7772400" cy="1362075"/>
          </a:xfrm>
        </p:spPr>
        <p:txBody>
          <a:bodyPr>
            <a:normAutofit/>
          </a:bodyPr>
          <a:lstStyle/>
          <a:p>
            <a:pPr algn="ctr"/>
            <a:r>
              <a:rPr lang="en-US" sz="2400" u="sng" dirty="0"/>
              <a:t>Review of Literature</a:t>
            </a:r>
            <a:r>
              <a:rPr lang="en-US" sz="2400" dirty="0"/>
              <a:t/>
            </a:r>
            <a:br>
              <a:rPr lang="en-US" sz="2400" dirty="0"/>
            </a:br>
            <a:endParaRPr lang="en-US" sz="2400" dirty="0">
              <a:latin typeface="+mn-lt"/>
            </a:endParaRPr>
          </a:p>
        </p:txBody>
      </p:sp>
    </p:spTree>
    <p:extLst>
      <p:ext uri="{BB962C8B-B14F-4D97-AF65-F5344CB8AC3E}">
        <p14:creationId xmlns:p14="http://schemas.microsoft.com/office/powerpoint/2010/main" val="67868590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262"/>
            <a:ext cx="8229600" cy="1143000"/>
          </a:xfrm>
        </p:spPr>
        <p:txBody>
          <a:bodyPr>
            <a:normAutofit/>
          </a:bodyPr>
          <a:lstStyle/>
          <a:p>
            <a:r>
              <a:rPr lang="en-US" sz="2400" b="1" u="sng" dirty="0" smtClean="0"/>
              <a:t>Review of Literature</a:t>
            </a:r>
            <a:endParaRPr lang="en-US" sz="2400" b="1" dirty="0">
              <a:latin typeface="+mn-lt"/>
            </a:endParaRPr>
          </a:p>
        </p:txBody>
      </p:sp>
      <p:sp>
        <p:nvSpPr>
          <p:cNvPr id="3" name="Content Placeholder 2"/>
          <p:cNvSpPr>
            <a:spLocks noGrp="1"/>
          </p:cNvSpPr>
          <p:nvPr>
            <p:ph idx="1"/>
          </p:nvPr>
        </p:nvSpPr>
        <p:spPr>
          <a:xfrm>
            <a:off x="457200" y="923748"/>
            <a:ext cx="8229600" cy="6020838"/>
          </a:xfrm>
        </p:spPr>
        <p:txBody>
          <a:bodyPr>
            <a:normAutofit lnSpcReduction="10000"/>
          </a:bodyPr>
          <a:lstStyle/>
          <a:p>
            <a:r>
              <a:rPr lang="en-US" sz="1800" b="1" dirty="0" smtClean="0"/>
              <a:t>Definition of Security</a:t>
            </a:r>
          </a:p>
          <a:p>
            <a:endParaRPr lang="en-US" sz="1800" b="1" dirty="0" smtClean="0"/>
          </a:p>
          <a:p>
            <a:r>
              <a:rPr lang="en-US" sz="1800" b="1" dirty="0" smtClean="0"/>
              <a:t> </a:t>
            </a:r>
            <a:r>
              <a:rPr lang="en-US" sz="1800" b="1" dirty="0"/>
              <a:t>Aspect of Hospital </a:t>
            </a:r>
            <a:r>
              <a:rPr lang="en-US" sz="1800" b="1" dirty="0" smtClean="0"/>
              <a:t>Security</a:t>
            </a:r>
          </a:p>
          <a:p>
            <a:pPr marL="0" indent="0">
              <a:buNone/>
            </a:pPr>
            <a:r>
              <a:rPr lang="en-US" sz="1800" b="1" dirty="0" smtClean="0">
                <a:effectLst/>
              </a:rPr>
              <a:t> </a:t>
            </a:r>
          </a:p>
          <a:p>
            <a:r>
              <a:rPr lang="en-US" sz="1800" b="1" dirty="0"/>
              <a:t>Threats to Hospitals </a:t>
            </a:r>
            <a:r>
              <a:rPr lang="en-US" sz="1800" b="1" dirty="0" smtClean="0"/>
              <a:t>(21)</a:t>
            </a:r>
          </a:p>
          <a:p>
            <a:endParaRPr lang="en-US" sz="1800" b="1" dirty="0" smtClean="0"/>
          </a:p>
          <a:p>
            <a:r>
              <a:rPr lang="en-US" sz="1800" b="1" dirty="0" smtClean="0"/>
              <a:t>History </a:t>
            </a:r>
            <a:r>
              <a:rPr lang="en-US" sz="1800" b="1" dirty="0"/>
              <a:t>of Hospital </a:t>
            </a:r>
            <a:r>
              <a:rPr lang="en-US" sz="1800" b="1" dirty="0" smtClean="0"/>
              <a:t>Security &amp; Hospital </a:t>
            </a:r>
            <a:r>
              <a:rPr lang="en-US" sz="1800" b="1" dirty="0"/>
              <a:t>Security in India</a:t>
            </a:r>
            <a:r>
              <a:rPr lang="en-US" sz="1800" b="1" dirty="0" smtClean="0">
                <a:effectLst/>
              </a:rPr>
              <a:t> </a:t>
            </a:r>
          </a:p>
          <a:p>
            <a:endParaRPr lang="en-US" sz="1800" b="1" dirty="0"/>
          </a:p>
          <a:p>
            <a:r>
              <a:rPr lang="en-US" sz="1800" b="1" dirty="0"/>
              <a:t>Hospital security functions as identified by IAHSS </a:t>
            </a:r>
            <a:endParaRPr lang="en-US" sz="1800" b="1" dirty="0" smtClean="0"/>
          </a:p>
          <a:p>
            <a:endParaRPr lang="en-US" sz="1800" b="1" dirty="0" smtClean="0"/>
          </a:p>
          <a:p>
            <a:r>
              <a:rPr lang="en-US" sz="1800" b="1" dirty="0"/>
              <a:t>Principles of Hospital Security</a:t>
            </a:r>
            <a:r>
              <a:rPr lang="en-US" sz="1800" b="1" dirty="0" smtClean="0">
                <a:effectLst/>
              </a:rPr>
              <a:t> </a:t>
            </a:r>
          </a:p>
          <a:p>
            <a:endParaRPr lang="en-US" sz="1800" b="1" dirty="0" smtClean="0">
              <a:effectLst/>
            </a:endParaRPr>
          </a:p>
          <a:p>
            <a:r>
              <a:rPr lang="en-US" sz="1800" b="1" dirty="0"/>
              <a:t>Law Enforcement and </a:t>
            </a:r>
            <a:r>
              <a:rPr lang="en-US" sz="1800" b="1" dirty="0" smtClean="0"/>
              <a:t>Security</a:t>
            </a:r>
          </a:p>
          <a:p>
            <a:pPr marL="0" indent="0">
              <a:buNone/>
            </a:pPr>
            <a:r>
              <a:rPr lang="en-US" sz="1800" b="1" dirty="0" smtClean="0"/>
              <a:t> </a:t>
            </a:r>
          </a:p>
          <a:p>
            <a:r>
              <a:rPr lang="en-US" sz="1800" b="1" dirty="0"/>
              <a:t>Security Vulnerabilities and </a:t>
            </a:r>
            <a:r>
              <a:rPr lang="en-US" sz="1800" b="1" dirty="0" smtClean="0"/>
              <a:t>Risks</a:t>
            </a:r>
          </a:p>
          <a:p>
            <a:endParaRPr lang="en-US" sz="1800" b="1" dirty="0" smtClean="0"/>
          </a:p>
          <a:p>
            <a:r>
              <a:rPr lang="en-US" sz="1800" b="1" dirty="0"/>
              <a:t>Risk Assessments of Security</a:t>
            </a:r>
            <a:r>
              <a:rPr lang="en-US" sz="1800" b="1" dirty="0" smtClean="0">
                <a:effectLst/>
              </a:rPr>
              <a:t> </a:t>
            </a:r>
          </a:p>
          <a:p>
            <a:pPr marL="0" indent="0">
              <a:buNone/>
            </a:pPr>
            <a:r>
              <a:rPr lang="en-US" sz="1800" b="1" dirty="0" smtClean="0"/>
              <a:t> </a:t>
            </a:r>
          </a:p>
          <a:p>
            <a:r>
              <a:rPr lang="en-US" sz="1800" b="1" dirty="0"/>
              <a:t>Security Management Plan</a:t>
            </a:r>
            <a:r>
              <a:rPr lang="en-US" sz="1800" b="1" dirty="0" smtClean="0">
                <a:effectLst/>
              </a:rPr>
              <a:t> </a:t>
            </a:r>
          </a:p>
        </p:txBody>
      </p:sp>
    </p:spTree>
    <p:extLst>
      <p:ext uri="{BB962C8B-B14F-4D97-AF65-F5344CB8AC3E}">
        <p14:creationId xmlns:p14="http://schemas.microsoft.com/office/powerpoint/2010/main" val="19273195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262"/>
            <a:ext cx="8229600" cy="1143000"/>
          </a:xfrm>
        </p:spPr>
        <p:txBody>
          <a:bodyPr>
            <a:normAutofit/>
          </a:bodyPr>
          <a:lstStyle/>
          <a:p>
            <a:r>
              <a:rPr lang="en-US" sz="2400" b="1" u="sng" dirty="0" smtClean="0"/>
              <a:t>Review of Literature</a:t>
            </a:r>
            <a:endParaRPr lang="en-US" sz="2400" b="1" dirty="0">
              <a:latin typeface="+mn-lt"/>
            </a:endParaRPr>
          </a:p>
        </p:txBody>
      </p:sp>
      <p:sp>
        <p:nvSpPr>
          <p:cNvPr id="3" name="Content Placeholder 2"/>
          <p:cNvSpPr>
            <a:spLocks noGrp="1"/>
          </p:cNvSpPr>
          <p:nvPr>
            <p:ph idx="1"/>
          </p:nvPr>
        </p:nvSpPr>
        <p:spPr>
          <a:xfrm>
            <a:off x="457200" y="923748"/>
            <a:ext cx="8229600" cy="6020838"/>
          </a:xfrm>
        </p:spPr>
        <p:txBody>
          <a:bodyPr>
            <a:normAutofit lnSpcReduction="10000"/>
          </a:bodyPr>
          <a:lstStyle/>
          <a:p>
            <a:r>
              <a:rPr lang="en-US" sz="1800" b="1" dirty="0" smtClean="0"/>
              <a:t>Fundamental </a:t>
            </a:r>
            <a:r>
              <a:rPr lang="en-US" sz="1800" b="1" dirty="0"/>
              <a:t>Goals of Security Program</a:t>
            </a:r>
            <a:r>
              <a:rPr lang="en-US" sz="1800" b="1" dirty="0" smtClean="0">
                <a:effectLst/>
              </a:rPr>
              <a:t> </a:t>
            </a:r>
          </a:p>
          <a:p>
            <a:endParaRPr lang="en-US" sz="1800" b="1" dirty="0" smtClean="0">
              <a:effectLst/>
            </a:endParaRPr>
          </a:p>
          <a:p>
            <a:r>
              <a:rPr lang="en-US" sz="1800" b="1" dirty="0"/>
              <a:t>Types of Security Force </a:t>
            </a:r>
            <a:endParaRPr lang="en-US" sz="1800" b="1" dirty="0" smtClean="0"/>
          </a:p>
          <a:p>
            <a:endParaRPr lang="en-US" sz="1800" b="1" dirty="0" smtClean="0"/>
          </a:p>
          <a:p>
            <a:r>
              <a:rPr lang="en-US" sz="1800" b="1" dirty="0"/>
              <a:t>Authority of Security Officer </a:t>
            </a:r>
            <a:r>
              <a:rPr lang="en-US" sz="1800" b="1" dirty="0" smtClean="0"/>
              <a:t>,</a:t>
            </a:r>
            <a:r>
              <a:rPr lang="en-US" sz="1800" b="1" dirty="0"/>
              <a:t> Staff Strength</a:t>
            </a:r>
            <a:r>
              <a:rPr lang="en-US" sz="1800" b="1" dirty="0" smtClean="0">
                <a:effectLst/>
              </a:rPr>
              <a:t> , </a:t>
            </a:r>
            <a:r>
              <a:rPr lang="en-US" sz="1800" b="1" dirty="0"/>
              <a:t>Selecting Security Personnel</a:t>
            </a:r>
            <a:r>
              <a:rPr lang="en-US" sz="1800" b="1" dirty="0" smtClean="0">
                <a:effectLst/>
              </a:rPr>
              <a:t> ,</a:t>
            </a:r>
            <a:r>
              <a:rPr lang="en-US" sz="1800" b="1" dirty="0"/>
              <a:t> </a:t>
            </a:r>
            <a:r>
              <a:rPr lang="en-US" sz="1800" b="1" dirty="0" smtClean="0"/>
              <a:t>Uniforms, </a:t>
            </a:r>
            <a:r>
              <a:rPr lang="en-US" sz="1800" b="1" dirty="0"/>
              <a:t>Identification Badges</a:t>
            </a:r>
            <a:r>
              <a:rPr lang="en-US" sz="1800" b="1" dirty="0" smtClean="0">
                <a:effectLst/>
              </a:rPr>
              <a:t> , </a:t>
            </a:r>
            <a:r>
              <a:rPr lang="en-US" sz="1800" b="1" dirty="0"/>
              <a:t>Arming Officers</a:t>
            </a:r>
            <a:r>
              <a:rPr lang="en-US" sz="1800" b="1" dirty="0" smtClean="0">
                <a:effectLst/>
              </a:rPr>
              <a:t> , </a:t>
            </a:r>
            <a:r>
              <a:rPr lang="en-US" sz="1800" b="1" dirty="0"/>
              <a:t>Use of </a:t>
            </a:r>
            <a:r>
              <a:rPr lang="en-US" sz="1800" b="1" dirty="0" smtClean="0"/>
              <a:t>Force, </a:t>
            </a:r>
            <a:r>
              <a:rPr lang="en-US" sz="1800" b="1" dirty="0"/>
              <a:t>Manning Access Points</a:t>
            </a:r>
            <a:r>
              <a:rPr lang="en-US" sz="1800" b="1" dirty="0" smtClean="0">
                <a:effectLst/>
              </a:rPr>
              <a:t> , </a:t>
            </a:r>
            <a:r>
              <a:rPr lang="en-US" sz="1800" b="1" dirty="0" smtClean="0"/>
              <a:t>Basic </a:t>
            </a:r>
            <a:r>
              <a:rPr lang="en-US" sz="1800" b="1" dirty="0"/>
              <a:t>Patrol </a:t>
            </a:r>
            <a:r>
              <a:rPr lang="en-US" sz="1800" b="1" dirty="0" smtClean="0"/>
              <a:t>Concepts</a:t>
            </a:r>
          </a:p>
          <a:p>
            <a:pPr marL="0" indent="0">
              <a:buNone/>
            </a:pPr>
            <a:r>
              <a:rPr lang="en-US" sz="1800" b="1" dirty="0" smtClean="0">
                <a:effectLst/>
              </a:rPr>
              <a:t> </a:t>
            </a:r>
            <a:endParaRPr lang="en-US" sz="1800" b="1" dirty="0"/>
          </a:p>
          <a:p>
            <a:r>
              <a:rPr lang="en-US" sz="1800" b="1" dirty="0"/>
              <a:t>Purpose of Records </a:t>
            </a:r>
            <a:endParaRPr lang="en-US" sz="1800" b="1" dirty="0" smtClean="0"/>
          </a:p>
          <a:p>
            <a:endParaRPr lang="en-US" sz="1800" b="1" dirty="0" smtClean="0"/>
          </a:p>
          <a:p>
            <a:r>
              <a:rPr lang="en-US" sz="1800" b="1" dirty="0"/>
              <a:t>Patient Risk Groups</a:t>
            </a:r>
            <a:r>
              <a:rPr lang="en-US" sz="1800" b="1" dirty="0" smtClean="0">
                <a:effectLst/>
              </a:rPr>
              <a:t> (</a:t>
            </a:r>
            <a:r>
              <a:rPr lang="en-US" sz="1800" b="1" dirty="0"/>
              <a:t>Combative Patient</a:t>
            </a:r>
            <a:r>
              <a:rPr lang="en-US" sz="1800" b="1" dirty="0" smtClean="0">
                <a:effectLst/>
              </a:rPr>
              <a:t> , </a:t>
            </a:r>
            <a:r>
              <a:rPr lang="en-US" sz="1800" b="1" dirty="0"/>
              <a:t>VIP Patient</a:t>
            </a:r>
            <a:r>
              <a:rPr lang="en-US" sz="1800" b="1" dirty="0" smtClean="0">
                <a:effectLst/>
              </a:rPr>
              <a:t> , </a:t>
            </a:r>
            <a:r>
              <a:rPr lang="en-US" sz="1800" b="1" dirty="0"/>
              <a:t>Wandering Patient</a:t>
            </a:r>
            <a:r>
              <a:rPr lang="en-US" sz="1800" b="1" dirty="0" smtClean="0">
                <a:effectLst/>
              </a:rPr>
              <a:t> , </a:t>
            </a:r>
            <a:r>
              <a:rPr lang="en-US" sz="1800" b="1" dirty="0"/>
              <a:t>MLC/ Forensic cases</a:t>
            </a:r>
            <a:r>
              <a:rPr lang="en-US" sz="1800" b="1" dirty="0" smtClean="0">
                <a:effectLst/>
              </a:rPr>
              <a:t> </a:t>
            </a:r>
          </a:p>
          <a:p>
            <a:endParaRPr lang="en-US" sz="1800" b="1" dirty="0" smtClean="0">
              <a:effectLst/>
            </a:endParaRPr>
          </a:p>
          <a:p>
            <a:r>
              <a:rPr lang="en-US" sz="1800" b="1" dirty="0"/>
              <a:t> Physical Security Safeguards </a:t>
            </a:r>
            <a:r>
              <a:rPr lang="en-US" sz="1800" b="1" dirty="0" smtClean="0"/>
              <a:t>, </a:t>
            </a:r>
            <a:r>
              <a:rPr lang="en-US" sz="1800" b="1" dirty="0"/>
              <a:t>Electronic Access Control </a:t>
            </a:r>
            <a:r>
              <a:rPr lang="en-US" sz="1800" b="1" dirty="0" smtClean="0"/>
              <a:t>Systems</a:t>
            </a:r>
          </a:p>
          <a:p>
            <a:pPr marL="0" indent="0">
              <a:buNone/>
            </a:pPr>
            <a:r>
              <a:rPr lang="en-US" sz="1800" b="1" dirty="0" smtClean="0">
                <a:effectLst/>
              </a:rPr>
              <a:t> </a:t>
            </a:r>
          </a:p>
          <a:p>
            <a:r>
              <a:rPr lang="en-US" sz="1800" b="1" dirty="0"/>
              <a:t>Managing Healthcare Conflict and Violence</a:t>
            </a:r>
            <a:r>
              <a:rPr lang="en-US" sz="1800" b="1" dirty="0" smtClean="0">
                <a:effectLst/>
              </a:rPr>
              <a:t> </a:t>
            </a:r>
          </a:p>
          <a:p>
            <a:endParaRPr lang="en-US" sz="1800" b="1" dirty="0" smtClean="0">
              <a:effectLst/>
            </a:endParaRPr>
          </a:p>
          <a:p>
            <a:r>
              <a:rPr lang="en-US" sz="1800" b="1" dirty="0"/>
              <a:t>Security Sensitive Areas </a:t>
            </a:r>
            <a:endParaRPr lang="en-US" sz="1800" b="1" dirty="0" smtClean="0"/>
          </a:p>
          <a:p>
            <a:endParaRPr lang="en-US" sz="1800" b="1" dirty="0" smtClean="0"/>
          </a:p>
          <a:p>
            <a:r>
              <a:rPr lang="en-US" sz="1800" b="1" dirty="0"/>
              <a:t>Emergency Preparedness – Management and Planning </a:t>
            </a:r>
          </a:p>
        </p:txBody>
      </p:sp>
    </p:spTree>
    <p:extLst>
      <p:ext uri="{BB962C8B-B14F-4D97-AF65-F5344CB8AC3E}">
        <p14:creationId xmlns:p14="http://schemas.microsoft.com/office/powerpoint/2010/main" val="35775715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382" y="2691369"/>
            <a:ext cx="7772400" cy="1362075"/>
          </a:xfrm>
        </p:spPr>
        <p:txBody>
          <a:bodyPr>
            <a:normAutofit/>
          </a:bodyPr>
          <a:lstStyle/>
          <a:p>
            <a:pPr algn="ctr"/>
            <a:r>
              <a:rPr lang="en-US" sz="2800" u="sng" dirty="0" smtClean="0">
                <a:latin typeface="+mn-lt"/>
              </a:rPr>
              <a:t>Methodology</a:t>
            </a:r>
            <a:endParaRPr lang="en-US" sz="2800" u="sng" dirty="0">
              <a:latin typeface="+mn-lt"/>
            </a:endParaRPr>
          </a:p>
        </p:txBody>
      </p:sp>
    </p:spTree>
    <p:extLst>
      <p:ext uri="{BB962C8B-B14F-4D97-AF65-F5344CB8AC3E}">
        <p14:creationId xmlns:p14="http://schemas.microsoft.com/office/powerpoint/2010/main" val="16372856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latin typeface="+mn-lt"/>
              </a:rPr>
              <a:t>METHODOLOGY</a:t>
            </a:r>
            <a:r>
              <a:rPr lang="en-US" sz="2400" dirty="0">
                <a:latin typeface="+mn-lt"/>
              </a:rPr>
              <a:t/>
            </a:r>
            <a:br>
              <a:rPr lang="en-US" sz="2400" dirty="0">
                <a:latin typeface="+mn-lt"/>
              </a:rPr>
            </a:br>
            <a:endParaRPr lang="en-US" sz="2400" dirty="0">
              <a:latin typeface="+mn-lt"/>
            </a:endParaRPr>
          </a:p>
        </p:txBody>
      </p:sp>
      <p:sp>
        <p:nvSpPr>
          <p:cNvPr id="3" name="Content Placeholder 2"/>
          <p:cNvSpPr>
            <a:spLocks noGrp="1"/>
          </p:cNvSpPr>
          <p:nvPr>
            <p:ph idx="1"/>
          </p:nvPr>
        </p:nvSpPr>
        <p:spPr/>
        <p:txBody>
          <a:bodyPr>
            <a:normAutofit/>
          </a:bodyPr>
          <a:lstStyle/>
          <a:p>
            <a:r>
              <a:rPr lang="en-US" sz="1800" b="1" dirty="0"/>
              <a:t>Study design</a:t>
            </a:r>
            <a:r>
              <a:rPr lang="en-US" sz="1800" dirty="0"/>
              <a:t>:  Observational &amp; Retrospective study combined with data analysis with help of validated tools.</a:t>
            </a:r>
          </a:p>
          <a:p>
            <a:r>
              <a:rPr lang="en-US" sz="1800" b="1" dirty="0" smtClean="0"/>
              <a:t>Period </a:t>
            </a:r>
            <a:r>
              <a:rPr lang="en-US" sz="1800" b="1" dirty="0"/>
              <a:t>of study</a:t>
            </a:r>
            <a:r>
              <a:rPr lang="en-US" sz="1800" dirty="0"/>
              <a:t>:  01 Feb 2017 to 30 Apr 2017.</a:t>
            </a:r>
          </a:p>
          <a:p>
            <a:r>
              <a:rPr lang="en-US" sz="1800" b="1" dirty="0" smtClean="0"/>
              <a:t>Exclusion</a:t>
            </a:r>
            <a:r>
              <a:rPr lang="en-US" sz="1800" dirty="0"/>
              <a:t>:   Cyber security, Legal security, Insurance, Disaster, Patient safety aspect, and other Cantonment Areas.</a:t>
            </a:r>
          </a:p>
          <a:p>
            <a:r>
              <a:rPr lang="en-US" sz="1800" b="1" dirty="0" smtClean="0"/>
              <a:t>Study </a:t>
            </a:r>
            <a:r>
              <a:rPr lang="en-US" sz="1800" b="1" dirty="0"/>
              <a:t>setting</a:t>
            </a:r>
            <a:r>
              <a:rPr lang="en-US" sz="1800" dirty="0"/>
              <a:t>:  The data for incident analysis was collected and analyzed for Cantonment General </a:t>
            </a:r>
            <a:r>
              <a:rPr lang="en-US" sz="1800" dirty="0" smtClean="0"/>
              <a:t>hospital.</a:t>
            </a:r>
            <a:endParaRPr lang="en-US" sz="1800" dirty="0"/>
          </a:p>
          <a:p>
            <a:r>
              <a:rPr lang="en-US" sz="1800" b="1" dirty="0" smtClean="0"/>
              <a:t>Security </a:t>
            </a:r>
            <a:r>
              <a:rPr lang="en-US" sz="1800" b="1" dirty="0"/>
              <a:t>Incident reports </a:t>
            </a:r>
            <a:r>
              <a:rPr lang="en-US" sz="1800" dirty="0"/>
              <a:t>for the year 2015 and 2016 were studied and data regarding type and frequency of security related incidents were collected from the records of security officer, supervisor and administrative office.</a:t>
            </a:r>
          </a:p>
          <a:p>
            <a:r>
              <a:rPr lang="en-US" sz="1800" dirty="0" smtClean="0"/>
              <a:t>Based </a:t>
            </a:r>
            <a:r>
              <a:rPr lang="en-US" sz="1800" dirty="0"/>
              <a:t>on this historical data of past incidents and review of literature, 14 security related events were selected for this study. These events selected are those that either had a high incidence in the past at Cantonment General hospital or they have the potential to occur in the current environment. </a:t>
            </a:r>
          </a:p>
        </p:txBody>
      </p:sp>
    </p:spTree>
    <p:extLst>
      <p:ext uri="{BB962C8B-B14F-4D97-AF65-F5344CB8AC3E}">
        <p14:creationId xmlns:p14="http://schemas.microsoft.com/office/powerpoint/2010/main" val="942383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213"/>
            <a:ext cx="8229600" cy="814064"/>
          </a:xfrm>
        </p:spPr>
        <p:txBody>
          <a:bodyPr>
            <a:normAutofit/>
          </a:bodyPr>
          <a:lstStyle/>
          <a:p>
            <a:r>
              <a:rPr lang="en-US" sz="2400" u="sng" dirty="0"/>
              <a:t>Security Events Selected for the Study</a:t>
            </a:r>
            <a:r>
              <a:rPr lang="en-US" sz="2400" u="sng" dirty="0" smtClean="0">
                <a:effectLst/>
              </a:rPr>
              <a:t> </a:t>
            </a:r>
            <a:endParaRPr lang="en-US" sz="2400" u="sng"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00199"/>
              </p:ext>
            </p:extLst>
          </p:nvPr>
        </p:nvGraphicFramePr>
        <p:xfrm>
          <a:off x="214424" y="808291"/>
          <a:ext cx="8791436" cy="6034305"/>
        </p:xfrm>
        <a:graphic>
          <a:graphicData uri="http://schemas.openxmlformats.org/drawingml/2006/table">
            <a:tbl>
              <a:tblPr firstRow="1">
                <a:tableStyleId>{5C22544A-7EE6-4342-B048-85BDC9FD1C3A}</a:tableStyleId>
              </a:tblPr>
              <a:tblGrid>
                <a:gridCol w="2099448"/>
                <a:gridCol w="6691988"/>
              </a:tblGrid>
              <a:tr h="593828">
                <a:tc>
                  <a:txBody>
                    <a:bodyPr/>
                    <a:lstStyle/>
                    <a:p>
                      <a:pPr algn="just">
                        <a:lnSpc>
                          <a:spcPct val="200000"/>
                        </a:lnSpc>
                        <a:spcAft>
                          <a:spcPts val="0"/>
                        </a:spcAft>
                      </a:pPr>
                      <a:r>
                        <a:rPr lang="en-US" sz="1800" b="1" dirty="0">
                          <a:effectLst/>
                          <a:latin typeface="Times New Roman"/>
                          <a:ea typeface="ＭＳ 明朝"/>
                          <a:cs typeface="Times New Roman"/>
                        </a:rPr>
                        <a:t>S. NO.</a:t>
                      </a:r>
                      <a:endParaRPr lang="en-US" sz="1800" dirty="0">
                        <a:effectLst/>
                        <a:latin typeface="Cambria"/>
                        <a:ea typeface="ＭＳ 明朝"/>
                        <a:cs typeface="Times New Roman"/>
                      </a:endParaRPr>
                    </a:p>
                  </a:txBody>
                  <a:tcPr marL="68580" marR="68580" marT="0" marB="0"/>
                </a:tc>
                <a:tc>
                  <a:txBody>
                    <a:bodyPr/>
                    <a:lstStyle/>
                    <a:p>
                      <a:pPr algn="just">
                        <a:lnSpc>
                          <a:spcPct val="200000"/>
                        </a:lnSpc>
                        <a:spcAft>
                          <a:spcPts val="0"/>
                        </a:spcAft>
                      </a:pPr>
                      <a:r>
                        <a:rPr lang="en-US" sz="1800" dirty="0" smtClean="0">
                          <a:effectLst/>
                          <a:latin typeface="Times New Roman"/>
                          <a:ea typeface="ＭＳ 明朝"/>
                          <a:cs typeface="Times New Roman"/>
                        </a:rPr>
                        <a:t>EVENT</a:t>
                      </a:r>
                    </a:p>
                  </a:txBody>
                  <a:tcPr marL="68580" marR="68580" marT="0" marB="0"/>
                </a:tc>
              </a:tr>
              <a:tr h="259629">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1</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Conflicts</a:t>
                      </a:r>
                      <a:r>
                        <a:rPr lang="en-US" sz="1800" dirty="0">
                          <a:effectLst/>
                          <a:latin typeface="Times New Roman"/>
                          <a:ea typeface="ＭＳ 明朝"/>
                          <a:cs typeface="Times New Roman"/>
                        </a:rPr>
                        <a:t>/Workplace Violence </a:t>
                      </a:r>
                      <a:endParaRPr lang="en-US" sz="1800" dirty="0" smtClean="0">
                        <a:effectLst/>
                        <a:latin typeface="Times New Roman"/>
                        <a:ea typeface="ＭＳ 明朝"/>
                        <a:cs typeface="Times New Roman"/>
                      </a:endParaRP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96919">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2</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Fraud</a:t>
                      </a:r>
                      <a:r>
                        <a:rPr lang="en-US" sz="1800" dirty="0">
                          <a:effectLst/>
                          <a:latin typeface="Times New Roman"/>
                          <a:ea typeface="ＭＳ 明朝"/>
                          <a:cs typeface="Times New Roman"/>
                        </a:rPr>
                        <a:t>/Imposter </a:t>
                      </a:r>
                      <a:endParaRPr lang="en-US" sz="1800" dirty="0" smtClean="0">
                        <a:effectLst/>
                        <a:latin typeface="Times New Roman"/>
                        <a:ea typeface="ＭＳ 明朝"/>
                        <a:cs typeface="Times New Roman"/>
                      </a:endParaRP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96919">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3</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Infant Abduction</a:t>
                      </a: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30937">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4</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Strike</a:t>
                      </a:r>
                      <a:endParaRPr lang="en-US" sz="1800" dirty="0" smtClean="0">
                        <a:effectLst/>
                        <a:latin typeface="Cambria"/>
                        <a:ea typeface="ＭＳ 明朝"/>
                        <a:cs typeface="Times New Roman"/>
                      </a:endParaRP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47432">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5</a:t>
                      </a:r>
                      <a:r>
                        <a:rPr lang="en-US" sz="1800" dirty="0" smtClean="0">
                          <a:effectLst/>
                          <a:latin typeface="Cambria"/>
                          <a:ea typeface="ＭＳ 明朝"/>
                          <a:cs typeface="Times New Roman"/>
                        </a:rPr>
                        <a:t>.</a:t>
                      </a:r>
                      <a:endParaRPr lang="en-US" sz="1800" dirty="0" smtClean="0">
                        <a:effectLst/>
                        <a:latin typeface="Times New Roman"/>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Terrorism</a:t>
                      </a:r>
                      <a:r>
                        <a:rPr lang="en-US" sz="1800" dirty="0">
                          <a:effectLst/>
                          <a:latin typeface="Times New Roman"/>
                          <a:ea typeface="ＭＳ 明朝"/>
                          <a:cs typeface="Times New Roman"/>
                        </a:rPr>
                        <a:t>/Bomb Threat/Hostage </a:t>
                      </a:r>
                      <a:r>
                        <a:rPr lang="en-US" sz="1800" dirty="0" smtClean="0">
                          <a:effectLst/>
                          <a:latin typeface="Times New Roman"/>
                          <a:ea typeface="ＭＳ 明朝"/>
                          <a:cs typeface="Times New Roman"/>
                        </a:rPr>
                        <a:t>Situation</a:t>
                      </a:r>
                      <a:endParaRPr lang="en-US" sz="1800" dirty="0" smtClean="0">
                        <a:effectLst/>
                        <a:latin typeface="Cambria"/>
                        <a:ea typeface="ＭＳ 明朝"/>
                        <a:cs typeface="Times New Roman"/>
                      </a:endParaRP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371070">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6</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Theft </a:t>
                      </a:r>
                    </a:p>
                    <a:p>
                      <a:pPr algn="just">
                        <a:lnSpc>
                          <a:spcPct val="50000"/>
                        </a:lnSpc>
                        <a:spcAft>
                          <a:spcPts val="0"/>
                        </a:spcAft>
                      </a:pPr>
                      <a:endParaRPr lang="en-US" sz="1800" dirty="0" smtClean="0">
                        <a:effectLst/>
                        <a:latin typeface="Cambria"/>
                        <a:ea typeface="ＭＳ 明朝"/>
                        <a:cs typeface="Times New Roman"/>
                      </a:endParaRPr>
                    </a:p>
                  </a:txBody>
                  <a:tcPr marL="68580" marR="68580" marT="0" marB="0"/>
                </a:tc>
              </a:tr>
              <a:tr h="280423">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7</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Sexual </a:t>
                      </a:r>
                      <a:r>
                        <a:rPr lang="en-US" sz="1800" dirty="0">
                          <a:effectLst/>
                          <a:latin typeface="Times New Roman"/>
                          <a:ea typeface="ＭＳ 明朝"/>
                          <a:cs typeface="Times New Roman"/>
                        </a:rPr>
                        <a:t>offence </a:t>
                      </a:r>
                      <a:endParaRPr lang="en-US" sz="1800" dirty="0" smtClean="0">
                        <a:effectLst/>
                        <a:latin typeface="Times New Roman"/>
                        <a:ea typeface="ＭＳ 明朝"/>
                        <a:cs typeface="Times New Roman"/>
                      </a:endParaRP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63928">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8</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Fire </a:t>
                      </a: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47432">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9</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Absconding</a:t>
                      </a:r>
                    </a:p>
                    <a:p>
                      <a:pPr algn="just">
                        <a:lnSpc>
                          <a:spcPct val="50000"/>
                        </a:lnSpc>
                        <a:spcAft>
                          <a:spcPts val="0"/>
                        </a:spcAft>
                      </a:pPr>
                      <a:r>
                        <a:rPr lang="en-US" sz="1800" dirty="0" smtClean="0">
                          <a:effectLst/>
                          <a:latin typeface="Times New Roman"/>
                          <a:ea typeface="ＭＳ 明朝"/>
                          <a:cs typeface="Times New Roman"/>
                        </a:rPr>
                        <a:t> </a:t>
                      </a:r>
                      <a:endParaRPr lang="en-US" sz="1800" dirty="0">
                        <a:effectLst/>
                        <a:latin typeface="Cambria"/>
                        <a:ea typeface="ＭＳ 明朝"/>
                        <a:cs typeface="Times New Roman"/>
                      </a:endParaRPr>
                    </a:p>
                  </a:txBody>
                  <a:tcPr marL="68580" marR="68580" marT="0" marB="0"/>
                </a:tc>
              </a:tr>
              <a:tr h="296919">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10</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Misbehavior</a:t>
                      </a: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197946">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11</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Suicide</a:t>
                      </a:r>
                      <a:r>
                        <a:rPr lang="en-US" sz="1800" dirty="0">
                          <a:effectLst/>
                          <a:latin typeface="Times New Roman"/>
                          <a:ea typeface="ＭＳ 明朝"/>
                          <a:cs typeface="Times New Roman"/>
                        </a:rPr>
                        <a:t>/Attempted suicide/</a:t>
                      </a:r>
                      <a:r>
                        <a:rPr lang="en-US" sz="1800" dirty="0" smtClean="0">
                          <a:effectLst/>
                          <a:latin typeface="Times New Roman"/>
                          <a:ea typeface="ＭＳ 明朝"/>
                          <a:cs typeface="Times New Roman"/>
                        </a:rPr>
                        <a:t>General</a:t>
                      </a:r>
                    </a:p>
                    <a:p>
                      <a:pPr algn="just">
                        <a:lnSpc>
                          <a:spcPct val="50000"/>
                        </a:lnSpc>
                        <a:spcAft>
                          <a:spcPts val="0"/>
                        </a:spcAft>
                      </a:pPr>
                      <a:endParaRPr lang="en-US" sz="1800" dirty="0">
                        <a:effectLst/>
                        <a:latin typeface="Cambria"/>
                        <a:ea typeface="ＭＳ 明朝"/>
                        <a:cs typeface="Times New Roman"/>
                      </a:endParaRPr>
                    </a:p>
                  </a:txBody>
                  <a:tcPr marL="68580" marR="68580" marT="0" marB="0"/>
                </a:tc>
              </a:tr>
              <a:tr h="214441">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12</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Hazardous </a:t>
                      </a:r>
                      <a:r>
                        <a:rPr lang="en-US" sz="1800" dirty="0">
                          <a:effectLst/>
                          <a:latin typeface="Times New Roman"/>
                          <a:ea typeface="ＭＳ 明朝"/>
                          <a:cs typeface="Times New Roman"/>
                        </a:rPr>
                        <a:t>material Exposure/</a:t>
                      </a:r>
                      <a:r>
                        <a:rPr lang="en-US" sz="1800" dirty="0" smtClean="0">
                          <a:effectLst/>
                          <a:latin typeface="Times New Roman"/>
                          <a:ea typeface="ＭＳ 明朝"/>
                          <a:cs typeface="Times New Roman"/>
                        </a:rPr>
                        <a:t>Leak</a:t>
                      </a:r>
                    </a:p>
                    <a:p>
                      <a:pPr algn="just">
                        <a:lnSpc>
                          <a:spcPct val="50000"/>
                        </a:lnSpc>
                        <a:spcAft>
                          <a:spcPts val="0"/>
                        </a:spcAft>
                      </a:pPr>
                      <a:r>
                        <a:rPr lang="en-US" sz="1800" dirty="0" smtClean="0">
                          <a:effectLst/>
                          <a:latin typeface="Times New Roman"/>
                          <a:ea typeface="ＭＳ 明朝"/>
                          <a:cs typeface="Times New Roman"/>
                        </a:rPr>
                        <a:t> </a:t>
                      </a:r>
                      <a:endParaRPr lang="en-US" sz="1800" dirty="0">
                        <a:effectLst/>
                        <a:latin typeface="Cambria"/>
                        <a:ea typeface="ＭＳ 明朝"/>
                        <a:cs typeface="Times New Roman"/>
                      </a:endParaRPr>
                    </a:p>
                  </a:txBody>
                  <a:tcPr marL="68580" marR="68580" marT="0" marB="0"/>
                </a:tc>
              </a:tr>
              <a:tr h="280423">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13</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endParaRPr lang="en-US" sz="1800" dirty="0" smtClean="0">
                        <a:effectLst/>
                        <a:latin typeface="Times New Roman"/>
                        <a:ea typeface="ＭＳ 明朝"/>
                        <a:cs typeface="Times New Roman"/>
                      </a:endParaRPr>
                    </a:p>
                    <a:p>
                      <a:pPr algn="just">
                        <a:lnSpc>
                          <a:spcPct val="50000"/>
                        </a:lnSpc>
                        <a:spcAft>
                          <a:spcPts val="0"/>
                        </a:spcAft>
                      </a:pPr>
                      <a:r>
                        <a:rPr lang="en-US" sz="1800" dirty="0" smtClean="0">
                          <a:effectLst/>
                          <a:latin typeface="Times New Roman"/>
                          <a:ea typeface="ＭＳ 明朝"/>
                          <a:cs typeface="Times New Roman"/>
                        </a:rPr>
                        <a:t>Traffic management</a:t>
                      </a:r>
                    </a:p>
                    <a:p>
                      <a:pPr algn="just">
                        <a:lnSpc>
                          <a:spcPct val="50000"/>
                        </a:lnSpc>
                        <a:spcAft>
                          <a:spcPts val="0"/>
                        </a:spcAft>
                      </a:pPr>
                      <a:endParaRPr lang="en-US" sz="1800" dirty="0" smtClean="0">
                        <a:effectLst/>
                        <a:latin typeface="Cambria"/>
                        <a:ea typeface="ＭＳ 明朝"/>
                        <a:cs typeface="Times New Roman"/>
                      </a:endParaRPr>
                    </a:p>
                  </a:txBody>
                  <a:tcPr marL="68580" marR="68580" marT="0" marB="0"/>
                </a:tc>
              </a:tr>
              <a:tr h="230937">
                <a:tc>
                  <a:txBody>
                    <a:bodyPr/>
                    <a:lstStyle/>
                    <a:p>
                      <a:pPr algn="just">
                        <a:lnSpc>
                          <a:spcPct val="50000"/>
                        </a:lnSpc>
                        <a:spcAft>
                          <a:spcPts val="0"/>
                        </a:spcAft>
                      </a:pPr>
                      <a:r>
                        <a:rPr lang="en-US" sz="1800" dirty="0" smtClean="0">
                          <a:effectLst/>
                          <a:latin typeface="Times New Roman"/>
                          <a:ea typeface="ＭＳ 明朝"/>
                          <a:cs typeface="Times New Roman"/>
                        </a:rPr>
                        <a:t>14</a:t>
                      </a:r>
                      <a:r>
                        <a:rPr lang="en-US" sz="1800" dirty="0">
                          <a:effectLst/>
                          <a:latin typeface="Times New Roman"/>
                          <a:ea typeface="ＭＳ 明朝"/>
                          <a:cs typeface="Times New Roman"/>
                        </a:rPr>
                        <a:t>.</a:t>
                      </a:r>
                      <a:endParaRPr lang="en-US" sz="1800" dirty="0">
                        <a:effectLst/>
                        <a:latin typeface="Cambria"/>
                        <a:ea typeface="ＭＳ 明朝"/>
                        <a:cs typeface="Times New Roman"/>
                      </a:endParaRPr>
                    </a:p>
                  </a:txBody>
                  <a:tcPr marL="68580" marR="68580" marT="0" marB="0"/>
                </a:tc>
                <a:tc>
                  <a:txBody>
                    <a:bodyPr/>
                    <a:lstStyle/>
                    <a:p>
                      <a:pPr algn="just">
                        <a:lnSpc>
                          <a:spcPct val="50000"/>
                        </a:lnSpc>
                        <a:spcAft>
                          <a:spcPts val="0"/>
                        </a:spcAft>
                      </a:pPr>
                      <a:r>
                        <a:rPr lang="en-US" sz="1800" dirty="0">
                          <a:effectLst/>
                          <a:latin typeface="Times New Roman"/>
                          <a:ea typeface="ＭＳ 明朝"/>
                          <a:cs typeface="Times New Roman"/>
                        </a:rPr>
                        <a:t>Animal Nuisance</a:t>
                      </a:r>
                      <a:endParaRPr lang="en-US" sz="18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339577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458"/>
            <a:ext cx="8229600" cy="972260"/>
          </a:xfrm>
        </p:spPr>
        <p:txBody>
          <a:bodyPr>
            <a:normAutofit/>
          </a:bodyPr>
          <a:lstStyle/>
          <a:p>
            <a:r>
              <a:rPr lang="en-US" sz="2400" b="1" u="sng" dirty="0" smtClean="0">
                <a:latin typeface="+mn-lt"/>
              </a:rPr>
              <a:t>Methodology</a:t>
            </a:r>
            <a:endParaRPr lang="en-US" sz="2400" b="1" u="sng" dirty="0">
              <a:latin typeface="+mn-lt"/>
            </a:endParaRPr>
          </a:p>
        </p:txBody>
      </p:sp>
      <p:sp>
        <p:nvSpPr>
          <p:cNvPr id="3" name="Content Placeholder 2"/>
          <p:cNvSpPr>
            <a:spLocks noGrp="1"/>
          </p:cNvSpPr>
          <p:nvPr>
            <p:ph idx="1"/>
          </p:nvPr>
        </p:nvSpPr>
        <p:spPr>
          <a:xfrm>
            <a:off x="457200" y="1319639"/>
            <a:ext cx="8229600" cy="5482819"/>
          </a:xfrm>
        </p:spPr>
        <p:txBody>
          <a:bodyPr>
            <a:normAutofit lnSpcReduction="10000"/>
          </a:bodyPr>
          <a:lstStyle/>
          <a:p>
            <a:r>
              <a:rPr lang="en-US" sz="1800" b="1" dirty="0"/>
              <a:t>Incident reports were further used to analyze the following </a:t>
            </a:r>
            <a:endParaRPr lang="en-US" sz="1800" b="1" dirty="0" smtClean="0"/>
          </a:p>
          <a:p>
            <a:pPr lvl="1"/>
            <a:r>
              <a:rPr lang="en-US" sz="1800" b="1" dirty="0" smtClean="0"/>
              <a:t>Examining </a:t>
            </a:r>
            <a:r>
              <a:rPr lang="en-US" sz="1800" b="1" dirty="0"/>
              <a:t>the annual trend and comparing the number of security incidents in 2015 and 2016</a:t>
            </a:r>
            <a:r>
              <a:rPr lang="en-US" sz="1800" b="1" dirty="0" smtClean="0"/>
              <a:t>.</a:t>
            </a:r>
          </a:p>
          <a:p>
            <a:pPr lvl="1"/>
            <a:r>
              <a:rPr lang="en-US" sz="1800" b="1" dirty="0" smtClean="0"/>
              <a:t>Location </a:t>
            </a:r>
            <a:r>
              <a:rPr lang="en-US" sz="1800" b="1" dirty="0"/>
              <a:t>of security incident i.e. OPD/IPD/Emergency/</a:t>
            </a:r>
            <a:r>
              <a:rPr lang="en-US" sz="1800" b="1" dirty="0" smtClean="0"/>
              <a:t>Campus</a:t>
            </a:r>
          </a:p>
          <a:p>
            <a:pPr lvl="1"/>
            <a:r>
              <a:rPr lang="en-US" sz="1800" b="1" dirty="0" smtClean="0"/>
              <a:t>Originator </a:t>
            </a:r>
            <a:r>
              <a:rPr lang="en-US" sz="1800" b="1" dirty="0"/>
              <a:t>of security incident report i.e. who originated the security incident report – Patient/Doctor/Staff/</a:t>
            </a:r>
            <a:r>
              <a:rPr lang="en-US" sz="1800" b="1" dirty="0" smtClean="0"/>
              <a:t>Others.</a:t>
            </a:r>
          </a:p>
          <a:p>
            <a:pPr lvl="1"/>
            <a:r>
              <a:rPr lang="en-US" sz="1800" b="1" dirty="0" smtClean="0"/>
              <a:t>Action </a:t>
            </a:r>
            <a:r>
              <a:rPr lang="en-US" sz="1800" b="1" dirty="0"/>
              <a:t>initiated by CMO/security In charge i.e. FIR lodged or resolved at security In charge level</a:t>
            </a:r>
            <a:r>
              <a:rPr lang="en-US" sz="1800" b="1" dirty="0" smtClean="0"/>
              <a:t>.</a:t>
            </a:r>
          </a:p>
          <a:p>
            <a:pPr lvl="1"/>
            <a:endParaRPr lang="en-US" sz="1800" b="1" dirty="0"/>
          </a:p>
          <a:p>
            <a:r>
              <a:rPr lang="en-US" sz="1800" b="1" dirty="0"/>
              <a:t>Assessment of selected events was based on New Jersey Hospital Association security readiness assessment tool</a:t>
            </a:r>
            <a:r>
              <a:rPr lang="en-US" sz="1800" b="1" dirty="0" smtClean="0">
                <a:effectLst/>
              </a:rPr>
              <a:t> (</a:t>
            </a:r>
            <a:r>
              <a:rPr lang="en-US" sz="1800" b="1" dirty="0"/>
              <a:t>healthcare based security assessment </a:t>
            </a:r>
            <a:r>
              <a:rPr lang="en-US" sz="1800" b="1" dirty="0" smtClean="0"/>
              <a:t>tool, </a:t>
            </a:r>
            <a:r>
              <a:rPr lang="en-US" sz="1800" b="1" dirty="0"/>
              <a:t>incorporates JCAHO security requirements</a:t>
            </a:r>
            <a:r>
              <a:rPr lang="en-US" sz="1800" b="1" dirty="0" smtClean="0">
                <a:effectLst/>
              </a:rPr>
              <a:t> &amp; developed by security experts)</a:t>
            </a:r>
          </a:p>
          <a:p>
            <a:endParaRPr lang="en-US" sz="1800" b="1" dirty="0" smtClean="0">
              <a:effectLst/>
            </a:endParaRPr>
          </a:p>
          <a:p>
            <a:r>
              <a:rPr lang="en-US" sz="1800" b="1" dirty="0"/>
              <a:t>The tool incorporates three main components, which assess and score probability, risk and preparedness of security events in an organization</a:t>
            </a:r>
            <a:r>
              <a:rPr lang="en-US" sz="1800" b="1" dirty="0" smtClean="0"/>
              <a:t>.</a:t>
            </a:r>
          </a:p>
          <a:p>
            <a:pPr marL="0" indent="0">
              <a:buNone/>
            </a:pPr>
            <a:endParaRPr lang="en-US" sz="1800" b="1" dirty="0" smtClean="0"/>
          </a:p>
          <a:p>
            <a:r>
              <a:rPr lang="en-US" sz="1800" b="1" dirty="0" smtClean="0"/>
              <a:t> </a:t>
            </a:r>
            <a:r>
              <a:rPr lang="en-US" sz="1800" b="1" dirty="0"/>
              <a:t>Assessment was done using study of incident reports, checklist, Onsite facility survey, security expert’s inputs and informal discussions and interview</a:t>
            </a:r>
            <a:r>
              <a:rPr lang="en-US" sz="1800" dirty="0"/>
              <a:t>.</a:t>
            </a:r>
            <a:r>
              <a:rPr lang="en-US" sz="1800" dirty="0" smtClean="0">
                <a:effectLst/>
              </a:rPr>
              <a:t> </a:t>
            </a:r>
            <a:endParaRPr lang="en-US" sz="1800" dirty="0"/>
          </a:p>
        </p:txBody>
      </p:sp>
    </p:spTree>
    <p:extLst>
      <p:ext uri="{BB962C8B-B14F-4D97-AF65-F5344CB8AC3E}">
        <p14:creationId xmlns:p14="http://schemas.microsoft.com/office/powerpoint/2010/main" val="37475074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263"/>
            <a:ext cx="8229600" cy="1143000"/>
          </a:xfrm>
        </p:spPr>
        <p:txBody>
          <a:bodyPr>
            <a:normAutofit/>
          </a:bodyPr>
          <a:lstStyle/>
          <a:p>
            <a:r>
              <a:rPr lang="en-US" sz="2000" b="1" u="sng" dirty="0" smtClean="0">
                <a:latin typeface="Times New Roman"/>
                <a:cs typeface="Times New Roman"/>
              </a:rPr>
              <a:t>PREVIEW</a:t>
            </a:r>
            <a:endParaRPr lang="en-US" sz="2000" b="1" u="sng" dirty="0">
              <a:latin typeface="Times New Roman"/>
              <a:cs typeface="Times New Roman"/>
            </a:endParaRPr>
          </a:p>
        </p:txBody>
      </p:sp>
      <p:sp>
        <p:nvSpPr>
          <p:cNvPr id="5" name="Content Placeholder 4"/>
          <p:cNvSpPr>
            <a:spLocks noGrp="1"/>
          </p:cNvSpPr>
          <p:nvPr>
            <p:ph idx="1"/>
          </p:nvPr>
        </p:nvSpPr>
        <p:spPr>
          <a:xfrm>
            <a:off x="457200" y="1222376"/>
            <a:ext cx="8229600" cy="5461000"/>
          </a:xfrm>
        </p:spPr>
        <p:txBody>
          <a:bodyPr>
            <a:normAutofit lnSpcReduction="10000"/>
          </a:bodyPr>
          <a:lstStyle/>
          <a:p>
            <a:r>
              <a:rPr lang="en-US" sz="1800" b="1" dirty="0" smtClean="0">
                <a:latin typeface="Times New Roman"/>
                <a:cs typeface="Times New Roman"/>
              </a:rPr>
              <a:t>Part I – Internship At Cantonment General Hospital</a:t>
            </a:r>
            <a:r>
              <a:rPr lang="en-US" sz="1800" b="1" dirty="0" smtClean="0">
                <a:effectLst/>
                <a:latin typeface="Times New Roman"/>
                <a:cs typeface="Times New Roman"/>
              </a:rPr>
              <a:t> </a:t>
            </a:r>
          </a:p>
          <a:p>
            <a:pPr lvl="1"/>
            <a:r>
              <a:rPr lang="en-US" sz="1800" b="1" dirty="0" err="1" smtClean="0">
                <a:latin typeface="Times New Roman"/>
                <a:cs typeface="Times New Roman"/>
              </a:rPr>
              <a:t>Organisational</a:t>
            </a:r>
            <a:r>
              <a:rPr lang="en-US" sz="1800" b="1" dirty="0" smtClean="0">
                <a:latin typeface="Times New Roman"/>
                <a:cs typeface="Times New Roman"/>
              </a:rPr>
              <a:t> Profile</a:t>
            </a:r>
            <a:r>
              <a:rPr lang="en-US" sz="1800" dirty="0" smtClean="0">
                <a:effectLst/>
                <a:latin typeface="Times New Roman"/>
                <a:cs typeface="Times New Roman"/>
              </a:rPr>
              <a:t> </a:t>
            </a:r>
          </a:p>
          <a:p>
            <a:pPr lvl="1"/>
            <a:r>
              <a:rPr lang="en-US" sz="1800" b="1" dirty="0" smtClean="0">
                <a:latin typeface="Times New Roman"/>
                <a:cs typeface="Times New Roman"/>
              </a:rPr>
              <a:t>Structure Of The Hospital</a:t>
            </a:r>
            <a:r>
              <a:rPr lang="en-US" sz="1800" dirty="0" smtClean="0">
                <a:effectLst/>
                <a:latin typeface="Times New Roman"/>
                <a:cs typeface="Times New Roman"/>
              </a:rPr>
              <a:t> </a:t>
            </a:r>
          </a:p>
          <a:p>
            <a:pPr lvl="1"/>
            <a:r>
              <a:rPr lang="en-US" sz="1800" b="1" dirty="0" smtClean="0">
                <a:latin typeface="Times New Roman"/>
                <a:cs typeface="Times New Roman"/>
              </a:rPr>
              <a:t>Observations/Learning</a:t>
            </a:r>
            <a:r>
              <a:rPr lang="en-US" sz="1800" dirty="0" smtClean="0">
                <a:effectLst/>
                <a:latin typeface="Times New Roman"/>
                <a:cs typeface="Times New Roman"/>
              </a:rPr>
              <a:t> </a:t>
            </a:r>
          </a:p>
          <a:p>
            <a:pPr lvl="2"/>
            <a:r>
              <a:rPr lang="en-US" sz="1800" b="1" dirty="0" smtClean="0">
                <a:latin typeface="Times New Roman"/>
                <a:cs typeface="Times New Roman"/>
              </a:rPr>
              <a:t>Services Related</a:t>
            </a:r>
            <a:endParaRPr lang="en-US" sz="1800" dirty="0" smtClean="0">
              <a:latin typeface="Times New Roman"/>
              <a:cs typeface="Times New Roman"/>
            </a:endParaRPr>
          </a:p>
          <a:p>
            <a:pPr lvl="2"/>
            <a:r>
              <a:rPr lang="en-US" sz="1800" b="1" dirty="0" smtClean="0">
                <a:latin typeface="Times New Roman"/>
                <a:cs typeface="Times New Roman"/>
              </a:rPr>
              <a:t>Staff Related</a:t>
            </a:r>
            <a:r>
              <a:rPr lang="en-US" sz="1800" dirty="0" smtClean="0">
                <a:effectLst/>
                <a:latin typeface="Times New Roman"/>
                <a:cs typeface="Times New Roman"/>
              </a:rPr>
              <a:t> </a:t>
            </a:r>
          </a:p>
          <a:p>
            <a:pPr lvl="2"/>
            <a:r>
              <a:rPr lang="en-US" sz="1800" b="1" dirty="0" smtClean="0">
                <a:latin typeface="Times New Roman"/>
                <a:cs typeface="Times New Roman"/>
              </a:rPr>
              <a:t>Miscellaneous Aspects </a:t>
            </a:r>
          </a:p>
          <a:p>
            <a:pPr lvl="2"/>
            <a:endParaRPr lang="en-US" sz="1800" b="1" dirty="0" smtClean="0">
              <a:latin typeface="Times New Roman"/>
              <a:cs typeface="Times New Roman"/>
            </a:endParaRPr>
          </a:p>
          <a:p>
            <a:r>
              <a:rPr lang="en-US" sz="1800" b="1" dirty="0" smtClean="0">
                <a:latin typeface="Times New Roman"/>
                <a:cs typeface="Times New Roman"/>
              </a:rPr>
              <a:t>Part II – Dissertation</a:t>
            </a:r>
          </a:p>
          <a:p>
            <a:pPr lvl="1"/>
            <a:r>
              <a:rPr lang="en-US" sz="1800" b="1" dirty="0" smtClean="0">
                <a:latin typeface="Times New Roman"/>
                <a:cs typeface="Times New Roman"/>
              </a:rPr>
              <a:t>Introduction</a:t>
            </a:r>
            <a:endParaRPr lang="en-US" sz="1800" dirty="0" smtClean="0">
              <a:latin typeface="Times New Roman"/>
              <a:cs typeface="Times New Roman"/>
            </a:endParaRPr>
          </a:p>
          <a:p>
            <a:pPr lvl="1"/>
            <a:r>
              <a:rPr lang="en-US" sz="1800" b="1" dirty="0" smtClean="0">
                <a:latin typeface="Times New Roman"/>
                <a:cs typeface="Times New Roman"/>
              </a:rPr>
              <a:t>Need For Study</a:t>
            </a:r>
            <a:r>
              <a:rPr lang="en-US" sz="1800" dirty="0" smtClean="0">
                <a:effectLst/>
                <a:latin typeface="Times New Roman"/>
                <a:cs typeface="Times New Roman"/>
              </a:rPr>
              <a:t> </a:t>
            </a:r>
          </a:p>
          <a:p>
            <a:pPr lvl="1"/>
            <a:r>
              <a:rPr lang="en-US" sz="1800" b="1" dirty="0" smtClean="0">
                <a:latin typeface="Times New Roman"/>
                <a:cs typeface="Times New Roman"/>
              </a:rPr>
              <a:t>Aim And Objectives</a:t>
            </a:r>
            <a:r>
              <a:rPr lang="en-US" sz="1800" dirty="0" smtClean="0">
                <a:effectLst/>
                <a:latin typeface="Times New Roman"/>
                <a:cs typeface="Times New Roman"/>
              </a:rPr>
              <a:t> </a:t>
            </a:r>
          </a:p>
          <a:p>
            <a:pPr lvl="1"/>
            <a:r>
              <a:rPr lang="en-US" sz="1800" b="1" dirty="0" smtClean="0">
                <a:latin typeface="Times New Roman"/>
                <a:cs typeface="Times New Roman"/>
              </a:rPr>
              <a:t>Review Of Literature</a:t>
            </a:r>
            <a:r>
              <a:rPr lang="en-US" sz="1800" dirty="0" smtClean="0">
                <a:effectLst/>
                <a:latin typeface="Times New Roman"/>
                <a:cs typeface="Times New Roman"/>
              </a:rPr>
              <a:t> </a:t>
            </a:r>
          </a:p>
          <a:p>
            <a:pPr lvl="1"/>
            <a:r>
              <a:rPr lang="en-US" sz="1800" b="1" dirty="0" smtClean="0">
                <a:latin typeface="Times New Roman"/>
                <a:cs typeface="Times New Roman"/>
              </a:rPr>
              <a:t>Methodology</a:t>
            </a:r>
          </a:p>
          <a:p>
            <a:pPr lvl="1"/>
            <a:r>
              <a:rPr lang="en-US" sz="1800" b="1" dirty="0" smtClean="0">
                <a:latin typeface="Times New Roman"/>
                <a:cs typeface="Times New Roman"/>
              </a:rPr>
              <a:t>Observation And Discussion</a:t>
            </a:r>
          </a:p>
          <a:p>
            <a:pPr lvl="1"/>
            <a:r>
              <a:rPr lang="en-US" sz="1800" b="1" dirty="0" smtClean="0">
                <a:latin typeface="Times New Roman"/>
                <a:cs typeface="Times New Roman"/>
              </a:rPr>
              <a:t>Findings </a:t>
            </a:r>
          </a:p>
          <a:p>
            <a:pPr lvl="1"/>
            <a:r>
              <a:rPr lang="en-US" sz="1800" b="1" dirty="0" smtClean="0">
                <a:latin typeface="Times New Roman"/>
                <a:cs typeface="Times New Roman"/>
              </a:rPr>
              <a:t>Recommendations</a:t>
            </a:r>
            <a:r>
              <a:rPr lang="en-US" sz="1800" dirty="0" smtClean="0">
                <a:effectLst/>
                <a:latin typeface="Times New Roman"/>
                <a:cs typeface="Times New Roman"/>
              </a:rPr>
              <a:t> </a:t>
            </a:r>
            <a:endParaRPr lang="en-US" sz="1800" dirty="0" smtClean="0">
              <a:latin typeface="Times New Roman"/>
              <a:cs typeface="Times New Roman"/>
            </a:endParaRPr>
          </a:p>
          <a:p>
            <a:pPr lvl="1"/>
            <a:endParaRPr lang="en-US" sz="1800" b="1" u="sng" dirty="0" smtClean="0"/>
          </a:p>
          <a:p>
            <a:pPr lvl="1"/>
            <a:endParaRPr lang="en-US" sz="1800" dirty="0"/>
          </a:p>
          <a:p>
            <a:pPr lvl="1"/>
            <a:endParaRPr lang="en-US" sz="1800" b="1" u="sng" dirty="0" smtClean="0"/>
          </a:p>
        </p:txBody>
      </p:sp>
    </p:spTree>
    <p:extLst>
      <p:ext uri="{BB962C8B-B14F-4D97-AF65-F5344CB8AC3E}">
        <p14:creationId xmlns:p14="http://schemas.microsoft.com/office/powerpoint/2010/main" val="257603812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67"/>
            <a:ext cx="8229600" cy="1143000"/>
          </a:xfrm>
        </p:spPr>
        <p:txBody>
          <a:bodyPr>
            <a:normAutofit/>
          </a:bodyPr>
          <a:lstStyle/>
          <a:p>
            <a:r>
              <a:rPr lang="en-US" sz="2400" b="1" u="sng" dirty="0" smtClean="0">
                <a:latin typeface="+mn-lt"/>
              </a:rPr>
              <a:t>Methodology</a:t>
            </a:r>
            <a:endParaRPr lang="en-US" sz="2400" b="1" u="sng" dirty="0">
              <a:latin typeface="+mn-lt"/>
            </a:endParaRPr>
          </a:p>
        </p:txBody>
      </p:sp>
      <p:sp>
        <p:nvSpPr>
          <p:cNvPr id="3" name="Content Placeholder 2"/>
          <p:cNvSpPr>
            <a:spLocks noGrp="1"/>
          </p:cNvSpPr>
          <p:nvPr>
            <p:ph idx="1"/>
          </p:nvPr>
        </p:nvSpPr>
        <p:spPr>
          <a:xfrm>
            <a:off x="457200" y="890915"/>
            <a:ext cx="8229600" cy="5686670"/>
          </a:xfrm>
        </p:spPr>
        <p:txBody>
          <a:bodyPr>
            <a:noAutofit/>
          </a:bodyPr>
          <a:lstStyle/>
          <a:p>
            <a:r>
              <a:rPr lang="en-US" sz="1800" b="1" dirty="0"/>
              <a:t>Probability of the above identified security events were scored on the 0-3 scale based on historical data of incidents within the institute, with larger score representing the highest probability and lower being the </a:t>
            </a:r>
            <a:r>
              <a:rPr lang="en-US" sz="1800" b="1" dirty="0" smtClean="0"/>
              <a:t>least.</a:t>
            </a:r>
          </a:p>
          <a:p>
            <a:pPr lvl="1"/>
            <a:r>
              <a:rPr lang="en-US" sz="1800" b="1" dirty="0" smtClean="0"/>
              <a:t>Incidents </a:t>
            </a:r>
            <a:r>
              <a:rPr lang="en-US" sz="1800" b="1" dirty="0"/>
              <a:t>that never happened (0%)- Probability score = 0 (None</a:t>
            </a:r>
            <a:r>
              <a:rPr lang="en-US" sz="1800" b="1" dirty="0" smtClean="0"/>
              <a:t>)</a:t>
            </a:r>
          </a:p>
          <a:p>
            <a:pPr lvl="1"/>
            <a:r>
              <a:rPr lang="en-US" sz="1800" b="1" dirty="0" smtClean="0"/>
              <a:t>Incidents </a:t>
            </a:r>
            <a:r>
              <a:rPr lang="en-US" sz="1800" b="1" dirty="0"/>
              <a:t>that occurred &gt;0% but &lt;33% - Probability score = 1 (Low</a:t>
            </a:r>
            <a:r>
              <a:rPr lang="en-US" sz="1800" b="1" dirty="0" smtClean="0"/>
              <a:t>)</a:t>
            </a:r>
          </a:p>
          <a:p>
            <a:pPr lvl="1"/>
            <a:r>
              <a:rPr lang="en-US" sz="1800" b="1" dirty="0" smtClean="0"/>
              <a:t>Incidents </a:t>
            </a:r>
            <a:r>
              <a:rPr lang="en-US" sz="1800" b="1" dirty="0"/>
              <a:t>that occurred &gt;33% but &lt;66% - Probability score = 2 (Medium</a:t>
            </a:r>
            <a:r>
              <a:rPr lang="en-US" sz="1800" b="1" dirty="0" smtClean="0"/>
              <a:t>)</a:t>
            </a:r>
          </a:p>
          <a:p>
            <a:pPr lvl="1"/>
            <a:r>
              <a:rPr lang="en-US" sz="1800" b="1" dirty="0" smtClean="0"/>
              <a:t>Incidents </a:t>
            </a:r>
            <a:r>
              <a:rPr lang="en-US" sz="1800" b="1" dirty="0"/>
              <a:t>that occurred &gt;66% but &lt; 100% - Probability score = 3 (High)</a:t>
            </a:r>
          </a:p>
          <a:p>
            <a:r>
              <a:rPr lang="en-US" sz="1800" b="1" dirty="0"/>
              <a:t>Risk of each event is rated on 0-4 scale based on impact the event may have on the services of a healthcare organization, people and assets associated with the organization. Larger scores are awarded to life threatening, highly disruptive events and lower for the least disruption </a:t>
            </a:r>
            <a:endParaRPr lang="en-US" sz="1800" b="1" dirty="0" smtClean="0"/>
          </a:p>
          <a:p>
            <a:endParaRPr lang="en-US" sz="1800" b="1" dirty="0" smtClean="0"/>
          </a:p>
        </p:txBody>
      </p:sp>
      <p:graphicFrame>
        <p:nvGraphicFramePr>
          <p:cNvPr id="4" name="Table 3"/>
          <p:cNvGraphicFramePr>
            <a:graphicFrameLocks noGrp="1"/>
          </p:cNvGraphicFramePr>
          <p:nvPr>
            <p:extLst>
              <p:ext uri="{D42A27DB-BD31-4B8C-83A1-F6EECF244321}">
                <p14:modId xmlns:p14="http://schemas.microsoft.com/office/powerpoint/2010/main" val="3728871027"/>
              </p:ext>
            </p:extLst>
          </p:nvPr>
        </p:nvGraphicFramePr>
        <p:xfrm>
          <a:off x="699286" y="4391498"/>
          <a:ext cx="8158125" cy="2423160"/>
        </p:xfrm>
        <a:graphic>
          <a:graphicData uri="http://schemas.openxmlformats.org/drawingml/2006/table">
            <a:tbl>
              <a:tblPr firstRow="1" bandRow="1">
                <a:tableStyleId>{5C22544A-7EE6-4342-B048-85BDC9FD1C3A}</a:tableStyleId>
              </a:tblPr>
              <a:tblGrid>
                <a:gridCol w="1944685"/>
                <a:gridCol w="6213440"/>
              </a:tblGrid>
              <a:tr h="317028">
                <a:tc>
                  <a:txBody>
                    <a:bodyPr/>
                    <a:lstStyle/>
                    <a:p>
                      <a:pPr algn="just">
                        <a:lnSpc>
                          <a:spcPct val="200000"/>
                        </a:lnSpc>
                        <a:spcAft>
                          <a:spcPts val="0"/>
                        </a:spcAft>
                      </a:pPr>
                      <a:r>
                        <a:rPr lang="en-US" sz="1200" dirty="0">
                          <a:effectLst/>
                          <a:latin typeface="Times New Roman"/>
                          <a:ea typeface="ＭＳ 明朝"/>
                          <a:cs typeface="Times New Roman"/>
                        </a:rPr>
                        <a:t>RISK SCORE</a:t>
                      </a:r>
                      <a:endParaRPr lang="en-US" sz="1200" dirty="0">
                        <a:effectLst/>
                        <a:latin typeface="Cambria"/>
                        <a:ea typeface="ＭＳ 明朝"/>
                        <a:cs typeface="Times New Roman"/>
                      </a:endParaRPr>
                    </a:p>
                  </a:txBody>
                  <a:tcPr marL="68580" marR="68580" marT="0" marB="0"/>
                </a:tc>
                <a:tc>
                  <a:txBody>
                    <a:bodyPr/>
                    <a:lstStyle/>
                    <a:p>
                      <a:pPr algn="just">
                        <a:lnSpc>
                          <a:spcPct val="200000"/>
                        </a:lnSpc>
                        <a:spcAft>
                          <a:spcPts val="0"/>
                        </a:spcAft>
                      </a:pPr>
                      <a:r>
                        <a:rPr lang="en-US" sz="1200">
                          <a:effectLst/>
                          <a:latin typeface="Times New Roman"/>
                          <a:ea typeface="ＭＳ 明朝"/>
                          <a:cs typeface="Times New Roman"/>
                        </a:rPr>
                        <a:t>CRITERIA</a:t>
                      </a:r>
                      <a:endParaRPr lang="en-US" sz="1200">
                        <a:effectLst/>
                        <a:latin typeface="Cambria"/>
                        <a:ea typeface="ＭＳ 明朝"/>
                        <a:cs typeface="Times New Roman"/>
                      </a:endParaRPr>
                    </a:p>
                  </a:txBody>
                  <a:tcPr marL="68580" marR="68580" marT="0" marB="0"/>
                </a:tc>
              </a:tr>
              <a:tr h="317028">
                <a:tc>
                  <a:txBody>
                    <a:bodyPr/>
                    <a:lstStyle/>
                    <a:p>
                      <a:pPr algn="just">
                        <a:lnSpc>
                          <a:spcPct val="150000"/>
                        </a:lnSpc>
                        <a:spcAft>
                          <a:spcPts val="0"/>
                        </a:spcAft>
                      </a:pPr>
                      <a:r>
                        <a:rPr lang="en-US" sz="1800" dirty="0">
                          <a:effectLst/>
                          <a:latin typeface="Times New Roman"/>
                          <a:ea typeface="ＭＳ 明朝"/>
                          <a:cs typeface="Times New Roman"/>
                        </a:rPr>
                        <a:t>4</a:t>
                      </a:r>
                      <a:endParaRPr lang="en-US" sz="18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US" sz="1800">
                          <a:effectLst/>
                          <a:latin typeface="Times New Roman"/>
                          <a:ea typeface="ＭＳ 明朝"/>
                          <a:cs typeface="Times New Roman"/>
                        </a:rPr>
                        <a:t>High risk with possible life threat</a:t>
                      </a:r>
                      <a:endParaRPr lang="en-US" sz="1800">
                        <a:effectLst/>
                        <a:latin typeface="Cambria"/>
                        <a:ea typeface="ＭＳ 明朝"/>
                        <a:cs typeface="Times New Roman"/>
                      </a:endParaRPr>
                    </a:p>
                  </a:txBody>
                  <a:tcPr marL="68580" marR="68580" marT="0" marB="0"/>
                </a:tc>
              </a:tr>
              <a:tr h="317028">
                <a:tc>
                  <a:txBody>
                    <a:bodyPr/>
                    <a:lstStyle/>
                    <a:p>
                      <a:pPr algn="just">
                        <a:lnSpc>
                          <a:spcPct val="150000"/>
                        </a:lnSpc>
                        <a:spcAft>
                          <a:spcPts val="0"/>
                        </a:spcAft>
                      </a:pPr>
                      <a:r>
                        <a:rPr lang="en-US" sz="1800" dirty="0">
                          <a:effectLst/>
                          <a:latin typeface="Times New Roman"/>
                          <a:ea typeface="ＭＳ 明朝"/>
                          <a:cs typeface="Times New Roman"/>
                        </a:rPr>
                        <a:t>3</a:t>
                      </a:r>
                      <a:endParaRPr lang="en-US" sz="18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US" sz="1800" dirty="0">
                          <a:effectLst/>
                          <a:latin typeface="Times New Roman"/>
                          <a:ea typeface="ＭＳ 明朝"/>
                          <a:cs typeface="Times New Roman"/>
                        </a:rPr>
                        <a:t>Significant risk with possible injury/life threat</a:t>
                      </a:r>
                      <a:endParaRPr lang="en-US" sz="1800" dirty="0">
                        <a:effectLst/>
                        <a:latin typeface="Cambria"/>
                        <a:ea typeface="ＭＳ 明朝"/>
                        <a:cs typeface="Times New Roman"/>
                      </a:endParaRPr>
                    </a:p>
                  </a:txBody>
                  <a:tcPr marL="68580" marR="68580" marT="0" marB="0"/>
                </a:tc>
              </a:tr>
              <a:tr h="317028">
                <a:tc>
                  <a:txBody>
                    <a:bodyPr/>
                    <a:lstStyle/>
                    <a:p>
                      <a:pPr algn="just">
                        <a:lnSpc>
                          <a:spcPct val="150000"/>
                        </a:lnSpc>
                        <a:spcAft>
                          <a:spcPts val="0"/>
                        </a:spcAft>
                      </a:pPr>
                      <a:r>
                        <a:rPr lang="en-US" sz="1800">
                          <a:effectLst/>
                          <a:latin typeface="Times New Roman"/>
                          <a:ea typeface="ＭＳ 明朝"/>
                          <a:cs typeface="Times New Roman"/>
                        </a:rPr>
                        <a:t>2</a:t>
                      </a:r>
                      <a:endParaRPr lang="en-US" sz="18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US" sz="1800" dirty="0">
                          <a:effectLst/>
                          <a:latin typeface="Times New Roman"/>
                          <a:ea typeface="ＭＳ 明朝"/>
                          <a:cs typeface="Times New Roman"/>
                        </a:rPr>
                        <a:t>Moderate risk of minor injury or inconvenience </a:t>
                      </a:r>
                      <a:endParaRPr lang="en-US" sz="1800" dirty="0">
                        <a:effectLst/>
                        <a:latin typeface="Cambria"/>
                        <a:ea typeface="ＭＳ 明朝"/>
                        <a:cs typeface="Times New Roman"/>
                      </a:endParaRPr>
                    </a:p>
                  </a:txBody>
                  <a:tcPr marL="68580" marR="68580" marT="0" marB="0"/>
                </a:tc>
              </a:tr>
              <a:tr h="317028">
                <a:tc>
                  <a:txBody>
                    <a:bodyPr/>
                    <a:lstStyle/>
                    <a:p>
                      <a:pPr algn="just">
                        <a:lnSpc>
                          <a:spcPct val="150000"/>
                        </a:lnSpc>
                        <a:spcAft>
                          <a:spcPts val="0"/>
                        </a:spcAft>
                      </a:pPr>
                      <a:r>
                        <a:rPr lang="en-US" sz="1800">
                          <a:effectLst/>
                          <a:latin typeface="Times New Roman"/>
                          <a:ea typeface="ＭＳ 明朝"/>
                          <a:cs typeface="Times New Roman"/>
                        </a:rPr>
                        <a:t>1</a:t>
                      </a:r>
                      <a:endParaRPr lang="en-US" sz="18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US" sz="1800" dirty="0">
                          <a:effectLst/>
                          <a:latin typeface="Times New Roman"/>
                          <a:ea typeface="ＭＳ 明朝"/>
                          <a:cs typeface="Times New Roman"/>
                        </a:rPr>
                        <a:t>Minimal risk of injury, or inconvenience to patient, staff, visitor</a:t>
                      </a:r>
                      <a:endParaRPr lang="en-US" sz="1800" dirty="0">
                        <a:effectLst/>
                        <a:latin typeface="Cambria"/>
                        <a:ea typeface="ＭＳ 明朝"/>
                        <a:cs typeface="Times New Roman"/>
                      </a:endParaRPr>
                    </a:p>
                  </a:txBody>
                  <a:tcPr marL="68580" marR="68580" marT="0" marB="0"/>
                </a:tc>
              </a:tr>
              <a:tr h="317028">
                <a:tc>
                  <a:txBody>
                    <a:bodyPr/>
                    <a:lstStyle/>
                    <a:p>
                      <a:pPr algn="just">
                        <a:lnSpc>
                          <a:spcPct val="150000"/>
                        </a:lnSpc>
                        <a:spcAft>
                          <a:spcPts val="0"/>
                        </a:spcAft>
                      </a:pPr>
                      <a:r>
                        <a:rPr lang="en-US" sz="1800">
                          <a:effectLst/>
                          <a:latin typeface="Times New Roman"/>
                          <a:ea typeface="ＭＳ 明朝"/>
                          <a:cs typeface="Times New Roman"/>
                        </a:rPr>
                        <a:t>0</a:t>
                      </a:r>
                      <a:endParaRPr lang="en-US" sz="18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US" sz="1800" dirty="0">
                          <a:effectLst/>
                          <a:latin typeface="Times New Roman"/>
                          <a:ea typeface="ＭＳ 明朝"/>
                          <a:cs typeface="Times New Roman"/>
                        </a:rPr>
                        <a:t>No risk of injury or inconvenience</a:t>
                      </a:r>
                      <a:endParaRPr lang="en-US" sz="18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22714418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67"/>
            <a:ext cx="8229600" cy="1143000"/>
          </a:xfrm>
        </p:spPr>
        <p:txBody>
          <a:bodyPr>
            <a:normAutofit/>
          </a:bodyPr>
          <a:lstStyle/>
          <a:p>
            <a:r>
              <a:rPr lang="en-US" sz="2400" b="1" u="sng" dirty="0" smtClean="0">
                <a:latin typeface="+mn-lt"/>
              </a:rPr>
              <a:t>Methodology</a:t>
            </a:r>
            <a:endParaRPr lang="en-US" sz="2400" b="1" u="sng" dirty="0">
              <a:latin typeface="+mn-lt"/>
            </a:endParaRPr>
          </a:p>
        </p:txBody>
      </p:sp>
      <p:sp>
        <p:nvSpPr>
          <p:cNvPr id="3" name="Content Placeholder 2"/>
          <p:cNvSpPr>
            <a:spLocks noGrp="1"/>
          </p:cNvSpPr>
          <p:nvPr>
            <p:ph idx="1"/>
          </p:nvPr>
        </p:nvSpPr>
        <p:spPr>
          <a:xfrm>
            <a:off x="230920" y="1121845"/>
            <a:ext cx="8626488" cy="5686670"/>
          </a:xfrm>
        </p:spPr>
        <p:txBody>
          <a:bodyPr>
            <a:noAutofit/>
          </a:bodyPr>
          <a:lstStyle/>
          <a:p>
            <a:r>
              <a:rPr lang="en-US" sz="1800" b="1" dirty="0" smtClean="0"/>
              <a:t>Preparedness </a:t>
            </a:r>
            <a:r>
              <a:rPr lang="en-US" sz="1800" b="1" dirty="0"/>
              <a:t>for each incident was scored on the 11-3 scale based on facility on site survey using a </a:t>
            </a:r>
            <a:r>
              <a:rPr lang="en-US" sz="1800" b="1" dirty="0" smtClean="0"/>
              <a:t>checklist based on JCAHO security standard requirements . </a:t>
            </a:r>
            <a:r>
              <a:rPr lang="en-US" sz="1800" b="1" dirty="0"/>
              <a:t>Larger score indicates poor preparedness and weak resources and lower score indicate good preparedness and strong resources.</a:t>
            </a:r>
          </a:p>
          <a:p>
            <a:r>
              <a:rPr lang="en-US" sz="1800" b="1" dirty="0" smtClean="0"/>
              <a:t> </a:t>
            </a:r>
            <a:r>
              <a:rPr lang="en-US" sz="1800" b="1" dirty="0"/>
              <a:t>Checklist has 14 standards with each standard having multiple check points/ questions</a:t>
            </a:r>
            <a:r>
              <a:rPr lang="en-US" sz="1800" b="1" dirty="0" smtClean="0"/>
              <a:t>.</a:t>
            </a:r>
          </a:p>
          <a:p>
            <a:r>
              <a:rPr lang="en-US" sz="1800" b="1" dirty="0"/>
              <a:t>The net score obtained for each event was then broken onto a three-point scale, </a:t>
            </a:r>
            <a:r>
              <a:rPr lang="en-US" sz="1800" b="1" dirty="0" smtClean="0"/>
              <a:t> </a:t>
            </a:r>
            <a:r>
              <a:rPr lang="en-US" sz="1800" b="1" dirty="0"/>
              <a:t>to obtain final preparedness score for each event</a:t>
            </a:r>
          </a:p>
          <a:p>
            <a:endParaRPr lang="en-US" sz="1800" b="1" dirty="0"/>
          </a:p>
          <a:p>
            <a:endParaRPr lang="en-US" sz="1800" dirty="0"/>
          </a:p>
        </p:txBody>
      </p:sp>
      <p:graphicFrame>
        <p:nvGraphicFramePr>
          <p:cNvPr id="4" name="Table 3"/>
          <p:cNvGraphicFramePr>
            <a:graphicFrameLocks noGrp="1"/>
          </p:cNvGraphicFramePr>
          <p:nvPr>
            <p:extLst>
              <p:ext uri="{D42A27DB-BD31-4B8C-83A1-F6EECF244321}">
                <p14:modId xmlns:p14="http://schemas.microsoft.com/office/powerpoint/2010/main" val="2310644958"/>
              </p:ext>
            </p:extLst>
          </p:nvPr>
        </p:nvGraphicFramePr>
        <p:xfrm>
          <a:off x="395860" y="3595492"/>
          <a:ext cx="8230632" cy="1112520"/>
        </p:xfrm>
        <a:graphic>
          <a:graphicData uri="http://schemas.openxmlformats.org/drawingml/2006/table">
            <a:tbl>
              <a:tblPr firstRow="1" bandRow="1">
                <a:tableStyleId>{5C22544A-7EE6-4342-B048-85BDC9FD1C3A}</a:tableStyleId>
              </a:tblPr>
              <a:tblGrid>
                <a:gridCol w="2743544"/>
                <a:gridCol w="2743544"/>
                <a:gridCol w="2743544"/>
              </a:tblGrid>
              <a:tr h="370840">
                <a:tc>
                  <a:txBody>
                    <a:bodyPr/>
                    <a:lstStyle/>
                    <a:p>
                      <a:pPr algn="just">
                        <a:lnSpc>
                          <a:spcPct val="100000"/>
                        </a:lnSpc>
                        <a:spcAft>
                          <a:spcPts val="0"/>
                        </a:spcAft>
                      </a:pPr>
                      <a:r>
                        <a:rPr lang="en-US" sz="1800" dirty="0">
                          <a:effectLst/>
                          <a:latin typeface="Times New Roman"/>
                          <a:ea typeface="ＭＳ 明朝"/>
                          <a:cs typeface="Times New Roman"/>
                        </a:rPr>
                        <a:t>0% to 33% conformance</a:t>
                      </a:r>
                      <a:endParaRPr lang="en-US" sz="1800" dirty="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a:effectLst/>
                          <a:latin typeface="Times New Roman"/>
                          <a:ea typeface="ＭＳ 明朝"/>
                          <a:cs typeface="Times New Roman"/>
                        </a:rPr>
                        <a:t>Score 3</a:t>
                      </a:r>
                      <a:endParaRPr lang="en-US" sz="180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a:effectLst/>
                          <a:latin typeface="Times New Roman"/>
                          <a:ea typeface="ＭＳ 明朝"/>
                          <a:cs typeface="Times New Roman"/>
                        </a:rPr>
                        <a:t>Poor</a:t>
                      </a:r>
                      <a:endParaRPr lang="en-US" sz="1800">
                        <a:effectLst/>
                        <a:latin typeface="Cambria"/>
                        <a:ea typeface="ＭＳ 明朝"/>
                        <a:cs typeface="Times New Roman"/>
                      </a:endParaRPr>
                    </a:p>
                  </a:txBody>
                  <a:tcPr marL="68580" marR="68580" marT="0" marB="0"/>
                </a:tc>
              </a:tr>
              <a:tr h="370840">
                <a:tc>
                  <a:txBody>
                    <a:bodyPr/>
                    <a:lstStyle/>
                    <a:p>
                      <a:pPr algn="just">
                        <a:lnSpc>
                          <a:spcPct val="100000"/>
                        </a:lnSpc>
                        <a:spcAft>
                          <a:spcPts val="0"/>
                        </a:spcAft>
                      </a:pPr>
                      <a:r>
                        <a:rPr lang="en-US" sz="1800" dirty="0">
                          <a:effectLst/>
                          <a:latin typeface="Times New Roman"/>
                          <a:ea typeface="ＭＳ 明朝"/>
                          <a:cs typeface="Times New Roman"/>
                        </a:rPr>
                        <a:t>33% to 66% conformance</a:t>
                      </a:r>
                      <a:endParaRPr lang="en-US" sz="1800" dirty="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dirty="0">
                          <a:effectLst/>
                          <a:latin typeface="Times New Roman"/>
                          <a:ea typeface="ＭＳ 明朝"/>
                          <a:cs typeface="Times New Roman"/>
                        </a:rPr>
                        <a:t>Score 2</a:t>
                      </a:r>
                      <a:endParaRPr lang="en-US" sz="1800" dirty="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a:effectLst/>
                          <a:latin typeface="Times New Roman"/>
                          <a:ea typeface="ＭＳ 明朝"/>
                          <a:cs typeface="Times New Roman"/>
                        </a:rPr>
                        <a:t>Fair</a:t>
                      </a:r>
                      <a:endParaRPr lang="en-US" sz="1800">
                        <a:effectLst/>
                        <a:latin typeface="Cambria"/>
                        <a:ea typeface="ＭＳ 明朝"/>
                        <a:cs typeface="Times New Roman"/>
                      </a:endParaRPr>
                    </a:p>
                  </a:txBody>
                  <a:tcPr marL="68580" marR="68580" marT="0" marB="0"/>
                </a:tc>
              </a:tr>
              <a:tr h="370840">
                <a:tc>
                  <a:txBody>
                    <a:bodyPr/>
                    <a:lstStyle/>
                    <a:p>
                      <a:pPr algn="just">
                        <a:lnSpc>
                          <a:spcPct val="100000"/>
                        </a:lnSpc>
                        <a:spcAft>
                          <a:spcPts val="0"/>
                        </a:spcAft>
                      </a:pPr>
                      <a:r>
                        <a:rPr lang="en-US" sz="1800" dirty="0">
                          <a:effectLst/>
                          <a:latin typeface="Times New Roman"/>
                          <a:ea typeface="ＭＳ 明朝"/>
                          <a:cs typeface="Times New Roman"/>
                        </a:rPr>
                        <a:t>66% to 100% conformance</a:t>
                      </a:r>
                      <a:endParaRPr lang="en-US" sz="1800" dirty="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dirty="0">
                          <a:effectLst/>
                          <a:latin typeface="Times New Roman"/>
                          <a:ea typeface="ＭＳ 明朝"/>
                          <a:cs typeface="Times New Roman"/>
                        </a:rPr>
                        <a:t>Score 1</a:t>
                      </a:r>
                      <a:endParaRPr lang="en-US" sz="1800" dirty="0">
                        <a:effectLst/>
                        <a:latin typeface="Cambria"/>
                        <a:ea typeface="ＭＳ 明朝"/>
                        <a:cs typeface="Times New Roman"/>
                      </a:endParaRPr>
                    </a:p>
                  </a:txBody>
                  <a:tcPr marL="68580" marR="68580" marT="0" marB="0"/>
                </a:tc>
                <a:tc>
                  <a:txBody>
                    <a:bodyPr/>
                    <a:lstStyle/>
                    <a:p>
                      <a:pPr algn="just">
                        <a:lnSpc>
                          <a:spcPct val="100000"/>
                        </a:lnSpc>
                        <a:spcAft>
                          <a:spcPts val="0"/>
                        </a:spcAft>
                      </a:pPr>
                      <a:r>
                        <a:rPr lang="en-US" sz="1800" dirty="0">
                          <a:effectLst/>
                          <a:latin typeface="Times New Roman"/>
                          <a:ea typeface="ＭＳ 明朝"/>
                          <a:cs typeface="Times New Roman"/>
                        </a:rPr>
                        <a:t>Good</a:t>
                      </a:r>
                      <a:endParaRPr lang="en-US" sz="1800" dirty="0">
                        <a:effectLst/>
                        <a:latin typeface="Cambria"/>
                        <a:ea typeface="ＭＳ 明朝"/>
                        <a:cs typeface="Times New Roman"/>
                      </a:endParaRPr>
                    </a:p>
                  </a:txBody>
                  <a:tcPr marL="68580" marR="68580" marT="0" marB="0"/>
                </a:tc>
              </a:tr>
            </a:tbl>
          </a:graphicData>
        </a:graphic>
      </p:graphicFrame>
      <p:sp>
        <p:nvSpPr>
          <p:cNvPr id="6" name="Rectangle 5"/>
          <p:cNvSpPr/>
          <p:nvPr/>
        </p:nvSpPr>
        <p:spPr>
          <a:xfrm>
            <a:off x="230920" y="4950444"/>
            <a:ext cx="8626488" cy="1754327"/>
          </a:xfrm>
          <a:prstGeom prst="rect">
            <a:avLst/>
          </a:prstGeom>
        </p:spPr>
        <p:txBody>
          <a:bodyPr wrap="square">
            <a:spAutoFit/>
          </a:bodyPr>
          <a:lstStyle/>
          <a:p>
            <a:pPr marL="285750" indent="-285750">
              <a:buFont typeface="Arial"/>
              <a:buChar char="•"/>
            </a:pPr>
            <a:r>
              <a:rPr lang="en-US" b="1" dirty="0"/>
              <a:t>Total score for each event was calculated by adding </a:t>
            </a:r>
            <a:r>
              <a:rPr lang="en-US" b="1" dirty="0" smtClean="0"/>
              <a:t>probability, </a:t>
            </a:r>
            <a:r>
              <a:rPr lang="en-US" b="1" dirty="0"/>
              <a:t>risk </a:t>
            </a:r>
            <a:r>
              <a:rPr lang="en-US" b="1" dirty="0" smtClean="0"/>
              <a:t>and preparedness </a:t>
            </a:r>
            <a:r>
              <a:rPr lang="en-US" b="1" dirty="0"/>
              <a:t>score of each event in individual column</a:t>
            </a:r>
            <a:r>
              <a:rPr lang="en-US" b="1" dirty="0" smtClean="0"/>
              <a:t>.</a:t>
            </a:r>
          </a:p>
          <a:p>
            <a:pPr marL="285750" indent="-285750">
              <a:buFont typeface="Arial"/>
              <a:buChar char="•"/>
            </a:pPr>
            <a:r>
              <a:rPr lang="en-US" b="1" dirty="0" smtClean="0"/>
              <a:t> </a:t>
            </a:r>
            <a:r>
              <a:rPr lang="en-US" b="1" dirty="0"/>
              <a:t>As per tool lower the score better, meaning risk and probability of that particular security situation is low in institute and it is well prepared for the same</a:t>
            </a:r>
            <a:r>
              <a:rPr lang="en-US" b="1" dirty="0" smtClean="0"/>
              <a:t>.</a:t>
            </a:r>
          </a:p>
          <a:p>
            <a:pPr marL="285750" indent="-285750">
              <a:buFont typeface="Arial"/>
              <a:buChar char="•"/>
            </a:pPr>
            <a:r>
              <a:rPr lang="en-US" b="1" dirty="0" smtClean="0"/>
              <a:t> </a:t>
            </a:r>
            <a:r>
              <a:rPr lang="en-US" b="1" dirty="0"/>
              <a:t>For scientific evaluation and logical assessment, the tool places situations that have received scores 6 or above to be top most priority list of healthcare administrators</a:t>
            </a:r>
            <a:r>
              <a:rPr lang="en-US" dirty="0"/>
              <a:t>.</a:t>
            </a:r>
            <a:r>
              <a:rPr lang="en-US" dirty="0" smtClean="0">
                <a:effectLst/>
              </a:rPr>
              <a:t> </a:t>
            </a:r>
            <a:endParaRPr lang="en-US" dirty="0"/>
          </a:p>
        </p:txBody>
      </p:sp>
    </p:spTree>
    <p:extLst>
      <p:ext uri="{BB962C8B-B14F-4D97-AF65-F5344CB8AC3E}">
        <p14:creationId xmlns:p14="http://schemas.microsoft.com/office/powerpoint/2010/main" val="395085875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887" y="2344964"/>
            <a:ext cx="7772400" cy="1362075"/>
          </a:xfrm>
        </p:spPr>
        <p:txBody>
          <a:bodyPr>
            <a:normAutofit/>
          </a:bodyPr>
          <a:lstStyle/>
          <a:p>
            <a:pPr lvl="1" algn="ctr" defTabSz="457200" rtl="0">
              <a:spcBef>
                <a:spcPct val="0"/>
              </a:spcBef>
            </a:pPr>
            <a:r>
              <a:rPr lang="en-US" sz="2400" b="1" u="sng" dirty="0" smtClean="0">
                <a:latin typeface="Times New Roman"/>
                <a:cs typeface="Times New Roman"/>
              </a:rPr>
              <a:t>Observation And Discussion</a:t>
            </a:r>
            <a:br>
              <a:rPr lang="en-US" sz="2400" b="1" u="sng" dirty="0" smtClean="0">
                <a:latin typeface="Times New Roman"/>
                <a:cs typeface="Times New Roman"/>
              </a:rPr>
            </a:br>
            <a:endParaRPr lang="en-US" sz="2400" u="sng" dirty="0">
              <a:latin typeface="+mn-lt"/>
            </a:endParaRPr>
          </a:p>
        </p:txBody>
      </p:sp>
    </p:spTree>
    <p:extLst>
      <p:ext uri="{BB962C8B-B14F-4D97-AF65-F5344CB8AC3E}">
        <p14:creationId xmlns:p14="http://schemas.microsoft.com/office/powerpoint/2010/main" val="172118929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latin typeface="Times New Roman"/>
                <a:cs typeface="Times New Roman"/>
              </a:rPr>
              <a:t>Observation And Discussion</a:t>
            </a:r>
            <a:br>
              <a:rPr lang="en-US" sz="2400" b="1" u="sng" dirty="0" smtClean="0">
                <a:latin typeface="Times New Roman"/>
                <a:cs typeface="Times New Roman"/>
              </a:rPr>
            </a:br>
            <a:endParaRPr lang="en-US" sz="2400" dirty="0">
              <a:latin typeface="Times New Roman"/>
              <a:cs typeface="Times New Roman"/>
            </a:endParaRPr>
          </a:p>
        </p:txBody>
      </p:sp>
      <p:sp>
        <p:nvSpPr>
          <p:cNvPr id="3" name="Content Placeholder 2"/>
          <p:cNvSpPr>
            <a:spLocks noGrp="1"/>
          </p:cNvSpPr>
          <p:nvPr>
            <p:ph idx="1"/>
          </p:nvPr>
        </p:nvSpPr>
        <p:spPr/>
        <p:txBody>
          <a:bodyPr>
            <a:normAutofit/>
          </a:bodyPr>
          <a:lstStyle/>
          <a:p>
            <a:r>
              <a:rPr lang="en-US" sz="1800" b="1" dirty="0"/>
              <a:t>Organizational structure of security at CGH</a:t>
            </a:r>
            <a:r>
              <a:rPr lang="en-US" sz="1800" b="1" dirty="0" smtClean="0">
                <a:effectLst/>
              </a:rPr>
              <a:t> </a:t>
            </a:r>
          </a:p>
          <a:p>
            <a:pPr lvl="1"/>
            <a:r>
              <a:rPr lang="en-US" sz="1800" b="1" dirty="0" smtClean="0"/>
              <a:t>External</a:t>
            </a:r>
          </a:p>
          <a:p>
            <a:pPr lvl="1"/>
            <a:r>
              <a:rPr lang="en-US" sz="1800" b="1" dirty="0" smtClean="0"/>
              <a:t>Internal</a:t>
            </a:r>
          </a:p>
          <a:p>
            <a:pPr lvl="1"/>
            <a:r>
              <a:rPr lang="en-US" sz="1800" b="1" dirty="0"/>
              <a:t>Perimeter Fencing and </a:t>
            </a:r>
            <a:r>
              <a:rPr lang="en-US" sz="1800" b="1" dirty="0" smtClean="0"/>
              <a:t>Gates</a:t>
            </a:r>
          </a:p>
          <a:p>
            <a:pPr lvl="1"/>
            <a:r>
              <a:rPr lang="en-US" sz="1800" b="1" dirty="0"/>
              <a:t>Security </a:t>
            </a:r>
            <a:r>
              <a:rPr lang="en-US" sz="1800" b="1" dirty="0" smtClean="0"/>
              <a:t>Lighting</a:t>
            </a:r>
          </a:p>
          <a:p>
            <a:pPr lvl="1"/>
            <a:r>
              <a:rPr lang="en-IN" sz="1800" b="1" dirty="0"/>
              <a:t>Fire </a:t>
            </a:r>
            <a:r>
              <a:rPr lang="en-IN" sz="1800" b="1" dirty="0" smtClean="0"/>
              <a:t>Brigade</a:t>
            </a:r>
          </a:p>
          <a:p>
            <a:pPr marL="400050"/>
            <a:r>
              <a:rPr lang="en-US" sz="1800" b="1" dirty="0"/>
              <a:t>Incident Reporting System at CGH</a:t>
            </a:r>
            <a:r>
              <a:rPr lang="en-US" sz="1800" b="1" dirty="0" smtClean="0">
                <a:effectLst/>
              </a:rPr>
              <a:t>   </a:t>
            </a:r>
          </a:p>
          <a:p>
            <a:pPr marL="400050"/>
            <a:r>
              <a:rPr lang="en-US" sz="1800" b="1" dirty="0"/>
              <a:t>There were no security incidents found documented in records over the years 2015 and 2016.</a:t>
            </a:r>
            <a:r>
              <a:rPr lang="en-US" sz="1800" b="1" dirty="0" smtClean="0">
                <a:effectLst/>
              </a:rPr>
              <a:t>  </a:t>
            </a:r>
          </a:p>
          <a:p>
            <a:pPr marL="400050"/>
            <a:r>
              <a:rPr lang="en-US" sz="1800" b="1" dirty="0" smtClean="0"/>
              <a:t>Probability Assessment </a:t>
            </a:r>
          </a:p>
          <a:p>
            <a:pPr marL="800100" lvl="1"/>
            <a:r>
              <a:rPr lang="en-US" sz="1400" b="1" dirty="0" smtClean="0"/>
              <a:t> </a:t>
            </a:r>
            <a:r>
              <a:rPr lang="en-US" sz="1800" dirty="0" smtClean="0"/>
              <a:t>All Events although scored zero as there was nil frequency in 2015 and 2016 the implication not being that they can never happen in future but that the probabilities of these situations materializing is extremely low.</a:t>
            </a:r>
            <a:r>
              <a:rPr lang="en-US" sz="1800" dirty="0" smtClean="0">
                <a:effectLst/>
              </a:rPr>
              <a:t>  </a:t>
            </a:r>
            <a:endParaRPr lang="en-US" sz="1800" dirty="0" smtClean="0"/>
          </a:p>
          <a:p>
            <a:pPr marL="400050"/>
            <a:endParaRPr lang="en-US" sz="1800" b="1" dirty="0" smtClean="0"/>
          </a:p>
        </p:txBody>
      </p:sp>
    </p:spTree>
    <p:extLst>
      <p:ext uri="{BB962C8B-B14F-4D97-AF65-F5344CB8AC3E}">
        <p14:creationId xmlns:p14="http://schemas.microsoft.com/office/powerpoint/2010/main" val="330501672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58006206"/>
              </p:ext>
            </p:extLst>
          </p:nvPr>
        </p:nvGraphicFramePr>
        <p:xfrm>
          <a:off x="341740" y="297062"/>
          <a:ext cx="8598142" cy="6490807"/>
        </p:xfrm>
        <a:graphic>
          <a:graphicData uri="http://schemas.openxmlformats.org/drawingml/2006/table">
            <a:tbl>
              <a:tblPr firstRow="1" bandRow="1">
                <a:tableStyleId>{5C22544A-7EE6-4342-B048-85BDC9FD1C3A}</a:tableStyleId>
              </a:tblPr>
              <a:tblGrid>
                <a:gridCol w="556300"/>
                <a:gridCol w="1354399"/>
                <a:gridCol w="955349"/>
                <a:gridCol w="955349"/>
                <a:gridCol w="955349"/>
                <a:gridCol w="955349"/>
                <a:gridCol w="955349"/>
                <a:gridCol w="955349"/>
                <a:gridCol w="955349"/>
              </a:tblGrid>
              <a:tr h="617296">
                <a:tc>
                  <a:txBody>
                    <a:bodyPr/>
                    <a:lstStyle/>
                    <a:p>
                      <a:pPr algn="just">
                        <a:spcAft>
                          <a:spcPts val="0"/>
                        </a:spcAft>
                      </a:pPr>
                      <a:r>
                        <a:rPr lang="en-US" sz="1400" dirty="0">
                          <a:effectLst/>
                          <a:latin typeface="Times New Roman"/>
                          <a:ea typeface="ＭＳ 明朝"/>
                          <a:cs typeface="Times New Roman"/>
                        </a:rPr>
                        <a:t>S</a:t>
                      </a:r>
                      <a:endParaRPr lang="en-US" sz="1400" dirty="0">
                        <a:effectLst/>
                        <a:latin typeface="Cambria"/>
                        <a:ea typeface="ＭＳ 明朝"/>
                        <a:cs typeface="Times New Roman"/>
                      </a:endParaRPr>
                    </a:p>
                    <a:p>
                      <a:pPr algn="just">
                        <a:spcAft>
                          <a:spcPts val="0"/>
                        </a:spcAft>
                      </a:pPr>
                      <a:r>
                        <a:rPr lang="en-US" sz="1400" dirty="0">
                          <a:effectLst/>
                          <a:latin typeface="Times New Roman"/>
                          <a:ea typeface="ＭＳ 明朝"/>
                          <a:cs typeface="Times New Roman"/>
                        </a:rPr>
                        <a:t>no</a:t>
                      </a:r>
                      <a:endParaRPr lang="en-US" sz="1400" dirty="0">
                        <a:effectLst/>
                        <a:latin typeface="Cambria"/>
                        <a:ea typeface="ＭＳ 明朝"/>
                        <a:cs typeface="Times New Roman"/>
                      </a:endParaRPr>
                    </a:p>
                    <a:p>
                      <a:pPr algn="just">
                        <a:spcAft>
                          <a:spcPts val="0"/>
                        </a:spcAft>
                      </a:pPr>
                      <a:r>
                        <a:rPr lang="en-US" sz="1400" dirty="0">
                          <a:effectLst/>
                          <a:latin typeface="Times New Roman"/>
                          <a:ea typeface="ＭＳ 明朝"/>
                          <a:cs typeface="Times New Roman"/>
                        </a:rPr>
                        <a:t> </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Event</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Expert1</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Expert2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Expert3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Expert4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Expert5</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Mean</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Final Score</a:t>
                      </a:r>
                      <a:endParaRPr lang="en-US" sz="140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Theft</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r>
              <a:tr h="617296">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Terrorism/Bomb Threat/Hostage Situation</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3.6</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dirty="0">
                          <a:solidFill>
                            <a:srgbClr val="FF0000"/>
                          </a:solidFill>
                          <a:effectLst/>
                          <a:latin typeface="Times New Roman"/>
                          <a:ea typeface="ＭＳ 明朝"/>
                          <a:cs typeface="Times New Roman"/>
                        </a:rPr>
                        <a:t>4</a:t>
                      </a:r>
                      <a:endParaRPr lang="en-US" sz="1400" b="1" dirty="0">
                        <a:solidFill>
                          <a:srgbClr val="FF0000"/>
                        </a:solidFill>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Infant Abduction</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Strike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2.8</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5.</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Misbehavior</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r>
              <a:tr h="617296">
                <a:tc>
                  <a:txBody>
                    <a:bodyPr/>
                    <a:lstStyle/>
                    <a:p>
                      <a:pPr algn="just">
                        <a:spcAft>
                          <a:spcPts val="0"/>
                        </a:spcAft>
                      </a:pPr>
                      <a:r>
                        <a:rPr lang="en-US" sz="1400">
                          <a:effectLst/>
                          <a:latin typeface="Times New Roman"/>
                          <a:ea typeface="ＭＳ 明朝"/>
                          <a:cs typeface="Times New Roman"/>
                        </a:rPr>
                        <a:t>6.</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Conflicts/Workplace Violence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4</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7.</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Fire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3.6</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dirty="0">
                          <a:solidFill>
                            <a:srgbClr val="FF0000"/>
                          </a:solidFill>
                          <a:effectLst/>
                          <a:latin typeface="Times New Roman"/>
                          <a:ea typeface="ＭＳ 明朝"/>
                          <a:cs typeface="Times New Roman"/>
                        </a:rPr>
                        <a:t>4</a:t>
                      </a:r>
                      <a:endParaRPr lang="en-US" sz="1400" b="1" dirty="0">
                        <a:solidFill>
                          <a:srgbClr val="FF0000"/>
                        </a:solidFill>
                        <a:effectLst/>
                        <a:latin typeface="Cambria"/>
                        <a:ea typeface="ＭＳ 明朝"/>
                        <a:cs typeface="Times New Roman"/>
                      </a:endParaRPr>
                    </a:p>
                  </a:txBody>
                  <a:tcPr marL="68580" marR="68580" marT="0" marB="0"/>
                </a:tc>
              </a:tr>
              <a:tr h="617296">
                <a:tc>
                  <a:txBody>
                    <a:bodyPr/>
                    <a:lstStyle/>
                    <a:p>
                      <a:pPr algn="just">
                        <a:spcAft>
                          <a:spcPts val="0"/>
                        </a:spcAft>
                      </a:pPr>
                      <a:r>
                        <a:rPr lang="en-US" sz="1400">
                          <a:effectLst/>
                          <a:latin typeface="Times New Roman"/>
                          <a:ea typeface="ＭＳ 明朝"/>
                          <a:cs typeface="Times New Roman"/>
                        </a:rPr>
                        <a:t>8.</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Hazardous material Exposure/Leak</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r h="411530">
                <a:tc>
                  <a:txBody>
                    <a:bodyPr/>
                    <a:lstStyle/>
                    <a:p>
                      <a:pPr algn="just">
                        <a:spcAft>
                          <a:spcPts val="0"/>
                        </a:spcAft>
                      </a:pPr>
                      <a:r>
                        <a:rPr lang="en-US" sz="1400">
                          <a:effectLst/>
                          <a:latin typeface="Times New Roman"/>
                          <a:ea typeface="ＭＳ 明朝"/>
                          <a:cs typeface="Times New Roman"/>
                        </a:rPr>
                        <a:t>9.</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Traffic management</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10.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Sexual offence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2.8</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11.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Absconding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1.6</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r h="411530">
                <a:tc>
                  <a:txBody>
                    <a:bodyPr/>
                    <a:lstStyle/>
                    <a:p>
                      <a:pPr algn="just">
                        <a:spcAft>
                          <a:spcPts val="0"/>
                        </a:spcAft>
                      </a:pPr>
                      <a:r>
                        <a:rPr lang="en-US" sz="1400">
                          <a:effectLst/>
                          <a:latin typeface="Times New Roman"/>
                          <a:ea typeface="ＭＳ 明朝"/>
                          <a:cs typeface="Times New Roman"/>
                        </a:rPr>
                        <a:t>12.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Animal Nuisance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r h="617296">
                <a:tc>
                  <a:txBody>
                    <a:bodyPr/>
                    <a:lstStyle/>
                    <a:p>
                      <a:pPr algn="just">
                        <a:spcAft>
                          <a:spcPts val="0"/>
                        </a:spcAft>
                      </a:pPr>
                      <a:r>
                        <a:rPr lang="en-US" sz="1400">
                          <a:effectLst/>
                          <a:latin typeface="Times New Roman"/>
                          <a:ea typeface="ＭＳ 明朝"/>
                          <a:cs typeface="Times New Roman"/>
                        </a:rPr>
                        <a:t>13.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Suicide/Attempted suicide/General</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1.6</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r h="304621">
                <a:tc>
                  <a:txBody>
                    <a:bodyPr/>
                    <a:lstStyle/>
                    <a:p>
                      <a:pPr algn="just">
                        <a:spcAft>
                          <a:spcPts val="0"/>
                        </a:spcAft>
                      </a:pPr>
                      <a:r>
                        <a:rPr lang="en-US" sz="1400">
                          <a:effectLst/>
                          <a:latin typeface="Times New Roman"/>
                          <a:ea typeface="ＭＳ 明朝"/>
                          <a:cs typeface="Times New Roman"/>
                        </a:rPr>
                        <a:t>14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Fraud/Imposter</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1.6</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2</a:t>
                      </a:r>
                      <a:endParaRPr lang="en-US" sz="14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293914827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latin typeface="Times New Roman"/>
                <a:cs typeface="Times New Roman"/>
              </a:rPr>
              <a:t>Observation And Discussion</a:t>
            </a:r>
            <a:endParaRPr lang="en-US" sz="2400" dirty="0">
              <a:latin typeface="+mn-lt"/>
            </a:endParaRPr>
          </a:p>
        </p:txBody>
      </p:sp>
      <p:sp>
        <p:nvSpPr>
          <p:cNvPr id="3" name="Content Placeholder 2"/>
          <p:cNvSpPr>
            <a:spLocks noGrp="1"/>
          </p:cNvSpPr>
          <p:nvPr>
            <p:ph idx="1"/>
          </p:nvPr>
        </p:nvSpPr>
        <p:spPr>
          <a:xfrm>
            <a:off x="457200" y="1830999"/>
            <a:ext cx="8229600" cy="5004449"/>
          </a:xfrm>
        </p:spPr>
        <p:txBody>
          <a:bodyPr>
            <a:normAutofit/>
          </a:bodyPr>
          <a:lstStyle/>
          <a:p>
            <a:r>
              <a:rPr lang="en-US" sz="1800" b="1" u="sng" dirty="0" smtClean="0"/>
              <a:t>Observations; Risk Score</a:t>
            </a:r>
          </a:p>
          <a:p>
            <a:endParaRPr lang="en-US" sz="1800" dirty="0" smtClean="0"/>
          </a:p>
          <a:p>
            <a:pPr lvl="1"/>
            <a:r>
              <a:rPr lang="en-US" sz="1800" b="1" dirty="0" smtClean="0"/>
              <a:t>Terrorism </a:t>
            </a:r>
            <a:r>
              <a:rPr lang="en-US" sz="1800" b="1" dirty="0"/>
              <a:t>and fire </a:t>
            </a:r>
            <a:r>
              <a:rPr lang="en-US" sz="1800" b="1" dirty="0" smtClean="0"/>
              <a:t>(highest </a:t>
            </a:r>
            <a:r>
              <a:rPr lang="en-US" sz="1800" b="1" dirty="0"/>
              <a:t>risk with risk score of </a:t>
            </a:r>
            <a:r>
              <a:rPr lang="en-US" sz="1800" b="1" dirty="0" smtClean="0"/>
              <a:t>4) </a:t>
            </a:r>
            <a:r>
              <a:rPr lang="en-US" sz="1800" b="1" dirty="0"/>
              <a:t>implying that these events are highly disruptive and have life threatening and disabling </a:t>
            </a:r>
            <a:r>
              <a:rPr lang="en-US" sz="1800" b="1" dirty="0" smtClean="0"/>
              <a:t>consequences.</a:t>
            </a:r>
          </a:p>
          <a:p>
            <a:pPr lvl="1"/>
            <a:endParaRPr lang="en-US" sz="1800" b="1" dirty="0" smtClean="0"/>
          </a:p>
          <a:p>
            <a:pPr lvl="1"/>
            <a:r>
              <a:rPr lang="en-US" sz="1800" b="1" dirty="0" smtClean="0"/>
              <a:t>Strike</a:t>
            </a:r>
            <a:r>
              <a:rPr lang="en-US" sz="1800" b="1" dirty="0"/>
              <a:t>, conflict, misbehavior, sexual offence are rated as high risk events with score of 3 meaning they carry significant risk and possible life threat. This situation could affect business, interruption or disruption of services, loss of reputation and trust, financial impact, disruption of work, equipment or facility damage and delay of critical </a:t>
            </a:r>
            <a:r>
              <a:rPr lang="en-US" sz="1800" b="1" dirty="0" smtClean="0"/>
              <a:t>supplies.</a:t>
            </a:r>
          </a:p>
          <a:p>
            <a:pPr lvl="1"/>
            <a:endParaRPr lang="en-US" sz="1800" b="1" dirty="0" smtClean="0"/>
          </a:p>
          <a:p>
            <a:pPr lvl="1"/>
            <a:r>
              <a:rPr lang="en-US" sz="1800" b="1" dirty="0" smtClean="0"/>
              <a:t>The </a:t>
            </a:r>
            <a:r>
              <a:rPr lang="en-US" sz="1800" b="1" dirty="0"/>
              <a:t>low risk score of 0, 1 was not attributed to any of the events implying that all selected events carry substantial risk and can interfere with smooth functioning of healthcare operation.</a:t>
            </a:r>
          </a:p>
          <a:p>
            <a:endParaRPr lang="en-US" sz="1800" dirty="0"/>
          </a:p>
        </p:txBody>
      </p:sp>
    </p:spTree>
    <p:extLst>
      <p:ext uri="{BB962C8B-B14F-4D97-AF65-F5344CB8AC3E}">
        <p14:creationId xmlns:p14="http://schemas.microsoft.com/office/powerpoint/2010/main" val="37336779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193"/>
            <a:ext cx="8229600" cy="880041"/>
          </a:xfrm>
        </p:spPr>
        <p:txBody>
          <a:bodyPr>
            <a:normAutofit/>
          </a:bodyPr>
          <a:lstStyle/>
          <a:p>
            <a:r>
              <a:rPr lang="en-US" sz="2400" b="1" u="sng" dirty="0" smtClean="0">
                <a:latin typeface="Times New Roman"/>
                <a:cs typeface="Times New Roman"/>
              </a:rPr>
              <a:t>Observation And Discussion</a:t>
            </a:r>
            <a:endParaRPr lang="en-US" sz="2400" dirty="0">
              <a:latin typeface="+mn-lt"/>
            </a:endParaRPr>
          </a:p>
        </p:txBody>
      </p:sp>
      <p:sp>
        <p:nvSpPr>
          <p:cNvPr id="3" name="Content Placeholder 2"/>
          <p:cNvSpPr>
            <a:spLocks noGrp="1"/>
          </p:cNvSpPr>
          <p:nvPr>
            <p:ph idx="1"/>
          </p:nvPr>
        </p:nvSpPr>
        <p:spPr>
          <a:xfrm>
            <a:off x="296898" y="1105350"/>
            <a:ext cx="8675974" cy="5752650"/>
          </a:xfrm>
        </p:spPr>
        <p:txBody>
          <a:bodyPr>
            <a:normAutofit/>
          </a:bodyPr>
          <a:lstStyle/>
          <a:p>
            <a:r>
              <a:rPr lang="en-US" sz="1800" b="1" dirty="0" smtClean="0"/>
              <a:t>Preparedness Assessment</a:t>
            </a:r>
            <a:r>
              <a:rPr lang="en-US" sz="1800" dirty="0" smtClean="0">
                <a:effectLst/>
              </a:rPr>
              <a:t> </a:t>
            </a: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r>
              <a:rPr lang="en-US" sz="1800" b="1" u="sng" dirty="0"/>
              <a:t>Observations</a:t>
            </a:r>
            <a:r>
              <a:rPr lang="en-US" sz="1800" dirty="0" smtClean="0">
                <a:effectLst/>
              </a:rPr>
              <a:t> </a:t>
            </a:r>
          </a:p>
          <a:p>
            <a:r>
              <a:rPr lang="en-US" sz="1800" dirty="0" smtClean="0">
                <a:effectLst/>
              </a:rPr>
              <a:t> </a:t>
            </a:r>
            <a:r>
              <a:rPr lang="en-US" sz="1800" b="1" dirty="0"/>
              <a:t>Preparedness for fire and lock and key standards is weak</a:t>
            </a:r>
            <a:r>
              <a:rPr lang="en-US" sz="1800" b="1" dirty="0" smtClean="0">
                <a:effectLst/>
              </a:rPr>
              <a:t> </a:t>
            </a:r>
          </a:p>
          <a:p>
            <a:r>
              <a:rPr lang="en-US" sz="1800" b="1" dirty="0" smtClean="0"/>
              <a:t>The </a:t>
            </a:r>
            <a:r>
              <a:rPr lang="en-US" sz="1800" b="1" dirty="0"/>
              <a:t>overall preparedness comes out to be 61.58%, suggesting a 39.42% scope </a:t>
            </a:r>
            <a:r>
              <a:rPr lang="en-US" sz="1800" b="1" dirty="0" smtClean="0"/>
              <a:t>for </a:t>
            </a:r>
            <a:r>
              <a:rPr lang="en-US" sz="1800" b="1" dirty="0"/>
              <a:t>improvement</a:t>
            </a:r>
            <a:r>
              <a:rPr lang="en-US" sz="1800" b="1" dirty="0" smtClean="0">
                <a:effectLst/>
              </a:rPr>
              <a:t> </a:t>
            </a:r>
          </a:p>
          <a:p>
            <a:endParaRPr lang="en-US" sz="1800" b="1" dirty="0"/>
          </a:p>
        </p:txBody>
      </p:sp>
      <p:pic>
        <p:nvPicPr>
          <p:cNvPr id="5" name="Picture 4"/>
          <p:cNvPicPr>
            <a:picLocks noChangeAspect="1"/>
          </p:cNvPicPr>
          <p:nvPr/>
        </p:nvPicPr>
        <p:blipFill>
          <a:blip r:embed="rId2"/>
          <a:stretch>
            <a:fillRect/>
          </a:stretch>
        </p:blipFill>
        <p:spPr>
          <a:xfrm>
            <a:off x="643280" y="1421086"/>
            <a:ext cx="8170839" cy="3666542"/>
          </a:xfrm>
          <a:prstGeom prst="rect">
            <a:avLst/>
          </a:prstGeom>
        </p:spPr>
      </p:pic>
    </p:spTree>
    <p:extLst>
      <p:ext uri="{BB962C8B-B14F-4D97-AF65-F5344CB8AC3E}">
        <p14:creationId xmlns:p14="http://schemas.microsoft.com/office/powerpoint/2010/main" val="108829601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193"/>
            <a:ext cx="8229600" cy="880041"/>
          </a:xfrm>
        </p:spPr>
        <p:txBody>
          <a:bodyPr>
            <a:normAutofit/>
          </a:bodyPr>
          <a:lstStyle/>
          <a:p>
            <a:r>
              <a:rPr lang="en-US" sz="2400" b="1" u="sng" dirty="0" smtClean="0">
                <a:latin typeface="Times New Roman"/>
                <a:cs typeface="Times New Roman"/>
              </a:rPr>
              <a:t>Observation And Discussion</a:t>
            </a:r>
            <a:endParaRPr lang="en-US" sz="2400" dirty="0">
              <a:latin typeface="+mn-lt"/>
            </a:endParaRPr>
          </a:p>
        </p:txBody>
      </p:sp>
      <p:sp>
        <p:nvSpPr>
          <p:cNvPr id="3" name="Content Placeholder 2"/>
          <p:cNvSpPr>
            <a:spLocks noGrp="1"/>
          </p:cNvSpPr>
          <p:nvPr>
            <p:ph idx="1"/>
          </p:nvPr>
        </p:nvSpPr>
        <p:spPr>
          <a:xfrm>
            <a:off x="296898" y="1105350"/>
            <a:ext cx="8675974" cy="5752650"/>
          </a:xfrm>
        </p:spPr>
        <p:txBody>
          <a:bodyPr>
            <a:normAutofit/>
          </a:bodyPr>
          <a:lstStyle/>
          <a:p>
            <a:r>
              <a:rPr lang="en-US" sz="1800" b="1" dirty="0"/>
              <a:t>Preparedness Event Specific</a:t>
            </a:r>
            <a:r>
              <a:rPr lang="en-US" sz="1800" dirty="0" smtClean="0">
                <a:effectLst/>
              </a:rPr>
              <a:t> </a:t>
            </a:r>
          </a:p>
          <a:p>
            <a:endParaRPr lang="en-US" sz="1800" dirty="0"/>
          </a:p>
          <a:p>
            <a:endParaRPr lang="en-US" sz="1800" dirty="0" smtClean="0">
              <a:effectLst/>
            </a:endParaRPr>
          </a:p>
          <a:p>
            <a:pPr marL="0" indent="0">
              <a:buNone/>
            </a:pPr>
            <a:endParaRPr lang="en-US" sz="1800" dirty="0"/>
          </a:p>
          <a:p>
            <a:endParaRPr lang="en-US" sz="1800" dirty="0" smtClean="0">
              <a:effectLst/>
            </a:endParaRP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endParaRPr lang="en-US" sz="1800" dirty="0" smtClean="0">
              <a:effectLst/>
            </a:endParaRPr>
          </a:p>
          <a:p>
            <a:endParaRPr lang="en-US" sz="1800" dirty="0"/>
          </a:p>
          <a:p>
            <a:r>
              <a:rPr lang="en-US" sz="1800" b="1" u="sng" dirty="0"/>
              <a:t>Observations</a:t>
            </a:r>
            <a:r>
              <a:rPr lang="en-US" sz="1800" dirty="0" smtClean="0">
                <a:effectLst/>
              </a:rPr>
              <a:t> </a:t>
            </a:r>
          </a:p>
          <a:p>
            <a:r>
              <a:rPr lang="en-US" sz="1800" b="1" dirty="0"/>
              <a:t>It is observed that fire and theft are among lowest in terms of preparedness; therefore these are thrust areas, which need to be strengthened for security </a:t>
            </a:r>
            <a:r>
              <a:rPr lang="en-US" sz="1800" b="1" dirty="0" smtClean="0"/>
              <a:t>preparedness</a:t>
            </a:r>
            <a:endParaRPr lang="en-US" sz="1800" b="1" dirty="0"/>
          </a:p>
        </p:txBody>
      </p:sp>
      <p:pic>
        <p:nvPicPr>
          <p:cNvPr id="4" name="Picture 3"/>
          <p:cNvPicPr>
            <a:picLocks noChangeAspect="1"/>
          </p:cNvPicPr>
          <p:nvPr/>
        </p:nvPicPr>
        <p:blipFill>
          <a:blip r:embed="rId2"/>
          <a:stretch>
            <a:fillRect/>
          </a:stretch>
        </p:blipFill>
        <p:spPr>
          <a:xfrm>
            <a:off x="457201" y="1468099"/>
            <a:ext cx="4371371" cy="3398071"/>
          </a:xfrm>
          <a:prstGeom prst="rect">
            <a:avLst/>
          </a:prstGeom>
        </p:spPr>
      </p:pic>
      <p:pic>
        <p:nvPicPr>
          <p:cNvPr id="8" name="Picture 7"/>
          <p:cNvPicPr>
            <a:picLocks noChangeAspect="1"/>
          </p:cNvPicPr>
          <p:nvPr/>
        </p:nvPicPr>
        <p:blipFill>
          <a:blip r:embed="rId3"/>
          <a:stretch>
            <a:fillRect/>
          </a:stretch>
        </p:blipFill>
        <p:spPr>
          <a:xfrm>
            <a:off x="4828572" y="1612900"/>
            <a:ext cx="3743928" cy="3121306"/>
          </a:xfrm>
          <a:prstGeom prst="rect">
            <a:avLst/>
          </a:prstGeom>
        </p:spPr>
      </p:pic>
    </p:spTree>
    <p:extLst>
      <p:ext uri="{BB962C8B-B14F-4D97-AF65-F5344CB8AC3E}">
        <p14:creationId xmlns:p14="http://schemas.microsoft.com/office/powerpoint/2010/main" val="87691373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727"/>
            <a:ext cx="8229600" cy="1143000"/>
          </a:xfrm>
        </p:spPr>
        <p:txBody>
          <a:bodyPr>
            <a:normAutofit/>
          </a:bodyPr>
          <a:lstStyle/>
          <a:p>
            <a:r>
              <a:rPr lang="en-US" sz="2400" b="1" u="sng" dirty="0" smtClean="0">
                <a:latin typeface="+mn-lt"/>
              </a:rPr>
              <a:t>Total Scores</a:t>
            </a:r>
            <a:endParaRPr lang="en-US" sz="2400" b="1" u="sng"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9996365"/>
              </p:ext>
            </p:extLst>
          </p:nvPr>
        </p:nvGraphicFramePr>
        <p:xfrm>
          <a:off x="-3" y="726108"/>
          <a:ext cx="9144002" cy="5995433"/>
        </p:xfrm>
        <a:graphic>
          <a:graphicData uri="http://schemas.openxmlformats.org/drawingml/2006/table">
            <a:tbl>
              <a:tblPr firstRow="1" bandRow="1">
                <a:tableStyleId>{5C22544A-7EE6-4342-B048-85BDC9FD1C3A}</a:tableStyleId>
              </a:tblPr>
              <a:tblGrid>
                <a:gridCol w="923681"/>
                <a:gridCol w="527816"/>
                <a:gridCol w="507932"/>
                <a:gridCol w="653143"/>
                <a:gridCol w="554327"/>
                <a:gridCol w="751959"/>
                <a:gridCol w="653143"/>
                <a:gridCol w="653143"/>
                <a:gridCol w="653143"/>
                <a:gridCol w="653143"/>
                <a:gridCol w="653143"/>
                <a:gridCol w="518245"/>
                <a:gridCol w="676264"/>
                <a:gridCol w="764920"/>
              </a:tblGrid>
              <a:tr h="323599">
                <a:tc>
                  <a:txBody>
                    <a:bodyPr/>
                    <a:lstStyle/>
                    <a:p>
                      <a:pPr algn="just">
                        <a:spcAft>
                          <a:spcPts val="0"/>
                        </a:spcAft>
                      </a:pPr>
                      <a:r>
                        <a:rPr lang="en-US" sz="1400" b="1" dirty="0">
                          <a:effectLst/>
                          <a:latin typeface="Times New Roman"/>
                          <a:ea typeface="ＭＳ 明朝"/>
                          <a:cs typeface="Times New Roman"/>
                        </a:rPr>
                        <a:t>EVENTS</a:t>
                      </a:r>
                      <a:endParaRPr lang="en-US" sz="1400" dirty="0">
                        <a:effectLst/>
                        <a:latin typeface="Cambria"/>
                        <a:ea typeface="ＭＳ 明朝"/>
                        <a:cs typeface="Times New Roman"/>
                      </a:endParaRPr>
                    </a:p>
                  </a:txBody>
                  <a:tcPr marL="68580" marR="68580" marT="0" marB="0"/>
                </a:tc>
                <a:tc gridSpan="4">
                  <a:txBody>
                    <a:bodyPr/>
                    <a:lstStyle/>
                    <a:p>
                      <a:pPr algn="ctr">
                        <a:spcAft>
                          <a:spcPts val="0"/>
                        </a:spcAft>
                      </a:pPr>
                      <a:r>
                        <a:rPr lang="en-US" sz="1400" b="1" dirty="0">
                          <a:effectLst/>
                          <a:latin typeface="Times New Roman"/>
                          <a:ea typeface="ＭＳ 明朝"/>
                          <a:cs typeface="Times New Roman"/>
                        </a:rPr>
                        <a:t>PROBABILITY</a:t>
                      </a:r>
                      <a:endParaRPr lang="en-US" sz="1400" dirty="0">
                        <a:effectLst/>
                        <a:latin typeface="Cambria"/>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en-US" sz="1400" b="1">
                          <a:effectLst/>
                          <a:latin typeface="Times New Roman"/>
                          <a:ea typeface="ＭＳ 明朝"/>
                          <a:cs typeface="Times New Roman"/>
                        </a:rPr>
                        <a:t>RISK</a:t>
                      </a:r>
                      <a:endParaRPr lang="en-US" sz="1400">
                        <a:effectLst/>
                        <a:latin typeface="Cambria"/>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just">
                        <a:spcAft>
                          <a:spcPts val="0"/>
                        </a:spcAft>
                      </a:pPr>
                      <a:r>
                        <a:rPr lang="en-US" sz="1400" b="1">
                          <a:effectLst/>
                          <a:latin typeface="Times New Roman"/>
                          <a:ea typeface="ＭＳ 明朝"/>
                          <a:cs typeface="Times New Roman"/>
                        </a:rPr>
                        <a:t>PREPAREDNESS</a:t>
                      </a:r>
                      <a:endParaRPr lang="en-US" sz="1400">
                        <a:effectLst/>
                        <a:latin typeface="Cambria"/>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a:txBody>
                    <a:bodyPr/>
                    <a:lstStyle/>
                    <a:p>
                      <a:pPr algn="just">
                        <a:spcAft>
                          <a:spcPts val="0"/>
                        </a:spcAft>
                      </a:pPr>
                      <a:r>
                        <a:rPr lang="en-US" sz="1400" b="1">
                          <a:effectLst/>
                          <a:latin typeface="Times New Roman"/>
                          <a:ea typeface="ＭＳ 明朝"/>
                          <a:cs typeface="Times New Roman"/>
                        </a:rPr>
                        <a:t>TOTAL</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b="1" dirty="0">
                          <a:effectLst/>
                          <a:latin typeface="Times New Roman"/>
                          <a:ea typeface="ＭＳ 明朝"/>
                          <a:cs typeface="Times New Roman"/>
                        </a:rPr>
                        <a:t> </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High</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Med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Low</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None</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High risk ,</a:t>
                      </a:r>
                      <a:endParaRPr lang="en-US" sz="1400" dirty="0">
                        <a:effectLst/>
                        <a:latin typeface="Cambria"/>
                        <a:ea typeface="ＭＳ 明朝"/>
                        <a:cs typeface="Times New Roman"/>
                      </a:endParaRPr>
                    </a:p>
                    <a:p>
                      <a:pPr algn="just">
                        <a:spcAft>
                          <a:spcPts val="0"/>
                        </a:spcAft>
                      </a:pPr>
                      <a:r>
                        <a:rPr lang="en-US" sz="1400" dirty="0">
                          <a:effectLst/>
                          <a:latin typeface="Times New Roman"/>
                          <a:ea typeface="ＭＳ 明朝"/>
                          <a:cs typeface="Times New Roman"/>
                        </a:rPr>
                        <a:t>Possible </a:t>
                      </a:r>
                      <a:endParaRPr lang="en-US" sz="1400" dirty="0">
                        <a:effectLst/>
                        <a:latin typeface="Cambria"/>
                        <a:ea typeface="ＭＳ 明朝"/>
                        <a:cs typeface="Times New Roman"/>
                      </a:endParaRPr>
                    </a:p>
                    <a:p>
                      <a:pPr algn="just">
                        <a:spcAft>
                          <a:spcPts val="0"/>
                        </a:spcAft>
                      </a:pPr>
                      <a:r>
                        <a:rPr lang="en-US" sz="1400" dirty="0">
                          <a:effectLst/>
                          <a:latin typeface="Times New Roman"/>
                          <a:ea typeface="ＭＳ 明朝"/>
                          <a:cs typeface="Times New Roman"/>
                        </a:rPr>
                        <a:t>Life threat</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Significant Risk, Possible Life threat</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Moderate </a:t>
                      </a:r>
                      <a:r>
                        <a:rPr lang="en-US" sz="1400" dirty="0" err="1" smtClean="0">
                          <a:effectLst/>
                          <a:latin typeface="Times New Roman"/>
                          <a:ea typeface="ＭＳ 明朝"/>
                          <a:cs typeface="Times New Roman"/>
                        </a:rPr>
                        <a:t>ris</a:t>
                      </a:r>
                      <a:r>
                        <a:rPr lang="en-US" sz="1400" dirty="0" smtClean="0">
                          <a:effectLst/>
                          <a:latin typeface="Times New Roman"/>
                          <a:ea typeface="ＭＳ 明朝"/>
                          <a:cs typeface="Times New Roman"/>
                        </a:rPr>
                        <a:t> </a:t>
                      </a:r>
                      <a:r>
                        <a:rPr lang="en-US" sz="1400" dirty="0" err="1" smtClean="0">
                          <a:effectLst/>
                          <a:latin typeface="Times New Roman"/>
                          <a:ea typeface="ＭＳ 明朝"/>
                          <a:cs typeface="Times New Roman"/>
                        </a:rPr>
                        <a:t>k,</a:t>
                      </a:r>
                      <a:r>
                        <a:rPr lang="en-US" sz="1400" dirty="0" err="1">
                          <a:effectLst/>
                          <a:latin typeface="Times New Roman"/>
                          <a:ea typeface="ＭＳ 明朝"/>
                          <a:cs typeface="Times New Roman"/>
                        </a:rPr>
                        <a:t>Minor</a:t>
                      </a:r>
                      <a:r>
                        <a:rPr lang="en-US" sz="1400" dirty="0">
                          <a:effectLst/>
                          <a:latin typeface="Times New Roman"/>
                          <a:ea typeface="ＭＳ 明朝"/>
                          <a:cs typeface="Times New Roman"/>
                        </a:rPr>
                        <a:t> Injury</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Minimal </a:t>
                      </a:r>
                      <a:r>
                        <a:rPr lang="en-US" sz="1400" dirty="0" err="1" smtClean="0">
                          <a:effectLst/>
                          <a:latin typeface="Times New Roman"/>
                          <a:ea typeface="ＭＳ 明朝"/>
                          <a:cs typeface="Times New Roman"/>
                        </a:rPr>
                        <a:t>risk,</a:t>
                      </a:r>
                      <a:r>
                        <a:rPr lang="en-US" sz="1400" dirty="0" err="1">
                          <a:effectLst/>
                          <a:latin typeface="Times New Roman"/>
                          <a:ea typeface="ＭＳ 明朝"/>
                          <a:cs typeface="Times New Roman"/>
                        </a:rPr>
                        <a:t>Minor</a:t>
                      </a:r>
                      <a:r>
                        <a:rPr lang="en-US" sz="1400" dirty="0">
                          <a:effectLst/>
                          <a:latin typeface="Times New Roman"/>
                          <a:ea typeface="ＭＳ 明朝"/>
                          <a:cs typeface="Times New Roman"/>
                        </a:rPr>
                        <a:t> injury</a:t>
                      </a:r>
                      <a:endParaRPr lang="en-US" sz="1400" dirty="0">
                        <a:effectLst/>
                        <a:latin typeface="Cambria"/>
                        <a:ea typeface="ＭＳ 明朝"/>
                        <a:cs typeface="Times New Roman"/>
                      </a:endParaRPr>
                    </a:p>
                  </a:txBody>
                  <a:tcPr marL="68580" marR="68580" marT="0" marB="0"/>
                </a:tc>
                <a:tc>
                  <a:txBody>
                    <a:bodyPr/>
                    <a:lstStyle/>
                    <a:p>
                      <a:pPr algn="just">
                        <a:spcAft>
                          <a:spcPts val="0"/>
                        </a:spcAft>
                        <a:tabLst>
                          <a:tab pos="5490845" algn="l"/>
                        </a:tabLst>
                      </a:pPr>
                      <a:r>
                        <a:rPr lang="en-US" sz="1400">
                          <a:effectLst/>
                          <a:latin typeface="Times New Roman"/>
                          <a:ea typeface="ＭＳ 明朝"/>
                          <a:cs typeface="Times New Roman"/>
                        </a:rPr>
                        <a:t>No risk,injury</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Poor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Fair</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Good</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b="1">
                          <a:effectLst/>
                          <a:latin typeface="Times New Roman"/>
                          <a:ea typeface="ＭＳ 明朝"/>
                          <a:cs typeface="Times New Roman"/>
                        </a:rPr>
                        <a:t>SCORE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dirty="0">
                          <a:effectLst/>
                          <a:latin typeface="Times New Roman"/>
                          <a:ea typeface="ＭＳ 明朝"/>
                          <a:cs typeface="Times New Roman"/>
                        </a:rPr>
                        <a:t>3</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Theft</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Terrorism/Bomb Threat/Hostage Situation</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 </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 </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dirty="0">
                          <a:effectLst/>
                          <a:latin typeface="Times New Roman"/>
                          <a:ea typeface="ＭＳ 明朝"/>
                          <a:cs typeface="Times New Roman"/>
                        </a:rPr>
                        <a:t>6</a:t>
                      </a:r>
                      <a:endParaRPr lang="en-US" sz="1400" b="1" dirty="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Infant Abduction</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Strike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 </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5</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Misbehavior</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r>
              <a:tr h="323599">
                <a:tc>
                  <a:txBody>
                    <a:bodyPr/>
                    <a:lstStyle/>
                    <a:p>
                      <a:pPr algn="just">
                        <a:spcAft>
                          <a:spcPts val="0"/>
                        </a:spcAft>
                      </a:pPr>
                      <a:r>
                        <a:rPr lang="en-US" sz="1400" dirty="0">
                          <a:effectLst/>
                          <a:latin typeface="Times New Roman"/>
                          <a:ea typeface="ＭＳ 明朝"/>
                          <a:cs typeface="Times New Roman"/>
                        </a:rPr>
                        <a:t>Conflicts/</a:t>
                      </a:r>
                      <a:r>
                        <a:rPr lang="en-US" sz="1400" dirty="0" smtClean="0">
                          <a:effectLst/>
                          <a:latin typeface="Times New Roman"/>
                          <a:ea typeface="ＭＳ 明朝"/>
                          <a:cs typeface="Times New Roman"/>
                        </a:rPr>
                        <a:t>Work place </a:t>
                      </a:r>
                      <a:r>
                        <a:rPr lang="en-US" sz="1400" dirty="0">
                          <a:effectLst/>
                          <a:latin typeface="Times New Roman"/>
                          <a:ea typeface="ＭＳ 明朝"/>
                          <a:cs typeface="Times New Roman"/>
                        </a:rPr>
                        <a:t>Violence</a:t>
                      </a:r>
                      <a:endParaRPr lang="en-US" sz="1400" dirty="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3</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1</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dirty="0">
                          <a:effectLst/>
                          <a:latin typeface="Times New Roman"/>
                          <a:ea typeface="ＭＳ 明朝"/>
                          <a:cs typeface="Times New Roman"/>
                        </a:rPr>
                        <a:t>4</a:t>
                      </a:r>
                      <a:endParaRPr lang="en-US" sz="1400" dirty="0">
                        <a:effectLst/>
                        <a:latin typeface="Cambria"/>
                        <a:ea typeface="ＭＳ 明朝"/>
                        <a:cs typeface="Times New Roman"/>
                      </a:endParaRPr>
                    </a:p>
                  </a:txBody>
                  <a:tcPr marL="68580" marR="68580" marT="0" marB="0"/>
                </a:tc>
              </a:tr>
              <a:tr h="323599">
                <a:tc>
                  <a:txBody>
                    <a:bodyPr/>
                    <a:lstStyle/>
                    <a:p>
                      <a:pPr algn="just">
                        <a:spcAft>
                          <a:spcPts val="0"/>
                        </a:spcAft>
                      </a:pPr>
                      <a:r>
                        <a:rPr lang="en-US" sz="1400">
                          <a:effectLst/>
                          <a:latin typeface="Times New Roman"/>
                          <a:ea typeface="ＭＳ 明朝"/>
                          <a:cs typeface="Times New Roman"/>
                        </a:rPr>
                        <a:t>Fire</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0</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4</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2</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a:effectLst/>
                          <a:latin typeface="Times New Roman"/>
                          <a:ea typeface="ＭＳ 明朝"/>
                          <a:cs typeface="Times New Roman"/>
                        </a:rPr>
                        <a:t> </a:t>
                      </a:r>
                      <a:endParaRPr lang="en-US" sz="1400">
                        <a:effectLst/>
                        <a:latin typeface="Cambria"/>
                        <a:ea typeface="ＭＳ 明朝"/>
                        <a:cs typeface="Times New Roman"/>
                      </a:endParaRPr>
                    </a:p>
                  </a:txBody>
                  <a:tcPr marL="68580" marR="68580" marT="0" marB="0"/>
                </a:tc>
                <a:tc>
                  <a:txBody>
                    <a:bodyPr/>
                    <a:lstStyle/>
                    <a:p>
                      <a:pPr algn="just">
                        <a:spcAft>
                          <a:spcPts val="0"/>
                        </a:spcAft>
                      </a:pPr>
                      <a:r>
                        <a:rPr lang="en-US" sz="1400" b="1" dirty="0">
                          <a:effectLst/>
                          <a:latin typeface="Times New Roman"/>
                          <a:ea typeface="ＭＳ 明朝"/>
                          <a:cs typeface="Times New Roman"/>
                        </a:rPr>
                        <a:t>6</a:t>
                      </a:r>
                      <a:endParaRPr lang="en-US" sz="1400" b="1"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93061447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727"/>
            <a:ext cx="8229600" cy="1143000"/>
          </a:xfrm>
        </p:spPr>
        <p:txBody>
          <a:bodyPr>
            <a:normAutofit/>
          </a:bodyPr>
          <a:lstStyle/>
          <a:p>
            <a:r>
              <a:rPr lang="en-US" sz="2400" b="1" u="sng" dirty="0" smtClean="0">
                <a:latin typeface="+mn-lt"/>
              </a:rPr>
              <a:t>Total Scores</a:t>
            </a:r>
            <a:endParaRPr lang="en-US" sz="2400" b="1" u="sng"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6448878"/>
              </p:ext>
            </p:extLst>
          </p:nvPr>
        </p:nvGraphicFramePr>
        <p:xfrm>
          <a:off x="-3" y="841573"/>
          <a:ext cx="9144002" cy="5878076"/>
        </p:xfrm>
        <a:graphic>
          <a:graphicData uri="http://schemas.openxmlformats.org/drawingml/2006/table">
            <a:tbl>
              <a:tblPr firstRow="1" bandRow="1">
                <a:tableStyleId>{5C22544A-7EE6-4342-B048-85BDC9FD1C3A}</a:tableStyleId>
              </a:tblPr>
              <a:tblGrid>
                <a:gridCol w="923681"/>
                <a:gridCol w="610287"/>
                <a:gridCol w="593793"/>
                <a:gridCol w="484811"/>
                <a:gridCol w="554327"/>
                <a:gridCol w="751959"/>
                <a:gridCol w="653143"/>
                <a:gridCol w="653143"/>
                <a:gridCol w="653143"/>
                <a:gridCol w="653143"/>
                <a:gridCol w="653143"/>
                <a:gridCol w="534739"/>
                <a:gridCol w="577299"/>
                <a:gridCol w="847391"/>
              </a:tblGrid>
              <a:tr h="323599">
                <a:tc>
                  <a:txBody>
                    <a:bodyPr/>
                    <a:lstStyle/>
                    <a:p>
                      <a:pPr algn="just">
                        <a:spcAft>
                          <a:spcPts val="0"/>
                        </a:spcAft>
                      </a:pPr>
                      <a:r>
                        <a:rPr lang="en-US" sz="1400" b="1" dirty="0">
                          <a:effectLst/>
                          <a:latin typeface="+mn-lt"/>
                          <a:ea typeface="ＭＳ 明朝"/>
                          <a:cs typeface="Times New Roman"/>
                        </a:rPr>
                        <a:t>EVENTS</a:t>
                      </a:r>
                      <a:endParaRPr lang="en-US" sz="1400" dirty="0">
                        <a:effectLst/>
                        <a:latin typeface="+mn-lt"/>
                        <a:ea typeface="ＭＳ 明朝"/>
                        <a:cs typeface="Times New Roman"/>
                      </a:endParaRPr>
                    </a:p>
                  </a:txBody>
                  <a:tcPr marL="68580" marR="68580" marT="0" marB="0"/>
                </a:tc>
                <a:tc gridSpan="4">
                  <a:txBody>
                    <a:bodyPr/>
                    <a:lstStyle/>
                    <a:p>
                      <a:pPr algn="ctr">
                        <a:spcAft>
                          <a:spcPts val="0"/>
                        </a:spcAft>
                      </a:pPr>
                      <a:r>
                        <a:rPr lang="en-US" sz="1400" b="1" dirty="0">
                          <a:effectLst/>
                          <a:latin typeface="+mn-lt"/>
                          <a:ea typeface="ＭＳ 明朝"/>
                          <a:cs typeface="Times New Roman"/>
                        </a:rPr>
                        <a:t>PROBABILITY</a:t>
                      </a:r>
                      <a:endParaRPr lang="en-US" sz="1400" dirty="0">
                        <a:effectLst/>
                        <a:latin typeface="+mn-lt"/>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en-US" sz="1400" b="1" dirty="0">
                          <a:effectLst/>
                          <a:latin typeface="+mn-lt"/>
                          <a:ea typeface="ＭＳ 明朝"/>
                          <a:cs typeface="Times New Roman"/>
                        </a:rPr>
                        <a:t>RISK</a:t>
                      </a:r>
                      <a:endParaRPr lang="en-US" sz="1400" dirty="0">
                        <a:effectLst/>
                        <a:latin typeface="+mn-lt"/>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just">
                        <a:spcAft>
                          <a:spcPts val="0"/>
                        </a:spcAft>
                      </a:pPr>
                      <a:r>
                        <a:rPr lang="en-US" sz="1400" b="1">
                          <a:effectLst/>
                          <a:latin typeface="+mn-lt"/>
                          <a:ea typeface="ＭＳ 明朝"/>
                          <a:cs typeface="Times New Roman"/>
                        </a:rPr>
                        <a:t>PREPAREDNESS</a:t>
                      </a:r>
                      <a:endParaRPr lang="en-US" sz="1400">
                        <a:effectLst/>
                        <a:latin typeface="+mn-lt"/>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a:txBody>
                    <a:bodyPr/>
                    <a:lstStyle/>
                    <a:p>
                      <a:pPr algn="just">
                        <a:spcAft>
                          <a:spcPts val="0"/>
                        </a:spcAft>
                      </a:pPr>
                      <a:r>
                        <a:rPr lang="en-US" sz="1400" b="1" dirty="0">
                          <a:effectLst/>
                          <a:latin typeface="+mn-lt"/>
                          <a:ea typeface="ＭＳ 明朝"/>
                          <a:cs typeface="Times New Roman"/>
                        </a:rPr>
                        <a:t>TOTAL</a:t>
                      </a:r>
                      <a:endParaRPr lang="en-US" sz="1400" dirty="0">
                        <a:effectLst/>
                        <a:latin typeface="+mn-lt"/>
                        <a:ea typeface="ＭＳ 明朝"/>
                        <a:cs typeface="Times New Roman"/>
                      </a:endParaRPr>
                    </a:p>
                  </a:txBody>
                  <a:tcPr marL="68580" marR="68580" marT="0" marB="0"/>
                </a:tc>
              </a:tr>
              <a:tr h="323599">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a:effectLst/>
                          <a:latin typeface="+mn-lt"/>
                          <a:ea typeface="ＭＳ 明朝"/>
                          <a:cs typeface="Times New Roman"/>
                        </a:rPr>
                        <a:t>High</a:t>
                      </a:r>
                    </a:p>
                  </a:txBody>
                  <a:tcPr marL="68580" marR="68580" marT="0" marB="0"/>
                </a:tc>
                <a:tc>
                  <a:txBody>
                    <a:bodyPr/>
                    <a:lstStyle/>
                    <a:p>
                      <a:pPr algn="just">
                        <a:spcAft>
                          <a:spcPts val="0"/>
                        </a:spcAft>
                      </a:pPr>
                      <a:r>
                        <a:rPr lang="en-US" sz="1400">
                          <a:effectLst/>
                          <a:latin typeface="+mn-lt"/>
                          <a:ea typeface="ＭＳ 明朝"/>
                          <a:cs typeface="Times New Roman"/>
                        </a:rPr>
                        <a:t>Med </a:t>
                      </a:r>
                    </a:p>
                  </a:txBody>
                  <a:tcPr marL="68580" marR="68580" marT="0" marB="0"/>
                </a:tc>
                <a:tc>
                  <a:txBody>
                    <a:bodyPr/>
                    <a:lstStyle/>
                    <a:p>
                      <a:pPr algn="just">
                        <a:spcAft>
                          <a:spcPts val="0"/>
                        </a:spcAft>
                      </a:pPr>
                      <a:r>
                        <a:rPr lang="en-US" sz="1400">
                          <a:effectLst/>
                          <a:latin typeface="+mn-lt"/>
                          <a:ea typeface="ＭＳ 明朝"/>
                          <a:cs typeface="Times New Roman"/>
                        </a:rPr>
                        <a:t>Low</a:t>
                      </a:r>
                    </a:p>
                  </a:txBody>
                  <a:tcPr marL="68580" marR="68580" marT="0" marB="0"/>
                </a:tc>
                <a:tc>
                  <a:txBody>
                    <a:bodyPr/>
                    <a:lstStyle/>
                    <a:p>
                      <a:pPr algn="just">
                        <a:spcAft>
                          <a:spcPts val="0"/>
                        </a:spcAft>
                      </a:pPr>
                      <a:r>
                        <a:rPr lang="en-US" sz="1400" dirty="0">
                          <a:effectLst/>
                          <a:latin typeface="+mn-lt"/>
                          <a:ea typeface="ＭＳ 明朝"/>
                          <a:cs typeface="Times New Roman"/>
                        </a:rPr>
                        <a:t>None</a:t>
                      </a:r>
                    </a:p>
                  </a:txBody>
                  <a:tcPr marL="68580" marR="68580" marT="0" marB="0"/>
                </a:tc>
                <a:tc>
                  <a:txBody>
                    <a:bodyPr/>
                    <a:lstStyle/>
                    <a:p>
                      <a:pPr algn="just">
                        <a:spcAft>
                          <a:spcPts val="0"/>
                        </a:spcAft>
                      </a:pPr>
                      <a:r>
                        <a:rPr lang="en-US" sz="1400">
                          <a:effectLst/>
                          <a:latin typeface="+mn-lt"/>
                          <a:ea typeface="ＭＳ 明朝"/>
                          <a:cs typeface="Times New Roman"/>
                        </a:rPr>
                        <a:t>High risk ,</a:t>
                      </a:r>
                    </a:p>
                    <a:p>
                      <a:pPr algn="just">
                        <a:spcAft>
                          <a:spcPts val="0"/>
                        </a:spcAft>
                      </a:pPr>
                      <a:r>
                        <a:rPr lang="en-US" sz="1400">
                          <a:effectLst/>
                          <a:latin typeface="+mn-lt"/>
                          <a:ea typeface="ＭＳ 明朝"/>
                          <a:cs typeface="Times New Roman"/>
                        </a:rPr>
                        <a:t>Possible </a:t>
                      </a:r>
                    </a:p>
                    <a:p>
                      <a:pPr algn="just">
                        <a:spcAft>
                          <a:spcPts val="0"/>
                        </a:spcAft>
                      </a:pPr>
                      <a:r>
                        <a:rPr lang="en-US" sz="1400">
                          <a:effectLst/>
                          <a:latin typeface="+mn-lt"/>
                          <a:ea typeface="ＭＳ 明朝"/>
                          <a:cs typeface="Times New Roman"/>
                        </a:rPr>
                        <a:t>Life threat</a:t>
                      </a:r>
                    </a:p>
                  </a:txBody>
                  <a:tcPr marL="68580" marR="68580" marT="0" marB="0"/>
                </a:tc>
                <a:tc>
                  <a:txBody>
                    <a:bodyPr/>
                    <a:lstStyle/>
                    <a:p>
                      <a:pPr algn="just">
                        <a:spcAft>
                          <a:spcPts val="0"/>
                        </a:spcAft>
                      </a:pPr>
                      <a:r>
                        <a:rPr lang="en-US" sz="1400">
                          <a:effectLst/>
                          <a:latin typeface="+mn-lt"/>
                          <a:ea typeface="ＭＳ 明朝"/>
                          <a:cs typeface="Times New Roman"/>
                        </a:rPr>
                        <a:t>Significant Risk, Possible Life threat</a:t>
                      </a:r>
                    </a:p>
                  </a:txBody>
                  <a:tcPr marL="68580" marR="68580" marT="0" marB="0"/>
                </a:tc>
                <a:tc>
                  <a:txBody>
                    <a:bodyPr/>
                    <a:lstStyle/>
                    <a:p>
                      <a:pPr algn="just">
                        <a:spcAft>
                          <a:spcPts val="0"/>
                        </a:spcAft>
                      </a:pPr>
                      <a:r>
                        <a:rPr lang="en-US" sz="1400">
                          <a:effectLst/>
                          <a:latin typeface="+mn-lt"/>
                          <a:ea typeface="ＭＳ 明朝"/>
                          <a:cs typeface="Times New Roman"/>
                        </a:rPr>
                        <a:t>Moderate risk,Minor Injury</a:t>
                      </a:r>
                    </a:p>
                  </a:txBody>
                  <a:tcPr marL="68580" marR="68580" marT="0" marB="0"/>
                </a:tc>
                <a:tc>
                  <a:txBody>
                    <a:bodyPr/>
                    <a:lstStyle/>
                    <a:p>
                      <a:pPr algn="just">
                        <a:spcAft>
                          <a:spcPts val="0"/>
                        </a:spcAft>
                      </a:pPr>
                      <a:r>
                        <a:rPr lang="en-US" sz="1400">
                          <a:effectLst/>
                          <a:latin typeface="+mn-lt"/>
                          <a:ea typeface="ＭＳ 明朝"/>
                          <a:cs typeface="Times New Roman"/>
                        </a:rPr>
                        <a:t>Minimal risk,Minor injury</a:t>
                      </a:r>
                    </a:p>
                  </a:txBody>
                  <a:tcPr marL="68580" marR="68580" marT="0" marB="0"/>
                </a:tc>
                <a:tc>
                  <a:txBody>
                    <a:bodyPr/>
                    <a:lstStyle/>
                    <a:p>
                      <a:pPr algn="just">
                        <a:spcAft>
                          <a:spcPts val="0"/>
                        </a:spcAft>
                        <a:tabLst>
                          <a:tab pos="5490845" algn="l"/>
                        </a:tabLst>
                      </a:pPr>
                      <a:r>
                        <a:rPr lang="en-US" sz="1400">
                          <a:effectLst/>
                          <a:latin typeface="+mn-lt"/>
                          <a:ea typeface="ＭＳ 明朝"/>
                          <a:cs typeface="Times New Roman"/>
                        </a:rPr>
                        <a:t>No risk,injury</a:t>
                      </a:r>
                    </a:p>
                  </a:txBody>
                  <a:tcPr marL="68580" marR="68580" marT="0" marB="0"/>
                </a:tc>
                <a:tc>
                  <a:txBody>
                    <a:bodyPr/>
                    <a:lstStyle/>
                    <a:p>
                      <a:pPr algn="just">
                        <a:spcAft>
                          <a:spcPts val="0"/>
                        </a:spcAft>
                      </a:pPr>
                      <a:r>
                        <a:rPr lang="en-US" sz="1400">
                          <a:effectLst/>
                          <a:latin typeface="+mn-lt"/>
                          <a:ea typeface="ＭＳ 明朝"/>
                          <a:cs typeface="Times New Roman"/>
                        </a:rPr>
                        <a:t>Poor </a:t>
                      </a:r>
                    </a:p>
                  </a:txBody>
                  <a:tcPr marL="68580" marR="68580" marT="0" marB="0"/>
                </a:tc>
                <a:tc>
                  <a:txBody>
                    <a:bodyPr/>
                    <a:lstStyle/>
                    <a:p>
                      <a:pPr algn="just">
                        <a:spcAft>
                          <a:spcPts val="0"/>
                        </a:spcAft>
                      </a:pPr>
                      <a:r>
                        <a:rPr lang="en-US" sz="1400">
                          <a:effectLst/>
                          <a:latin typeface="+mn-lt"/>
                          <a:ea typeface="ＭＳ 明朝"/>
                          <a:cs typeface="Times New Roman"/>
                        </a:rPr>
                        <a:t>Fair</a:t>
                      </a:r>
                    </a:p>
                  </a:txBody>
                  <a:tcPr marL="68580" marR="68580" marT="0" marB="0"/>
                </a:tc>
                <a:tc>
                  <a:txBody>
                    <a:bodyPr/>
                    <a:lstStyle/>
                    <a:p>
                      <a:pPr algn="just">
                        <a:spcAft>
                          <a:spcPts val="0"/>
                        </a:spcAft>
                      </a:pPr>
                      <a:r>
                        <a:rPr lang="en-US" sz="1400">
                          <a:effectLst/>
                          <a:latin typeface="+mn-lt"/>
                          <a:ea typeface="ＭＳ 明朝"/>
                          <a:cs typeface="Times New Roman"/>
                        </a:rPr>
                        <a:t>Good</a:t>
                      </a: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r>
              <a:tr h="323599">
                <a:tc>
                  <a:txBody>
                    <a:bodyPr/>
                    <a:lstStyle/>
                    <a:p>
                      <a:pPr algn="just">
                        <a:spcAft>
                          <a:spcPts val="0"/>
                        </a:spcAft>
                      </a:pPr>
                      <a:r>
                        <a:rPr lang="en-US" sz="1400" b="1">
                          <a:effectLst/>
                          <a:latin typeface="+mn-lt"/>
                          <a:ea typeface="ＭＳ 明朝"/>
                          <a:cs typeface="Times New Roman"/>
                        </a:rPr>
                        <a:t>SCORE</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3</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2</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1</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0</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4</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3</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2</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1</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0</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3</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2</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1</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r>
              <a:tr h="323599">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r>
              <a:tr h="323599">
                <a:tc>
                  <a:txBody>
                    <a:bodyPr/>
                    <a:lstStyle/>
                    <a:p>
                      <a:pPr algn="just">
                        <a:spcAft>
                          <a:spcPts val="0"/>
                        </a:spcAft>
                      </a:pPr>
                      <a:r>
                        <a:rPr lang="en-US" sz="1400" dirty="0">
                          <a:effectLst/>
                          <a:latin typeface="+mn-lt"/>
                          <a:ea typeface="ＭＳ 明朝"/>
                          <a:cs typeface="Times New Roman"/>
                        </a:rPr>
                        <a:t>Hazardous </a:t>
                      </a:r>
                      <a:r>
                        <a:rPr lang="en-US" sz="1400" dirty="0" smtClean="0">
                          <a:effectLst/>
                          <a:latin typeface="+mn-lt"/>
                          <a:ea typeface="ＭＳ 明朝"/>
                          <a:cs typeface="Times New Roman"/>
                        </a:rPr>
                        <a:t>mate </a:t>
                      </a:r>
                      <a:r>
                        <a:rPr lang="en-US" sz="1400" dirty="0" err="1" smtClean="0">
                          <a:effectLst/>
                          <a:latin typeface="+mn-lt"/>
                          <a:ea typeface="ＭＳ 明朝"/>
                          <a:cs typeface="Times New Roman"/>
                        </a:rPr>
                        <a:t>rial</a:t>
                      </a:r>
                      <a:r>
                        <a:rPr lang="en-US" sz="1400" dirty="0" smtClean="0">
                          <a:effectLst/>
                          <a:latin typeface="+mn-lt"/>
                          <a:ea typeface="ＭＳ 明朝"/>
                          <a:cs typeface="Times New Roman"/>
                        </a:rPr>
                        <a:t> Expo sure</a:t>
                      </a:r>
                      <a:r>
                        <a:rPr lang="en-US" sz="1400" dirty="0">
                          <a:effectLst/>
                          <a:latin typeface="+mn-lt"/>
                          <a:ea typeface="ＭＳ 明朝"/>
                          <a:cs typeface="Times New Roman"/>
                        </a:rPr>
                        <a:t>/Leak</a:t>
                      </a:r>
                    </a:p>
                  </a:txBody>
                  <a:tcPr marL="68580" marR="68580" marT="0" marB="0"/>
                </a:tc>
                <a:tc>
                  <a:txBody>
                    <a:bodyPr/>
                    <a:lstStyle/>
                    <a:p>
                      <a:pPr algn="just">
                        <a:spcAft>
                          <a:spcPts val="0"/>
                        </a:spcAft>
                      </a:pPr>
                      <a:r>
                        <a:rPr lang="en-US" sz="1400" b="1" dirty="0">
                          <a:effectLst/>
                          <a:latin typeface="+mn-lt"/>
                          <a:ea typeface="ＭＳ 明朝"/>
                          <a:cs typeface="Times New Roman"/>
                        </a:rPr>
                        <a:t> </a:t>
                      </a:r>
                      <a:endParaRPr lang="en-US" sz="1400" dirty="0">
                        <a:effectLst/>
                        <a:latin typeface="+mn-lt"/>
                        <a:ea typeface="ＭＳ 明朝"/>
                        <a:cs typeface="Times New Roman"/>
                      </a:endParaRPr>
                    </a:p>
                  </a:txBody>
                  <a:tcPr marL="68580" marR="68580" marT="0" marB="0"/>
                </a:tc>
                <a:tc>
                  <a:txBody>
                    <a:bodyPr/>
                    <a:lstStyle/>
                    <a:p>
                      <a:pPr algn="just">
                        <a:spcAft>
                          <a:spcPts val="0"/>
                        </a:spcAft>
                      </a:pPr>
                      <a:r>
                        <a:rPr lang="en-US" sz="1400" b="1" dirty="0">
                          <a:effectLst/>
                          <a:latin typeface="+mn-lt"/>
                          <a:ea typeface="ＭＳ 明朝"/>
                          <a:cs typeface="Times New Roman"/>
                        </a:rPr>
                        <a:t> </a:t>
                      </a:r>
                      <a:endParaRPr lang="en-US" sz="1400" dirty="0">
                        <a:effectLst/>
                        <a:latin typeface="+mn-lt"/>
                        <a:ea typeface="ＭＳ 明朝"/>
                        <a:cs typeface="Times New Roman"/>
                      </a:endParaRPr>
                    </a:p>
                  </a:txBody>
                  <a:tcPr marL="68580" marR="68580" marT="0" marB="0"/>
                </a:tc>
                <a:tc>
                  <a:txBody>
                    <a:bodyPr/>
                    <a:lstStyle/>
                    <a:p>
                      <a:pPr algn="just">
                        <a:spcAft>
                          <a:spcPts val="0"/>
                        </a:spcAft>
                      </a:pPr>
                      <a:r>
                        <a:rPr lang="en-US" sz="1400" b="1" dirty="0">
                          <a:effectLst/>
                          <a:latin typeface="+mn-lt"/>
                          <a:ea typeface="ＭＳ 明朝"/>
                          <a:cs typeface="Times New Roman"/>
                        </a:rPr>
                        <a:t> </a:t>
                      </a:r>
                      <a:endParaRPr lang="en-US" sz="1400" dirty="0">
                        <a:effectLst/>
                        <a:latin typeface="+mn-lt"/>
                        <a:ea typeface="ＭＳ 明朝"/>
                        <a:cs typeface="Times New Roman"/>
                      </a:endParaRPr>
                    </a:p>
                  </a:txBody>
                  <a:tcPr marL="68580" marR="68580" marT="0" marB="0"/>
                </a:tc>
                <a:tc>
                  <a:txBody>
                    <a:bodyPr/>
                    <a:lstStyle/>
                    <a:p>
                      <a:pPr algn="just">
                        <a:spcAft>
                          <a:spcPts val="0"/>
                        </a:spcAft>
                      </a:pPr>
                      <a:r>
                        <a:rPr lang="en-US" sz="1400" dirty="0">
                          <a:effectLst/>
                          <a:latin typeface="+mn-lt"/>
                          <a:ea typeface="ＭＳ 明朝"/>
                          <a:cs typeface="Times New Roman"/>
                        </a:rPr>
                        <a:t>0</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2</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1</a:t>
                      </a:r>
                    </a:p>
                  </a:txBody>
                  <a:tcPr marL="68580" marR="68580" marT="0" marB="0"/>
                </a:tc>
                <a:tc>
                  <a:txBody>
                    <a:bodyPr/>
                    <a:lstStyle/>
                    <a:p>
                      <a:pPr algn="just">
                        <a:spcAft>
                          <a:spcPts val="0"/>
                        </a:spcAft>
                      </a:pPr>
                      <a:r>
                        <a:rPr lang="en-US" sz="1400" dirty="0">
                          <a:effectLst/>
                          <a:latin typeface="+mn-lt"/>
                          <a:ea typeface="ＭＳ 明朝"/>
                          <a:cs typeface="Times New Roman"/>
                        </a:rPr>
                        <a:t>3</a:t>
                      </a:r>
                    </a:p>
                  </a:txBody>
                  <a:tcPr marL="68580" marR="68580" marT="0" marB="0"/>
                </a:tc>
              </a:tr>
              <a:tr h="323599">
                <a:tc>
                  <a:txBody>
                    <a:bodyPr/>
                    <a:lstStyle/>
                    <a:p>
                      <a:pPr algn="just">
                        <a:spcAft>
                          <a:spcPts val="0"/>
                        </a:spcAft>
                      </a:pPr>
                      <a:r>
                        <a:rPr lang="en-US" sz="1400" dirty="0">
                          <a:effectLst/>
                          <a:latin typeface="+mn-lt"/>
                          <a:ea typeface="ＭＳ 明朝"/>
                          <a:cs typeface="Times New Roman"/>
                        </a:rPr>
                        <a:t>Traffic management</a:t>
                      </a:r>
                    </a:p>
                  </a:txBody>
                  <a:tcPr marL="68580" marR="68580" marT="0" marB="0"/>
                </a:tc>
                <a:tc>
                  <a:txBody>
                    <a:bodyPr/>
                    <a:lstStyle/>
                    <a:p>
                      <a:pPr algn="just">
                        <a:spcAft>
                          <a:spcPts val="0"/>
                        </a:spcAft>
                      </a:pPr>
                      <a:r>
                        <a:rPr lang="en-US" sz="1400" b="1" dirty="0">
                          <a:effectLst/>
                          <a:latin typeface="+mn-lt"/>
                          <a:ea typeface="ＭＳ 明朝"/>
                          <a:cs typeface="Times New Roman"/>
                        </a:rPr>
                        <a:t> </a:t>
                      </a:r>
                      <a:endParaRPr lang="en-US" sz="1400" dirty="0">
                        <a:effectLst/>
                        <a:latin typeface="+mn-lt"/>
                        <a:ea typeface="ＭＳ 明朝"/>
                        <a:cs typeface="Times New Roman"/>
                      </a:endParaRPr>
                    </a:p>
                  </a:txBody>
                  <a:tcPr marL="68580" marR="68580" marT="0" marB="0"/>
                </a:tc>
                <a:tc>
                  <a:txBody>
                    <a:bodyPr/>
                    <a:lstStyle/>
                    <a:p>
                      <a:pPr algn="just">
                        <a:spcAft>
                          <a:spcPts val="0"/>
                        </a:spcAft>
                      </a:pPr>
                      <a:r>
                        <a:rPr lang="en-US" sz="1400" b="1" dirty="0">
                          <a:effectLst/>
                          <a:latin typeface="+mn-lt"/>
                          <a:ea typeface="ＭＳ 明朝"/>
                          <a:cs typeface="Times New Roman"/>
                        </a:rPr>
                        <a:t> </a:t>
                      </a:r>
                      <a:endParaRPr lang="en-US" sz="1400" dirty="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dirty="0">
                          <a:effectLst/>
                          <a:latin typeface="+mn-lt"/>
                          <a:ea typeface="ＭＳ 明朝"/>
                          <a:cs typeface="Times New Roman"/>
                        </a:rPr>
                        <a:t>0</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2</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2</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4</a:t>
                      </a:r>
                    </a:p>
                  </a:txBody>
                  <a:tcPr marL="68580" marR="68580" marT="0" marB="0"/>
                </a:tc>
              </a:tr>
              <a:tr h="323599">
                <a:tc>
                  <a:txBody>
                    <a:bodyPr/>
                    <a:lstStyle/>
                    <a:p>
                      <a:pPr algn="just">
                        <a:spcAft>
                          <a:spcPts val="0"/>
                        </a:spcAft>
                      </a:pPr>
                      <a:r>
                        <a:rPr lang="en-US" sz="1400">
                          <a:effectLst/>
                          <a:latin typeface="+mn-lt"/>
                          <a:ea typeface="ＭＳ 明朝"/>
                          <a:cs typeface="Times New Roman"/>
                        </a:rPr>
                        <a:t>Sexual offence</a:t>
                      </a: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a:effectLst/>
                          <a:latin typeface="+mn-lt"/>
                          <a:ea typeface="ＭＳ 明朝"/>
                          <a:cs typeface="Times New Roman"/>
                        </a:rPr>
                        <a:t>0</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3</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1</a:t>
                      </a:r>
                    </a:p>
                  </a:txBody>
                  <a:tcPr marL="68580" marR="68580" marT="0" marB="0"/>
                </a:tc>
                <a:tc>
                  <a:txBody>
                    <a:bodyPr/>
                    <a:lstStyle/>
                    <a:p>
                      <a:pPr algn="just">
                        <a:spcAft>
                          <a:spcPts val="0"/>
                        </a:spcAft>
                      </a:pPr>
                      <a:r>
                        <a:rPr lang="en-US" sz="1400" dirty="0">
                          <a:effectLst/>
                          <a:latin typeface="+mn-lt"/>
                          <a:ea typeface="ＭＳ 明朝"/>
                          <a:cs typeface="Times New Roman"/>
                        </a:rPr>
                        <a:t>4</a:t>
                      </a:r>
                    </a:p>
                  </a:txBody>
                  <a:tcPr marL="68580" marR="68580" marT="0" marB="0"/>
                </a:tc>
              </a:tr>
              <a:tr h="323599">
                <a:tc>
                  <a:txBody>
                    <a:bodyPr/>
                    <a:lstStyle/>
                    <a:p>
                      <a:pPr algn="just">
                        <a:spcAft>
                          <a:spcPts val="0"/>
                        </a:spcAft>
                      </a:pPr>
                      <a:r>
                        <a:rPr lang="en-US" sz="1400">
                          <a:effectLst/>
                          <a:latin typeface="+mn-lt"/>
                          <a:ea typeface="ＭＳ 明朝"/>
                          <a:cs typeface="Times New Roman"/>
                        </a:rPr>
                        <a:t>Absconding </a:t>
                      </a: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a:effectLst/>
                          <a:latin typeface="+mn-lt"/>
                          <a:ea typeface="ＭＳ 明朝"/>
                          <a:cs typeface="Times New Roman"/>
                        </a:rPr>
                        <a:t>0</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2</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1</a:t>
                      </a:r>
                    </a:p>
                  </a:txBody>
                  <a:tcPr marL="68580" marR="68580" marT="0" marB="0"/>
                </a:tc>
                <a:tc>
                  <a:txBody>
                    <a:bodyPr/>
                    <a:lstStyle/>
                    <a:p>
                      <a:pPr algn="just">
                        <a:spcAft>
                          <a:spcPts val="0"/>
                        </a:spcAft>
                      </a:pPr>
                      <a:r>
                        <a:rPr lang="en-US" sz="1400">
                          <a:effectLst/>
                          <a:latin typeface="+mn-lt"/>
                          <a:ea typeface="ＭＳ 明朝"/>
                          <a:cs typeface="Times New Roman"/>
                        </a:rPr>
                        <a:t>3</a:t>
                      </a:r>
                    </a:p>
                  </a:txBody>
                  <a:tcPr marL="68580" marR="68580" marT="0" marB="0"/>
                </a:tc>
              </a:tr>
              <a:tr h="323599">
                <a:tc>
                  <a:txBody>
                    <a:bodyPr/>
                    <a:lstStyle/>
                    <a:p>
                      <a:pPr algn="just">
                        <a:spcAft>
                          <a:spcPts val="0"/>
                        </a:spcAft>
                      </a:pPr>
                      <a:r>
                        <a:rPr lang="en-US" sz="1400">
                          <a:effectLst/>
                          <a:latin typeface="+mn-lt"/>
                          <a:ea typeface="ＭＳ 明朝"/>
                          <a:cs typeface="Times New Roman"/>
                        </a:rPr>
                        <a:t>Animal Nuisance</a:t>
                      </a: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a:effectLst/>
                          <a:latin typeface="+mn-lt"/>
                          <a:ea typeface="ＭＳ 明朝"/>
                          <a:cs typeface="Times New Roman"/>
                        </a:rPr>
                        <a:t>0</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2</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1</a:t>
                      </a:r>
                    </a:p>
                  </a:txBody>
                  <a:tcPr marL="68580" marR="68580" marT="0" marB="0"/>
                </a:tc>
                <a:tc>
                  <a:txBody>
                    <a:bodyPr/>
                    <a:lstStyle/>
                    <a:p>
                      <a:pPr algn="just">
                        <a:spcAft>
                          <a:spcPts val="0"/>
                        </a:spcAft>
                      </a:pPr>
                      <a:r>
                        <a:rPr lang="en-US" sz="1400">
                          <a:effectLst/>
                          <a:latin typeface="+mn-lt"/>
                          <a:ea typeface="ＭＳ 明朝"/>
                          <a:cs typeface="Times New Roman"/>
                        </a:rPr>
                        <a:t>3</a:t>
                      </a:r>
                    </a:p>
                  </a:txBody>
                  <a:tcPr marL="68580" marR="68580" marT="0" marB="0"/>
                </a:tc>
              </a:tr>
              <a:tr h="323599">
                <a:tc>
                  <a:txBody>
                    <a:bodyPr/>
                    <a:lstStyle/>
                    <a:p>
                      <a:pPr algn="just">
                        <a:spcAft>
                          <a:spcPts val="0"/>
                        </a:spcAft>
                      </a:pPr>
                      <a:r>
                        <a:rPr lang="en-US" sz="1400">
                          <a:effectLst/>
                          <a:latin typeface="+mn-lt"/>
                          <a:ea typeface="ＭＳ 明朝"/>
                          <a:cs typeface="Times New Roman"/>
                        </a:rPr>
                        <a:t>Suicide/Attempted suicide/General</a:t>
                      </a: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b="1">
                          <a:effectLst/>
                          <a:latin typeface="+mn-lt"/>
                          <a:ea typeface="ＭＳ 明朝"/>
                          <a:cs typeface="Times New Roman"/>
                        </a:rPr>
                        <a:t> </a:t>
                      </a:r>
                      <a:endParaRPr lang="en-US" sz="1400">
                        <a:effectLst/>
                        <a:latin typeface="+mn-lt"/>
                        <a:ea typeface="ＭＳ 明朝"/>
                        <a:cs typeface="Times New Roman"/>
                      </a:endParaRPr>
                    </a:p>
                  </a:txBody>
                  <a:tcPr marL="68580" marR="68580" marT="0" marB="0"/>
                </a:tc>
                <a:tc>
                  <a:txBody>
                    <a:bodyPr/>
                    <a:lstStyle/>
                    <a:p>
                      <a:pPr algn="just">
                        <a:spcAft>
                          <a:spcPts val="0"/>
                        </a:spcAft>
                      </a:pPr>
                      <a:r>
                        <a:rPr lang="en-US" sz="1400">
                          <a:effectLst/>
                          <a:latin typeface="+mn-lt"/>
                          <a:ea typeface="ＭＳ 明朝"/>
                          <a:cs typeface="Times New Roman"/>
                        </a:rPr>
                        <a:t>0</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2</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a:effectLst/>
                          <a:latin typeface="+mn-lt"/>
                          <a:ea typeface="ＭＳ 明朝"/>
                          <a:cs typeface="Times New Roman"/>
                        </a:rPr>
                        <a:t> </a:t>
                      </a:r>
                    </a:p>
                  </a:txBody>
                  <a:tcPr marL="68580" marR="68580" marT="0" marB="0"/>
                </a:tc>
                <a:tc>
                  <a:txBody>
                    <a:bodyPr/>
                    <a:lstStyle/>
                    <a:p>
                      <a:pPr algn="just">
                        <a:spcAft>
                          <a:spcPts val="0"/>
                        </a:spcAft>
                      </a:pPr>
                      <a:r>
                        <a:rPr lang="en-US" sz="1400" dirty="0">
                          <a:effectLst/>
                          <a:latin typeface="+mn-lt"/>
                          <a:ea typeface="ＭＳ 明朝"/>
                          <a:cs typeface="Times New Roman"/>
                        </a:rPr>
                        <a:t>1</a:t>
                      </a:r>
                    </a:p>
                  </a:txBody>
                  <a:tcPr marL="68580" marR="68580" marT="0" marB="0"/>
                </a:tc>
                <a:tc>
                  <a:txBody>
                    <a:bodyPr/>
                    <a:lstStyle/>
                    <a:p>
                      <a:pPr algn="just">
                        <a:spcAft>
                          <a:spcPts val="0"/>
                        </a:spcAft>
                      </a:pPr>
                      <a:r>
                        <a:rPr lang="en-US" sz="1400" dirty="0">
                          <a:effectLst/>
                          <a:latin typeface="+mn-lt"/>
                          <a:ea typeface="ＭＳ 明朝"/>
                          <a:cs typeface="Times New Roman"/>
                        </a:rPr>
                        <a:t>3</a:t>
                      </a:r>
                    </a:p>
                  </a:txBody>
                  <a:tcPr marL="68580" marR="68580" marT="0" marB="0"/>
                </a:tc>
              </a:tr>
            </a:tbl>
          </a:graphicData>
        </a:graphic>
      </p:graphicFrame>
    </p:spTree>
    <p:extLst>
      <p:ext uri="{BB962C8B-B14F-4D97-AF65-F5344CB8AC3E}">
        <p14:creationId xmlns:p14="http://schemas.microsoft.com/office/powerpoint/2010/main" val="3785140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885" y="2443995"/>
            <a:ext cx="8461550" cy="904589"/>
          </a:xfrm>
        </p:spPr>
        <p:txBody>
          <a:bodyPr>
            <a:normAutofit/>
          </a:bodyPr>
          <a:lstStyle/>
          <a:p>
            <a:r>
              <a:rPr lang="en-US" sz="2400" dirty="0" smtClean="0">
                <a:latin typeface="Times New Roman"/>
                <a:cs typeface="Times New Roman"/>
              </a:rPr>
              <a:t/>
            </a:r>
            <a:br>
              <a:rPr lang="en-US" sz="2400" dirty="0" smtClean="0">
                <a:latin typeface="Times New Roman"/>
                <a:cs typeface="Times New Roman"/>
              </a:rPr>
            </a:br>
            <a:r>
              <a:rPr lang="en-US" sz="2400" u="sng" dirty="0" smtClean="0">
                <a:latin typeface="Times New Roman"/>
                <a:cs typeface="Times New Roman"/>
              </a:rPr>
              <a:t>Internship </a:t>
            </a:r>
            <a:r>
              <a:rPr lang="en-US" sz="2400" u="sng" dirty="0">
                <a:latin typeface="Times New Roman"/>
                <a:cs typeface="Times New Roman"/>
              </a:rPr>
              <a:t>At Cantonment General Hospital </a:t>
            </a:r>
            <a:endParaRPr lang="en-US" sz="2400" u="sng" dirty="0"/>
          </a:p>
        </p:txBody>
      </p:sp>
    </p:spTree>
    <p:extLst>
      <p:ext uri="{BB962C8B-B14F-4D97-AF65-F5344CB8AC3E}">
        <p14:creationId xmlns:p14="http://schemas.microsoft.com/office/powerpoint/2010/main" val="30639736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latin typeface="Times New Roman"/>
                <a:cs typeface="Times New Roman"/>
              </a:rPr>
              <a:t>Observation And Discussion</a:t>
            </a:r>
            <a:endParaRPr lang="en-US" sz="2400" dirty="0">
              <a:latin typeface="+mn-lt"/>
            </a:endParaRPr>
          </a:p>
        </p:txBody>
      </p:sp>
      <p:sp>
        <p:nvSpPr>
          <p:cNvPr id="3" name="Content Placeholder 2"/>
          <p:cNvSpPr>
            <a:spLocks noGrp="1"/>
          </p:cNvSpPr>
          <p:nvPr>
            <p:ph idx="1"/>
          </p:nvPr>
        </p:nvSpPr>
        <p:spPr/>
        <p:txBody>
          <a:bodyPr>
            <a:normAutofit/>
          </a:bodyPr>
          <a:lstStyle/>
          <a:p>
            <a:r>
              <a:rPr lang="en-US" sz="1800" b="1" dirty="0" smtClean="0"/>
              <a:t>Observations:</a:t>
            </a:r>
            <a:endParaRPr lang="en-US" sz="1800" dirty="0" smtClean="0"/>
          </a:p>
          <a:p>
            <a:pPr lvl="1"/>
            <a:r>
              <a:rPr lang="en-US" sz="1800" b="1" dirty="0" smtClean="0"/>
              <a:t>Terrorism </a:t>
            </a:r>
            <a:r>
              <a:rPr lang="en-US" sz="1800" b="1" dirty="0"/>
              <a:t>and fire scored highest total scores of 6. </a:t>
            </a:r>
            <a:endParaRPr lang="en-US" sz="1800" b="1" dirty="0" smtClean="0"/>
          </a:p>
          <a:p>
            <a:pPr lvl="1"/>
            <a:r>
              <a:rPr lang="en-US" sz="1800" b="1" dirty="0" smtClean="0"/>
              <a:t>As </a:t>
            </a:r>
            <a:r>
              <a:rPr lang="en-US" sz="1800" b="1" dirty="0"/>
              <a:t>per guidelines of tool, lower the score the better, signifying that risk and probability of that particular security situation is low in the institute and it is well prepared for the same</a:t>
            </a:r>
            <a:r>
              <a:rPr lang="en-US" sz="1800" b="1" dirty="0" smtClean="0"/>
              <a:t>.</a:t>
            </a:r>
          </a:p>
          <a:p>
            <a:pPr lvl="1"/>
            <a:r>
              <a:rPr lang="en-US" sz="1800" b="1" dirty="0" smtClean="0"/>
              <a:t> </a:t>
            </a:r>
            <a:r>
              <a:rPr lang="en-US" sz="1800" b="1" dirty="0"/>
              <a:t>Therefore high score of 6 for these events signifies an urgent need for attention. The administration needs to place greater emphasis on these situations scoring 6 or </a:t>
            </a:r>
            <a:r>
              <a:rPr lang="en-US" sz="1800" b="1" dirty="0" smtClean="0"/>
              <a:t>above.</a:t>
            </a:r>
          </a:p>
          <a:p>
            <a:pPr lvl="1"/>
            <a:r>
              <a:rPr lang="en-US" sz="1800" b="1" dirty="0" smtClean="0"/>
              <a:t>Strike </a:t>
            </a:r>
            <a:r>
              <a:rPr lang="en-US" sz="1800" b="1" dirty="0"/>
              <a:t>(Score 5) should be next in priority in terms of resource allocation and process change after terrorism and </a:t>
            </a:r>
            <a:r>
              <a:rPr lang="en-US" sz="1800" b="1" dirty="0" smtClean="0"/>
              <a:t>fire.</a:t>
            </a:r>
          </a:p>
          <a:p>
            <a:pPr lvl="1"/>
            <a:r>
              <a:rPr lang="en-US" sz="1800" b="1" dirty="0" smtClean="0"/>
              <a:t>Theft</a:t>
            </a:r>
            <a:r>
              <a:rPr lang="en-US" sz="1800" b="1" dirty="0"/>
              <a:t>, workplace violence, misbehavior, conflicts, traffic management, sexual offence, animal nuisance, infant abduction, hazardous material, suicide and fraud (score &lt; 5) show satisfactory security response.</a:t>
            </a:r>
          </a:p>
          <a:p>
            <a:endParaRPr lang="en-US" sz="1800" b="1" dirty="0"/>
          </a:p>
        </p:txBody>
      </p:sp>
    </p:spTree>
    <p:extLst>
      <p:ext uri="{BB962C8B-B14F-4D97-AF65-F5344CB8AC3E}">
        <p14:creationId xmlns:p14="http://schemas.microsoft.com/office/powerpoint/2010/main" val="252513560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232"/>
            <a:ext cx="8229600" cy="1143000"/>
          </a:xfrm>
        </p:spPr>
        <p:txBody>
          <a:bodyPr>
            <a:normAutofit/>
          </a:bodyPr>
          <a:lstStyle/>
          <a:p>
            <a:r>
              <a:rPr lang="en-US" sz="2400" b="1" u="sng" dirty="0" smtClean="0"/>
              <a:t>Findings</a:t>
            </a:r>
            <a:endParaRPr lang="en-US" sz="2400" dirty="0">
              <a:latin typeface="+mn-lt"/>
            </a:endParaRPr>
          </a:p>
        </p:txBody>
      </p:sp>
      <p:sp>
        <p:nvSpPr>
          <p:cNvPr id="3" name="Content Placeholder 2"/>
          <p:cNvSpPr>
            <a:spLocks noGrp="1"/>
          </p:cNvSpPr>
          <p:nvPr>
            <p:ph idx="1"/>
          </p:nvPr>
        </p:nvSpPr>
        <p:spPr>
          <a:xfrm>
            <a:off x="197931" y="988768"/>
            <a:ext cx="8758447" cy="5691905"/>
          </a:xfrm>
        </p:spPr>
        <p:txBody>
          <a:bodyPr>
            <a:normAutofit fontScale="85000" lnSpcReduction="10000"/>
          </a:bodyPr>
          <a:lstStyle/>
          <a:p>
            <a:r>
              <a:rPr lang="en-US" sz="1800" dirty="0" smtClean="0"/>
              <a:t> </a:t>
            </a:r>
            <a:r>
              <a:rPr lang="en-US" sz="1800" b="1" dirty="0"/>
              <a:t>No security incidents were found documented as per the records over the years 2015 and 2016</a:t>
            </a:r>
            <a:r>
              <a:rPr lang="en-US" sz="1800" b="1" dirty="0" smtClean="0"/>
              <a:t>.</a:t>
            </a:r>
          </a:p>
          <a:p>
            <a:pPr marL="0" indent="0">
              <a:buNone/>
            </a:pPr>
            <a:endParaRPr lang="en-US" sz="1800" b="1" dirty="0"/>
          </a:p>
          <a:p>
            <a:r>
              <a:rPr lang="en-US" sz="1800" b="1" dirty="0"/>
              <a:t> </a:t>
            </a:r>
            <a:r>
              <a:rPr lang="en-US" sz="1800" b="1" dirty="0" smtClean="0"/>
              <a:t>Probability </a:t>
            </a:r>
            <a:r>
              <a:rPr lang="en-US" sz="1800" b="1" dirty="0"/>
              <a:t>of all events are therefore low (Probability score zero). </a:t>
            </a:r>
            <a:endParaRPr lang="en-US" sz="1800" b="1" dirty="0" smtClean="0"/>
          </a:p>
          <a:p>
            <a:endParaRPr lang="en-US" sz="1800" b="1" dirty="0"/>
          </a:p>
          <a:p>
            <a:r>
              <a:rPr lang="en-US" sz="1800" b="1" dirty="0" smtClean="0"/>
              <a:t>Terrorism </a:t>
            </a:r>
            <a:r>
              <a:rPr lang="en-US" sz="1800" b="1" dirty="0"/>
              <a:t>and fire have highest risk (Risk score 4). Implying that these events are highly disruptive and have life threatening and disabling consequences</a:t>
            </a:r>
            <a:r>
              <a:rPr lang="en-US" sz="1800" b="1" dirty="0" smtClean="0"/>
              <a:t>.</a:t>
            </a:r>
          </a:p>
          <a:p>
            <a:endParaRPr lang="en-US" sz="1800" b="1" dirty="0" smtClean="0"/>
          </a:p>
          <a:p>
            <a:r>
              <a:rPr lang="en-US" sz="1800" b="1" dirty="0" smtClean="0"/>
              <a:t> </a:t>
            </a:r>
            <a:r>
              <a:rPr lang="en-US" sz="1800" b="1" dirty="0"/>
              <a:t>The low risk score of 0, 1 was not attributed to any of the events implying that all selected events carry at least moderate risk</a:t>
            </a:r>
            <a:r>
              <a:rPr lang="en-US" sz="1800" b="1" dirty="0" smtClean="0"/>
              <a:t>.</a:t>
            </a:r>
          </a:p>
          <a:p>
            <a:endParaRPr lang="en-US" sz="1800" b="1" dirty="0"/>
          </a:p>
          <a:p>
            <a:r>
              <a:rPr lang="en-US" sz="1800" b="1" dirty="0" smtClean="0"/>
              <a:t>Preparedness </a:t>
            </a:r>
            <a:r>
              <a:rPr lang="en-US" sz="1800" b="1" dirty="0"/>
              <a:t>for fire and lock &amp; key is lowest among standard specific preparedness</a:t>
            </a:r>
            <a:r>
              <a:rPr lang="en-US" sz="1800" b="1" dirty="0" smtClean="0"/>
              <a:t>.</a:t>
            </a:r>
          </a:p>
          <a:p>
            <a:pPr marL="0" indent="0">
              <a:buNone/>
            </a:pPr>
            <a:endParaRPr lang="en-US" sz="1800" b="1" dirty="0"/>
          </a:p>
          <a:p>
            <a:r>
              <a:rPr lang="en-US" sz="1800" b="1" dirty="0" smtClean="0"/>
              <a:t>The </a:t>
            </a:r>
            <a:r>
              <a:rPr lang="en-US" sz="1800" b="1" dirty="0"/>
              <a:t>overall preparedness is 61.58%, suggesting a 39.42% scope for improvement</a:t>
            </a:r>
            <a:r>
              <a:rPr lang="en-US" sz="1800" b="1" dirty="0" smtClean="0"/>
              <a:t>.</a:t>
            </a:r>
          </a:p>
          <a:p>
            <a:endParaRPr lang="en-US" sz="1800" b="1" dirty="0"/>
          </a:p>
          <a:p>
            <a:r>
              <a:rPr lang="en-US" sz="1800" b="1" dirty="0" smtClean="0"/>
              <a:t>Preparedness </a:t>
            </a:r>
            <a:r>
              <a:rPr lang="en-US" sz="1800" b="1" dirty="0"/>
              <a:t>for fire and theft is lowest among event specific preparedness</a:t>
            </a:r>
            <a:r>
              <a:rPr lang="en-US" sz="1800" b="1" dirty="0" smtClean="0"/>
              <a:t>.</a:t>
            </a:r>
          </a:p>
          <a:p>
            <a:endParaRPr lang="en-US" sz="1800" b="1" dirty="0"/>
          </a:p>
          <a:p>
            <a:r>
              <a:rPr lang="en-US" sz="1800" b="1" dirty="0" smtClean="0"/>
              <a:t>Terrorism </a:t>
            </a:r>
            <a:r>
              <a:rPr lang="en-US" sz="1800" b="1" dirty="0"/>
              <a:t>and fire (Total score 6), need urgent attention towards them on immediate priority</a:t>
            </a:r>
            <a:r>
              <a:rPr lang="en-US" sz="1800" b="1" dirty="0" smtClean="0"/>
              <a:t>.</a:t>
            </a:r>
          </a:p>
          <a:p>
            <a:endParaRPr lang="en-US" sz="1800" b="1" dirty="0"/>
          </a:p>
          <a:p>
            <a:r>
              <a:rPr lang="en-US" sz="1800" b="1" dirty="0" smtClean="0"/>
              <a:t>Strike </a:t>
            </a:r>
            <a:r>
              <a:rPr lang="en-US" sz="1800" b="1" dirty="0"/>
              <a:t>(Total score 5) is next in priority in terms of resource allocation and process change after terrorism and fire</a:t>
            </a:r>
            <a:r>
              <a:rPr lang="en-US" sz="1800" b="1" dirty="0" smtClean="0"/>
              <a:t>.</a:t>
            </a:r>
          </a:p>
          <a:p>
            <a:endParaRPr lang="en-US" sz="1800" b="1" dirty="0"/>
          </a:p>
          <a:p>
            <a:r>
              <a:rPr lang="en-US" sz="1800" b="1" dirty="0" smtClean="0"/>
              <a:t>Terrorism </a:t>
            </a:r>
            <a:r>
              <a:rPr lang="en-US" sz="1800" b="1" dirty="0"/>
              <a:t>and fire (Total score ≥ 6) are the security risk requiring immediate attention and priority in terms of planning, policy, decision making, resource allocation and process change.</a:t>
            </a:r>
          </a:p>
          <a:p>
            <a:pPr marL="0" indent="0">
              <a:buNone/>
            </a:pPr>
            <a:endParaRPr lang="en-US" sz="1800" dirty="0"/>
          </a:p>
        </p:txBody>
      </p:sp>
    </p:spTree>
    <p:extLst>
      <p:ext uri="{BB962C8B-B14F-4D97-AF65-F5344CB8AC3E}">
        <p14:creationId xmlns:p14="http://schemas.microsoft.com/office/powerpoint/2010/main" val="100950891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262"/>
            <a:ext cx="8229600" cy="1143000"/>
          </a:xfrm>
        </p:spPr>
        <p:txBody>
          <a:bodyPr>
            <a:normAutofit/>
          </a:bodyPr>
          <a:lstStyle/>
          <a:p>
            <a:r>
              <a:rPr lang="en-US" sz="2400" b="1" u="sng" dirty="0" smtClean="0">
                <a:latin typeface="+mn-lt"/>
              </a:rPr>
              <a:t>Recommendations </a:t>
            </a:r>
            <a:endParaRPr lang="en-US" sz="2400" b="1" u="sng" dirty="0">
              <a:latin typeface="+mn-lt"/>
            </a:endParaRPr>
          </a:p>
        </p:txBody>
      </p:sp>
      <p:sp>
        <p:nvSpPr>
          <p:cNvPr id="3" name="Content Placeholder 2"/>
          <p:cNvSpPr>
            <a:spLocks noGrp="1"/>
          </p:cNvSpPr>
          <p:nvPr>
            <p:ph idx="1"/>
          </p:nvPr>
        </p:nvSpPr>
        <p:spPr>
          <a:xfrm>
            <a:off x="230920" y="841273"/>
            <a:ext cx="8708964" cy="5855896"/>
          </a:xfrm>
        </p:spPr>
        <p:txBody>
          <a:bodyPr>
            <a:normAutofit fontScale="92500" lnSpcReduction="20000"/>
          </a:bodyPr>
          <a:lstStyle/>
          <a:p>
            <a:r>
              <a:rPr lang="en-US" sz="1800" b="1" u="sng" dirty="0"/>
              <a:t>Terrorism/Bomb Threat</a:t>
            </a:r>
            <a:r>
              <a:rPr lang="en-US" sz="1800" dirty="0" smtClean="0"/>
              <a:t>:</a:t>
            </a:r>
          </a:p>
          <a:p>
            <a:pPr lvl="1"/>
            <a:r>
              <a:rPr lang="en-US" sz="1800" b="1" dirty="0" smtClean="0"/>
              <a:t>Increase awareness </a:t>
            </a:r>
            <a:r>
              <a:rPr lang="en-US" sz="1800" b="1" dirty="0"/>
              <a:t>and training among the security staff. </a:t>
            </a:r>
            <a:endParaRPr lang="en-US" sz="1800" b="1" dirty="0" smtClean="0"/>
          </a:p>
          <a:p>
            <a:pPr lvl="1"/>
            <a:endParaRPr lang="en-US" sz="1800" b="1" dirty="0" smtClean="0"/>
          </a:p>
          <a:p>
            <a:pPr lvl="1"/>
            <a:r>
              <a:rPr lang="en-US" sz="1800" b="1" dirty="0" smtClean="0"/>
              <a:t>CGH </a:t>
            </a:r>
            <a:r>
              <a:rPr lang="en-US" sz="1800" b="1" dirty="0"/>
              <a:t>should have a documented bomb threat plan clearly earmarking responsibilities for prevention, carrying out search operations, evacuation and termination of the threat. </a:t>
            </a:r>
            <a:endParaRPr lang="en-US" sz="1800" b="1" dirty="0" smtClean="0"/>
          </a:p>
          <a:p>
            <a:pPr lvl="1"/>
            <a:endParaRPr lang="en-US" sz="1800" b="1" dirty="0" smtClean="0"/>
          </a:p>
          <a:p>
            <a:pPr lvl="1"/>
            <a:r>
              <a:rPr lang="en-US" sz="1800" b="1" dirty="0" smtClean="0"/>
              <a:t>Staff </a:t>
            </a:r>
            <a:r>
              <a:rPr lang="en-US" sz="1800" b="1" dirty="0"/>
              <a:t>must be made security conscious and trained to approach a bomb threat in a systematic </a:t>
            </a:r>
            <a:r>
              <a:rPr lang="en-US" sz="1800" b="1" dirty="0" smtClean="0"/>
              <a:t>fashion.</a:t>
            </a:r>
          </a:p>
          <a:p>
            <a:pPr lvl="1"/>
            <a:endParaRPr lang="en-US" sz="1800" b="1" dirty="0" smtClean="0"/>
          </a:p>
          <a:p>
            <a:pPr lvl="1"/>
            <a:r>
              <a:rPr lang="en-US" sz="1800" b="1" dirty="0" smtClean="0"/>
              <a:t>CGH </a:t>
            </a:r>
            <a:r>
              <a:rPr lang="en-US" sz="1800" b="1" dirty="0"/>
              <a:t>has selective installation of CCTV; however their numbers do not commensurate with the size and logistics of CGH. </a:t>
            </a:r>
            <a:endParaRPr lang="en-US" sz="1800" b="1" dirty="0" smtClean="0"/>
          </a:p>
          <a:p>
            <a:pPr lvl="1"/>
            <a:endParaRPr lang="en-US" sz="1800" b="1" dirty="0" smtClean="0"/>
          </a:p>
          <a:p>
            <a:pPr lvl="1"/>
            <a:r>
              <a:rPr lang="en-US" sz="1800" b="1" dirty="0" smtClean="0"/>
              <a:t>Adequate </a:t>
            </a:r>
            <a:r>
              <a:rPr lang="en-US" sz="1800" b="1" dirty="0"/>
              <a:t>deployment of technology in the form of X ray scanners, digital video recorders, door frame metal detectors and hand held metal detectors at all entry points needs to be done on priority </a:t>
            </a:r>
            <a:r>
              <a:rPr lang="en-US" sz="1800" b="1" dirty="0" smtClean="0"/>
              <a:t>basis.</a:t>
            </a:r>
          </a:p>
          <a:p>
            <a:pPr lvl="1"/>
            <a:endParaRPr lang="en-US" sz="1800" b="1" dirty="0" smtClean="0"/>
          </a:p>
          <a:p>
            <a:pPr lvl="1"/>
            <a:r>
              <a:rPr lang="en-US" sz="1800" b="1" dirty="0" smtClean="0"/>
              <a:t>Formulation of written </a:t>
            </a:r>
            <a:r>
              <a:rPr lang="en-US" sz="1800" b="1" dirty="0"/>
              <a:t>security management plan. </a:t>
            </a:r>
            <a:endParaRPr lang="en-US" sz="1800" b="1" dirty="0" smtClean="0"/>
          </a:p>
          <a:p>
            <a:pPr lvl="1"/>
            <a:endParaRPr lang="en-US" sz="1800" b="1" dirty="0" smtClean="0"/>
          </a:p>
          <a:p>
            <a:pPr lvl="1"/>
            <a:r>
              <a:rPr lang="en-US" sz="1800" b="1" dirty="0" smtClean="0"/>
              <a:t>Conduct </a:t>
            </a:r>
            <a:r>
              <a:rPr lang="en-US" sz="1800" b="1" dirty="0"/>
              <a:t>annual security assessments to identify its security vulnerabilities</a:t>
            </a:r>
            <a:r>
              <a:rPr lang="en-US" sz="1800" b="1" dirty="0" smtClean="0"/>
              <a:t>.</a:t>
            </a:r>
          </a:p>
          <a:p>
            <a:pPr lvl="1"/>
            <a:endParaRPr lang="en-US" sz="1800" b="1" dirty="0" smtClean="0"/>
          </a:p>
          <a:p>
            <a:pPr lvl="1"/>
            <a:r>
              <a:rPr lang="en-US" sz="1800" b="1" dirty="0" smtClean="0"/>
              <a:t> </a:t>
            </a:r>
            <a:r>
              <a:rPr lang="en-US" sz="1800" b="1" dirty="0"/>
              <a:t>Annual risk Assessment must be conducted and institute must use the expertise of agencies such as Delhi Police, CISF and NSG to formulate own security systems and processes.</a:t>
            </a:r>
          </a:p>
          <a:p>
            <a:endParaRPr lang="en-US" sz="1800" dirty="0"/>
          </a:p>
        </p:txBody>
      </p:sp>
    </p:spTree>
    <p:extLst>
      <p:ext uri="{BB962C8B-B14F-4D97-AF65-F5344CB8AC3E}">
        <p14:creationId xmlns:p14="http://schemas.microsoft.com/office/powerpoint/2010/main" val="313235192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262"/>
            <a:ext cx="8229600" cy="1143000"/>
          </a:xfrm>
        </p:spPr>
        <p:txBody>
          <a:bodyPr>
            <a:normAutofit/>
          </a:bodyPr>
          <a:lstStyle/>
          <a:p>
            <a:r>
              <a:rPr lang="en-US" sz="2400" b="1" u="sng" dirty="0" smtClean="0">
                <a:latin typeface="+mn-lt"/>
              </a:rPr>
              <a:t>Recommendations </a:t>
            </a:r>
            <a:endParaRPr lang="en-US" sz="2400" b="1" u="sng" dirty="0">
              <a:latin typeface="+mn-lt"/>
            </a:endParaRPr>
          </a:p>
        </p:txBody>
      </p:sp>
      <p:sp>
        <p:nvSpPr>
          <p:cNvPr id="3" name="Content Placeholder 2"/>
          <p:cNvSpPr>
            <a:spLocks noGrp="1"/>
          </p:cNvSpPr>
          <p:nvPr>
            <p:ph idx="1"/>
          </p:nvPr>
        </p:nvSpPr>
        <p:spPr>
          <a:xfrm>
            <a:off x="230920" y="730251"/>
            <a:ext cx="8708964" cy="6074942"/>
          </a:xfrm>
        </p:spPr>
        <p:txBody>
          <a:bodyPr>
            <a:normAutofit lnSpcReduction="10000"/>
          </a:bodyPr>
          <a:lstStyle/>
          <a:p>
            <a:r>
              <a:rPr lang="en-US" sz="1800" b="1" u="sng" dirty="0" smtClean="0"/>
              <a:t>Fire</a:t>
            </a:r>
            <a:r>
              <a:rPr lang="en-US" sz="1800" b="1" dirty="0" smtClean="0"/>
              <a:t>:</a:t>
            </a:r>
          </a:p>
          <a:p>
            <a:pPr lvl="1"/>
            <a:r>
              <a:rPr lang="en-US" sz="1800" b="1" dirty="0" smtClean="0"/>
              <a:t>It </a:t>
            </a:r>
            <a:r>
              <a:rPr lang="en-US" sz="1800" b="1" dirty="0"/>
              <a:t>is recommended that institute must adhere to the fire safety rules and conduct annual fire audits</a:t>
            </a:r>
            <a:r>
              <a:rPr lang="en-US" sz="1800" b="1" dirty="0" smtClean="0"/>
              <a:t>.</a:t>
            </a:r>
          </a:p>
          <a:p>
            <a:pPr lvl="1"/>
            <a:endParaRPr lang="en-US" sz="1800" b="1" dirty="0" smtClean="0"/>
          </a:p>
          <a:p>
            <a:pPr lvl="1"/>
            <a:r>
              <a:rPr lang="en-US" sz="1800" b="1" dirty="0" smtClean="0"/>
              <a:t> </a:t>
            </a:r>
            <a:r>
              <a:rPr lang="en-US" sz="1800" b="1" dirty="0"/>
              <a:t>Institute must ensure training of staff to rescue and evacuate</a:t>
            </a:r>
            <a:r>
              <a:rPr lang="en-US" sz="1800" b="1" dirty="0" smtClean="0"/>
              <a:t>.</a:t>
            </a:r>
          </a:p>
          <a:p>
            <a:pPr lvl="1"/>
            <a:endParaRPr lang="en-US" sz="1800" b="1" dirty="0" smtClean="0"/>
          </a:p>
          <a:p>
            <a:pPr lvl="1"/>
            <a:r>
              <a:rPr lang="en-US" sz="1800" b="1" dirty="0" smtClean="0"/>
              <a:t> </a:t>
            </a:r>
            <a:r>
              <a:rPr lang="en-US" sz="1800" b="1" dirty="0"/>
              <a:t>Regular fire mock drills should be conducted and serviceability of equipment should be ensured</a:t>
            </a:r>
            <a:r>
              <a:rPr lang="en-US" sz="1800" b="1" dirty="0" smtClean="0"/>
              <a:t>.</a:t>
            </a:r>
          </a:p>
          <a:p>
            <a:pPr lvl="1"/>
            <a:endParaRPr lang="en-US" sz="1800" b="1" dirty="0" smtClean="0"/>
          </a:p>
          <a:p>
            <a:r>
              <a:rPr lang="en-US" sz="1800" b="1" u="sng" dirty="0" smtClean="0"/>
              <a:t>General Points</a:t>
            </a:r>
            <a:r>
              <a:rPr lang="en-US" sz="1800" b="1" dirty="0" smtClean="0"/>
              <a:t>:</a:t>
            </a:r>
            <a:endParaRPr lang="en-US" sz="1800" b="1" dirty="0"/>
          </a:p>
          <a:p>
            <a:pPr lvl="1"/>
            <a:r>
              <a:rPr lang="en-US" sz="1800" b="1" dirty="0"/>
              <a:t>Access control policy with strict ID control and use of biometrics/palm/thumb scans which restrict unauthorized access.</a:t>
            </a:r>
          </a:p>
          <a:p>
            <a:pPr lvl="1"/>
            <a:endParaRPr lang="en-US" sz="1400" b="1" dirty="0"/>
          </a:p>
          <a:p>
            <a:pPr lvl="1"/>
            <a:r>
              <a:rPr lang="en-US" sz="1800" b="1" dirty="0"/>
              <a:t>Installation of closed circuit TV system at the </a:t>
            </a:r>
            <a:r>
              <a:rPr lang="en-US" sz="1800" b="1" dirty="0" smtClean="0"/>
              <a:t>facility, Metal detectors </a:t>
            </a:r>
            <a:r>
              <a:rPr lang="en-US" sz="1800" b="1" dirty="0"/>
              <a:t>and use of a central monitoring station on 24 x 7 basis. The institute must maintain restricted access at odd hours, ensure a manned perimeter barrier and fencing which is under surveillance at all times</a:t>
            </a:r>
            <a:r>
              <a:rPr lang="en-US" sz="1800" b="1" dirty="0" smtClean="0"/>
              <a:t>.</a:t>
            </a:r>
          </a:p>
          <a:p>
            <a:pPr lvl="1"/>
            <a:endParaRPr lang="en-US" sz="1800" b="1" dirty="0"/>
          </a:p>
          <a:p>
            <a:pPr lvl="1"/>
            <a:r>
              <a:rPr lang="en-US" sz="1800" b="1" dirty="0" smtClean="0"/>
              <a:t> Duplicate communication equipment</a:t>
            </a:r>
          </a:p>
          <a:p>
            <a:pPr lvl="1"/>
            <a:endParaRPr lang="en-US" sz="1800" b="1" dirty="0"/>
          </a:p>
          <a:p>
            <a:pPr lvl="1"/>
            <a:r>
              <a:rPr lang="en-US" sz="1800" b="1" dirty="0" smtClean="0"/>
              <a:t>Formulation of security management plan</a:t>
            </a:r>
            <a:endParaRPr lang="en-US" sz="1800" b="1" dirty="0"/>
          </a:p>
          <a:p>
            <a:pPr marL="457200" lvl="1" indent="0">
              <a:buNone/>
            </a:pPr>
            <a:endParaRPr lang="en-US" sz="1800" b="1" dirty="0"/>
          </a:p>
          <a:p>
            <a:endParaRPr lang="en-US" sz="1800" dirty="0"/>
          </a:p>
        </p:txBody>
      </p:sp>
    </p:spTree>
    <p:extLst>
      <p:ext uri="{BB962C8B-B14F-4D97-AF65-F5344CB8AC3E}">
        <p14:creationId xmlns:p14="http://schemas.microsoft.com/office/powerpoint/2010/main" val="131003731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691420"/>
            <a:ext cx="7772400" cy="1362075"/>
          </a:xfrm>
        </p:spPr>
        <p:txBody>
          <a:bodyPr/>
          <a:lstStyle/>
          <a:p>
            <a:pPr algn="ctr"/>
            <a:r>
              <a:rPr lang="en-US" dirty="0" smtClean="0"/>
              <a:t>THANK YOU</a:t>
            </a:r>
            <a:endParaRPr lang="en-US" dirty="0"/>
          </a:p>
        </p:txBody>
      </p:sp>
    </p:spTree>
    <p:extLst>
      <p:ext uri="{BB962C8B-B14F-4D97-AF65-F5344CB8AC3E}">
        <p14:creationId xmlns:p14="http://schemas.microsoft.com/office/powerpoint/2010/main" val="13316731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defTabSz="457200" rtl="0">
              <a:spcBef>
                <a:spcPct val="0"/>
              </a:spcBef>
            </a:pPr>
            <a:r>
              <a:rPr lang="en-US" sz="2400" b="1" u="sng" dirty="0" err="1" smtClean="0">
                <a:latin typeface="Times New Roman"/>
                <a:cs typeface="Times New Roman"/>
              </a:rPr>
              <a:t>Organisational</a:t>
            </a:r>
            <a:r>
              <a:rPr lang="en-US" sz="2400" b="1" u="sng" dirty="0" smtClean="0">
                <a:latin typeface="Times New Roman"/>
                <a:cs typeface="Times New Roman"/>
              </a:rPr>
              <a:t> Profile</a:t>
            </a:r>
            <a:r>
              <a:rPr lang="en-US" sz="2400" u="sng" dirty="0" smtClean="0">
                <a:effectLst/>
                <a:latin typeface="Times New Roman"/>
                <a:cs typeface="Times New Roman"/>
              </a:rPr>
              <a:t> </a:t>
            </a:r>
            <a:br>
              <a:rPr lang="en-US" sz="2400" u="sng" dirty="0" smtClean="0">
                <a:effectLst/>
                <a:latin typeface="Times New Roman"/>
                <a:cs typeface="Times New Roman"/>
              </a:rPr>
            </a:br>
            <a:endParaRPr lang="en-US" sz="3200" u="sng" dirty="0">
              <a:latin typeface="Times New Roman"/>
              <a:cs typeface="Times New Roman"/>
            </a:endParaRPr>
          </a:p>
        </p:txBody>
      </p:sp>
      <p:sp>
        <p:nvSpPr>
          <p:cNvPr id="3" name="Content Placeholder 2"/>
          <p:cNvSpPr>
            <a:spLocks noGrp="1"/>
          </p:cNvSpPr>
          <p:nvPr>
            <p:ph idx="1"/>
          </p:nvPr>
        </p:nvSpPr>
        <p:spPr>
          <a:xfrm>
            <a:off x="457200" y="1468088"/>
            <a:ext cx="8499178" cy="5575476"/>
          </a:xfrm>
        </p:spPr>
        <p:txBody>
          <a:bodyPr>
            <a:normAutofit fontScale="55000" lnSpcReduction="20000"/>
          </a:bodyPr>
          <a:lstStyle/>
          <a:p>
            <a:r>
              <a:rPr lang="en-US" dirty="0" smtClean="0">
                <a:latin typeface="Times New Roman"/>
                <a:cs typeface="Times New Roman"/>
              </a:rPr>
              <a:t> </a:t>
            </a:r>
            <a:r>
              <a:rPr lang="en-US" b="1" dirty="0" smtClean="0">
                <a:latin typeface="Times New Roman"/>
                <a:cs typeface="Times New Roman"/>
              </a:rPr>
              <a:t>Class </a:t>
            </a:r>
            <a:r>
              <a:rPr lang="en-US" b="1" dirty="0">
                <a:latin typeface="Times New Roman"/>
                <a:cs typeface="Times New Roman"/>
              </a:rPr>
              <a:t>I cantonment </a:t>
            </a:r>
            <a:r>
              <a:rPr lang="en-US" b="1" dirty="0" smtClean="0">
                <a:latin typeface="Times New Roman"/>
                <a:cs typeface="Times New Roman"/>
              </a:rPr>
              <a:t>Board</a:t>
            </a:r>
          </a:p>
          <a:p>
            <a:endParaRPr lang="en-US" b="1" dirty="0" smtClean="0">
              <a:latin typeface="Times New Roman"/>
              <a:cs typeface="Times New Roman"/>
            </a:endParaRPr>
          </a:p>
          <a:p>
            <a:r>
              <a:rPr lang="en-US" b="1" dirty="0" smtClean="0">
                <a:latin typeface="Times New Roman"/>
                <a:cs typeface="Times New Roman"/>
              </a:rPr>
              <a:t>Governed by </a:t>
            </a:r>
            <a:r>
              <a:rPr lang="en-US" b="1" dirty="0">
                <a:latin typeface="Times New Roman"/>
                <a:cs typeface="Times New Roman"/>
              </a:rPr>
              <a:t>Cantonment Act, 2006 and various policy letters and instructions of </a:t>
            </a:r>
            <a:r>
              <a:rPr lang="en-US" b="1" dirty="0" err="1" smtClean="0">
                <a:latin typeface="Times New Roman"/>
                <a:cs typeface="Times New Roman"/>
              </a:rPr>
              <a:t>MoD</a:t>
            </a:r>
            <a:endParaRPr lang="en-US" b="1" dirty="0" smtClean="0">
              <a:latin typeface="Times New Roman"/>
              <a:cs typeface="Times New Roman"/>
            </a:endParaRPr>
          </a:p>
          <a:p>
            <a:endParaRPr lang="en-US" b="1" dirty="0" smtClean="0">
              <a:latin typeface="Times New Roman"/>
              <a:cs typeface="Times New Roman"/>
            </a:endParaRPr>
          </a:p>
          <a:p>
            <a:r>
              <a:rPr lang="en-US" b="1" dirty="0" smtClean="0">
                <a:latin typeface="Times New Roman"/>
                <a:cs typeface="Times New Roman"/>
              </a:rPr>
              <a:t>Board </a:t>
            </a:r>
            <a:r>
              <a:rPr lang="en-US" b="1" dirty="0">
                <a:latin typeface="Times New Roman"/>
                <a:cs typeface="Times New Roman"/>
              </a:rPr>
              <a:t>functions as a local municipal body, </a:t>
            </a:r>
            <a:r>
              <a:rPr lang="en-US" b="1" dirty="0" smtClean="0">
                <a:latin typeface="Times New Roman"/>
                <a:cs typeface="Times New Roman"/>
              </a:rPr>
              <a:t>but </a:t>
            </a:r>
            <a:r>
              <a:rPr lang="en-US" b="1" dirty="0">
                <a:latin typeface="Times New Roman"/>
                <a:cs typeface="Times New Roman"/>
              </a:rPr>
              <a:t>administrative control of Directorate General </a:t>
            </a:r>
            <a:r>
              <a:rPr lang="en-US" b="1" dirty="0" err="1" smtClean="0">
                <a:latin typeface="Times New Roman"/>
                <a:cs typeface="Times New Roman"/>
              </a:rPr>
              <a:t>Defence</a:t>
            </a:r>
            <a:r>
              <a:rPr lang="en-US" b="1" dirty="0" smtClean="0">
                <a:latin typeface="Times New Roman"/>
                <a:cs typeface="Times New Roman"/>
              </a:rPr>
              <a:t> </a:t>
            </a:r>
            <a:r>
              <a:rPr lang="en-US" b="1" dirty="0">
                <a:latin typeface="Times New Roman"/>
                <a:cs typeface="Times New Roman"/>
              </a:rPr>
              <a:t>Estates, New Delhi and Principal Director, </a:t>
            </a:r>
            <a:r>
              <a:rPr lang="en-US" b="1" dirty="0" err="1" smtClean="0">
                <a:latin typeface="Times New Roman"/>
                <a:cs typeface="Times New Roman"/>
              </a:rPr>
              <a:t>Defence</a:t>
            </a:r>
            <a:r>
              <a:rPr lang="en-US" b="1" dirty="0" smtClean="0">
                <a:latin typeface="Times New Roman"/>
                <a:cs typeface="Times New Roman"/>
              </a:rPr>
              <a:t> </a:t>
            </a:r>
            <a:r>
              <a:rPr lang="en-US" b="1" dirty="0">
                <a:latin typeface="Times New Roman"/>
                <a:cs typeface="Times New Roman"/>
              </a:rPr>
              <a:t>Estates, Western Command, Chandigarh</a:t>
            </a:r>
            <a:r>
              <a:rPr lang="en-US" b="1" dirty="0" smtClean="0">
                <a:latin typeface="Times New Roman"/>
                <a:cs typeface="Times New Roman"/>
              </a:rPr>
              <a:t>.</a:t>
            </a:r>
          </a:p>
          <a:p>
            <a:endParaRPr lang="en-US" b="1" dirty="0">
              <a:latin typeface="Times New Roman"/>
              <a:cs typeface="Times New Roman"/>
            </a:endParaRPr>
          </a:p>
          <a:p>
            <a:r>
              <a:rPr lang="en-US" b="1" dirty="0" smtClean="0">
                <a:latin typeface="Times New Roman"/>
                <a:cs typeface="Times New Roman"/>
              </a:rPr>
              <a:t>Elected members - 08, Nominated </a:t>
            </a:r>
            <a:r>
              <a:rPr lang="en-US" b="1" dirty="0">
                <a:latin typeface="Times New Roman"/>
                <a:cs typeface="Times New Roman"/>
              </a:rPr>
              <a:t>Military </a:t>
            </a:r>
            <a:r>
              <a:rPr lang="en-US" b="1" dirty="0" smtClean="0">
                <a:latin typeface="Times New Roman"/>
                <a:cs typeface="Times New Roman"/>
              </a:rPr>
              <a:t>members - 03, Ex </a:t>
            </a:r>
            <a:r>
              <a:rPr lang="en-US" b="1" dirty="0">
                <a:latin typeface="Times New Roman"/>
                <a:cs typeface="Times New Roman"/>
              </a:rPr>
              <a:t>officio members </a:t>
            </a:r>
            <a:r>
              <a:rPr lang="en-US" b="1" dirty="0" smtClean="0">
                <a:latin typeface="Times New Roman"/>
                <a:cs typeface="Times New Roman"/>
              </a:rPr>
              <a:t>03 (</a:t>
            </a:r>
            <a:r>
              <a:rPr lang="en-US" b="1" dirty="0">
                <a:latin typeface="Times New Roman"/>
                <a:cs typeface="Times New Roman"/>
              </a:rPr>
              <a:t>Station Commander, Garrison Engineer and Senior Executive Medical Officer), and one representative of District Magistrate. </a:t>
            </a:r>
            <a:endParaRPr lang="en-US" b="1" dirty="0" smtClean="0">
              <a:latin typeface="Times New Roman"/>
              <a:cs typeface="Times New Roman"/>
            </a:endParaRPr>
          </a:p>
          <a:p>
            <a:endParaRPr lang="en-US" b="1" dirty="0" smtClean="0">
              <a:latin typeface="Times New Roman"/>
              <a:cs typeface="Times New Roman"/>
            </a:endParaRPr>
          </a:p>
          <a:p>
            <a:r>
              <a:rPr lang="en-US" b="1" dirty="0" smtClean="0">
                <a:latin typeface="Times New Roman"/>
                <a:cs typeface="Times New Roman"/>
              </a:rPr>
              <a:t>Chief Executive Officer (CEO)/member secretary - Officer </a:t>
            </a:r>
            <a:r>
              <a:rPr lang="en-US" b="1" dirty="0">
                <a:latin typeface="Times New Roman"/>
                <a:cs typeface="Times New Roman"/>
              </a:rPr>
              <a:t>of Indian </a:t>
            </a:r>
            <a:r>
              <a:rPr lang="en-US" b="1" dirty="0" err="1">
                <a:latin typeface="Times New Roman"/>
                <a:cs typeface="Times New Roman"/>
              </a:rPr>
              <a:t>Defence</a:t>
            </a:r>
            <a:r>
              <a:rPr lang="en-US" b="1" dirty="0">
                <a:latin typeface="Times New Roman"/>
                <a:cs typeface="Times New Roman"/>
              </a:rPr>
              <a:t> Estates </a:t>
            </a:r>
            <a:r>
              <a:rPr lang="en-US" b="1" dirty="0" smtClean="0">
                <a:latin typeface="Times New Roman"/>
                <a:cs typeface="Times New Roman"/>
              </a:rPr>
              <a:t>Services (</a:t>
            </a:r>
            <a:r>
              <a:rPr lang="en-US" b="1" dirty="0" err="1" smtClean="0"/>
              <a:t>Sh</a:t>
            </a:r>
            <a:r>
              <a:rPr lang="en-US" b="1" dirty="0" smtClean="0"/>
              <a:t> </a:t>
            </a:r>
            <a:r>
              <a:rPr lang="en-US" b="1" dirty="0"/>
              <a:t>B. Reddy </a:t>
            </a:r>
            <a:r>
              <a:rPr lang="en-US" b="1" dirty="0" err="1"/>
              <a:t>Sankar</a:t>
            </a:r>
            <a:r>
              <a:rPr lang="en-US" b="1" dirty="0"/>
              <a:t> </a:t>
            </a:r>
            <a:r>
              <a:rPr lang="en-US" b="1" dirty="0" err="1" smtClean="0"/>
              <a:t>Babu</a:t>
            </a:r>
            <a:r>
              <a:rPr lang="en-US" b="1" dirty="0"/>
              <a:t>)</a:t>
            </a:r>
            <a:r>
              <a:rPr lang="en-US" b="1" dirty="0" smtClean="0">
                <a:latin typeface="Times New Roman"/>
                <a:cs typeface="Times New Roman"/>
              </a:rPr>
              <a:t>. </a:t>
            </a:r>
          </a:p>
          <a:p>
            <a:endParaRPr lang="en-US" b="1" dirty="0" smtClean="0">
              <a:latin typeface="Times New Roman"/>
              <a:cs typeface="Times New Roman"/>
            </a:endParaRPr>
          </a:p>
          <a:p>
            <a:r>
              <a:rPr lang="en-US" b="1" dirty="0" smtClean="0">
                <a:latin typeface="Times New Roman"/>
                <a:cs typeface="Times New Roman"/>
              </a:rPr>
              <a:t>President </a:t>
            </a:r>
            <a:r>
              <a:rPr lang="en-US" b="1" dirty="0">
                <a:latin typeface="Times New Roman"/>
                <a:cs typeface="Times New Roman"/>
              </a:rPr>
              <a:t>cantonment board (PCB</a:t>
            </a:r>
            <a:r>
              <a:rPr lang="en-US" b="1" dirty="0" smtClean="0">
                <a:latin typeface="Times New Roman"/>
                <a:cs typeface="Times New Roman"/>
              </a:rPr>
              <a:t>) -  Station </a:t>
            </a:r>
            <a:r>
              <a:rPr lang="en-US" b="1" dirty="0">
                <a:latin typeface="Times New Roman"/>
                <a:cs typeface="Times New Roman"/>
              </a:rPr>
              <a:t>commander </a:t>
            </a:r>
            <a:r>
              <a:rPr lang="en-US" b="1" dirty="0" smtClean="0">
                <a:latin typeface="Times New Roman"/>
                <a:cs typeface="Times New Roman"/>
              </a:rPr>
              <a:t>(Brig </a:t>
            </a:r>
            <a:r>
              <a:rPr lang="en-US" b="1" dirty="0">
                <a:latin typeface="Times New Roman"/>
                <a:cs typeface="Times New Roman"/>
              </a:rPr>
              <a:t>B K </a:t>
            </a:r>
            <a:r>
              <a:rPr lang="en-US" b="1" dirty="0" err="1" smtClean="0">
                <a:latin typeface="Times New Roman"/>
                <a:cs typeface="Times New Roman"/>
              </a:rPr>
              <a:t>Rattanpal</a:t>
            </a:r>
            <a:r>
              <a:rPr lang="en-US" b="1" dirty="0" smtClean="0">
                <a:latin typeface="Times New Roman"/>
                <a:cs typeface="Times New Roman"/>
              </a:rPr>
              <a:t>)</a:t>
            </a:r>
          </a:p>
          <a:p>
            <a:endParaRPr lang="en-US" b="1" dirty="0" smtClean="0">
              <a:latin typeface="Times New Roman"/>
              <a:cs typeface="Times New Roman"/>
            </a:endParaRPr>
          </a:p>
          <a:p>
            <a:r>
              <a:rPr lang="en-US" b="1" dirty="0" smtClean="0">
                <a:latin typeface="Times New Roman"/>
                <a:cs typeface="Times New Roman"/>
              </a:rPr>
              <a:t>The </a:t>
            </a:r>
            <a:r>
              <a:rPr lang="en-US" b="1" dirty="0">
                <a:latin typeface="Times New Roman"/>
                <a:cs typeface="Times New Roman"/>
              </a:rPr>
              <a:t>term of elected members is five years. The vice president is elected from amongst the elected</a:t>
            </a:r>
            <a:r>
              <a:rPr lang="en-US" b="1" dirty="0" smtClean="0">
                <a:latin typeface="Times New Roman"/>
                <a:cs typeface="Times New Roman"/>
              </a:rPr>
              <a:t>.</a:t>
            </a:r>
            <a:endParaRPr lang="en-US" b="1" dirty="0">
              <a:latin typeface="Times New Roman"/>
              <a:cs typeface="Times New Roman"/>
            </a:endParaRPr>
          </a:p>
        </p:txBody>
      </p:sp>
    </p:spTree>
    <p:extLst>
      <p:ext uri="{BB962C8B-B14F-4D97-AF65-F5344CB8AC3E}">
        <p14:creationId xmlns:p14="http://schemas.microsoft.com/office/powerpoint/2010/main" val="15624886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193"/>
            <a:ext cx="8229600" cy="896536"/>
          </a:xfrm>
        </p:spPr>
        <p:txBody>
          <a:bodyPr>
            <a:normAutofit/>
          </a:bodyPr>
          <a:lstStyle/>
          <a:p>
            <a:pPr lvl="1" algn="ctr" defTabSz="457200" rtl="0">
              <a:spcBef>
                <a:spcPct val="0"/>
              </a:spcBef>
            </a:pPr>
            <a:r>
              <a:rPr lang="en-US" sz="2400" b="1" u="sng" dirty="0" smtClean="0">
                <a:latin typeface="Times New Roman"/>
                <a:cs typeface="Times New Roman"/>
              </a:rPr>
              <a:t>Structure Of The Hospital</a:t>
            </a:r>
            <a:r>
              <a:rPr lang="en-US" sz="2400" b="1" dirty="0" smtClean="0">
                <a:effectLst/>
                <a:latin typeface="Times New Roman"/>
                <a:cs typeface="Times New Roman"/>
              </a:rPr>
              <a:t> </a:t>
            </a:r>
            <a:r>
              <a:rPr lang="en-US" sz="2400" dirty="0" smtClean="0">
                <a:effectLst/>
                <a:latin typeface="Times New Roman"/>
                <a:cs typeface="Times New Roman"/>
              </a:rPr>
              <a:t/>
            </a:r>
            <a:br>
              <a:rPr lang="en-US" sz="2400" dirty="0" smtClean="0">
                <a:effectLst/>
                <a:latin typeface="Times New Roman"/>
                <a:cs typeface="Times New Roman"/>
              </a:rPr>
            </a:br>
            <a:endParaRPr lang="en-US" sz="2400" dirty="0"/>
          </a:p>
        </p:txBody>
      </p:sp>
      <p:sp>
        <p:nvSpPr>
          <p:cNvPr id="3" name="Content Placeholder 2"/>
          <p:cNvSpPr>
            <a:spLocks noGrp="1"/>
          </p:cNvSpPr>
          <p:nvPr>
            <p:ph idx="1"/>
          </p:nvPr>
        </p:nvSpPr>
        <p:spPr>
          <a:xfrm>
            <a:off x="131953" y="973234"/>
            <a:ext cx="8774941" cy="6214666"/>
          </a:xfrm>
        </p:spPr>
        <p:txBody>
          <a:bodyPr>
            <a:normAutofit lnSpcReduction="10000"/>
          </a:bodyPr>
          <a:lstStyle/>
          <a:p>
            <a:pPr>
              <a:lnSpc>
                <a:spcPct val="70000"/>
              </a:lnSpc>
            </a:pPr>
            <a:r>
              <a:rPr lang="en-US" sz="1800" b="1" dirty="0" smtClean="0">
                <a:latin typeface="Times New Roman"/>
                <a:cs typeface="Times New Roman"/>
              </a:rPr>
              <a:t>100</a:t>
            </a:r>
            <a:r>
              <a:rPr lang="en-US" sz="1800" b="1" dirty="0">
                <a:latin typeface="Times New Roman"/>
                <a:cs typeface="Times New Roman"/>
              </a:rPr>
              <a:t>-bedded unit (under extension) at </a:t>
            </a:r>
            <a:r>
              <a:rPr lang="en-US" sz="1800" b="1" dirty="0" smtClean="0">
                <a:latin typeface="Times New Roman"/>
                <a:cs typeface="Times New Roman"/>
              </a:rPr>
              <a:t>present, on 03 Floors</a:t>
            </a: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Providing </a:t>
            </a:r>
            <a:r>
              <a:rPr lang="en-US" sz="1800" b="1" dirty="0">
                <a:latin typeface="Times New Roman"/>
                <a:cs typeface="Times New Roman"/>
              </a:rPr>
              <a:t>general medical and primary emergency care services </a:t>
            </a:r>
            <a:r>
              <a:rPr lang="en-US" sz="1800" b="1" dirty="0" smtClean="0">
                <a:latin typeface="Times New Roman"/>
                <a:cs typeface="Times New Roman"/>
              </a:rPr>
              <a:t>including</a:t>
            </a:r>
          </a:p>
          <a:p>
            <a:pPr marL="0" indent="0">
              <a:lnSpc>
                <a:spcPct val="70000"/>
              </a:lnSpc>
              <a:buNone/>
            </a:pPr>
            <a:r>
              <a:rPr lang="en-US" sz="1800" b="1" dirty="0" smtClean="0">
                <a:latin typeface="Times New Roman"/>
                <a:cs typeface="Times New Roman"/>
              </a:rPr>
              <a:t>       </a:t>
            </a:r>
            <a:r>
              <a:rPr lang="en-US" sz="1800" b="1" dirty="0">
                <a:latin typeface="Times New Roman"/>
                <a:cs typeface="Times New Roman"/>
              </a:rPr>
              <a:t>laboratory, X Ray and delivery services. </a:t>
            </a:r>
            <a:endParaRPr lang="en-US" sz="1800" b="1" dirty="0" smtClean="0">
              <a:latin typeface="Times New Roman"/>
              <a:cs typeface="Times New Roman"/>
            </a:endParaRP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The </a:t>
            </a:r>
            <a:r>
              <a:rPr lang="en-US" sz="1800" b="1" dirty="0">
                <a:latin typeface="Times New Roman"/>
                <a:cs typeface="Times New Roman"/>
              </a:rPr>
              <a:t>permanent staff </a:t>
            </a:r>
            <a:r>
              <a:rPr lang="en-US" sz="1800" b="1" dirty="0" smtClean="0">
                <a:latin typeface="Times New Roman"/>
                <a:cs typeface="Times New Roman"/>
              </a:rPr>
              <a:t>- CMO</a:t>
            </a:r>
            <a:r>
              <a:rPr lang="en-US" sz="1800" b="1" dirty="0">
                <a:latin typeface="Times New Roman"/>
                <a:cs typeface="Times New Roman"/>
              </a:rPr>
              <a:t>, 12 General Duty doctors, a Dental Surgeon and </a:t>
            </a:r>
            <a:r>
              <a:rPr lang="en-US" sz="1800" b="1" dirty="0" smtClean="0">
                <a:latin typeface="Times New Roman"/>
                <a:cs typeface="Times New Roman"/>
              </a:rPr>
              <a:t>35</a:t>
            </a:r>
          </a:p>
          <a:p>
            <a:pPr marL="0" indent="0">
              <a:lnSpc>
                <a:spcPct val="70000"/>
              </a:lnSpc>
              <a:buNone/>
            </a:pPr>
            <a:r>
              <a:rPr lang="en-US" sz="1800" b="1" dirty="0">
                <a:latin typeface="Times New Roman"/>
                <a:cs typeface="Times New Roman"/>
              </a:rPr>
              <a:t> </a:t>
            </a:r>
            <a:r>
              <a:rPr lang="en-US" sz="1800" b="1" dirty="0" smtClean="0">
                <a:latin typeface="Times New Roman"/>
                <a:cs typeface="Times New Roman"/>
              </a:rPr>
              <a:t>      </a:t>
            </a:r>
            <a:r>
              <a:rPr lang="en-US" sz="1800" b="1" dirty="0">
                <a:latin typeface="Times New Roman"/>
                <a:cs typeface="Times New Roman"/>
              </a:rPr>
              <a:t>Doctors on contractual basis </a:t>
            </a:r>
            <a:endParaRPr lang="en-US" sz="1800" b="1" dirty="0" smtClean="0">
              <a:latin typeface="Times New Roman"/>
              <a:cs typeface="Times New Roman"/>
            </a:endParaRP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Full </a:t>
            </a:r>
            <a:r>
              <a:rPr lang="en-US" sz="1800" b="1" dirty="0">
                <a:latin typeface="Times New Roman"/>
                <a:cs typeface="Times New Roman"/>
              </a:rPr>
              <a:t>time dental clinic and part time visiting specialist of </a:t>
            </a:r>
            <a:r>
              <a:rPr lang="en-US" sz="1800" b="1" dirty="0" smtClean="0">
                <a:latin typeface="Times New Roman"/>
                <a:cs typeface="Times New Roman"/>
              </a:rPr>
              <a:t>Dermatology and</a:t>
            </a:r>
          </a:p>
          <a:p>
            <a:pPr marL="0" indent="0">
              <a:lnSpc>
                <a:spcPct val="70000"/>
              </a:lnSpc>
              <a:buNone/>
            </a:pPr>
            <a:r>
              <a:rPr lang="en-US" sz="1800" b="1" dirty="0">
                <a:latin typeface="Times New Roman"/>
                <a:cs typeface="Times New Roman"/>
              </a:rPr>
              <a:t> </a:t>
            </a:r>
            <a:r>
              <a:rPr lang="en-US" sz="1800" b="1" dirty="0" smtClean="0">
                <a:latin typeface="Times New Roman"/>
                <a:cs typeface="Times New Roman"/>
              </a:rPr>
              <a:t>     Ophthalmology</a:t>
            </a:r>
            <a:r>
              <a:rPr lang="en-US" sz="1800" b="1" dirty="0">
                <a:latin typeface="Times New Roman"/>
                <a:cs typeface="Times New Roman"/>
              </a:rPr>
              <a:t>. </a:t>
            </a:r>
            <a:endParaRPr lang="en-US" sz="1800" b="1" dirty="0" smtClean="0">
              <a:latin typeface="Times New Roman"/>
              <a:cs typeface="Times New Roman"/>
            </a:endParaRP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It </a:t>
            </a:r>
            <a:r>
              <a:rPr lang="en-US" sz="1800" b="1" dirty="0">
                <a:latin typeface="Times New Roman"/>
                <a:cs typeface="Times New Roman"/>
              </a:rPr>
              <a:t>has limited IPD services. </a:t>
            </a:r>
            <a:endParaRPr lang="en-US" sz="1800" b="1" dirty="0" smtClean="0">
              <a:latin typeface="Times New Roman"/>
              <a:cs typeface="Times New Roman"/>
            </a:endParaRP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Health </a:t>
            </a:r>
            <a:r>
              <a:rPr lang="en-US" sz="1800" b="1" dirty="0">
                <a:latin typeface="Times New Roman"/>
                <a:cs typeface="Times New Roman"/>
              </a:rPr>
              <a:t>post of Delhi </a:t>
            </a:r>
            <a:r>
              <a:rPr lang="en-US" sz="1800" b="1" dirty="0" smtClean="0">
                <a:latin typeface="Times New Roman"/>
                <a:cs typeface="Times New Roman"/>
              </a:rPr>
              <a:t>Government</a:t>
            </a:r>
            <a:r>
              <a:rPr lang="en-US" sz="1800" b="1" dirty="0">
                <a:latin typeface="Times New Roman"/>
                <a:cs typeface="Times New Roman"/>
              </a:rPr>
              <a:t> </a:t>
            </a:r>
            <a:r>
              <a:rPr lang="en-US" sz="1800" b="1" dirty="0" smtClean="0">
                <a:latin typeface="Times New Roman"/>
                <a:cs typeface="Times New Roman"/>
              </a:rPr>
              <a:t>- Maternal </a:t>
            </a:r>
            <a:r>
              <a:rPr lang="en-US" sz="1800" b="1" dirty="0">
                <a:latin typeface="Times New Roman"/>
                <a:cs typeface="Times New Roman"/>
              </a:rPr>
              <a:t>and child health services </a:t>
            </a:r>
            <a:r>
              <a:rPr lang="en-US" sz="1800" b="1" dirty="0" smtClean="0">
                <a:latin typeface="Times New Roman"/>
                <a:cs typeface="Times New Roman"/>
              </a:rPr>
              <a:t>including</a:t>
            </a:r>
          </a:p>
          <a:p>
            <a:pPr marL="0" indent="0">
              <a:lnSpc>
                <a:spcPct val="70000"/>
              </a:lnSpc>
              <a:buNone/>
            </a:pPr>
            <a:r>
              <a:rPr lang="en-US" sz="1800" b="1" dirty="0">
                <a:latin typeface="Times New Roman"/>
                <a:cs typeface="Times New Roman"/>
              </a:rPr>
              <a:t> </a:t>
            </a:r>
            <a:r>
              <a:rPr lang="en-US" sz="1800" b="1" dirty="0" smtClean="0">
                <a:latin typeface="Times New Roman"/>
                <a:cs typeface="Times New Roman"/>
              </a:rPr>
              <a:t>     </a:t>
            </a:r>
            <a:r>
              <a:rPr lang="en-US" sz="1800" b="1" dirty="0">
                <a:latin typeface="Times New Roman"/>
                <a:cs typeface="Times New Roman"/>
              </a:rPr>
              <a:t>Antenatal care and immunization services</a:t>
            </a:r>
            <a:r>
              <a:rPr lang="en-US" sz="1800" b="1" dirty="0" smtClean="0">
                <a:latin typeface="Times New Roman"/>
                <a:cs typeface="Times New Roman"/>
              </a:rPr>
              <a:t>.</a:t>
            </a: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 DOTS </a:t>
            </a:r>
            <a:r>
              <a:rPr lang="en-US" sz="1800" b="1" dirty="0">
                <a:latin typeface="Times New Roman"/>
                <a:cs typeface="Times New Roman"/>
              </a:rPr>
              <a:t>Centre of Delhi Government providing treatment of Tuberculosis. </a:t>
            </a:r>
            <a:endParaRPr lang="en-US" sz="1800" b="1" dirty="0" smtClean="0">
              <a:latin typeface="Times New Roman"/>
              <a:cs typeface="Times New Roman"/>
            </a:endParaRPr>
          </a:p>
          <a:p>
            <a:pPr>
              <a:lnSpc>
                <a:spcPct val="70000"/>
              </a:lnSpc>
            </a:pPr>
            <a:endParaRPr lang="en-US" sz="1800" b="1" dirty="0" smtClean="0">
              <a:latin typeface="Times New Roman"/>
              <a:cs typeface="Times New Roman"/>
            </a:endParaRPr>
          </a:p>
          <a:p>
            <a:pPr>
              <a:lnSpc>
                <a:spcPct val="70000"/>
              </a:lnSpc>
            </a:pPr>
            <a:r>
              <a:rPr lang="en-US" sz="1800" b="1" dirty="0" smtClean="0">
                <a:latin typeface="Times New Roman"/>
                <a:cs typeface="Times New Roman"/>
              </a:rPr>
              <a:t>AYUSH </a:t>
            </a:r>
            <a:r>
              <a:rPr lang="en-US" sz="1800" b="1" dirty="0">
                <a:latin typeface="Times New Roman"/>
                <a:cs typeface="Times New Roman"/>
              </a:rPr>
              <a:t>clinic run by Centre Council for Research in Homoeopathy (CCRH) </a:t>
            </a:r>
            <a:endParaRPr lang="en-US" sz="1800" b="1" dirty="0" smtClean="0">
              <a:latin typeface="Times New Roman"/>
              <a:cs typeface="Times New Roman"/>
            </a:endParaRPr>
          </a:p>
          <a:p>
            <a:pPr>
              <a:lnSpc>
                <a:spcPct val="70000"/>
              </a:lnSpc>
            </a:pPr>
            <a:endParaRPr lang="en-US" sz="1800" b="1" dirty="0">
              <a:latin typeface="Times New Roman"/>
              <a:cs typeface="Times New Roman"/>
            </a:endParaRPr>
          </a:p>
          <a:p>
            <a:pPr>
              <a:lnSpc>
                <a:spcPct val="70000"/>
              </a:lnSpc>
            </a:pPr>
            <a:r>
              <a:rPr lang="en-US" sz="1800" b="1" dirty="0" smtClean="0">
                <a:latin typeface="Times New Roman"/>
                <a:cs typeface="Times New Roman"/>
              </a:rPr>
              <a:t>Birth </a:t>
            </a:r>
            <a:r>
              <a:rPr lang="en-US" sz="1800" b="1" dirty="0">
                <a:latin typeface="Times New Roman"/>
                <a:cs typeface="Times New Roman"/>
              </a:rPr>
              <a:t>and Death Registration, </a:t>
            </a:r>
            <a:r>
              <a:rPr lang="en-US" sz="1800" b="1" dirty="0" smtClean="0">
                <a:latin typeface="Times New Roman"/>
                <a:cs typeface="Times New Roman"/>
              </a:rPr>
              <a:t>and implementing </a:t>
            </a:r>
            <a:r>
              <a:rPr lang="en-US" sz="1800" b="1" dirty="0">
                <a:latin typeface="Times New Roman"/>
                <a:cs typeface="Times New Roman"/>
              </a:rPr>
              <a:t>all national health </a:t>
            </a:r>
            <a:r>
              <a:rPr lang="en-US" sz="1800" b="1" dirty="0" smtClean="0">
                <a:latin typeface="Times New Roman"/>
                <a:cs typeface="Times New Roman"/>
              </a:rPr>
              <a:t>programs</a:t>
            </a:r>
          </a:p>
          <a:p>
            <a:pPr marL="0" indent="0">
              <a:lnSpc>
                <a:spcPct val="70000"/>
              </a:lnSpc>
              <a:buNone/>
            </a:pPr>
            <a:r>
              <a:rPr lang="en-US" sz="1800" b="1" dirty="0">
                <a:latin typeface="Times New Roman"/>
                <a:cs typeface="Times New Roman"/>
              </a:rPr>
              <a:t> </a:t>
            </a:r>
            <a:r>
              <a:rPr lang="en-US" sz="1800" b="1" dirty="0" smtClean="0">
                <a:latin typeface="Times New Roman"/>
                <a:cs typeface="Times New Roman"/>
              </a:rPr>
              <a:t>     </a:t>
            </a:r>
            <a:r>
              <a:rPr lang="en-US" sz="1800" b="1" dirty="0">
                <a:latin typeface="Times New Roman"/>
                <a:cs typeface="Times New Roman"/>
              </a:rPr>
              <a:t>including pulse polio program, school health and Tuberculosis </a:t>
            </a:r>
            <a:r>
              <a:rPr lang="en-US" sz="1800" b="1" dirty="0" smtClean="0">
                <a:latin typeface="Times New Roman"/>
                <a:cs typeface="Times New Roman"/>
              </a:rPr>
              <a:t>control.</a:t>
            </a:r>
          </a:p>
          <a:p>
            <a:pPr>
              <a:lnSpc>
                <a:spcPct val="70000"/>
              </a:lnSpc>
            </a:pPr>
            <a:endParaRPr lang="en-US" sz="1800" b="1" dirty="0" smtClean="0">
              <a:latin typeface="Times New Roman"/>
              <a:cs typeface="Times New Roman"/>
            </a:endParaRPr>
          </a:p>
          <a:p>
            <a:pPr>
              <a:lnSpc>
                <a:spcPct val="60000"/>
              </a:lnSpc>
            </a:pPr>
            <a:r>
              <a:rPr lang="en-US" sz="1800" b="1" dirty="0" smtClean="0">
                <a:latin typeface="Times New Roman"/>
                <a:cs typeface="Times New Roman"/>
              </a:rPr>
              <a:t>Provides </a:t>
            </a:r>
            <a:r>
              <a:rPr lang="en-US" sz="1800" b="1" dirty="0">
                <a:latin typeface="Times New Roman"/>
                <a:cs typeface="Times New Roman"/>
              </a:rPr>
              <a:t>the basic health cover to the civilian population of Delhi cantonment </a:t>
            </a:r>
            <a:r>
              <a:rPr lang="en-US" sz="1800" b="1" dirty="0" smtClean="0">
                <a:latin typeface="Times New Roman"/>
                <a:cs typeface="Times New Roman"/>
              </a:rPr>
              <a:t>area</a:t>
            </a:r>
            <a:r>
              <a:rPr lang="en-US" sz="1800" b="1" dirty="0" smtClean="0">
                <a:effectLst/>
                <a:latin typeface="Times New Roman"/>
                <a:cs typeface="Times New Roman"/>
              </a:rPr>
              <a:t> </a:t>
            </a:r>
          </a:p>
          <a:p>
            <a:pPr>
              <a:lnSpc>
                <a:spcPct val="60000"/>
              </a:lnSpc>
            </a:pPr>
            <a:endParaRPr lang="en-US" sz="1800" b="1" dirty="0">
              <a:latin typeface="Times New Roman"/>
              <a:cs typeface="Times New Roman"/>
            </a:endParaRPr>
          </a:p>
          <a:p>
            <a:pPr>
              <a:lnSpc>
                <a:spcPct val="60000"/>
              </a:lnSpc>
            </a:pPr>
            <a:r>
              <a:rPr lang="en-US" sz="1800" b="1" dirty="0" smtClean="0">
                <a:latin typeface="Times New Roman"/>
                <a:cs typeface="Times New Roman"/>
              </a:rPr>
              <a:t>No Blood bank and Mortuary</a:t>
            </a:r>
          </a:p>
          <a:p>
            <a:pPr lvl="1">
              <a:lnSpc>
                <a:spcPct val="70000"/>
              </a:lnSpc>
            </a:pPr>
            <a:endParaRPr lang="en-US" sz="1800" dirty="0"/>
          </a:p>
          <a:p>
            <a:pPr>
              <a:lnSpc>
                <a:spcPct val="70000"/>
              </a:lnSpc>
            </a:pPr>
            <a:endParaRPr lang="en-US" sz="1800" dirty="0"/>
          </a:p>
        </p:txBody>
      </p:sp>
    </p:spTree>
    <p:extLst>
      <p:ext uri="{BB962C8B-B14F-4D97-AF65-F5344CB8AC3E}">
        <p14:creationId xmlns:p14="http://schemas.microsoft.com/office/powerpoint/2010/main" val="31802110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707"/>
            <a:ext cx="8229600" cy="1143000"/>
          </a:xfrm>
        </p:spPr>
        <p:txBody>
          <a:bodyPr>
            <a:normAutofit/>
          </a:bodyPr>
          <a:lstStyle/>
          <a:p>
            <a:r>
              <a:rPr lang="en-US" sz="2400" b="1" u="sng" dirty="0" smtClean="0">
                <a:latin typeface="Times New Roman"/>
                <a:cs typeface="Times New Roman"/>
              </a:rPr>
              <a:t>Observations/Learning</a:t>
            </a:r>
            <a:endParaRPr lang="en-US" sz="2400" u="sng" dirty="0">
              <a:latin typeface="Times New Roman"/>
              <a:cs typeface="Times New Roman"/>
            </a:endParaRPr>
          </a:p>
        </p:txBody>
      </p:sp>
      <p:sp>
        <p:nvSpPr>
          <p:cNvPr id="3" name="Content Placeholder 2"/>
          <p:cNvSpPr>
            <a:spLocks noGrp="1"/>
          </p:cNvSpPr>
          <p:nvPr>
            <p:ph idx="1"/>
          </p:nvPr>
        </p:nvSpPr>
        <p:spPr>
          <a:xfrm>
            <a:off x="115460" y="757838"/>
            <a:ext cx="8857412" cy="6166141"/>
          </a:xfrm>
        </p:spPr>
        <p:txBody>
          <a:bodyPr>
            <a:normAutofit lnSpcReduction="10000"/>
          </a:bodyPr>
          <a:lstStyle/>
          <a:p>
            <a:r>
              <a:rPr lang="en-US" sz="1800" b="1" u="sng" dirty="0" smtClean="0">
                <a:effectLst/>
                <a:latin typeface="Times New Roman"/>
                <a:ea typeface="ＭＳ 明朝"/>
                <a:cs typeface="Times New Roman"/>
              </a:rPr>
              <a:t>Services Related</a:t>
            </a:r>
            <a:r>
              <a:rPr lang="en-US" sz="1800" b="1" u="sng" dirty="0" smtClean="0">
                <a:effectLst/>
                <a:latin typeface="Times New Roman"/>
                <a:cs typeface="Times New Roman"/>
              </a:rPr>
              <a:t> </a:t>
            </a:r>
          </a:p>
          <a:p>
            <a:pPr lvl="1"/>
            <a:r>
              <a:rPr lang="en-US" sz="1800" b="1" dirty="0">
                <a:latin typeface="Times New Roman"/>
                <a:cs typeface="Times New Roman"/>
              </a:rPr>
              <a:t>OPD services are the main stay of the hospital </a:t>
            </a:r>
            <a:endParaRPr lang="en-US" sz="1800" b="1" dirty="0" smtClean="0">
              <a:latin typeface="Times New Roman"/>
              <a:cs typeface="Times New Roman"/>
            </a:endParaRPr>
          </a:p>
          <a:p>
            <a:pPr lvl="1"/>
            <a:endParaRPr lang="en-US" sz="1800" b="1" dirty="0" smtClean="0">
              <a:latin typeface="Times New Roman"/>
              <a:cs typeface="Times New Roman"/>
            </a:endParaRPr>
          </a:p>
          <a:p>
            <a:pPr lvl="1"/>
            <a:r>
              <a:rPr lang="en-US" sz="1800" b="1" dirty="0" smtClean="0">
                <a:latin typeface="Times New Roman"/>
                <a:cs typeface="Times New Roman"/>
              </a:rPr>
              <a:t>Requirement </a:t>
            </a:r>
            <a:r>
              <a:rPr lang="en-US" sz="1800" b="1" dirty="0">
                <a:latin typeface="Times New Roman"/>
                <a:cs typeface="Times New Roman"/>
              </a:rPr>
              <a:t>to create a bigger waiting area with token number display system </a:t>
            </a:r>
            <a:endParaRPr lang="en-US" sz="1800" b="1" dirty="0" smtClean="0">
              <a:latin typeface="Times New Roman"/>
              <a:cs typeface="Times New Roman"/>
            </a:endParaRPr>
          </a:p>
          <a:p>
            <a:pPr lvl="1"/>
            <a:endParaRPr lang="en-US" sz="1800" b="1" dirty="0" smtClean="0">
              <a:latin typeface="Times New Roman"/>
              <a:cs typeface="Times New Roman"/>
            </a:endParaRPr>
          </a:p>
          <a:p>
            <a:pPr lvl="1"/>
            <a:r>
              <a:rPr lang="en-US" sz="1800" b="1" dirty="0" smtClean="0">
                <a:latin typeface="Times New Roman"/>
                <a:cs typeface="Times New Roman"/>
              </a:rPr>
              <a:t>Scope </a:t>
            </a:r>
            <a:r>
              <a:rPr lang="en-US" sz="1800" b="1" dirty="0">
                <a:latin typeface="Times New Roman"/>
                <a:cs typeface="Times New Roman"/>
              </a:rPr>
              <a:t>of more sign boards for easy understanding of the </a:t>
            </a:r>
            <a:r>
              <a:rPr lang="en-US" sz="1800" b="1" dirty="0" smtClean="0">
                <a:latin typeface="Times New Roman"/>
                <a:cs typeface="Times New Roman"/>
              </a:rPr>
              <a:t>patients </a:t>
            </a:r>
          </a:p>
          <a:p>
            <a:pPr lvl="1"/>
            <a:endParaRPr lang="en-US" sz="1800" b="1" dirty="0">
              <a:latin typeface="Times New Roman"/>
              <a:cs typeface="Times New Roman"/>
            </a:endParaRPr>
          </a:p>
          <a:p>
            <a:pPr lvl="1"/>
            <a:r>
              <a:rPr lang="en-US" sz="1800" b="1" dirty="0" smtClean="0">
                <a:latin typeface="Times New Roman"/>
                <a:cs typeface="Times New Roman"/>
              </a:rPr>
              <a:t>Requirement </a:t>
            </a:r>
            <a:r>
              <a:rPr lang="en-US" sz="1800" b="1" dirty="0">
                <a:latin typeface="Times New Roman"/>
                <a:cs typeface="Times New Roman"/>
              </a:rPr>
              <a:t>to automate the registration process </a:t>
            </a:r>
            <a:endParaRPr lang="en-US" sz="1800" b="1" dirty="0" smtClean="0">
              <a:latin typeface="Times New Roman"/>
              <a:cs typeface="Times New Roman"/>
            </a:endParaRPr>
          </a:p>
          <a:p>
            <a:pPr lvl="1"/>
            <a:endParaRPr lang="en-US" sz="1800" b="1" dirty="0" smtClean="0">
              <a:latin typeface="Times New Roman"/>
              <a:cs typeface="Times New Roman"/>
            </a:endParaRPr>
          </a:p>
          <a:p>
            <a:pPr lvl="1"/>
            <a:r>
              <a:rPr lang="en-US" sz="1800" b="1" dirty="0" smtClean="0">
                <a:latin typeface="Times New Roman"/>
                <a:cs typeface="Times New Roman"/>
              </a:rPr>
              <a:t>Introduction of </a:t>
            </a:r>
            <a:r>
              <a:rPr lang="en-US" sz="1800" b="1" dirty="0">
                <a:latin typeface="Times New Roman"/>
                <a:cs typeface="Times New Roman"/>
              </a:rPr>
              <a:t>EMR </a:t>
            </a:r>
            <a:endParaRPr lang="en-US" sz="1800" b="1" dirty="0" smtClean="0">
              <a:latin typeface="Times New Roman"/>
              <a:cs typeface="Times New Roman"/>
            </a:endParaRPr>
          </a:p>
          <a:p>
            <a:pPr lvl="1"/>
            <a:endParaRPr lang="en-US" sz="1800" b="1" dirty="0" smtClean="0">
              <a:latin typeface="Times New Roman"/>
              <a:cs typeface="Times New Roman"/>
            </a:endParaRPr>
          </a:p>
          <a:p>
            <a:pPr lvl="1"/>
            <a:r>
              <a:rPr lang="en-US" sz="1800" b="1" dirty="0" smtClean="0">
                <a:latin typeface="Times New Roman"/>
                <a:cs typeface="Times New Roman"/>
              </a:rPr>
              <a:t>Introduce </a:t>
            </a:r>
            <a:r>
              <a:rPr lang="en-US" sz="1800" b="1" dirty="0">
                <a:latin typeface="Times New Roman"/>
                <a:cs typeface="Times New Roman"/>
              </a:rPr>
              <a:t>an automated system</a:t>
            </a:r>
            <a:r>
              <a:rPr lang="en-US" sz="1800" b="1" dirty="0" smtClean="0">
                <a:effectLst/>
                <a:latin typeface="Times New Roman"/>
                <a:cs typeface="Times New Roman"/>
              </a:rPr>
              <a:t> at </a:t>
            </a:r>
            <a:r>
              <a:rPr lang="en-US" sz="1800" b="1" dirty="0">
                <a:latin typeface="Times New Roman"/>
                <a:cs typeface="Times New Roman"/>
              </a:rPr>
              <a:t>pharmacy</a:t>
            </a:r>
            <a:r>
              <a:rPr lang="en-US" sz="1800" b="1" dirty="0" smtClean="0">
                <a:effectLst/>
                <a:latin typeface="Times New Roman"/>
                <a:cs typeface="Times New Roman"/>
              </a:rPr>
              <a:t> </a:t>
            </a:r>
          </a:p>
          <a:p>
            <a:pPr lvl="1"/>
            <a:endParaRPr lang="en-US" sz="1800" b="1" dirty="0" smtClean="0">
              <a:effectLst/>
              <a:latin typeface="Times New Roman"/>
              <a:cs typeface="Times New Roman"/>
            </a:endParaRPr>
          </a:p>
          <a:p>
            <a:pPr lvl="1"/>
            <a:r>
              <a:rPr lang="en-US" sz="1800" b="1" dirty="0">
                <a:latin typeface="Times New Roman"/>
                <a:cs typeface="Times New Roman"/>
              </a:rPr>
              <a:t>ICU </a:t>
            </a:r>
            <a:r>
              <a:rPr lang="en-US" sz="1800" b="1" dirty="0" smtClean="0">
                <a:latin typeface="Times New Roman"/>
                <a:cs typeface="Times New Roman"/>
              </a:rPr>
              <a:t>to </a:t>
            </a:r>
            <a:r>
              <a:rPr lang="en-US" sz="1800" b="1" dirty="0">
                <a:latin typeface="Times New Roman"/>
                <a:cs typeface="Times New Roman"/>
              </a:rPr>
              <a:t>be made </a:t>
            </a:r>
            <a:r>
              <a:rPr lang="en-US" sz="1800" b="1" dirty="0" smtClean="0">
                <a:latin typeface="Times New Roman"/>
                <a:cs typeface="Times New Roman"/>
              </a:rPr>
              <a:t>functional</a:t>
            </a:r>
          </a:p>
          <a:p>
            <a:pPr lvl="1"/>
            <a:endParaRPr lang="en-US" sz="1800" b="1" dirty="0">
              <a:latin typeface="Times New Roman"/>
              <a:cs typeface="Times New Roman"/>
            </a:endParaRPr>
          </a:p>
          <a:p>
            <a:r>
              <a:rPr lang="en-US" sz="1800" b="1" u="sng" dirty="0">
                <a:latin typeface="Times New Roman"/>
                <a:cs typeface="Times New Roman"/>
              </a:rPr>
              <a:t>Staff Related</a:t>
            </a:r>
            <a:r>
              <a:rPr lang="en-US" sz="1800" b="1" dirty="0" smtClean="0">
                <a:effectLst/>
                <a:latin typeface="Times New Roman"/>
                <a:cs typeface="Times New Roman"/>
              </a:rPr>
              <a:t> </a:t>
            </a:r>
          </a:p>
          <a:p>
            <a:pPr lvl="1"/>
            <a:r>
              <a:rPr lang="en-US" sz="1800" b="1" dirty="0" smtClean="0">
                <a:latin typeface="Times New Roman"/>
                <a:cs typeface="Times New Roman"/>
              </a:rPr>
              <a:t>Maintain a  </a:t>
            </a:r>
            <a:r>
              <a:rPr lang="en-US" sz="1800" b="1" dirty="0">
                <a:latin typeface="Times New Roman"/>
                <a:cs typeface="Times New Roman"/>
              </a:rPr>
              <a:t>50 – 50 ratio of permanent and contractual staff</a:t>
            </a:r>
            <a:r>
              <a:rPr lang="en-US" sz="1800" b="1" dirty="0" smtClean="0">
                <a:effectLst/>
                <a:latin typeface="Times New Roman"/>
                <a:cs typeface="Times New Roman"/>
              </a:rPr>
              <a:t> </a:t>
            </a:r>
          </a:p>
          <a:p>
            <a:pPr lvl="1"/>
            <a:endParaRPr lang="en-US" sz="1800" b="1" dirty="0" smtClean="0">
              <a:effectLst/>
              <a:latin typeface="Times New Roman"/>
              <a:cs typeface="Times New Roman"/>
            </a:endParaRPr>
          </a:p>
          <a:p>
            <a:pPr lvl="1"/>
            <a:r>
              <a:rPr lang="en-US" sz="1800" b="1" dirty="0" smtClean="0">
                <a:latin typeface="Times New Roman"/>
                <a:cs typeface="Times New Roman"/>
              </a:rPr>
              <a:t>Coordinated </a:t>
            </a:r>
            <a:r>
              <a:rPr lang="en-US" sz="1800" b="1" dirty="0">
                <a:latin typeface="Times New Roman"/>
                <a:cs typeface="Times New Roman"/>
              </a:rPr>
              <a:t>procurement of the equipment and </a:t>
            </a:r>
            <a:r>
              <a:rPr lang="en-US" sz="1800" b="1" dirty="0" smtClean="0">
                <a:latin typeface="Times New Roman"/>
                <a:cs typeface="Times New Roman"/>
              </a:rPr>
              <a:t>staffing </a:t>
            </a:r>
            <a:r>
              <a:rPr lang="en-US" sz="1800" b="1" dirty="0">
                <a:latin typeface="Times New Roman"/>
                <a:cs typeface="Times New Roman"/>
              </a:rPr>
              <a:t>as per standards of a 100 bedded </a:t>
            </a:r>
            <a:r>
              <a:rPr lang="en-US" sz="1800" b="1" dirty="0" smtClean="0">
                <a:latin typeface="Times New Roman"/>
                <a:cs typeface="Times New Roman"/>
              </a:rPr>
              <a:t>hospital</a:t>
            </a:r>
            <a:endParaRPr lang="en-US" sz="1800" b="1" dirty="0" smtClean="0">
              <a:effectLst/>
              <a:latin typeface="Times New Roman"/>
              <a:cs typeface="Times New Roman"/>
            </a:endParaRPr>
          </a:p>
        </p:txBody>
      </p:sp>
    </p:spTree>
    <p:extLst>
      <p:ext uri="{BB962C8B-B14F-4D97-AF65-F5344CB8AC3E}">
        <p14:creationId xmlns:p14="http://schemas.microsoft.com/office/powerpoint/2010/main" val="35361789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latin typeface="Times New Roman"/>
                <a:cs typeface="Times New Roman"/>
              </a:rPr>
              <a:t>Observations/Learning</a:t>
            </a:r>
            <a:endParaRPr lang="en-US" sz="2400" dirty="0"/>
          </a:p>
        </p:txBody>
      </p:sp>
      <p:sp>
        <p:nvSpPr>
          <p:cNvPr id="3" name="Content Placeholder 2"/>
          <p:cNvSpPr>
            <a:spLocks noGrp="1"/>
          </p:cNvSpPr>
          <p:nvPr>
            <p:ph idx="1"/>
          </p:nvPr>
        </p:nvSpPr>
        <p:spPr/>
        <p:txBody>
          <a:bodyPr>
            <a:normAutofit fontScale="92500" lnSpcReduction="20000"/>
          </a:bodyPr>
          <a:lstStyle/>
          <a:p>
            <a:r>
              <a:rPr lang="en-US" sz="1900" b="1" u="sng" dirty="0" smtClean="0"/>
              <a:t>Miscellaneous Aspects </a:t>
            </a:r>
          </a:p>
          <a:p>
            <a:pPr marL="0" indent="0">
              <a:buNone/>
            </a:pPr>
            <a:endParaRPr lang="en-US" sz="1900" b="1" u="sng" dirty="0" smtClean="0"/>
          </a:p>
          <a:p>
            <a:pPr lvl="1"/>
            <a:r>
              <a:rPr lang="en-US" sz="1900" b="1" u="sng" dirty="0" smtClean="0"/>
              <a:t>Use of IT</a:t>
            </a:r>
            <a:r>
              <a:rPr lang="en-US" sz="1900" b="1" dirty="0" smtClean="0">
                <a:effectLst/>
              </a:rPr>
              <a:t> </a:t>
            </a:r>
          </a:p>
          <a:p>
            <a:pPr lvl="1"/>
            <a:endParaRPr lang="en-US" sz="1900" b="1" dirty="0" smtClean="0">
              <a:effectLst/>
            </a:endParaRPr>
          </a:p>
          <a:p>
            <a:pPr lvl="1"/>
            <a:r>
              <a:rPr lang="en-US" sz="1900" b="1" dirty="0" smtClean="0"/>
              <a:t>Increase the pre induction-training of the new staff and regular structured refresher training.</a:t>
            </a:r>
          </a:p>
          <a:p>
            <a:pPr lvl="1"/>
            <a:endParaRPr lang="en-US" sz="1900" b="1" dirty="0" smtClean="0"/>
          </a:p>
          <a:p>
            <a:pPr lvl="1"/>
            <a:r>
              <a:rPr lang="en-US" sz="1900" b="1" dirty="0" smtClean="0"/>
              <a:t>Carry out audits on monthly basis.</a:t>
            </a:r>
          </a:p>
          <a:p>
            <a:pPr lvl="1"/>
            <a:endParaRPr lang="en-US" sz="1900" b="1" dirty="0" smtClean="0">
              <a:effectLst/>
            </a:endParaRPr>
          </a:p>
          <a:p>
            <a:pPr lvl="1"/>
            <a:r>
              <a:rPr lang="en-US" sz="1900" b="1" dirty="0" smtClean="0"/>
              <a:t>Create a central security control room with more CCTV cameras </a:t>
            </a:r>
          </a:p>
          <a:p>
            <a:pPr lvl="1"/>
            <a:endParaRPr lang="en-US" sz="1900" b="1" dirty="0" smtClean="0"/>
          </a:p>
          <a:p>
            <a:pPr lvl="1"/>
            <a:r>
              <a:rPr lang="en-US" sz="1900" b="1" dirty="0" smtClean="0">
                <a:cs typeface="Times New Roman"/>
              </a:rPr>
              <a:t>Maintaining of Situational Incident reports</a:t>
            </a:r>
          </a:p>
          <a:p>
            <a:pPr marL="457200" lvl="1" indent="0">
              <a:buNone/>
            </a:pPr>
            <a:endParaRPr lang="en-US" sz="1900" b="1" dirty="0" smtClean="0">
              <a:cs typeface="Times New Roman"/>
            </a:endParaRPr>
          </a:p>
          <a:p>
            <a:pPr lvl="1"/>
            <a:r>
              <a:rPr lang="en-US" sz="1900" b="1" dirty="0" smtClean="0">
                <a:cs typeface="Times New Roman"/>
              </a:rPr>
              <a:t>Use of metal detectors</a:t>
            </a:r>
          </a:p>
          <a:p>
            <a:pPr lvl="1"/>
            <a:endParaRPr lang="en-US" sz="1900" b="1" dirty="0" smtClean="0">
              <a:cs typeface="Times New Roman"/>
            </a:endParaRPr>
          </a:p>
          <a:p>
            <a:pPr lvl="1"/>
            <a:r>
              <a:rPr lang="en-US" sz="1900" b="1" dirty="0" smtClean="0">
                <a:cs typeface="Times New Roman"/>
              </a:rPr>
              <a:t>Communication Equipment  </a:t>
            </a:r>
          </a:p>
          <a:p>
            <a:endParaRPr lang="en-US" sz="1800" b="1" dirty="0">
              <a:latin typeface="Times New Roman"/>
              <a:cs typeface="Times New Roman"/>
            </a:endParaRPr>
          </a:p>
        </p:txBody>
      </p:sp>
    </p:spTree>
    <p:extLst>
      <p:ext uri="{BB962C8B-B14F-4D97-AF65-F5344CB8AC3E}">
        <p14:creationId xmlns:p14="http://schemas.microsoft.com/office/powerpoint/2010/main" val="6553602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26414"/>
            <a:ext cx="7772400" cy="1362075"/>
          </a:xfrm>
        </p:spPr>
        <p:txBody>
          <a:bodyPr>
            <a:normAutofit fontScale="90000"/>
          </a:bodyPr>
          <a:lstStyle/>
          <a:p>
            <a:pPr algn="ctr"/>
            <a:r>
              <a:rPr lang="en-US" sz="2400" u="sng" dirty="0"/>
              <a:t>STUDY OF HOSPITAL SECURITY AND ASSOCIATED </a:t>
            </a:r>
            <a:r>
              <a:rPr lang="en-US" sz="2400" u="sng" dirty="0" smtClean="0"/>
              <a:t>RISK, </a:t>
            </a:r>
            <a:r>
              <a:rPr lang="en-US" sz="2400" u="sng" dirty="0"/>
              <a:t>THREAT AND VULNERABILITY ASSESSMENT AT CANTONMENT GENERAL HOSPITAL, NEW DELHI</a:t>
            </a:r>
            <a:r>
              <a:rPr lang="en-US" sz="2400" dirty="0"/>
              <a:t/>
            </a:r>
            <a:br>
              <a:rPr lang="en-US" sz="2400" dirty="0"/>
            </a:br>
            <a:endParaRPr lang="en-US" sz="2400" dirty="0">
              <a:latin typeface="Times New Roman"/>
              <a:cs typeface="Times New Roman"/>
            </a:endParaRPr>
          </a:p>
        </p:txBody>
      </p:sp>
    </p:spTree>
    <p:extLst>
      <p:ext uri="{BB962C8B-B14F-4D97-AF65-F5344CB8AC3E}">
        <p14:creationId xmlns:p14="http://schemas.microsoft.com/office/powerpoint/2010/main" val="268417957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8082"/>
          </a:xfrm>
        </p:spPr>
        <p:txBody>
          <a:bodyPr>
            <a:noAutofit/>
          </a:bodyPr>
          <a:lstStyle/>
          <a:p>
            <a:pPr lvl="1" algn="ctr" defTabSz="457200" rtl="0">
              <a:spcBef>
                <a:spcPct val="0"/>
              </a:spcBef>
            </a:pPr>
            <a:r>
              <a:rPr lang="en-US" sz="2400" b="1" u="sng" dirty="0" smtClean="0">
                <a:latin typeface="Times New Roman"/>
                <a:cs typeface="Times New Roman"/>
              </a:rPr>
              <a:t>Introduction</a:t>
            </a:r>
            <a:r>
              <a:rPr lang="en-US" sz="2400" u="sng" dirty="0" smtClean="0">
                <a:latin typeface="Times New Roman"/>
                <a:cs typeface="Times New Roman"/>
              </a:rPr>
              <a:t/>
            </a:r>
            <a:br>
              <a:rPr lang="en-US" sz="2400" u="sng" dirty="0" smtClean="0">
                <a:latin typeface="Times New Roman"/>
                <a:cs typeface="Times New Roman"/>
              </a:rPr>
            </a:br>
            <a:endParaRPr lang="en-US" sz="2400" u="sng" dirty="0"/>
          </a:p>
        </p:txBody>
      </p:sp>
      <p:sp>
        <p:nvSpPr>
          <p:cNvPr id="3" name="Content Placeholder 2"/>
          <p:cNvSpPr>
            <a:spLocks noGrp="1"/>
          </p:cNvSpPr>
          <p:nvPr>
            <p:ph idx="1"/>
          </p:nvPr>
        </p:nvSpPr>
        <p:spPr>
          <a:xfrm>
            <a:off x="214425" y="989731"/>
            <a:ext cx="8725459" cy="5624962"/>
          </a:xfrm>
        </p:spPr>
        <p:txBody>
          <a:bodyPr>
            <a:noAutofit/>
          </a:bodyPr>
          <a:lstStyle/>
          <a:p>
            <a:r>
              <a:rPr lang="en-US" sz="1800" b="1" dirty="0" smtClean="0">
                <a:latin typeface="Times New Roman"/>
                <a:cs typeface="Times New Roman"/>
              </a:rPr>
              <a:t>Securing the environment of care is a challenging and continual effort </a:t>
            </a:r>
          </a:p>
          <a:p>
            <a:endParaRPr lang="en-US" sz="1800" b="1" dirty="0" smtClean="0">
              <a:latin typeface="Times New Roman"/>
              <a:cs typeface="Times New Roman"/>
            </a:endParaRPr>
          </a:p>
          <a:p>
            <a:r>
              <a:rPr lang="en-US" sz="1800" b="1" dirty="0">
                <a:latin typeface="Times New Roman"/>
                <a:cs typeface="Times New Roman"/>
              </a:rPr>
              <a:t>A</a:t>
            </a:r>
            <a:r>
              <a:rPr lang="en-US" sz="1800" b="1" dirty="0" smtClean="0">
                <a:latin typeface="Times New Roman"/>
                <a:cs typeface="Times New Roman"/>
              </a:rPr>
              <a:t> </a:t>
            </a:r>
            <a:r>
              <a:rPr lang="en-US" sz="1800" b="1" dirty="0">
                <a:latin typeface="Times New Roman"/>
                <a:cs typeface="Times New Roman"/>
              </a:rPr>
              <a:t>hospital deploys various security measures throughout the facility or campus. </a:t>
            </a:r>
            <a:r>
              <a:rPr lang="en-US" sz="1800" b="1" dirty="0" smtClean="0">
                <a:latin typeface="Times New Roman"/>
                <a:cs typeface="Times New Roman"/>
              </a:rPr>
              <a:t>To include </a:t>
            </a:r>
            <a:r>
              <a:rPr lang="en-US" sz="1800" b="1" dirty="0">
                <a:latin typeface="Times New Roman"/>
                <a:cs typeface="Times New Roman"/>
              </a:rPr>
              <a:t>policies and procedures, physical security, equipment, security personnel, or some combination of these measures. </a:t>
            </a:r>
            <a:endParaRPr lang="en-US" sz="1800" b="1" dirty="0" smtClean="0">
              <a:latin typeface="Times New Roman"/>
              <a:cs typeface="Times New Roman"/>
            </a:endParaRPr>
          </a:p>
          <a:p>
            <a:endParaRPr lang="en-US" sz="1800" b="1" dirty="0" smtClean="0">
              <a:latin typeface="Times New Roman"/>
              <a:cs typeface="Times New Roman"/>
            </a:endParaRPr>
          </a:p>
          <a:p>
            <a:r>
              <a:rPr lang="en-US" sz="1800" b="1" dirty="0" smtClean="0">
                <a:latin typeface="Times New Roman"/>
                <a:cs typeface="Times New Roman"/>
              </a:rPr>
              <a:t>Hospital </a:t>
            </a:r>
            <a:r>
              <a:rPr lang="en-US" sz="1800" b="1" dirty="0">
                <a:latin typeface="Times New Roman"/>
                <a:cs typeface="Times New Roman"/>
              </a:rPr>
              <a:t>security system must effectively mitigate risks. Process consists of the identification of threats and vulnerabilities to the hospital with the end goal of selecting appropriate security measures to reduce identified risks.</a:t>
            </a:r>
            <a:r>
              <a:rPr lang="en-US" sz="1800" b="1" dirty="0" smtClean="0">
                <a:effectLst/>
                <a:latin typeface="Times New Roman"/>
                <a:cs typeface="Times New Roman"/>
              </a:rPr>
              <a:t> </a:t>
            </a:r>
          </a:p>
          <a:p>
            <a:endParaRPr lang="en-US" sz="1800" b="1" dirty="0" smtClean="0">
              <a:effectLst/>
              <a:latin typeface="Times New Roman"/>
              <a:cs typeface="Times New Roman"/>
            </a:endParaRPr>
          </a:p>
          <a:p>
            <a:r>
              <a:rPr lang="en-US" sz="1800" b="1" dirty="0">
                <a:latin typeface="Times New Roman"/>
                <a:cs typeface="Times New Roman"/>
              </a:rPr>
              <a:t>By Definition, vulnerability is a weakness or gap in a security program that can be exploited by threats to gain unauthorized access to an asset. Vulnerabilities are </a:t>
            </a:r>
            <a:r>
              <a:rPr lang="en-US" sz="1800" b="1" dirty="0" smtClean="0">
                <a:latin typeface="Times New Roman"/>
                <a:cs typeface="Times New Roman"/>
              </a:rPr>
              <a:t>Opportunities, can </a:t>
            </a:r>
            <a:r>
              <a:rPr lang="en-US" sz="1800" b="1" dirty="0">
                <a:latin typeface="Times New Roman"/>
                <a:cs typeface="Times New Roman"/>
              </a:rPr>
              <a:t>be structural, Procedural, electronic, human and other elements which provide opportunity to attack </a:t>
            </a:r>
            <a:r>
              <a:rPr lang="en-US" sz="1800" b="1" dirty="0" smtClean="0">
                <a:latin typeface="Times New Roman"/>
                <a:cs typeface="Times New Roman"/>
              </a:rPr>
              <a:t>assets</a:t>
            </a:r>
          </a:p>
          <a:p>
            <a:pPr marL="0" indent="0">
              <a:buNone/>
            </a:pPr>
            <a:r>
              <a:rPr lang="en-US" sz="1800" b="1" dirty="0" smtClean="0">
                <a:effectLst/>
                <a:latin typeface="Times New Roman"/>
                <a:cs typeface="Times New Roman"/>
              </a:rPr>
              <a:t> </a:t>
            </a:r>
          </a:p>
          <a:p>
            <a:r>
              <a:rPr lang="en-US" sz="1800" b="1" dirty="0">
                <a:latin typeface="Times New Roman"/>
                <a:cs typeface="Times New Roman"/>
              </a:rPr>
              <a:t>Primary aim of a vulnerability assessment is the security survey which identifies and measures the vulnerabilities at the hospital and determining what opportunities exist to attack by means of checklists that guide the assessment during off site preparations and on site inspections of the facility. </a:t>
            </a:r>
          </a:p>
        </p:txBody>
      </p:sp>
    </p:spTree>
    <p:extLst>
      <p:ext uri="{BB962C8B-B14F-4D97-AF65-F5344CB8AC3E}">
        <p14:creationId xmlns:p14="http://schemas.microsoft.com/office/powerpoint/2010/main" val="15862093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578</TotalTime>
  <Words>3251</Words>
  <Application>Microsoft Macintosh PowerPoint</Application>
  <PresentationFormat>On-screen Show (4:3)</PresentationFormat>
  <Paragraphs>830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“Study of Hospital Security and Associated Risk, Threat and Vulnerability Assessment at Cantonment General Hospital, New Delhi”  By  Col J S Rawat Enroll No PG/15/035     Under the Guidance of Dr Ashok Agarwal Dr Gurdev Singh </vt:lpstr>
      <vt:lpstr>PREVIEW</vt:lpstr>
      <vt:lpstr> Internship At Cantonment General Hospital </vt:lpstr>
      <vt:lpstr>Organisational Profile  </vt:lpstr>
      <vt:lpstr>Structure Of The Hospital  </vt:lpstr>
      <vt:lpstr>Observations/Learning</vt:lpstr>
      <vt:lpstr>Observations/Learning</vt:lpstr>
      <vt:lpstr>STUDY OF HOSPITAL SECURITY AND ASSOCIATED RISK, THREAT AND VULNERABILITY ASSESSMENT AT CANTONMENT GENERAL HOSPITAL, NEW DELHI </vt:lpstr>
      <vt:lpstr>Introduction </vt:lpstr>
      <vt:lpstr>Introduction </vt:lpstr>
      <vt:lpstr>Need for Study </vt:lpstr>
      <vt:lpstr>Aim and Objectives </vt:lpstr>
      <vt:lpstr>Review of Literature </vt:lpstr>
      <vt:lpstr>Review of Literature</vt:lpstr>
      <vt:lpstr>Review of Literature</vt:lpstr>
      <vt:lpstr>Methodology</vt:lpstr>
      <vt:lpstr>METHODOLOGY </vt:lpstr>
      <vt:lpstr>Security Events Selected for the Study </vt:lpstr>
      <vt:lpstr>Methodology</vt:lpstr>
      <vt:lpstr>Methodology</vt:lpstr>
      <vt:lpstr>Methodology</vt:lpstr>
      <vt:lpstr>Observation And Discussion </vt:lpstr>
      <vt:lpstr>Observation And Discussion </vt:lpstr>
      <vt:lpstr>PowerPoint Presentation</vt:lpstr>
      <vt:lpstr>Observation And Discussion</vt:lpstr>
      <vt:lpstr>Observation And Discussion</vt:lpstr>
      <vt:lpstr>Observation And Discussion</vt:lpstr>
      <vt:lpstr>Total Scores</vt:lpstr>
      <vt:lpstr>Total Scores</vt:lpstr>
      <vt:lpstr>Observation And Discussion</vt:lpstr>
      <vt:lpstr>Findings</vt:lpstr>
      <vt:lpstr>Recommendations </vt:lpstr>
      <vt:lpstr>Recommendations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jayendra rawat</dc:creator>
  <cp:lastModifiedBy>jayendra rawat</cp:lastModifiedBy>
  <cp:revision>51</cp:revision>
  <dcterms:created xsi:type="dcterms:W3CDTF">2017-05-15T05:10:55Z</dcterms:created>
  <dcterms:modified xsi:type="dcterms:W3CDTF">2017-05-23T08:35:52Z</dcterms:modified>
</cp:coreProperties>
</file>