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6.xml" ContentType="application/vnd.ms-office.chartcolorstyle+xml"/>
  <Override PartName="/ppt/charts/style6.xml" ContentType="application/vnd.ms-office.chartstyle+xml"/>
  <Override PartName="/ppt/charts/colors7.xml" ContentType="application/vnd.ms-office.chartcolorstyle+xml"/>
  <Override PartName="/ppt/charts/style7.xml" ContentType="application/vnd.ms-office.chartstyle+xml"/>
  <Override PartName="/ppt/charts/colors9.xml" ContentType="application/vnd.ms-office.chartcolorstyle+xml"/>
  <Override PartName="/ppt/charts/style9.xml" ContentType="application/vnd.ms-office.chartstyle+xml"/>
  <Override PartName="/ppt/charts/colors10.xml" ContentType="application/vnd.ms-office.chartcolorstyle+xml"/>
  <Override PartName="/ppt/charts/style10.xml" ContentType="application/vnd.ms-office.chartstyle+xml"/>
  <Override PartName="/ppt/charts/colors11.xml" ContentType="application/vnd.ms-office.chartcolorstyle+xml"/>
  <Override PartName="/ppt/charts/style11.xml" ContentType="application/vnd.ms-office.chartstyle+xml"/>
  <Override PartName="/ppt/charts/colors12.xml" ContentType="application/vnd.ms-office.chartcolorstyle+xml"/>
  <Override PartName="/ppt/charts/style12.xml" ContentType="application/vnd.ms-office.chartstyle+xml"/>
  <Override PartName="/ppt/charts/colors14.xml" ContentType="application/vnd.ms-office.chartcolorstyle+xml"/>
  <Override PartName="/ppt/charts/style14.xml" ContentType="application/vnd.ms-office.chartstyle+xml"/>
  <Override PartName="/ppt/charts/colors15.xml" ContentType="application/vnd.ms-office.chartcolorstyle+xml"/>
  <Override PartName="/ppt/charts/style15.xml" ContentType="application/vnd.ms-office.chartstyle+xml"/>
  <Override PartName="/ppt/charts/colors16.xml" ContentType="application/vnd.ms-office.chartcolorstyle+xml"/>
  <Override PartName="/ppt/charts/style16.xml" ContentType="application/vnd.ms-office.chartstyle+xml"/>
  <Override PartName="/ppt/charts/colors17.xml" ContentType="application/vnd.ms-office.chartcolorstyle+xml"/>
  <Override PartName="/ppt/charts/style17.xml" ContentType="application/vnd.ms-office.chartstyle+xml"/>
  <Override PartName="/ppt/charts/colors18.xml" ContentType="application/vnd.ms-office.chartcolorstyle+xml"/>
  <Override PartName="/ppt/charts/style18.xml" ContentType="application/vnd.ms-office.chartstyle+xml"/>
  <Override PartName="/ppt/charts/colors19.xml" ContentType="application/vnd.ms-office.chartcolorstyle+xml"/>
  <Override PartName="/ppt/charts/style19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6" r:id="rId9"/>
    <p:sldId id="269" r:id="rId10"/>
    <p:sldId id="270" r:id="rId11"/>
    <p:sldId id="272" r:id="rId12"/>
    <p:sldId id="273" r:id="rId13"/>
    <p:sldId id="274" r:id="rId14"/>
    <p:sldId id="275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8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-108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Style" Target="style15.xml"/><Relationship Id="rId2" Type="http://schemas.microsoft.com/office/2011/relationships/chartColorStyle" Target="colors15.xml"/><Relationship Id="rId1" Type="http://schemas.openxmlformats.org/officeDocument/2006/relationships/oleObject" Target="file:///H:\study\Distric%20RC\Book1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Style" Target="style16.xml"/><Relationship Id="rId2" Type="http://schemas.microsoft.com/office/2011/relationships/chartColorStyle" Target="colors16.xml"/><Relationship Id="rId1" Type="http://schemas.openxmlformats.org/officeDocument/2006/relationships/oleObject" Target="file:///H:\study\Distric%20RC\Book1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Style" Target="style17.xml"/><Relationship Id="rId2" Type="http://schemas.microsoft.com/office/2011/relationships/chartColorStyle" Target="colors17.xml"/><Relationship Id="rId1" Type="http://schemas.openxmlformats.org/officeDocument/2006/relationships/oleObject" Target="file:///H:\study\Distric%20RC\Book1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microsoft.com/office/2011/relationships/chartStyle" Target="style18.xml"/><Relationship Id="rId2" Type="http://schemas.microsoft.com/office/2011/relationships/chartColorStyle" Target="colors18.xml"/><Relationship Id="rId1" Type="http://schemas.openxmlformats.org/officeDocument/2006/relationships/oleObject" Target="file:///H:\study\Distric%20RC\Book1.xlsx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microsoft.com/office/2011/relationships/chartStyle" Target="style19.xml"/><Relationship Id="rId2" Type="http://schemas.microsoft.com/office/2011/relationships/chartColorStyle" Target="colors19.xml"/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oleObject" Target="file:///H:\study\Distric%20RC\Book1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oleObject" Target="Book1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10.xml"/><Relationship Id="rId2" Type="http://schemas.microsoft.com/office/2011/relationships/chartColorStyle" Target="colors10.xml"/><Relationship Id="rId1" Type="http://schemas.openxmlformats.org/officeDocument/2006/relationships/oleObject" Target="Book1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11.xml"/><Relationship Id="rId2" Type="http://schemas.microsoft.com/office/2011/relationships/chartColorStyle" Target="colors11.xml"/><Relationship Id="rId1" Type="http://schemas.openxmlformats.org/officeDocument/2006/relationships/oleObject" Target="Book1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12.xml"/><Relationship Id="rId2" Type="http://schemas.microsoft.com/office/2011/relationships/chartColorStyle" Target="colors12.xml"/><Relationship Id="rId1" Type="http://schemas.openxmlformats.org/officeDocument/2006/relationships/oleObject" Target="Book1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14.xml"/><Relationship Id="rId2" Type="http://schemas.microsoft.com/office/2011/relationships/chartColorStyle" Target="colors14.xml"/><Relationship Id="rId1" Type="http://schemas.openxmlformats.org/officeDocument/2006/relationships/oleObject" Target="file:///H:\study\Distric%20RC\Book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225885826771655E-2"/>
          <c:y val="9.3859498031496083E-2"/>
          <c:w val="0.9277741141732283"/>
          <c:h val="0.689982037401574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Age (Months)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Sheet1!$A$2:$A$17</c:f>
              <c:numCache>
                <c:formatCode>General</c:formatCode>
                <c:ptCount val="16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14</c:v>
                </c:pt>
                <c:pt idx="7">
                  <c:v>17</c:v>
                </c:pt>
                <c:pt idx="8">
                  <c:v>18</c:v>
                </c:pt>
                <c:pt idx="9">
                  <c:v>20</c:v>
                </c:pt>
                <c:pt idx="10">
                  <c:v>22</c:v>
                </c:pt>
                <c:pt idx="11">
                  <c:v>23</c:v>
                </c:pt>
                <c:pt idx="12">
                  <c:v>24</c:v>
                </c:pt>
                <c:pt idx="13">
                  <c:v>26</c:v>
                </c:pt>
                <c:pt idx="14">
                  <c:v>36</c:v>
                </c:pt>
                <c:pt idx="15">
                  <c:v>46</c:v>
                </c:pt>
              </c:numCache>
            </c:num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2</c:v>
                </c:pt>
                <c:pt idx="1">
                  <c:v>2</c:v>
                </c:pt>
                <c:pt idx="2">
                  <c:v>1</c:v>
                </c:pt>
                <c:pt idx="3">
                  <c:v>5</c:v>
                </c:pt>
                <c:pt idx="4">
                  <c:v>2</c:v>
                </c:pt>
                <c:pt idx="5">
                  <c:v>4</c:v>
                </c:pt>
                <c:pt idx="6">
                  <c:v>1</c:v>
                </c:pt>
                <c:pt idx="7">
                  <c:v>1</c:v>
                </c:pt>
                <c:pt idx="8">
                  <c:v>5</c:v>
                </c:pt>
                <c:pt idx="9">
                  <c:v>1</c:v>
                </c:pt>
                <c:pt idx="10">
                  <c:v>2</c:v>
                </c:pt>
                <c:pt idx="11">
                  <c:v>3</c:v>
                </c:pt>
                <c:pt idx="12">
                  <c:v>3</c:v>
                </c:pt>
                <c:pt idx="13">
                  <c:v>1</c:v>
                </c:pt>
                <c:pt idx="14">
                  <c:v>2</c:v>
                </c:pt>
                <c:pt idx="15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508-4FE4-8F56-CD8642B1141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6807168"/>
        <c:axId val="136809856"/>
      </c:barChart>
      <c:catAx>
        <c:axId val="136807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6809856"/>
        <c:crosses val="autoZero"/>
        <c:auto val="1"/>
        <c:lblAlgn val="ctr"/>
        <c:lblOffset val="100"/>
        <c:noMultiLvlLbl val="0"/>
      </c:catAx>
      <c:valAx>
        <c:axId val="136809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No.</a:t>
                </a:r>
                <a:r>
                  <a:rPr lang="en-US" baseline="0" dirty="0"/>
                  <a:t> Of Children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1.0247216266569446E-3"/>
              <c:y val="0.31106771321663196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6807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900625148426762"/>
          <c:y val="0.90685247432010929"/>
          <c:w val="0.18577578277346485"/>
          <c:h val="7.59319564794025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Sheet2!$C$14</c:f>
              <c:strCache>
                <c:ptCount val="1"/>
                <c:pt idx="0">
                  <c:v>Percentage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Sheet2!$B$15:$B$16</c:f>
              <c:strCache>
                <c:ptCount val="2"/>
                <c:pt idx="0">
                  <c:v>No</c:v>
                </c:pt>
                <c:pt idx="1">
                  <c:v>Yes</c:v>
                </c:pt>
              </c:strCache>
            </c:strRef>
          </c:cat>
          <c:val>
            <c:numRef>
              <c:f>Sheet2!$C$15:$C$16</c:f>
              <c:numCache>
                <c:formatCode>General</c:formatCode>
                <c:ptCount val="2"/>
                <c:pt idx="0">
                  <c:v>72.2</c:v>
                </c:pt>
                <c:pt idx="1">
                  <c:v>27.8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56C-4885-9FC4-6BFE2E69825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154890240"/>
        <c:axId val="154892928"/>
      </c:barChart>
      <c:catAx>
        <c:axId val="1548902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4892928"/>
        <c:crosses val="autoZero"/>
        <c:auto val="1"/>
        <c:lblAlgn val="ctr"/>
        <c:lblOffset val="100"/>
        <c:noMultiLvlLbl val="0"/>
      </c:catAx>
      <c:valAx>
        <c:axId val="15489292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4890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Sheet2!$L$4</c:f>
              <c:strCache>
                <c:ptCount val="1"/>
                <c:pt idx="0">
                  <c:v>Percentage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Sheet2!$J$5:$K$7</c:f>
              <c:multiLvlStrCache>
                <c:ptCount val="3"/>
                <c:lvl>
                  <c:pt idx="0">
                    <c:v>Breast Milk</c:v>
                  </c:pt>
                  <c:pt idx="1">
                    <c:v>Honey</c:v>
                  </c:pt>
                  <c:pt idx="2">
                    <c:v>Jaggery</c:v>
                  </c:pt>
                </c:lvl>
                <c:lvl>
                  <c:pt idx="0">
                    <c:v> </c:v>
                  </c:pt>
                </c:lvl>
              </c:multiLvlStrCache>
            </c:multiLvlStrRef>
          </c:cat>
          <c:val>
            <c:numRef>
              <c:f>Sheet2!$L$5:$L$7</c:f>
              <c:numCache>
                <c:formatCode>General</c:formatCode>
                <c:ptCount val="3"/>
                <c:pt idx="0">
                  <c:v>27.8</c:v>
                </c:pt>
                <c:pt idx="1">
                  <c:v>66.7</c:v>
                </c:pt>
                <c:pt idx="2">
                  <c:v>5.6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317-45C8-A2D7-3A79D157569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184433664"/>
        <c:axId val="184436608"/>
      </c:barChart>
      <c:catAx>
        <c:axId val="1844336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4436608"/>
        <c:crosses val="autoZero"/>
        <c:auto val="1"/>
        <c:lblAlgn val="ctr"/>
        <c:lblOffset val="100"/>
        <c:noMultiLvlLbl val="0"/>
      </c:catAx>
      <c:valAx>
        <c:axId val="18443660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84433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Sheet2!$M$9</c:f>
              <c:strCache>
                <c:ptCount val="1"/>
                <c:pt idx="0">
                  <c:v>Percentage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Sheet2!$L$10:$L$11</c:f>
              <c:strCache>
                <c:ptCount val="2"/>
                <c:pt idx="0">
                  <c:v>No</c:v>
                </c:pt>
                <c:pt idx="1">
                  <c:v>Yes</c:v>
                </c:pt>
              </c:strCache>
            </c:strRef>
          </c:cat>
          <c:val>
            <c:numRef>
              <c:f>Sheet2!$M$10:$M$11</c:f>
              <c:numCache>
                <c:formatCode>General</c:formatCode>
                <c:ptCount val="2"/>
                <c:pt idx="0">
                  <c:v>80.599999999999994</c:v>
                </c:pt>
                <c:pt idx="1">
                  <c:v>19.399999999999999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5BD-4C1F-8E5A-7DB9634EB9C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184465664"/>
        <c:axId val="184489088"/>
      </c:barChart>
      <c:catAx>
        <c:axId val="1844656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4489088"/>
        <c:crosses val="autoZero"/>
        <c:auto val="1"/>
        <c:lblAlgn val="ctr"/>
        <c:lblOffset val="100"/>
        <c:noMultiLvlLbl val="0"/>
      </c:catAx>
      <c:valAx>
        <c:axId val="18448908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84465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Sheet2!$H$15</c:f>
              <c:strCache>
                <c:ptCount val="1"/>
                <c:pt idx="0">
                  <c:v>Percentage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Sheet2!$G$16:$G$19</c:f>
              <c:strCache>
                <c:ptCount val="4"/>
                <c:pt idx="0">
                  <c:v>Third</c:v>
                </c:pt>
                <c:pt idx="1">
                  <c:v>Fourth</c:v>
                </c:pt>
                <c:pt idx="2">
                  <c:v>Fifth</c:v>
                </c:pt>
                <c:pt idx="3">
                  <c:v>Sixth</c:v>
                </c:pt>
              </c:strCache>
            </c:strRef>
          </c:cat>
          <c:val>
            <c:numRef>
              <c:f>Sheet2!$H$16:$H$19</c:f>
              <c:numCache>
                <c:formatCode>General</c:formatCode>
                <c:ptCount val="4"/>
                <c:pt idx="0">
                  <c:v>16.7</c:v>
                </c:pt>
                <c:pt idx="1">
                  <c:v>50</c:v>
                </c:pt>
                <c:pt idx="2">
                  <c:v>13.9</c:v>
                </c:pt>
                <c:pt idx="3">
                  <c:v>19.399999999999999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7A7-46BE-8F60-C8599E5D210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184534528"/>
        <c:axId val="184537472"/>
      </c:barChart>
      <c:catAx>
        <c:axId val="1845345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4537472"/>
        <c:crosses val="autoZero"/>
        <c:auto val="1"/>
        <c:lblAlgn val="ctr"/>
        <c:lblOffset val="100"/>
        <c:noMultiLvlLbl val="0"/>
      </c:catAx>
      <c:valAx>
        <c:axId val="18453747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84534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Sheet1!$C$29</c:f>
              <c:strCache>
                <c:ptCount val="1"/>
                <c:pt idx="0">
                  <c:v>PERCENTAGE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Sheet1!$B$30:$B$38</c:f>
              <c:strCache>
                <c:ptCount val="9"/>
                <c:pt idx="0">
                  <c:v>DAL</c:v>
                </c:pt>
                <c:pt idx="1">
                  <c:v>RISE</c:v>
                </c:pt>
                <c:pt idx="2">
                  <c:v>KHICHRI</c:v>
                </c:pt>
                <c:pt idx="3">
                  <c:v> FRUITS</c:v>
                </c:pt>
                <c:pt idx="4">
                  <c:v>GREEN VEGETABLE</c:v>
                </c:pt>
                <c:pt idx="5">
                  <c:v>EGG</c:v>
                </c:pt>
                <c:pt idx="6">
                  <c:v>CHAPATI</c:v>
                </c:pt>
                <c:pt idx="7">
                  <c:v>BUISCUIT</c:v>
                </c:pt>
                <c:pt idx="8">
                  <c:v>BREAD</c:v>
                </c:pt>
              </c:strCache>
            </c:strRef>
          </c:cat>
          <c:val>
            <c:numRef>
              <c:f>Sheet1!$C$30:$C$38</c:f>
              <c:numCache>
                <c:formatCode>General</c:formatCode>
                <c:ptCount val="9"/>
                <c:pt idx="0">
                  <c:v>97.23</c:v>
                </c:pt>
                <c:pt idx="1">
                  <c:v>72.23</c:v>
                </c:pt>
                <c:pt idx="2">
                  <c:v>77.78</c:v>
                </c:pt>
                <c:pt idx="3">
                  <c:v>36.11</c:v>
                </c:pt>
                <c:pt idx="4">
                  <c:v>2.7</c:v>
                </c:pt>
                <c:pt idx="5">
                  <c:v>8.33</c:v>
                </c:pt>
                <c:pt idx="6">
                  <c:v>38.880000000000003</c:v>
                </c:pt>
                <c:pt idx="7">
                  <c:v>16.670000000000002</c:v>
                </c:pt>
                <c:pt idx="8">
                  <c:v>30.56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481-4293-AE86-A2D7BB4E8D2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184570624"/>
        <c:axId val="184573312"/>
      </c:barChart>
      <c:catAx>
        <c:axId val="1845706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4573312"/>
        <c:crosses val="autoZero"/>
        <c:auto val="1"/>
        <c:lblAlgn val="ctr"/>
        <c:lblOffset val="100"/>
        <c:noMultiLvlLbl val="0"/>
      </c:catAx>
      <c:valAx>
        <c:axId val="1845733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84570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 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"/>
          <c:y val="5.4076839337074904E-2"/>
          <c:w val="0.97342995169082158"/>
          <c:h val="0.875547106763649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Sheet1!$G$20</c:f>
              <c:strCache>
                <c:ptCount val="1"/>
                <c:pt idx="0">
                  <c:v>Percentage 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Sheet1!$F$21:$F$22</c:f>
              <c:strCache>
                <c:ptCount val="2"/>
                <c:pt idx="0">
                  <c:v>5000</c:v>
                </c:pt>
                <c:pt idx="1">
                  <c:v>5000-10000</c:v>
                </c:pt>
              </c:strCache>
            </c:strRef>
          </c:cat>
          <c:val>
            <c:numRef>
              <c:f>Sheet1!$G$21:$G$22</c:f>
              <c:numCache>
                <c:formatCode>General</c:formatCode>
                <c:ptCount val="2"/>
                <c:pt idx="0">
                  <c:v>63.9</c:v>
                </c:pt>
                <c:pt idx="1">
                  <c:v>36.1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170-4B7A-87E0-F7EE80E5470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143540992"/>
        <c:axId val="143543680"/>
      </c:barChart>
      <c:catAx>
        <c:axId val="1435409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3543680"/>
        <c:crosses val="autoZero"/>
        <c:auto val="1"/>
        <c:lblAlgn val="ctr"/>
        <c:lblOffset val="100"/>
        <c:noMultiLvlLbl val="0"/>
      </c:catAx>
      <c:valAx>
        <c:axId val="1435436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4354099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Sheet1!$G$24</c:f>
              <c:strCache>
                <c:ptCount val="1"/>
                <c:pt idx="0">
                  <c:v>Percent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Sheet1!$F$25:$F$28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Sheet1!$G$25:$G$28</c:f>
              <c:numCache>
                <c:formatCode>General</c:formatCode>
                <c:ptCount val="4"/>
                <c:pt idx="0">
                  <c:v>41.7</c:v>
                </c:pt>
                <c:pt idx="1">
                  <c:v>8.3000000000000007</c:v>
                </c:pt>
                <c:pt idx="2">
                  <c:v>33.300000000000004</c:v>
                </c:pt>
                <c:pt idx="3">
                  <c:v>16.7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624-4A63-B629-94027404703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154061440"/>
        <c:axId val="154072576"/>
      </c:barChart>
      <c:catAx>
        <c:axId val="1540614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4072576"/>
        <c:crosses val="autoZero"/>
        <c:auto val="1"/>
        <c:lblAlgn val="ctr"/>
        <c:lblOffset val="100"/>
        <c:noMultiLvlLbl val="0"/>
      </c:catAx>
      <c:valAx>
        <c:axId val="15407257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4061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1.4145143934496845E-2"/>
          <c:y val="0.12062502826795751"/>
          <c:w val="0.96110085418013369"/>
          <c:h val="0.818834087653282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Sheet2!$C$4</c:f>
              <c:strCache>
                <c:ptCount val="1"/>
                <c:pt idx="0">
                  <c:v>Percentage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Sheet2!$B$5:$B$7</c:f>
              <c:strCache>
                <c:ptCount val="3"/>
                <c:pt idx="0">
                  <c:v>Well</c:v>
                </c:pt>
                <c:pt idx="1">
                  <c:v>Govt.supply</c:v>
                </c:pt>
                <c:pt idx="2">
                  <c:v>Hand pump</c:v>
                </c:pt>
              </c:strCache>
            </c:strRef>
          </c:cat>
          <c:val>
            <c:numRef>
              <c:f>Sheet2!$C$5:$C$7</c:f>
              <c:numCache>
                <c:formatCode>General</c:formatCode>
                <c:ptCount val="3"/>
                <c:pt idx="0">
                  <c:v>55.6</c:v>
                </c:pt>
                <c:pt idx="1">
                  <c:v>22.2</c:v>
                </c:pt>
                <c:pt idx="2">
                  <c:v>22.2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BE7-485B-948C-56C0AD1DE74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154089728"/>
        <c:axId val="154121344"/>
      </c:barChart>
      <c:catAx>
        <c:axId val="1540897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4121344"/>
        <c:crosses val="autoZero"/>
        <c:auto val="1"/>
        <c:lblAlgn val="ctr"/>
        <c:lblOffset val="100"/>
        <c:noMultiLvlLbl val="0"/>
      </c:catAx>
      <c:valAx>
        <c:axId val="1541213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4089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Sheet1!$C$3</c:f>
              <c:strCache>
                <c:ptCount val="1"/>
                <c:pt idx="0">
                  <c:v>Percentage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Sheet1!$B$4:$B$5</c:f>
              <c:strCache>
                <c:ptCount val="2"/>
                <c:pt idx="0">
                  <c:v>Half Bowl</c:v>
                </c:pt>
                <c:pt idx="1">
                  <c:v>Full Bowl</c:v>
                </c:pt>
              </c:strCache>
            </c:strRef>
          </c:cat>
          <c:val>
            <c:numRef>
              <c:f>Sheet1!$C$4:$C$5</c:f>
              <c:numCache>
                <c:formatCode>General</c:formatCode>
                <c:ptCount val="2"/>
                <c:pt idx="0">
                  <c:v>55.6</c:v>
                </c:pt>
                <c:pt idx="1">
                  <c:v>44.4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3B0-4FBF-A942-727A0887BF8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154202880"/>
        <c:axId val="154205568"/>
      </c:barChart>
      <c:catAx>
        <c:axId val="1542028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4205568"/>
        <c:crosses val="autoZero"/>
        <c:auto val="1"/>
        <c:lblAlgn val="ctr"/>
        <c:lblOffset val="100"/>
        <c:noMultiLvlLbl val="0"/>
      </c:catAx>
      <c:valAx>
        <c:axId val="15420556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4202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Sheet1!$C$8</c:f>
              <c:strCache>
                <c:ptCount val="1"/>
                <c:pt idx="0">
                  <c:v>Mean Height(length in c.m)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Sheet1!$B$9:$B$13</c:f>
              <c:strCache>
                <c:ptCount val="5"/>
                <c:pt idx="0">
                  <c:v>Discharge time</c:v>
                </c:pt>
                <c:pt idx="1">
                  <c:v>1st follow up</c:v>
                </c:pt>
                <c:pt idx="2">
                  <c:v>2nd follow up</c:v>
                </c:pt>
                <c:pt idx="3">
                  <c:v>3rd follow up</c:v>
                </c:pt>
                <c:pt idx="4">
                  <c:v>4th follow up</c:v>
                </c:pt>
              </c:strCache>
            </c:strRef>
          </c:cat>
          <c:val>
            <c:numRef>
              <c:f>Sheet1!$C$9:$C$13</c:f>
              <c:numCache>
                <c:formatCode>General</c:formatCode>
                <c:ptCount val="5"/>
                <c:pt idx="0">
                  <c:v>67.707999999999998</c:v>
                </c:pt>
                <c:pt idx="1">
                  <c:v>68.625</c:v>
                </c:pt>
                <c:pt idx="2">
                  <c:v>69.415999999999997</c:v>
                </c:pt>
                <c:pt idx="3">
                  <c:v>69.917000000000002</c:v>
                </c:pt>
                <c:pt idx="4">
                  <c:v>69.917000000000002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26B-4E93-BB44-B109F05A3A8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154578944"/>
        <c:axId val="154581632"/>
      </c:barChart>
      <c:catAx>
        <c:axId val="1545789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4581632"/>
        <c:crosses val="autoZero"/>
        <c:auto val="1"/>
        <c:lblAlgn val="ctr"/>
        <c:lblOffset val="100"/>
        <c:noMultiLvlLbl val="0"/>
      </c:catAx>
      <c:valAx>
        <c:axId val="1545816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4578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Sheet1!$C$15</c:f>
              <c:strCache>
                <c:ptCount val="1"/>
                <c:pt idx="0">
                  <c:v>Mean Weight(in kg)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Sheet1!$B$16:$B$20</c:f>
              <c:strCache>
                <c:ptCount val="5"/>
                <c:pt idx="0">
                  <c:v>Discharge time</c:v>
                </c:pt>
                <c:pt idx="1">
                  <c:v>1st follow up</c:v>
                </c:pt>
                <c:pt idx="2">
                  <c:v>2nd follow up</c:v>
                </c:pt>
                <c:pt idx="3">
                  <c:v>3rd follow up</c:v>
                </c:pt>
                <c:pt idx="4">
                  <c:v>4th follow up</c:v>
                </c:pt>
              </c:strCache>
            </c:strRef>
          </c:cat>
          <c:val>
            <c:numRef>
              <c:f>Sheet1!$C$16:$C$20</c:f>
              <c:numCache>
                <c:formatCode>General</c:formatCode>
                <c:ptCount val="5"/>
                <c:pt idx="0">
                  <c:v>6.351</c:v>
                </c:pt>
                <c:pt idx="1">
                  <c:v>6.8125</c:v>
                </c:pt>
                <c:pt idx="2">
                  <c:v>6.9206000000000003</c:v>
                </c:pt>
                <c:pt idx="3">
                  <c:v>7.0281000000000002</c:v>
                </c:pt>
                <c:pt idx="4">
                  <c:v>7.0911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F42-4658-AD06-CC1962A42B4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154668032"/>
        <c:axId val="154691456"/>
      </c:barChart>
      <c:catAx>
        <c:axId val="1546680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4691456"/>
        <c:crosses val="autoZero"/>
        <c:auto val="1"/>
        <c:lblAlgn val="ctr"/>
        <c:lblOffset val="100"/>
        <c:noMultiLvlLbl val="0"/>
      </c:catAx>
      <c:valAx>
        <c:axId val="15469145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46680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4.9561159927472835E-2"/>
          <c:y val="3.070658264507470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Sheet1!$C$22</c:f>
              <c:strCache>
                <c:ptCount val="1"/>
                <c:pt idx="0">
                  <c:v>Mean MUAC(cm)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Sheet1!$B$23:$B$27</c:f>
              <c:strCache>
                <c:ptCount val="5"/>
                <c:pt idx="0">
                  <c:v>Discharge time</c:v>
                </c:pt>
                <c:pt idx="1">
                  <c:v>1st follow up</c:v>
                </c:pt>
                <c:pt idx="2">
                  <c:v>2nd follow up</c:v>
                </c:pt>
                <c:pt idx="3">
                  <c:v>3rd follow up</c:v>
                </c:pt>
                <c:pt idx="4">
                  <c:v>4th follow up</c:v>
                </c:pt>
              </c:strCache>
            </c:strRef>
          </c:cat>
          <c:val>
            <c:numRef>
              <c:f>Sheet1!$C$23:$C$27</c:f>
              <c:numCache>
                <c:formatCode>General</c:formatCode>
                <c:ptCount val="5"/>
                <c:pt idx="0">
                  <c:v>11.901999999999999</c:v>
                </c:pt>
                <c:pt idx="1">
                  <c:v>12.111000000000001</c:v>
                </c:pt>
                <c:pt idx="2">
                  <c:v>13.766</c:v>
                </c:pt>
                <c:pt idx="3">
                  <c:v>12.427</c:v>
                </c:pt>
                <c:pt idx="4">
                  <c:v>12.525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8FC-495A-9228-54843DDC37A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154814720"/>
        <c:axId val="154821760"/>
      </c:barChart>
      <c:catAx>
        <c:axId val="1548147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4821760"/>
        <c:crosses val="autoZero"/>
        <c:auto val="1"/>
        <c:lblAlgn val="ctr"/>
        <c:lblOffset val="100"/>
        <c:noMultiLvlLbl val="0"/>
      </c:catAx>
      <c:valAx>
        <c:axId val="15482176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48147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Sheet2!$H$4</c:f>
              <c:strCache>
                <c:ptCount val="1"/>
                <c:pt idx="0">
                  <c:v>Percentage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Sheet2!$G$5:$G$7</c:f>
              <c:strCache>
                <c:ptCount val="3"/>
                <c:pt idx="0">
                  <c:v>Within 1 hr</c:v>
                </c:pt>
                <c:pt idx="1">
                  <c:v>After 1 hr</c:v>
                </c:pt>
                <c:pt idx="2">
                  <c:v>After 24 hr</c:v>
                </c:pt>
              </c:strCache>
            </c:strRef>
          </c:cat>
          <c:val>
            <c:numRef>
              <c:f>Sheet2!$H$5:$H$7</c:f>
              <c:numCache>
                <c:formatCode>General</c:formatCode>
                <c:ptCount val="3"/>
                <c:pt idx="0">
                  <c:v>11.1</c:v>
                </c:pt>
                <c:pt idx="1">
                  <c:v>63.9</c:v>
                </c:pt>
                <c:pt idx="2">
                  <c:v>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7A4-4FEB-A204-17235D898DB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154780416"/>
        <c:axId val="154783104"/>
      </c:barChart>
      <c:catAx>
        <c:axId val="1547804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4783104"/>
        <c:crosses val="autoZero"/>
        <c:auto val="1"/>
        <c:lblAlgn val="ctr"/>
        <c:lblOffset val="100"/>
        <c:noMultiLvlLbl val="0"/>
      </c:catAx>
      <c:valAx>
        <c:axId val="1547831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4780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994BA-8216-441E-A6EA-A3AB06C1FBB2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511B-D6BE-4B4A-BDB2-C87C6B18A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162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994BA-8216-441E-A6EA-A3AB06C1FBB2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511B-D6BE-4B4A-BDB2-C87C6B18A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437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994BA-8216-441E-A6EA-A3AB06C1FBB2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511B-D6BE-4B4A-BDB2-C87C6B18A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116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994BA-8216-441E-A6EA-A3AB06C1FBB2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511B-D6BE-4B4A-BDB2-C87C6B18A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025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994BA-8216-441E-A6EA-A3AB06C1FBB2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511B-D6BE-4B4A-BDB2-C87C6B18A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416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994BA-8216-441E-A6EA-A3AB06C1FBB2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511B-D6BE-4B4A-BDB2-C87C6B18A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45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994BA-8216-441E-A6EA-A3AB06C1FBB2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511B-D6BE-4B4A-BDB2-C87C6B18A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175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994BA-8216-441E-A6EA-A3AB06C1FBB2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511B-D6BE-4B4A-BDB2-C87C6B18A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864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994BA-8216-441E-A6EA-A3AB06C1FBB2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511B-D6BE-4B4A-BDB2-C87C6B18A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408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994BA-8216-441E-A6EA-A3AB06C1FBB2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511B-D6BE-4B4A-BDB2-C87C6B18A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069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994BA-8216-441E-A6EA-A3AB06C1FBB2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511B-D6BE-4B4A-BDB2-C87C6B18A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088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994BA-8216-441E-A6EA-A3AB06C1FBB2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1511B-D6BE-4B4A-BDB2-C87C6B18A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404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0" y="1722784"/>
            <a:ext cx="6858000" cy="2597426"/>
          </a:xfrm>
        </p:spPr>
        <p:txBody>
          <a:bodyPr>
            <a:normAutofit fontScale="90000"/>
          </a:bodyPr>
          <a:lstStyle/>
          <a:p>
            <a:r>
              <a:rPr lang="en-IN" sz="3600" b="1" dirty="0"/>
              <a:t/>
            </a:r>
            <a:br>
              <a:rPr lang="en-IN" sz="3600" b="1" dirty="0"/>
            </a:br>
            <a:r>
              <a:rPr lang="en-IN" sz="3600" b="1" dirty="0"/>
              <a:t/>
            </a:r>
            <a:br>
              <a:rPr lang="en-IN" sz="3600" b="1" dirty="0"/>
            </a:br>
            <a:r>
              <a:rPr lang="en-IN" sz="3600" b="1" dirty="0"/>
              <a:t/>
            </a:r>
            <a:br>
              <a:rPr lang="en-IN" sz="3600" b="1" dirty="0"/>
            </a:br>
            <a:r>
              <a:rPr lang="en-IN" sz="3600" b="1" dirty="0"/>
              <a:t/>
            </a:r>
            <a:br>
              <a:rPr lang="en-IN" sz="3600" b="1" dirty="0"/>
            </a:br>
            <a:r>
              <a:rPr lang="en-IN" sz="3600" b="1" dirty="0"/>
              <a:t/>
            </a:r>
            <a:br>
              <a:rPr lang="en-IN" sz="3600" b="1" dirty="0"/>
            </a:br>
            <a:r>
              <a:rPr lang="en-IN" sz="3600" b="1" dirty="0"/>
              <a:t/>
            </a:r>
            <a:br>
              <a:rPr lang="en-IN" sz="3600" b="1" dirty="0"/>
            </a:br>
            <a:r>
              <a:rPr lang="en-IN" sz="3600" b="1" dirty="0"/>
              <a:t/>
            </a:r>
            <a:br>
              <a:rPr lang="en-IN" sz="3600" b="1" dirty="0"/>
            </a:br>
            <a:r>
              <a:rPr lang="en-IN" sz="3600" b="1" dirty="0"/>
              <a:t/>
            </a:r>
            <a:br>
              <a:rPr lang="en-IN" sz="3600" b="1" dirty="0"/>
            </a:br>
            <a:r>
              <a:rPr lang="en-IN" sz="3600" b="1" dirty="0"/>
              <a:t/>
            </a:r>
            <a:br>
              <a:rPr lang="en-IN" sz="3600" b="1" dirty="0"/>
            </a:br>
            <a:r>
              <a:rPr lang="en-IN" sz="3600" b="1" dirty="0"/>
              <a:t/>
            </a:r>
            <a:br>
              <a:rPr lang="en-IN" sz="3600" b="1" dirty="0"/>
            </a:br>
            <a:r>
              <a:rPr lang="en-IN" sz="3600" b="1" dirty="0"/>
              <a:t>A study to assess the nutritional status of under-five children after two months of first contact with NRC in Bhind district (M.P.)</a:t>
            </a:r>
            <a:br>
              <a:rPr lang="en-IN" sz="3600" b="1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Ankur Jain</a:t>
            </a:r>
          </a:p>
          <a:p>
            <a:r>
              <a:rPr lang="en-US" dirty="0"/>
              <a:t>PGDHM, Health Batch</a:t>
            </a:r>
          </a:p>
          <a:p>
            <a:r>
              <a:rPr lang="en-US" dirty="0"/>
              <a:t>PG/15/10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1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3" y="365127"/>
            <a:ext cx="7886700" cy="854074"/>
          </a:xfrm>
        </p:spPr>
        <p:txBody>
          <a:bodyPr/>
          <a:lstStyle/>
          <a:p>
            <a:pPr algn="ctr"/>
            <a:r>
              <a:rPr lang="en-IN" b="1" dirty="0"/>
              <a:t>Source of drinking water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385391" y="5950227"/>
            <a:ext cx="7288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This graph shows that 55.6% of people’s source of drinking water is well, 22.2% Government supply, 22.2% drink from Hand pump</a:t>
            </a:r>
            <a:endParaRPr lang="en-US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xmlns="" id="{07A8EAB8-4DA9-442C-BD4E-E4DF3E6278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8570659"/>
              </p:ext>
            </p:extLst>
          </p:nvPr>
        </p:nvGraphicFramePr>
        <p:xfrm>
          <a:off x="2152653" y="1219201"/>
          <a:ext cx="7521434" cy="4625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6310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Food intake at a time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A0F167AF-FE4B-4BF0-940F-3C84931621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7200600"/>
              </p:ext>
            </p:extLst>
          </p:nvPr>
        </p:nvGraphicFramePr>
        <p:xfrm>
          <a:off x="2152650" y="1510749"/>
          <a:ext cx="7886700" cy="41479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345636" y="6003236"/>
            <a:ext cx="75537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It summarizes quantity of food which is given to the child 1 bowl is 44.4% followed by ½ bowl that is 55.6%.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80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3600" b="1" dirty="0"/>
              <a:t>Mean Height of child during follow up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CAB935DE-6E80-4197-A8B9-56A14796CE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1214141"/>
              </p:ext>
            </p:extLst>
          </p:nvPr>
        </p:nvGraphicFramePr>
        <p:xfrm>
          <a:off x="2152650" y="1123951"/>
          <a:ext cx="7886700" cy="44949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52651" y="5923722"/>
            <a:ext cx="788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/>
              <a:t>Mean height of children gradually increases after discharging and during follow up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36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3" y="365127"/>
            <a:ext cx="7886700" cy="814317"/>
          </a:xfrm>
        </p:spPr>
        <p:txBody>
          <a:bodyPr/>
          <a:lstStyle/>
          <a:p>
            <a:pPr algn="ctr"/>
            <a:r>
              <a:rPr lang="en-IN" b="1" dirty="0"/>
              <a:t>Weight of children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C3340480-013E-4417-A254-993565B90F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0007544"/>
              </p:ext>
            </p:extLst>
          </p:nvPr>
        </p:nvGraphicFramePr>
        <p:xfrm>
          <a:off x="2152650" y="1179513"/>
          <a:ext cx="7886700" cy="4346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52650" y="5897218"/>
            <a:ext cx="77467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It summarizes weight of child increases between during discharge and 1</a:t>
            </a:r>
            <a:r>
              <a:rPr lang="en-IN" baseline="30000" dirty="0"/>
              <a:t>st</a:t>
            </a:r>
            <a:r>
              <a:rPr lang="en-IN" dirty="0"/>
              <a:t> follow up. After 1</a:t>
            </a:r>
            <a:r>
              <a:rPr lang="en-IN" baseline="30000" dirty="0"/>
              <a:t>st</a:t>
            </a:r>
            <a:r>
              <a:rPr lang="en-IN" dirty="0"/>
              <a:t> follow up mean weight gradually increases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8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3100" b="1" dirty="0"/>
              <a:t>Mean MUAC of children during follow up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66DECB48-E8F9-4013-8617-B876599755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324423"/>
              </p:ext>
            </p:extLst>
          </p:nvPr>
        </p:nvGraphicFramePr>
        <p:xfrm>
          <a:off x="2258667" y="1027908"/>
          <a:ext cx="7886700" cy="4312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 flipH="1">
            <a:off x="2258667" y="5805489"/>
            <a:ext cx="7458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/>
              <a:t>It summarize that mean MUAC gradually increase after discharge to 3</a:t>
            </a:r>
            <a:r>
              <a:rPr lang="en-IN" baseline="30000"/>
              <a:t>rd</a:t>
            </a:r>
            <a:r>
              <a:rPr lang="en-IN"/>
              <a:t> follow up but somewhat it decreases between 3</a:t>
            </a:r>
            <a:r>
              <a:rPr lang="en-IN" baseline="30000"/>
              <a:t>rd</a:t>
            </a:r>
            <a:r>
              <a:rPr lang="en-IN"/>
              <a:t> and 4</a:t>
            </a:r>
            <a:r>
              <a:rPr lang="en-IN" baseline="30000"/>
              <a:t>th</a:t>
            </a:r>
            <a:r>
              <a:rPr lang="en-IN"/>
              <a:t> follow up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00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3" y="159027"/>
            <a:ext cx="7886700" cy="1007165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Breastfeeding after giving Birth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xmlns="" id="{6D9E4F34-03E8-4D0E-8853-7A6C16F5EA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4137025"/>
              </p:ext>
            </p:extLst>
          </p:nvPr>
        </p:nvGraphicFramePr>
        <p:xfrm>
          <a:off x="2152650" y="1166192"/>
          <a:ext cx="7886700" cy="4797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398644" y="6056244"/>
            <a:ext cx="7368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The Bar Graph summarizes that only 11.1% breast feed their child within 1 hr, 63.9% more than 1 hour, 25% more than 24 hour.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17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3" y="365127"/>
            <a:ext cx="7886700" cy="1013100"/>
          </a:xfrm>
        </p:spPr>
        <p:txBody>
          <a:bodyPr>
            <a:normAutofit/>
          </a:bodyPr>
          <a:lstStyle/>
          <a:p>
            <a:pPr algn="ctr"/>
            <a:r>
              <a:rPr lang="en-IN" sz="3600" b="1" dirty="0"/>
              <a:t>Colostrum fed to the child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2266122" y="5936974"/>
            <a:ext cx="7773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The graph summarizes that 27.8% feed colostrum to their child, 72.2% not feed</a:t>
            </a:r>
            <a:endParaRPr lang="en-US" dirty="0"/>
          </a:p>
        </p:txBody>
      </p:sp>
      <p:graphicFrame>
        <p:nvGraphicFramePr>
          <p:cNvPr id="7" name="Chart 6">
            <a:extLst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1362956"/>
              </p:ext>
            </p:extLst>
          </p:nvPr>
        </p:nvGraphicFramePr>
        <p:xfrm>
          <a:off x="2557671" y="1298713"/>
          <a:ext cx="7235686" cy="4240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2077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3600" b="1" dirty="0"/>
              <a:t>What did you </a:t>
            </a:r>
            <a:r>
              <a:rPr lang="en-IN" sz="3600" b="1" dirty="0" smtClean="0"/>
              <a:t>give </a:t>
            </a:r>
            <a:r>
              <a:rPr lang="en-IN" sz="3600" b="1" dirty="0"/>
              <a:t>your first child?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40836" y="5747151"/>
            <a:ext cx="83488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The bar graph states that 27.8% children were fed breast milk, 66.7% honey and 5.6% were fed jaggery</a:t>
            </a:r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xmlns="" id="{AD65D1CA-5488-4396-B252-7D35740AC2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4371260"/>
              </p:ext>
            </p:extLst>
          </p:nvPr>
        </p:nvGraphicFramePr>
        <p:xfrm>
          <a:off x="2478158" y="1205948"/>
          <a:ext cx="7195929" cy="4346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80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3" y="365127"/>
            <a:ext cx="7886700" cy="907082"/>
          </a:xfrm>
        </p:spPr>
        <p:txBody>
          <a:bodyPr>
            <a:normAutofit/>
          </a:bodyPr>
          <a:lstStyle/>
          <a:p>
            <a:r>
              <a:rPr lang="en-IN" sz="2800" b="1" dirty="0"/>
              <a:t>Percentage of children exclusively breast fed up to six month of age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2319130" y="6135758"/>
            <a:ext cx="77202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The graph summarizes that only 19.4%exclusive breast feed up to six month, 80.6% not feed up to six month.</a:t>
            </a:r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xmlns="" id="{8BF56F1F-F9ED-4DBC-B651-3FD62729F7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5754214"/>
              </p:ext>
            </p:extLst>
          </p:nvPr>
        </p:nvGraphicFramePr>
        <p:xfrm>
          <a:off x="2491410" y="1470991"/>
          <a:ext cx="7447721" cy="45057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308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3" y="365127"/>
            <a:ext cx="7886700" cy="973344"/>
          </a:xfrm>
        </p:spPr>
        <p:txBody>
          <a:bodyPr>
            <a:normAutofit fontScale="90000"/>
          </a:bodyPr>
          <a:lstStyle/>
          <a:p>
            <a:r>
              <a:rPr lang="en-IN" dirty="0"/>
              <a:t> </a:t>
            </a:r>
            <a:r>
              <a:rPr lang="en-US" dirty="0"/>
              <a:t/>
            </a:r>
            <a:br>
              <a:rPr lang="en-US" dirty="0"/>
            </a:br>
            <a:r>
              <a:rPr lang="en-IN" sz="4000" b="1" dirty="0"/>
              <a:t>Complementary feed started in the month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152650" y="5671931"/>
            <a:ext cx="80780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The graph summarizes that 80.6% has started complimentary feed before 6 months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xmlns="" id="{199B104D-C2CF-4172-9CDE-43CC7C9FE50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3083883"/>
              </p:ext>
            </p:extLst>
          </p:nvPr>
        </p:nvGraphicFramePr>
        <p:xfrm>
          <a:off x="2544418" y="1338472"/>
          <a:ext cx="6864625" cy="4121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6495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IN" dirty="0"/>
          </a:p>
          <a:p>
            <a:r>
              <a:rPr lang="en-IN" dirty="0"/>
              <a:t>Aim</a:t>
            </a:r>
          </a:p>
          <a:p>
            <a:r>
              <a:rPr lang="en-IN" dirty="0"/>
              <a:t>Objectives</a:t>
            </a:r>
          </a:p>
          <a:p>
            <a:r>
              <a:rPr lang="en-IN" dirty="0"/>
              <a:t>Methodology</a:t>
            </a:r>
          </a:p>
          <a:p>
            <a:r>
              <a:rPr lang="en-IN" dirty="0"/>
              <a:t>Findings</a:t>
            </a:r>
          </a:p>
          <a:p>
            <a:r>
              <a:rPr lang="en-IN" dirty="0"/>
              <a:t>Conclusion</a:t>
            </a:r>
          </a:p>
          <a:p>
            <a:r>
              <a:rPr lang="en-IN" dirty="0"/>
              <a:t>Recommendations</a:t>
            </a:r>
          </a:p>
          <a:p>
            <a:r>
              <a:rPr lang="en-IN" dirty="0"/>
              <a:t>Reference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9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669927"/>
            <a:ext cx="7886700" cy="827570"/>
          </a:xfrm>
        </p:spPr>
        <p:txBody>
          <a:bodyPr>
            <a:noAutofit/>
          </a:bodyPr>
          <a:lstStyle/>
          <a:p>
            <a:r>
              <a:rPr lang="en-IN" sz="2400" b="1" dirty="0" smtClean="0"/>
              <a:t>Dietary habit of children as information given by their mother during interview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CA3DD782-104E-4BC5-84F9-539880B2C1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0786037"/>
              </p:ext>
            </p:extLst>
          </p:nvPr>
        </p:nvGraphicFramePr>
        <p:xfrm>
          <a:off x="2152650" y="1298713"/>
          <a:ext cx="7886700" cy="4598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384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653" y="1457740"/>
            <a:ext cx="7886700" cy="471922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D</a:t>
            </a:r>
            <a:r>
              <a:rPr lang="en-US" dirty="0" smtClean="0"/>
              <a:t>efinite improvement is observed </a:t>
            </a:r>
            <a:r>
              <a:rPr lang="en-US" dirty="0" smtClean="0"/>
              <a:t>in </a:t>
            </a:r>
            <a:r>
              <a:rPr lang="en-US" dirty="0"/>
              <a:t>the condition of malnourished children from admission to discharge from NRC’S.</a:t>
            </a:r>
          </a:p>
          <a:p>
            <a:r>
              <a:rPr lang="en-US" dirty="0"/>
              <a:t>There is remarkable improvement from discharge to the 4 follow-ups showing how important is the continuous observation and advice to the parents of malnourished children.</a:t>
            </a:r>
          </a:p>
          <a:p>
            <a:r>
              <a:rPr lang="en-US" dirty="0"/>
              <a:t>It has also been observed that the conditions of children from 4 follow-ups and at present are more or less same which shows that there is a need of continuous observation and sensitization of the community.</a:t>
            </a:r>
          </a:p>
          <a:p>
            <a:r>
              <a:rPr lang="en-US" dirty="0"/>
              <a:t>The average age of complimentary feeding is more than nine months which shows there is a need of sensitization of workers at village level so that malnutrition can be prevented at an early age.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28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653" y="848140"/>
            <a:ext cx="7886700" cy="532882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dietary evaluation of the children shows that the diet is deficient in </a:t>
            </a:r>
            <a:r>
              <a:rPr lang="en-US" dirty="0" smtClean="0"/>
              <a:t>Green leafy vegetables, Protein </a:t>
            </a:r>
            <a:r>
              <a:rPr lang="en-US" dirty="0"/>
              <a:t>and micro-nutrients and also fat is deficient. </a:t>
            </a:r>
          </a:p>
          <a:p>
            <a:r>
              <a:rPr lang="en-US" dirty="0"/>
              <a:t>Study also shows that 55.6% population’s source of drinking water is well. There is a need to make sure the water is purified or boiled before use for drinking.</a:t>
            </a:r>
          </a:p>
          <a:p>
            <a:r>
              <a:rPr lang="en-US" dirty="0" smtClean="0"/>
              <a:t>Most of the children are belonging to lower socio-economic status with majority of children living in dense are and slums which indicates there is a correlation between socio-economic conditions and malnutrition.</a:t>
            </a:r>
          </a:p>
          <a:p>
            <a:r>
              <a:rPr lang="en-US" dirty="0" smtClean="0"/>
              <a:t>It is observed that 66.7 % of children were fed honey just after the birth this indicates traditional beliefs and ignorance of the society.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9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653" y="1457740"/>
            <a:ext cx="7886700" cy="4719224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P</a:t>
            </a:r>
            <a:r>
              <a:rPr lang="en-US" dirty="0" smtClean="0"/>
              <a:t>arents </a:t>
            </a:r>
            <a:r>
              <a:rPr lang="en-US" dirty="0"/>
              <a:t>should be given proper counseling about proper diet </a:t>
            </a:r>
            <a:r>
              <a:rPr lang="en-US" dirty="0" smtClean="0"/>
              <a:t>and hygiene </a:t>
            </a:r>
            <a:r>
              <a:rPr lang="en-US" dirty="0"/>
              <a:t>practices.</a:t>
            </a:r>
          </a:p>
          <a:p>
            <a:pPr lvl="0"/>
            <a:r>
              <a:rPr lang="en-IN" dirty="0"/>
              <a:t>Promote early breast feeding &amp; exclusive breast feeding. </a:t>
            </a:r>
            <a:endParaRPr lang="en-US" dirty="0"/>
          </a:p>
          <a:p>
            <a:pPr lvl="0"/>
            <a:r>
              <a:rPr lang="en-IN" dirty="0"/>
              <a:t>Proper counselling given to mothers after delivery about hygiene practice and dietary intake </a:t>
            </a:r>
            <a:endParaRPr lang="en-US" dirty="0"/>
          </a:p>
          <a:p>
            <a:pPr lvl="0"/>
            <a:r>
              <a:rPr lang="en-IN" dirty="0"/>
              <a:t>Growth monitoring cards should be given to all mothers and regular growth monitoring should be done and appropriate actions shall be taken when growth </a:t>
            </a:r>
            <a:r>
              <a:rPr lang="en-IN" dirty="0" smtClean="0"/>
              <a:t>faltering </a:t>
            </a:r>
            <a:r>
              <a:rPr lang="en-IN" dirty="0"/>
              <a:t>occurs.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31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653" y="755377"/>
            <a:ext cx="7886700" cy="5421589"/>
          </a:xfrm>
        </p:spPr>
        <p:txBody>
          <a:bodyPr>
            <a:normAutofit/>
          </a:bodyPr>
          <a:lstStyle/>
          <a:p>
            <a:pPr lvl="0"/>
            <a:r>
              <a:rPr lang="en-IN" dirty="0"/>
              <a:t>Appropriate micronutrient rich complementary foods and supplements at 6 months of age should be introduced in the system. </a:t>
            </a:r>
            <a:endParaRPr lang="en-US" dirty="0"/>
          </a:p>
          <a:p>
            <a:pPr lvl="0"/>
            <a:r>
              <a:rPr lang="en-IN" dirty="0"/>
              <a:t>It is also recommended that vitamin, minerals and micronutrient deficiency in children is a major cause of malnutrition and this should be taken care of at top priority.</a:t>
            </a:r>
            <a:endParaRPr lang="en-US" dirty="0"/>
          </a:p>
          <a:p>
            <a:pPr lvl="0"/>
            <a:r>
              <a:rPr lang="en-IN" dirty="0"/>
              <a:t>More </a:t>
            </a:r>
            <a:r>
              <a:rPr lang="en-IN" dirty="0" smtClean="0"/>
              <a:t>employment </a:t>
            </a:r>
            <a:r>
              <a:rPr lang="en-IN" dirty="0"/>
              <a:t>opportunities should be created for the weaker section of the society so that they can improve their economic condition.  </a:t>
            </a:r>
            <a:endParaRPr lang="en-IN" dirty="0" smtClean="0"/>
          </a:p>
          <a:p>
            <a:pPr lvl="0"/>
            <a:r>
              <a:rPr lang="en-IN" dirty="0" smtClean="0"/>
              <a:t>Improving the accessibility and affordability of healthy nutritious food.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08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2410" y="2517914"/>
            <a:ext cx="7886700" cy="1067837"/>
          </a:xfrm>
        </p:spPr>
        <p:txBody>
          <a:bodyPr/>
          <a:lstStyle/>
          <a:p>
            <a:pPr algn="ctr"/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454309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AIM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b="1" dirty="0"/>
              <a:t>To assess the nutritional status of under-five children after two months of first contact with </a:t>
            </a:r>
            <a:r>
              <a:rPr lang="en-IN" b="1" dirty="0" smtClean="0"/>
              <a:t>Nutritional Rehabilitation Centre </a:t>
            </a:r>
            <a:r>
              <a:rPr lang="en-IN" b="1" dirty="0"/>
              <a:t>in Bhind district (M.P.)</a:t>
            </a:r>
          </a:p>
          <a:p>
            <a:pPr marL="0" indent="0">
              <a:buNone/>
            </a:pP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291333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identify the nutritional status of children under five years of age after completion of two months with NRC. </a:t>
            </a:r>
          </a:p>
          <a:p>
            <a:r>
              <a:rPr lang="en-US" dirty="0"/>
              <a:t>To assess the various factors affecting the nutritional status of these children.</a:t>
            </a:r>
          </a:p>
          <a:p>
            <a:r>
              <a:rPr lang="en-US" dirty="0"/>
              <a:t>To assess the dietary habits of these </a:t>
            </a:r>
            <a:r>
              <a:rPr lang="en-US" dirty="0" smtClean="0"/>
              <a:t>children.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41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/>
              <a:t>Study Design</a:t>
            </a:r>
            <a:r>
              <a:rPr lang="en-US" dirty="0"/>
              <a:t>- Descriptive cross sectional study</a:t>
            </a:r>
          </a:p>
          <a:p>
            <a:pPr marL="0" indent="0">
              <a:buNone/>
            </a:pPr>
            <a:endParaRPr lang="en-IN" dirty="0"/>
          </a:p>
          <a:p>
            <a:r>
              <a:rPr lang="en-US" u="sng" dirty="0"/>
              <a:t>Study Area</a:t>
            </a:r>
            <a:r>
              <a:rPr lang="en-US" dirty="0"/>
              <a:t>- NRC – District Hospital, </a:t>
            </a:r>
            <a:r>
              <a:rPr lang="en-US" dirty="0" err="1"/>
              <a:t>Bhind</a:t>
            </a:r>
            <a:r>
              <a:rPr lang="en-US" dirty="0"/>
              <a:t> (Madhya Pradesh)</a:t>
            </a:r>
          </a:p>
          <a:p>
            <a:pPr marL="0" indent="0">
              <a:buNone/>
            </a:pPr>
            <a:r>
              <a:rPr lang="en-US" dirty="0"/>
              <a:t> </a:t>
            </a:r>
            <a:endParaRPr lang="en-IN" dirty="0"/>
          </a:p>
          <a:p>
            <a:r>
              <a:rPr lang="en-US" u="sng" dirty="0"/>
              <a:t>Sample Size</a:t>
            </a:r>
            <a:r>
              <a:rPr lang="en-US" dirty="0"/>
              <a:t>- 36 Children below five years of age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u="sng" dirty="0"/>
              <a:t>Inclusion Criteria</a:t>
            </a:r>
            <a:r>
              <a:rPr lang="en-US" dirty="0"/>
              <a:t>- Children under five years of age </a:t>
            </a:r>
            <a:endParaRPr lang="en-US" dirty="0" smtClean="0"/>
          </a:p>
          <a:p>
            <a:r>
              <a:rPr lang="en-US" u="sng" dirty="0" smtClean="0"/>
              <a:t>Exclusion Criteria</a:t>
            </a:r>
            <a:r>
              <a:rPr lang="en-US" dirty="0" smtClean="0"/>
              <a:t> – Excluded age group above five years and incomplete follow-up. 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04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2410" y="2392709"/>
            <a:ext cx="7886700" cy="1325563"/>
          </a:xfrm>
        </p:spPr>
        <p:txBody>
          <a:bodyPr/>
          <a:lstStyle/>
          <a:p>
            <a:pPr algn="ctr"/>
            <a:r>
              <a:rPr lang="en-US" dirty="0"/>
              <a:t>FINDINGS</a:t>
            </a:r>
          </a:p>
        </p:txBody>
      </p:sp>
    </p:spTree>
    <p:extLst>
      <p:ext uri="{BB962C8B-B14F-4D97-AF65-F5344CB8AC3E}">
        <p14:creationId xmlns:p14="http://schemas.microsoft.com/office/powerpoint/2010/main" val="197928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56383" y="581308"/>
            <a:ext cx="43069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b="1" dirty="0">
                <a:latin typeface="+mj-lt"/>
                <a:ea typeface="Calibri" panose="020F0502020204030204" pitchFamily="34" charset="0"/>
              </a:rPr>
              <a:t>Mean</a:t>
            </a:r>
            <a:r>
              <a:rPr lang="en-IN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age (in month) of child</a:t>
            </a:r>
            <a:endParaRPr lang="en-US" sz="2400" b="1" dirty="0"/>
          </a:p>
        </p:txBody>
      </p:sp>
      <p:graphicFrame>
        <p:nvGraphicFramePr>
          <p:cNvPr id="11" name="Chart 10"/>
          <p:cNvGraphicFramePr/>
          <p:nvPr>
            <p:extLst/>
          </p:nvPr>
        </p:nvGraphicFramePr>
        <p:xfrm>
          <a:off x="2213114" y="1391478"/>
          <a:ext cx="7474225" cy="4426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226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3" y="437323"/>
            <a:ext cx="7886700" cy="622853"/>
          </a:xfrm>
        </p:spPr>
        <p:txBody>
          <a:bodyPr>
            <a:normAutofit fontScale="90000"/>
          </a:bodyPr>
          <a:lstStyle/>
          <a:p>
            <a:r>
              <a:rPr lang="en-IN" sz="2700" b="1" dirty="0"/>
              <a:t/>
            </a:r>
            <a:br>
              <a:rPr lang="en-IN" sz="2700" b="1" dirty="0"/>
            </a:br>
            <a:r>
              <a:rPr lang="en-IN" sz="2700" b="1" dirty="0"/>
              <a:t/>
            </a:r>
            <a:br>
              <a:rPr lang="en-IN" sz="2700" b="1" dirty="0"/>
            </a:br>
            <a:r>
              <a:rPr lang="en-IN" sz="2700" b="1" dirty="0"/>
              <a:t>Economic status (Average monthly income of household)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FD3FF3AD-F153-4C8B-9EDC-CD6EF0EC92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3084366"/>
              </p:ext>
            </p:extLst>
          </p:nvPr>
        </p:nvGraphicFramePr>
        <p:xfrm>
          <a:off x="2152653" y="1060176"/>
          <a:ext cx="7886700" cy="4691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319133" y="5799910"/>
            <a:ext cx="70667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The graph shows households with monthly income less than Rs.5000 have more malnourished children as compared to those households whose income is more than Rs.5000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465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Residential status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2C815AE4-D645-41F2-A10D-DE572038E2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6077293"/>
              </p:ext>
            </p:extLst>
          </p:nvPr>
        </p:nvGraphicFramePr>
        <p:xfrm>
          <a:off x="2152653" y="1417638"/>
          <a:ext cx="7886700" cy="393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371313" y="5511900"/>
            <a:ext cx="20549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A= Dense</a:t>
            </a:r>
          </a:p>
          <a:p>
            <a:r>
              <a:rPr lang="en-US" dirty="0"/>
              <a:t>B= Slums</a:t>
            </a:r>
          </a:p>
          <a:p>
            <a:r>
              <a:rPr lang="en-US" dirty="0"/>
              <a:t>C= Colony</a:t>
            </a:r>
          </a:p>
          <a:p>
            <a:r>
              <a:rPr lang="en-US" dirty="0"/>
              <a:t>D= Industrial Area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55438" y="5711690"/>
            <a:ext cx="54839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41.7 % children live in a dense area, 33.3% in slum, 16.7% in colony, 8.3% in industrial area.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94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771</Words>
  <Application>Microsoft Office PowerPoint</Application>
  <PresentationFormat>Custom</PresentationFormat>
  <Paragraphs>92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          A study to assess the nutritional status of under-five children after two months of first contact with NRC in Bhind district (M.P.)  </vt:lpstr>
      <vt:lpstr>Contents</vt:lpstr>
      <vt:lpstr>AIM</vt:lpstr>
      <vt:lpstr>Objectives</vt:lpstr>
      <vt:lpstr>Methodology</vt:lpstr>
      <vt:lpstr>FINDINGS</vt:lpstr>
      <vt:lpstr>PowerPoint Presentation</vt:lpstr>
      <vt:lpstr>  Economic status (Average monthly income of household) </vt:lpstr>
      <vt:lpstr>Residential status</vt:lpstr>
      <vt:lpstr>Source of drinking water</vt:lpstr>
      <vt:lpstr>Food intake at a time</vt:lpstr>
      <vt:lpstr>Mean Height of child during follow up </vt:lpstr>
      <vt:lpstr>Weight of children</vt:lpstr>
      <vt:lpstr>Mean MUAC of children during follow up </vt:lpstr>
      <vt:lpstr>Breastfeeding after giving Birth</vt:lpstr>
      <vt:lpstr>Colostrum fed to the child</vt:lpstr>
      <vt:lpstr>What did you give your first child? </vt:lpstr>
      <vt:lpstr>Percentage of children exclusively breast fed up to six month of age</vt:lpstr>
      <vt:lpstr>  Complementary feed started in the month </vt:lpstr>
      <vt:lpstr>Dietary habit of children as information given by their mother during interview </vt:lpstr>
      <vt:lpstr>Conclusion</vt:lpstr>
      <vt:lpstr>PowerPoint Presentation</vt:lpstr>
      <vt:lpstr>Recommendations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A study to assess the nutritional status of under-five children after two months of first contact with NRC in Bhind district (M.P.)  </dc:title>
  <dc:creator>pradeep.kumar2</dc:creator>
  <cp:lastModifiedBy>user</cp:lastModifiedBy>
  <cp:revision>14</cp:revision>
  <dcterms:created xsi:type="dcterms:W3CDTF">2017-05-11T15:44:52Z</dcterms:created>
  <dcterms:modified xsi:type="dcterms:W3CDTF">2017-05-15T18:33:41Z</dcterms:modified>
</cp:coreProperties>
</file>