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70" r:id="rId11"/>
    <p:sldId id="265" r:id="rId12"/>
    <p:sldId id="266" r:id="rId13"/>
    <p:sldId id="271" r:id="rId14"/>
    <p:sldId id="267" r:id="rId15"/>
    <p:sldId id="268" r:id="rId16"/>
    <p:sldId id="269"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file:///C:\Users\win%208\Desktop\emr%20project\sheet\EMR%20Questioneer%20Excel%20Work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Dissertation\EMR%20Questioneer%20Excel%20Work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in%208\Desktop\emr%20project\sheet\EMR%20Questioneer%20Excel%20Work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in%208\Desktop\emr%20project\sheet\EMR%20Questioneer%20Excel%20Work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win%208\Desktop\emr%20project\sheet\EMR%20Questioneer%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Sheet3!$G$1</c:f>
              <c:strCache>
                <c:ptCount val="1"/>
                <c:pt idx="0">
                  <c:v>disagree%</c:v>
                </c:pt>
              </c:strCache>
            </c:strRef>
          </c:tx>
          <c:invertIfNegative val="0"/>
          <c:cat>
            <c:strRef>
              <c:f>Sheet3!$A$2:$A$25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Sheet3!$G$2:$G$25</c:f>
              <c:numCache>
                <c:formatCode>0%</c:formatCode>
                <c:ptCount val="24"/>
                <c:pt idx="0">
                  <c:v>0</c:v>
                </c:pt>
                <c:pt idx="1">
                  <c:v>0</c:v>
                </c:pt>
                <c:pt idx="2">
                  <c:v>0.1</c:v>
                </c:pt>
                <c:pt idx="3">
                  <c:v>0.1</c:v>
                </c:pt>
                <c:pt idx="4">
                  <c:v>0.1</c:v>
                </c:pt>
                <c:pt idx="5">
                  <c:v>0.2</c:v>
                </c:pt>
                <c:pt idx="6">
                  <c:v>0.4</c:v>
                </c:pt>
                <c:pt idx="7">
                  <c:v>0.2</c:v>
                </c:pt>
                <c:pt idx="8">
                  <c:v>0</c:v>
                </c:pt>
                <c:pt idx="9">
                  <c:v>0</c:v>
                </c:pt>
                <c:pt idx="10">
                  <c:v>0.1</c:v>
                </c:pt>
                <c:pt idx="11">
                  <c:v>0.1</c:v>
                </c:pt>
                <c:pt idx="12">
                  <c:v>0</c:v>
                </c:pt>
                <c:pt idx="13">
                  <c:v>0</c:v>
                </c:pt>
                <c:pt idx="14">
                  <c:v>0</c:v>
                </c:pt>
                <c:pt idx="15">
                  <c:v>0</c:v>
                </c:pt>
                <c:pt idx="16">
                  <c:v>0</c:v>
                </c:pt>
                <c:pt idx="17">
                  <c:v>0.7</c:v>
                </c:pt>
                <c:pt idx="18">
                  <c:v>0.4</c:v>
                </c:pt>
                <c:pt idx="19">
                  <c:v>0.1</c:v>
                </c:pt>
                <c:pt idx="20">
                  <c:v>0.1</c:v>
                </c:pt>
                <c:pt idx="21">
                  <c:v>0.3</c:v>
                </c:pt>
                <c:pt idx="22">
                  <c:v>0.2</c:v>
                </c:pt>
                <c:pt idx="23">
                  <c:v>0.2</c:v>
                </c:pt>
              </c:numCache>
            </c:numRef>
          </c:val>
        </c:ser>
        <c:ser>
          <c:idx val="1"/>
          <c:order val="1"/>
          <c:tx>
            <c:strRef>
              <c:f>Sheet3!$H$1</c:f>
              <c:strCache>
                <c:ptCount val="1"/>
                <c:pt idx="0">
                  <c:v>slightly disagree%</c:v>
                </c:pt>
              </c:strCache>
            </c:strRef>
          </c:tx>
          <c:invertIfNegative val="0"/>
          <c:cat>
            <c:strRef>
              <c:f>Sheet3!$A$2:$A$25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Sheet3!$H$2:$H$25</c:f>
              <c:numCache>
                <c:formatCode>0%</c:formatCode>
                <c:ptCount val="24"/>
                <c:pt idx="0">
                  <c:v>0</c:v>
                </c:pt>
                <c:pt idx="1">
                  <c:v>0</c:v>
                </c:pt>
                <c:pt idx="2">
                  <c:v>0</c:v>
                </c:pt>
                <c:pt idx="3">
                  <c:v>0</c:v>
                </c:pt>
                <c:pt idx="4">
                  <c:v>0</c:v>
                </c:pt>
                <c:pt idx="5">
                  <c:v>0</c:v>
                </c:pt>
                <c:pt idx="6">
                  <c:v>0</c:v>
                </c:pt>
                <c:pt idx="7">
                  <c:v>0.1</c:v>
                </c:pt>
                <c:pt idx="8">
                  <c:v>0</c:v>
                </c:pt>
                <c:pt idx="9">
                  <c:v>0</c:v>
                </c:pt>
                <c:pt idx="10">
                  <c:v>0</c:v>
                </c:pt>
                <c:pt idx="11">
                  <c:v>0</c:v>
                </c:pt>
                <c:pt idx="12">
                  <c:v>0</c:v>
                </c:pt>
                <c:pt idx="13">
                  <c:v>0</c:v>
                </c:pt>
                <c:pt idx="14">
                  <c:v>0</c:v>
                </c:pt>
                <c:pt idx="15">
                  <c:v>0</c:v>
                </c:pt>
                <c:pt idx="16">
                  <c:v>0</c:v>
                </c:pt>
                <c:pt idx="17">
                  <c:v>0</c:v>
                </c:pt>
                <c:pt idx="18">
                  <c:v>0.1</c:v>
                </c:pt>
                <c:pt idx="19">
                  <c:v>0</c:v>
                </c:pt>
                <c:pt idx="20">
                  <c:v>0</c:v>
                </c:pt>
                <c:pt idx="21">
                  <c:v>0</c:v>
                </c:pt>
                <c:pt idx="22">
                  <c:v>0.2</c:v>
                </c:pt>
                <c:pt idx="23">
                  <c:v>0</c:v>
                </c:pt>
              </c:numCache>
            </c:numRef>
          </c:val>
        </c:ser>
        <c:ser>
          <c:idx val="2"/>
          <c:order val="2"/>
          <c:tx>
            <c:strRef>
              <c:f>Sheet3!$I$1</c:f>
              <c:strCache>
                <c:ptCount val="1"/>
                <c:pt idx="0">
                  <c:v>neither agree nor disagree%</c:v>
                </c:pt>
              </c:strCache>
            </c:strRef>
          </c:tx>
          <c:invertIfNegative val="0"/>
          <c:cat>
            <c:strRef>
              <c:f>Sheet3!$A$2:$A$25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Sheet3!$I$2:$I$25</c:f>
              <c:numCache>
                <c:formatCode>0%</c:formatCode>
                <c:ptCount val="24"/>
                <c:pt idx="0">
                  <c:v>0</c:v>
                </c:pt>
                <c:pt idx="1">
                  <c:v>0</c:v>
                </c:pt>
                <c:pt idx="2">
                  <c:v>0</c:v>
                </c:pt>
                <c:pt idx="3">
                  <c:v>0.2</c:v>
                </c:pt>
                <c:pt idx="4">
                  <c:v>0</c:v>
                </c:pt>
                <c:pt idx="5">
                  <c:v>0</c:v>
                </c:pt>
                <c:pt idx="6">
                  <c:v>0</c:v>
                </c:pt>
                <c:pt idx="7">
                  <c:v>0.1</c:v>
                </c:pt>
                <c:pt idx="8">
                  <c:v>0</c:v>
                </c:pt>
                <c:pt idx="9">
                  <c:v>0</c:v>
                </c:pt>
                <c:pt idx="10">
                  <c:v>0</c:v>
                </c:pt>
                <c:pt idx="11">
                  <c:v>0</c:v>
                </c:pt>
                <c:pt idx="12">
                  <c:v>0</c:v>
                </c:pt>
                <c:pt idx="13">
                  <c:v>0</c:v>
                </c:pt>
                <c:pt idx="14">
                  <c:v>0</c:v>
                </c:pt>
                <c:pt idx="15">
                  <c:v>0</c:v>
                </c:pt>
                <c:pt idx="16">
                  <c:v>0</c:v>
                </c:pt>
                <c:pt idx="17">
                  <c:v>0</c:v>
                </c:pt>
                <c:pt idx="18">
                  <c:v>0.1</c:v>
                </c:pt>
                <c:pt idx="19">
                  <c:v>0.2</c:v>
                </c:pt>
                <c:pt idx="20">
                  <c:v>0</c:v>
                </c:pt>
                <c:pt idx="21">
                  <c:v>0</c:v>
                </c:pt>
                <c:pt idx="22">
                  <c:v>0</c:v>
                </c:pt>
                <c:pt idx="23">
                  <c:v>0</c:v>
                </c:pt>
              </c:numCache>
            </c:numRef>
          </c:val>
        </c:ser>
        <c:ser>
          <c:idx val="3"/>
          <c:order val="3"/>
          <c:tx>
            <c:strRef>
              <c:f>Sheet3!$J$1</c:f>
              <c:strCache>
                <c:ptCount val="1"/>
                <c:pt idx="0">
                  <c:v>slightly agree%</c:v>
                </c:pt>
              </c:strCache>
            </c:strRef>
          </c:tx>
          <c:invertIfNegative val="0"/>
          <c:cat>
            <c:strRef>
              <c:f>Sheet3!$A$2:$A$25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Sheet3!$J$2:$J$25</c:f>
              <c:numCache>
                <c:formatCode>0%</c:formatCode>
                <c:ptCount val="24"/>
                <c:pt idx="0">
                  <c:v>0</c:v>
                </c:pt>
                <c:pt idx="1">
                  <c:v>0</c:v>
                </c:pt>
                <c:pt idx="2">
                  <c:v>0.2</c:v>
                </c:pt>
                <c:pt idx="3">
                  <c:v>0</c:v>
                </c:pt>
                <c:pt idx="4">
                  <c:v>0</c:v>
                </c:pt>
                <c:pt idx="5">
                  <c:v>0</c:v>
                </c:pt>
                <c:pt idx="6">
                  <c:v>0.1</c:v>
                </c:pt>
                <c:pt idx="7">
                  <c:v>0</c:v>
                </c:pt>
                <c:pt idx="8">
                  <c:v>0</c:v>
                </c:pt>
                <c:pt idx="9">
                  <c:v>0</c:v>
                </c:pt>
                <c:pt idx="10">
                  <c:v>0</c:v>
                </c:pt>
                <c:pt idx="11">
                  <c:v>0</c:v>
                </c:pt>
                <c:pt idx="12">
                  <c:v>0</c:v>
                </c:pt>
                <c:pt idx="13">
                  <c:v>0.1</c:v>
                </c:pt>
                <c:pt idx="14">
                  <c:v>0</c:v>
                </c:pt>
                <c:pt idx="15">
                  <c:v>0</c:v>
                </c:pt>
                <c:pt idx="16">
                  <c:v>0</c:v>
                </c:pt>
                <c:pt idx="17">
                  <c:v>0.1</c:v>
                </c:pt>
                <c:pt idx="18">
                  <c:v>0</c:v>
                </c:pt>
                <c:pt idx="19">
                  <c:v>0</c:v>
                </c:pt>
                <c:pt idx="20">
                  <c:v>0.1</c:v>
                </c:pt>
                <c:pt idx="21">
                  <c:v>0</c:v>
                </c:pt>
                <c:pt idx="22">
                  <c:v>0</c:v>
                </c:pt>
                <c:pt idx="23">
                  <c:v>0.1</c:v>
                </c:pt>
              </c:numCache>
            </c:numRef>
          </c:val>
        </c:ser>
        <c:ser>
          <c:idx val="4"/>
          <c:order val="4"/>
          <c:tx>
            <c:strRef>
              <c:f>Sheet3!$K$1</c:f>
              <c:strCache>
                <c:ptCount val="1"/>
                <c:pt idx="0">
                  <c:v>agree%</c:v>
                </c:pt>
              </c:strCache>
            </c:strRef>
          </c:tx>
          <c:invertIfNegative val="0"/>
          <c:cat>
            <c:strRef>
              <c:f>Sheet3!$A$2:$A$25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Sheet3!$K$2:$K$25</c:f>
              <c:numCache>
                <c:formatCode>0%</c:formatCode>
                <c:ptCount val="24"/>
                <c:pt idx="0">
                  <c:v>1</c:v>
                </c:pt>
                <c:pt idx="1">
                  <c:v>1</c:v>
                </c:pt>
                <c:pt idx="2">
                  <c:v>0.7</c:v>
                </c:pt>
                <c:pt idx="3">
                  <c:v>0.7</c:v>
                </c:pt>
                <c:pt idx="4">
                  <c:v>0.9</c:v>
                </c:pt>
                <c:pt idx="5">
                  <c:v>0.8</c:v>
                </c:pt>
                <c:pt idx="6">
                  <c:v>0.5</c:v>
                </c:pt>
                <c:pt idx="7">
                  <c:v>0.6</c:v>
                </c:pt>
                <c:pt idx="8">
                  <c:v>1</c:v>
                </c:pt>
                <c:pt idx="9">
                  <c:v>1</c:v>
                </c:pt>
                <c:pt idx="10">
                  <c:v>0.9</c:v>
                </c:pt>
                <c:pt idx="11">
                  <c:v>0.9</c:v>
                </c:pt>
                <c:pt idx="12">
                  <c:v>1</c:v>
                </c:pt>
                <c:pt idx="13">
                  <c:v>0.9</c:v>
                </c:pt>
                <c:pt idx="14">
                  <c:v>1</c:v>
                </c:pt>
                <c:pt idx="15">
                  <c:v>1</c:v>
                </c:pt>
                <c:pt idx="16">
                  <c:v>1</c:v>
                </c:pt>
                <c:pt idx="17">
                  <c:v>0.2</c:v>
                </c:pt>
                <c:pt idx="18">
                  <c:v>0.4</c:v>
                </c:pt>
                <c:pt idx="19">
                  <c:v>0.7</c:v>
                </c:pt>
                <c:pt idx="20">
                  <c:v>0.8</c:v>
                </c:pt>
                <c:pt idx="21">
                  <c:v>0.7</c:v>
                </c:pt>
                <c:pt idx="22">
                  <c:v>0.6</c:v>
                </c:pt>
                <c:pt idx="23">
                  <c:v>0.7</c:v>
                </c:pt>
              </c:numCache>
            </c:numRef>
          </c:val>
        </c:ser>
        <c:dLbls>
          <c:showLegendKey val="0"/>
          <c:showVal val="0"/>
          <c:showCatName val="0"/>
          <c:showSerName val="0"/>
          <c:showPercent val="0"/>
          <c:showBubbleSize val="0"/>
        </c:dLbls>
        <c:gapWidth val="150"/>
        <c:overlap val="100"/>
        <c:axId val="95590400"/>
        <c:axId val="95338496"/>
      </c:barChart>
      <c:catAx>
        <c:axId val="95590400"/>
        <c:scaling>
          <c:orientation val="maxMin"/>
        </c:scaling>
        <c:delete val="0"/>
        <c:axPos val="l"/>
        <c:majorTickMark val="out"/>
        <c:minorTickMark val="none"/>
        <c:tickLblPos val="nextTo"/>
        <c:txPr>
          <a:bodyPr/>
          <a:lstStyle/>
          <a:p>
            <a:pPr>
              <a:defRPr sz="1100" b="1"/>
            </a:pPr>
            <a:endParaRPr lang="en-US"/>
          </a:p>
        </c:txPr>
        <c:crossAx val="95338496"/>
        <c:crosses val="autoZero"/>
        <c:auto val="1"/>
        <c:lblAlgn val="ctr"/>
        <c:lblOffset val="100"/>
        <c:noMultiLvlLbl val="0"/>
      </c:catAx>
      <c:valAx>
        <c:axId val="95338496"/>
        <c:scaling>
          <c:orientation val="minMax"/>
        </c:scaling>
        <c:delete val="0"/>
        <c:axPos val="t"/>
        <c:majorGridlines/>
        <c:numFmt formatCode="0%" sourceLinked="1"/>
        <c:majorTickMark val="out"/>
        <c:minorTickMark val="none"/>
        <c:tickLblPos val="nextTo"/>
        <c:crossAx val="95590400"/>
        <c:crosses val="autoZero"/>
        <c:crossBetween val="between"/>
      </c:valAx>
    </c:plotArea>
    <c:legend>
      <c:legendPos val="r"/>
      <c:layout>
        <c:manualLayout>
          <c:xMode val="edge"/>
          <c:yMode val="edge"/>
          <c:x val="0.76551399825021871"/>
          <c:y val="0.15085848643919511"/>
          <c:w val="0.19837489063867017"/>
          <c:h val="0.78624599008457274"/>
        </c:manualLayout>
      </c:layout>
      <c:overlay val="0"/>
      <c:txPr>
        <a:bodyPr/>
        <a:lstStyle/>
        <a:p>
          <a:pPr>
            <a:defRPr sz="1100" b="1"/>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7.5382071150540436E-2"/>
          <c:y val="0.28276720618256052"/>
          <c:w val="0.8277935114389029"/>
          <c:h val="0.67559018664333625"/>
        </c:manualLayout>
      </c:layout>
      <c:pie3DChart>
        <c:varyColors val="1"/>
        <c:ser>
          <c:idx val="0"/>
          <c:order val="0"/>
          <c:tx>
            <c:strRef>
              <c:f>Sheet3!$A$28</c:f>
              <c:strCache>
                <c:ptCount val="1"/>
                <c:pt idx="0">
                  <c:v>Percentage</c:v>
                </c:pt>
              </c:strCache>
            </c:strRef>
          </c:tx>
          <c:dLbls>
            <c:txPr>
              <a:bodyPr/>
              <a:lstStyle/>
              <a:p>
                <a:pPr>
                  <a:defRPr sz="1800" b="1"/>
                </a:pPr>
                <a:endParaRPr lang="en-US"/>
              </a:p>
            </c:txPr>
            <c:showLegendKey val="0"/>
            <c:showVal val="0"/>
            <c:showCatName val="0"/>
            <c:showSerName val="0"/>
            <c:showPercent val="1"/>
            <c:showBubbleSize val="0"/>
            <c:showLeaderLines val="1"/>
          </c:dLbls>
          <c:cat>
            <c:strRef>
              <c:f>Sheet3!$B$27:$F$27</c:f>
              <c:strCache>
                <c:ptCount val="5"/>
                <c:pt idx="0">
                  <c:v>disagree</c:v>
                </c:pt>
                <c:pt idx="1">
                  <c:v>slighly disagree</c:v>
                </c:pt>
                <c:pt idx="2">
                  <c:v>neither agree nor disagree</c:v>
                </c:pt>
                <c:pt idx="3">
                  <c:v>slightly agree</c:v>
                </c:pt>
                <c:pt idx="4">
                  <c:v>agree</c:v>
                </c:pt>
              </c:strCache>
            </c:strRef>
          </c:cat>
          <c:val>
            <c:numRef>
              <c:f>Sheet3!$B$28:$F$28</c:f>
              <c:numCache>
                <c:formatCode>0.00</c:formatCode>
                <c:ptCount val="5"/>
                <c:pt idx="0" formatCode="General">
                  <c:v>13.75</c:v>
                </c:pt>
                <c:pt idx="1">
                  <c:v>1.6</c:v>
                </c:pt>
                <c:pt idx="2">
                  <c:v>2.5</c:v>
                </c:pt>
                <c:pt idx="3" formatCode="General">
                  <c:v>2.91</c:v>
                </c:pt>
                <c:pt idx="4" formatCode="General">
                  <c:v>79.16</c:v>
                </c:pt>
              </c:numCache>
            </c:numRef>
          </c:val>
        </c:ser>
        <c:dLbls>
          <c:showLegendKey val="0"/>
          <c:showVal val="0"/>
          <c:showCatName val="0"/>
          <c:showSerName val="0"/>
          <c:showPercent val="1"/>
          <c:showBubbleSize val="0"/>
          <c:showLeaderLines val="1"/>
        </c:dLbls>
      </c:pie3DChart>
    </c:plotArea>
    <c:legend>
      <c:legendPos val="t"/>
      <c:layout>
        <c:manualLayout>
          <c:xMode val="edge"/>
          <c:yMode val="edge"/>
          <c:x val="5.7901629415807281E-2"/>
          <c:y val="4.5140711577719437E-3"/>
          <c:w val="0.89060605852053798"/>
          <c:h val="0.18851146168944194"/>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5"/>
          <c:order val="0"/>
          <c:tx>
            <c:strRef>
              <c:f>Sheet1!$G$1</c:f>
              <c:strCache>
                <c:ptCount val="1"/>
                <c:pt idx="0">
                  <c:v>Never%</c:v>
                </c:pt>
              </c:strCache>
            </c:strRef>
          </c:tx>
          <c:invertIfNegative val="0"/>
          <c:cat>
            <c:strRef>
              <c:f>Sheet1!$A$2:$A$25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Sheet1!$G$2:$G$25</c:f>
              <c:numCache>
                <c:formatCode>0%</c:formatCode>
                <c:ptCount val="24"/>
                <c:pt idx="0">
                  <c:v>0</c:v>
                </c:pt>
                <c:pt idx="1">
                  <c:v>0</c:v>
                </c:pt>
                <c:pt idx="2">
                  <c:v>0.1</c:v>
                </c:pt>
                <c:pt idx="3">
                  <c:v>0.1</c:v>
                </c:pt>
                <c:pt idx="4">
                  <c:v>0.1</c:v>
                </c:pt>
                <c:pt idx="5">
                  <c:v>0.2</c:v>
                </c:pt>
                <c:pt idx="6">
                  <c:v>0.4</c:v>
                </c:pt>
                <c:pt idx="7">
                  <c:v>0.4</c:v>
                </c:pt>
                <c:pt idx="8">
                  <c:v>0</c:v>
                </c:pt>
                <c:pt idx="9">
                  <c:v>0</c:v>
                </c:pt>
                <c:pt idx="10">
                  <c:v>0.1</c:v>
                </c:pt>
                <c:pt idx="11">
                  <c:v>0.1</c:v>
                </c:pt>
                <c:pt idx="12">
                  <c:v>0</c:v>
                </c:pt>
                <c:pt idx="13">
                  <c:v>0</c:v>
                </c:pt>
                <c:pt idx="14">
                  <c:v>0</c:v>
                </c:pt>
                <c:pt idx="15">
                  <c:v>0</c:v>
                </c:pt>
                <c:pt idx="16">
                  <c:v>0</c:v>
                </c:pt>
                <c:pt idx="17">
                  <c:v>0.9</c:v>
                </c:pt>
                <c:pt idx="18">
                  <c:v>0.6</c:v>
                </c:pt>
                <c:pt idx="19">
                  <c:v>0.1</c:v>
                </c:pt>
                <c:pt idx="20">
                  <c:v>0.1</c:v>
                </c:pt>
                <c:pt idx="21">
                  <c:v>0.3</c:v>
                </c:pt>
                <c:pt idx="22">
                  <c:v>0.33333333333333331</c:v>
                </c:pt>
                <c:pt idx="23">
                  <c:v>0.2</c:v>
                </c:pt>
              </c:numCache>
            </c:numRef>
          </c:val>
        </c:ser>
        <c:ser>
          <c:idx val="6"/>
          <c:order val="1"/>
          <c:tx>
            <c:strRef>
              <c:f>Sheet1!$H$1</c:f>
              <c:strCache>
                <c:ptCount val="1"/>
                <c:pt idx="0">
                  <c:v>Monthly%</c:v>
                </c:pt>
              </c:strCache>
            </c:strRef>
          </c:tx>
          <c:invertIfNegative val="0"/>
          <c:cat>
            <c:strRef>
              <c:f>Sheet1!$A$2:$A$25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Sheet1!$H$2:$H$25</c:f>
              <c:numCache>
                <c:formatCode>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0.22222222222222221</c:v>
                </c:pt>
                <c:pt idx="23">
                  <c:v>0</c:v>
                </c:pt>
              </c:numCache>
            </c:numRef>
          </c:val>
        </c:ser>
        <c:ser>
          <c:idx val="7"/>
          <c:order val="2"/>
          <c:tx>
            <c:strRef>
              <c:f>Sheet1!$I$1</c:f>
              <c:strCache>
                <c:ptCount val="1"/>
                <c:pt idx="0">
                  <c:v>Weekly %</c:v>
                </c:pt>
              </c:strCache>
            </c:strRef>
          </c:tx>
          <c:invertIfNegative val="0"/>
          <c:cat>
            <c:strRef>
              <c:f>Sheet1!$A$2:$A$25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Sheet1!$I$2:$I$25</c:f>
              <c:numCache>
                <c:formatCode>0%</c:formatCode>
                <c:ptCount val="24"/>
                <c:pt idx="0">
                  <c:v>0.1</c:v>
                </c:pt>
                <c:pt idx="1">
                  <c:v>0.2</c:v>
                </c:pt>
                <c:pt idx="2">
                  <c:v>0.2</c:v>
                </c:pt>
                <c:pt idx="3">
                  <c:v>0</c:v>
                </c:pt>
                <c:pt idx="4">
                  <c:v>0</c:v>
                </c:pt>
                <c:pt idx="5">
                  <c:v>0</c:v>
                </c:pt>
                <c:pt idx="6">
                  <c:v>0.1</c:v>
                </c:pt>
                <c:pt idx="7">
                  <c:v>0.5</c:v>
                </c:pt>
                <c:pt idx="8">
                  <c:v>0</c:v>
                </c:pt>
                <c:pt idx="9">
                  <c:v>0</c:v>
                </c:pt>
                <c:pt idx="10">
                  <c:v>0</c:v>
                </c:pt>
                <c:pt idx="11">
                  <c:v>0</c:v>
                </c:pt>
                <c:pt idx="12">
                  <c:v>0</c:v>
                </c:pt>
                <c:pt idx="13">
                  <c:v>0.1</c:v>
                </c:pt>
                <c:pt idx="14">
                  <c:v>0.1</c:v>
                </c:pt>
                <c:pt idx="15">
                  <c:v>0</c:v>
                </c:pt>
                <c:pt idx="16">
                  <c:v>0</c:v>
                </c:pt>
                <c:pt idx="17">
                  <c:v>0</c:v>
                </c:pt>
                <c:pt idx="18">
                  <c:v>0</c:v>
                </c:pt>
                <c:pt idx="19">
                  <c:v>0.4</c:v>
                </c:pt>
                <c:pt idx="20">
                  <c:v>0.2</c:v>
                </c:pt>
                <c:pt idx="21">
                  <c:v>0</c:v>
                </c:pt>
                <c:pt idx="22">
                  <c:v>0.1111111111111111</c:v>
                </c:pt>
                <c:pt idx="23">
                  <c:v>0.1</c:v>
                </c:pt>
              </c:numCache>
            </c:numRef>
          </c:val>
        </c:ser>
        <c:ser>
          <c:idx val="8"/>
          <c:order val="3"/>
          <c:tx>
            <c:strRef>
              <c:f>Sheet1!$J$1</c:f>
              <c:strCache>
                <c:ptCount val="1"/>
                <c:pt idx="0">
                  <c:v>Daily%</c:v>
                </c:pt>
              </c:strCache>
            </c:strRef>
          </c:tx>
          <c:invertIfNegative val="0"/>
          <c:cat>
            <c:strRef>
              <c:f>Sheet1!$A$2:$A$25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Sheet1!$J$2:$J$25</c:f>
              <c:numCache>
                <c:formatCode>0%</c:formatCode>
                <c:ptCount val="24"/>
                <c:pt idx="0">
                  <c:v>0.4</c:v>
                </c:pt>
                <c:pt idx="1">
                  <c:v>0.5</c:v>
                </c:pt>
                <c:pt idx="2">
                  <c:v>0.4</c:v>
                </c:pt>
                <c:pt idx="3">
                  <c:v>0.6</c:v>
                </c:pt>
                <c:pt idx="4">
                  <c:v>0.4</c:v>
                </c:pt>
                <c:pt idx="5">
                  <c:v>0.7</c:v>
                </c:pt>
                <c:pt idx="6">
                  <c:v>0.4</c:v>
                </c:pt>
                <c:pt idx="7">
                  <c:v>0</c:v>
                </c:pt>
                <c:pt idx="8">
                  <c:v>0.5</c:v>
                </c:pt>
                <c:pt idx="9">
                  <c:v>0.5</c:v>
                </c:pt>
                <c:pt idx="10">
                  <c:v>0.3</c:v>
                </c:pt>
                <c:pt idx="11">
                  <c:v>0.4</c:v>
                </c:pt>
                <c:pt idx="12">
                  <c:v>0.5</c:v>
                </c:pt>
                <c:pt idx="13">
                  <c:v>0.6</c:v>
                </c:pt>
                <c:pt idx="14">
                  <c:v>0.9</c:v>
                </c:pt>
                <c:pt idx="15">
                  <c:v>0.4</c:v>
                </c:pt>
                <c:pt idx="16">
                  <c:v>0.4</c:v>
                </c:pt>
                <c:pt idx="17">
                  <c:v>0.1</c:v>
                </c:pt>
                <c:pt idx="18">
                  <c:v>0</c:v>
                </c:pt>
                <c:pt idx="19">
                  <c:v>0.4</c:v>
                </c:pt>
                <c:pt idx="20">
                  <c:v>0.6</c:v>
                </c:pt>
                <c:pt idx="21">
                  <c:v>0.6</c:v>
                </c:pt>
                <c:pt idx="22">
                  <c:v>0.22222222222222221</c:v>
                </c:pt>
                <c:pt idx="23">
                  <c:v>0.5</c:v>
                </c:pt>
              </c:numCache>
            </c:numRef>
          </c:val>
        </c:ser>
        <c:ser>
          <c:idx val="9"/>
          <c:order val="4"/>
          <c:tx>
            <c:strRef>
              <c:f>Sheet1!$K$1</c:f>
              <c:strCache>
                <c:ptCount val="1"/>
                <c:pt idx="0">
                  <c:v>Several times%</c:v>
                </c:pt>
              </c:strCache>
            </c:strRef>
          </c:tx>
          <c:invertIfNegative val="0"/>
          <c:cat>
            <c:strRef>
              <c:f>Sheet1!$A$2:$A$25</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Sheet1!$K$2:$K$25</c:f>
              <c:numCache>
                <c:formatCode>0%</c:formatCode>
                <c:ptCount val="24"/>
                <c:pt idx="0">
                  <c:v>0.5</c:v>
                </c:pt>
                <c:pt idx="1">
                  <c:v>0.3</c:v>
                </c:pt>
                <c:pt idx="2">
                  <c:v>0.3</c:v>
                </c:pt>
                <c:pt idx="3">
                  <c:v>0.3</c:v>
                </c:pt>
                <c:pt idx="4">
                  <c:v>0.5</c:v>
                </c:pt>
                <c:pt idx="5">
                  <c:v>0.1</c:v>
                </c:pt>
                <c:pt idx="6">
                  <c:v>0.1</c:v>
                </c:pt>
                <c:pt idx="7">
                  <c:v>0.1</c:v>
                </c:pt>
                <c:pt idx="8">
                  <c:v>0.5</c:v>
                </c:pt>
                <c:pt idx="9">
                  <c:v>0.5</c:v>
                </c:pt>
                <c:pt idx="10">
                  <c:v>0.6</c:v>
                </c:pt>
                <c:pt idx="11">
                  <c:v>0.5</c:v>
                </c:pt>
                <c:pt idx="12">
                  <c:v>0.5</c:v>
                </c:pt>
                <c:pt idx="13">
                  <c:v>0.3</c:v>
                </c:pt>
                <c:pt idx="14">
                  <c:v>0</c:v>
                </c:pt>
                <c:pt idx="15">
                  <c:v>0.6</c:v>
                </c:pt>
                <c:pt idx="16">
                  <c:v>0.6</c:v>
                </c:pt>
                <c:pt idx="17">
                  <c:v>0</c:v>
                </c:pt>
                <c:pt idx="18">
                  <c:v>0.4</c:v>
                </c:pt>
                <c:pt idx="19">
                  <c:v>0.1</c:v>
                </c:pt>
                <c:pt idx="20">
                  <c:v>0.1</c:v>
                </c:pt>
                <c:pt idx="21">
                  <c:v>0.1</c:v>
                </c:pt>
                <c:pt idx="22">
                  <c:v>0.1111111111111111</c:v>
                </c:pt>
                <c:pt idx="23">
                  <c:v>0.2</c:v>
                </c:pt>
              </c:numCache>
            </c:numRef>
          </c:val>
        </c:ser>
        <c:dLbls>
          <c:showLegendKey val="0"/>
          <c:showVal val="0"/>
          <c:showCatName val="0"/>
          <c:showSerName val="0"/>
          <c:showPercent val="0"/>
          <c:showBubbleSize val="0"/>
        </c:dLbls>
        <c:gapWidth val="150"/>
        <c:overlap val="100"/>
        <c:axId val="88793600"/>
        <c:axId val="120093440"/>
      </c:barChart>
      <c:catAx>
        <c:axId val="88793600"/>
        <c:scaling>
          <c:orientation val="maxMin"/>
        </c:scaling>
        <c:delete val="0"/>
        <c:axPos val="l"/>
        <c:majorTickMark val="out"/>
        <c:minorTickMark val="none"/>
        <c:tickLblPos val="nextTo"/>
        <c:txPr>
          <a:bodyPr/>
          <a:lstStyle/>
          <a:p>
            <a:pPr>
              <a:defRPr sz="1050" b="1"/>
            </a:pPr>
            <a:endParaRPr lang="en-US"/>
          </a:p>
        </c:txPr>
        <c:crossAx val="120093440"/>
        <c:crosses val="autoZero"/>
        <c:auto val="1"/>
        <c:lblAlgn val="ctr"/>
        <c:lblOffset val="100"/>
        <c:noMultiLvlLbl val="0"/>
      </c:catAx>
      <c:valAx>
        <c:axId val="120093440"/>
        <c:scaling>
          <c:orientation val="minMax"/>
        </c:scaling>
        <c:delete val="0"/>
        <c:axPos val="t"/>
        <c:majorGridlines/>
        <c:numFmt formatCode="0%" sourceLinked="1"/>
        <c:majorTickMark val="out"/>
        <c:minorTickMark val="none"/>
        <c:tickLblPos val="nextTo"/>
        <c:crossAx val="88793600"/>
        <c:crosses val="autoZero"/>
        <c:crossBetween val="between"/>
      </c:valAx>
    </c:plotArea>
    <c:legend>
      <c:legendPos val="r"/>
      <c:layout>
        <c:manualLayout>
          <c:xMode val="edge"/>
          <c:yMode val="edge"/>
          <c:x val="0.86618134538738223"/>
          <c:y val="0.19635644392143728"/>
          <c:w val="0.11900371828521436"/>
          <c:h val="0.74739431144266966"/>
        </c:manualLayout>
      </c:layout>
      <c:overlay val="0"/>
      <c:txPr>
        <a:bodyPr/>
        <a:lstStyle/>
        <a:p>
          <a:pPr>
            <a:defRPr sz="11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Sheet1!$A$29</c:f>
              <c:strCache>
                <c:ptCount val="1"/>
                <c:pt idx="0">
                  <c:v>Percentage</c:v>
                </c:pt>
              </c:strCache>
            </c:strRef>
          </c:tx>
          <c:dLbls>
            <c:txPr>
              <a:bodyPr/>
              <a:lstStyle/>
              <a:p>
                <a:pPr>
                  <a:defRPr sz="1800" b="1"/>
                </a:pPr>
                <a:endParaRPr lang="en-US"/>
              </a:p>
            </c:txPr>
            <c:showLegendKey val="0"/>
            <c:showVal val="0"/>
            <c:showCatName val="0"/>
            <c:showSerName val="0"/>
            <c:showPercent val="1"/>
            <c:showBubbleSize val="0"/>
            <c:showLeaderLines val="1"/>
          </c:dLbls>
          <c:cat>
            <c:strRef>
              <c:f>Sheet1!$B$27:$F$27</c:f>
              <c:strCache>
                <c:ptCount val="5"/>
                <c:pt idx="0">
                  <c:v>Never</c:v>
                </c:pt>
                <c:pt idx="1">
                  <c:v>Monthly</c:v>
                </c:pt>
                <c:pt idx="2">
                  <c:v>Weekly </c:v>
                </c:pt>
                <c:pt idx="3">
                  <c:v>Daily</c:v>
                </c:pt>
                <c:pt idx="4">
                  <c:v>Several times</c:v>
                </c:pt>
              </c:strCache>
            </c:strRef>
          </c:cat>
          <c:val>
            <c:numRef>
              <c:f>Sheet1!$B$29:$F$29</c:f>
              <c:numCache>
                <c:formatCode>General</c:formatCode>
                <c:ptCount val="5"/>
                <c:pt idx="0">
                  <c:v>16.66</c:v>
                </c:pt>
                <c:pt idx="1">
                  <c:v>0.83</c:v>
                </c:pt>
                <c:pt idx="2">
                  <c:v>8.75</c:v>
                </c:pt>
                <c:pt idx="3">
                  <c:v>42.91</c:v>
                </c:pt>
                <c:pt idx="4">
                  <c:v>30.41</c:v>
                </c:pt>
              </c:numCache>
            </c:numRef>
          </c:val>
        </c:ser>
        <c:dLbls>
          <c:showLegendKey val="0"/>
          <c:showVal val="0"/>
          <c:showCatName val="0"/>
          <c:showSerName val="0"/>
          <c:showPercent val="1"/>
          <c:showBubbleSize val="0"/>
          <c:showLeaderLines val="1"/>
        </c:dLbls>
      </c:pie3DChart>
    </c:plotArea>
    <c:legend>
      <c:legendPos val="t"/>
      <c:layout/>
      <c:overlay val="0"/>
      <c:txPr>
        <a:bodyPr/>
        <a:lstStyle/>
        <a:p>
          <a:pPr>
            <a:defRPr sz="1600" b="1"/>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5"/>
          <c:order val="0"/>
          <c:tx>
            <c:strRef>
              <c:f>Sheet4!$H$2</c:f>
              <c:strCache>
                <c:ptCount val="1"/>
                <c:pt idx="0">
                  <c:v>Don’t remember/ not applicable%</c:v>
                </c:pt>
              </c:strCache>
            </c:strRef>
          </c:tx>
          <c:invertIfNegative val="0"/>
          <c:cat>
            <c:strRef>
              <c:f>Sheet4!$B$3:$B$26</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Sheet4!$H$3:$H$26</c:f>
              <c:numCache>
                <c:formatCode>0%</c:formatCode>
                <c:ptCount val="24"/>
                <c:pt idx="0">
                  <c:v>0</c:v>
                </c:pt>
                <c:pt idx="1">
                  <c:v>0</c:v>
                </c:pt>
                <c:pt idx="2">
                  <c:v>0.1</c:v>
                </c:pt>
                <c:pt idx="3">
                  <c:v>0.1111111111111111</c:v>
                </c:pt>
                <c:pt idx="4">
                  <c:v>0.1</c:v>
                </c:pt>
                <c:pt idx="5">
                  <c:v>0.22222222222222221</c:v>
                </c:pt>
                <c:pt idx="6">
                  <c:v>0.44444444444444442</c:v>
                </c:pt>
                <c:pt idx="7">
                  <c:v>0.5</c:v>
                </c:pt>
                <c:pt idx="8">
                  <c:v>0</c:v>
                </c:pt>
                <c:pt idx="9">
                  <c:v>0</c:v>
                </c:pt>
                <c:pt idx="10">
                  <c:v>0.1</c:v>
                </c:pt>
                <c:pt idx="11">
                  <c:v>0.1111111111111111</c:v>
                </c:pt>
                <c:pt idx="12">
                  <c:v>0</c:v>
                </c:pt>
                <c:pt idx="13">
                  <c:v>0</c:v>
                </c:pt>
                <c:pt idx="14">
                  <c:v>0</c:v>
                </c:pt>
                <c:pt idx="15">
                  <c:v>0.25</c:v>
                </c:pt>
                <c:pt idx="16">
                  <c:v>0</c:v>
                </c:pt>
                <c:pt idx="17">
                  <c:v>0.8</c:v>
                </c:pt>
                <c:pt idx="18">
                  <c:v>0.66666666666666663</c:v>
                </c:pt>
                <c:pt idx="19">
                  <c:v>0.125</c:v>
                </c:pt>
                <c:pt idx="20">
                  <c:v>0.125</c:v>
                </c:pt>
                <c:pt idx="21">
                  <c:v>0.5</c:v>
                </c:pt>
                <c:pt idx="22">
                  <c:v>0.3</c:v>
                </c:pt>
                <c:pt idx="23">
                  <c:v>0.25</c:v>
                </c:pt>
              </c:numCache>
            </c:numRef>
          </c:val>
        </c:ser>
        <c:ser>
          <c:idx val="6"/>
          <c:order val="1"/>
          <c:tx>
            <c:strRef>
              <c:f>Sheet4!$I$2</c:f>
              <c:strCache>
                <c:ptCount val="1"/>
                <c:pt idx="0">
                  <c:v>Never performed task%</c:v>
                </c:pt>
              </c:strCache>
            </c:strRef>
          </c:tx>
          <c:invertIfNegative val="0"/>
          <c:cat>
            <c:strRef>
              <c:f>Sheet4!$B$3:$B$26</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Sheet4!$I$3:$I$26</c:f>
              <c:numCache>
                <c:formatCode>0%</c:formatCode>
                <c:ptCount val="24"/>
                <c:pt idx="0">
                  <c:v>0</c:v>
                </c:pt>
                <c:pt idx="1">
                  <c:v>0</c:v>
                </c:pt>
                <c:pt idx="2">
                  <c:v>0</c:v>
                </c:pt>
                <c:pt idx="3">
                  <c:v>0</c:v>
                </c:pt>
                <c:pt idx="4">
                  <c:v>0</c:v>
                </c:pt>
                <c:pt idx="5">
                  <c:v>0</c:v>
                </c:pt>
                <c:pt idx="6">
                  <c:v>0</c:v>
                </c:pt>
                <c:pt idx="7">
                  <c:v>0.16666666666666666</c:v>
                </c:pt>
                <c:pt idx="8">
                  <c:v>0</c:v>
                </c:pt>
                <c:pt idx="9">
                  <c:v>0</c:v>
                </c:pt>
                <c:pt idx="10">
                  <c:v>0</c:v>
                </c:pt>
                <c:pt idx="11">
                  <c:v>0</c:v>
                </c:pt>
                <c:pt idx="12">
                  <c:v>0</c:v>
                </c:pt>
                <c:pt idx="13">
                  <c:v>0</c:v>
                </c:pt>
                <c:pt idx="14">
                  <c:v>0</c:v>
                </c:pt>
                <c:pt idx="15">
                  <c:v>0</c:v>
                </c:pt>
                <c:pt idx="16">
                  <c:v>0</c:v>
                </c:pt>
                <c:pt idx="17">
                  <c:v>0.1</c:v>
                </c:pt>
                <c:pt idx="18">
                  <c:v>0</c:v>
                </c:pt>
                <c:pt idx="19">
                  <c:v>0</c:v>
                </c:pt>
                <c:pt idx="20">
                  <c:v>0</c:v>
                </c:pt>
                <c:pt idx="21">
                  <c:v>0</c:v>
                </c:pt>
                <c:pt idx="22">
                  <c:v>0.2</c:v>
                </c:pt>
                <c:pt idx="23">
                  <c:v>0</c:v>
                </c:pt>
              </c:numCache>
            </c:numRef>
          </c:val>
        </c:ser>
        <c:ser>
          <c:idx val="7"/>
          <c:order val="2"/>
          <c:tx>
            <c:strRef>
              <c:f>Sheet4!$J$2</c:f>
              <c:strCache>
                <c:ptCount val="1"/>
                <c:pt idx="0">
                  <c:v>Less than a minute%</c:v>
                </c:pt>
              </c:strCache>
            </c:strRef>
          </c:tx>
          <c:invertIfNegative val="0"/>
          <c:cat>
            <c:strRef>
              <c:f>Sheet4!$B$3:$B$26</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Sheet4!$J$3:$J$26</c:f>
              <c:numCache>
                <c:formatCode>0%</c:formatCode>
                <c:ptCount val="24"/>
                <c:pt idx="0">
                  <c:v>0.5714285714285714</c:v>
                </c:pt>
                <c:pt idx="1">
                  <c:v>0.8</c:v>
                </c:pt>
                <c:pt idx="2">
                  <c:v>0.2</c:v>
                </c:pt>
                <c:pt idx="3">
                  <c:v>0.44444444444444442</c:v>
                </c:pt>
                <c:pt idx="4">
                  <c:v>0.2</c:v>
                </c:pt>
                <c:pt idx="5">
                  <c:v>0</c:v>
                </c:pt>
                <c:pt idx="6">
                  <c:v>0.1111111111111111</c:v>
                </c:pt>
                <c:pt idx="7">
                  <c:v>0</c:v>
                </c:pt>
                <c:pt idx="8">
                  <c:v>0</c:v>
                </c:pt>
                <c:pt idx="9">
                  <c:v>0.33333333333333331</c:v>
                </c:pt>
                <c:pt idx="10">
                  <c:v>0.2</c:v>
                </c:pt>
                <c:pt idx="11">
                  <c:v>0.22222222222222221</c:v>
                </c:pt>
                <c:pt idx="12">
                  <c:v>0.2</c:v>
                </c:pt>
                <c:pt idx="13">
                  <c:v>0.2</c:v>
                </c:pt>
                <c:pt idx="14">
                  <c:v>0.5</c:v>
                </c:pt>
                <c:pt idx="15">
                  <c:v>0</c:v>
                </c:pt>
                <c:pt idx="16">
                  <c:v>0</c:v>
                </c:pt>
                <c:pt idx="17">
                  <c:v>0</c:v>
                </c:pt>
                <c:pt idx="18">
                  <c:v>0</c:v>
                </c:pt>
                <c:pt idx="19">
                  <c:v>0</c:v>
                </c:pt>
                <c:pt idx="20">
                  <c:v>0</c:v>
                </c:pt>
                <c:pt idx="21">
                  <c:v>0</c:v>
                </c:pt>
                <c:pt idx="22">
                  <c:v>0</c:v>
                </c:pt>
                <c:pt idx="23">
                  <c:v>0.375</c:v>
                </c:pt>
              </c:numCache>
            </c:numRef>
          </c:val>
        </c:ser>
        <c:ser>
          <c:idx val="8"/>
          <c:order val="3"/>
          <c:tx>
            <c:strRef>
              <c:f>Sheet4!$K$2</c:f>
              <c:strCache>
                <c:ptCount val="1"/>
                <c:pt idx="0">
                  <c:v>1-10 minutes%</c:v>
                </c:pt>
              </c:strCache>
            </c:strRef>
          </c:tx>
          <c:invertIfNegative val="0"/>
          <c:cat>
            <c:strRef>
              <c:f>Sheet4!$B$3:$B$26</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Sheet4!$K$3:$K$26</c:f>
              <c:numCache>
                <c:formatCode>0%</c:formatCode>
                <c:ptCount val="24"/>
                <c:pt idx="0">
                  <c:v>0.42857142857142855</c:v>
                </c:pt>
                <c:pt idx="1">
                  <c:v>0.2</c:v>
                </c:pt>
                <c:pt idx="2">
                  <c:v>0.7</c:v>
                </c:pt>
                <c:pt idx="3">
                  <c:v>0.44444444444444442</c:v>
                </c:pt>
                <c:pt idx="4">
                  <c:v>0.7</c:v>
                </c:pt>
                <c:pt idx="5">
                  <c:v>0.77777777777777779</c:v>
                </c:pt>
                <c:pt idx="6">
                  <c:v>0.44444444444444442</c:v>
                </c:pt>
                <c:pt idx="7">
                  <c:v>0.33333333333333331</c:v>
                </c:pt>
                <c:pt idx="8">
                  <c:v>1</c:v>
                </c:pt>
                <c:pt idx="9">
                  <c:v>0.66666666666666663</c:v>
                </c:pt>
                <c:pt idx="10">
                  <c:v>0.7</c:v>
                </c:pt>
                <c:pt idx="11">
                  <c:v>0.66666666666666663</c:v>
                </c:pt>
                <c:pt idx="12">
                  <c:v>0.8</c:v>
                </c:pt>
                <c:pt idx="13">
                  <c:v>0.8</c:v>
                </c:pt>
                <c:pt idx="14">
                  <c:v>0.5</c:v>
                </c:pt>
                <c:pt idx="15">
                  <c:v>0.75</c:v>
                </c:pt>
                <c:pt idx="16">
                  <c:v>1</c:v>
                </c:pt>
                <c:pt idx="17">
                  <c:v>0.1</c:v>
                </c:pt>
                <c:pt idx="18">
                  <c:v>0.33333333333333331</c:v>
                </c:pt>
                <c:pt idx="19">
                  <c:v>0.875</c:v>
                </c:pt>
                <c:pt idx="20">
                  <c:v>0.875</c:v>
                </c:pt>
                <c:pt idx="21">
                  <c:v>0.5</c:v>
                </c:pt>
                <c:pt idx="22">
                  <c:v>0.5</c:v>
                </c:pt>
                <c:pt idx="23">
                  <c:v>0.375</c:v>
                </c:pt>
              </c:numCache>
            </c:numRef>
          </c:val>
        </c:ser>
        <c:ser>
          <c:idx val="9"/>
          <c:order val="4"/>
          <c:tx>
            <c:strRef>
              <c:f>Sheet4!$L$2</c:f>
              <c:strCache>
                <c:ptCount val="1"/>
                <c:pt idx="0">
                  <c:v>More than 10 minutes%</c:v>
                </c:pt>
              </c:strCache>
            </c:strRef>
          </c:tx>
          <c:invertIfNegative val="0"/>
          <c:cat>
            <c:strRef>
              <c:f>Sheet4!$B$3:$B$26</c:f>
              <c:strCache>
                <c:ptCount val="24"/>
                <c:pt idx="0">
                  <c:v>Review the patient’s problems</c:v>
                </c:pt>
                <c:pt idx="1">
                  <c:v>Seek out specific information from patient records</c:v>
                </c:pt>
                <c:pt idx="2">
                  <c:v>Follow the results of a test or investigation over time</c:v>
                </c:pt>
                <c:pt idx="3">
                  <c:v>Obtain the results from new tests or investigations</c:v>
                </c:pt>
                <c:pt idx="4">
                  <c:v>Enter daily notes</c:v>
                </c:pt>
                <c:pt idx="5">
                  <c:v>Obtain information on investigation or treatment procedures</c:v>
                </c:pt>
                <c:pt idx="6">
                  <c:v>Answer questions concerning general medical knowledge</c:v>
                </c:pt>
                <c:pt idx="7">
                  <c:v>Produce data reviews for specific patient groups</c:v>
                </c:pt>
                <c:pt idx="8">
                  <c:v>Order clinical biochemical laboratory analyses</c:v>
                </c:pt>
                <c:pt idx="9">
                  <c:v>Obtain the results from clinical biochemical lab. analyses</c:v>
                </c:pt>
                <c:pt idx="10">
                  <c:v>Order X-ray, ultrasound or CT investigations</c:v>
                </c:pt>
                <c:pt idx="11">
                  <c:v>Obtain the results from X-ray, ultrasound, or CT investig.</c:v>
                </c:pt>
                <c:pt idx="12">
                  <c:v>Order other supplementary investigations</c:v>
                </c:pt>
                <c:pt idx="13">
                  <c:v>Obtain the results from other supplemental investigations</c:v>
                </c:pt>
                <c:pt idx="14">
                  <c:v>Refer the patient to other departments or specialists</c:v>
                </c:pt>
                <c:pt idx="15">
                  <c:v>Order treatment directly (e.g. medicines, operations etc.)</c:v>
                </c:pt>
                <c:pt idx="16">
                  <c:v>Write prescriptions</c:v>
                </c:pt>
                <c:pt idx="17">
                  <c:v>Complete sick-leave forms</c:v>
                </c:pt>
                <c:pt idx="18">
                  <c:v>Collect patient data for various medical declarations</c:v>
                </c:pt>
                <c:pt idx="19">
                  <c:v>Give written specific information to patients</c:v>
                </c:pt>
                <c:pt idx="20">
                  <c:v>Give written general information to patients about the illness</c:v>
                </c:pt>
                <c:pt idx="21">
                  <c:v>Collect patient information for discharge reports</c:v>
                </c:pt>
                <c:pt idx="22">
                  <c:v>Check and sign typed dictations</c:v>
                </c:pt>
                <c:pt idx="23">
                  <c:v>Register codes for diagnoses or performed procedures</c:v>
                </c:pt>
              </c:strCache>
            </c:strRef>
          </c:cat>
          <c:val>
            <c:numRef>
              <c:f>Sheet4!$L$3:$L$26</c:f>
              <c:numCache>
                <c:formatCode>0%</c:formatCode>
                <c:ptCount val="24"/>
                <c:pt idx="0">
                  <c:v>0.42857142857142855</c:v>
                </c:pt>
                <c:pt idx="1">
                  <c:v>0</c:v>
                </c:pt>
                <c:pt idx="2">
                  <c:v>0</c:v>
                </c:pt>
                <c:pt idx="3">
                  <c:v>0.1111111111111111</c:v>
                </c:pt>
                <c:pt idx="4">
                  <c:v>0</c:v>
                </c:pt>
                <c:pt idx="5">
                  <c:v>0.1111111111111111</c:v>
                </c:pt>
                <c:pt idx="6">
                  <c:v>0.1111111111111111</c:v>
                </c:pt>
                <c:pt idx="7">
                  <c:v>0.66666666666666663</c:v>
                </c:pt>
                <c:pt idx="8">
                  <c:v>0</c:v>
                </c:pt>
                <c:pt idx="9">
                  <c:v>0.1111111111111111</c:v>
                </c:pt>
                <c:pt idx="10">
                  <c:v>0</c:v>
                </c:pt>
                <c:pt idx="11">
                  <c:v>0.1111111111111111</c:v>
                </c:pt>
                <c:pt idx="12">
                  <c:v>0</c:v>
                </c:pt>
                <c:pt idx="13">
                  <c:v>0</c:v>
                </c:pt>
                <c:pt idx="14">
                  <c:v>0</c:v>
                </c:pt>
                <c:pt idx="15">
                  <c:v>0.25</c:v>
                </c:pt>
                <c:pt idx="16">
                  <c:v>0.42857142857142855</c:v>
                </c:pt>
                <c:pt idx="17">
                  <c:v>0</c:v>
                </c:pt>
                <c:pt idx="18">
                  <c:v>0.1111111111111111</c:v>
                </c:pt>
                <c:pt idx="19">
                  <c:v>0.25</c:v>
                </c:pt>
                <c:pt idx="20">
                  <c:v>0.25</c:v>
                </c:pt>
                <c:pt idx="21">
                  <c:v>0.66666666666666663</c:v>
                </c:pt>
                <c:pt idx="22">
                  <c:v>0</c:v>
                </c:pt>
                <c:pt idx="23">
                  <c:v>0.25</c:v>
                </c:pt>
              </c:numCache>
            </c:numRef>
          </c:val>
        </c:ser>
        <c:dLbls>
          <c:showLegendKey val="0"/>
          <c:showVal val="0"/>
          <c:showCatName val="0"/>
          <c:showSerName val="0"/>
          <c:showPercent val="0"/>
          <c:showBubbleSize val="0"/>
        </c:dLbls>
        <c:gapWidth val="150"/>
        <c:overlap val="100"/>
        <c:axId val="94932992"/>
        <c:axId val="94885504"/>
      </c:barChart>
      <c:catAx>
        <c:axId val="94932992"/>
        <c:scaling>
          <c:orientation val="maxMin"/>
        </c:scaling>
        <c:delete val="0"/>
        <c:axPos val="l"/>
        <c:majorTickMark val="out"/>
        <c:minorTickMark val="none"/>
        <c:tickLblPos val="nextTo"/>
        <c:txPr>
          <a:bodyPr/>
          <a:lstStyle/>
          <a:p>
            <a:pPr>
              <a:defRPr sz="1050" b="1"/>
            </a:pPr>
            <a:endParaRPr lang="en-US"/>
          </a:p>
        </c:txPr>
        <c:crossAx val="94885504"/>
        <c:crosses val="autoZero"/>
        <c:auto val="1"/>
        <c:lblAlgn val="ctr"/>
        <c:lblOffset val="100"/>
        <c:noMultiLvlLbl val="0"/>
      </c:catAx>
      <c:valAx>
        <c:axId val="94885504"/>
        <c:scaling>
          <c:orientation val="minMax"/>
        </c:scaling>
        <c:delete val="0"/>
        <c:axPos val="t"/>
        <c:majorGridlines/>
        <c:numFmt formatCode="0%" sourceLinked="1"/>
        <c:majorTickMark val="out"/>
        <c:minorTickMark val="none"/>
        <c:tickLblPos val="nextTo"/>
        <c:crossAx val="94932992"/>
        <c:crosses val="autoZero"/>
        <c:crossBetween val="between"/>
      </c:valAx>
    </c:plotArea>
    <c:legend>
      <c:legendPos val="r"/>
      <c:layout>
        <c:manualLayout>
          <c:xMode val="edge"/>
          <c:yMode val="edge"/>
          <c:x val="0.75348072810343147"/>
          <c:y val="0.33658670258199747"/>
          <c:w val="0.24034643239039563"/>
          <c:h val="0.58598835666955273"/>
        </c:manualLayout>
      </c:layout>
      <c:overlay val="0"/>
      <c:txPr>
        <a:bodyPr/>
        <a:lstStyle/>
        <a:p>
          <a:pPr>
            <a:defRPr sz="1050" b="1"/>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Sheet4!$B$30</c:f>
              <c:strCache>
                <c:ptCount val="1"/>
                <c:pt idx="0">
                  <c:v>Percentage</c:v>
                </c:pt>
              </c:strCache>
            </c:strRef>
          </c:tx>
          <c:dLbls>
            <c:txPr>
              <a:bodyPr/>
              <a:lstStyle/>
              <a:p>
                <a:pPr>
                  <a:defRPr sz="1600" b="1"/>
                </a:pPr>
                <a:endParaRPr lang="en-US"/>
              </a:p>
            </c:txPr>
            <c:showLegendKey val="0"/>
            <c:showVal val="0"/>
            <c:showCatName val="0"/>
            <c:showSerName val="0"/>
            <c:showPercent val="1"/>
            <c:showBubbleSize val="0"/>
            <c:showLeaderLines val="1"/>
          </c:dLbls>
          <c:cat>
            <c:strRef>
              <c:f>Sheet4!$C$28:$G$28</c:f>
              <c:strCache>
                <c:ptCount val="5"/>
                <c:pt idx="0">
                  <c:v>Don’t remember/ not applicable</c:v>
                </c:pt>
                <c:pt idx="1">
                  <c:v>Never performed task</c:v>
                </c:pt>
                <c:pt idx="2">
                  <c:v>Less than a minute</c:v>
                </c:pt>
                <c:pt idx="3">
                  <c:v>1-10 minutes</c:v>
                </c:pt>
                <c:pt idx="4">
                  <c:v>More than 10 minutes</c:v>
                </c:pt>
              </c:strCache>
            </c:strRef>
          </c:cat>
          <c:val>
            <c:numRef>
              <c:f>Sheet4!$C$30:$G$30</c:f>
              <c:numCache>
                <c:formatCode>General</c:formatCode>
                <c:ptCount val="5"/>
                <c:pt idx="0">
                  <c:v>16.66</c:v>
                </c:pt>
                <c:pt idx="1">
                  <c:v>1.1599999999999999</c:v>
                </c:pt>
                <c:pt idx="2">
                  <c:v>16.66</c:v>
                </c:pt>
                <c:pt idx="3">
                  <c:v>53.33</c:v>
                </c:pt>
                <c:pt idx="4">
                  <c:v>11.66</c:v>
                </c:pt>
              </c:numCache>
            </c:numRef>
          </c:val>
        </c:ser>
        <c:dLbls>
          <c:showLegendKey val="0"/>
          <c:showVal val="0"/>
          <c:showCatName val="0"/>
          <c:showSerName val="0"/>
          <c:showPercent val="1"/>
          <c:showBubbleSize val="0"/>
          <c:showLeaderLines val="1"/>
        </c:dLbls>
      </c:pie3DChart>
    </c:plotArea>
    <c:legend>
      <c:legendPos val="t"/>
      <c:layout>
        <c:manualLayout>
          <c:xMode val="edge"/>
          <c:yMode val="edge"/>
          <c:x val="7.1186813453873801E-2"/>
          <c:y val="1.6836195965366927E-2"/>
          <c:w val="0.8653424224749684"/>
          <c:h val="0.18872513982107234"/>
        </c:manualLayout>
      </c:layout>
      <c:overlay val="0"/>
      <c:txPr>
        <a:bodyPr/>
        <a:lstStyle/>
        <a:p>
          <a:pPr>
            <a:defRPr sz="1400" b="1"/>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0D7A0D2-E487-439E-B59D-B2B80EC74A94}" type="datetimeFigureOut">
              <a:rPr lang="en-IN" smtClean="0"/>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1822050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D7A0D2-E487-439E-B59D-B2B80EC74A94}" type="datetimeFigureOut">
              <a:rPr lang="en-IN" smtClean="0"/>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406435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D7A0D2-E487-439E-B59D-B2B80EC74A94}" type="datetimeFigureOut">
              <a:rPr lang="en-IN" smtClean="0"/>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20992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D7A0D2-E487-439E-B59D-B2B80EC74A94}" type="datetimeFigureOut">
              <a:rPr lang="en-IN" smtClean="0"/>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352608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D7A0D2-E487-439E-B59D-B2B80EC74A94}" type="datetimeFigureOut">
              <a:rPr lang="en-IN" smtClean="0"/>
              <a:t>15-05-2017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119812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0D7A0D2-E487-439E-B59D-B2B80EC74A94}" type="datetimeFigureOut">
              <a:rPr lang="en-IN" smtClean="0"/>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243074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0D7A0D2-E487-439E-B59D-B2B80EC74A94}" type="datetimeFigureOut">
              <a:rPr lang="en-IN" smtClean="0"/>
              <a:t>15-05-2017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117594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0D7A0D2-E487-439E-B59D-B2B80EC74A94}" type="datetimeFigureOut">
              <a:rPr lang="en-IN" smtClean="0"/>
              <a:t>15-05-2017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278234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7A0D2-E487-439E-B59D-B2B80EC74A94}" type="datetimeFigureOut">
              <a:rPr lang="en-IN" smtClean="0"/>
              <a:t>15-05-2017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263425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7A0D2-E487-439E-B59D-B2B80EC74A94}" type="datetimeFigureOut">
              <a:rPr lang="en-IN" smtClean="0"/>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71870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7A0D2-E487-439E-B59D-B2B80EC74A94}" type="datetimeFigureOut">
              <a:rPr lang="en-IN" smtClean="0"/>
              <a:t>15-05-2017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9D5BD8-334C-4662-B14C-2BFFA78FF9C5}" type="slidenum">
              <a:rPr lang="en-IN" smtClean="0"/>
              <a:t>‹#›</a:t>
            </a:fld>
            <a:endParaRPr lang="en-IN"/>
          </a:p>
        </p:txBody>
      </p:sp>
    </p:spTree>
    <p:extLst>
      <p:ext uri="{BB962C8B-B14F-4D97-AF65-F5344CB8AC3E}">
        <p14:creationId xmlns:p14="http://schemas.microsoft.com/office/powerpoint/2010/main" val="194093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7A0D2-E487-439E-B59D-B2B80EC74A94}" type="datetimeFigureOut">
              <a:rPr lang="en-IN" smtClean="0"/>
              <a:t>15-05-2017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D5BD8-334C-4662-B14C-2BFFA78FF9C5}" type="slidenum">
              <a:rPr lang="en-IN" smtClean="0"/>
              <a:t>‹#›</a:t>
            </a:fld>
            <a:endParaRPr lang="en-IN"/>
          </a:p>
        </p:txBody>
      </p:sp>
    </p:spTree>
    <p:extLst>
      <p:ext uri="{BB962C8B-B14F-4D97-AF65-F5344CB8AC3E}">
        <p14:creationId xmlns:p14="http://schemas.microsoft.com/office/powerpoint/2010/main" val="98336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N" sz="2800" b="1" dirty="0"/>
              <a:t>A Study on Estimating Potential Benefit of Newly Implemented EMR System on the Healthcare Delivery at a Tertiary Care </a:t>
            </a:r>
            <a:r>
              <a:rPr lang="en-IN" sz="2800" b="1" dirty="0" smtClean="0"/>
              <a:t>Hospital</a:t>
            </a:r>
            <a:endParaRPr lang="en-IN" sz="2800" dirty="0"/>
          </a:p>
        </p:txBody>
      </p:sp>
      <p:sp>
        <p:nvSpPr>
          <p:cNvPr id="3" name="Subtitle 2"/>
          <p:cNvSpPr>
            <a:spLocks noGrp="1"/>
          </p:cNvSpPr>
          <p:nvPr>
            <p:ph type="subTitle" idx="1"/>
          </p:nvPr>
        </p:nvSpPr>
        <p:spPr/>
        <p:txBody>
          <a:bodyPr>
            <a:normAutofit fontScale="70000" lnSpcReduction="20000"/>
          </a:bodyPr>
          <a:lstStyle/>
          <a:p>
            <a:pPr algn="r"/>
            <a:r>
              <a:rPr lang="en-IN" dirty="0" smtClean="0"/>
              <a:t>By:</a:t>
            </a:r>
          </a:p>
          <a:p>
            <a:pPr algn="r"/>
            <a:r>
              <a:rPr lang="en-IN" dirty="0" err="1" smtClean="0"/>
              <a:t>Dr.</a:t>
            </a:r>
            <a:r>
              <a:rPr lang="en-IN" dirty="0" smtClean="0"/>
              <a:t> </a:t>
            </a:r>
            <a:r>
              <a:rPr lang="en-IN" dirty="0" err="1" smtClean="0"/>
              <a:t>Vipin</a:t>
            </a:r>
            <a:r>
              <a:rPr lang="en-IN" dirty="0" smtClean="0"/>
              <a:t> Pal </a:t>
            </a:r>
            <a:r>
              <a:rPr lang="en-IN" dirty="0" err="1" smtClean="0"/>
              <a:t>Tomar</a:t>
            </a:r>
            <a:endParaRPr lang="en-IN" dirty="0" smtClean="0"/>
          </a:p>
          <a:p>
            <a:pPr algn="r"/>
            <a:r>
              <a:rPr lang="en-IN" dirty="0" smtClean="0"/>
              <a:t>PG/15/84</a:t>
            </a:r>
          </a:p>
          <a:p>
            <a:pPr algn="r"/>
            <a:r>
              <a:rPr lang="en-IN" dirty="0" smtClean="0"/>
              <a:t>Under Guidance of </a:t>
            </a:r>
          </a:p>
          <a:p>
            <a:pPr algn="r"/>
            <a:r>
              <a:rPr lang="en-IN" dirty="0" err="1" smtClean="0"/>
              <a:t>Dr.</a:t>
            </a:r>
            <a:r>
              <a:rPr lang="en-IN" dirty="0" smtClean="0"/>
              <a:t> Vinay Tripathi</a:t>
            </a:r>
            <a:endParaRPr lang="en-IN" dirty="0"/>
          </a:p>
        </p:txBody>
      </p:sp>
    </p:spTree>
    <p:extLst>
      <p:ext uri="{BB962C8B-B14F-4D97-AF65-F5344CB8AC3E}">
        <p14:creationId xmlns:p14="http://schemas.microsoft.com/office/powerpoint/2010/main" val="1543233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70000" lnSpcReduction="20000"/>
          </a:bodyPr>
          <a:lstStyle/>
          <a:p>
            <a:r>
              <a:rPr lang="en-IN" b="1" u="sng" dirty="0"/>
              <a:t>a. Task Relevancy</a:t>
            </a:r>
            <a:endParaRPr lang="en-IN" dirty="0"/>
          </a:p>
          <a:p>
            <a:r>
              <a:rPr lang="en-IN" dirty="0"/>
              <a:t>Around 80% of the clinicians agreed to the importance of collecting and maintaining the various aspects of the patient’s medical history for the purpose of record </a:t>
            </a:r>
            <a:r>
              <a:rPr lang="en-IN" dirty="0" smtClean="0"/>
              <a:t>keeping.</a:t>
            </a:r>
          </a:p>
          <a:p>
            <a:r>
              <a:rPr lang="en-IN" dirty="0" smtClean="0"/>
              <a:t> But </a:t>
            </a:r>
            <a:r>
              <a:rPr lang="en-IN" dirty="0"/>
              <a:t>a significant proportion (approximately 15% of the clinicians) is in disagreement of the same fact. </a:t>
            </a:r>
            <a:endParaRPr lang="en-IN" dirty="0" smtClean="0"/>
          </a:p>
          <a:p>
            <a:r>
              <a:rPr lang="en-IN" dirty="0" smtClean="0"/>
              <a:t>The </a:t>
            </a:r>
            <a:r>
              <a:rPr lang="en-IN" dirty="0"/>
              <a:t>major disagreement is for the individual tasks 18 and 19, namely complete sick-leave forms and collect patient data for various medical declarations respectively. </a:t>
            </a:r>
            <a:endParaRPr lang="en-IN" dirty="0" smtClean="0"/>
          </a:p>
          <a:p>
            <a:r>
              <a:rPr lang="en-IN" dirty="0" smtClean="0"/>
              <a:t>This </a:t>
            </a:r>
            <a:r>
              <a:rPr lang="en-IN" dirty="0"/>
              <a:t>might be for the fact that not every individual task is relevant for clinicians of different departments. </a:t>
            </a:r>
            <a:endParaRPr lang="en-IN" dirty="0" smtClean="0"/>
          </a:p>
          <a:p>
            <a:r>
              <a:rPr lang="en-IN" dirty="0" smtClean="0"/>
              <a:t>A </a:t>
            </a:r>
            <a:r>
              <a:rPr lang="en-IN" dirty="0"/>
              <a:t>great effort is required to change the attitude and practices of this proportion of the clinicians in order to incorporate every task of EMR completely in the hospital</a:t>
            </a:r>
          </a:p>
        </p:txBody>
      </p:sp>
    </p:spTree>
    <p:extLst>
      <p:ext uri="{BB962C8B-B14F-4D97-AF65-F5344CB8AC3E}">
        <p14:creationId xmlns:p14="http://schemas.microsoft.com/office/powerpoint/2010/main" val="1718383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IN" sz="3200" b="1" u="sng" dirty="0"/>
              <a:t>B. TASK </a:t>
            </a:r>
            <a:r>
              <a:rPr lang="en-IN" sz="3200" b="1" u="sng" dirty="0" smtClean="0"/>
              <a:t>FREQUENCY</a:t>
            </a:r>
            <a:endParaRPr lang="en-IN" sz="3200" dirty="0"/>
          </a:p>
        </p:txBody>
      </p:sp>
      <p:graphicFrame>
        <p:nvGraphicFramePr>
          <p:cNvPr id="5" name="Image1"/>
          <p:cNvGraphicFramePr>
            <a:graphicFrameLocks noGrp="1"/>
          </p:cNvGraphicFramePr>
          <p:nvPr>
            <p:ph idx="1"/>
            <p:extLst>
              <p:ext uri="{D42A27DB-BD31-4B8C-83A1-F6EECF244321}">
                <p14:modId xmlns:p14="http://schemas.microsoft.com/office/powerpoint/2010/main" val="3922461250"/>
              </p:ext>
            </p:extLst>
          </p:nvPr>
        </p:nvGraphicFramePr>
        <p:xfrm>
          <a:off x="457200" y="980728"/>
          <a:ext cx="8229600" cy="514543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02951" y="6093296"/>
            <a:ext cx="8568952" cy="861774"/>
          </a:xfrm>
          <a:prstGeom prst="rect">
            <a:avLst/>
          </a:prstGeom>
          <a:noFill/>
        </p:spPr>
        <p:txBody>
          <a:bodyPr wrap="square" rtlCol="0">
            <a:spAutoFit/>
          </a:bodyPr>
          <a:lstStyle/>
          <a:p>
            <a:r>
              <a:rPr lang="en-IN" sz="1600" u="sng" dirty="0"/>
              <a:t>Analysis of Question No.2 with respect to individual tasks (How</a:t>
            </a:r>
            <a:r>
              <a:rPr lang="en-US" sz="1600" u="sng" dirty="0"/>
              <a:t> often do you maximally perform this task)</a:t>
            </a:r>
            <a:endParaRPr lang="en-IN" sz="1600" dirty="0"/>
          </a:p>
          <a:p>
            <a:endParaRPr lang="en-IN" dirty="0"/>
          </a:p>
        </p:txBody>
      </p:sp>
    </p:spTree>
    <p:extLst>
      <p:ext uri="{BB962C8B-B14F-4D97-AF65-F5344CB8AC3E}">
        <p14:creationId xmlns:p14="http://schemas.microsoft.com/office/powerpoint/2010/main" val="760721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N" sz="2800" b="1" u="sng" dirty="0" smtClean="0"/>
              <a:t>B. TASK FREQUENCY</a:t>
            </a:r>
            <a:endParaRPr lang="en-IN" sz="2800" dirty="0"/>
          </a:p>
        </p:txBody>
      </p:sp>
      <p:graphicFrame>
        <p:nvGraphicFramePr>
          <p:cNvPr id="4" name="Image1"/>
          <p:cNvGraphicFramePr>
            <a:graphicFrameLocks noGrp="1"/>
          </p:cNvGraphicFramePr>
          <p:nvPr>
            <p:ph idx="1"/>
            <p:extLst>
              <p:ext uri="{D42A27DB-BD31-4B8C-83A1-F6EECF244321}">
                <p14:modId xmlns:p14="http://schemas.microsoft.com/office/powerpoint/2010/main" val="4229588252"/>
              </p:ext>
            </p:extLst>
          </p:nvPr>
        </p:nvGraphicFramePr>
        <p:xfrm>
          <a:off x="457200" y="1196753"/>
          <a:ext cx="8075240"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83568" y="6165303"/>
            <a:ext cx="8004179" cy="307777"/>
          </a:xfrm>
          <a:prstGeom prst="rect">
            <a:avLst/>
          </a:prstGeom>
          <a:noFill/>
        </p:spPr>
        <p:txBody>
          <a:bodyPr wrap="none" rtlCol="0">
            <a:spAutoFit/>
          </a:bodyPr>
          <a:lstStyle/>
          <a:p>
            <a:r>
              <a:rPr lang="en-IN" sz="1400" u="sng" dirty="0"/>
              <a:t>(B) Analysis of Question No.2 when all </a:t>
            </a:r>
            <a:r>
              <a:rPr lang="en-IN" sz="1400" u="sng" dirty="0" smtClean="0"/>
              <a:t> tasks </a:t>
            </a:r>
            <a:r>
              <a:rPr lang="en-IN" sz="1400" u="sng" dirty="0"/>
              <a:t>taken together (How</a:t>
            </a:r>
            <a:r>
              <a:rPr lang="en-US" sz="1400" u="sng" dirty="0"/>
              <a:t> often do you maximally perform this task)</a:t>
            </a:r>
            <a:endParaRPr lang="en-IN" sz="1400" dirty="0"/>
          </a:p>
        </p:txBody>
      </p:sp>
    </p:spTree>
    <p:extLst>
      <p:ext uri="{BB962C8B-B14F-4D97-AF65-F5344CB8AC3E}">
        <p14:creationId xmlns:p14="http://schemas.microsoft.com/office/powerpoint/2010/main" val="3384606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IN" b="1" u="sng" dirty="0"/>
              <a:t>b. Task Frequency</a:t>
            </a:r>
            <a:endParaRPr lang="en-IN" dirty="0"/>
          </a:p>
          <a:p>
            <a:pPr algn="just"/>
            <a:r>
              <a:rPr lang="en-IN" dirty="0"/>
              <a:t>As is evident from the above data, frequency of task performance is never for 17% of the clinicians. </a:t>
            </a:r>
            <a:endParaRPr lang="en-IN" dirty="0" smtClean="0"/>
          </a:p>
          <a:p>
            <a:pPr algn="just"/>
            <a:r>
              <a:rPr lang="en-IN" dirty="0" smtClean="0"/>
              <a:t>This </a:t>
            </a:r>
            <a:r>
              <a:rPr lang="en-IN" dirty="0"/>
              <a:t>result is mainly because of individual task 18 and 19 namely complete sick-leave forms and collect patient data for various medical declarations respectively. </a:t>
            </a:r>
            <a:endParaRPr lang="en-IN" dirty="0" smtClean="0"/>
          </a:p>
          <a:p>
            <a:pPr algn="just"/>
            <a:r>
              <a:rPr lang="en-IN" dirty="0" smtClean="0"/>
              <a:t>These </a:t>
            </a:r>
            <a:r>
              <a:rPr lang="en-IN" dirty="0"/>
              <a:t>two tasks are also the tasks which 14% of the clinicians disagreed to be part of their work. </a:t>
            </a:r>
            <a:endParaRPr lang="en-IN" dirty="0" smtClean="0"/>
          </a:p>
          <a:p>
            <a:pPr algn="just"/>
            <a:r>
              <a:rPr lang="en-IN" dirty="0" smtClean="0"/>
              <a:t>30</a:t>
            </a:r>
            <a:r>
              <a:rPr lang="en-IN" dirty="0"/>
              <a:t>% of the clinicians collect the data several times, that is more often than the other clinicians. It is possible that it is far easier to change the attitude of the 30% of the clinicians from several times to daily with a little motivation and encouragement, as compared to changing the attitude of the 17%, where a much greater effort and innovation or incentive would be required. </a:t>
            </a:r>
          </a:p>
          <a:p>
            <a:endParaRPr lang="en-IN" dirty="0"/>
          </a:p>
        </p:txBody>
      </p:sp>
    </p:spTree>
    <p:extLst>
      <p:ext uri="{BB962C8B-B14F-4D97-AF65-F5344CB8AC3E}">
        <p14:creationId xmlns:p14="http://schemas.microsoft.com/office/powerpoint/2010/main" val="160520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IN" sz="3200" b="1" u="sng" dirty="0"/>
              <a:t>C. TIME TAKEN FOR EACH </a:t>
            </a:r>
            <a:r>
              <a:rPr lang="en-IN" sz="3200" b="1" u="sng" dirty="0" smtClean="0"/>
              <a:t>TASK</a:t>
            </a:r>
            <a:endParaRPr lang="en-IN"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8386569"/>
              </p:ext>
            </p:extLst>
          </p:nvPr>
        </p:nvGraphicFramePr>
        <p:xfrm>
          <a:off x="457200" y="980728"/>
          <a:ext cx="8229600" cy="514543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11561" y="6093296"/>
            <a:ext cx="8280920" cy="861774"/>
          </a:xfrm>
          <a:prstGeom prst="rect">
            <a:avLst/>
          </a:prstGeom>
          <a:noFill/>
        </p:spPr>
        <p:txBody>
          <a:bodyPr wrap="square" rtlCol="0">
            <a:spAutoFit/>
          </a:bodyPr>
          <a:lstStyle/>
          <a:p>
            <a:r>
              <a:rPr lang="en-IN" sz="1600" u="sng" dirty="0"/>
              <a:t>Analysis of Question No.3 with respect to individual tasks (How</a:t>
            </a:r>
            <a:r>
              <a:rPr lang="en-US" sz="1600" u="sng" dirty="0"/>
              <a:t> much time did it take to perform the task last time)</a:t>
            </a:r>
            <a:endParaRPr lang="en-IN" sz="1600" dirty="0"/>
          </a:p>
          <a:p>
            <a:endParaRPr lang="en-IN" dirty="0"/>
          </a:p>
        </p:txBody>
      </p:sp>
    </p:spTree>
    <p:extLst>
      <p:ext uri="{BB962C8B-B14F-4D97-AF65-F5344CB8AC3E}">
        <p14:creationId xmlns:p14="http://schemas.microsoft.com/office/powerpoint/2010/main" val="275761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u="sng" dirty="0" smtClean="0"/>
              <a:t>C. TIME TAKEN FOR EACH TASK</a:t>
            </a:r>
            <a:endParaRPr lang="en-IN" sz="3200" dirty="0"/>
          </a:p>
        </p:txBody>
      </p:sp>
      <p:graphicFrame>
        <p:nvGraphicFramePr>
          <p:cNvPr id="4" name="Image1"/>
          <p:cNvGraphicFramePr>
            <a:graphicFrameLocks noGrp="1"/>
          </p:cNvGraphicFramePr>
          <p:nvPr>
            <p:ph idx="1"/>
            <p:extLst>
              <p:ext uri="{D42A27DB-BD31-4B8C-83A1-F6EECF244321}">
                <p14:modId xmlns:p14="http://schemas.microsoft.com/office/powerpoint/2010/main" val="2621349556"/>
              </p:ext>
            </p:extLst>
          </p:nvPr>
        </p:nvGraphicFramePr>
        <p:xfrm>
          <a:off x="457200" y="1600201"/>
          <a:ext cx="8229600" cy="413305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11560" y="5703639"/>
            <a:ext cx="7992888" cy="923330"/>
          </a:xfrm>
          <a:prstGeom prst="rect">
            <a:avLst/>
          </a:prstGeom>
          <a:noFill/>
        </p:spPr>
        <p:txBody>
          <a:bodyPr wrap="square" rtlCol="0">
            <a:spAutoFit/>
          </a:bodyPr>
          <a:lstStyle/>
          <a:p>
            <a:r>
              <a:rPr lang="en-IN" u="sng" dirty="0"/>
              <a:t>Analysis of Question No.3 with respect to individual tasks (How</a:t>
            </a:r>
            <a:r>
              <a:rPr lang="en-US" u="sng" dirty="0"/>
              <a:t> much time did it take to perform the task last time)</a:t>
            </a:r>
            <a:endParaRPr lang="en-IN" dirty="0"/>
          </a:p>
          <a:p>
            <a:endParaRPr lang="en-IN" dirty="0"/>
          </a:p>
        </p:txBody>
      </p:sp>
    </p:spTree>
    <p:extLst>
      <p:ext uri="{BB962C8B-B14F-4D97-AF65-F5344CB8AC3E}">
        <p14:creationId xmlns:p14="http://schemas.microsoft.com/office/powerpoint/2010/main" val="2404313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09120"/>
          </a:xfrm>
        </p:spPr>
        <p:txBody>
          <a:bodyPr>
            <a:normAutofit fontScale="62500" lnSpcReduction="20000"/>
          </a:bodyPr>
          <a:lstStyle/>
          <a:p>
            <a:r>
              <a:rPr lang="en-IN" b="1" u="sng" dirty="0"/>
              <a:t>c. Time taken for each task</a:t>
            </a:r>
            <a:endParaRPr lang="en-IN" dirty="0"/>
          </a:p>
          <a:p>
            <a:pPr algn="just"/>
            <a:r>
              <a:rPr lang="en-IN" dirty="0" smtClean="0"/>
              <a:t>Only </a:t>
            </a:r>
            <a:r>
              <a:rPr lang="en-IN" dirty="0"/>
              <a:t>around 12% of the clinicians took more than 10 minute to perform the task last time</a:t>
            </a:r>
            <a:r>
              <a:rPr lang="en-IN" dirty="0" smtClean="0"/>
              <a:t>.</a:t>
            </a:r>
          </a:p>
          <a:p>
            <a:pPr algn="just"/>
            <a:r>
              <a:rPr lang="en-IN" dirty="0" smtClean="0"/>
              <a:t> </a:t>
            </a:r>
            <a:r>
              <a:rPr lang="en-IN" dirty="0"/>
              <a:t>Majority of clinicians, about 53%, perform the activity in 1-10 min which is a fair practice but still needs improvement so as to take proper and complete information for the patient in the minimal amount of time to improve healthcare quality and delivery</a:t>
            </a:r>
            <a:r>
              <a:rPr lang="en-IN" dirty="0" smtClean="0"/>
              <a:t>.</a:t>
            </a:r>
          </a:p>
          <a:p>
            <a:pPr algn="just"/>
            <a:r>
              <a:rPr lang="en-IN" dirty="0" smtClean="0"/>
              <a:t> </a:t>
            </a:r>
            <a:r>
              <a:rPr lang="en-IN" dirty="0"/>
              <a:t>Only 17% of the clinicians were able to perform the task in less than a minute which is the most desirable outcome from EMR use</a:t>
            </a:r>
            <a:r>
              <a:rPr lang="en-IN" dirty="0" smtClean="0"/>
              <a:t>.</a:t>
            </a:r>
          </a:p>
          <a:p>
            <a:pPr algn="just"/>
            <a:r>
              <a:rPr lang="en-IN" dirty="0" smtClean="0"/>
              <a:t> </a:t>
            </a:r>
            <a:r>
              <a:rPr lang="en-IN" dirty="0"/>
              <a:t>The reason for time difference is the level of computer literacy and proficiency of the clinicians. Tech savvy and clinicians using computers regularly take less time for EMR use. </a:t>
            </a:r>
            <a:endParaRPr lang="en-IN" dirty="0" smtClean="0"/>
          </a:p>
          <a:p>
            <a:pPr algn="just"/>
            <a:r>
              <a:rPr lang="en-IN" dirty="0" smtClean="0"/>
              <a:t>It </a:t>
            </a:r>
            <a:r>
              <a:rPr lang="en-IN" dirty="0"/>
              <a:t>is required than clinicians be given timely and adequate training for EMR use so that they can improve and take minimal time in capturing maximum patient information, thereby, providing their services in a better quality. </a:t>
            </a:r>
          </a:p>
        </p:txBody>
      </p:sp>
    </p:spTree>
    <p:extLst>
      <p:ext uri="{BB962C8B-B14F-4D97-AF65-F5344CB8AC3E}">
        <p14:creationId xmlns:p14="http://schemas.microsoft.com/office/powerpoint/2010/main" val="3364757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Limitations</a:t>
            </a:r>
            <a:endParaRPr lang="en-IN" dirty="0"/>
          </a:p>
        </p:txBody>
      </p:sp>
      <p:sp>
        <p:nvSpPr>
          <p:cNvPr id="3" name="Content Placeholder 2"/>
          <p:cNvSpPr>
            <a:spLocks noGrp="1"/>
          </p:cNvSpPr>
          <p:nvPr>
            <p:ph idx="1"/>
          </p:nvPr>
        </p:nvSpPr>
        <p:spPr/>
        <p:txBody>
          <a:bodyPr>
            <a:normAutofit/>
          </a:bodyPr>
          <a:lstStyle/>
          <a:p>
            <a:pPr lvl="0"/>
            <a:r>
              <a:rPr lang="en-IN" sz="2400" dirty="0"/>
              <a:t>Small sample size.</a:t>
            </a:r>
          </a:p>
          <a:p>
            <a:pPr lvl="0"/>
            <a:r>
              <a:rPr lang="en-IN" sz="2400" dirty="0"/>
              <a:t>Newly implemented EMR system therefore many operational difficulties were faced.</a:t>
            </a:r>
          </a:p>
          <a:p>
            <a:pPr lvl="0"/>
            <a:r>
              <a:rPr lang="en-IN" sz="2400" dirty="0"/>
              <a:t>Study limited to clinicians operating in OPD area. </a:t>
            </a:r>
          </a:p>
          <a:p>
            <a:pPr lvl="0"/>
            <a:r>
              <a:rPr lang="en-IN" sz="2400" dirty="0"/>
              <a:t>Making clinicians accept the new technology was difficult as they were used to writing on prescription which made them more comfortable.</a:t>
            </a:r>
          </a:p>
          <a:p>
            <a:pPr lvl="0"/>
            <a:r>
              <a:rPr lang="en-IN" sz="2400" dirty="0"/>
              <a:t>Clinicians working in different departments </a:t>
            </a:r>
            <a:r>
              <a:rPr lang="en-IN" sz="2400" dirty="0" smtClean="0"/>
              <a:t> evaluated </a:t>
            </a:r>
            <a:r>
              <a:rPr lang="en-IN" sz="2400" dirty="0"/>
              <a:t>together for EMR use</a:t>
            </a:r>
            <a:r>
              <a:rPr lang="en-IN" sz="2400" dirty="0" smtClean="0"/>
              <a:t>.</a:t>
            </a:r>
            <a:endParaRPr lang="en-IN" sz="2400" dirty="0"/>
          </a:p>
        </p:txBody>
      </p:sp>
    </p:spTree>
    <p:extLst>
      <p:ext uri="{BB962C8B-B14F-4D97-AF65-F5344CB8AC3E}">
        <p14:creationId xmlns:p14="http://schemas.microsoft.com/office/powerpoint/2010/main" val="2669803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Recommendations</a:t>
            </a:r>
            <a:endParaRPr lang="en-IN" dirty="0"/>
          </a:p>
        </p:txBody>
      </p:sp>
      <p:sp>
        <p:nvSpPr>
          <p:cNvPr id="3" name="Content Placeholder 2"/>
          <p:cNvSpPr>
            <a:spLocks noGrp="1"/>
          </p:cNvSpPr>
          <p:nvPr>
            <p:ph idx="1"/>
          </p:nvPr>
        </p:nvSpPr>
        <p:spPr/>
        <p:txBody>
          <a:bodyPr>
            <a:noAutofit/>
          </a:bodyPr>
          <a:lstStyle/>
          <a:p>
            <a:pPr lvl="0"/>
            <a:r>
              <a:rPr lang="en-IN" sz="2400" dirty="0"/>
              <a:t>Specifically trained and dedicated team for EMR implementation who can assist clinicians, if required (In case of non tech savvy clinicians or clinicians having problem in computer use).</a:t>
            </a:r>
          </a:p>
          <a:p>
            <a:pPr lvl="0"/>
            <a:r>
              <a:rPr lang="en-IN" sz="2400" dirty="0"/>
              <a:t>Handwriting recognition pads with stylus pen can be arranged for the clinicians so that time taken in typing can be reduced.</a:t>
            </a:r>
          </a:p>
          <a:p>
            <a:pPr lvl="0"/>
            <a:r>
              <a:rPr lang="en-IN" sz="2400" dirty="0"/>
              <a:t>More training sessions along with update sessions for the Clinicians should be arranged so that full potential of the EMR is utilized.</a:t>
            </a:r>
          </a:p>
          <a:p>
            <a:pPr lvl="0"/>
            <a:r>
              <a:rPr lang="en-IN" sz="2400" dirty="0"/>
              <a:t>Regular updates in EMR software to make it less complicated and easier to access with timely training sessions to the clinicians.</a:t>
            </a:r>
          </a:p>
          <a:p>
            <a:endParaRPr lang="en-IN" sz="2400" dirty="0"/>
          </a:p>
        </p:txBody>
      </p:sp>
    </p:spTree>
    <p:extLst>
      <p:ext uri="{BB962C8B-B14F-4D97-AF65-F5344CB8AC3E}">
        <p14:creationId xmlns:p14="http://schemas.microsoft.com/office/powerpoint/2010/main" val="489685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u="sng" dirty="0"/>
              <a:t>CONCLUSIONS</a:t>
            </a:r>
            <a:endParaRPr lang="en-IN" dirty="0"/>
          </a:p>
        </p:txBody>
      </p:sp>
      <p:sp>
        <p:nvSpPr>
          <p:cNvPr id="3" name="Content Placeholder 2"/>
          <p:cNvSpPr>
            <a:spLocks noGrp="1"/>
          </p:cNvSpPr>
          <p:nvPr>
            <p:ph idx="1"/>
          </p:nvPr>
        </p:nvSpPr>
        <p:spPr/>
        <p:txBody>
          <a:bodyPr>
            <a:normAutofit fontScale="62500" lnSpcReduction="20000"/>
          </a:bodyPr>
          <a:lstStyle/>
          <a:p>
            <a:r>
              <a:rPr lang="en-IN" sz="3600" dirty="0"/>
              <a:t>It is concluded that most doctors agree that most of the 24 tasks present in the questionnaire were an important part of their work as a physician/clinician and they usually performed these tasks regularly and average time taken by each doctor is in between 1-10 minutes.</a:t>
            </a:r>
          </a:p>
          <a:p>
            <a:r>
              <a:rPr lang="en-IN" sz="3600" dirty="0"/>
              <a:t>Healthcare quality and delivery is an important determinant in deciding the capabilities of any hospital. EMR system is an upcoming tool in deciding and improving healthcare delivery by improving rapid information retrieval and efficient data management, decreasing adverse drug reactions, mortality and morbidity rates and hence, healthcare costs. </a:t>
            </a:r>
          </a:p>
          <a:p>
            <a:r>
              <a:rPr lang="en-IN" sz="3600" dirty="0"/>
              <a:t>The successful implementation of EMR system in </a:t>
            </a:r>
            <a:r>
              <a:rPr lang="en-IN" sz="3600" dirty="0" err="1"/>
              <a:t>Moolchand</a:t>
            </a:r>
            <a:r>
              <a:rPr lang="en-IN" sz="3600" dirty="0"/>
              <a:t> </a:t>
            </a:r>
            <a:r>
              <a:rPr lang="en-IN" sz="3600" dirty="0" err="1"/>
              <a:t>Medcity</a:t>
            </a:r>
            <a:r>
              <a:rPr lang="en-IN" sz="3600" dirty="0"/>
              <a:t> is another success milestone for the hospital in improving its healthcare quality and delivery, thereby improving its expansion to more places. </a:t>
            </a:r>
          </a:p>
          <a:p>
            <a:endParaRPr lang="en-IN" dirty="0"/>
          </a:p>
        </p:txBody>
      </p:sp>
    </p:spTree>
    <p:extLst>
      <p:ext uri="{BB962C8B-B14F-4D97-AF65-F5344CB8AC3E}">
        <p14:creationId xmlns:p14="http://schemas.microsoft.com/office/powerpoint/2010/main" val="4036982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3" name="Content Placeholder 2"/>
          <p:cNvSpPr>
            <a:spLocks noGrp="1"/>
          </p:cNvSpPr>
          <p:nvPr>
            <p:ph idx="1"/>
          </p:nvPr>
        </p:nvSpPr>
        <p:spPr/>
        <p:txBody>
          <a:bodyPr>
            <a:normAutofit/>
          </a:bodyPr>
          <a:lstStyle/>
          <a:p>
            <a:r>
              <a:rPr lang="en-IN" sz="2400" dirty="0" smtClean="0"/>
              <a:t>To estimate whether newly implemented Electronic </a:t>
            </a:r>
            <a:r>
              <a:rPr lang="en-IN" sz="2400" dirty="0"/>
              <a:t>M</a:t>
            </a:r>
            <a:r>
              <a:rPr lang="en-IN" sz="2400" dirty="0" smtClean="0"/>
              <a:t>edical Record (EMR) has any potential benefit on health care delivery at </a:t>
            </a:r>
            <a:r>
              <a:rPr lang="en-IN" sz="2400" dirty="0" err="1" smtClean="0"/>
              <a:t>Moolchand</a:t>
            </a:r>
            <a:r>
              <a:rPr lang="en-IN" sz="2400" dirty="0" smtClean="0"/>
              <a:t> hospital or not.</a:t>
            </a:r>
          </a:p>
          <a:p>
            <a:endParaRPr lang="en-IN" sz="2400" dirty="0"/>
          </a:p>
        </p:txBody>
      </p:sp>
    </p:spTree>
    <p:extLst>
      <p:ext uri="{BB962C8B-B14F-4D97-AF65-F5344CB8AC3E}">
        <p14:creationId xmlns:p14="http://schemas.microsoft.com/office/powerpoint/2010/main" val="1849265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Aim</a:t>
            </a:r>
            <a:endParaRPr lang="en-IN" dirty="0"/>
          </a:p>
        </p:txBody>
      </p:sp>
      <p:sp>
        <p:nvSpPr>
          <p:cNvPr id="3" name="Content Placeholder 2"/>
          <p:cNvSpPr>
            <a:spLocks noGrp="1"/>
          </p:cNvSpPr>
          <p:nvPr>
            <p:ph idx="1"/>
          </p:nvPr>
        </p:nvSpPr>
        <p:spPr/>
        <p:txBody>
          <a:bodyPr/>
          <a:lstStyle/>
          <a:p>
            <a:pPr algn="just"/>
            <a:r>
              <a:rPr lang="en-IN" sz="2400" dirty="0"/>
              <a:t>To estimate the potential benefit of newly implemented EMR system by evaluating the clinician’s perspective of EMR system in a hospital and provide further remedial actions and suggestions to improve health care quality by using task-oriented questionnaire.</a:t>
            </a:r>
          </a:p>
          <a:p>
            <a:endParaRPr lang="en-IN" dirty="0"/>
          </a:p>
        </p:txBody>
      </p:sp>
    </p:spTree>
    <p:extLst>
      <p:ext uri="{BB962C8B-B14F-4D97-AF65-F5344CB8AC3E}">
        <p14:creationId xmlns:p14="http://schemas.microsoft.com/office/powerpoint/2010/main" val="4076171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Objectives</a:t>
            </a:r>
            <a:endParaRPr lang="en-IN" dirty="0"/>
          </a:p>
        </p:txBody>
      </p:sp>
      <p:sp>
        <p:nvSpPr>
          <p:cNvPr id="3" name="Content Placeholder 2"/>
          <p:cNvSpPr>
            <a:spLocks noGrp="1"/>
          </p:cNvSpPr>
          <p:nvPr>
            <p:ph idx="1"/>
          </p:nvPr>
        </p:nvSpPr>
        <p:spPr/>
        <p:txBody>
          <a:bodyPr>
            <a:normAutofit/>
          </a:bodyPr>
          <a:lstStyle/>
          <a:p>
            <a:pPr lvl="0"/>
            <a:r>
              <a:rPr lang="en-IN" sz="2600" dirty="0"/>
              <a:t>To study the benefit of EMR implementation in </a:t>
            </a:r>
            <a:r>
              <a:rPr lang="en-IN" sz="2600" dirty="0" err="1"/>
              <a:t>Moolchand</a:t>
            </a:r>
            <a:r>
              <a:rPr lang="en-IN" sz="2600" dirty="0"/>
              <a:t> Hospital.</a:t>
            </a:r>
          </a:p>
          <a:p>
            <a:pPr lvl="0"/>
            <a:r>
              <a:rPr lang="en-IN" sz="2600" dirty="0"/>
              <a:t>To study and understand the extent of compliance in EMR implementation.</a:t>
            </a:r>
          </a:p>
          <a:p>
            <a:pPr lvl="0"/>
            <a:r>
              <a:rPr lang="en-IN" sz="2600" dirty="0"/>
              <a:t>To provide suggestions and remedial actions for EMR implementation in accordance with clinician’s perspective of EMR system.</a:t>
            </a:r>
          </a:p>
          <a:p>
            <a:pPr lvl="0"/>
            <a:r>
              <a:rPr lang="en-IN" sz="2600" dirty="0"/>
              <a:t>To maximize utilization of EMR system by clinicians and thereby improving health care quality and delivery.</a:t>
            </a:r>
          </a:p>
          <a:p>
            <a:endParaRPr lang="en-IN" dirty="0"/>
          </a:p>
        </p:txBody>
      </p:sp>
    </p:spTree>
    <p:extLst>
      <p:ext uri="{BB962C8B-B14F-4D97-AF65-F5344CB8AC3E}">
        <p14:creationId xmlns:p14="http://schemas.microsoft.com/office/powerpoint/2010/main" val="2238287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p:txBody>
          <a:bodyPr>
            <a:normAutofit fontScale="55000" lnSpcReduction="20000"/>
          </a:bodyPr>
          <a:lstStyle/>
          <a:p>
            <a:r>
              <a:rPr lang="en-IN" b="1" dirty="0"/>
              <a:t>Study Design</a:t>
            </a:r>
            <a:r>
              <a:rPr lang="en-IN" dirty="0"/>
              <a:t>: Descriptive Study, Convenient Sampling</a:t>
            </a:r>
          </a:p>
          <a:p>
            <a:pPr marL="0" indent="0">
              <a:buNone/>
            </a:pPr>
            <a:r>
              <a:rPr lang="en-IN" b="1" dirty="0"/>
              <a:t> </a:t>
            </a:r>
            <a:endParaRPr lang="en-IN" dirty="0"/>
          </a:p>
          <a:p>
            <a:r>
              <a:rPr lang="en-IN" b="1" dirty="0"/>
              <a:t>Period of Study:</a:t>
            </a:r>
            <a:r>
              <a:rPr lang="en-IN" dirty="0"/>
              <a:t> February 6, 2017 to May 6, 2017.</a:t>
            </a:r>
          </a:p>
          <a:p>
            <a:pPr marL="0" indent="0">
              <a:buNone/>
            </a:pPr>
            <a:r>
              <a:rPr lang="en-IN" dirty="0"/>
              <a:t> </a:t>
            </a:r>
          </a:p>
          <a:p>
            <a:r>
              <a:rPr lang="en-IN" b="1" dirty="0"/>
              <a:t>Study Population:</a:t>
            </a:r>
            <a:r>
              <a:rPr lang="en-IN" dirty="0"/>
              <a:t> Clinicians from all departments.</a:t>
            </a:r>
          </a:p>
          <a:p>
            <a:pPr marL="0" indent="0">
              <a:buNone/>
            </a:pPr>
            <a:r>
              <a:rPr lang="en-IN" dirty="0"/>
              <a:t> </a:t>
            </a:r>
            <a:endParaRPr lang="en-IN" dirty="0" smtClean="0"/>
          </a:p>
          <a:p>
            <a:r>
              <a:rPr lang="en-IN" b="1" dirty="0" smtClean="0"/>
              <a:t>Total </a:t>
            </a:r>
            <a:r>
              <a:rPr lang="en-IN" b="1" dirty="0"/>
              <a:t>Interviews: </a:t>
            </a:r>
            <a:r>
              <a:rPr lang="en-IN" dirty="0" smtClean="0"/>
              <a:t>30</a:t>
            </a:r>
          </a:p>
          <a:p>
            <a:endParaRPr lang="en-IN" dirty="0"/>
          </a:p>
          <a:p>
            <a:r>
              <a:rPr lang="en-IN" b="1" dirty="0"/>
              <a:t>Inclusion Criteria:</a:t>
            </a:r>
            <a:endParaRPr lang="en-IN" dirty="0"/>
          </a:p>
          <a:p>
            <a:pPr marL="0" lvl="0" indent="0">
              <a:buNone/>
            </a:pPr>
            <a:r>
              <a:rPr lang="en-IN" dirty="0" smtClean="0"/>
              <a:t>       Clinicians </a:t>
            </a:r>
            <a:r>
              <a:rPr lang="en-IN" dirty="0"/>
              <a:t>working for more than 1 year in the organization.</a:t>
            </a:r>
          </a:p>
          <a:p>
            <a:r>
              <a:rPr lang="en-IN" b="1" dirty="0"/>
              <a:t>Exclusion Criteria:</a:t>
            </a:r>
            <a:endParaRPr lang="en-IN" dirty="0"/>
          </a:p>
          <a:p>
            <a:pPr marL="0" lvl="0" indent="0">
              <a:buNone/>
            </a:pPr>
            <a:r>
              <a:rPr lang="en-IN" dirty="0" smtClean="0"/>
              <a:t>       Other </a:t>
            </a:r>
            <a:r>
              <a:rPr lang="en-IN" dirty="0"/>
              <a:t>staff working on EMR except Physicians /Clinicians.</a:t>
            </a:r>
          </a:p>
          <a:p>
            <a:r>
              <a:rPr lang="en-IN" b="1" dirty="0"/>
              <a:t>Study Tool:</a:t>
            </a:r>
            <a:endParaRPr lang="en-IN" dirty="0"/>
          </a:p>
          <a:p>
            <a:pPr marL="0" indent="0">
              <a:buNone/>
            </a:pPr>
            <a:r>
              <a:rPr lang="en-IN" dirty="0" smtClean="0"/>
              <a:t>       Self-administered </a:t>
            </a:r>
            <a:r>
              <a:rPr lang="en-IN" dirty="0"/>
              <a:t>reliable and validated paper based EMR </a:t>
            </a:r>
            <a:r>
              <a:rPr lang="en-IN" dirty="0" smtClean="0"/>
              <a:t>questionnaire</a:t>
            </a:r>
          </a:p>
          <a:p>
            <a:pPr marL="0" indent="0">
              <a:buNone/>
            </a:pPr>
            <a:r>
              <a:rPr lang="en-IN" dirty="0"/>
              <a:t> </a:t>
            </a:r>
            <a:r>
              <a:rPr lang="en-IN" dirty="0" smtClean="0"/>
              <a:t>       including </a:t>
            </a:r>
            <a:r>
              <a:rPr lang="en-IN" dirty="0"/>
              <a:t>24 clinical tasks</a:t>
            </a:r>
            <a:r>
              <a:rPr lang="en-IN" baseline="30000" dirty="0"/>
              <a:t> </a:t>
            </a:r>
            <a:r>
              <a:rPr lang="en-IN" dirty="0" smtClean="0"/>
              <a:t>.</a:t>
            </a:r>
            <a:endParaRPr lang="en-IN" dirty="0"/>
          </a:p>
        </p:txBody>
      </p:sp>
    </p:spTree>
    <p:extLst>
      <p:ext uri="{BB962C8B-B14F-4D97-AF65-F5344CB8AC3E}">
        <p14:creationId xmlns:p14="http://schemas.microsoft.com/office/powerpoint/2010/main" val="3096470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p:txBody>
          <a:bodyPr>
            <a:normAutofit fontScale="77500" lnSpcReduction="20000"/>
          </a:bodyPr>
          <a:lstStyle/>
          <a:p>
            <a:r>
              <a:rPr lang="en-IN" dirty="0"/>
              <a:t>The study had an Descriptive study design and was conducted over a period of 3 months in a tertiary care hospital in New Delhi. </a:t>
            </a:r>
          </a:p>
          <a:p>
            <a:r>
              <a:rPr lang="en-IN" dirty="0" smtClean="0"/>
              <a:t>The </a:t>
            </a:r>
            <a:r>
              <a:rPr lang="en-IN" dirty="0"/>
              <a:t>study instrument, task oriented questionnaire included 24 general clinical tasks essential to physicians’ work. </a:t>
            </a:r>
            <a:endParaRPr lang="en-IN" dirty="0" smtClean="0"/>
          </a:p>
          <a:p>
            <a:r>
              <a:rPr lang="en-IN" dirty="0" smtClean="0"/>
              <a:t>The </a:t>
            </a:r>
            <a:r>
              <a:rPr lang="en-IN" dirty="0"/>
              <a:t>instrument included 3 questions pertaining to each task measuring task relevancy, frequency and time consumption for each task</a:t>
            </a:r>
            <a:r>
              <a:rPr lang="en-IN" dirty="0" smtClean="0"/>
              <a:t>.</a:t>
            </a:r>
          </a:p>
          <a:p>
            <a:r>
              <a:rPr lang="en-IN" dirty="0" smtClean="0"/>
              <a:t> </a:t>
            </a:r>
            <a:r>
              <a:rPr lang="en-IN" dirty="0"/>
              <a:t>Task relevancy, task frequency and time consumption for each task were measured on a Likert scale of </a:t>
            </a:r>
            <a:r>
              <a:rPr lang="en-IN" dirty="0" smtClean="0"/>
              <a:t>1-5</a:t>
            </a:r>
          </a:p>
          <a:p>
            <a:r>
              <a:rPr lang="en-IN" dirty="0" smtClean="0"/>
              <a:t> </a:t>
            </a:r>
            <a:r>
              <a:rPr lang="en-IN" dirty="0"/>
              <a:t>All the collected data was systematically entered into Microsoft Excel and suitably formulated for statistical analysis using percentage, pie-charting and bar graphs.</a:t>
            </a:r>
          </a:p>
          <a:p>
            <a:endParaRPr lang="en-IN" dirty="0"/>
          </a:p>
        </p:txBody>
      </p:sp>
    </p:spTree>
    <p:extLst>
      <p:ext uri="{BB962C8B-B14F-4D97-AF65-F5344CB8AC3E}">
        <p14:creationId xmlns:p14="http://schemas.microsoft.com/office/powerpoint/2010/main" val="4102082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1916832"/>
            <a:ext cx="8229600" cy="1143000"/>
          </a:xfrm>
        </p:spPr>
        <p:txBody>
          <a:bodyPr>
            <a:normAutofit fontScale="90000"/>
          </a:bodyPr>
          <a:lstStyle/>
          <a:p>
            <a:r>
              <a:rPr lang="en-IN" sz="4800" b="1" dirty="0" smtClean="0"/>
              <a:t>Statistical Analysis </a:t>
            </a:r>
            <a:br>
              <a:rPr lang="en-IN" sz="4800" b="1" dirty="0" smtClean="0"/>
            </a:br>
            <a:r>
              <a:rPr lang="en-IN" sz="4800" b="1" dirty="0" smtClean="0"/>
              <a:t>&amp; Results</a:t>
            </a:r>
            <a:endParaRPr lang="en-IN" b="1" dirty="0"/>
          </a:p>
        </p:txBody>
      </p:sp>
    </p:spTree>
    <p:extLst>
      <p:ext uri="{BB962C8B-B14F-4D97-AF65-F5344CB8AC3E}">
        <p14:creationId xmlns:p14="http://schemas.microsoft.com/office/powerpoint/2010/main" val="2734466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IN" sz="3200" b="1" u="sng" dirty="0"/>
              <a:t>A. TASK RELEVANCY</a:t>
            </a:r>
            <a:endParaRPr lang="en-IN" sz="3200" dirty="0"/>
          </a:p>
        </p:txBody>
      </p:sp>
      <p:graphicFrame>
        <p:nvGraphicFramePr>
          <p:cNvPr id="4" name="Image1"/>
          <p:cNvGraphicFramePr>
            <a:graphicFrameLocks noGrp="1"/>
          </p:cNvGraphicFramePr>
          <p:nvPr>
            <p:ph idx="1"/>
            <p:extLst>
              <p:ext uri="{D42A27DB-BD31-4B8C-83A1-F6EECF244321}">
                <p14:modId xmlns:p14="http://schemas.microsoft.com/office/powerpoint/2010/main" val="2780712199"/>
              </p:ext>
            </p:extLst>
          </p:nvPr>
        </p:nvGraphicFramePr>
        <p:xfrm>
          <a:off x="467544" y="980728"/>
          <a:ext cx="8229600" cy="492941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99592" y="5919663"/>
            <a:ext cx="7920880" cy="861774"/>
          </a:xfrm>
          <a:prstGeom prst="rect">
            <a:avLst/>
          </a:prstGeom>
          <a:noFill/>
        </p:spPr>
        <p:txBody>
          <a:bodyPr wrap="square" rtlCol="0">
            <a:spAutoFit/>
          </a:bodyPr>
          <a:lstStyle/>
          <a:p>
            <a:r>
              <a:rPr lang="en-IN" sz="1600" u="sng" dirty="0"/>
              <a:t>(A) Analysis of Question no.1 with respect to individual tasks (I considered the task to be part of my work as a physician in this hospital: Agree or Disagree)</a:t>
            </a:r>
            <a:endParaRPr lang="en-IN" sz="1600" dirty="0"/>
          </a:p>
          <a:p>
            <a:endParaRPr lang="en-IN" dirty="0"/>
          </a:p>
        </p:txBody>
      </p:sp>
    </p:spTree>
    <p:extLst>
      <p:ext uri="{BB962C8B-B14F-4D97-AF65-F5344CB8AC3E}">
        <p14:creationId xmlns:p14="http://schemas.microsoft.com/office/powerpoint/2010/main" val="3807612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u="sng" dirty="0" smtClean="0"/>
              <a:t>A. TASK RELEVANCY</a:t>
            </a:r>
            <a:endParaRPr lang="en-IN" sz="3600" dirty="0"/>
          </a:p>
        </p:txBody>
      </p:sp>
      <p:graphicFrame>
        <p:nvGraphicFramePr>
          <p:cNvPr id="4" name="Image1"/>
          <p:cNvGraphicFramePr>
            <a:graphicFrameLocks noGrp="1"/>
          </p:cNvGraphicFramePr>
          <p:nvPr>
            <p:ph idx="1"/>
            <p:extLst>
              <p:ext uri="{D42A27DB-BD31-4B8C-83A1-F6EECF244321}">
                <p14:modId xmlns:p14="http://schemas.microsoft.com/office/powerpoint/2010/main" val="363712927"/>
              </p:ext>
            </p:extLst>
          </p:nvPr>
        </p:nvGraphicFramePr>
        <p:xfrm>
          <a:off x="395536" y="1484785"/>
          <a:ext cx="8136904"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77354" y="5518136"/>
            <a:ext cx="7272808" cy="861774"/>
          </a:xfrm>
          <a:prstGeom prst="rect">
            <a:avLst/>
          </a:prstGeom>
          <a:noFill/>
        </p:spPr>
        <p:txBody>
          <a:bodyPr wrap="square" rtlCol="0">
            <a:spAutoFit/>
          </a:bodyPr>
          <a:lstStyle/>
          <a:p>
            <a:r>
              <a:rPr lang="en-IN" sz="1600" u="sng" dirty="0" smtClean="0"/>
              <a:t>Analysis </a:t>
            </a:r>
            <a:r>
              <a:rPr lang="en-IN" sz="1600" u="sng" dirty="0"/>
              <a:t>of Question no.1 with respect to all tasks taken together (I considered the task to be part of my work as a physician in this hospital: Agree or Disagree)</a:t>
            </a:r>
            <a:endParaRPr lang="en-IN" sz="1600" dirty="0"/>
          </a:p>
          <a:p>
            <a:endParaRPr lang="en-IN" dirty="0"/>
          </a:p>
        </p:txBody>
      </p:sp>
    </p:spTree>
    <p:extLst>
      <p:ext uri="{BB962C8B-B14F-4D97-AF65-F5344CB8AC3E}">
        <p14:creationId xmlns:p14="http://schemas.microsoft.com/office/powerpoint/2010/main" val="164340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1200</Words>
  <Application>Microsoft Office PowerPoint</Application>
  <PresentationFormat>On-screen Show (4:3)</PresentationFormat>
  <Paragraphs>82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 Study on Estimating Potential Benefit of Newly Implemented EMR System on the Healthcare Delivery at a Tertiary Care Hospital</vt:lpstr>
      <vt:lpstr>Problem Statement</vt:lpstr>
      <vt:lpstr>Aim</vt:lpstr>
      <vt:lpstr>Objectives</vt:lpstr>
      <vt:lpstr>Methodology</vt:lpstr>
      <vt:lpstr>Methodology</vt:lpstr>
      <vt:lpstr>Statistical Analysis  &amp; Results</vt:lpstr>
      <vt:lpstr>A. TASK RELEVANCY</vt:lpstr>
      <vt:lpstr>A. TASK RELEVANCY</vt:lpstr>
      <vt:lpstr>PowerPoint Presentation</vt:lpstr>
      <vt:lpstr>B. TASK FREQUENCY</vt:lpstr>
      <vt:lpstr>B. TASK FREQUENCY</vt:lpstr>
      <vt:lpstr>PowerPoint Presentation</vt:lpstr>
      <vt:lpstr>C. TIME TAKEN FOR EACH TASK</vt:lpstr>
      <vt:lpstr>C. TIME TAKEN FOR EACH TASK</vt:lpstr>
      <vt:lpstr>PowerPoint Presentation</vt:lpstr>
      <vt:lpstr>Limitations</vt:lpstr>
      <vt:lpstr>Recommendations</vt:lpstr>
      <vt:lpstr>CONCLUSIONS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Estimating Potential Benefit of Newly Implemented EMR System on the Healthcare Delivery at a Tertiary Care Hospital</dc:title>
  <dc:creator>win 8</dc:creator>
  <cp:lastModifiedBy>win 8</cp:lastModifiedBy>
  <cp:revision>13</cp:revision>
  <dcterms:created xsi:type="dcterms:W3CDTF">2017-05-15T15:57:11Z</dcterms:created>
  <dcterms:modified xsi:type="dcterms:W3CDTF">2017-05-15T17:52:10Z</dcterms:modified>
</cp:coreProperties>
</file>