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59" r:id="rId3"/>
    <p:sldId id="260" r:id="rId4"/>
    <p:sldId id="261" r:id="rId5"/>
    <p:sldId id="262" r:id="rId6"/>
    <p:sldId id="257" r:id="rId7"/>
    <p:sldId id="263" r:id="rId8"/>
    <p:sldId id="264" r:id="rId9"/>
    <p:sldId id="265" r:id="rId10"/>
    <p:sldId id="266" r:id="rId11"/>
    <p:sldId id="267" r:id="rId12"/>
    <p:sldId id="268" r:id="rId13"/>
    <p:sldId id="269" r:id="rId14"/>
    <p:sldId id="270" r:id="rId15"/>
    <p:sldId id="275" r:id="rId16"/>
    <p:sldId id="276" r:id="rId17"/>
    <p:sldId id="277" r:id="rId18"/>
    <p:sldId id="278" r:id="rId19"/>
    <p:sldId id="279" r:id="rId20"/>
    <p:sldId id="280" r:id="rId21"/>
    <p:sldId id="281" r:id="rId22"/>
    <p:sldId id="282"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10"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This\Desktop\Master%20Sheet%20MHT.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This\Desktop\Master%20Sheet%20MHT.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This\Desktop\Master%20Sheet%20MHT.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This\Desktop\Master%20Sheet%20MHT.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This\Desktop\Master%20Sheet%20MHT.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pieChart>
        <c:varyColors val="1"/>
        <c:ser>
          <c:idx val="0"/>
          <c:order val="0"/>
          <c:tx>
            <c:strRef>
              <c:f>Sheet2!$D$2:$D$3</c:f>
              <c:strCache>
                <c:ptCount val="1"/>
                <c:pt idx="0">
                  <c:v>No. of teams Blocks</c:v>
                </c:pt>
              </c:strCache>
            </c:strRef>
          </c:tx>
          <c:dLbls>
            <c:showPercent val="1"/>
          </c:dLbls>
          <c:cat>
            <c:strRef>
              <c:f>Sheet2!$C$4:$C$5</c:f>
              <c:strCache>
                <c:ptCount val="2"/>
                <c:pt idx="0">
                  <c:v>2 teams</c:v>
                </c:pt>
                <c:pt idx="1">
                  <c:v>1 team</c:v>
                </c:pt>
              </c:strCache>
            </c:strRef>
          </c:cat>
          <c:val>
            <c:numRef>
              <c:f>Sheet2!$D$4:$D$5</c:f>
              <c:numCache>
                <c:formatCode>General</c:formatCode>
                <c:ptCount val="2"/>
                <c:pt idx="0">
                  <c:v>3</c:v>
                </c:pt>
                <c:pt idx="1">
                  <c:v>3</c:v>
                </c:pt>
              </c:numCache>
            </c:numRef>
          </c:val>
        </c:ser>
        <c:dLbls>
          <c:showPercent val="1"/>
        </c:dLbls>
        <c:firstSliceAng val="0"/>
      </c:pieChart>
    </c:plotArea>
    <c:legend>
      <c:legendPos val="r"/>
      <c:layout>
        <c:manualLayout>
          <c:xMode val="edge"/>
          <c:yMode val="edge"/>
          <c:x val="0.88456306213205149"/>
          <c:y val="0.44565720951547727"/>
          <c:w val="0.10527605725829574"/>
          <c:h val="0.23798441861433992"/>
        </c:manualLayout>
      </c:layout>
      <c:txPr>
        <a:bodyPr/>
        <a:lstStyle/>
        <a:p>
          <a:pPr>
            <a:defRPr sz="1200"/>
          </a:pPr>
          <a:endParaRPr lang="en-US"/>
        </a:p>
      </c:txPr>
    </c:legend>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pieChart>
        <c:varyColors val="1"/>
        <c:ser>
          <c:idx val="0"/>
          <c:order val="0"/>
          <c:tx>
            <c:strRef>
              <c:f>Sheet2!$D$13:$D$14</c:f>
              <c:strCache>
                <c:ptCount val="1"/>
                <c:pt idx="0">
                  <c:v>Team Composition Number</c:v>
                </c:pt>
              </c:strCache>
            </c:strRef>
          </c:tx>
          <c:dLbls>
            <c:showPercent val="1"/>
          </c:dLbls>
          <c:cat>
            <c:strRef>
              <c:f>Sheet2!$C$15:$C$16</c:f>
              <c:strCache>
                <c:ptCount val="2"/>
                <c:pt idx="0">
                  <c:v>Incomplete</c:v>
                </c:pt>
                <c:pt idx="1">
                  <c:v>Complete</c:v>
                </c:pt>
              </c:strCache>
            </c:strRef>
          </c:cat>
          <c:val>
            <c:numRef>
              <c:f>Sheet2!$D$15:$D$16</c:f>
              <c:numCache>
                <c:formatCode>General</c:formatCode>
                <c:ptCount val="2"/>
                <c:pt idx="0">
                  <c:v>4</c:v>
                </c:pt>
                <c:pt idx="1">
                  <c:v>2</c:v>
                </c:pt>
              </c:numCache>
            </c:numRef>
          </c:val>
        </c:ser>
        <c:dLbls>
          <c:showPercent val="1"/>
        </c:dLbls>
        <c:firstSliceAng val="0"/>
      </c:pieChart>
    </c:plotArea>
    <c:legend>
      <c:legendPos val="t"/>
      <c:layout>
        <c:manualLayout>
          <c:xMode val="edge"/>
          <c:yMode val="edge"/>
          <c:x val="0.83379399547960831"/>
          <c:y val="0.33300274965629301"/>
          <c:w val="0.15205624487455582"/>
          <c:h val="0.35047369078865154"/>
        </c:manualLayout>
      </c:layout>
      <c:txPr>
        <a:bodyPr/>
        <a:lstStyle/>
        <a:p>
          <a:pPr>
            <a:defRPr sz="1200"/>
          </a:pPr>
          <a:endParaRPr lang="en-US"/>
        </a:p>
      </c:txPr>
    </c:legend>
    <c:plotVisOnly val="1"/>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a:t>3.Availability of</a:t>
            </a:r>
            <a:r>
              <a:rPr lang="en-US" baseline="0"/>
              <a:t> </a:t>
            </a:r>
            <a:r>
              <a:rPr lang="en-US"/>
              <a:t>Tool kit </a:t>
            </a:r>
          </a:p>
        </c:rich>
      </c:tx>
      <c:layout/>
    </c:title>
    <c:plotArea>
      <c:layout/>
      <c:pieChart>
        <c:varyColors val="1"/>
        <c:ser>
          <c:idx val="0"/>
          <c:order val="0"/>
          <c:tx>
            <c:strRef>
              <c:f>Sheet2!$D$25:$D$26</c:f>
              <c:strCache>
                <c:ptCount val="1"/>
                <c:pt idx="0">
                  <c:v>Tool kit Number</c:v>
                </c:pt>
              </c:strCache>
            </c:strRef>
          </c:tx>
          <c:dLbls>
            <c:showPercent val="1"/>
          </c:dLbls>
          <c:cat>
            <c:strRef>
              <c:f>Sheet2!$C$27:$C$29</c:f>
              <c:strCache>
                <c:ptCount val="3"/>
                <c:pt idx="0">
                  <c:v>Yes</c:v>
                </c:pt>
                <c:pt idx="1">
                  <c:v>Yes(incomplete)</c:v>
                </c:pt>
                <c:pt idx="2">
                  <c:v>No</c:v>
                </c:pt>
              </c:strCache>
            </c:strRef>
          </c:cat>
          <c:val>
            <c:numRef>
              <c:f>Sheet2!$D$27:$D$29</c:f>
              <c:numCache>
                <c:formatCode>General</c:formatCode>
                <c:ptCount val="3"/>
                <c:pt idx="0">
                  <c:v>1</c:v>
                </c:pt>
                <c:pt idx="1">
                  <c:v>6</c:v>
                </c:pt>
                <c:pt idx="2">
                  <c:v>2</c:v>
                </c:pt>
              </c:numCache>
            </c:numRef>
          </c:val>
        </c:ser>
        <c:dLbls>
          <c:showPercent val="1"/>
        </c:dLbls>
        <c:firstSliceAng val="0"/>
      </c:pieChart>
    </c:plotArea>
    <c:legend>
      <c:legendPos val="t"/>
      <c:layout>
        <c:manualLayout>
          <c:xMode val="edge"/>
          <c:yMode val="edge"/>
          <c:x val="0.76212711768353292"/>
          <c:y val="0.44411386076740411"/>
          <c:w val="0.21579643569109327"/>
          <c:h val="0.25523559555055619"/>
        </c:manualLayout>
      </c:layout>
      <c:txPr>
        <a:bodyPr/>
        <a:lstStyle/>
        <a:p>
          <a:pPr>
            <a:defRPr sz="1200"/>
          </a:pPr>
          <a:endParaRPr lang="en-US"/>
        </a:p>
      </c:txPr>
    </c:legend>
    <c:plotVisOnly val="1"/>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pieChart>
        <c:varyColors val="1"/>
        <c:ser>
          <c:idx val="0"/>
          <c:order val="0"/>
          <c:tx>
            <c:strRef>
              <c:f>Sheet2!$D$37:$D$38</c:f>
              <c:strCache>
                <c:ptCount val="1"/>
                <c:pt idx="0">
                  <c:v> Timely Vehicle Availabiliy Number</c:v>
                </c:pt>
              </c:strCache>
            </c:strRef>
          </c:tx>
          <c:dLbls>
            <c:showPercent val="1"/>
          </c:dLbls>
          <c:cat>
            <c:strRef>
              <c:f>Sheet2!$C$39:$C$40</c:f>
              <c:strCache>
                <c:ptCount val="2"/>
                <c:pt idx="0">
                  <c:v>Yes</c:v>
                </c:pt>
                <c:pt idx="1">
                  <c:v>No</c:v>
                </c:pt>
              </c:strCache>
            </c:strRef>
          </c:cat>
          <c:val>
            <c:numRef>
              <c:f>Sheet2!$D$39:$D$40</c:f>
              <c:numCache>
                <c:formatCode>General</c:formatCode>
                <c:ptCount val="2"/>
                <c:pt idx="0">
                  <c:v>3</c:v>
                </c:pt>
                <c:pt idx="1">
                  <c:v>6</c:v>
                </c:pt>
              </c:numCache>
            </c:numRef>
          </c:val>
        </c:ser>
        <c:dLbls>
          <c:showPercent val="1"/>
        </c:dLbls>
        <c:firstSliceAng val="0"/>
      </c:pieChart>
    </c:plotArea>
    <c:legend>
      <c:legendPos val="r"/>
      <c:layout>
        <c:manualLayout>
          <c:xMode val="edge"/>
          <c:yMode val="edge"/>
          <c:x val="0.91513037796609054"/>
          <c:y val="0.41391117776944558"/>
          <c:w val="7.4708741424256778E-2"/>
          <c:h val="0.17184685247677378"/>
        </c:manualLayout>
      </c:layout>
      <c:txPr>
        <a:bodyPr/>
        <a:lstStyle/>
        <a:p>
          <a:pPr>
            <a:defRPr sz="1200"/>
          </a:pPr>
          <a:endParaRPr lang="en-US"/>
        </a:p>
      </c:txPr>
    </c:legend>
    <c:plotVisOnly val="1"/>
  </c:chart>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pieChart>
        <c:varyColors val="1"/>
        <c:ser>
          <c:idx val="0"/>
          <c:order val="0"/>
          <c:tx>
            <c:strRef>
              <c:f>Sheet2!$B$70:$B$71</c:f>
              <c:strCache>
                <c:ptCount val="1"/>
                <c:pt idx="0">
                  <c:v>working according microplan Number</c:v>
                </c:pt>
              </c:strCache>
            </c:strRef>
          </c:tx>
          <c:dLbls>
            <c:showPercent val="1"/>
          </c:dLbls>
          <c:cat>
            <c:strRef>
              <c:f>Sheet2!$A$72:$A$73</c:f>
              <c:strCache>
                <c:ptCount val="2"/>
                <c:pt idx="0">
                  <c:v>Yes</c:v>
                </c:pt>
                <c:pt idx="1">
                  <c:v>No</c:v>
                </c:pt>
              </c:strCache>
            </c:strRef>
          </c:cat>
          <c:val>
            <c:numRef>
              <c:f>Sheet2!$B$72:$B$73</c:f>
              <c:numCache>
                <c:formatCode>General</c:formatCode>
                <c:ptCount val="2"/>
                <c:pt idx="0">
                  <c:v>1</c:v>
                </c:pt>
                <c:pt idx="1">
                  <c:v>8</c:v>
                </c:pt>
              </c:numCache>
            </c:numRef>
          </c:val>
        </c:ser>
        <c:dLbls>
          <c:showPercent val="1"/>
        </c:dLbls>
        <c:firstSliceAng val="0"/>
      </c:pieChart>
    </c:plotArea>
    <c:legend>
      <c:legendPos val="r"/>
      <c:layout>
        <c:manualLayout>
          <c:xMode val="edge"/>
          <c:yMode val="edge"/>
          <c:x val="0.89650209684839366"/>
          <c:y val="0.31619297587801537"/>
          <c:w val="9.3337022541953668E-2"/>
          <c:h val="0.27237595300587436"/>
        </c:manualLayout>
      </c:layout>
      <c:txPr>
        <a:bodyPr/>
        <a:lstStyle/>
        <a:p>
          <a:pPr>
            <a:defRPr sz="1200"/>
          </a:pPr>
          <a:endParaRPr lang="en-US"/>
        </a:p>
      </c:txPr>
    </c:legend>
    <c:plotVisOnly val="1"/>
  </c:chart>
  <c:externalData r:id="rId1"/>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AA397BC0-E94B-4BA7-844A-755C045F7A31}" type="datetimeFigureOut">
              <a:rPr lang="en-US" smtClean="0"/>
              <a:pPr/>
              <a:t>5/17/2017</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11C12482-6156-484D-85B2-361D5BDC76F2}"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A397BC0-E94B-4BA7-844A-755C045F7A31}" type="datetimeFigureOut">
              <a:rPr lang="en-US" smtClean="0"/>
              <a:pPr/>
              <a:t>5/17/2017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1C12482-6156-484D-85B2-361D5BDC76F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A397BC0-E94B-4BA7-844A-755C045F7A31}" type="datetimeFigureOut">
              <a:rPr lang="en-US" smtClean="0"/>
              <a:pPr/>
              <a:t>5/17/2017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1C12482-6156-484D-85B2-361D5BDC76F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A397BC0-E94B-4BA7-844A-755C045F7A31}" type="datetimeFigureOut">
              <a:rPr lang="en-US" smtClean="0"/>
              <a:pPr/>
              <a:t>5/17/2017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1C12482-6156-484D-85B2-361D5BDC76F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AA397BC0-E94B-4BA7-844A-755C045F7A31}" type="datetimeFigureOut">
              <a:rPr lang="en-US" smtClean="0"/>
              <a:pPr/>
              <a:t>5/17/2017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1C12482-6156-484D-85B2-361D5BDC76F2}"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A397BC0-E94B-4BA7-844A-755C045F7A31}" type="datetimeFigureOut">
              <a:rPr lang="en-US" smtClean="0"/>
              <a:pPr/>
              <a:t>5/17/2017</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1C12482-6156-484D-85B2-361D5BDC76F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AA397BC0-E94B-4BA7-844A-755C045F7A31}" type="datetimeFigureOut">
              <a:rPr lang="en-US" smtClean="0"/>
              <a:pPr/>
              <a:t>5/17/2017</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11C12482-6156-484D-85B2-361D5BDC76F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AA397BC0-E94B-4BA7-844A-755C045F7A31}" type="datetimeFigureOut">
              <a:rPr lang="en-US" smtClean="0"/>
              <a:pPr/>
              <a:t>5/17/2017</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11C12482-6156-484D-85B2-361D5BDC76F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AA397BC0-E94B-4BA7-844A-755C045F7A31}" type="datetimeFigureOut">
              <a:rPr lang="en-US" smtClean="0"/>
              <a:pPr/>
              <a:t>5/17/2017</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11C12482-6156-484D-85B2-361D5BDC76F2}"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A397BC0-E94B-4BA7-844A-755C045F7A31}" type="datetimeFigureOut">
              <a:rPr lang="en-US" smtClean="0"/>
              <a:pPr/>
              <a:t>5/17/2017</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1C12482-6156-484D-85B2-361D5BDC76F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AA397BC0-E94B-4BA7-844A-755C045F7A31}" type="datetimeFigureOut">
              <a:rPr lang="en-US" smtClean="0"/>
              <a:pPr/>
              <a:t>5/17/2017</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1C12482-6156-484D-85B2-361D5BDC76F2}"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AA397BC0-E94B-4BA7-844A-755C045F7A31}" type="datetimeFigureOut">
              <a:rPr lang="en-US" smtClean="0"/>
              <a:pPr/>
              <a:t>5/17/2017</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11C12482-6156-484D-85B2-361D5BDC76F2}"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nrhm.gov.in/images/pdf/programmes/RBSK/Resource_Documents/RBSK%20Resource%20Material.pdf"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0"/>
            <a:ext cx="7772400" cy="2133601"/>
          </a:xfrm>
        </p:spPr>
        <p:txBody>
          <a:bodyPr>
            <a:noAutofit/>
          </a:bodyPr>
          <a:lstStyle/>
          <a:p>
            <a:pPr algn="ctr"/>
            <a:r>
              <a:rPr lang="en-IN" sz="2400" b="1" dirty="0" smtClean="0"/>
              <a:t/>
            </a:r>
            <a:br>
              <a:rPr lang="en-IN" sz="2400" b="1" dirty="0" smtClean="0"/>
            </a:br>
            <a:r>
              <a:rPr lang="en-IN" sz="2400" b="1" dirty="0" smtClean="0"/>
              <a:t/>
            </a:r>
            <a:br>
              <a:rPr lang="en-IN" sz="2400" b="1" dirty="0" smtClean="0"/>
            </a:br>
            <a:r>
              <a:rPr lang="en-IN" sz="2400" b="1" dirty="0" smtClean="0"/>
              <a:t/>
            </a:r>
            <a:br>
              <a:rPr lang="en-IN" sz="2400" b="1" dirty="0" smtClean="0"/>
            </a:br>
            <a:r>
              <a:rPr lang="en-IN" sz="2400" b="1" dirty="0" smtClean="0"/>
              <a:t/>
            </a:r>
            <a:br>
              <a:rPr lang="en-IN" sz="2400" b="1" dirty="0" smtClean="0"/>
            </a:br>
            <a:r>
              <a:rPr lang="en-IN" sz="2400" b="1" dirty="0" smtClean="0"/>
              <a:t/>
            </a:r>
            <a:br>
              <a:rPr lang="en-IN" sz="2400" b="1" dirty="0" smtClean="0"/>
            </a:br>
            <a:r>
              <a:rPr lang="en-IN" sz="2400" b="1" dirty="0" smtClean="0"/>
              <a:t/>
            </a:r>
            <a:br>
              <a:rPr lang="en-IN" sz="2400" b="1" dirty="0" smtClean="0"/>
            </a:br>
            <a:r>
              <a:rPr lang="en-IN" sz="2400" b="1" dirty="0" smtClean="0"/>
              <a:t/>
            </a:r>
            <a:br>
              <a:rPr lang="en-IN" sz="2400" b="1" dirty="0" smtClean="0"/>
            </a:br>
            <a:r>
              <a:rPr lang="en-IN" sz="2400" b="1" dirty="0" smtClean="0"/>
              <a:t>Assessment of the team composition and resource available with Mobile Health Teams working under </a:t>
            </a:r>
            <a:r>
              <a:rPr lang="en-IN" sz="2400" b="1" dirty="0" err="1" smtClean="0"/>
              <a:t>Rashtriya</a:t>
            </a:r>
            <a:r>
              <a:rPr lang="en-IN" sz="2400" b="1" dirty="0" smtClean="0"/>
              <a:t> Bal </a:t>
            </a:r>
            <a:r>
              <a:rPr lang="en-IN" sz="2400" b="1" dirty="0" err="1" smtClean="0"/>
              <a:t>Swasthya</a:t>
            </a:r>
            <a:r>
              <a:rPr lang="en-IN" sz="2400" b="1" dirty="0" smtClean="0"/>
              <a:t> </a:t>
            </a:r>
            <a:r>
              <a:rPr lang="en-IN" sz="2400" b="1" dirty="0" err="1" smtClean="0"/>
              <a:t>Karyakram</a:t>
            </a:r>
            <a:r>
              <a:rPr lang="en-IN" sz="2400" b="1" dirty="0" smtClean="0"/>
              <a:t>(RBSK) in </a:t>
            </a:r>
            <a:r>
              <a:rPr lang="en-IN" sz="2400" b="1" dirty="0" err="1" smtClean="0"/>
              <a:t>Katni</a:t>
            </a:r>
            <a:r>
              <a:rPr lang="en-IN" sz="2400" b="1" dirty="0" smtClean="0"/>
              <a:t> district of Madhya </a:t>
            </a:r>
            <a:r>
              <a:rPr lang="en-IN" sz="2400" b="1" dirty="0" err="1" smtClean="0"/>
              <a:t>Pradesh,India</a:t>
            </a:r>
            <a:r>
              <a:rPr lang="en-US" sz="2400" dirty="0"/>
              <a:t/>
            </a:r>
            <a:br>
              <a:rPr lang="en-US" sz="2400" dirty="0"/>
            </a:br>
            <a:endParaRPr lang="en-US" sz="2400" dirty="0"/>
          </a:p>
        </p:txBody>
      </p:sp>
      <p:sp>
        <p:nvSpPr>
          <p:cNvPr id="3" name="Subtitle 2"/>
          <p:cNvSpPr>
            <a:spLocks noGrp="1"/>
          </p:cNvSpPr>
          <p:nvPr>
            <p:ph type="subTitle" idx="1"/>
          </p:nvPr>
        </p:nvSpPr>
        <p:spPr>
          <a:xfrm>
            <a:off x="990600" y="2286000"/>
            <a:ext cx="7239000" cy="4267200"/>
          </a:xfrm>
        </p:spPr>
        <p:txBody>
          <a:bodyPr>
            <a:normAutofit/>
          </a:bodyPr>
          <a:lstStyle/>
          <a:p>
            <a:pPr algn="ctr"/>
            <a:r>
              <a:rPr lang="en-IN" sz="2000" b="1" dirty="0">
                <a:solidFill>
                  <a:schemeClr val="tx1"/>
                </a:solidFill>
              </a:rPr>
              <a:t>Under the Guidance of</a:t>
            </a:r>
            <a:r>
              <a:rPr lang="en-IN" sz="2000" dirty="0">
                <a:solidFill>
                  <a:schemeClr val="tx1"/>
                </a:solidFill>
              </a:rPr>
              <a:t/>
            </a:r>
            <a:br>
              <a:rPr lang="en-IN" sz="2000" dirty="0">
                <a:solidFill>
                  <a:schemeClr val="tx1"/>
                </a:solidFill>
              </a:rPr>
            </a:br>
            <a:r>
              <a:rPr lang="en-IN" sz="2000" b="1" dirty="0">
                <a:solidFill>
                  <a:schemeClr val="tx1"/>
                </a:solidFill>
              </a:rPr>
              <a:t>Dr. </a:t>
            </a:r>
            <a:r>
              <a:rPr lang="en-IN" sz="2000" b="1" dirty="0" err="1">
                <a:solidFill>
                  <a:schemeClr val="tx1"/>
                </a:solidFill>
              </a:rPr>
              <a:t>Preetha</a:t>
            </a:r>
            <a:r>
              <a:rPr lang="en-IN" sz="2000" b="1" dirty="0">
                <a:solidFill>
                  <a:schemeClr val="tx1"/>
                </a:solidFill>
              </a:rPr>
              <a:t> G S</a:t>
            </a:r>
            <a:r>
              <a:rPr lang="en-IN" sz="2000" dirty="0">
                <a:solidFill>
                  <a:schemeClr val="tx1"/>
                </a:solidFill>
              </a:rPr>
              <a:t/>
            </a:r>
            <a:br>
              <a:rPr lang="en-IN" sz="2000" dirty="0">
                <a:solidFill>
                  <a:schemeClr val="tx1"/>
                </a:solidFill>
              </a:rPr>
            </a:br>
            <a:endParaRPr lang="en-US" sz="2000" dirty="0">
              <a:solidFill>
                <a:schemeClr val="tx1"/>
              </a:solidFill>
            </a:endParaRPr>
          </a:p>
          <a:p>
            <a:pPr algn="ctr"/>
            <a:r>
              <a:rPr lang="en-IN" sz="2000" b="1" dirty="0" smtClean="0">
                <a:solidFill>
                  <a:schemeClr val="tx1"/>
                </a:solidFill>
              </a:rPr>
              <a:t>Submitted </a:t>
            </a:r>
            <a:r>
              <a:rPr lang="en-IN" sz="2000" b="1" dirty="0">
                <a:solidFill>
                  <a:schemeClr val="tx1"/>
                </a:solidFill>
              </a:rPr>
              <a:t>By</a:t>
            </a:r>
            <a:endParaRPr lang="en-US" sz="2000" dirty="0">
              <a:solidFill>
                <a:schemeClr val="tx1"/>
              </a:solidFill>
            </a:endParaRPr>
          </a:p>
          <a:p>
            <a:pPr algn="ctr"/>
            <a:r>
              <a:rPr lang="en-IN" sz="2000" b="1" dirty="0" err="1">
                <a:solidFill>
                  <a:schemeClr val="tx1"/>
                </a:solidFill>
              </a:rPr>
              <a:t>IshanTripathi</a:t>
            </a:r>
            <a:r>
              <a:rPr lang="en-IN" sz="2000" b="1" dirty="0">
                <a:solidFill>
                  <a:schemeClr val="tx1"/>
                </a:solidFill>
              </a:rPr>
              <a:t/>
            </a:r>
            <a:br>
              <a:rPr lang="en-IN" sz="2000" b="1" dirty="0">
                <a:solidFill>
                  <a:schemeClr val="tx1"/>
                </a:solidFill>
              </a:rPr>
            </a:br>
            <a:r>
              <a:rPr lang="en-IN" sz="2000" b="1" dirty="0" err="1">
                <a:solidFill>
                  <a:schemeClr val="tx1"/>
                </a:solidFill>
              </a:rPr>
              <a:t>Enroll:PG</a:t>
            </a:r>
            <a:r>
              <a:rPr lang="en-IN" sz="2000" b="1" dirty="0">
                <a:solidFill>
                  <a:schemeClr val="tx1"/>
                </a:solidFill>
              </a:rPr>
              <a:t>/15/031</a:t>
            </a:r>
            <a:endParaRPr lang="en-US" sz="2000" dirty="0">
              <a:solidFill>
                <a:schemeClr val="tx1"/>
              </a:solidFill>
            </a:endParaRPr>
          </a:p>
          <a:p>
            <a:pPr algn="ctr"/>
            <a:endParaRPr lang="en-IN" sz="2400" b="1" dirty="0" smtClean="0">
              <a:solidFill>
                <a:schemeClr val="tx1"/>
              </a:solidFill>
            </a:endParaRPr>
          </a:p>
          <a:p>
            <a:pPr algn="ctr"/>
            <a:endParaRPr lang="en-IN" sz="2400" b="1" dirty="0" smtClean="0">
              <a:solidFill>
                <a:schemeClr val="tx1"/>
              </a:solidFill>
            </a:endParaRPr>
          </a:p>
          <a:p>
            <a:pPr algn="ctr"/>
            <a:endParaRPr lang="en-IN" sz="2400" b="1" dirty="0">
              <a:solidFill>
                <a:schemeClr val="tx1"/>
              </a:solidFill>
            </a:endParaRPr>
          </a:p>
          <a:p>
            <a:pPr algn="ctr"/>
            <a:r>
              <a:rPr lang="en-IN" sz="2400" b="1" dirty="0" smtClean="0">
                <a:solidFill>
                  <a:schemeClr val="tx1"/>
                </a:solidFill>
              </a:rPr>
              <a:t>International </a:t>
            </a:r>
            <a:r>
              <a:rPr lang="en-IN" sz="2400" b="1" dirty="0">
                <a:solidFill>
                  <a:schemeClr val="tx1"/>
                </a:solidFill>
              </a:rPr>
              <a:t>Institute of Health Management</a:t>
            </a:r>
            <a:r>
              <a:rPr lang="en-IN" sz="2400" dirty="0">
                <a:solidFill>
                  <a:schemeClr val="tx1"/>
                </a:solidFill>
              </a:rPr>
              <a:t/>
            </a:r>
            <a:br>
              <a:rPr lang="en-IN" sz="2400" dirty="0">
                <a:solidFill>
                  <a:schemeClr val="tx1"/>
                </a:solidFill>
              </a:rPr>
            </a:br>
            <a:r>
              <a:rPr lang="en-IN" sz="2400" b="1" dirty="0">
                <a:solidFill>
                  <a:schemeClr val="tx1"/>
                </a:solidFill>
              </a:rPr>
              <a:t>  Research</a:t>
            </a:r>
            <a:endParaRPr lang="en-US" sz="2400"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Specific Objective</a:t>
            </a:r>
            <a:endParaRPr lang="en-US" dirty="0"/>
          </a:p>
        </p:txBody>
      </p:sp>
      <p:sp>
        <p:nvSpPr>
          <p:cNvPr id="3" name="Content Placeholder 2"/>
          <p:cNvSpPr>
            <a:spLocks noGrp="1"/>
          </p:cNvSpPr>
          <p:nvPr>
            <p:ph idx="1"/>
          </p:nvPr>
        </p:nvSpPr>
        <p:spPr/>
        <p:txBody>
          <a:bodyPr>
            <a:normAutofit fontScale="62500" lnSpcReduction="20000"/>
          </a:bodyPr>
          <a:lstStyle/>
          <a:p>
            <a:pPr marL="596646" lvl="0" indent="-514350">
              <a:buFont typeface="+mj-lt"/>
              <a:buAutoNum type="arabicPeriod"/>
            </a:pPr>
            <a:r>
              <a:rPr lang="en-IN" b="1" dirty="0" smtClean="0"/>
              <a:t>To analyse the gap between the actual and prescribed number of functional Mobile Health Team in all six blocks of </a:t>
            </a:r>
            <a:r>
              <a:rPr lang="en-IN" b="1" dirty="0" err="1" smtClean="0"/>
              <a:t>Katni</a:t>
            </a:r>
            <a:r>
              <a:rPr lang="en-IN" b="1" dirty="0" smtClean="0"/>
              <a:t> district Madhya Pradesh.</a:t>
            </a:r>
            <a:endParaRPr lang="en-US" dirty="0" smtClean="0"/>
          </a:p>
          <a:p>
            <a:pPr marL="596646" lvl="0" indent="-514350">
              <a:buFont typeface="+mj-lt"/>
              <a:buAutoNum type="arabicPeriod"/>
            </a:pPr>
            <a:r>
              <a:rPr lang="en-IN" b="1" dirty="0" smtClean="0"/>
              <a:t>To analyse the gap between the actual and prescribed team composition of functional Mobile Health Team in all six blocks of </a:t>
            </a:r>
            <a:r>
              <a:rPr lang="en-IN" b="1" dirty="0" err="1" smtClean="0"/>
              <a:t>Katni</a:t>
            </a:r>
            <a:r>
              <a:rPr lang="en-IN" b="1" dirty="0" smtClean="0"/>
              <a:t> district Madhya Pradesh.</a:t>
            </a:r>
            <a:endParaRPr lang="en-US" b="1" dirty="0" smtClean="0"/>
          </a:p>
          <a:p>
            <a:pPr marL="596646" lvl="0" indent="-514350">
              <a:buFont typeface="+mj-lt"/>
              <a:buAutoNum type="arabicPeriod"/>
            </a:pPr>
            <a:r>
              <a:rPr lang="en-IN" b="1" dirty="0" smtClean="0"/>
              <a:t>To determine the availability of tool kit with the functional Mobile Health Team in all six blocks of </a:t>
            </a:r>
            <a:r>
              <a:rPr lang="en-IN" b="1" dirty="0" err="1" smtClean="0"/>
              <a:t>Katni</a:t>
            </a:r>
            <a:r>
              <a:rPr lang="en-IN" b="1" dirty="0" smtClean="0"/>
              <a:t> district Madhya Pradesh.</a:t>
            </a:r>
            <a:endParaRPr lang="en-US" b="1" dirty="0" smtClean="0"/>
          </a:p>
          <a:p>
            <a:pPr marL="596646" lvl="0" indent="-514350">
              <a:buFont typeface="+mj-lt"/>
              <a:buAutoNum type="arabicPeriod"/>
            </a:pPr>
            <a:r>
              <a:rPr lang="en-IN" b="1" dirty="0" smtClean="0"/>
              <a:t>To determine the availability of RBSK vehicle with the functional Mobile Health Team in all six blocks of </a:t>
            </a:r>
            <a:r>
              <a:rPr lang="en-IN" b="1" dirty="0" err="1" smtClean="0"/>
              <a:t>Katni</a:t>
            </a:r>
            <a:r>
              <a:rPr lang="en-IN" b="1" dirty="0" smtClean="0"/>
              <a:t> district Madhya Pradesh.</a:t>
            </a:r>
          </a:p>
          <a:p>
            <a:pPr marL="596646" lvl="0" indent="-514350">
              <a:buFont typeface="+mj-lt"/>
              <a:buAutoNum type="arabicPeriod"/>
            </a:pPr>
            <a:r>
              <a:rPr lang="en-IN" b="1" dirty="0" smtClean="0"/>
              <a:t>To determine the availability of essential drugs with the functional Mobile Health Team at the time of screening in all six blocks of </a:t>
            </a:r>
            <a:r>
              <a:rPr lang="en-IN" b="1" dirty="0" err="1" smtClean="0"/>
              <a:t>Katni</a:t>
            </a:r>
            <a:r>
              <a:rPr lang="en-IN" b="1" dirty="0" smtClean="0"/>
              <a:t> </a:t>
            </a:r>
            <a:r>
              <a:rPr lang="en-IN" b="1" dirty="0" err="1" smtClean="0"/>
              <a:t>distict</a:t>
            </a:r>
            <a:r>
              <a:rPr lang="en-IN" b="1" dirty="0" smtClean="0"/>
              <a:t>, Madhya Pradesh.</a:t>
            </a:r>
            <a:br>
              <a:rPr lang="en-IN" b="1" dirty="0" smtClean="0"/>
            </a:br>
            <a:endParaRPr lang="en-US" dirty="0" smtClean="0"/>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Methodology</a:t>
            </a:r>
            <a:endParaRPr lang="en-US" dirty="0"/>
          </a:p>
        </p:txBody>
      </p:sp>
      <p:sp>
        <p:nvSpPr>
          <p:cNvPr id="3" name="Content Placeholder 2"/>
          <p:cNvSpPr>
            <a:spLocks noGrp="1"/>
          </p:cNvSpPr>
          <p:nvPr>
            <p:ph idx="1"/>
          </p:nvPr>
        </p:nvSpPr>
        <p:spPr/>
        <p:txBody>
          <a:bodyPr>
            <a:normAutofit fontScale="55000" lnSpcReduction="20000"/>
          </a:bodyPr>
          <a:lstStyle/>
          <a:p>
            <a:r>
              <a:rPr lang="en-IN" dirty="0" smtClean="0"/>
              <a:t>The study was performed to assess the team composition and resources available with Mobile Health Teams working under RBSK in </a:t>
            </a:r>
            <a:r>
              <a:rPr lang="en-IN" dirty="0" err="1" smtClean="0"/>
              <a:t>Katni</a:t>
            </a:r>
            <a:r>
              <a:rPr lang="en-IN" dirty="0" smtClean="0"/>
              <a:t> district of Madhya Pradesh.</a:t>
            </a:r>
            <a:endParaRPr lang="en-US" dirty="0" smtClean="0"/>
          </a:p>
          <a:p>
            <a:pPr>
              <a:buNone/>
            </a:pPr>
            <a:r>
              <a:rPr lang="en-IN" b="1" dirty="0" smtClean="0"/>
              <a:t> </a:t>
            </a:r>
            <a:endParaRPr lang="en-US" dirty="0" smtClean="0"/>
          </a:p>
          <a:p>
            <a:r>
              <a:rPr lang="en-IN" b="1" dirty="0" smtClean="0"/>
              <a:t>Study design: </a:t>
            </a:r>
            <a:r>
              <a:rPr lang="en-IN" dirty="0" smtClean="0"/>
              <a:t>Observational Cross -sectional study</a:t>
            </a:r>
            <a:endParaRPr lang="en-US" dirty="0" smtClean="0"/>
          </a:p>
          <a:p>
            <a:r>
              <a:rPr lang="en-IN" b="1" dirty="0" smtClean="0"/>
              <a:t>Study area: </a:t>
            </a:r>
            <a:r>
              <a:rPr lang="en-IN" dirty="0" smtClean="0"/>
              <a:t>All the Six blocks (</a:t>
            </a:r>
            <a:r>
              <a:rPr lang="en-IN" dirty="0" err="1" smtClean="0"/>
              <a:t>Badwara</a:t>
            </a:r>
            <a:r>
              <a:rPr lang="en-IN" dirty="0" smtClean="0"/>
              <a:t>, </a:t>
            </a:r>
            <a:r>
              <a:rPr lang="en-IN" dirty="0" err="1" smtClean="0"/>
              <a:t>Bahoriband</a:t>
            </a:r>
            <a:r>
              <a:rPr lang="en-IN" dirty="0" smtClean="0"/>
              <a:t>, </a:t>
            </a:r>
            <a:r>
              <a:rPr lang="en-IN" dirty="0" err="1" smtClean="0"/>
              <a:t>Vijayraogarh</a:t>
            </a:r>
            <a:r>
              <a:rPr lang="en-IN" dirty="0" smtClean="0"/>
              <a:t>, </a:t>
            </a:r>
            <a:r>
              <a:rPr lang="en-IN" dirty="0" err="1" smtClean="0"/>
              <a:t>Umariapan</a:t>
            </a:r>
            <a:r>
              <a:rPr lang="en-IN" dirty="0" smtClean="0"/>
              <a:t>, </a:t>
            </a:r>
            <a:r>
              <a:rPr lang="en-IN" dirty="0" err="1" smtClean="0"/>
              <a:t>Rithi</a:t>
            </a:r>
            <a:r>
              <a:rPr lang="en-IN" dirty="0" smtClean="0"/>
              <a:t>, </a:t>
            </a:r>
            <a:r>
              <a:rPr lang="en-IN" dirty="0" err="1" smtClean="0"/>
              <a:t>Kanwara</a:t>
            </a:r>
            <a:r>
              <a:rPr lang="en-IN" dirty="0" smtClean="0"/>
              <a:t>) of </a:t>
            </a:r>
            <a:r>
              <a:rPr lang="en-IN" dirty="0" err="1" smtClean="0"/>
              <a:t>Katni</a:t>
            </a:r>
            <a:r>
              <a:rPr lang="en-IN" dirty="0" smtClean="0"/>
              <a:t> district of Madhya Pradesh</a:t>
            </a:r>
            <a:endParaRPr lang="en-US" dirty="0" smtClean="0"/>
          </a:p>
          <a:p>
            <a:r>
              <a:rPr lang="en-IN" b="1" dirty="0" smtClean="0"/>
              <a:t>Study Population: </a:t>
            </a:r>
            <a:r>
              <a:rPr lang="en-IN" dirty="0" smtClean="0"/>
              <a:t>Functional</a:t>
            </a:r>
            <a:r>
              <a:rPr lang="en-IN" b="1" dirty="0" smtClean="0"/>
              <a:t> </a:t>
            </a:r>
            <a:r>
              <a:rPr lang="en-IN" dirty="0" smtClean="0"/>
              <a:t>Mobile Health Teams working in all the Six blocks of district.</a:t>
            </a:r>
            <a:endParaRPr lang="en-US" dirty="0" smtClean="0"/>
          </a:p>
          <a:p>
            <a:r>
              <a:rPr lang="en-IN" b="1" dirty="0" smtClean="0"/>
              <a:t>Sample size: </a:t>
            </a:r>
            <a:r>
              <a:rPr lang="en-IN" dirty="0" smtClean="0"/>
              <a:t>All the Nine team leaders of functional Mobile Health Teams of district.</a:t>
            </a:r>
            <a:endParaRPr lang="en-US" dirty="0" smtClean="0"/>
          </a:p>
          <a:p>
            <a:r>
              <a:rPr lang="en-IN" b="1" dirty="0" smtClean="0"/>
              <a:t>Sampling method: </a:t>
            </a:r>
            <a:r>
              <a:rPr lang="en-IN" dirty="0" smtClean="0"/>
              <a:t>As the study population was small all Functional MHT were included in the study, no sampling was done and no sampling method is adopted. </a:t>
            </a:r>
            <a:endParaRPr lang="en-US" dirty="0" smtClean="0"/>
          </a:p>
          <a:p>
            <a:r>
              <a:rPr lang="en-IN" b="1" dirty="0" smtClean="0"/>
              <a:t>Study tool: </a:t>
            </a:r>
            <a:r>
              <a:rPr lang="en-IN" dirty="0" smtClean="0"/>
              <a:t>Mapping tool were used to collect the data from MHTs</a:t>
            </a:r>
            <a:endParaRPr lang="en-US" dirty="0" smtClean="0"/>
          </a:p>
          <a:p>
            <a:r>
              <a:rPr lang="en-IN" b="1" dirty="0" smtClean="0"/>
              <a:t>Statistical methods</a:t>
            </a:r>
            <a:r>
              <a:rPr lang="en-IN" dirty="0" smtClean="0"/>
              <a:t>: Excel 2007 is used to analyse the data</a:t>
            </a:r>
            <a:endParaRPr lang="en-US" dirty="0" smtClean="0"/>
          </a:p>
          <a:p>
            <a:r>
              <a:rPr lang="en-IN" b="1" dirty="0" smtClean="0"/>
              <a:t>Study period: </a:t>
            </a:r>
            <a:r>
              <a:rPr lang="en-IN" dirty="0" smtClean="0"/>
              <a:t>22 March 2017 to 06 May 2017</a:t>
            </a:r>
            <a:endParaRPr lang="en-US" dirty="0" smtClean="0"/>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1524000"/>
            <a:ext cx="7498080" cy="2971800"/>
          </a:xfrm>
        </p:spPr>
        <p:txBody>
          <a:bodyPr>
            <a:normAutofit/>
          </a:bodyPr>
          <a:lstStyle/>
          <a:p>
            <a:r>
              <a:rPr lang="en-US" sz="5400" dirty="0" smtClean="0"/>
              <a:t>          Key Findings</a:t>
            </a:r>
            <a:endParaRPr lang="en-US" sz="54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sz="2700" b="1" smtClean="0"/>
              <a:t>1</a:t>
            </a:r>
            <a:r>
              <a:rPr lang="en-IN" sz="2700" b="1" dirty="0" smtClean="0"/>
              <a:t>. </a:t>
            </a:r>
            <a:r>
              <a:rPr lang="en-US" sz="2700" b="1" dirty="0" smtClean="0"/>
              <a:t>Block Having MHT as per Norms</a:t>
            </a:r>
            <a:r>
              <a:rPr lang="en-US" sz="2700" dirty="0" smtClean="0"/>
              <a:t/>
            </a:r>
            <a:br>
              <a:rPr lang="en-US" sz="2700" dirty="0" smtClean="0"/>
            </a:br>
            <a:endParaRPr lang="en-US" dirty="0"/>
          </a:p>
        </p:txBody>
      </p:sp>
      <p:graphicFrame>
        <p:nvGraphicFramePr>
          <p:cNvPr id="4" name="Content Placeholder 3"/>
          <p:cNvGraphicFramePr>
            <a:graphicFrameLocks noGrp="1"/>
          </p:cNvGraphicFramePr>
          <p:nvPr>
            <p:ph idx="1"/>
          </p:nvPr>
        </p:nvGraphicFramePr>
        <p:xfrm>
          <a:off x="1435100" y="1447800"/>
          <a:ext cx="7499350" cy="42672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sz="2700" b="1" dirty="0" smtClean="0"/>
              <a:t>2. Teams composition</a:t>
            </a:r>
            <a:r>
              <a:rPr lang="en-US" dirty="0" smtClean="0"/>
              <a:t/>
            </a:r>
            <a:br>
              <a:rPr lang="en-US" dirty="0" smtClean="0"/>
            </a:br>
            <a:endParaRPr lang="en-US" dirty="0"/>
          </a:p>
        </p:txBody>
      </p:sp>
      <p:graphicFrame>
        <p:nvGraphicFramePr>
          <p:cNvPr id="4" name="Content Placeholder 3"/>
          <p:cNvGraphicFramePr>
            <a:graphicFrameLocks noGrp="1"/>
          </p:cNvGraphicFramePr>
          <p:nvPr>
            <p:ph idx="1"/>
          </p:nvPr>
        </p:nvGraphicFramePr>
        <p:xfrm>
          <a:off x="1435100" y="1447800"/>
          <a:ext cx="7499350" cy="48006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sz="2700" b="1" dirty="0" smtClean="0"/>
              <a:t>3.Availability of tool kit for screening:</a:t>
            </a:r>
            <a:r>
              <a:rPr lang="en-US" dirty="0" smtClean="0"/>
              <a:t/>
            </a:r>
            <a:br>
              <a:rPr lang="en-US" dirty="0" smtClean="0"/>
            </a:br>
            <a:endParaRPr lang="en-US" dirty="0"/>
          </a:p>
        </p:txBody>
      </p:sp>
      <p:graphicFrame>
        <p:nvGraphicFramePr>
          <p:cNvPr id="4" name="Content Placeholder 3"/>
          <p:cNvGraphicFramePr>
            <a:graphicFrameLocks noGrp="1"/>
          </p:cNvGraphicFramePr>
          <p:nvPr>
            <p:ph idx="1"/>
          </p:nvPr>
        </p:nvGraphicFramePr>
        <p:xfrm>
          <a:off x="1435100" y="1447800"/>
          <a:ext cx="7499350" cy="48006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sz="2700" b="1" dirty="0" smtClean="0"/>
              <a:t>4. Timely Availability of RBSK vehicle </a:t>
            </a:r>
            <a:r>
              <a:rPr lang="en-US" dirty="0" smtClean="0"/>
              <a:t/>
            </a:r>
            <a:br>
              <a:rPr lang="en-US" dirty="0" smtClean="0"/>
            </a:br>
            <a:endParaRPr lang="en-US" dirty="0"/>
          </a:p>
        </p:txBody>
      </p:sp>
      <p:graphicFrame>
        <p:nvGraphicFramePr>
          <p:cNvPr id="4" name="Content Placeholder 3"/>
          <p:cNvGraphicFramePr>
            <a:graphicFrameLocks noGrp="1"/>
          </p:cNvGraphicFramePr>
          <p:nvPr>
            <p:ph idx="1"/>
          </p:nvPr>
        </p:nvGraphicFramePr>
        <p:xfrm>
          <a:off x="1435100" y="1447800"/>
          <a:ext cx="7499350" cy="48006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304800"/>
            <a:ext cx="7696200" cy="1143000"/>
          </a:xfrm>
        </p:spPr>
        <p:txBody>
          <a:bodyPr>
            <a:normAutofit fontScale="90000"/>
          </a:bodyPr>
          <a:lstStyle/>
          <a:p>
            <a:r>
              <a:rPr lang="en-IN" sz="2700" b="1" dirty="0" smtClean="0"/>
              <a:t>5</a:t>
            </a:r>
            <a:r>
              <a:rPr lang="en-IN" b="1" dirty="0" smtClean="0"/>
              <a:t>.</a:t>
            </a:r>
            <a:r>
              <a:rPr lang="en-IN" sz="2700" b="1" dirty="0" smtClean="0"/>
              <a:t>Role out  according to Micro plan:</a:t>
            </a:r>
            <a:r>
              <a:rPr lang="en-US" dirty="0" smtClean="0"/>
              <a:t/>
            </a:r>
            <a:br>
              <a:rPr lang="en-US" dirty="0" smtClean="0"/>
            </a:br>
            <a:endParaRPr lang="en-US" dirty="0"/>
          </a:p>
        </p:txBody>
      </p:sp>
      <p:graphicFrame>
        <p:nvGraphicFramePr>
          <p:cNvPr id="4" name="Content Placeholder 3"/>
          <p:cNvGraphicFramePr>
            <a:graphicFrameLocks noGrp="1"/>
          </p:cNvGraphicFramePr>
          <p:nvPr>
            <p:ph idx="1"/>
          </p:nvPr>
        </p:nvGraphicFramePr>
        <p:xfrm>
          <a:off x="1435100" y="1447800"/>
          <a:ext cx="7499350" cy="48006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 Interpretation</a:t>
            </a:r>
            <a:endParaRPr lang="en-US" dirty="0"/>
          </a:p>
        </p:txBody>
      </p:sp>
      <p:sp>
        <p:nvSpPr>
          <p:cNvPr id="3" name="Content Placeholder 2"/>
          <p:cNvSpPr>
            <a:spLocks noGrp="1"/>
          </p:cNvSpPr>
          <p:nvPr>
            <p:ph idx="1"/>
          </p:nvPr>
        </p:nvSpPr>
        <p:spPr/>
        <p:txBody>
          <a:bodyPr>
            <a:normAutofit fontScale="92500" lnSpcReduction="10000"/>
          </a:bodyPr>
          <a:lstStyle/>
          <a:p>
            <a:r>
              <a:rPr lang="en-IN" sz="2000" dirty="0" smtClean="0"/>
              <a:t>In </a:t>
            </a:r>
            <a:r>
              <a:rPr lang="en-IN" sz="2000" dirty="0" err="1" smtClean="0"/>
              <a:t>Katni</a:t>
            </a:r>
            <a:r>
              <a:rPr lang="en-IN" sz="2000" dirty="0" smtClean="0"/>
              <a:t> district 9 (75%) out of  12 Mobile Health Team was functional and  3( 25%) MHT was not functional due to lack of AYUSH Doctors and other staffs</a:t>
            </a:r>
          </a:p>
          <a:p>
            <a:r>
              <a:rPr lang="en-IN" sz="2000" dirty="0" smtClean="0"/>
              <a:t>3 blocks i.e. (50%) were having 2 MHTs as per RBSK norms whereas 3 blocks i.e. (50%) have only one team.</a:t>
            </a:r>
          </a:p>
          <a:p>
            <a:r>
              <a:rPr lang="en-IN" sz="2000" dirty="0" smtClean="0"/>
              <a:t>Out of  9 functional MHTs only 3 MHT( 33% )were complete in terms of team composition as per RBSK norms</a:t>
            </a:r>
          </a:p>
          <a:p>
            <a:r>
              <a:rPr lang="en-IN" sz="2000" dirty="0" smtClean="0"/>
              <a:t>2 teams (22%) does not have tool kit for screening, 6 (67%) have incomplete tool kit with non functional equipments such as BP apparatus, Weight Machine, height scale and New born weighing machine. Only one team have complete tool kit which they have self purchased. </a:t>
            </a:r>
          </a:p>
          <a:p>
            <a:r>
              <a:rPr lang="en-IN" sz="2000" dirty="0" smtClean="0"/>
              <a:t>Only 3 out of 9 team i.e. 33% get the RBSK </a:t>
            </a:r>
            <a:r>
              <a:rPr lang="en-IN" sz="2000" dirty="0" err="1" smtClean="0"/>
              <a:t>vehiicle</a:t>
            </a:r>
            <a:r>
              <a:rPr lang="en-IN" sz="2000" dirty="0" smtClean="0"/>
              <a:t> on time whereas 67% are not getting it on time.</a:t>
            </a:r>
          </a:p>
          <a:p>
            <a:r>
              <a:rPr lang="en-IN" sz="2000" dirty="0" smtClean="0"/>
              <a:t>Only  1 team i.e. 11% is able to follow the </a:t>
            </a:r>
            <a:r>
              <a:rPr lang="en-IN" sz="2000" dirty="0" err="1" smtClean="0"/>
              <a:t>microplan</a:t>
            </a:r>
            <a:r>
              <a:rPr lang="en-IN" sz="2000" dirty="0" smtClean="0"/>
              <a:t> whereas 8 i.e. 89%  are not able follow the </a:t>
            </a:r>
            <a:r>
              <a:rPr lang="en-IN" sz="2000" dirty="0" err="1" smtClean="0"/>
              <a:t>microplan</a:t>
            </a:r>
            <a:endParaRPr lang="en-US" sz="2000" dirty="0" smtClean="0"/>
          </a:p>
          <a:p>
            <a:endParaRPr lang="en-US" sz="20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normAutofit fontScale="70000" lnSpcReduction="20000"/>
          </a:bodyPr>
          <a:lstStyle/>
          <a:p>
            <a:pPr lvl="0"/>
            <a:r>
              <a:rPr lang="en-IN" dirty="0" smtClean="0"/>
              <a:t>Out of 6  blocks 3 blocks i.e. 50% are not having Mobile health teams as per norms of  RBSK i.e. 2 teams in each block.</a:t>
            </a:r>
            <a:endParaRPr lang="en-US" dirty="0" smtClean="0"/>
          </a:p>
          <a:p>
            <a:pPr lvl="0"/>
            <a:r>
              <a:rPr lang="en-IN" dirty="0" smtClean="0"/>
              <a:t>Out of 9  mobile health teams 6 i.e. 67% does not have complete team composition as per RBSK norms i.e. 1 male doctor, 1 female doctor, 1ANM and 1 pharmacist. </a:t>
            </a:r>
            <a:endParaRPr lang="en-US" dirty="0" smtClean="0"/>
          </a:p>
          <a:p>
            <a:pPr lvl="0"/>
            <a:r>
              <a:rPr lang="en-IN" dirty="0" smtClean="0"/>
              <a:t>Out of 9 Mobile Health teams 6 i.e. 67% are having incomplete tool kit which is essential for the screening of children under RBSK, 2 teams i.e. 22% does not have the tool kit. </a:t>
            </a:r>
            <a:endParaRPr lang="en-US" dirty="0" smtClean="0"/>
          </a:p>
          <a:p>
            <a:pPr lvl="0"/>
            <a:r>
              <a:rPr lang="en-IN" dirty="0" smtClean="0"/>
              <a:t>Out of 9 teams 6 teams i.e. 67%  said that the RBSK vehicle is not available to them on time. </a:t>
            </a:r>
            <a:endParaRPr lang="en-US" dirty="0" smtClean="0"/>
          </a:p>
          <a:p>
            <a:pPr lvl="0"/>
            <a:r>
              <a:rPr lang="en-IN" dirty="0" smtClean="0"/>
              <a:t>Out of 9 teams 8 teams i.e. 89% are not able to work according to the </a:t>
            </a:r>
            <a:r>
              <a:rPr lang="en-IN" dirty="0" err="1" smtClean="0"/>
              <a:t>microplan</a:t>
            </a:r>
            <a:r>
              <a:rPr lang="en-IN" dirty="0" smtClean="0"/>
              <a:t> because of the other engagements at block level.</a:t>
            </a:r>
            <a:endParaRPr lang="en-US" dirty="0" smtClean="0"/>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a:t>
            </a:r>
            <a:endParaRPr lang="en-US" dirty="0"/>
          </a:p>
        </p:txBody>
      </p:sp>
      <p:sp>
        <p:nvSpPr>
          <p:cNvPr id="3" name="Content Placeholder 2"/>
          <p:cNvSpPr>
            <a:spLocks noGrp="1"/>
          </p:cNvSpPr>
          <p:nvPr>
            <p:ph idx="1"/>
          </p:nvPr>
        </p:nvSpPr>
        <p:spPr/>
        <p:txBody>
          <a:bodyPr/>
          <a:lstStyle/>
          <a:p>
            <a:pPr>
              <a:buBlip>
                <a:blip r:embed="rId2"/>
              </a:buBlip>
            </a:pPr>
            <a:r>
              <a:rPr lang="en-US" dirty="0" smtClean="0">
                <a:latin typeface="Arial" pitchFamily="34" charset="0"/>
                <a:cs typeface="Arial" pitchFamily="34" charset="0"/>
              </a:rPr>
              <a:t>Background</a:t>
            </a:r>
          </a:p>
          <a:p>
            <a:pPr>
              <a:buBlip>
                <a:blip r:embed="rId2"/>
              </a:buBlip>
            </a:pPr>
            <a:r>
              <a:rPr lang="en-US" dirty="0" smtClean="0">
                <a:latin typeface="Arial" pitchFamily="34" charset="0"/>
                <a:cs typeface="Arial" pitchFamily="34" charset="0"/>
              </a:rPr>
              <a:t>About the study</a:t>
            </a:r>
          </a:p>
          <a:p>
            <a:pPr>
              <a:buBlip>
                <a:blip r:embed="rId2"/>
              </a:buBlip>
            </a:pPr>
            <a:r>
              <a:rPr lang="en-US" dirty="0" smtClean="0">
                <a:latin typeface="Arial" pitchFamily="34" charset="0"/>
                <a:cs typeface="Arial" pitchFamily="34" charset="0"/>
              </a:rPr>
              <a:t>Methodology</a:t>
            </a:r>
          </a:p>
          <a:p>
            <a:pPr>
              <a:buBlip>
                <a:blip r:embed="rId2"/>
              </a:buBlip>
            </a:pPr>
            <a:r>
              <a:rPr lang="en-US" dirty="0" smtClean="0">
                <a:latin typeface="Arial" pitchFamily="34" charset="0"/>
                <a:cs typeface="Arial" pitchFamily="34" charset="0"/>
              </a:rPr>
              <a:t>Key Findings</a:t>
            </a:r>
          </a:p>
          <a:p>
            <a:pPr>
              <a:buBlip>
                <a:blip r:embed="rId2"/>
              </a:buBlip>
            </a:pPr>
            <a:r>
              <a:rPr lang="en-US" dirty="0" smtClean="0">
                <a:latin typeface="Arial" pitchFamily="34" charset="0"/>
                <a:cs typeface="Arial" pitchFamily="34" charset="0"/>
              </a:rPr>
              <a:t>Result and interpretation</a:t>
            </a:r>
          </a:p>
          <a:p>
            <a:pPr>
              <a:buBlip>
                <a:blip r:embed="rId2"/>
              </a:buBlip>
            </a:pPr>
            <a:r>
              <a:rPr lang="en-US" dirty="0" smtClean="0">
                <a:latin typeface="Arial" pitchFamily="34" charset="0"/>
                <a:cs typeface="Arial" pitchFamily="34" charset="0"/>
              </a:rPr>
              <a:t>Conclusion</a:t>
            </a:r>
          </a:p>
          <a:p>
            <a:pPr>
              <a:buBlip>
                <a:blip r:embed="rId2"/>
              </a:buBlip>
            </a:pPr>
            <a:r>
              <a:rPr lang="en-US" dirty="0" smtClean="0">
                <a:latin typeface="Arial" pitchFamily="34" charset="0"/>
                <a:cs typeface="Arial" pitchFamily="34" charset="0"/>
              </a:rPr>
              <a:t>References</a:t>
            </a:r>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Recommendation</a:t>
            </a:r>
            <a:endParaRPr lang="en-US" dirty="0"/>
          </a:p>
        </p:txBody>
      </p:sp>
      <p:sp>
        <p:nvSpPr>
          <p:cNvPr id="3" name="Content Placeholder 2"/>
          <p:cNvSpPr>
            <a:spLocks noGrp="1"/>
          </p:cNvSpPr>
          <p:nvPr>
            <p:ph idx="1"/>
          </p:nvPr>
        </p:nvSpPr>
        <p:spPr/>
        <p:txBody>
          <a:bodyPr>
            <a:normAutofit fontScale="62500" lnSpcReduction="20000"/>
          </a:bodyPr>
          <a:lstStyle/>
          <a:p>
            <a:pPr lvl="0"/>
            <a:r>
              <a:rPr lang="en-IN" dirty="0" smtClean="0"/>
              <a:t>Ensure 2 Mobile Health Teams a total of 12 in all the six blocks of District </a:t>
            </a:r>
            <a:r>
              <a:rPr lang="en-IN" dirty="0" err="1" smtClean="0"/>
              <a:t>Katni</a:t>
            </a:r>
            <a:r>
              <a:rPr lang="en-IN" dirty="0" smtClean="0"/>
              <a:t>.</a:t>
            </a:r>
            <a:endParaRPr lang="en-US" dirty="0" smtClean="0"/>
          </a:p>
          <a:p>
            <a:pPr lvl="0"/>
            <a:r>
              <a:rPr lang="en-IN" dirty="0" smtClean="0"/>
              <a:t>Ensure the complete composition of the teams working in blocks with 1Male Doctor, 1 Female Doctor, 1 ANM and 1 Pharmacist.</a:t>
            </a:r>
            <a:endParaRPr lang="en-US" dirty="0" smtClean="0"/>
          </a:p>
          <a:p>
            <a:pPr lvl="0"/>
            <a:r>
              <a:rPr lang="en-IN" dirty="0" smtClean="0"/>
              <a:t>Provide the tool kits for screening of children to Mobile Health Team every year and also maintain the quality of the equipments provided to the MHT so that the equipments can be used at its full efficiency.</a:t>
            </a:r>
            <a:endParaRPr lang="en-US" dirty="0" smtClean="0"/>
          </a:p>
          <a:p>
            <a:pPr lvl="0"/>
            <a:r>
              <a:rPr lang="en-IN" dirty="0" smtClean="0"/>
              <a:t>Ensure the availability of the RBSK vehicle to the Mobile Health Teams and also ensure that the vehicle empanelled under RBSK is nit used for some other purpose by other staffs except the RBSK Mobile Health Teams.</a:t>
            </a:r>
            <a:endParaRPr lang="en-US" dirty="0" smtClean="0"/>
          </a:p>
          <a:p>
            <a:pPr lvl="0"/>
            <a:r>
              <a:rPr lang="en-IN" dirty="0" smtClean="0"/>
              <a:t>Do not engage the Mobile Health Teams in any other work other than the screening so that they can perform their work of screening more efficiently.</a:t>
            </a:r>
            <a:endParaRPr lang="en-US" dirty="0" smtClean="0"/>
          </a:p>
          <a:p>
            <a:pPr lvl="0"/>
            <a:r>
              <a:rPr lang="en-IN" dirty="0" smtClean="0"/>
              <a:t>Recruitment of drop out and vacant staff post should be done as early as possible for quality screening.</a:t>
            </a:r>
            <a:endParaRPr lang="en-US" dirty="0" smtClean="0"/>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normAutofit/>
          </a:bodyPr>
          <a:lstStyle/>
          <a:p>
            <a:pPr marL="596646" lvl="0" indent="-514350">
              <a:buFont typeface="+mj-lt"/>
              <a:buAutoNum type="arabicPeriod"/>
            </a:pPr>
            <a:r>
              <a:rPr lang="en-US" sz="2000" b="1" dirty="0" smtClean="0"/>
              <a:t>Operational guidelines </a:t>
            </a:r>
            <a:r>
              <a:rPr lang="en-US" sz="2000" b="1" dirty="0" err="1" smtClean="0"/>
              <a:t>Rastriya</a:t>
            </a:r>
            <a:r>
              <a:rPr lang="en-US" sz="2000" b="1" dirty="0" smtClean="0"/>
              <a:t> Bal </a:t>
            </a:r>
            <a:r>
              <a:rPr lang="en-US" sz="2000" b="1" dirty="0" err="1" smtClean="0"/>
              <a:t>swasthya</a:t>
            </a:r>
            <a:r>
              <a:rPr lang="en-US" sz="2000" b="1" dirty="0" smtClean="0"/>
              <a:t> </a:t>
            </a:r>
            <a:r>
              <a:rPr lang="en-US" sz="2000" b="1" dirty="0" err="1" smtClean="0"/>
              <a:t>karyakram</a:t>
            </a:r>
            <a:r>
              <a:rPr lang="en-US" sz="2000" b="1" dirty="0" smtClean="0"/>
              <a:t> (RBSK). Child Health Screening and Intervention Services under NRHM. Ministry of Health and Family welfare. 2013 Available at: </a:t>
            </a:r>
            <a:r>
              <a:rPr lang="en-US" sz="2000" b="1" dirty="0" smtClean="0">
                <a:hlinkClick r:id="rId2"/>
              </a:rPr>
              <a:t>http://nrhm.gov.in/images/pdf/programmes/RBSK/Resource_Documents/RBSK%20Resource%20Material.pdf</a:t>
            </a:r>
            <a:endParaRPr lang="en-US" sz="2000" b="1" dirty="0" smtClean="0"/>
          </a:p>
          <a:p>
            <a:pPr marL="596646" lvl="0" indent="-514350">
              <a:buFont typeface="+mj-lt"/>
              <a:buAutoNum type="arabicPeriod"/>
            </a:pPr>
            <a:r>
              <a:rPr lang="en-US" sz="2000" b="1" dirty="0" smtClean="0"/>
              <a:t>RBSK resource material. Available at: </a:t>
            </a:r>
            <a:r>
              <a:rPr lang="en-US" sz="2000" b="1" dirty="0" smtClean="0">
                <a:hlinkClick r:id="rId2"/>
              </a:rPr>
              <a:t>http://nrhm.gov.in/images/pdf/programmes/RBSK/Resource_Documents/RBSK%20Resource%20Material.pdf</a:t>
            </a:r>
            <a:endParaRPr lang="en-US" sz="2000" dirty="0" smtClean="0"/>
          </a:p>
          <a:p>
            <a:pPr>
              <a:buNone/>
            </a:pPr>
            <a:endParaRPr lang="en-US" dirty="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6202680"/>
          </a:xfrm>
        </p:spPr>
        <p:txBody>
          <a:bodyPr/>
          <a:lstStyle/>
          <a:p>
            <a:r>
              <a:rPr lang="en-US" dirty="0" smtClean="0"/>
              <a:t>                 Thank You</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Background</a:t>
            </a:r>
            <a:endParaRPr lang="en-US" dirty="0"/>
          </a:p>
        </p:txBody>
      </p:sp>
      <p:sp>
        <p:nvSpPr>
          <p:cNvPr id="3" name="Content Placeholder 2"/>
          <p:cNvSpPr>
            <a:spLocks noGrp="1"/>
          </p:cNvSpPr>
          <p:nvPr>
            <p:ph idx="1"/>
          </p:nvPr>
        </p:nvSpPr>
        <p:spPr/>
        <p:txBody>
          <a:bodyPr>
            <a:normAutofit/>
          </a:bodyPr>
          <a:lstStyle/>
          <a:p>
            <a:pPr algn="just"/>
            <a:r>
              <a:rPr lang="en-IN" sz="2200" dirty="0" smtClean="0"/>
              <a:t>The </a:t>
            </a:r>
            <a:r>
              <a:rPr lang="en-IN" sz="2200" b="1" dirty="0" smtClean="0"/>
              <a:t>National Health Mission (NHM) </a:t>
            </a:r>
            <a:r>
              <a:rPr lang="en-IN" sz="2200" dirty="0" smtClean="0"/>
              <a:t>encompasses its two Sub-Missions, the </a:t>
            </a:r>
            <a:r>
              <a:rPr lang="en-IN" sz="2200" b="1" dirty="0" smtClean="0"/>
              <a:t>National Rural Health Mission (NRHM)</a:t>
            </a:r>
            <a:r>
              <a:rPr lang="en-IN" sz="2200" dirty="0" smtClean="0"/>
              <a:t> and the </a:t>
            </a:r>
            <a:r>
              <a:rPr lang="en-IN" sz="2200" b="1" dirty="0" smtClean="0"/>
              <a:t>National Urban Health Mission (NUHM)</a:t>
            </a:r>
            <a:r>
              <a:rPr lang="en-IN" sz="2200" dirty="0" smtClean="0"/>
              <a:t>. </a:t>
            </a:r>
          </a:p>
          <a:p>
            <a:pPr algn="just"/>
            <a:r>
              <a:rPr lang="en-IN" sz="2200" dirty="0" smtClean="0"/>
              <a:t>The main programmatic components include Health system strengthening in rural and urban areas, Reproductive-Maternal-Neonatal-Child and Adolescent Health (RMNCH+A) and Communicable and Non-Communicable Diseases.</a:t>
            </a:r>
            <a:endParaRPr lang="en-IN" sz="2200" dirty="0" smtClean="0">
              <a:latin typeface="Times New Roman" pitchFamily="18" charset="0"/>
              <a:cs typeface="Times New Roman" pitchFamily="18" charset="0"/>
            </a:endParaRPr>
          </a:p>
          <a:p>
            <a:pPr algn="just"/>
            <a:r>
              <a:rPr lang="en-IN" sz="2200" dirty="0" smtClean="0"/>
              <a:t>Under the NRHM, the Empowered Action Group (EAG) States as well as North Eastern States, Jammu &amp; Kashmir and Himachal Pradesh have been given special focus. </a:t>
            </a:r>
            <a:endParaRPr lang="en-US" sz="2200" dirty="0" smtClean="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133600"/>
            <a:ext cx="7498080" cy="2209800"/>
          </a:xfrm>
        </p:spPr>
        <p:txBody>
          <a:bodyPr>
            <a:normAutofit/>
          </a:bodyPr>
          <a:lstStyle/>
          <a:p>
            <a:r>
              <a:rPr lang="en-US" sz="4400" dirty="0" smtClean="0"/>
              <a:t>           About The Study</a:t>
            </a:r>
            <a:endParaRPr lang="en-US" sz="4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fontScale="92500"/>
          </a:bodyPr>
          <a:lstStyle/>
          <a:p>
            <a:pPr algn="just"/>
            <a:r>
              <a:rPr lang="en-IN" sz="2400" dirty="0" smtClean="0"/>
              <a:t>According to March of Dimes (2006), out of every 100 babies born in this country, annually, 6 to 7 have a birth defect. This would translate to around 17 </a:t>
            </a:r>
            <a:r>
              <a:rPr lang="en-IN" sz="2400" dirty="0" err="1" smtClean="0"/>
              <a:t>lakh</a:t>
            </a:r>
            <a:r>
              <a:rPr lang="en-IN" sz="2400" dirty="0" smtClean="0"/>
              <a:t> birth defects, annually, in the country and accounts for 9.6% of all the new-born deaths. </a:t>
            </a:r>
          </a:p>
          <a:p>
            <a:pPr algn="just"/>
            <a:r>
              <a:rPr lang="en-IN" sz="2400" dirty="0" smtClean="0"/>
              <a:t>Keeping this in view, the Ministry of Health and Family Welfare, introduced “Child Health Screening and Early Intervention Services” as </a:t>
            </a:r>
            <a:r>
              <a:rPr lang="en-IN" sz="2400" b="1" dirty="0" err="1" smtClean="0"/>
              <a:t>Rashtriya</a:t>
            </a:r>
            <a:r>
              <a:rPr lang="en-IN" sz="2400" b="1" dirty="0" smtClean="0"/>
              <a:t> Bal </a:t>
            </a:r>
            <a:r>
              <a:rPr lang="en-IN" sz="2400" b="1" dirty="0" err="1" smtClean="0"/>
              <a:t>Swasthya</a:t>
            </a:r>
            <a:r>
              <a:rPr lang="en-IN" sz="2400" b="1" dirty="0" smtClean="0"/>
              <a:t> </a:t>
            </a:r>
            <a:r>
              <a:rPr lang="en-IN" sz="2400" b="1" dirty="0" err="1" smtClean="0"/>
              <a:t>Karyakram</a:t>
            </a:r>
            <a:r>
              <a:rPr lang="en-IN" sz="2400" b="1" dirty="0" smtClean="0"/>
              <a:t> </a:t>
            </a:r>
            <a:r>
              <a:rPr lang="en-IN" sz="2400" dirty="0" smtClean="0"/>
              <a:t>(RBSK) under the National Health Mission.</a:t>
            </a:r>
          </a:p>
          <a:p>
            <a:pPr algn="just"/>
            <a:r>
              <a:rPr lang="en-IN" sz="2400" b="1" dirty="0" smtClean="0"/>
              <a:t>Defects at Birth</a:t>
            </a:r>
            <a:r>
              <a:rPr lang="en-IN" sz="2400" dirty="0" smtClean="0"/>
              <a:t>, </a:t>
            </a:r>
            <a:r>
              <a:rPr lang="en-IN" sz="2400" b="1" dirty="0" smtClean="0"/>
              <a:t>Deficiencies</a:t>
            </a:r>
            <a:r>
              <a:rPr lang="en-IN" sz="2400" dirty="0" smtClean="0"/>
              <a:t>, </a:t>
            </a:r>
            <a:r>
              <a:rPr lang="en-IN" sz="2400" b="1" dirty="0" smtClean="0"/>
              <a:t>Diseases specific to childhood </a:t>
            </a:r>
            <a:r>
              <a:rPr lang="en-IN" sz="2400" dirty="0" smtClean="0"/>
              <a:t>and </a:t>
            </a:r>
            <a:r>
              <a:rPr lang="en-IN" sz="2400" b="1" dirty="0" smtClean="0"/>
              <a:t>Developmental delays including disabilities</a:t>
            </a:r>
            <a:r>
              <a:rPr lang="en-IN" sz="2400" dirty="0" smtClean="0"/>
              <a:t>, “</a:t>
            </a:r>
            <a:r>
              <a:rPr lang="en-IN" sz="2400" b="1" dirty="0" smtClean="0"/>
              <a:t>4Ds</a:t>
            </a:r>
            <a:r>
              <a:rPr lang="en-IN" sz="2400" dirty="0" smtClean="0"/>
              <a:t>”, can either lead to untimely death of a child or a survival with poor developmental outcomes.</a:t>
            </a:r>
          </a:p>
          <a:p>
            <a:endParaRPr lang="en-US" sz="24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304800"/>
            <a:ext cx="7485888" cy="1112838"/>
          </a:xfrm>
        </p:spPr>
        <p:txBody>
          <a:bodyPr>
            <a:normAutofit fontScale="90000"/>
          </a:bodyPr>
          <a:lstStyle/>
          <a:p>
            <a:r>
              <a:rPr lang="en-US" sz="2700" b="1" dirty="0" smtClean="0">
                <a:latin typeface="Arial Narrow" pitchFamily="34" charset="0"/>
              </a:rPr>
              <a:t>30 health conditions to be screened and managed </a:t>
            </a:r>
            <a:r>
              <a:rPr lang="en-US" sz="4400" b="1" dirty="0" smtClean="0">
                <a:latin typeface="Arial Narrow" pitchFamily="34" charset="0"/>
              </a:rPr>
              <a:t/>
            </a:r>
            <a:br>
              <a:rPr lang="en-US" sz="4400" b="1" dirty="0" smtClean="0">
                <a:latin typeface="Arial Narrow" pitchFamily="34" charset="0"/>
              </a:rPr>
            </a:br>
            <a:endParaRPr lang="en-US" dirty="0"/>
          </a:p>
        </p:txBody>
      </p:sp>
      <p:pic>
        <p:nvPicPr>
          <p:cNvPr id="5" name="Content Placeholder 3"/>
          <p:cNvPicPr>
            <a:picLocks noGrp="1"/>
          </p:cNvPicPr>
          <p:nvPr>
            <p:ph idx="1"/>
          </p:nvPr>
        </p:nvPicPr>
        <p:blipFill>
          <a:blip r:embed="rId2">
            <a:extLst>
              <a:ext uri="{28A0092B-C50C-407E-A947-70E740481C1C}">
                <a14:useLocalDpi xmlns="" xmlns:a14="http://schemas.microsoft.com/office/drawing/2010/main" val="0"/>
              </a:ext>
            </a:extLst>
          </a:blip>
          <a:stretch>
            <a:fillRect/>
          </a:stretch>
        </p:blipFill>
        <p:spPr>
          <a:xfrm>
            <a:off x="1524000" y="990600"/>
            <a:ext cx="7315199" cy="5257800"/>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Target Age Group</a:t>
            </a:r>
            <a:endParaRPr lang="en-US" dirty="0"/>
          </a:p>
        </p:txBody>
      </p:sp>
      <p:pic>
        <p:nvPicPr>
          <p:cNvPr id="4" name="Content Placeholder 3"/>
          <p:cNvPicPr>
            <a:picLocks noGrp="1"/>
          </p:cNvPicPr>
          <p:nvPr>
            <p:ph idx="1"/>
          </p:nvPr>
        </p:nvPicPr>
        <p:blipFill>
          <a:blip r:embed="rId2">
            <a:extLst>
              <a:ext uri="{28A0092B-C50C-407E-A947-70E740481C1C}">
                <a14:useLocalDpi xmlns="" xmlns:a14="http://schemas.microsoft.com/office/drawing/2010/main" val="0"/>
              </a:ext>
            </a:extLst>
          </a:blip>
          <a:stretch>
            <a:fillRect/>
          </a:stretch>
        </p:blipFill>
        <p:spPr>
          <a:xfrm>
            <a:off x="1435100" y="1529961"/>
            <a:ext cx="7499350" cy="4636277"/>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dirty="0" smtClean="0"/>
              <a:t>Composition of Mobile Health Team </a:t>
            </a:r>
            <a:r>
              <a:rPr lang="en-GB" sz="3600" dirty="0" smtClean="0">
                <a:latin typeface="Arial Narrow" panose="020B0606020202030204" pitchFamily="34" charset="0"/>
                <a:ea typeface="Calibri" panose="020F0502020204030204" pitchFamily="34" charset="0"/>
              </a:rPr>
              <a:t/>
            </a:r>
            <a:br>
              <a:rPr lang="en-GB" sz="3600" dirty="0" smtClean="0">
                <a:latin typeface="Arial Narrow" panose="020B0606020202030204" pitchFamily="34" charset="0"/>
                <a:ea typeface="Calibri" panose="020F0502020204030204" pitchFamily="34" charset="0"/>
              </a:rPr>
            </a:br>
            <a:endParaRPr lang="en-US" dirty="0"/>
          </a:p>
        </p:txBody>
      </p:sp>
      <p:graphicFrame>
        <p:nvGraphicFramePr>
          <p:cNvPr id="4" name="Content Placeholder 3"/>
          <p:cNvGraphicFramePr>
            <a:graphicFrameLocks noGrp="1"/>
          </p:cNvGraphicFramePr>
          <p:nvPr>
            <p:ph idx="1"/>
          </p:nvPr>
        </p:nvGraphicFramePr>
        <p:xfrm>
          <a:off x="1435100" y="1447800"/>
          <a:ext cx="7499349" cy="3351393"/>
        </p:xfrm>
        <a:graphic>
          <a:graphicData uri="http://schemas.openxmlformats.org/drawingml/2006/table">
            <a:tbl>
              <a:tblPr firstRow="1" bandRow="1">
                <a:tableStyleId>{5940675A-B579-460E-94D1-54222C63F5DA}</a:tableStyleId>
              </a:tblPr>
              <a:tblGrid>
                <a:gridCol w="850900"/>
                <a:gridCol w="4800600"/>
                <a:gridCol w="1847849"/>
              </a:tblGrid>
              <a:tr h="275492">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2400" u="none" strike="noStrike" cap="none" normalizeH="0" baseline="0" dirty="0" smtClean="0">
                          <a:ln>
                            <a:noFill/>
                          </a:ln>
                          <a:effectLst/>
                        </a:rPr>
                        <a:t>S. No</a:t>
                      </a:r>
                      <a:endParaRPr kumimoji="0" lang="en-GB" sz="1800" b="0" i="0" u="none" strike="noStrike" cap="none" normalizeH="0" baseline="0" dirty="0" smtClean="0">
                        <a:ln>
                          <a:noFill/>
                        </a:ln>
                        <a:solidFill>
                          <a:schemeClr val="tx1"/>
                        </a:solidFill>
                        <a:effectLst/>
                        <a:latin typeface="Arial Narrow" panose="020B0606020202030204" pitchFamily="34" charset="0"/>
                        <a:ea typeface="Calibri" panose="020F0502020204030204" pitchFamily="34" charset="0"/>
                      </a:endParaRPr>
                    </a:p>
                  </a:txBody>
                  <a:tcPr marL="68580" marR="68580" marT="0" marB="0" horzOverflow="overflow"/>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2400" u="none" strike="noStrike" cap="none" normalizeH="0" baseline="0" dirty="0" smtClean="0">
                          <a:ln>
                            <a:noFill/>
                          </a:ln>
                          <a:effectLst/>
                        </a:rPr>
                        <a:t>Member</a:t>
                      </a:r>
                      <a:endParaRPr kumimoji="0" lang="en-GB" sz="1800" b="0" i="0" u="none" strike="noStrike" cap="none" normalizeH="0" baseline="0" dirty="0" smtClean="0">
                        <a:ln>
                          <a:noFill/>
                        </a:ln>
                        <a:solidFill>
                          <a:schemeClr val="tx1"/>
                        </a:solidFill>
                        <a:effectLst/>
                        <a:latin typeface="Arial Narrow" panose="020B0606020202030204" pitchFamily="34" charset="0"/>
                        <a:ea typeface="Calibri" panose="020F0502020204030204" pitchFamily="34" charset="0"/>
                      </a:endParaRPr>
                    </a:p>
                  </a:txBody>
                  <a:tcPr marL="68580" marR="68580" marT="0" marB="0" horzOverflow="overflow"/>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2400" u="none" strike="noStrike" cap="none" normalizeH="0" baseline="0" smtClean="0">
                          <a:ln>
                            <a:noFill/>
                          </a:ln>
                          <a:effectLst/>
                        </a:rPr>
                        <a:t>Number</a:t>
                      </a:r>
                      <a:endParaRPr kumimoji="0" lang="en-GB" sz="1800" b="0" i="0" u="none" strike="noStrike" cap="none" normalizeH="0" baseline="0" smtClean="0">
                        <a:ln>
                          <a:noFill/>
                        </a:ln>
                        <a:solidFill>
                          <a:schemeClr val="tx1"/>
                        </a:solidFill>
                        <a:effectLst/>
                        <a:latin typeface="Arial Narrow" panose="020B0606020202030204" pitchFamily="34" charset="0"/>
                        <a:ea typeface="Calibri" panose="020F0502020204030204" pitchFamily="34" charset="0"/>
                      </a:endParaRPr>
                    </a:p>
                  </a:txBody>
                  <a:tcPr marL="68580" marR="68580" marT="0" marB="0" horzOverflow="overflow"/>
                </a:tc>
              </a:tr>
              <a:tr h="1408176">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2400" u="none" strike="noStrike" cap="none" normalizeH="0" baseline="0" dirty="0" smtClean="0">
                          <a:ln>
                            <a:noFill/>
                          </a:ln>
                          <a:effectLst/>
                        </a:rPr>
                        <a:t>1</a:t>
                      </a:r>
                      <a:endParaRPr kumimoji="0" lang="en-GB" sz="1800" b="0" i="0" u="none" strike="noStrike" cap="none" normalizeH="0" baseline="0" dirty="0" smtClean="0">
                        <a:ln>
                          <a:noFill/>
                        </a:ln>
                        <a:solidFill>
                          <a:schemeClr val="tx1"/>
                        </a:solidFill>
                        <a:effectLst/>
                        <a:latin typeface="Arial Narrow" panose="020B0606020202030204" pitchFamily="34" charset="0"/>
                        <a:ea typeface="Calibri" panose="020F0502020204030204" pitchFamily="34" charset="0"/>
                      </a:endParaRPr>
                    </a:p>
                  </a:txBody>
                  <a:tcPr marL="68580" marR="68580" marT="0" marB="0" horzOverflow="overflow"/>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2400" u="none" strike="noStrike" cap="none" normalizeH="0" baseline="0" dirty="0" smtClean="0">
                          <a:ln>
                            <a:noFill/>
                          </a:ln>
                          <a:effectLst/>
                        </a:rPr>
                        <a:t>MOs (1 Male, 1 Female) , could be AYUSH at least with a bachelor degree from an approved institution</a:t>
                      </a:r>
                      <a:endParaRPr kumimoji="0" lang="en-GB" sz="1800" b="0" i="0" u="none" strike="noStrike" cap="none" normalizeH="0" baseline="0" dirty="0" smtClean="0">
                        <a:ln>
                          <a:noFill/>
                        </a:ln>
                        <a:solidFill>
                          <a:schemeClr val="tx1"/>
                        </a:solidFill>
                        <a:effectLst/>
                        <a:latin typeface="Arial Narrow" panose="020B0606020202030204" pitchFamily="34" charset="0"/>
                        <a:ea typeface="Calibri" panose="020F0502020204030204" pitchFamily="34" charset="0"/>
                      </a:endParaRPr>
                    </a:p>
                  </a:txBody>
                  <a:tcPr marL="68580" marR="68580" marT="0" marB="0" horzOverflow="overflow"/>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2400" u="none" strike="noStrike" cap="none" normalizeH="0" baseline="0" smtClean="0">
                          <a:ln>
                            <a:noFill/>
                          </a:ln>
                          <a:effectLst/>
                        </a:rPr>
                        <a:t>2</a:t>
                      </a:r>
                      <a:endParaRPr kumimoji="0" lang="en-GB" sz="1800" b="0" i="0" u="none" strike="noStrike" cap="none" normalizeH="0" baseline="0" smtClean="0">
                        <a:ln>
                          <a:noFill/>
                        </a:ln>
                        <a:solidFill>
                          <a:schemeClr val="tx1"/>
                        </a:solidFill>
                        <a:effectLst/>
                        <a:latin typeface="Arial Narrow" panose="020B0606020202030204" pitchFamily="34" charset="0"/>
                        <a:ea typeface="Calibri" panose="020F0502020204030204" pitchFamily="34" charset="0"/>
                      </a:endParaRPr>
                    </a:p>
                  </a:txBody>
                  <a:tcPr marL="68580" marR="68580" marT="0" marB="0" horzOverflow="overflow"/>
                </a:tc>
              </a:tr>
              <a:tr h="275492">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2400" u="none" strike="noStrike" cap="none" normalizeH="0" baseline="0" smtClean="0">
                          <a:ln>
                            <a:noFill/>
                          </a:ln>
                          <a:effectLst/>
                        </a:rPr>
                        <a:t>2</a:t>
                      </a:r>
                      <a:endParaRPr kumimoji="0" lang="en-GB" sz="1800" b="0" i="0" u="none" strike="noStrike" cap="none" normalizeH="0" baseline="0" smtClean="0">
                        <a:ln>
                          <a:noFill/>
                        </a:ln>
                        <a:solidFill>
                          <a:schemeClr val="tx1"/>
                        </a:solidFill>
                        <a:effectLst/>
                        <a:latin typeface="Arial Narrow" panose="020B0606020202030204" pitchFamily="34" charset="0"/>
                        <a:ea typeface="Calibri" panose="020F0502020204030204" pitchFamily="34" charset="0"/>
                      </a:endParaRPr>
                    </a:p>
                  </a:txBody>
                  <a:tcPr marL="68580" marR="68580" marT="0" marB="0" horzOverflow="overflow"/>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2400" u="none" strike="noStrike" cap="none" normalizeH="0" baseline="0" dirty="0" smtClean="0">
                          <a:ln>
                            <a:noFill/>
                          </a:ln>
                          <a:effectLst/>
                        </a:rPr>
                        <a:t>ANM/SN</a:t>
                      </a:r>
                      <a:endParaRPr kumimoji="0" lang="en-GB" sz="1800" b="0" i="0" u="none" strike="noStrike" cap="none" normalizeH="0" baseline="0" dirty="0" smtClean="0">
                        <a:ln>
                          <a:noFill/>
                        </a:ln>
                        <a:solidFill>
                          <a:schemeClr val="tx1"/>
                        </a:solidFill>
                        <a:effectLst/>
                        <a:latin typeface="Arial Narrow" panose="020B0606020202030204" pitchFamily="34" charset="0"/>
                        <a:ea typeface="Calibri" panose="020F0502020204030204" pitchFamily="34" charset="0"/>
                      </a:endParaRPr>
                    </a:p>
                  </a:txBody>
                  <a:tcPr marL="68580" marR="68580" marT="0" marB="0" horzOverflow="overflow"/>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2400" u="none" strike="noStrike" cap="none" normalizeH="0" baseline="0" dirty="0" smtClean="0">
                          <a:ln>
                            <a:noFill/>
                          </a:ln>
                          <a:effectLst/>
                        </a:rPr>
                        <a:t>1</a:t>
                      </a:r>
                      <a:endParaRPr kumimoji="0" lang="en-GB" sz="1800" b="0" i="0" u="none" strike="noStrike" cap="none" normalizeH="0" baseline="0" dirty="0" smtClean="0">
                        <a:ln>
                          <a:noFill/>
                        </a:ln>
                        <a:solidFill>
                          <a:schemeClr val="tx1"/>
                        </a:solidFill>
                        <a:effectLst/>
                        <a:latin typeface="Arial Narrow" panose="020B0606020202030204" pitchFamily="34" charset="0"/>
                        <a:ea typeface="Calibri" panose="020F0502020204030204" pitchFamily="34" charset="0"/>
                      </a:endParaRPr>
                    </a:p>
                  </a:txBody>
                  <a:tcPr marL="68580" marR="68580" marT="0" marB="0" horzOverflow="overflow"/>
                </a:tc>
              </a:tr>
              <a:tr h="1101969">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2400" u="none" strike="noStrike" cap="none" normalizeH="0" baseline="0" dirty="0" smtClean="0">
                          <a:ln>
                            <a:noFill/>
                          </a:ln>
                          <a:effectLst/>
                        </a:rPr>
                        <a:t>3</a:t>
                      </a:r>
                      <a:endParaRPr kumimoji="0" lang="en-GB" sz="1800" b="0" i="0" u="none" strike="noStrike" cap="none" normalizeH="0" baseline="0" dirty="0" smtClean="0">
                        <a:ln>
                          <a:noFill/>
                        </a:ln>
                        <a:solidFill>
                          <a:schemeClr val="tx1"/>
                        </a:solidFill>
                        <a:effectLst/>
                        <a:latin typeface="Arial Narrow" panose="020B0606020202030204" pitchFamily="34" charset="0"/>
                        <a:ea typeface="Calibri" panose="020F0502020204030204" pitchFamily="34" charset="0"/>
                      </a:endParaRPr>
                    </a:p>
                  </a:txBody>
                  <a:tcPr marL="68580" marR="68580" marT="0" marB="0" horzOverflow="overflow"/>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2400" u="none" strike="noStrike" cap="none" normalizeH="0" baseline="0" dirty="0" smtClean="0">
                          <a:ln>
                            <a:noFill/>
                          </a:ln>
                          <a:effectLst/>
                        </a:rPr>
                        <a:t>Pharmacist* with proficiency in computer for data management</a:t>
                      </a:r>
                      <a:endParaRPr kumimoji="0" lang="en-GB" sz="1800" b="0" i="0" u="none" strike="noStrike" cap="none" normalizeH="0" baseline="0" dirty="0" smtClean="0">
                        <a:ln>
                          <a:noFill/>
                        </a:ln>
                        <a:solidFill>
                          <a:schemeClr val="tx1"/>
                        </a:solidFill>
                        <a:effectLst/>
                        <a:latin typeface="Arial Narrow" panose="020B0606020202030204" pitchFamily="34" charset="0"/>
                        <a:ea typeface="Calibri" panose="020F0502020204030204" pitchFamily="34" charset="0"/>
                      </a:endParaRPr>
                    </a:p>
                  </a:txBody>
                  <a:tcPr marL="68580" marR="68580" marT="0" marB="0" horzOverflow="overflow"/>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2400" u="none" strike="noStrike" cap="none" normalizeH="0" baseline="0" dirty="0" smtClean="0">
                          <a:ln>
                            <a:noFill/>
                          </a:ln>
                          <a:effectLst/>
                        </a:rPr>
                        <a:t>1</a:t>
                      </a:r>
                      <a:endParaRPr kumimoji="0" lang="en-GB" sz="1800" b="0" i="0" u="none" strike="noStrike" cap="none" normalizeH="0" baseline="0" dirty="0" smtClean="0">
                        <a:ln>
                          <a:noFill/>
                        </a:ln>
                        <a:solidFill>
                          <a:schemeClr val="tx1"/>
                        </a:solidFill>
                        <a:effectLst/>
                        <a:latin typeface="Arial Narrow" panose="020B0606020202030204" pitchFamily="34" charset="0"/>
                        <a:ea typeface="Calibri" panose="020F0502020204030204" pitchFamily="34" charset="0"/>
                      </a:endParaRPr>
                    </a:p>
                  </a:txBody>
                  <a:tcPr marL="68580" marR="68580" marT="0" marB="0" horzOverflow="overflow"/>
                </a:tc>
              </a:tr>
            </a:tbl>
          </a:graphicData>
        </a:graphic>
      </p:graphicFrame>
      <p:graphicFrame>
        <p:nvGraphicFramePr>
          <p:cNvPr id="5" name="Table 4"/>
          <p:cNvGraphicFramePr>
            <a:graphicFrameLocks noGrp="1"/>
          </p:cNvGraphicFramePr>
          <p:nvPr/>
        </p:nvGraphicFramePr>
        <p:xfrm>
          <a:off x="1447800" y="4724400"/>
          <a:ext cx="7467600" cy="1219200"/>
        </p:xfrm>
        <a:graphic>
          <a:graphicData uri="http://schemas.openxmlformats.org/drawingml/2006/table">
            <a:tbl>
              <a:tblPr firstRow="1" bandRow="1">
                <a:tableStyleId>{5940675A-B579-460E-94D1-54222C63F5DA}</a:tableStyleId>
              </a:tblPr>
              <a:tblGrid>
                <a:gridCol w="7467600"/>
              </a:tblGrid>
              <a:tr h="1219200">
                <a:tc>
                  <a:txBody>
                    <a:bodyPr/>
                    <a:lstStyle/>
                    <a:p>
                      <a:r>
                        <a:rPr kumimoji="0" lang="en-US" sz="2000" b="0" u="none" strike="noStrike" cap="none" normalizeH="0" baseline="0" dirty="0" smtClean="0">
                          <a:ln>
                            <a:noFill/>
                          </a:ln>
                          <a:effectLst/>
                        </a:rPr>
                        <a:t>* In case a pharmacist is not available, other paramedics – Lab Technician or ophthalmic assistant with proficiency in computer for data management may be considered</a:t>
                      </a:r>
                      <a:r>
                        <a:rPr kumimoji="0" lang="en-US" sz="1800" u="none" strike="noStrike" cap="none" normalizeH="0" baseline="0" dirty="0" smtClean="0">
                          <a:ln>
                            <a:noFill/>
                          </a:ln>
                          <a:effectLst/>
                        </a:rPr>
                        <a:t>. </a:t>
                      </a:r>
                      <a:endParaRPr lang="en-US" dirty="0"/>
                    </a:p>
                  </a:txBody>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a:t>
            </a:r>
            <a:endParaRPr lang="en-US" dirty="0"/>
          </a:p>
        </p:txBody>
      </p:sp>
      <p:sp>
        <p:nvSpPr>
          <p:cNvPr id="3" name="Content Placeholder 2"/>
          <p:cNvSpPr>
            <a:spLocks noGrp="1"/>
          </p:cNvSpPr>
          <p:nvPr>
            <p:ph idx="1"/>
          </p:nvPr>
        </p:nvSpPr>
        <p:spPr>
          <a:xfrm>
            <a:off x="1435608" y="1905000"/>
            <a:ext cx="7498080" cy="4343400"/>
          </a:xfrm>
        </p:spPr>
        <p:txBody>
          <a:bodyPr>
            <a:normAutofit/>
          </a:bodyPr>
          <a:lstStyle/>
          <a:p>
            <a:pPr lvl="0"/>
            <a:r>
              <a:rPr lang="en-IN" sz="2400" b="1" dirty="0" smtClean="0"/>
              <a:t>To assess the Team composition and Resources availability with functional Mobile Health Teams working under </a:t>
            </a:r>
            <a:r>
              <a:rPr lang="en-IN" sz="2400" b="1" dirty="0" err="1" smtClean="0"/>
              <a:t>Rashtriya</a:t>
            </a:r>
            <a:r>
              <a:rPr lang="en-IN" sz="2400" b="1" dirty="0" smtClean="0"/>
              <a:t> Bal </a:t>
            </a:r>
            <a:r>
              <a:rPr lang="en-IN" sz="2400" b="1" dirty="0" err="1" smtClean="0"/>
              <a:t>Swasthya</a:t>
            </a:r>
            <a:r>
              <a:rPr lang="en-IN" sz="2400" b="1" dirty="0" smtClean="0"/>
              <a:t> </a:t>
            </a:r>
            <a:r>
              <a:rPr lang="en-IN" sz="2400" b="1" dirty="0" err="1" smtClean="0"/>
              <a:t>Karyakram</a:t>
            </a:r>
            <a:r>
              <a:rPr lang="en-IN" sz="2400" b="1" dirty="0" smtClean="0"/>
              <a:t> (RBSK) in </a:t>
            </a:r>
            <a:r>
              <a:rPr lang="en-IN" sz="2400" b="1" dirty="0" err="1" smtClean="0"/>
              <a:t>Katni</a:t>
            </a:r>
            <a:r>
              <a:rPr lang="en-IN" sz="2400" b="1" dirty="0" smtClean="0"/>
              <a:t> district of Madhya </a:t>
            </a:r>
            <a:r>
              <a:rPr lang="en-IN" sz="2400" b="1" dirty="0" err="1" smtClean="0"/>
              <a:t>Pradesh,India</a:t>
            </a:r>
            <a:endParaRPr lang="en-US" sz="2400" dirty="0" smtClean="0"/>
          </a:p>
          <a:p>
            <a:endParaRPr lang="en-US" sz="24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138</TotalTime>
  <Words>1108</Words>
  <Application>Microsoft Office PowerPoint</Application>
  <PresentationFormat>On-screen Show (4:3)</PresentationFormat>
  <Paragraphs>91</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Solstice</vt:lpstr>
      <vt:lpstr>       Assessment of the team composition and resource available with Mobile Health Teams working under Rashtriya Bal Swasthya Karyakram(RBSK) in Katni district of Madhya Pradesh,India </vt:lpstr>
      <vt:lpstr>Content</vt:lpstr>
      <vt:lpstr> Background</vt:lpstr>
      <vt:lpstr>           About The Study</vt:lpstr>
      <vt:lpstr>Introduction</vt:lpstr>
      <vt:lpstr>30 health conditions to be screened and managed  </vt:lpstr>
      <vt:lpstr>Target Age Group</vt:lpstr>
      <vt:lpstr>Composition of Mobile Health Team  </vt:lpstr>
      <vt:lpstr>Objective</vt:lpstr>
      <vt:lpstr>Specific Objective</vt:lpstr>
      <vt:lpstr>Methodology</vt:lpstr>
      <vt:lpstr>          Key Findings</vt:lpstr>
      <vt:lpstr>1. Block Having MHT as per Norms </vt:lpstr>
      <vt:lpstr>2. Teams composition </vt:lpstr>
      <vt:lpstr>3.Availability of tool kit for screening: </vt:lpstr>
      <vt:lpstr>4. Timely Availability of RBSK vehicle  </vt:lpstr>
      <vt:lpstr>5.Role out  according to Micro plan: </vt:lpstr>
      <vt:lpstr>Result Interpretation</vt:lpstr>
      <vt:lpstr>Conclusion</vt:lpstr>
      <vt:lpstr>Recommendation</vt:lpstr>
      <vt:lpstr>References</vt:lpstr>
      <vt:lpstr>                 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Assessment of the Team Composition And Resource Available With Mobile Health Teams Working Under Rashtriya Bal Swasthya Karyakram(RBSK) in Katni District Of Madhya Pradesh,India</dc:title>
  <dc:creator>This</dc:creator>
  <cp:lastModifiedBy>This</cp:lastModifiedBy>
  <cp:revision>11</cp:revision>
  <dcterms:created xsi:type="dcterms:W3CDTF">2017-05-16T14:48:52Z</dcterms:created>
  <dcterms:modified xsi:type="dcterms:W3CDTF">2017-05-17T17:41:00Z</dcterms:modified>
</cp:coreProperties>
</file>