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 id="280" r:id="rId16"/>
    <p:sldId id="275" r:id="rId17"/>
    <p:sldId id="272" r:id="rId18"/>
    <p:sldId id="278" r:id="rId19"/>
    <p:sldId id="279" r:id="rId20"/>
    <p:sldId id="281" r:id="rId21"/>
    <p:sldId id="273" r:id="rId22"/>
    <p:sldId id="274"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16031-BEF4-43AB-9CD5-696E2417AD77}"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IN"/>
        </a:p>
      </dgm:t>
    </dgm:pt>
    <dgm:pt modelId="{D2B5DDF5-4423-4A7F-8C70-71ED52687E55}">
      <dgm:prSet phldrT="[Text]" custT="1"/>
      <dgm:spPr/>
      <dgm:t>
        <a:bodyPr/>
        <a:lstStyle/>
        <a:p>
          <a:r>
            <a:rPr lang="en-US" sz="2800" b="1" dirty="0">
              <a:solidFill>
                <a:schemeClr val="tx1"/>
              </a:solidFill>
            </a:rPr>
            <a:t>I</a:t>
          </a:r>
          <a:endParaRPr lang="en-IN" sz="2800" b="1" dirty="0">
            <a:solidFill>
              <a:schemeClr val="tx1"/>
            </a:solidFill>
          </a:endParaRPr>
        </a:p>
      </dgm:t>
    </dgm:pt>
    <dgm:pt modelId="{0A8E53EE-FFD6-476F-9DBD-CD2BAD8B0667}" type="parTrans" cxnId="{E038A3BC-ACFD-465C-A083-D65321BE4230}">
      <dgm:prSet/>
      <dgm:spPr/>
      <dgm:t>
        <a:bodyPr/>
        <a:lstStyle/>
        <a:p>
          <a:endParaRPr lang="en-IN"/>
        </a:p>
      </dgm:t>
    </dgm:pt>
    <dgm:pt modelId="{91ABD531-085D-4B6D-8EF0-50319BD13C36}" type="sibTrans" cxnId="{E038A3BC-ACFD-465C-A083-D65321BE4230}">
      <dgm:prSet/>
      <dgm:spPr/>
      <dgm:t>
        <a:bodyPr/>
        <a:lstStyle/>
        <a:p>
          <a:endParaRPr lang="en-IN"/>
        </a:p>
      </dgm:t>
    </dgm:pt>
    <dgm:pt modelId="{EAE7368E-FB4F-4018-BBBA-8D2EE15CA778}">
      <dgm:prSet phldrT="[Text]" custT="1"/>
      <dgm:spPr/>
      <dgm:t>
        <a:bodyPr/>
        <a:lstStyle/>
        <a:p>
          <a:r>
            <a:rPr lang="en-US" sz="2800" b="1" dirty="0">
              <a:solidFill>
                <a:schemeClr val="tx1"/>
              </a:solidFill>
            </a:rPr>
            <a:t>C</a:t>
          </a:r>
          <a:endParaRPr lang="en-IN" sz="2800" b="1" dirty="0">
            <a:solidFill>
              <a:schemeClr val="tx1"/>
            </a:solidFill>
          </a:endParaRPr>
        </a:p>
      </dgm:t>
    </dgm:pt>
    <dgm:pt modelId="{7BA0CA2F-F5E0-4A9D-8B8B-CBAF464B1A92}" type="parTrans" cxnId="{E172F6A9-0ED8-4157-AED7-447936391637}">
      <dgm:prSet/>
      <dgm:spPr/>
      <dgm:t>
        <a:bodyPr/>
        <a:lstStyle/>
        <a:p>
          <a:endParaRPr lang="en-IN"/>
        </a:p>
      </dgm:t>
    </dgm:pt>
    <dgm:pt modelId="{A620FCE5-1F62-447A-B73C-BCB5A51AEDC6}" type="sibTrans" cxnId="{E172F6A9-0ED8-4157-AED7-447936391637}">
      <dgm:prSet/>
      <dgm:spPr/>
      <dgm:t>
        <a:bodyPr/>
        <a:lstStyle/>
        <a:p>
          <a:endParaRPr lang="en-IN"/>
        </a:p>
      </dgm:t>
    </dgm:pt>
    <dgm:pt modelId="{D332DBCB-4E4B-4DA1-9B8E-0D8DEB5B990C}">
      <dgm:prSet phldrT="[Text]" custT="1"/>
      <dgm:spPr/>
      <dgm:t>
        <a:bodyPr/>
        <a:lstStyle/>
        <a:p>
          <a:r>
            <a:rPr lang="en-US" sz="2800" b="1" dirty="0">
              <a:solidFill>
                <a:schemeClr val="tx1"/>
              </a:solidFill>
            </a:rPr>
            <a:t>E</a:t>
          </a:r>
          <a:endParaRPr lang="en-IN" sz="2800" b="1" dirty="0">
            <a:solidFill>
              <a:schemeClr val="tx1"/>
            </a:solidFill>
          </a:endParaRPr>
        </a:p>
      </dgm:t>
    </dgm:pt>
    <dgm:pt modelId="{AEA441A7-402C-4CFE-A896-7D943A47D6F0}" type="parTrans" cxnId="{5073ADB9-1618-475F-84B3-9814912CA6F5}">
      <dgm:prSet/>
      <dgm:spPr/>
      <dgm:t>
        <a:bodyPr/>
        <a:lstStyle/>
        <a:p>
          <a:endParaRPr lang="en-IN"/>
        </a:p>
      </dgm:t>
    </dgm:pt>
    <dgm:pt modelId="{DACFC357-0B98-43EF-8405-8971308F8200}" type="sibTrans" cxnId="{5073ADB9-1618-475F-84B3-9814912CA6F5}">
      <dgm:prSet/>
      <dgm:spPr/>
      <dgm:t>
        <a:bodyPr/>
        <a:lstStyle/>
        <a:p>
          <a:endParaRPr lang="en-IN"/>
        </a:p>
      </dgm:t>
    </dgm:pt>
    <dgm:pt modelId="{896A14B9-3493-4D46-AADC-8C521E81F618}">
      <dgm:prSet phldrT="[Text]"/>
      <dgm:spPr/>
      <dgm:t>
        <a:bodyPr/>
        <a:lstStyle/>
        <a:p>
          <a:r>
            <a:rPr lang="en-US" dirty="0"/>
            <a:t>EXCELLENCE</a:t>
          </a:r>
          <a:endParaRPr lang="en-IN" dirty="0"/>
        </a:p>
      </dgm:t>
    </dgm:pt>
    <dgm:pt modelId="{FC45A77B-140D-4BDB-A7BF-73C74D612D5D}" type="parTrans" cxnId="{A1C766D7-BF3C-49A3-B3B2-5D9BD409908F}">
      <dgm:prSet/>
      <dgm:spPr/>
      <dgm:t>
        <a:bodyPr/>
        <a:lstStyle/>
        <a:p>
          <a:endParaRPr lang="en-IN"/>
        </a:p>
      </dgm:t>
    </dgm:pt>
    <dgm:pt modelId="{6EF274A6-8A44-4FBA-8488-CCE55370A997}" type="sibTrans" cxnId="{A1C766D7-BF3C-49A3-B3B2-5D9BD409908F}">
      <dgm:prSet/>
      <dgm:spPr/>
      <dgm:t>
        <a:bodyPr/>
        <a:lstStyle/>
        <a:p>
          <a:endParaRPr lang="en-IN"/>
        </a:p>
      </dgm:t>
    </dgm:pt>
    <dgm:pt modelId="{2861B0B1-CFDC-41B7-884D-FB781E81D1DC}">
      <dgm:prSet custT="1"/>
      <dgm:spPr/>
      <dgm:t>
        <a:bodyPr/>
        <a:lstStyle/>
        <a:p>
          <a:r>
            <a:rPr lang="en-US" sz="2800" b="1" dirty="0">
              <a:solidFill>
                <a:schemeClr val="tx1"/>
              </a:solidFill>
            </a:rPr>
            <a:t>A</a:t>
          </a:r>
          <a:endParaRPr lang="en-IN" sz="2800" b="1" dirty="0">
            <a:solidFill>
              <a:schemeClr val="tx1"/>
            </a:solidFill>
          </a:endParaRPr>
        </a:p>
      </dgm:t>
    </dgm:pt>
    <dgm:pt modelId="{036FEDE0-7276-4E03-85A2-7300EAE72395}" type="parTrans" cxnId="{4AD1FFFD-D48F-410C-8392-1E37A2DCFF48}">
      <dgm:prSet/>
      <dgm:spPr/>
      <dgm:t>
        <a:bodyPr/>
        <a:lstStyle/>
        <a:p>
          <a:endParaRPr lang="en-IN"/>
        </a:p>
      </dgm:t>
    </dgm:pt>
    <dgm:pt modelId="{86CBDB8F-C2CE-4FC4-86F7-B485A5CD4928}" type="sibTrans" cxnId="{4AD1FFFD-D48F-410C-8392-1E37A2DCFF48}">
      <dgm:prSet/>
      <dgm:spPr/>
      <dgm:t>
        <a:bodyPr/>
        <a:lstStyle/>
        <a:p>
          <a:endParaRPr lang="en-IN"/>
        </a:p>
      </dgm:t>
    </dgm:pt>
    <dgm:pt modelId="{DA6CB6A0-14FF-47DA-B38A-EE64F630713C}">
      <dgm:prSet custT="1"/>
      <dgm:spPr/>
      <dgm:t>
        <a:bodyPr/>
        <a:lstStyle/>
        <a:p>
          <a:r>
            <a:rPr lang="en-US" sz="2800" b="1" dirty="0">
              <a:solidFill>
                <a:schemeClr val="tx1"/>
              </a:solidFill>
            </a:rPr>
            <a:t>R</a:t>
          </a:r>
          <a:endParaRPr lang="en-IN" sz="2800" b="1" dirty="0">
            <a:solidFill>
              <a:schemeClr val="tx1"/>
            </a:solidFill>
          </a:endParaRPr>
        </a:p>
      </dgm:t>
    </dgm:pt>
    <dgm:pt modelId="{4E6970B4-2E31-4CDA-AA89-09CF13B57ED8}" type="parTrans" cxnId="{F79F09E3-376F-4005-9B88-E156ED78778A}">
      <dgm:prSet/>
      <dgm:spPr/>
      <dgm:t>
        <a:bodyPr/>
        <a:lstStyle/>
        <a:p>
          <a:endParaRPr lang="en-IN"/>
        </a:p>
      </dgm:t>
    </dgm:pt>
    <dgm:pt modelId="{206895C3-2562-47C8-9E61-4BCB2C22A073}" type="sibTrans" cxnId="{F79F09E3-376F-4005-9B88-E156ED78778A}">
      <dgm:prSet/>
      <dgm:spPr/>
      <dgm:t>
        <a:bodyPr/>
        <a:lstStyle/>
        <a:p>
          <a:endParaRPr lang="en-IN"/>
        </a:p>
      </dgm:t>
    </dgm:pt>
    <dgm:pt modelId="{2606150F-A65E-432B-817B-CD07DA2CE5B2}">
      <dgm:prSet/>
      <dgm:spPr/>
      <dgm:t>
        <a:bodyPr/>
        <a:lstStyle/>
        <a:p>
          <a:r>
            <a:rPr lang="en-US" dirty="0"/>
            <a:t>INTEGRITY</a:t>
          </a:r>
          <a:endParaRPr lang="en-IN" dirty="0"/>
        </a:p>
      </dgm:t>
    </dgm:pt>
    <dgm:pt modelId="{A1E84199-6BE8-4063-A72D-1E66E0FED2A5}" type="parTrans" cxnId="{67D1F43B-325C-41E7-980F-9F13DDBB16E9}">
      <dgm:prSet/>
      <dgm:spPr/>
      <dgm:t>
        <a:bodyPr/>
        <a:lstStyle/>
        <a:p>
          <a:endParaRPr lang="en-US"/>
        </a:p>
      </dgm:t>
    </dgm:pt>
    <dgm:pt modelId="{7C3474B3-CFEB-467E-8961-A56C98DDB8B4}" type="sibTrans" cxnId="{67D1F43B-325C-41E7-980F-9F13DDBB16E9}">
      <dgm:prSet/>
      <dgm:spPr/>
      <dgm:t>
        <a:bodyPr/>
        <a:lstStyle/>
        <a:p>
          <a:endParaRPr lang="en-US"/>
        </a:p>
      </dgm:t>
    </dgm:pt>
    <dgm:pt modelId="{BF637759-08B4-47AD-95DA-F8BF682C6FA5}">
      <dgm:prSet/>
      <dgm:spPr/>
      <dgm:t>
        <a:bodyPr/>
        <a:lstStyle/>
        <a:p>
          <a:r>
            <a:rPr lang="en-US" dirty="0"/>
            <a:t>COMPASSION</a:t>
          </a:r>
          <a:endParaRPr lang="en-IN" dirty="0"/>
        </a:p>
      </dgm:t>
    </dgm:pt>
    <dgm:pt modelId="{831D1630-2C9B-4AC7-B12B-BB7DAE9B9824}" type="parTrans" cxnId="{1A366DC8-D94A-4A5F-AF52-A892494F5BC4}">
      <dgm:prSet/>
      <dgm:spPr/>
      <dgm:t>
        <a:bodyPr/>
        <a:lstStyle/>
        <a:p>
          <a:endParaRPr lang="en-US"/>
        </a:p>
      </dgm:t>
    </dgm:pt>
    <dgm:pt modelId="{7AC62212-7D2A-4091-908F-C38E29809AEB}" type="sibTrans" cxnId="{1A366DC8-D94A-4A5F-AF52-A892494F5BC4}">
      <dgm:prSet/>
      <dgm:spPr/>
      <dgm:t>
        <a:bodyPr/>
        <a:lstStyle/>
        <a:p>
          <a:endParaRPr lang="en-US"/>
        </a:p>
      </dgm:t>
    </dgm:pt>
    <dgm:pt modelId="{61641BB3-52B0-4364-A4A6-41086E705BB2}">
      <dgm:prSet/>
      <dgm:spPr/>
      <dgm:t>
        <a:bodyPr/>
        <a:lstStyle/>
        <a:p>
          <a:r>
            <a:rPr lang="en-US" dirty="0"/>
            <a:t>ACCOUNTABILITY</a:t>
          </a:r>
          <a:endParaRPr lang="en-IN" dirty="0"/>
        </a:p>
      </dgm:t>
    </dgm:pt>
    <dgm:pt modelId="{79E560A5-229C-49E9-8032-3FC9ACD55605}" type="parTrans" cxnId="{4876FCB4-9340-4E26-94C8-FCF94EF42551}">
      <dgm:prSet/>
      <dgm:spPr/>
      <dgm:t>
        <a:bodyPr/>
        <a:lstStyle/>
        <a:p>
          <a:endParaRPr lang="en-US"/>
        </a:p>
      </dgm:t>
    </dgm:pt>
    <dgm:pt modelId="{A4FC3DD4-EDF7-45C1-BED4-BDD103A38C86}" type="sibTrans" cxnId="{4876FCB4-9340-4E26-94C8-FCF94EF42551}">
      <dgm:prSet/>
      <dgm:spPr/>
      <dgm:t>
        <a:bodyPr/>
        <a:lstStyle/>
        <a:p>
          <a:endParaRPr lang="en-US"/>
        </a:p>
      </dgm:t>
    </dgm:pt>
    <dgm:pt modelId="{CD1D7CF2-9CD7-45BB-B183-1D66CC88F98D}">
      <dgm:prSet/>
      <dgm:spPr/>
      <dgm:t>
        <a:bodyPr/>
        <a:lstStyle/>
        <a:p>
          <a:r>
            <a:rPr lang="en-US" dirty="0"/>
            <a:t>RESPECT</a:t>
          </a:r>
          <a:endParaRPr lang="en-IN" dirty="0"/>
        </a:p>
      </dgm:t>
    </dgm:pt>
    <dgm:pt modelId="{8E9C40BC-357A-4C0C-894D-50D03BBA14AE}" type="parTrans" cxnId="{54939B8B-1F54-46C3-8BD4-46C42B86B5E2}">
      <dgm:prSet/>
      <dgm:spPr/>
      <dgm:t>
        <a:bodyPr/>
        <a:lstStyle/>
        <a:p>
          <a:endParaRPr lang="en-US"/>
        </a:p>
      </dgm:t>
    </dgm:pt>
    <dgm:pt modelId="{66225022-E564-4496-8806-C93105480CDC}" type="sibTrans" cxnId="{54939B8B-1F54-46C3-8BD4-46C42B86B5E2}">
      <dgm:prSet/>
      <dgm:spPr/>
      <dgm:t>
        <a:bodyPr/>
        <a:lstStyle/>
        <a:p>
          <a:endParaRPr lang="en-US"/>
        </a:p>
      </dgm:t>
    </dgm:pt>
    <dgm:pt modelId="{9E9470D0-F734-43FC-BE8E-B6405F9174EC}" type="pres">
      <dgm:prSet presAssocID="{7B816031-BEF4-43AB-9CD5-696E2417AD77}" presName="linearFlow" presStyleCnt="0">
        <dgm:presLayoutVars>
          <dgm:dir/>
          <dgm:animLvl val="lvl"/>
          <dgm:resizeHandles val="exact"/>
        </dgm:presLayoutVars>
      </dgm:prSet>
      <dgm:spPr/>
      <dgm:t>
        <a:bodyPr/>
        <a:lstStyle/>
        <a:p>
          <a:endParaRPr lang="en-US"/>
        </a:p>
      </dgm:t>
    </dgm:pt>
    <dgm:pt modelId="{93932ABC-2688-4171-BE31-D8B627696D25}" type="pres">
      <dgm:prSet presAssocID="{D2B5DDF5-4423-4A7F-8C70-71ED52687E55}" presName="composite" presStyleCnt="0"/>
      <dgm:spPr/>
    </dgm:pt>
    <dgm:pt modelId="{3BEF7D6C-0F5C-414A-ADF3-30A9938EF22F}" type="pres">
      <dgm:prSet presAssocID="{D2B5DDF5-4423-4A7F-8C70-71ED52687E55}" presName="parentText" presStyleLbl="alignNode1" presStyleIdx="0" presStyleCnt="5">
        <dgm:presLayoutVars>
          <dgm:chMax val="1"/>
          <dgm:bulletEnabled val="1"/>
        </dgm:presLayoutVars>
      </dgm:prSet>
      <dgm:spPr/>
      <dgm:t>
        <a:bodyPr/>
        <a:lstStyle/>
        <a:p>
          <a:endParaRPr lang="en-US"/>
        </a:p>
      </dgm:t>
    </dgm:pt>
    <dgm:pt modelId="{66E176FC-18EA-4A66-9E7D-182C86BCC50C}" type="pres">
      <dgm:prSet presAssocID="{D2B5DDF5-4423-4A7F-8C70-71ED52687E55}" presName="descendantText" presStyleLbl="alignAcc1" presStyleIdx="0" presStyleCnt="5">
        <dgm:presLayoutVars>
          <dgm:bulletEnabled val="1"/>
        </dgm:presLayoutVars>
      </dgm:prSet>
      <dgm:spPr/>
      <dgm:t>
        <a:bodyPr/>
        <a:lstStyle/>
        <a:p>
          <a:endParaRPr lang="en-US"/>
        </a:p>
      </dgm:t>
    </dgm:pt>
    <dgm:pt modelId="{604F41D7-BCF3-47F5-A579-8E3D9C3FEF18}" type="pres">
      <dgm:prSet presAssocID="{91ABD531-085D-4B6D-8EF0-50319BD13C36}" presName="sp" presStyleCnt="0"/>
      <dgm:spPr/>
    </dgm:pt>
    <dgm:pt modelId="{43DD0E06-19DC-4195-ABE9-660EFED3BBCD}" type="pres">
      <dgm:prSet presAssocID="{EAE7368E-FB4F-4018-BBBA-8D2EE15CA778}" presName="composite" presStyleCnt="0"/>
      <dgm:spPr/>
    </dgm:pt>
    <dgm:pt modelId="{F8FBEEEE-BFAD-4100-8FB6-A1A0D7AEE6E6}" type="pres">
      <dgm:prSet presAssocID="{EAE7368E-FB4F-4018-BBBA-8D2EE15CA778}" presName="parentText" presStyleLbl="alignNode1" presStyleIdx="1" presStyleCnt="5">
        <dgm:presLayoutVars>
          <dgm:chMax val="1"/>
          <dgm:bulletEnabled val="1"/>
        </dgm:presLayoutVars>
      </dgm:prSet>
      <dgm:spPr/>
      <dgm:t>
        <a:bodyPr/>
        <a:lstStyle/>
        <a:p>
          <a:endParaRPr lang="en-US"/>
        </a:p>
      </dgm:t>
    </dgm:pt>
    <dgm:pt modelId="{98A0D261-D114-4F3A-98B6-8AD965A3AF09}" type="pres">
      <dgm:prSet presAssocID="{EAE7368E-FB4F-4018-BBBA-8D2EE15CA778}" presName="descendantText" presStyleLbl="alignAcc1" presStyleIdx="1" presStyleCnt="5" custLinFactNeighborX="576" custLinFactNeighborY="6261">
        <dgm:presLayoutVars>
          <dgm:bulletEnabled val="1"/>
        </dgm:presLayoutVars>
      </dgm:prSet>
      <dgm:spPr/>
      <dgm:t>
        <a:bodyPr/>
        <a:lstStyle/>
        <a:p>
          <a:endParaRPr lang="en-US"/>
        </a:p>
      </dgm:t>
    </dgm:pt>
    <dgm:pt modelId="{38170742-BB56-4436-B6D8-AF1AB717369B}" type="pres">
      <dgm:prSet presAssocID="{A620FCE5-1F62-447A-B73C-BCB5A51AEDC6}" presName="sp" presStyleCnt="0"/>
      <dgm:spPr/>
    </dgm:pt>
    <dgm:pt modelId="{4705AEEA-A0EE-4178-A5C7-C7AAEBC9AF2B}" type="pres">
      <dgm:prSet presAssocID="{2861B0B1-CFDC-41B7-884D-FB781E81D1DC}" presName="composite" presStyleCnt="0"/>
      <dgm:spPr/>
    </dgm:pt>
    <dgm:pt modelId="{62A13069-0CC2-4498-AA0B-EF8DE18259F2}" type="pres">
      <dgm:prSet presAssocID="{2861B0B1-CFDC-41B7-884D-FB781E81D1DC}" presName="parentText" presStyleLbl="alignNode1" presStyleIdx="2" presStyleCnt="5">
        <dgm:presLayoutVars>
          <dgm:chMax val="1"/>
          <dgm:bulletEnabled val="1"/>
        </dgm:presLayoutVars>
      </dgm:prSet>
      <dgm:spPr/>
      <dgm:t>
        <a:bodyPr/>
        <a:lstStyle/>
        <a:p>
          <a:endParaRPr lang="en-US"/>
        </a:p>
      </dgm:t>
    </dgm:pt>
    <dgm:pt modelId="{FDF2B03A-3F9A-4D03-8ECB-D23C34441E12}" type="pres">
      <dgm:prSet presAssocID="{2861B0B1-CFDC-41B7-884D-FB781E81D1DC}" presName="descendantText" presStyleLbl="alignAcc1" presStyleIdx="2" presStyleCnt="5">
        <dgm:presLayoutVars>
          <dgm:bulletEnabled val="1"/>
        </dgm:presLayoutVars>
      </dgm:prSet>
      <dgm:spPr/>
      <dgm:t>
        <a:bodyPr/>
        <a:lstStyle/>
        <a:p>
          <a:endParaRPr lang="en-US"/>
        </a:p>
      </dgm:t>
    </dgm:pt>
    <dgm:pt modelId="{7436078E-4CF0-4861-AB29-50A275F77279}" type="pres">
      <dgm:prSet presAssocID="{86CBDB8F-C2CE-4FC4-86F7-B485A5CD4928}" presName="sp" presStyleCnt="0"/>
      <dgm:spPr/>
    </dgm:pt>
    <dgm:pt modelId="{8F9CAFE9-AF7B-4C8D-BD8D-81FA6EA4438A}" type="pres">
      <dgm:prSet presAssocID="{DA6CB6A0-14FF-47DA-B38A-EE64F630713C}" presName="composite" presStyleCnt="0"/>
      <dgm:spPr/>
    </dgm:pt>
    <dgm:pt modelId="{CE47E72C-405A-449A-8FEB-5C8FF66C9332}" type="pres">
      <dgm:prSet presAssocID="{DA6CB6A0-14FF-47DA-B38A-EE64F630713C}" presName="parentText" presStyleLbl="alignNode1" presStyleIdx="3" presStyleCnt="5">
        <dgm:presLayoutVars>
          <dgm:chMax val="1"/>
          <dgm:bulletEnabled val="1"/>
        </dgm:presLayoutVars>
      </dgm:prSet>
      <dgm:spPr/>
      <dgm:t>
        <a:bodyPr/>
        <a:lstStyle/>
        <a:p>
          <a:endParaRPr lang="en-US"/>
        </a:p>
      </dgm:t>
    </dgm:pt>
    <dgm:pt modelId="{CE6348EF-630F-4961-BFFA-25F8E0B3A59E}" type="pres">
      <dgm:prSet presAssocID="{DA6CB6A0-14FF-47DA-B38A-EE64F630713C}" presName="descendantText" presStyleLbl="alignAcc1" presStyleIdx="3" presStyleCnt="5">
        <dgm:presLayoutVars>
          <dgm:bulletEnabled val="1"/>
        </dgm:presLayoutVars>
      </dgm:prSet>
      <dgm:spPr/>
      <dgm:t>
        <a:bodyPr/>
        <a:lstStyle/>
        <a:p>
          <a:endParaRPr lang="en-US"/>
        </a:p>
      </dgm:t>
    </dgm:pt>
    <dgm:pt modelId="{D4E2B76E-597F-4132-BD80-66B40F859176}" type="pres">
      <dgm:prSet presAssocID="{206895C3-2562-47C8-9E61-4BCB2C22A073}" presName="sp" presStyleCnt="0"/>
      <dgm:spPr/>
    </dgm:pt>
    <dgm:pt modelId="{36280EBE-8D20-40D8-A61E-711916C2EF09}" type="pres">
      <dgm:prSet presAssocID="{D332DBCB-4E4B-4DA1-9B8E-0D8DEB5B990C}" presName="composite" presStyleCnt="0"/>
      <dgm:spPr/>
    </dgm:pt>
    <dgm:pt modelId="{412DB6C3-B8E7-48EC-BDFF-02A38ED58A7A}" type="pres">
      <dgm:prSet presAssocID="{D332DBCB-4E4B-4DA1-9B8E-0D8DEB5B990C}" presName="parentText" presStyleLbl="alignNode1" presStyleIdx="4" presStyleCnt="5">
        <dgm:presLayoutVars>
          <dgm:chMax val="1"/>
          <dgm:bulletEnabled val="1"/>
        </dgm:presLayoutVars>
      </dgm:prSet>
      <dgm:spPr/>
      <dgm:t>
        <a:bodyPr/>
        <a:lstStyle/>
        <a:p>
          <a:endParaRPr lang="en-US"/>
        </a:p>
      </dgm:t>
    </dgm:pt>
    <dgm:pt modelId="{47A1BD72-9A32-4272-B8F5-B5D790C9C2D7}" type="pres">
      <dgm:prSet presAssocID="{D332DBCB-4E4B-4DA1-9B8E-0D8DEB5B990C}" presName="descendantText" presStyleLbl="alignAcc1" presStyleIdx="4" presStyleCnt="5">
        <dgm:presLayoutVars>
          <dgm:bulletEnabled val="1"/>
        </dgm:presLayoutVars>
      </dgm:prSet>
      <dgm:spPr/>
      <dgm:t>
        <a:bodyPr/>
        <a:lstStyle/>
        <a:p>
          <a:endParaRPr lang="en-US"/>
        </a:p>
      </dgm:t>
    </dgm:pt>
  </dgm:ptLst>
  <dgm:cxnLst>
    <dgm:cxn modelId="{4AD1FFFD-D48F-410C-8392-1E37A2DCFF48}" srcId="{7B816031-BEF4-43AB-9CD5-696E2417AD77}" destId="{2861B0B1-CFDC-41B7-884D-FB781E81D1DC}" srcOrd="2" destOrd="0" parTransId="{036FEDE0-7276-4E03-85A2-7300EAE72395}" sibTransId="{86CBDB8F-C2CE-4FC4-86F7-B485A5CD4928}"/>
    <dgm:cxn modelId="{5B6F8E5F-3368-4A87-98C0-4CF736186721}" type="presOf" srcId="{D332DBCB-4E4B-4DA1-9B8E-0D8DEB5B990C}" destId="{412DB6C3-B8E7-48EC-BDFF-02A38ED58A7A}" srcOrd="0" destOrd="0" presId="urn:microsoft.com/office/officeart/2005/8/layout/chevron2"/>
    <dgm:cxn modelId="{513DF677-8241-43A6-B434-D393082089EF}" type="presOf" srcId="{BF637759-08B4-47AD-95DA-F8BF682C6FA5}" destId="{98A0D261-D114-4F3A-98B6-8AD965A3AF09}" srcOrd="0" destOrd="0" presId="urn:microsoft.com/office/officeart/2005/8/layout/chevron2"/>
    <dgm:cxn modelId="{B6B9BD28-9A7E-4329-971C-83CECF39C33B}" type="presOf" srcId="{2861B0B1-CFDC-41B7-884D-FB781E81D1DC}" destId="{62A13069-0CC2-4498-AA0B-EF8DE18259F2}" srcOrd="0" destOrd="0" presId="urn:microsoft.com/office/officeart/2005/8/layout/chevron2"/>
    <dgm:cxn modelId="{1A366DC8-D94A-4A5F-AF52-A892494F5BC4}" srcId="{EAE7368E-FB4F-4018-BBBA-8D2EE15CA778}" destId="{BF637759-08B4-47AD-95DA-F8BF682C6FA5}" srcOrd="0" destOrd="0" parTransId="{831D1630-2C9B-4AC7-B12B-BB7DAE9B9824}" sibTransId="{7AC62212-7D2A-4091-908F-C38E29809AEB}"/>
    <dgm:cxn modelId="{A1C766D7-BF3C-49A3-B3B2-5D9BD409908F}" srcId="{D332DBCB-4E4B-4DA1-9B8E-0D8DEB5B990C}" destId="{896A14B9-3493-4D46-AADC-8C521E81F618}" srcOrd="0" destOrd="0" parTransId="{FC45A77B-140D-4BDB-A7BF-73C74D612D5D}" sibTransId="{6EF274A6-8A44-4FBA-8488-CCE55370A997}"/>
    <dgm:cxn modelId="{E61DC268-50CF-49B6-ABAE-575B6498EFCA}" type="presOf" srcId="{7B816031-BEF4-43AB-9CD5-696E2417AD77}" destId="{9E9470D0-F734-43FC-BE8E-B6405F9174EC}" srcOrd="0" destOrd="0" presId="urn:microsoft.com/office/officeart/2005/8/layout/chevron2"/>
    <dgm:cxn modelId="{E038A3BC-ACFD-465C-A083-D65321BE4230}" srcId="{7B816031-BEF4-43AB-9CD5-696E2417AD77}" destId="{D2B5DDF5-4423-4A7F-8C70-71ED52687E55}" srcOrd="0" destOrd="0" parTransId="{0A8E53EE-FFD6-476F-9DBD-CD2BAD8B0667}" sibTransId="{91ABD531-085D-4B6D-8EF0-50319BD13C36}"/>
    <dgm:cxn modelId="{E8553704-32AC-4972-8765-9B3A3C97ADAE}" type="presOf" srcId="{896A14B9-3493-4D46-AADC-8C521E81F618}" destId="{47A1BD72-9A32-4272-B8F5-B5D790C9C2D7}" srcOrd="0" destOrd="0" presId="urn:microsoft.com/office/officeart/2005/8/layout/chevron2"/>
    <dgm:cxn modelId="{FA0B7165-E4C6-41E6-BF99-0CD2791CE1B9}" type="presOf" srcId="{DA6CB6A0-14FF-47DA-B38A-EE64F630713C}" destId="{CE47E72C-405A-449A-8FEB-5C8FF66C9332}" srcOrd="0" destOrd="0" presId="urn:microsoft.com/office/officeart/2005/8/layout/chevron2"/>
    <dgm:cxn modelId="{5073ADB9-1618-475F-84B3-9814912CA6F5}" srcId="{7B816031-BEF4-43AB-9CD5-696E2417AD77}" destId="{D332DBCB-4E4B-4DA1-9B8E-0D8DEB5B990C}" srcOrd="4" destOrd="0" parTransId="{AEA441A7-402C-4CFE-A896-7D943A47D6F0}" sibTransId="{DACFC357-0B98-43EF-8405-8971308F8200}"/>
    <dgm:cxn modelId="{34817A20-0645-465C-ADC5-32848311D5A4}" type="presOf" srcId="{D2B5DDF5-4423-4A7F-8C70-71ED52687E55}" destId="{3BEF7D6C-0F5C-414A-ADF3-30A9938EF22F}" srcOrd="0" destOrd="0" presId="urn:microsoft.com/office/officeart/2005/8/layout/chevron2"/>
    <dgm:cxn modelId="{54939B8B-1F54-46C3-8BD4-46C42B86B5E2}" srcId="{DA6CB6A0-14FF-47DA-B38A-EE64F630713C}" destId="{CD1D7CF2-9CD7-45BB-B183-1D66CC88F98D}" srcOrd="0" destOrd="0" parTransId="{8E9C40BC-357A-4C0C-894D-50D03BBA14AE}" sibTransId="{66225022-E564-4496-8806-C93105480CDC}"/>
    <dgm:cxn modelId="{43706117-4F73-45E3-8902-9CB47C61A04F}" type="presOf" srcId="{CD1D7CF2-9CD7-45BB-B183-1D66CC88F98D}" destId="{CE6348EF-630F-4961-BFFA-25F8E0B3A59E}" srcOrd="0" destOrd="0" presId="urn:microsoft.com/office/officeart/2005/8/layout/chevron2"/>
    <dgm:cxn modelId="{73582902-AB52-4996-9437-79E8544C05AC}" type="presOf" srcId="{61641BB3-52B0-4364-A4A6-41086E705BB2}" destId="{FDF2B03A-3F9A-4D03-8ECB-D23C34441E12}" srcOrd="0" destOrd="0" presId="urn:microsoft.com/office/officeart/2005/8/layout/chevron2"/>
    <dgm:cxn modelId="{4876FCB4-9340-4E26-94C8-FCF94EF42551}" srcId="{2861B0B1-CFDC-41B7-884D-FB781E81D1DC}" destId="{61641BB3-52B0-4364-A4A6-41086E705BB2}" srcOrd="0" destOrd="0" parTransId="{79E560A5-229C-49E9-8032-3FC9ACD55605}" sibTransId="{A4FC3DD4-EDF7-45C1-BED4-BDD103A38C86}"/>
    <dgm:cxn modelId="{67D1F43B-325C-41E7-980F-9F13DDBB16E9}" srcId="{D2B5DDF5-4423-4A7F-8C70-71ED52687E55}" destId="{2606150F-A65E-432B-817B-CD07DA2CE5B2}" srcOrd="0" destOrd="0" parTransId="{A1E84199-6BE8-4063-A72D-1E66E0FED2A5}" sibTransId="{7C3474B3-CFEB-467E-8961-A56C98DDB8B4}"/>
    <dgm:cxn modelId="{F79F09E3-376F-4005-9B88-E156ED78778A}" srcId="{7B816031-BEF4-43AB-9CD5-696E2417AD77}" destId="{DA6CB6A0-14FF-47DA-B38A-EE64F630713C}" srcOrd="3" destOrd="0" parTransId="{4E6970B4-2E31-4CDA-AA89-09CF13B57ED8}" sibTransId="{206895C3-2562-47C8-9E61-4BCB2C22A073}"/>
    <dgm:cxn modelId="{5BD8FA1A-8A65-41CA-847B-967EE78EE49A}" type="presOf" srcId="{EAE7368E-FB4F-4018-BBBA-8D2EE15CA778}" destId="{F8FBEEEE-BFAD-4100-8FB6-A1A0D7AEE6E6}" srcOrd="0" destOrd="0" presId="urn:microsoft.com/office/officeart/2005/8/layout/chevron2"/>
    <dgm:cxn modelId="{E172F6A9-0ED8-4157-AED7-447936391637}" srcId="{7B816031-BEF4-43AB-9CD5-696E2417AD77}" destId="{EAE7368E-FB4F-4018-BBBA-8D2EE15CA778}" srcOrd="1" destOrd="0" parTransId="{7BA0CA2F-F5E0-4A9D-8B8B-CBAF464B1A92}" sibTransId="{A620FCE5-1F62-447A-B73C-BCB5A51AEDC6}"/>
    <dgm:cxn modelId="{43A88023-502E-4214-A4D5-DCE4197E720E}" type="presOf" srcId="{2606150F-A65E-432B-817B-CD07DA2CE5B2}" destId="{66E176FC-18EA-4A66-9E7D-182C86BCC50C}" srcOrd="0" destOrd="0" presId="urn:microsoft.com/office/officeart/2005/8/layout/chevron2"/>
    <dgm:cxn modelId="{BA3026E5-EE36-46D5-B0B1-7456F564F01A}" type="presParOf" srcId="{9E9470D0-F734-43FC-BE8E-B6405F9174EC}" destId="{93932ABC-2688-4171-BE31-D8B627696D25}" srcOrd="0" destOrd="0" presId="urn:microsoft.com/office/officeart/2005/8/layout/chevron2"/>
    <dgm:cxn modelId="{77F24F97-E780-4FAD-9F4E-080E16E56260}" type="presParOf" srcId="{93932ABC-2688-4171-BE31-D8B627696D25}" destId="{3BEF7D6C-0F5C-414A-ADF3-30A9938EF22F}" srcOrd="0" destOrd="0" presId="urn:microsoft.com/office/officeart/2005/8/layout/chevron2"/>
    <dgm:cxn modelId="{212D5C9D-3017-44CE-93BC-DD7C73FF53A2}" type="presParOf" srcId="{93932ABC-2688-4171-BE31-D8B627696D25}" destId="{66E176FC-18EA-4A66-9E7D-182C86BCC50C}" srcOrd="1" destOrd="0" presId="urn:microsoft.com/office/officeart/2005/8/layout/chevron2"/>
    <dgm:cxn modelId="{B8B13FE3-780E-47AB-899E-7C9B8DA7DA49}" type="presParOf" srcId="{9E9470D0-F734-43FC-BE8E-B6405F9174EC}" destId="{604F41D7-BCF3-47F5-A579-8E3D9C3FEF18}" srcOrd="1" destOrd="0" presId="urn:microsoft.com/office/officeart/2005/8/layout/chevron2"/>
    <dgm:cxn modelId="{5D1AADDB-78BC-4334-BB3F-B79C9D5C1F30}" type="presParOf" srcId="{9E9470D0-F734-43FC-BE8E-B6405F9174EC}" destId="{43DD0E06-19DC-4195-ABE9-660EFED3BBCD}" srcOrd="2" destOrd="0" presId="urn:microsoft.com/office/officeart/2005/8/layout/chevron2"/>
    <dgm:cxn modelId="{2833C773-842C-46D1-A06D-A2E0BD0C3ABE}" type="presParOf" srcId="{43DD0E06-19DC-4195-ABE9-660EFED3BBCD}" destId="{F8FBEEEE-BFAD-4100-8FB6-A1A0D7AEE6E6}" srcOrd="0" destOrd="0" presId="urn:microsoft.com/office/officeart/2005/8/layout/chevron2"/>
    <dgm:cxn modelId="{57F9CAA7-A093-48AF-AD35-23963DBED959}" type="presParOf" srcId="{43DD0E06-19DC-4195-ABE9-660EFED3BBCD}" destId="{98A0D261-D114-4F3A-98B6-8AD965A3AF09}" srcOrd="1" destOrd="0" presId="urn:microsoft.com/office/officeart/2005/8/layout/chevron2"/>
    <dgm:cxn modelId="{7A92747C-384A-43FA-9F9B-4D9908C3202B}" type="presParOf" srcId="{9E9470D0-F734-43FC-BE8E-B6405F9174EC}" destId="{38170742-BB56-4436-B6D8-AF1AB717369B}" srcOrd="3" destOrd="0" presId="urn:microsoft.com/office/officeart/2005/8/layout/chevron2"/>
    <dgm:cxn modelId="{71AEC337-CA44-4107-B56A-47F49901CDB8}" type="presParOf" srcId="{9E9470D0-F734-43FC-BE8E-B6405F9174EC}" destId="{4705AEEA-A0EE-4178-A5C7-C7AAEBC9AF2B}" srcOrd="4" destOrd="0" presId="urn:microsoft.com/office/officeart/2005/8/layout/chevron2"/>
    <dgm:cxn modelId="{C13945A6-7F5E-4B25-979E-EA18C644F903}" type="presParOf" srcId="{4705AEEA-A0EE-4178-A5C7-C7AAEBC9AF2B}" destId="{62A13069-0CC2-4498-AA0B-EF8DE18259F2}" srcOrd="0" destOrd="0" presId="urn:microsoft.com/office/officeart/2005/8/layout/chevron2"/>
    <dgm:cxn modelId="{FCF90059-3E81-414E-AF31-AB367E1D944F}" type="presParOf" srcId="{4705AEEA-A0EE-4178-A5C7-C7AAEBC9AF2B}" destId="{FDF2B03A-3F9A-4D03-8ECB-D23C34441E12}" srcOrd="1" destOrd="0" presId="urn:microsoft.com/office/officeart/2005/8/layout/chevron2"/>
    <dgm:cxn modelId="{7D1CF794-7846-4D54-9311-DE739E3A9B4D}" type="presParOf" srcId="{9E9470D0-F734-43FC-BE8E-B6405F9174EC}" destId="{7436078E-4CF0-4861-AB29-50A275F77279}" srcOrd="5" destOrd="0" presId="urn:microsoft.com/office/officeart/2005/8/layout/chevron2"/>
    <dgm:cxn modelId="{1A804789-DF5B-47DE-9DCD-5E9DDD291306}" type="presParOf" srcId="{9E9470D0-F734-43FC-BE8E-B6405F9174EC}" destId="{8F9CAFE9-AF7B-4C8D-BD8D-81FA6EA4438A}" srcOrd="6" destOrd="0" presId="urn:microsoft.com/office/officeart/2005/8/layout/chevron2"/>
    <dgm:cxn modelId="{024C6A64-6622-4CB9-89F9-9D5197A384B1}" type="presParOf" srcId="{8F9CAFE9-AF7B-4C8D-BD8D-81FA6EA4438A}" destId="{CE47E72C-405A-449A-8FEB-5C8FF66C9332}" srcOrd="0" destOrd="0" presId="urn:microsoft.com/office/officeart/2005/8/layout/chevron2"/>
    <dgm:cxn modelId="{5C2C7E1C-FDAC-43C6-AB06-BA0705B24234}" type="presParOf" srcId="{8F9CAFE9-AF7B-4C8D-BD8D-81FA6EA4438A}" destId="{CE6348EF-630F-4961-BFFA-25F8E0B3A59E}" srcOrd="1" destOrd="0" presId="urn:microsoft.com/office/officeart/2005/8/layout/chevron2"/>
    <dgm:cxn modelId="{440CCDC8-6113-4C3E-A95C-D22593CC340D}" type="presParOf" srcId="{9E9470D0-F734-43FC-BE8E-B6405F9174EC}" destId="{D4E2B76E-597F-4132-BD80-66B40F859176}" srcOrd="7" destOrd="0" presId="urn:microsoft.com/office/officeart/2005/8/layout/chevron2"/>
    <dgm:cxn modelId="{7DF496A7-8157-4EB2-ABD6-415C8EB7E158}" type="presParOf" srcId="{9E9470D0-F734-43FC-BE8E-B6405F9174EC}" destId="{36280EBE-8D20-40D8-A61E-711916C2EF09}" srcOrd="8" destOrd="0" presId="urn:microsoft.com/office/officeart/2005/8/layout/chevron2"/>
    <dgm:cxn modelId="{EC9E5553-0863-437C-A2EF-53328C5DE005}" type="presParOf" srcId="{36280EBE-8D20-40D8-A61E-711916C2EF09}" destId="{412DB6C3-B8E7-48EC-BDFF-02A38ED58A7A}" srcOrd="0" destOrd="0" presId="urn:microsoft.com/office/officeart/2005/8/layout/chevron2"/>
    <dgm:cxn modelId="{106D3768-04EA-4508-8A1A-1E62B088A48F}" type="presParOf" srcId="{36280EBE-8D20-40D8-A61E-711916C2EF09}" destId="{47A1BD72-9A32-4272-B8F5-B5D790C9C2D7}"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762F6-496E-4EA3-877E-5E6C0FCDFCDF}" type="datetimeFigureOut">
              <a:rPr lang="en-US" smtClean="0"/>
              <a:pPr/>
              <a:t>5/16/2017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FBB7B-DC32-476A-99C3-B6F6084A42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FBB7B-DC32-476A-99C3-B6F6084A42B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B0EC9BE-B7E6-4518-A9DA-ACE4322BFC05}"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6C80-20DF-4A5A-8E33-690483B7483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0EC9BE-B7E6-4518-A9DA-ACE4322BFC05}"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6C80-20DF-4A5A-8E33-690483B748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0EC9BE-B7E6-4518-A9DA-ACE4322BFC05}" type="datetimeFigureOut">
              <a:rPr lang="en-US" smtClean="0"/>
              <a:pPr/>
              <a:t>5/16/2017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28F6C80-20DF-4A5A-8E33-690483B748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0EC9BE-B7E6-4518-A9DA-ACE4322BFC05}"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6C80-20DF-4A5A-8E33-690483B748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0EC9BE-B7E6-4518-A9DA-ACE4322BFC05}"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6C80-20DF-4A5A-8E33-690483B748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0EC9BE-B7E6-4518-A9DA-ACE4322BFC05}"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6C80-20DF-4A5A-8E33-690483B748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0EC9BE-B7E6-4518-A9DA-ACE4322BFC05}" type="datetimeFigureOut">
              <a:rPr lang="en-US" smtClean="0"/>
              <a:pPr/>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F6C80-20DF-4A5A-8E33-690483B748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0EC9BE-B7E6-4518-A9DA-ACE4322BFC05}" type="datetimeFigureOut">
              <a:rPr lang="en-US" smtClean="0"/>
              <a:pPr/>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F6C80-20DF-4A5A-8E33-690483B748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EC9BE-B7E6-4518-A9DA-ACE4322BFC05}" type="datetimeFigureOut">
              <a:rPr lang="en-US" smtClean="0"/>
              <a:pPr/>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F6C80-20DF-4A5A-8E33-690483B748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0EC9BE-B7E6-4518-A9DA-ACE4322BFC05}"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6C80-20DF-4A5A-8E33-690483B7483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B0EC9BE-B7E6-4518-A9DA-ACE4322BFC05}" type="datetimeFigureOut">
              <a:rPr lang="en-US" smtClean="0"/>
              <a:pPr/>
              <a:t>5/16/2017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28F6C80-20DF-4A5A-8E33-690483B748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B0EC9BE-B7E6-4518-A9DA-ACE4322BFC05}" type="datetimeFigureOut">
              <a:rPr lang="en-US" smtClean="0"/>
              <a:pPr/>
              <a:t>5/16/2017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28F6C80-20DF-4A5A-8E33-690483B748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fontScale="90000"/>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DISSERTATION ON</a:t>
            </a:r>
            <a:br>
              <a:rPr lang="en-US" sz="4000" dirty="0" smtClean="0"/>
            </a:br>
            <a:r>
              <a:rPr lang="en-US" dirty="0"/>
              <a:t>“</a:t>
            </a:r>
            <a:r>
              <a:rPr lang="en-US" sz="2700" dirty="0"/>
              <a:t>Framing Clinician Engagement Models And </a:t>
            </a:r>
            <a:r>
              <a:rPr lang="en-US" sz="2700" dirty="0" smtClean="0"/>
              <a:t>devising Key </a:t>
            </a:r>
            <a:r>
              <a:rPr lang="en-US" sz="2700" dirty="0"/>
              <a:t>Negotiation Strategies For Star Clinicians Across Various </a:t>
            </a:r>
            <a:r>
              <a:rPr lang="en-US" sz="2700" dirty="0" smtClean="0"/>
              <a:t>Specialties </a:t>
            </a:r>
            <a:r>
              <a:rPr lang="en-US" sz="2700" dirty="0"/>
              <a:t>For Upcoming 230 Bedded Hospital In </a:t>
            </a:r>
            <a:r>
              <a:rPr lang="en-US" sz="2700" dirty="0" err="1"/>
              <a:t>Dwarka</a:t>
            </a:r>
            <a:r>
              <a:rPr lang="en-US" sz="2700" dirty="0"/>
              <a:t>, New Delhi”</a:t>
            </a:r>
            <a:br>
              <a:rPr lang="en-US" sz="2700" dirty="0"/>
            </a:br>
            <a:r>
              <a:rPr lang="en-US" dirty="0" smtClean="0"/>
              <a:t/>
            </a:r>
            <a:br>
              <a:rPr lang="en-US" dirty="0" smtClean="0"/>
            </a:br>
            <a:endParaRPr lang="en-US" dirty="0"/>
          </a:p>
        </p:txBody>
      </p:sp>
      <p:sp>
        <p:nvSpPr>
          <p:cNvPr id="3" name="Subtitle 2"/>
          <p:cNvSpPr>
            <a:spLocks noGrp="1"/>
          </p:cNvSpPr>
          <p:nvPr>
            <p:ph sz="half" idx="1"/>
          </p:nvPr>
        </p:nvSpPr>
        <p:spPr>
          <a:xfrm>
            <a:off x="457200" y="4572000"/>
            <a:ext cx="4038600" cy="1554163"/>
          </a:xfrm>
        </p:spPr>
        <p:txBody>
          <a:bodyPr>
            <a:normAutofit fontScale="92500" lnSpcReduction="20000"/>
          </a:bodyPr>
          <a:lstStyle/>
          <a:p>
            <a:pPr>
              <a:buNone/>
            </a:pPr>
            <a:r>
              <a:rPr lang="en-US" dirty="0" smtClean="0"/>
              <a:t>Guided By-</a:t>
            </a:r>
          </a:p>
          <a:p>
            <a:pPr>
              <a:buNone/>
            </a:pPr>
            <a:r>
              <a:rPr lang="en-US" dirty="0" smtClean="0"/>
              <a:t>Dr. </a:t>
            </a:r>
            <a:r>
              <a:rPr lang="en-US" dirty="0" err="1" smtClean="0"/>
              <a:t>Pankaj</a:t>
            </a:r>
            <a:r>
              <a:rPr lang="en-US" dirty="0" smtClean="0"/>
              <a:t> </a:t>
            </a:r>
            <a:r>
              <a:rPr lang="en-US" dirty="0" err="1" smtClean="0"/>
              <a:t>Talreja</a:t>
            </a:r>
            <a:endParaRPr lang="en-US" dirty="0" smtClean="0"/>
          </a:p>
          <a:p>
            <a:pPr>
              <a:buNone/>
            </a:pPr>
            <a:r>
              <a:rPr lang="en-US" dirty="0" smtClean="0"/>
              <a:t>Associate Professor</a:t>
            </a:r>
          </a:p>
          <a:p>
            <a:pPr>
              <a:buNone/>
            </a:pPr>
            <a:r>
              <a:rPr lang="en-US" dirty="0" smtClean="0"/>
              <a:t>IIHMR , New Delhi</a:t>
            </a:r>
            <a:endParaRPr lang="en-US" dirty="0"/>
          </a:p>
        </p:txBody>
      </p:sp>
      <p:sp>
        <p:nvSpPr>
          <p:cNvPr id="4" name="Content Placeholder 3"/>
          <p:cNvSpPr>
            <a:spLocks noGrp="1"/>
          </p:cNvSpPr>
          <p:nvPr>
            <p:ph sz="half" idx="2"/>
          </p:nvPr>
        </p:nvSpPr>
        <p:spPr>
          <a:xfrm>
            <a:off x="5638800" y="4495800"/>
            <a:ext cx="3048000" cy="1630363"/>
          </a:xfrm>
        </p:spPr>
        <p:txBody>
          <a:bodyPr>
            <a:normAutofit fontScale="92500" lnSpcReduction="20000"/>
          </a:bodyPr>
          <a:lstStyle/>
          <a:p>
            <a:pPr>
              <a:buNone/>
            </a:pPr>
            <a:r>
              <a:rPr lang="en-US" dirty="0" smtClean="0"/>
              <a:t>Presented By-</a:t>
            </a:r>
          </a:p>
          <a:p>
            <a:pPr>
              <a:buNone/>
            </a:pPr>
            <a:r>
              <a:rPr lang="en-US" dirty="0" smtClean="0"/>
              <a:t>Dr. Aditi </a:t>
            </a:r>
            <a:r>
              <a:rPr lang="en-US" dirty="0" err="1" smtClean="0"/>
              <a:t>Choubey</a:t>
            </a:r>
            <a:endParaRPr lang="en-US" dirty="0" smtClean="0"/>
          </a:p>
          <a:p>
            <a:pPr>
              <a:buNone/>
            </a:pPr>
            <a:r>
              <a:rPr lang="en-US" dirty="0" smtClean="0"/>
              <a:t>PG/15/003</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524000"/>
            <a:ext cx="8229600" cy="5181599"/>
          </a:xfrm>
        </p:spPr>
        <p:txBody>
          <a:bodyPr>
            <a:normAutofit fontScale="62500" lnSpcReduction="20000"/>
          </a:bodyPr>
          <a:lstStyle/>
          <a:p>
            <a:pPr>
              <a:buNone/>
            </a:pPr>
            <a:r>
              <a:rPr lang="en-US" u="sng" dirty="0" smtClean="0"/>
              <a:t>GENERAL OBJECTIVE</a:t>
            </a:r>
            <a:r>
              <a:rPr lang="en-US" dirty="0" smtClean="0"/>
              <a:t>- </a:t>
            </a:r>
          </a:p>
          <a:p>
            <a:r>
              <a:rPr lang="en-US" dirty="0" smtClean="0"/>
              <a:t>Framing clinician engagement models  for star clinicians across various specialties and devising key negotiation strategies for an upcoming 230 bedded multi super specialty hospital in </a:t>
            </a:r>
            <a:r>
              <a:rPr lang="en-US" dirty="0" err="1" smtClean="0"/>
              <a:t>Dwarka</a:t>
            </a:r>
            <a:r>
              <a:rPr lang="en-US" dirty="0" smtClean="0"/>
              <a:t>, New Delhi.</a:t>
            </a:r>
          </a:p>
          <a:p>
            <a:pPr>
              <a:buNone/>
            </a:pPr>
            <a:r>
              <a:rPr lang="en-US" dirty="0" smtClean="0"/>
              <a:t> </a:t>
            </a:r>
          </a:p>
          <a:p>
            <a:pPr>
              <a:buNone/>
            </a:pPr>
            <a:r>
              <a:rPr lang="en-US" dirty="0" smtClean="0"/>
              <a:t> </a:t>
            </a:r>
          </a:p>
          <a:p>
            <a:pPr>
              <a:buNone/>
            </a:pPr>
            <a:r>
              <a:rPr lang="en-US" u="sng" dirty="0" smtClean="0"/>
              <a:t>SPECIFIC OBJECTIVE</a:t>
            </a:r>
            <a:r>
              <a:rPr lang="en-US" dirty="0" smtClean="0"/>
              <a:t>-</a:t>
            </a:r>
          </a:p>
          <a:p>
            <a:pPr lvl="0"/>
            <a:r>
              <a:rPr lang="en-US" dirty="0" smtClean="0"/>
              <a:t> Identify the need and feasibility of a multi super specialty hospital in the given territory.</a:t>
            </a:r>
          </a:p>
          <a:p>
            <a:pPr lvl="0"/>
            <a:r>
              <a:rPr lang="en-US" dirty="0" smtClean="0"/>
              <a:t>Prioritize the specialty mix in lines with the Healthcare needs of the market.</a:t>
            </a:r>
          </a:p>
          <a:p>
            <a:pPr lvl="0"/>
            <a:r>
              <a:rPr lang="en-US" dirty="0" smtClean="0"/>
              <a:t>Shortlist the specialties which need to be driven by star consultants.</a:t>
            </a:r>
          </a:p>
          <a:p>
            <a:pPr lvl="0"/>
            <a:r>
              <a:rPr lang="en-US" dirty="0" smtClean="0"/>
              <a:t>Define doctor’s banding as per prevailing market practices.</a:t>
            </a:r>
          </a:p>
          <a:p>
            <a:pPr lvl="0"/>
            <a:r>
              <a:rPr lang="en-US" dirty="0" smtClean="0"/>
              <a:t>Draft the numbers and matrix of clinical team required on board to go live.</a:t>
            </a:r>
          </a:p>
          <a:p>
            <a:pPr lvl="0"/>
            <a:r>
              <a:rPr lang="en-US" dirty="0" smtClean="0"/>
              <a:t>Devise key negotiation strategies for getting star clinicians onboard.</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METHODOLOGY</a:t>
            </a:r>
            <a:endParaRPr lang="en-US" dirty="0"/>
          </a:p>
        </p:txBody>
      </p:sp>
      <p:sp>
        <p:nvSpPr>
          <p:cNvPr id="3" name="Content Placeholder 2"/>
          <p:cNvSpPr>
            <a:spLocks noGrp="1"/>
          </p:cNvSpPr>
          <p:nvPr>
            <p:ph idx="1"/>
          </p:nvPr>
        </p:nvSpPr>
        <p:spPr/>
        <p:txBody>
          <a:bodyPr/>
          <a:lstStyle/>
          <a:p>
            <a:pPr>
              <a:buNone/>
            </a:pPr>
            <a:r>
              <a:rPr lang="en-US" u="sng" dirty="0" smtClean="0"/>
              <a:t>TYPE OF STUDY</a:t>
            </a:r>
            <a:r>
              <a:rPr lang="en-US" dirty="0" smtClean="0"/>
              <a:t>- Descriptive  study</a:t>
            </a:r>
          </a:p>
          <a:p>
            <a:pPr>
              <a:buNone/>
            </a:pPr>
            <a:r>
              <a:rPr lang="en-US" u="sng" dirty="0" smtClean="0"/>
              <a:t>AREA OF STUDY</a:t>
            </a:r>
            <a:r>
              <a:rPr lang="en-US" dirty="0" smtClean="0"/>
              <a:t>- </a:t>
            </a:r>
            <a:r>
              <a:rPr lang="en-US" dirty="0" err="1" smtClean="0"/>
              <a:t>Aakash</a:t>
            </a:r>
            <a:r>
              <a:rPr lang="en-US" dirty="0" smtClean="0"/>
              <a:t> healthcare</a:t>
            </a:r>
          </a:p>
          <a:p>
            <a:pPr>
              <a:buNone/>
            </a:pPr>
            <a:r>
              <a:rPr lang="en-US" u="sng" dirty="0" smtClean="0"/>
              <a:t>STUDY PERIOD- </a:t>
            </a:r>
            <a:r>
              <a:rPr lang="en-US" dirty="0" smtClean="0"/>
              <a:t>3 months (1</a:t>
            </a:r>
            <a:r>
              <a:rPr lang="en-US" baseline="30000" dirty="0" smtClean="0"/>
              <a:t>st</a:t>
            </a:r>
            <a:r>
              <a:rPr lang="en-US" dirty="0" smtClean="0"/>
              <a:t>feb- 30</a:t>
            </a:r>
            <a:r>
              <a:rPr lang="en-US" baseline="30000" dirty="0" smtClean="0"/>
              <a:t>th</a:t>
            </a:r>
            <a:r>
              <a:rPr lang="en-US" dirty="0" smtClean="0"/>
              <a:t>april)</a:t>
            </a:r>
          </a:p>
          <a:p>
            <a:pPr>
              <a:buNone/>
            </a:pPr>
            <a:r>
              <a:rPr lang="en-US" u="sng" dirty="0" smtClean="0"/>
              <a:t>TYPE OF  DATA</a:t>
            </a:r>
            <a:r>
              <a:rPr lang="en-US" dirty="0" smtClean="0"/>
              <a:t>- secondary, qualitative.</a:t>
            </a:r>
            <a:r>
              <a:rPr lang="en-US" b="1" u="sng" dirty="0" smtClean="0"/>
              <a:t> </a:t>
            </a:r>
            <a:endParaRPr lang="en-US" dirty="0" smtClean="0"/>
          </a:p>
          <a:p>
            <a:pPr>
              <a:buNone/>
            </a:pPr>
            <a:r>
              <a:rPr lang="en-US" u="sng" dirty="0" smtClean="0"/>
              <a:t>MODE OF DATA COLLECTION</a:t>
            </a:r>
            <a:r>
              <a:rPr lang="en-US" dirty="0" smtClean="0"/>
              <a:t>- </a:t>
            </a:r>
          </a:p>
          <a:p>
            <a:pPr lvl="0">
              <a:buFont typeface="Arial" pitchFamily="34" charset="0"/>
              <a:buChar char="•"/>
            </a:pPr>
            <a:r>
              <a:rPr lang="en-US" dirty="0" smtClean="0"/>
              <a:t>Informal interviews with organization staff</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RESULT</a:t>
            </a:r>
            <a:endParaRPr lang="en-US" dirty="0"/>
          </a:p>
        </p:txBody>
      </p:sp>
      <p:pic>
        <p:nvPicPr>
          <p:cNvPr id="4" name="Content Placeholder 3" descr="FULL TIME.PNG"/>
          <p:cNvPicPr>
            <a:picLocks noGrp="1" noChangeAspect="1"/>
          </p:cNvPicPr>
          <p:nvPr>
            <p:ph idx="1"/>
          </p:nvPr>
        </p:nvPicPr>
        <p:blipFill>
          <a:blip r:embed="rId2"/>
          <a:stretch>
            <a:fillRect/>
          </a:stretch>
        </p:blipFill>
        <p:spPr>
          <a:xfrm>
            <a:off x="0" y="1447800"/>
            <a:ext cx="9144000" cy="5410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URTESY.PNG"/>
          <p:cNvPicPr>
            <a:picLocks noGrp="1" noChangeAspect="1"/>
          </p:cNvPicPr>
          <p:nvPr>
            <p:ph idx="1"/>
          </p:nvPr>
        </p:nvPicPr>
        <p:blipFill>
          <a:blip r:embed="rId2"/>
          <a:stretch>
            <a:fillRect/>
          </a:stretch>
        </p:blipFill>
        <p:spPr>
          <a:xfrm>
            <a:off x="457200" y="1948116"/>
            <a:ext cx="8229600" cy="427939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PANELLED.PNG"/>
          <p:cNvPicPr>
            <a:picLocks noGrp="1" noChangeAspect="1"/>
          </p:cNvPicPr>
          <p:nvPr>
            <p:ph idx="1"/>
          </p:nvPr>
        </p:nvPicPr>
        <p:blipFill>
          <a:blip r:embed="rId2"/>
          <a:stretch>
            <a:fillRect/>
          </a:stretch>
        </p:blipFill>
        <p:spPr>
          <a:xfrm>
            <a:off x="457200" y="1950135"/>
            <a:ext cx="8229600" cy="427535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PAYOUT MODELS</a:t>
            </a:r>
            <a:endParaRPr lang="en-US" dirty="0"/>
          </a:p>
        </p:txBody>
      </p:sp>
      <p:pic>
        <p:nvPicPr>
          <p:cNvPr id="4" name="Content Placeholder 3" descr="DOCTORS PAYOUT.PNG"/>
          <p:cNvPicPr>
            <a:picLocks noGrp="1" noChangeAspect="1"/>
          </p:cNvPicPr>
          <p:nvPr>
            <p:ph idx="1"/>
          </p:nvPr>
        </p:nvPicPr>
        <p:blipFill>
          <a:blip r:embed="rId2"/>
          <a:stretch>
            <a:fillRect/>
          </a:stretch>
        </p:blipFill>
        <p:spPr>
          <a:xfrm>
            <a:off x="484240" y="1774825"/>
            <a:ext cx="8175520" cy="4625975"/>
          </a:xfrm>
        </p:spPr>
      </p:pic>
      <p:graphicFrame>
        <p:nvGraphicFramePr>
          <p:cNvPr id="5" name="Table 4"/>
          <p:cNvGraphicFramePr>
            <a:graphicFrameLocks noGrp="1"/>
          </p:cNvGraphicFramePr>
          <p:nvPr/>
        </p:nvGraphicFramePr>
        <p:xfrm>
          <a:off x="457200" y="1397000"/>
          <a:ext cx="8229600" cy="370840"/>
        </p:xfrm>
        <a:graphic>
          <a:graphicData uri="http://schemas.openxmlformats.org/drawingml/2006/table">
            <a:tbl>
              <a:tblPr firstRow="1" bandRow="1">
                <a:tableStyleId>{21E4AEA4-8DFA-4A89-87EB-49C32662AFE0}</a:tableStyleId>
              </a:tblPr>
              <a:tblGrid>
                <a:gridCol w="1295400"/>
                <a:gridCol w="3200400"/>
                <a:gridCol w="2133600"/>
                <a:gridCol w="1600200"/>
              </a:tblGrid>
              <a:tr h="370840">
                <a:tc>
                  <a:txBody>
                    <a:bodyPr/>
                    <a:lstStyle/>
                    <a:p>
                      <a:r>
                        <a:rPr lang="en-US" dirty="0" smtClean="0"/>
                        <a:t>MODEL</a:t>
                      </a:r>
                      <a:endParaRPr lang="en-US" dirty="0"/>
                    </a:p>
                  </a:txBody>
                  <a:tcPr/>
                </a:tc>
                <a:tc>
                  <a:txBody>
                    <a:bodyPr/>
                    <a:lstStyle/>
                    <a:p>
                      <a:r>
                        <a:rPr lang="en-US" dirty="0" smtClean="0"/>
                        <a:t>FULL TIME</a:t>
                      </a:r>
                      <a:endParaRPr lang="en-US" dirty="0"/>
                    </a:p>
                  </a:txBody>
                  <a:tcPr/>
                </a:tc>
                <a:tc>
                  <a:txBody>
                    <a:bodyPr/>
                    <a:lstStyle/>
                    <a:p>
                      <a:r>
                        <a:rPr lang="en-US" dirty="0" smtClean="0"/>
                        <a:t>VISITING</a:t>
                      </a:r>
                      <a:endParaRPr lang="en-US" dirty="0"/>
                    </a:p>
                  </a:txBody>
                  <a:tcPr/>
                </a:tc>
                <a:tc>
                  <a:txBody>
                    <a:bodyPr/>
                    <a:lstStyle/>
                    <a:p>
                      <a:r>
                        <a:rPr lang="en-US" dirty="0" smtClean="0"/>
                        <a:t>COURTESY</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YBRID.PNG"/>
          <p:cNvPicPr>
            <a:picLocks noGrp="1" noChangeAspect="1"/>
          </p:cNvPicPr>
          <p:nvPr>
            <p:ph idx="1"/>
          </p:nvPr>
        </p:nvPicPr>
        <p:blipFill>
          <a:blip r:embed="rId2"/>
          <a:stretch>
            <a:fillRect/>
          </a:stretch>
        </p:blipFill>
        <p:spPr>
          <a:xfrm>
            <a:off x="152400" y="1884487"/>
            <a:ext cx="8894360" cy="4592513"/>
          </a:xfrm>
        </p:spPr>
      </p:pic>
      <p:graphicFrame>
        <p:nvGraphicFramePr>
          <p:cNvPr id="5" name="Table 4"/>
          <p:cNvGraphicFramePr>
            <a:graphicFrameLocks noGrp="1"/>
          </p:cNvGraphicFramePr>
          <p:nvPr/>
        </p:nvGraphicFramePr>
        <p:xfrm>
          <a:off x="152400" y="1447800"/>
          <a:ext cx="8991601" cy="640080"/>
        </p:xfrm>
        <a:graphic>
          <a:graphicData uri="http://schemas.openxmlformats.org/drawingml/2006/table">
            <a:tbl>
              <a:tblPr firstRow="1" bandRow="1">
                <a:tableStyleId>{21E4AEA4-8DFA-4A89-87EB-49C32662AFE0}</a:tableStyleId>
              </a:tblPr>
              <a:tblGrid>
                <a:gridCol w="1627790"/>
                <a:gridCol w="5038397"/>
                <a:gridCol w="1240221"/>
                <a:gridCol w="1085193"/>
              </a:tblGrid>
              <a:tr h="370840">
                <a:tc>
                  <a:txBody>
                    <a:bodyPr/>
                    <a:lstStyle/>
                    <a:p>
                      <a:r>
                        <a:rPr lang="en-US" dirty="0" smtClean="0"/>
                        <a:t>MODEL</a:t>
                      </a:r>
                      <a:endParaRPr lang="en-US" dirty="0"/>
                    </a:p>
                  </a:txBody>
                  <a:tcPr/>
                </a:tc>
                <a:tc>
                  <a:txBody>
                    <a:bodyPr/>
                    <a:lstStyle/>
                    <a:p>
                      <a:r>
                        <a:rPr lang="en-US" dirty="0" smtClean="0"/>
                        <a:t>FULL TIME</a:t>
                      </a:r>
                      <a:endParaRPr lang="en-US" dirty="0"/>
                    </a:p>
                  </a:txBody>
                  <a:tcPr/>
                </a:tc>
                <a:tc>
                  <a:txBody>
                    <a:bodyPr/>
                    <a:lstStyle/>
                    <a:p>
                      <a:r>
                        <a:rPr lang="en-US" dirty="0" smtClean="0"/>
                        <a:t>VISITING</a:t>
                      </a:r>
                      <a:endParaRPr lang="en-US" dirty="0"/>
                    </a:p>
                  </a:txBody>
                  <a:tcPr/>
                </a:tc>
                <a:tc>
                  <a:txBody>
                    <a:bodyPr/>
                    <a:lstStyle/>
                    <a:p>
                      <a:r>
                        <a:rPr lang="en-US" dirty="0" smtClean="0"/>
                        <a:t>COURTESY</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Doctor banding-</a:t>
            </a:r>
            <a:endParaRPr lang="en-US" dirty="0"/>
          </a:p>
        </p:txBody>
      </p:sp>
      <p:pic>
        <p:nvPicPr>
          <p:cNvPr id="4" name="Content Placeholder 3" descr="PYRAMID.PNG"/>
          <p:cNvPicPr>
            <a:picLocks noGrp="1" noChangeAspect="1"/>
          </p:cNvPicPr>
          <p:nvPr>
            <p:ph idx="1"/>
          </p:nvPr>
        </p:nvPicPr>
        <p:blipFill>
          <a:blip r:embed="rId2"/>
          <a:stretch>
            <a:fillRect/>
          </a:stretch>
        </p:blipFill>
        <p:spPr>
          <a:xfrm>
            <a:off x="2638155" y="2639810"/>
            <a:ext cx="3867690" cy="289600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DOCTOR’S MIX- KEY SPECIALTIES</a:t>
            </a:r>
            <a:endParaRPr lang="en-US" dirty="0"/>
          </a:p>
        </p:txBody>
      </p:sp>
      <p:pic>
        <p:nvPicPr>
          <p:cNvPr id="4" name="Content Placeholder 3"/>
          <p:cNvPicPr>
            <a:picLocks noGrp="1"/>
          </p:cNvPicPr>
          <p:nvPr>
            <p:ph idx="1"/>
          </p:nvPr>
        </p:nvPicPr>
        <p:blipFill>
          <a:blip r:embed="rId2"/>
          <a:srcRect/>
          <a:stretch>
            <a:fillRect/>
          </a:stretch>
        </p:blipFill>
        <p:spPr bwMode="auto">
          <a:xfrm>
            <a:off x="760997" y="2209800"/>
            <a:ext cx="762200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DOCTOR’S MIX – OTHER SPECIALTIES.</a:t>
            </a:r>
            <a:endParaRPr lang="en-US" dirty="0"/>
          </a:p>
        </p:txBody>
      </p:sp>
      <p:pic>
        <p:nvPicPr>
          <p:cNvPr id="4" name="Content Placeholder 3"/>
          <p:cNvPicPr>
            <a:picLocks noGrp="1"/>
          </p:cNvPicPr>
          <p:nvPr>
            <p:ph idx="1"/>
          </p:nvPr>
        </p:nvPicPr>
        <p:blipFill>
          <a:blip r:embed="rId2"/>
          <a:srcRect/>
          <a:stretch>
            <a:fillRect/>
          </a:stretch>
        </p:blipFill>
        <p:spPr bwMode="auto">
          <a:xfrm>
            <a:off x="0" y="1447801"/>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ORGANISATION- BACKGROUND</a:t>
            </a:r>
            <a:endParaRPr lang="en-US" dirty="0"/>
          </a:p>
        </p:txBody>
      </p:sp>
      <p:pic>
        <p:nvPicPr>
          <p:cNvPr id="7" name="Content Placeholder 6" descr="Hospital Pic.jpg"/>
          <p:cNvPicPr>
            <a:picLocks noGrp="1"/>
          </p:cNvPicPr>
          <p:nvPr>
            <p:ph idx="1"/>
          </p:nvPr>
        </p:nvPicPr>
        <p:blipFill>
          <a:blip r:embed="rId2"/>
          <a:srcRect/>
          <a:stretch>
            <a:fillRect/>
          </a:stretch>
        </p:blipFill>
        <p:spPr bwMode="auto">
          <a:xfrm>
            <a:off x="505756" y="1774825"/>
            <a:ext cx="8132488"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NEGOTIATION STRATEGIES FOR STAR CLINICIANS-</a:t>
            </a:r>
            <a:endParaRPr lang="en-US" dirty="0"/>
          </a:p>
        </p:txBody>
      </p:sp>
      <p:sp>
        <p:nvSpPr>
          <p:cNvPr id="3" name="Content Placeholder 2"/>
          <p:cNvSpPr>
            <a:spLocks noGrp="1"/>
          </p:cNvSpPr>
          <p:nvPr>
            <p:ph idx="1"/>
          </p:nvPr>
        </p:nvSpPr>
        <p:spPr/>
        <p:txBody>
          <a:bodyPr>
            <a:normAutofit fontScale="85000" lnSpcReduction="10000"/>
          </a:bodyPr>
          <a:lstStyle/>
          <a:p>
            <a:pPr lvl="1">
              <a:buNone/>
            </a:pPr>
            <a:endParaRPr lang="en-US" sz="2000" dirty="0" smtClean="0"/>
          </a:p>
          <a:p>
            <a:pPr>
              <a:buNone/>
            </a:pPr>
            <a:r>
              <a:rPr lang="en-US" b="1" dirty="0" smtClean="0"/>
              <a:t> </a:t>
            </a:r>
            <a:endParaRPr lang="en-US" sz="1800" dirty="0" smtClean="0"/>
          </a:p>
          <a:p>
            <a:pPr lvl="0"/>
            <a:r>
              <a:rPr lang="en-US" dirty="0" smtClean="0"/>
              <a:t>Dedicated OT’s for Star surgeons. </a:t>
            </a:r>
            <a:endParaRPr lang="en-US" dirty="0" smtClean="0"/>
          </a:p>
          <a:p>
            <a:pPr lvl="0"/>
            <a:r>
              <a:rPr lang="en-US" dirty="0" smtClean="0"/>
              <a:t>Dedicated </a:t>
            </a:r>
            <a:r>
              <a:rPr lang="en-US" dirty="0" smtClean="0"/>
              <a:t>OPD’s for Star clinicians.</a:t>
            </a:r>
            <a:endParaRPr lang="en-US" sz="2800" dirty="0" smtClean="0"/>
          </a:p>
          <a:p>
            <a:pPr lvl="0"/>
            <a:r>
              <a:rPr lang="en-US" dirty="0" smtClean="0"/>
              <a:t>Single unit model for star consultant.</a:t>
            </a:r>
            <a:endParaRPr lang="en-US" sz="2800" dirty="0" smtClean="0"/>
          </a:p>
          <a:p>
            <a:pPr lvl="0"/>
            <a:r>
              <a:rPr lang="en-US" dirty="0" smtClean="0"/>
              <a:t>Higher MG’s to ensure support during lean periods.</a:t>
            </a:r>
            <a:endParaRPr lang="en-US" sz="2800" dirty="0" smtClean="0"/>
          </a:p>
          <a:p>
            <a:pPr lvl="0"/>
            <a:r>
              <a:rPr lang="en-US" dirty="0" smtClean="0"/>
              <a:t>Provision of existing team movement/relocation of their choice from their current practice to our facility.</a:t>
            </a:r>
            <a:endParaRPr lang="en-US" sz="2800" dirty="0" smtClean="0"/>
          </a:p>
          <a:p>
            <a:pPr lvl="0"/>
            <a:r>
              <a:rPr lang="en-US" dirty="0" smtClean="0"/>
              <a:t>Arrangement of OPD slots and call days based on the preferences and models proposed by star clinicians.</a:t>
            </a:r>
            <a:endParaRPr lang="en-US" sz="28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order to contain cost and operate the facility with minimum load on liquidity, I recommend that the engagement of all clinicians shall not be a full time retainer ship</a:t>
            </a:r>
          </a:p>
          <a:p>
            <a:r>
              <a:rPr lang="en-US" dirty="0" smtClean="0"/>
              <a:t>The doctors/clinicians who are on full time basis can be engaged  </a:t>
            </a:r>
            <a:r>
              <a:rPr lang="en-US" smtClean="0"/>
              <a:t>Fixed payout ,FFS </a:t>
            </a:r>
            <a:r>
              <a:rPr lang="en-US" dirty="0" smtClean="0"/>
              <a:t>or MG model </a:t>
            </a:r>
          </a:p>
          <a:p>
            <a:r>
              <a:rPr lang="en-US" dirty="0" smtClean="0"/>
              <a:t>Other than full time consultant, the hospital shall adopt the strategy of VC and CC and empanel them to ensure full time availability of doctors during out patient hours and also inward drainage of patient base of VC and CC.</a:t>
            </a:r>
          </a:p>
          <a:p>
            <a:r>
              <a:rPr lang="en-US" dirty="0" smtClean="0"/>
              <a:t>Getting star clinicians on board will bring high patient foot falls and improve the visibility of facility amongst the common masses.</a:t>
            </a:r>
          </a:p>
          <a:p>
            <a:r>
              <a:rPr lang="en-US" dirty="0" smtClean="0"/>
              <a:t>Hence, it is suggested that the models recommended for clinician engagement shall be followed.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Before Selecting a Doctor and Engagement Model</a:t>
            </a:r>
          </a:p>
          <a:p>
            <a:r>
              <a:rPr lang="en-US" dirty="0" smtClean="0"/>
              <a:t>1. Doctor’s background should be checked in terms of clinical outcome.</a:t>
            </a:r>
          </a:p>
          <a:p>
            <a:r>
              <a:rPr lang="en-US" dirty="0" smtClean="0"/>
              <a:t>2. Ethics- in terms of exclusivity, commitment to the organization should be considered</a:t>
            </a:r>
          </a:p>
          <a:p>
            <a:r>
              <a:rPr lang="en-US" dirty="0" smtClean="0"/>
              <a:t>3. Past employment record and reason for separation should be taken into account.</a:t>
            </a:r>
          </a:p>
          <a:p>
            <a:r>
              <a:rPr lang="en-US" dirty="0" smtClean="0"/>
              <a:t>4. Last contract/s Term and Conditions – payout, MG, separation, and other contractual bindings should be taken into consideration</a:t>
            </a:r>
          </a:p>
          <a:p>
            <a:r>
              <a:rPr lang="en-US" dirty="0" smtClean="0"/>
              <a:t>5. Attitude towards the organization and developing the department should be prime focus</a:t>
            </a:r>
          </a:p>
          <a:p>
            <a:r>
              <a:rPr lang="en-US" dirty="0" smtClean="0"/>
              <a:t>6. Team player qualities has to be </a:t>
            </a:r>
            <a:r>
              <a:rPr lang="en-US" dirty="0" err="1" smtClean="0"/>
              <a:t>analysed</a:t>
            </a:r>
            <a:endParaRPr lang="en-US" dirty="0" smtClean="0"/>
          </a:p>
          <a:p>
            <a:r>
              <a:rPr lang="en-US" dirty="0" smtClean="0"/>
              <a:t>7. Patient base , reach and popularity of the clinician should be considered</a:t>
            </a:r>
          </a:p>
          <a:p>
            <a:r>
              <a:rPr lang="en-US" dirty="0" smtClean="0"/>
              <a:t>8. Lock in period / commitment has to be finalized</a:t>
            </a:r>
          </a:p>
          <a:p>
            <a:r>
              <a:rPr lang="en-US" dirty="0" smtClean="0"/>
              <a:t>9. Comparative of candidate/s and prevalent payouts.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 </a:t>
            </a:r>
          </a:p>
          <a:p>
            <a:pPr lvl="0"/>
            <a:r>
              <a:rPr lang="en-US" dirty="0" smtClean="0"/>
              <a:t>https://www.healthcatalyst.com/proven-physician-engagement-strategies</a:t>
            </a:r>
          </a:p>
          <a:p>
            <a:pPr lvl="0"/>
            <a:r>
              <a:rPr lang="en-US" dirty="0" smtClean="0"/>
              <a:t> https://www.sullivancotter.com/wp-content/uploads/2016/03/Value-Based-Physician-Compensation-final-hfm-Magazine.pdf</a:t>
            </a:r>
          </a:p>
          <a:p>
            <a:pPr lvl="0"/>
            <a:r>
              <a:rPr lang="en-US" dirty="0" smtClean="0"/>
              <a:t>https://www.strategyand.pwc.com/media/file/Strategyand_Physician-Partnership-Healthcare-Transformation.pdf</a:t>
            </a:r>
          </a:p>
          <a:p>
            <a:pPr lvl="0"/>
            <a:r>
              <a:rPr lang="en-US" dirty="0" smtClean="0"/>
              <a:t>http://www.nejmcareercenter.org/article/physician-compensation-models-the-basics-the-pros-and-the-cons/</a:t>
            </a:r>
          </a:p>
          <a:p>
            <a:pPr lvl="0"/>
            <a:r>
              <a:rPr lang="en-US" dirty="0" smtClean="0"/>
              <a:t>http://www.mgma.com/Libraries/Assets/Store/Books/8652-excerpt.pdf Strategies for Value-Based Physician Compensation Authors: Jeffrey B. Milburn, MBA, CMPE, and Mary </a:t>
            </a:r>
            <a:r>
              <a:rPr lang="en-US" dirty="0" err="1" smtClean="0"/>
              <a:t>Maurar</a:t>
            </a:r>
            <a:r>
              <a:rPr lang="en-US" dirty="0" smtClean="0"/>
              <a:t>, MLS </a:t>
            </a:r>
          </a:p>
          <a:p>
            <a:pPr lvl="0"/>
            <a:r>
              <a:rPr lang="en-US" dirty="0" smtClean="0"/>
              <a:t>https://www.sullivancotter.com/wp-content/uploads/2016/03/Value-Based-Physician-Compensation-final-hfm-Magazine.pdfCASE STUDY by Brian Bunkers Mark Koch Jeanie </a:t>
            </a:r>
            <a:r>
              <a:rPr lang="en-US" dirty="0" err="1" smtClean="0"/>
              <a:t>Lubinsky</a:t>
            </a:r>
            <a:r>
              <a:rPr lang="en-US" dirty="0" smtClean="0"/>
              <a:t> Jeffrey A. </a:t>
            </a:r>
            <a:r>
              <a:rPr lang="en-US" dirty="0" err="1" smtClean="0"/>
              <a:t>Weisz</a:t>
            </a:r>
            <a:r>
              <a:rPr lang="en-US" dirty="0" smtClean="0"/>
              <a:t> Brian </a:t>
            </a:r>
            <a:r>
              <a:rPr lang="en-US" dirty="0" err="1" smtClean="0"/>
              <a:t>Whited</a:t>
            </a:r>
            <a:r>
              <a:rPr lang="en-US" dirty="0" smtClean="0"/>
              <a:t> </a:t>
            </a:r>
          </a:p>
          <a:p>
            <a:pPr lvl="0"/>
            <a:r>
              <a:rPr lang="en-US" dirty="0" smtClean="0"/>
              <a:t>http://www.bdcadvisors.com/roadmap-for-physician-compensation-in-a-value-based-world/</a:t>
            </a:r>
          </a:p>
          <a:p>
            <a:pPr lvl="0"/>
            <a:r>
              <a:rPr lang="en-US" dirty="0" smtClean="0"/>
              <a:t>http://www.physicianspractice.com/mgma15/how-develop-physician-compensation-plan</a:t>
            </a:r>
          </a:p>
          <a:p>
            <a:pPr lvl="0"/>
            <a:r>
              <a:rPr lang="en-US" dirty="0" smtClean="0"/>
              <a:t>https://www.aapc.com/blog/34988-physician-compensation-models/</a:t>
            </a:r>
          </a:p>
          <a:p>
            <a:pPr lvl="0"/>
            <a:r>
              <a:rPr lang="en-US" dirty="0" smtClean="0"/>
              <a:t>http://www.aafp.org/careers/hunting/compensation.html</a:t>
            </a:r>
          </a:p>
          <a:p>
            <a:pPr lvl="0"/>
            <a:r>
              <a:rPr lang="en-US" dirty="0" smtClean="0"/>
              <a:t>https://cph.uiowa.edu/ruralhealthvalue/files/RHV%20Physician%20Engagement%20Primer.pdf</a:t>
            </a:r>
          </a:p>
          <a:p>
            <a:r>
              <a:rPr lang="en-US" dirty="0" smtClean="0"/>
              <a:t>Physician Engagement – A Primer for Healthcare Leaders A. Clinton </a:t>
            </a:r>
            <a:r>
              <a:rPr lang="en-US" dirty="0" err="1" smtClean="0"/>
              <a:t>MacKinney</a:t>
            </a:r>
            <a:r>
              <a:rPr lang="en-US" dirty="0" smtClean="0"/>
              <a:t>, MD, MS </a:t>
            </a:r>
          </a:p>
          <a:p>
            <a:pPr lvl="0"/>
            <a:r>
              <a:rPr lang="en-US" dirty="0" smtClean="0"/>
              <a:t>http://www.freedassociates.com/insights/point-of-view/developing-successful-physician-engagement-strategy/</a:t>
            </a:r>
          </a:p>
          <a:p>
            <a:pPr lvl="0"/>
            <a:r>
              <a:rPr lang="en-US" dirty="0" smtClean="0"/>
              <a:t>https://www.healthcatalyst.com/proven-physician-engagement-strategies</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4800" dirty="0" smtClean="0"/>
              <a:t>                    </a:t>
            </a:r>
          </a:p>
          <a:p>
            <a:pPr>
              <a:buNone/>
            </a:pPr>
            <a:endParaRPr lang="en-US" sz="4800" dirty="0" smtClean="0"/>
          </a:p>
          <a:p>
            <a:pPr>
              <a:buNone/>
            </a:pPr>
            <a:r>
              <a:rPr lang="en-US" sz="4800" dirty="0" smtClean="0"/>
              <a:t>                   THANK YOU</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smtClean="0"/>
              <a:t>Aakash</a:t>
            </a:r>
            <a:r>
              <a:rPr lang="en-US" dirty="0" smtClean="0"/>
              <a:t> Healthcare is a subsidiary of the </a:t>
            </a:r>
            <a:r>
              <a:rPr lang="en-US" dirty="0" err="1" smtClean="0"/>
              <a:t>Aakash</a:t>
            </a:r>
            <a:r>
              <a:rPr lang="en-US" dirty="0" smtClean="0"/>
              <a:t> Group, and is a state of the art healthcare facility and the first smart hospital in </a:t>
            </a:r>
            <a:r>
              <a:rPr lang="en-US" dirty="0" err="1" smtClean="0"/>
              <a:t>Dwarka</a:t>
            </a:r>
            <a:r>
              <a:rPr lang="en-US" dirty="0" smtClean="0"/>
              <a:t>.</a:t>
            </a:r>
          </a:p>
          <a:p>
            <a:r>
              <a:rPr lang="en-US" dirty="0" smtClean="0"/>
              <a:t>It is a multi super specialty hospital, with state of the art infrastructure, path breaking technology, offering unrivalled healthcare services.</a:t>
            </a:r>
          </a:p>
          <a:p>
            <a:r>
              <a:rPr lang="en-US" dirty="0" smtClean="0"/>
              <a:t> Dr. </a:t>
            </a:r>
            <a:r>
              <a:rPr lang="en-US" dirty="0" err="1" smtClean="0"/>
              <a:t>AashishChaudhry</a:t>
            </a:r>
            <a:r>
              <a:rPr lang="en-US" dirty="0" smtClean="0"/>
              <a:t> is  the founder and Director of </a:t>
            </a:r>
            <a:r>
              <a:rPr lang="en-US" dirty="0" err="1" smtClean="0"/>
              <a:t>Aakash</a:t>
            </a:r>
            <a:r>
              <a:rPr lang="en-US" dirty="0" smtClean="0"/>
              <a:t> Healthcare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VISION-</a:t>
            </a:r>
            <a:r>
              <a:rPr lang="en-US" dirty="0" smtClean="0"/>
              <a:t>To become the most desired healthcare brand by providing compassionate, caring and world class services with the help of talented team of doctors, professionals and latest technology.</a:t>
            </a:r>
          </a:p>
          <a:p>
            <a:endParaRPr lang="en-US" dirty="0" smtClean="0"/>
          </a:p>
          <a:p>
            <a:endParaRPr lang="en-US" dirty="0" smtClean="0"/>
          </a:p>
          <a:p>
            <a:pPr>
              <a:buNone/>
            </a:pPr>
            <a:r>
              <a:rPr lang="en-IN" dirty="0" smtClean="0"/>
              <a:t>	</a:t>
            </a:r>
            <a:endParaRPr lang="en-US" dirty="0" smtClean="0"/>
          </a:p>
          <a:p>
            <a:r>
              <a:rPr lang="en-US" b="1" dirty="0" smtClean="0"/>
              <a:t>MISSION- </a:t>
            </a:r>
            <a:r>
              <a:rPr lang="en-US" dirty="0" smtClean="0"/>
              <a:t>To achieve highest patient satisfaction index by delivering patient-centric, best healthcare services amongst the local and the extended community</a:t>
            </a:r>
          </a:p>
          <a:p>
            <a:pPr>
              <a:buNone/>
            </a:pPr>
            <a:r>
              <a:rPr lang="en-US" dirty="0" smtClean="0"/>
              <a:t> </a:t>
            </a:r>
          </a:p>
          <a:p>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22860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90600" y="1676400"/>
            <a:ext cx="3810000" cy="584775"/>
          </a:xfrm>
          <a:prstGeom prst="rect">
            <a:avLst/>
          </a:prstGeom>
        </p:spPr>
        <p:txBody>
          <a:bodyPr wrap="square">
            <a:spAutoFit/>
          </a:bodyPr>
          <a:lstStyle/>
          <a:p>
            <a:r>
              <a:rPr lang="en-IN" sz="3200" b="1" dirty="0" smtClean="0"/>
              <a:t>CORE VALUES- </a:t>
            </a:r>
            <a:endParaRPr lang="en-U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INFRASTRUCTURE HIGHLIGHTS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230 Beds in Phase 1.</a:t>
            </a:r>
          </a:p>
          <a:p>
            <a:pPr lvl="0"/>
            <a:r>
              <a:rPr lang="en-US" dirty="0" smtClean="0"/>
              <a:t>70 Bedded Medical and Surgical Critical Care Unit.</a:t>
            </a:r>
          </a:p>
          <a:p>
            <a:pPr lvl="0"/>
            <a:r>
              <a:rPr lang="en-US" dirty="0" smtClean="0"/>
              <a:t>24x7 Cardiac Emergency &amp; Trauma Services.</a:t>
            </a:r>
          </a:p>
          <a:p>
            <a:pPr lvl="0"/>
            <a:r>
              <a:rPr lang="en-US" dirty="0" smtClean="0"/>
              <a:t>15 Bedded Dialysis Unit.</a:t>
            </a:r>
          </a:p>
          <a:p>
            <a:pPr lvl="0"/>
            <a:r>
              <a:rPr lang="en-US" dirty="0" smtClean="0"/>
              <a:t>Advanced Neonatal ICU.</a:t>
            </a:r>
          </a:p>
          <a:p>
            <a:pPr lvl="0"/>
            <a:r>
              <a:rPr lang="en-US" dirty="0" smtClean="0"/>
              <a:t>Ward Bed Options - Suite, Deluxe, Twin Sharing and Economy.</a:t>
            </a:r>
          </a:p>
          <a:p>
            <a:pPr lvl="0"/>
            <a:r>
              <a:rPr lang="en-US" dirty="0" smtClean="0"/>
              <a:t>8 Modular OTs.</a:t>
            </a:r>
          </a:p>
          <a:p>
            <a:pPr lvl="0"/>
            <a:r>
              <a:rPr lang="en-US" dirty="0" smtClean="0"/>
              <a:t>Flat Panel </a:t>
            </a:r>
            <a:r>
              <a:rPr lang="en-US" dirty="0" err="1" smtClean="0"/>
              <a:t>Cath</a:t>
            </a:r>
            <a:r>
              <a:rPr lang="en-US" dirty="0" smtClean="0"/>
              <a:t> Lab.</a:t>
            </a:r>
          </a:p>
          <a:p>
            <a:pPr lvl="0"/>
            <a:r>
              <a:rPr lang="en-US" dirty="0" smtClean="0"/>
              <a:t>State-of-the-art diagnostic equipments that include - 3.0 Tesla MRI, 128 slice CT scan, Flat panel C-Arm, and 4-D Ultrasound to name a few.</a:t>
            </a:r>
          </a:p>
          <a:p>
            <a:pPr lvl="0"/>
            <a:r>
              <a:rPr lang="en-US" dirty="0" smtClean="0"/>
              <a:t>Automated Waste &amp; Laundry Management System for efficient waste management.</a:t>
            </a:r>
          </a:p>
          <a:p>
            <a:pPr lvl="0"/>
            <a:r>
              <a:rPr lang="en-US" dirty="0" smtClean="0"/>
              <a:t>Pneumatic Tube System.</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BACKGROUND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Clinicians play a large role in the complex mechanisms of healthcare delivery. From providing frontline care to filling leadership positions, for making significant improvements in an organizations hospitals need clinicians to be on board</a:t>
            </a:r>
            <a:r>
              <a:rPr lang="en-US" b="1" u="sng" dirty="0" smtClean="0"/>
              <a:t> </a:t>
            </a:r>
            <a:endParaRPr lang="en-US" dirty="0" smtClean="0"/>
          </a:p>
          <a:p>
            <a:pPr>
              <a:buNone/>
            </a:pPr>
            <a:endParaRPr lang="en-US" b="1" u="sng" dirty="0" smtClean="0"/>
          </a:p>
          <a:p>
            <a:pPr>
              <a:buNone/>
            </a:pPr>
            <a:r>
              <a:rPr lang="en-US" b="1" u="sng" dirty="0" smtClean="0"/>
              <a:t>Healthcare Revolves Around Clinician</a:t>
            </a:r>
            <a:endParaRPr lang="en-US" dirty="0" smtClean="0"/>
          </a:p>
          <a:p>
            <a:pPr>
              <a:buNone/>
            </a:pPr>
            <a:r>
              <a:rPr lang="en-US" dirty="0" smtClean="0"/>
              <a:t> </a:t>
            </a:r>
          </a:p>
          <a:p>
            <a:r>
              <a:rPr lang="en-US" dirty="0" smtClean="0"/>
              <a:t>Clinician’s play a critical role in every aspect of healthcare Clinicians guide processes and decisions that are made inside and outside the hospital walls. Every strategy to fix problems in healthcare today revolves around the buy-in of one critical group—the Clinicians.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STUDY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Clinicians are the key drivers to the successful functioning,  profitability &amp; business of hospital.</a:t>
            </a:r>
          </a:p>
          <a:p>
            <a:r>
              <a:rPr lang="en-US" dirty="0" smtClean="0"/>
              <a:t>Good mix of doctors contribute to the brand building of the hospital &amp; to provide the right mix of medical and surgical care to patients we need a multidisciplinary team.</a:t>
            </a:r>
          </a:p>
          <a:p>
            <a:r>
              <a:rPr lang="en-US" dirty="0" smtClean="0"/>
              <a:t>This team will form the basis of care for all patients availing out patient and inpatient services of the facility</a:t>
            </a:r>
          </a:p>
          <a:p>
            <a:r>
              <a:rPr lang="en-US" dirty="0" smtClean="0"/>
              <a:t>Also,  the team will set the pitch of standard of care and services provided  by the hospital and hence should be done after proper research &amp; due diligence.</a:t>
            </a:r>
          </a:p>
          <a:p>
            <a:r>
              <a:rPr lang="en-US" dirty="0" smtClean="0"/>
              <a:t>In this study we are devising the engagement model for clinicians and trying to narrow down on number of doctors per specialty who will act as the key drivers for hospital business growth plan.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smtClean="0"/>
          </a:p>
          <a:p>
            <a:r>
              <a:rPr lang="en-US" dirty="0" smtClean="0"/>
              <a:t>Framing clinician engagement models and devising key negotiation strategies for star clinicians and teams practicing in Delhi NCR for an upcoming 230 bedded hospital in </a:t>
            </a:r>
            <a:r>
              <a:rPr lang="en-US" dirty="0" err="1" smtClean="0"/>
              <a:t>Dwarka</a:t>
            </a:r>
            <a:r>
              <a:rPr lang="en-US" dirty="0" smtClean="0"/>
              <a: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3194</TotalTime>
  <Words>797</Words>
  <Application>Microsoft Office PowerPoint</Application>
  <PresentationFormat>On-screen Show (4:3)</PresentationFormat>
  <Paragraphs>150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    DISSERTATION ON “Framing Clinician Engagement Models And devising Key Negotiation Strategies For Star Clinicians Across Various Specialties For Upcoming 230 Bedded Hospital In Dwarka, New Delhi”  </vt:lpstr>
      <vt:lpstr>ORGANISATION- BACKGROUND</vt:lpstr>
      <vt:lpstr>Slide 3</vt:lpstr>
      <vt:lpstr>Slide 4</vt:lpstr>
      <vt:lpstr>Slide 5</vt:lpstr>
      <vt:lpstr>INFRASTRUCTURE HIGHLIGHTS</vt:lpstr>
      <vt:lpstr>STUDY BACKGROUND </vt:lpstr>
      <vt:lpstr>RATIONALE FOR STUDY</vt:lpstr>
      <vt:lpstr>AIM</vt:lpstr>
      <vt:lpstr>OBJECTIVES</vt:lpstr>
      <vt:lpstr>RESEARCH METHODOLOGY</vt:lpstr>
      <vt:lpstr>DISCUSSION AND RESULT</vt:lpstr>
      <vt:lpstr>Slide 13</vt:lpstr>
      <vt:lpstr>Slide 14</vt:lpstr>
      <vt:lpstr>PAYOUT MODELS</vt:lpstr>
      <vt:lpstr>Slide 16</vt:lpstr>
      <vt:lpstr>Doctor banding-</vt:lpstr>
      <vt:lpstr>DOCTOR’S MIX- KEY SPECIALTIES</vt:lpstr>
      <vt:lpstr>DOCTOR’S MIX – OTHER SPECIALTIES.</vt:lpstr>
      <vt:lpstr>NEGOTIATION STRATEGIES FOR STAR CLINICIANS-</vt:lpstr>
      <vt:lpstr>CONCLUSION</vt:lpstr>
      <vt:lpstr>RECOMMENDATIONS</vt:lpstr>
      <vt:lpstr>REFERENCES</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ON</dc:title>
  <dc:creator>aditi</dc:creator>
  <cp:lastModifiedBy>aditi</cp:lastModifiedBy>
  <cp:revision>94</cp:revision>
  <dcterms:created xsi:type="dcterms:W3CDTF">2017-05-12T09:26:51Z</dcterms:created>
  <dcterms:modified xsi:type="dcterms:W3CDTF">2017-05-16T11:46:37Z</dcterms:modified>
</cp:coreProperties>
</file>