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77" r:id="rId6"/>
    <p:sldId id="261" r:id="rId7"/>
    <p:sldId id="262" r:id="rId8"/>
    <p:sldId id="282" r:id="rId9"/>
    <p:sldId id="283" r:id="rId10"/>
    <p:sldId id="275" r:id="rId11"/>
    <p:sldId id="273" r:id="rId12"/>
    <p:sldId id="274" r:id="rId13"/>
    <p:sldId id="276" r:id="rId14"/>
    <p:sldId id="27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lang val="en-US"/>
  <c:chart>
    <c:autoTitleDeleted val="1"/>
    <c:plotArea>
      <c:layout/>
      <c:barChart>
        <c:barDir val="col"/>
        <c:grouping val="clustered"/>
        <c:ser>
          <c:idx val="0"/>
          <c:order val="0"/>
          <c:tx>
            <c:strRef>
              <c:f>Sheet1!$B$1</c:f>
              <c:strCache>
                <c:ptCount val="1"/>
                <c:pt idx="0">
                  <c:v>HOME BASED NEW BORN CARE</c:v>
                </c:pt>
              </c:strCache>
            </c:strRef>
          </c:tx>
          <c:dLbls>
            <c:dLblPos val="outEnd"/>
            <c:showVal val="1"/>
          </c:dLbls>
          <c:cat>
            <c:strRef>
              <c:f>Sheet1!$A$2:$A$6</c:f>
              <c:strCache>
                <c:ptCount val="5"/>
                <c:pt idx="0">
                  <c:v>TEMPERATURE</c:v>
                </c:pt>
                <c:pt idx="1">
                  <c:v>HOME VISIT</c:v>
                </c:pt>
                <c:pt idx="2">
                  <c:v>SEPSIS MEDICINE</c:v>
                </c:pt>
                <c:pt idx="3">
                  <c:v>VACCINATION</c:v>
                </c:pt>
                <c:pt idx="4">
                  <c:v>HIGH RISK GROUP</c:v>
                </c:pt>
              </c:strCache>
            </c:strRef>
          </c:cat>
          <c:val>
            <c:numRef>
              <c:f>Sheet1!$B$2:$B$6</c:f>
              <c:numCache>
                <c:formatCode>0%</c:formatCode>
                <c:ptCount val="5"/>
                <c:pt idx="0" formatCode="0.00%">
                  <c:v>0.67000000000000026</c:v>
                </c:pt>
                <c:pt idx="1">
                  <c:v>0.62000000000000022</c:v>
                </c:pt>
                <c:pt idx="2" formatCode="0.00%">
                  <c:v>0.42660000000000009</c:v>
                </c:pt>
                <c:pt idx="3" formatCode="0.00%">
                  <c:v>0.61300000000000021</c:v>
                </c:pt>
                <c:pt idx="4" formatCode="0.00%">
                  <c:v>0.70260000000000022</c:v>
                </c:pt>
              </c:numCache>
            </c:numRef>
          </c:val>
        </c:ser>
        <c:axId val="76477952"/>
        <c:axId val="76479488"/>
      </c:barChart>
      <c:catAx>
        <c:axId val="76477952"/>
        <c:scaling>
          <c:orientation val="minMax"/>
        </c:scaling>
        <c:axPos val="b"/>
        <c:tickLblPos val="nextTo"/>
        <c:crossAx val="76479488"/>
        <c:crosses val="autoZero"/>
        <c:auto val="1"/>
        <c:lblAlgn val="ctr"/>
        <c:lblOffset val="100"/>
      </c:catAx>
      <c:valAx>
        <c:axId val="76479488"/>
        <c:scaling>
          <c:orientation val="minMax"/>
        </c:scaling>
        <c:axPos val="l"/>
        <c:majorGridlines/>
        <c:numFmt formatCode="0.00%" sourceLinked="1"/>
        <c:tickLblPos val="nextTo"/>
        <c:crossAx val="76477952"/>
        <c:crosses val="autoZero"/>
        <c:crossBetween val="between"/>
      </c:valAx>
    </c:plotArea>
    <c:legend>
      <c:legendPos val="t"/>
      <c:layout/>
    </c:legend>
    <c:plotVisOnly val="1"/>
  </c:chart>
  <c:txPr>
    <a:bodyPr/>
    <a:lstStyle/>
    <a:p>
      <a:pPr>
        <a:defRPr sz="1800"/>
      </a:pPr>
      <a:endParaRPr lang="en-US"/>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5/27/2017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nature.com/jp/journal/v36/n3s/full/jp2016185a.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Dissertation Topic</a:t>
            </a:r>
            <a:endParaRPr lang="en-US" dirty="0"/>
          </a:p>
        </p:txBody>
      </p:sp>
      <p:sp>
        <p:nvSpPr>
          <p:cNvPr id="3" name="Content Placeholder 2"/>
          <p:cNvSpPr>
            <a:spLocks noGrp="1"/>
          </p:cNvSpPr>
          <p:nvPr>
            <p:ph idx="1"/>
          </p:nvPr>
        </p:nvSpPr>
        <p:spPr/>
        <p:txBody>
          <a:bodyPr/>
          <a:lstStyle/>
          <a:p>
            <a:pPr algn="ctr">
              <a:buNone/>
            </a:pPr>
            <a:r>
              <a:rPr lang="en-US" dirty="0" smtClean="0"/>
              <a:t>To evaluate  knowledge of ASHAs in provision of  Home Based Newborn </a:t>
            </a:r>
            <a:r>
              <a:rPr lang="en-US" dirty="0" smtClean="0"/>
              <a:t>Care services , Umaria , M.P.</a:t>
            </a:r>
            <a:endParaRPr lang="en-US" dirty="0"/>
          </a:p>
        </p:txBody>
      </p:sp>
      <p:sp>
        <p:nvSpPr>
          <p:cNvPr id="4" name="Rectangle 3"/>
          <p:cNvSpPr/>
          <p:nvPr/>
        </p:nvSpPr>
        <p:spPr>
          <a:xfrm>
            <a:off x="4648200" y="3505200"/>
            <a:ext cx="3962400" cy="2971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PRESENTED BY- ANIL KUMAR</a:t>
            </a:r>
          </a:p>
          <a:p>
            <a:pPr algn="ctr"/>
            <a:r>
              <a:rPr lang="en-US" dirty="0" smtClean="0">
                <a:solidFill>
                  <a:schemeClr val="tx1"/>
                </a:solidFill>
              </a:rPr>
              <a:t>PGDHHM</a:t>
            </a:r>
          </a:p>
          <a:p>
            <a:pPr algn="ctr"/>
            <a:r>
              <a:rPr lang="en-US" dirty="0" smtClean="0">
                <a:solidFill>
                  <a:schemeClr val="tx1"/>
                </a:solidFill>
              </a:rPr>
              <a:t>PG/15/008</a:t>
            </a:r>
          </a:p>
          <a:p>
            <a:pPr algn="ctr"/>
            <a:endParaRPr lang="en-US"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a:bodyPr>
          <a:lstStyle/>
          <a:p>
            <a:pPr algn="just" fontAlgn="base">
              <a:lnSpc>
                <a:spcPct val="150000"/>
              </a:lnSpc>
            </a:pPr>
            <a:r>
              <a:rPr lang="en-US" sz="1600" dirty="0" smtClean="0"/>
              <a:t>The study clearly shows that although the ASHA‘s were adequately trained, the level of knowledge of ASHA was found to be optimum. </a:t>
            </a:r>
          </a:p>
          <a:p>
            <a:pPr algn="just" fontAlgn="base">
              <a:lnSpc>
                <a:spcPct val="150000"/>
              </a:lnSpc>
            </a:pPr>
            <a:r>
              <a:rPr lang="en-US" sz="1600" dirty="0" smtClean="0"/>
              <a:t>Despite of  4 trainings ASHAs were not able to retain knowledge so there might be reason that neonatal mortality rate is decline but in slower rate. </a:t>
            </a:r>
          </a:p>
          <a:p>
            <a:pPr algn="just" fontAlgn="base">
              <a:lnSpc>
                <a:spcPct val="150000"/>
              </a:lnSpc>
            </a:pPr>
            <a:r>
              <a:rPr lang="en-US" sz="1600" dirty="0" smtClean="0"/>
              <a:t>Thus, the HBNC strategy’s success in reducing neonatal mortality ultimately depends on ASHAs making timely home visits and properly identifying, treating, reporting and referring sick infants. </a:t>
            </a:r>
          </a:p>
          <a:p>
            <a:pPr algn="just" fontAlgn="base">
              <a:lnSpc>
                <a:spcPct val="150000"/>
              </a:lnSpc>
            </a:pPr>
            <a:r>
              <a:rPr lang="en-US" sz="1600" dirty="0" smtClean="0"/>
              <a:t>Improving ASHAs’ ability to correctly assess and classify illness requires strengthening their skills, improving the clarity and usability of HBNC formats as decision support tools, and ensuring ongoing supportive supervision.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a:t>
            </a:r>
            <a:endParaRPr lang="en-US" dirty="0"/>
          </a:p>
        </p:txBody>
      </p:sp>
      <p:sp>
        <p:nvSpPr>
          <p:cNvPr id="3" name="Content Placeholder 2"/>
          <p:cNvSpPr>
            <a:spLocks noGrp="1"/>
          </p:cNvSpPr>
          <p:nvPr>
            <p:ph idx="1"/>
          </p:nvPr>
        </p:nvSpPr>
        <p:spPr>
          <a:xfrm>
            <a:off x="457200" y="1447800"/>
            <a:ext cx="8229600" cy="4678363"/>
          </a:xfrm>
        </p:spPr>
        <p:txBody>
          <a:bodyPr>
            <a:normAutofit/>
          </a:bodyPr>
          <a:lstStyle/>
          <a:p>
            <a:pPr marL="514350" lvl="1" indent="-514350" algn="just">
              <a:lnSpc>
                <a:spcPct val="150000"/>
              </a:lnSpc>
              <a:buFont typeface="Arial" pitchFamily="34" charset="0"/>
              <a:buChar char="•"/>
            </a:pPr>
            <a:r>
              <a:rPr lang="en-IN" sz="1800" dirty="0" smtClean="0"/>
              <a:t>Segregate ASHAs for different- different programs.</a:t>
            </a:r>
          </a:p>
          <a:p>
            <a:pPr marL="514350" lvl="1" indent="-514350" algn="just">
              <a:lnSpc>
                <a:spcPct val="150000"/>
              </a:lnSpc>
              <a:buFont typeface="Arial" pitchFamily="34" charset="0"/>
              <a:buChar char="•"/>
            </a:pPr>
            <a:r>
              <a:rPr lang="en-IN" sz="1800" dirty="0" smtClean="0"/>
              <a:t>Use professional instead of ASHAs </a:t>
            </a:r>
            <a:r>
              <a:rPr lang="en-IN" sz="1800" dirty="0" err="1" smtClean="0"/>
              <a:t>shayogini</a:t>
            </a:r>
            <a:r>
              <a:rPr lang="en-IN" sz="1800" dirty="0" smtClean="0"/>
              <a:t> as tutor </a:t>
            </a:r>
          </a:p>
          <a:p>
            <a:pPr marL="514350" lvl="1" indent="-514350" algn="just">
              <a:lnSpc>
                <a:spcPct val="150000"/>
              </a:lnSpc>
              <a:buFont typeface="Arial" pitchFamily="34" charset="0"/>
              <a:buChar char="•"/>
            </a:pPr>
            <a:r>
              <a:rPr lang="en-IN" sz="1800" dirty="0" smtClean="0"/>
              <a:t>Take knowledge assess test of ASHAs every 6 months.</a:t>
            </a:r>
            <a:endParaRPr lang="en-US" sz="1800" dirty="0" smtClean="0"/>
          </a:p>
          <a:p>
            <a:pPr marL="514350" lvl="1" indent="-514350" algn="just">
              <a:lnSpc>
                <a:spcPct val="150000"/>
              </a:lnSpc>
              <a:buFont typeface="Arial" pitchFamily="34" charset="0"/>
              <a:buChar char="•"/>
            </a:pPr>
            <a:r>
              <a:rPr lang="en-IN" sz="1800" dirty="0" smtClean="0"/>
              <a:t>Motivate ASHAs </a:t>
            </a:r>
            <a:r>
              <a:rPr lang="en-IN" sz="1800" dirty="0" err="1" smtClean="0"/>
              <a:t>shayogini</a:t>
            </a:r>
            <a:r>
              <a:rPr lang="en-IN" sz="1800" dirty="0" smtClean="0"/>
              <a:t> for good supervision.</a:t>
            </a:r>
            <a:endParaRPr lang="en-US" sz="1800" dirty="0" smtClean="0"/>
          </a:p>
          <a:p>
            <a:pPr marL="514350" lvl="1" indent="-514350" algn="just">
              <a:lnSpc>
                <a:spcPct val="150000"/>
              </a:lnSpc>
              <a:buFont typeface="Arial" pitchFamily="34" charset="0"/>
              <a:buChar char="•"/>
            </a:pPr>
            <a:r>
              <a:rPr lang="en-IN" sz="1800" dirty="0" smtClean="0"/>
              <a:t>Whenever there is training and review meeting for ASHAs arrange transport who stay far from the spot .</a:t>
            </a:r>
            <a:endParaRPr lang="en-US" sz="1800" dirty="0" smtClean="0"/>
          </a:p>
          <a:p>
            <a:pPr marL="514350" lvl="1" indent="-514350" algn="just">
              <a:lnSpc>
                <a:spcPct val="150000"/>
              </a:lnSpc>
              <a:buFont typeface="Arial" pitchFamily="34" charset="0"/>
              <a:buChar char="•"/>
            </a:pPr>
            <a:r>
              <a:rPr lang="en-IN" sz="1800" dirty="0" smtClean="0"/>
              <a:t>Random Monitoring should be needed.</a:t>
            </a:r>
            <a:endParaRPr lang="en-US" sz="1800" dirty="0" smtClean="0"/>
          </a:p>
          <a:p>
            <a:pPr marL="514350" indent="-514350" algn="just">
              <a:lnSpc>
                <a:spcPct val="150000"/>
              </a:lnSpc>
            </a:pPr>
            <a:r>
              <a:rPr lang="en-US" sz="1800" dirty="0" smtClean="0"/>
              <a:t>Regular feedback from ASHAs by higher authority to avoid gap and to know the ground reality so they can improve the services according to needs.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a:bodyPr>
          <a:lstStyle/>
          <a:p>
            <a:pPr lvl="0">
              <a:lnSpc>
                <a:spcPct val="200000"/>
              </a:lnSpc>
            </a:pPr>
            <a:r>
              <a:rPr lang="en-US" sz="1500" dirty="0" smtClean="0"/>
              <a:t>http://tripuranrhm.gov.in/Guidlines/2205201401.pdf</a:t>
            </a:r>
          </a:p>
          <a:p>
            <a:pPr lvl="0">
              <a:lnSpc>
                <a:spcPct val="200000"/>
              </a:lnSpc>
            </a:pPr>
            <a:r>
              <a:rPr lang="en-US" sz="1500" dirty="0" smtClean="0"/>
              <a:t>Revised Home Based Newborn Care Operational guidelines, Ministry of Health and Family Welfare, Government of India. New Delhi. 2014</a:t>
            </a:r>
          </a:p>
          <a:p>
            <a:pPr lvl="0">
              <a:lnSpc>
                <a:spcPct val="200000"/>
              </a:lnSpc>
            </a:pPr>
            <a:r>
              <a:rPr lang="en-US" sz="1500" dirty="0" smtClean="0"/>
              <a:t>National Health Mission. Revised Home Based New Born Care Operational Guidelines 2014</a:t>
            </a:r>
          </a:p>
          <a:p>
            <a:pPr lvl="0">
              <a:lnSpc>
                <a:spcPct val="200000"/>
              </a:lnSpc>
            </a:pPr>
            <a:r>
              <a:rPr lang="en-US" sz="1500" dirty="0" smtClean="0"/>
              <a:t>National Health Mission. ASHA Training Modules </a:t>
            </a:r>
          </a:p>
          <a:p>
            <a:pPr lvl="0">
              <a:lnSpc>
                <a:spcPct val="200000"/>
              </a:lnSpc>
            </a:pPr>
            <a:r>
              <a:rPr lang="en-IN" sz="1500" dirty="0" smtClean="0">
                <a:hlinkClick r:id="rId2"/>
              </a:rPr>
              <a:t>http://www.nature.com/jp/journal/v36/n3s/full/jp2016185a.html</a:t>
            </a:r>
            <a:endParaRPr lang="en-US" sz="1500"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5" name="Content Placeholder 4"/>
          <p:cNvSpPr>
            <a:spLocks noGrp="1"/>
          </p:cNvSpPr>
          <p:nvPr>
            <p:ph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The National Rural Health Mission (NRHM) was launched in the year 2005 with the goal “to improve the availability of and access to quality health care for people, especially for those residing in rural areas, the poor, women and children.”</a:t>
            </a:r>
          </a:p>
          <a:p>
            <a:pPr algn="just"/>
            <a:endParaRPr lang="en-US" dirty="0" smtClean="0"/>
          </a:p>
          <a:p>
            <a:pPr algn="just"/>
            <a:endParaRPr lang="en-US" dirty="0" smtClean="0"/>
          </a:p>
          <a:p>
            <a:pPr algn="just">
              <a:buNone/>
            </a:pPr>
            <a:endParaRPr lang="en-US" dirty="0" smtClean="0"/>
          </a:p>
          <a:p>
            <a:pPr algn="just"/>
            <a:r>
              <a:rPr lang="en-US" dirty="0" smtClean="0"/>
              <a:t>National Urban Health Mission (NUHM) was launched as a separate mission in year 2013 with the objective of improving health status of the Urban poor particularly slum dwellers and other marginalized sections.</a:t>
            </a:r>
            <a:endParaRPr lang="en-IN"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 BASED NEWBORN CARE</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Home Based New Born Care (HBNC) is a new scheme of Ministry of Health Government of India, launched to incentivize ASHA for providing Home Based Newborn Care. ASHA will make visits to all newborns according to specified schedule up to 42 days of life. </a:t>
            </a:r>
          </a:p>
          <a:p>
            <a:r>
              <a:rPr lang="en-US" dirty="0" smtClean="0"/>
              <a:t>The proposed incentive is Rs. 50 per home visit of around one hour duration. </a:t>
            </a:r>
          </a:p>
          <a:p>
            <a:endParaRPr lang="en-US" dirty="0" smtClean="0"/>
          </a:p>
          <a:p>
            <a:r>
              <a:rPr lang="en-US" dirty="0" smtClean="0"/>
              <a:t>The role of ASHA would be: </a:t>
            </a:r>
          </a:p>
          <a:p>
            <a:pPr marL="514350" indent="-514350">
              <a:buFont typeface="+mj-lt"/>
              <a:buAutoNum type="arabicPeriod"/>
            </a:pPr>
            <a:r>
              <a:rPr lang="en-US" dirty="0" smtClean="0"/>
              <a:t>recording of weight of the newborn in MCP card ensuring BCG , 1st dose of OPV and DPT vaccination</a:t>
            </a:r>
          </a:p>
          <a:p>
            <a:pPr marL="514350" indent="-514350">
              <a:buFont typeface="+mj-lt"/>
              <a:buAutoNum type="arabicPeriod"/>
            </a:pPr>
            <a:r>
              <a:rPr lang="en-US" dirty="0" smtClean="0"/>
              <a:t> both the mother and the newborn are safe till 42 days of the delivery, </a:t>
            </a:r>
          </a:p>
          <a:p>
            <a:pPr marL="514350" indent="-514350">
              <a:buFont typeface="+mj-lt"/>
              <a:buAutoNum type="arabicPeriod"/>
            </a:pPr>
            <a:r>
              <a:rPr lang="en-US" dirty="0" smtClean="0"/>
              <a:t>and registration of birth has been done</a:t>
            </a:r>
            <a:br>
              <a:rPr lang="en-US" dirty="0" smtClean="0"/>
            </a:b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RATIONALE</a:t>
            </a:r>
            <a:endParaRPr lang="en-US" dirty="0"/>
          </a:p>
        </p:txBody>
      </p:sp>
      <p:sp>
        <p:nvSpPr>
          <p:cNvPr id="3" name="Content Placeholder 2"/>
          <p:cNvSpPr>
            <a:spLocks noGrp="1"/>
          </p:cNvSpPr>
          <p:nvPr>
            <p:ph idx="1"/>
          </p:nvPr>
        </p:nvSpPr>
        <p:spPr/>
        <p:txBody>
          <a:bodyPr>
            <a:normAutofit fontScale="62500" lnSpcReduction="20000"/>
          </a:bodyPr>
          <a:lstStyle/>
          <a:p>
            <a:pPr algn="just" fontAlgn="base"/>
            <a:r>
              <a:rPr lang="en-US" dirty="0" smtClean="0"/>
              <a:t>About 0.76 million neonates died in 2012, the highest for any country in the world that year. Four states – Uttar Pradesh, Madhya Pradesh, Bihar, and Rajasthan – alone contribute to about 55 percent of total neonatal deaths in India. Prenatal asphyxia and malformations to be the other two significant causes of neonatal mortality.</a:t>
            </a:r>
          </a:p>
          <a:p>
            <a:pPr algn="just" fontAlgn="base"/>
            <a:endParaRPr lang="en-US" dirty="0" smtClean="0"/>
          </a:p>
          <a:p>
            <a:pPr algn="just" fontAlgn="base"/>
            <a:r>
              <a:rPr lang="en-US" dirty="0" smtClean="0"/>
              <a:t>There is enough evidence from all over the world and from India, that a well trained community health volunteer like ASHA can save a significant part of these lives if she were to be available in these critical hours. Even where there is institutional delivery, the mother and child leave for home within one or two days and in the rest of the month, it is </a:t>
            </a:r>
            <a:r>
              <a:rPr lang="en-US" dirty="0" err="1" smtClean="0"/>
              <a:t>upto</a:t>
            </a:r>
            <a:r>
              <a:rPr lang="en-US" dirty="0" smtClean="0"/>
              <a:t> the ASHA to make the home visit.</a:t>
            </a:r>
          </a:p>
          <a:p>
            <a:pPr algn="just" fontAlgn="base"/>
            <a:endParaRPr lang="en-US" dirty="0" smtClean="0"/>
          </a:p>
          <a:p>
            <a:pPr algn="just" fontAlgn="base"/>
            <a:r>
              <a:rPr lang="en-US" dirty="0" smtClean="0"/>
              <a:t>More than half of these early child deaths are due to conditions that could be prevented or treated with access to simple, affordable interventions</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457200" y="152400"/>
          <a:ext cx="8229600" cy="5490464"/>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gridSpan="4">
                  <a:txBody>
                    <a:bodyPr/>
                    <a:lstStyle/>
                    <a:p>
                      <a:pPr marL="0" marR="0" algn="l">
                        <a:lnSpc>
                          <a:spcPct val="115000"/>
                        </a:lnSpc>
                        <a:spcBef>
                          <a:spcPts val="0"/>
                        </a:spcBef>
                        <a:spcAft>
                          <a:spcPts val="0"/>
                        </a:spcAft>
                      </a:pPr>
                      <a:r>
                        <a:rPr lang="en-US" sz="1600" dirty="0">
                          <a:solidFill>
                            <a:srgbClr val="1F1A17"/>
                          </a:solidFill>
                          <a:latin typeface="Times New Roman"/>
                          <a:ea typeface="Times New Roman"/>
                          <a:cs typeface="Times New Roman"/>
                        </a:rPr>
                        <a:t>Infant Mortality Rate</a:t>
                      </a:r>
                      <a:endParaRPr lang="en-US" sz="1600" dirty="0">
                        <a:latin typeface="Calibri"/>
                        <a:ea typeface="Times New Roman"/>
                        <a:cs typeface="Times New Roman"/>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r>
              <a:tr h="370840">
                <a:tc>
                  <a:txBody>
                    <a:bodyPr/>
                    <a:lstStyle/>
                    <a:p>
                      <a:pPr marL="0" marR="0" algn="l">
                        <a:lnSpc>
                          <a:spcPct val="115000"/>
                        </a:lnSpc>
                        <a:spcBef>
                          <a:spcPts val="0"/>
                        </a:spcBef>
                        <a:spcAft>
                          <a:spcPts val="0"/>
                        </a:spcAft>
                      </a:pPr>
                      <a:endParaRPr lang="en-US" sz="1600">
                        <a:solidFill>
                          <a:srgbClr val="1F1A17"/>
                        </a:solidFill>
                        <a:latin typeface="Times New Roman"/>
                        <a:ea typeface="Times New Roman"/>
                        <a:cs typeface="Times New Roman"/>
                      </a:endParaRPr>
                    </a:p>
                  </a:txBody>
                  <a:tcPr marL="68580" marR="68580" marT="0" marB="0"/>
                </a:tc>
                <a:tc gridSpan="2">
                  <a:txBody>
                    <a:bodyPr/>
                    <a:lstStyle/>
                    <a:p>
                      <a:pPr marL="0" marR="0" algn="l">
                        <a:lnSpc>
                          <a:spcPct val="115000"/>
                        </a:lnSpc>
                        <a:spcBef>
                          <a:spcPts val="0"/>
                        </a:spcBef>
                        <a:spcAft>
                          <a:spcPts val="0"/>
                        </a:spcAft>
                      </a:pPr>
                      <a:r>
                        <a:rPr lang="en-US" sz="1600">
                          <a:solidFill>
                            <a:srgbClr val="1F1A17"/>
                          </a:solidFill>
                          <a:latin typeface="Times New Roman"/>
                          <a:ea typeface="Times New Roman"/>
                          <a:cs typeface="Times New Roman"/>
                        </a:rPr>
                        <a:t>M.P.</a:t>
                      </a:r>
                      <a:endParaRPr lang="en-US" sz="1600">
                        <a:latin typeface="Calibri"/>
                        <a:ea typeface="Times New Roman"/>
                        <a:cs typeface="Times New Roman"/>
                      </a:endParaRPr>
                    </a:p>
                  </a:txBody>
                  <a:tcPr marL="68580" marR="68580" marT="0" marB="0"/>
                </a:tc>
                <a:tc hMerge="1">
                  <a:txBody>
                    <a:bodyPr/>
                    <a:lstStyle/>
                    <a:p>
                      <a:endParaRPr lang="en-US"/>
                    </a:p>
                  </a:txBody>
                  <a:tcPr/>
                </a:tc>
                <a:tc>
                  <a:txBody>
                    <a:bodyPr/>
                    <a:lstStyle/>
                    <a:p>
                      <a:pPr marL="0" marR="0" algn="l">
                        <a:lnSpc>
                          <a:spcPct val="115000"/>
                        </a:lnSpc>
                        <a:spcBef>
                          <a:spcPts val="0"/>
                        </a:spcBef>
                        <a:spcAft>
                          <a:spcPts val="0"/>
                        </a:spcAft>
                      </a:pPr>
                      <a:r>
                        <a:rPr lang="en-US" sz="1600" dirty="0">
                          <a:solidFill>
                            <a:srgbClr val="1F1A17"/>
                          </a:solidFill>
                          <a:latin typeface="Times New Roman"/>
                          <a:ea typeface="Times New Roman"/>
                          <a:cs typeface="Times New Roman"/>
                        </a:rPr>
                        <a:t>Umaria</a:t>
                      </a:r>
                      <a:endParaRPr lang="en-US" sz="1600" dirty="0">
                        <a:latin typeface="Calibri"/>
                        <a:ea typeface="Times New Roman"/>
                        <a:cs typeface="Times New Roman"/>
                      </a:endParaRPr>
                    </a:p>
                  </a:txBody>
                  <a:tcPr marL="68580" marR="68580" marT="0" marB="0"/>
                </a:tc>
              </a:tr>
              <a:tr h="370840">
                <a:tc>
                  <a:txBody>
                    <a:bodyPr/>
                    <a:lstStyle/>
                    <a:p>
                      <a:pPr marL="0" marR="0" algn="l">
                        <a:lnSpc>
                          <a:spcPct val="115000"/>
                        </a:lnSpc>
                        <a:spcBef>
                          <a:spcPts val="0"/>
                        </a:spcBef>
                        <a:spcAft>
                          <a:spcPts val="0"/>
                        </a:spcAft>
                      </a:pPr>
                      <a:r>
                        <a:rPr lang="en-US" sz="1600">
                          <a:latin typeface="ThorndaleAMT,Regular"/>
                          <a:ea typeface="Times New Roman"/>
                          <a:cs typeface="ThorndaleAMT,Regular"/>
                        </a:rPr>
                        <a:t>within 24 hrs (Nos.) </a:t>
                      </a:r>
                      <a:endParaRPr lang="en-US" sz="1600">
                        <a:latin typeface="Calibri"/>
                        <a:ea typeface="Times New Roman"/>
                        <a:cs typeface="Times New Roman"/>
                      </a:endParaRPr>
                    </a:p>
                  </a:txBody>
                  <a:tcPr marL="68580" marR="68580" marT="0" marB="0"/>
                </a:tc>
                <a:tc gridSpan="2">
                  <a:txBody>
                    <a:bodyPr/>
                    <a:lstStyle/>
                    <a:p>
                      <a:pPr marL="0" marR="0" algn="l">
                        <a:lnSpc>
                          <a:spcPct val="115000"/>
                        </a:lnSpc>
                        <a:spcBef>
                          <a:spcPts val="0"/>
                        </a:spcBef>
                        <a:spcAft>
                          <a:spcPts val="0"/>
                        </a:spcAft>
                      </a:pPr>
                      <a:r>
                        <a:rPr lang="en-US" sz="1600">
                          <a:solidFill>
                            <a:srgbClr val="1F1A17"/>
                          </a:solidFill>
                          <a:latin typeface="Times New Roman"/>
                          <a:ea typeface="Times New Roman"/>
                          <a:cs typeface="Times New Roman"/>
                        </a:rPr>
                        <a:t>742</a:t>
                      </a:r>
                      <a:endParaRPr lang="en-US" sz="1600">
                        <a:latin typeface="Calibri"/>
                        <a:ea typeface="Times New Roman"/>
                        <a:cs typeface="Times New Roman"/>
                      </a:endParaRPr>
                    </a:p>
                  </a:txBody>
                  <a:tcPr marL="68580" marR="68580" marT="0" marB="0"/>
                </a:tc>
                <a:tc hMerge="1">
                  <a:txBody>
                    <a:bodyPr/>
                    <a:lstStyle/>
                    <a:p>
                      <a:endParaRPr lang="en-US"/>
                    </a:p>
                  </a:txBody>
                  <a:tcPr/>
                </a:tc>
                <a:tc>
                  <a:txBody>
                    <a:bodyPr/>
                    <a:lstStyle/>
                    <a:p>
                      <a:pPr marL="0" marR="0" algn="l">
                        <a:lnSpc>
                          <a:spcPct val="115000"/>
                        </a:lnSpc>
                        <a:spcBef>
                          <a:spcPts val="0"/>
                        </a:spcBef>
                        <a:spcAft>
                          <a:spcPts val="0"/>
                        </a:spcAft>
                      </a:pPr>
                      <a:r>
                        <a:rPr lang="en-US" sz="1600">
                          <a:solidFill>
                            <a:srgbClr val="1F1A17"/>
                          </a:solidFill>
                          <a:latin typeface="Times New Roman"/>
                          <a:ea typeface="Times New Roman"/>
                          <a:cs typeface="Times New Roman"/>
                        </a:rPr>
                        <a:t>94</a:t>
                      </a:r>
                      <a:endParaRPr lang="en-US" sz="1600">
                        <a:latin typeface="Calibri"/>
                        <a:ea typeface="Times New Roman"/>
                        <a:cs typeface="Times New Roman"/>
                      </a:endParaRPr>
                    </a:p>
                  </a:txBody>
                  <a:tcPr marL="68580" marR="68580" marT="0" marB="0"/>
                </a:tc>
              </a:tr>
              <a:tr h="370840">
                <a:tc>
                  <a:txBody>
                    <a:bodyPr/>
                    <a:lstStyle/>
                    <a:p>
                      <a:pPr marL="0" marR="0" algn="l">
                        <a:lnSpc>
                          <a:spcPct val="115000"/>
                        </a:lnSpc>
                        <a:spcBef>
                          <a:spcPts val="0"/>
                        </a:spcBef>
                        <a:spcAft>
                          <a:spcPts val="0"/>
                        </a:spcAft>
                      </a:pPr>
                      <a:r>
                        <a:rPr lang="en-US" sz="1600">
                          <a:latin typeface="ThorndaleAMT,Regular"/>
                          <a:ea typeface="Times New Roman"/>
                          <a:cs typeface="ThorndaleAMT,Regular"/>
                        </a:rPr>
                        <a:t>upto 1 week of Birth (Nos.),</a:t>
                      </a:r>
                      <a:endParaRPr lang="en-US" sz="1600">
                        <a:latin typeface="Calibri"/>
                        <a:ea typeface="Times New Roman"/>
                        <a:cs typeface="Times New Roman"/>
                      </a:endParaRPr>
                    </a:p>
                  </a:txBody>
                  <a:tcPr marL="68580" marR="68580" marT="0" marB="0"/>
                </a:tc>
                <a:tc gridSpan="2">
                  <a:txBody>
                    <a:bodyPr/>
                    <a:lstStyle/>
                    <a:p>
                      <a:pPr marL="0" marR="0" algn="l">
                        <a:lnSpc>
                          <a:spcPct val="115000"/>
                        </a:lnSpc>
                        <a:spcBef>
                          <a:spcPts val="0"/>
                        </a:spcBef>
                        <a:spcAft>
                          <a:spcPts val="0"/>
                        </a:spcAft>
                      </a:pPr>
                      <a:r>
                        <a:rPr lang="en-US" sz="1600">
                          <a:solidFill>
                            <a:srgbClr val="1F1A17"/>
                          </a:solidFill>
                          <a:latin typeface="Times New Roman"/>
                          <a:ea typeface="Times New Roman"/>
                          <a:cs typeface="Times New Roman"/>
                        </a:rPr>
                        <a:t>494</a:t>
                      </a:r>
                      <a:endParaRPr lang="en-US" sz="1600">
                        <a:latin typeface="Calibri"/>
                        <a:ea typeface="Times New Roman"/>
                        <a:cs typeface="Times New Roman"/>
                      </a:endParaRPr>
                    </a:p>
                  </a:txBody>
                  <a:tcPr marL="68580" marR="68580" marT="0" marB="0"/>
                </a:tc>
                <a:tc hMerge="1">
                  <a:txBody>
                    <a:bodyPr/>
                    <a:lstStyle/>
                    <a:p>
                      <a:endParaRPr lang="en-US"/>
                    </a:p>
                  </a:txBody>
                  <a:tcPr/>
                </a:tc>
                <a:tc>
                  <a:txBody>
                    <a:bodyPr/>
                    <a:lstStyle/>
                    <a:p>
                      <a:pPr marL="0" marR="0" algn="l">
                        <a:lnSpc>
                          <a:spcPct val="115000"/>
                        </a:lnSpc>
                        <a:spcBef>
                          <a:spcPts val="0"/>
                        </a:spcBef>
                        <a:spcAft>
                          <a:spcPts val="0"/>
                        </a:spcAft>
                      </a:pPr>
                      <a:r>
                        <a:rPr lang="en-US" sz="1600">
                          <a:solidFill>
                            <a:srgbClr val="1F1A17"/>
                          </a:solidFill>
                          <a:latin typeface="Times New Roman"/>
                          <a:ea typeface="Times New Roman"/>
                          <a:cs typeface="Times New Roman"/>
                        </a:rPr>
                        <a:t>227</a:t>
                      </a:r>
                      <a:endParaRPr lang="en-US" sz="1600">
                        <a:latin typeface="Calibri"/>
                        <a:ea typeface="Times New Roman"/>
                        <a:cs typeface="Times New Roman"/>
                      </a:endParaRPr>
                    </a:p>
                  </a:txBody>
                  <a:tcPr marL="68580" marR="68580" marT="0" marB="0"/>
                </a:tc>
              </a:tr>
              <a:tr h="370840">
                <a:tc>
                  <a:txBody>
                    <a:bodyPr/>
                    <a:lstStyle/>
                    <a:p>
                      <a:pPr marL="0" marR="0" algn="l">
                        <a:lnSpc>
                          <a:spcPct val="115000"/>
                        </a:lnSpc>
                        <a:spcBef>
                          <a:spcPts val="0"/>
                        </a:spcBef>
                        <a:spcAft>
                          <a:spcPts val="0"/>
                        </a:spcAft>
                      </a:pPr>
                      <a:r>
                        <a:rPr lang="en-US" sz="1600">
                          <a:latin typeface="ThorndaleAMT,Regular"/>
                          <a:ea typeface="Times New Roman"/>
                          <a:cs typeface="ThorndaleAMT,Regular"/>
                        </a:rPr>
                        <a:t>Between 1 &amp; 4 week of Birth (Nos.)</a:t>
                      </a:r>
                      <a:endParaRPr lang="en-US" sz="1600">
                        <a:latin typeface="Calibri"/>
                        <a:ea typeface="Times New Roman"/>
                        <a:cs typeface="Times New Roman"/>
                      </a:endParaRPr>
                    </a:p>
                  </a:txBody>
                  <a:tcPr marL="68580" marR="68580" marT="0" marB="0"/>
                </a:tc>
                <a:tc gridSpan="2">
                  <a:txBody>
                    <a:bodyPr/>
                    <a:lstStyle/>
                    <a:p>
                      <a:pPr marL="0" marR="0" algn="l">
                        <a:lnSpc>
                          <a:spcPct val="115000"/>
                        </a:lnSpc>
                        <a:spcBef>
                          <a:spcPts val="0"/>
                        </a:spcBef>
                        <a:spcAft>
                          <a:spcPts val="0"/>
                        </a:spcAft>
                      </a:pPr>
                      <a:r>
                        <a:rPr lang="en-US" sz="1600">
                          <a:solidFill>
                            <a:srgbClr val="1F1A17"/>
                          </a:solidFill>
                          <a:latin typeface="Times New Roman"/>
                          <a:ea typeface="Times New Roman"/>
                          <a:cs typeface="Times New Roman"/>
                        </a:rPr>
                        <a:t>746</a:t>
                      </a:r>
                      <a:endParaRPr lang="en-US" sz="1600">
                        <a:latin typeface="Calibri"/>
                        <a:ea typeface="Times New Roman"/>
                        <a:cs typeface="Times New Roman"/>
                      </a:endParaRPr>
                    </a:p>
                  </a:txBody>
                  <a:tcPr marL="68580" marR="68580" marT="0" marB="0"/>
                </a:tc>
                <a:tc hMerge="1">
                  <a:txBody>
                    <a:bodyPr/>
                    <a:lstStyle/>
                    <a:p>
                      <a:endParaRPr lang="en-US"/>
                    </a:p>
                  </a:txBody>
                  <a:tcPr/>
                </a:tc>
                <a:tc>
                  <a:txBody>
                    <a:bodyPr/>
                    <a:lstStyle/>
                    <a:p>
                      <a:pPr marL="0" marR="0" algn="l">
                        <a:lnSpc>
                          <a:spcPct val="115000"/>
                        </a:lnSpc>
                        <a:spcBef>
                          <a:spcPts val="0"/>
                        </a:spcBef>
                        <a:spcAft>
                          <a:spcPts val="0"/>
                        </a:spcAft>
                      </a:pPr>
                      <a:r>
                        <a:rPr lang="en-US" sz="1600">
                          <a:solidFill>
                            <a:srgbClr val="1F1A17"/>
                          </a:solidFill>
                          <a:latin typeface="Times New Roman"/>
                          <a:ea typeface="Times New Roman"/>
                          <a:cs typeface="Times New Roman"/>
                        </a:rPr>
                        <a:t>6</a:t>
                      </a:r>
                      <a:endParaRPr lang="en-US" sz="1600">
                        <a:latin typeface="Calibri"/>
                        <a:ea typeface="Times New Roman"/>
                        <a:cs typeface="Times New Roman"/>
                      </a:endParaRPr>
                    </a:p>
                  </a:txBody>
                  <a:tcPr marL="68580" marR="68580" marT="0" marB="0"/>
                </a:tc>
              </a:tr>
              <a:tr h="370840">
                <a:tc>
                  <a:txBody>
                    <a:bodyPr/>
                    <a:lstStyle/>
                    <a:p>
                      <a:pPr marL="0" marR="0" algn="l">
                        <a:lnSpc>
                          <a:spcPct val="115000"/>
                        </a:lnSpc>
                        <a:spcBef>
                          <a:spcPts val="0"/>
                        </a:spcBef>
                        <a:spcAft>
                          <a:spcPts val="0"/>
                        </a:spcAft>
                      </a:pPr>
                      <a:r>
                        <a:rPr lang="en-US" sz="1600">
                          <a:latin typeface="ThorndaleAMT,Regular"/>
                          <a:ea typeface="Times New Roman"/>
                          <a:cs typeface="ThorndaleAMT,Regular"/>
                        </a:rPr>
                        <a:t>Between 1 &amp; 11 months of Birth (Nos.)</a:t>
                      </a:r>
                      <a:endParaRPr lang="en-US" sz="1600">
                        <a:latin typeface="Calibri"/>
                        <a:ea typeface="Times New Roman"/>
                        <a:cs typeface="Times New Roman"/>
                      </a:endParaRPr>
                    </a:p>
                  </a:txBody>
                  <a:tcPr marL="68580" marR="68580" marT="0" marB="0"/>
                </a:tc>
                <a:tc gridSpan="2">
                  <a:txBody>
                    <a:bodyPr/>
                    <a:lstStyle/>
                    <a:p>
                      <a:pPr marL="0" marR="0" algn="l">
                        <a:lnSpc>
                          <a:spcPct val="115000"/>
                        </a:lnSpc>
                        <a:spcBef>
                          <a:spcPts val="0"/>
                        </a:spcBef>
                        <a:spcAft>
                          <a:spcPts val="0"/>
                        </a:spcAft>
                      </a:pPr>
                      <a:r>
                        <a:rPr lang="en-US" sz="1600">
                          <a:solidFill>
                            <a:srgbClr val="1F1A17"/>
                          </a:solidFill>
                          <a:latin typeface="Times New Roman"/>
                          <a:ea typeface="Times New Roman"/>
                          <a:cs typeface="Times New Roman"/>
                        </a:rPr>
                        <a:t>419</a:t>
                      </a:r>
                      <a:endParaRPr lang="en-US" sz="1600">
                        <a:latin typeface="Calibri"/>
                        <a:ea typeface="Times New Roman"/>
                        <a:cs typeface="Times New Roman"/>
                      </a:endParaRPr>
                    </a:p>
                  </a:txBody>
                  <a:tcPr marL="68580" marR="68580" marT="0" marB="0"/>
                </a:tc>
                <a:tc hMerge="1">
                  <a:txBody>
                    <a:bodyPr/>
                    <a:lstStyle/>
                    <a:p>
                      <a:endParaRPr lang="en-US"/>
                    </a:p>
                  </a:txBody>
                  <a:tcPr/>
                </a:tc>
                <a:tc>
                  <a:txBody>
                    <a:bodyPr/>
                    <a:lstStyle/>
                    <a:p>
                      <a:pPr marL="0" marR="0" algn="l">
                        <a:lnSpc>
                          <a:spcPct val="115000"/>
                        </a:lnSpc>
                        <a:spcBef>
                          <a:spcPts val="0"/>
                        </a:spcBef>
                        <a:spcAft>
                          <a:spcPts val="0"/>
                        </a:spcAft>
                      </a:pPr>
                      <a:r>
                        <a:rPr lang="en-US" sz="1600">
                          <a:solidFill>
                            <a:srgbClr val="1F1A17"/>
                          </a:solidFill>
                          <a:latin typeface="Times New Roman"/>
                          <a:ea typeface="Times New Roman"/>
                          <a:cs typeface="Times New Roman"/>
                        </a:rPr>
                        <a:t>156</a:t>
                      </a:r>
                      <a:endParaRPr lang="en-US" sz="1600">
                        <a:latin typeface="Calibri"/>
                        <a:ea typeface="Times New Roman"/>
                        <a:cs typeface="Times New Roman"/>
                      </a:endParaRPr>
                    </a:p>
                  </a:txBody>
                  <a:tcPr marL="68580" marR="68580" marT="0" marB="0"/>
                </a:tc>
              </a:tr>
              <a:tr h="370840">
                <a:tc>
                  <a:txBody>
                    <a:bodyPr/>
                    <a:lstStyle/>
                    <a:p>
                      <a:pPr marL="0" marR="0" algn="l">
                        <a:lnSpc>
                          <a:spcPct val="115000"/>
                        </a:lnSpc>
                        <a:spcBef>
                          <a:spcPts val="0"/>
                        </a:spcBef>
                        <a:spcAft>
                          <a:spcPts val="0"/>
                        </a:spcAft>
                      </a:pPr>
                      <a:r>
                        <a:rPr lang="en-US" sz="1600">
                          <a:latin typeface="ThorndaleAMT,Regular"/>
                          <a:ea typeface="Times New Roman"/>
                          <a:cs typeface="ThorndaleAMT,Regular"/>
                        </a:rPr>
                        <a:t>Total reported infant deaths</a:t>
                      </a:r>
                      <a:endParaRPr lang="en-US" sz="1600">
                        <a:latin typeface="Calibri"/>
                        <a:ea typeface="Times New Roman"/>
                        <a:cs typeface="Times New Roman"/>
                      </a:endParaRPr>
                    </a:p>
                  </a:txBody>
                  <a:tcPr marL="68580" marR="68580" marT="0" marB="0"/>
                </a:tc>
                <a:tc gridSpan="2">
                  <a:txBody>
                    <a:bodyPr/>
                    <a:lstStyle/>
                    <a:p>
                      <a:pPr marL="0" marR="0" algn="l">
                        <a:lnSpc>
                          <a:spcPct val="115000"/>
                        </a:lnSpc>
                        <a:spcBef>
                          <a:spcPts val="0"/>
                        </a:spcBef>
                        <a:spcAft>
                          <a:spcPts val="0"/>
                        </a:spcAft>
                      </a:pPr>
                      <a:r>
                        <a:rPr lang="en-US" sz="1600">
                          <a:solidFill>
                            <a:srgbClr val="1F1A17"/>
                          </a:solidFill>
                          <a:latin typeface="Times New Roman"/>
                          <a:ea typeface="Times New Roman"/>
                          <a:cs typeface="Times New Roman"/>
                        </a:rPr>
                        <a:t>23401</a:t>
                      </a:r>
                      <a:endParaRPr lang="en-US" sz="1600">
                        <a:latin typeface="Calibri"/>
                        <a:ea typeface="Times New Roman"/>
                        <a:cs typeface="Times New Roman"/>
                      </a:endParaRPr>
                    </a:p>
                  </a:txBody>
                  <a:tcPr marL="68580" marR="68580" marT="0" marB="0"/>
                </a:tc>
                <a:tc hMerge="1">
                  <a:txBody>
                    <a:bodyPr/>
                    <a:lstStyle/>
                    <a:p>
                      <a:endParaRPr lang="en-US"/>
                    </a:p>
                  </a:txBody>
                  <a:tcPr/>
                </a:tc>
                <a:tc>
                  <a:txBody>
                    <a:bodyPr/>
                    <a:lstStyle/>
                    <a:p>
                      <a:pPr marL="0" marR="0" algn="l">
                        <a:lnSpc>
                          <a:spcPct val="115000"/>
                        </a:lnSpc>
                        <a:spcBef>
                          <a:spcPts val="0"/>
                        </a:spcBef>
                        <a:spcAft>
                          <a:spcPts val="0"/>
                        </a:spcAft>
                      </a:pPr>
                      <a:r>
                        <a:rPr lang="en-US" sz="1600">
                          <a:solidFill>
                            <a:srgbClr val="1F1A17"/>
                          </a:solidFill>
                          <a:latin typeface="Times New Roman"/>
                          <a:ea typeface="Times New Roman"/>
                          <a:cs typeface="Times New Roman"/>
                        </a:rPr>
                        <a:t>483</a:t>
                      </a:r>
                      <a:endParaRPr lang="en-US" sz="1600">
                        <a:latin typeface="Calibri"/>
                        <a:ea typeface="Times New Roman"/>
                        <a:cs typeface="Times New Roman"/>
                      </a:endParaRPr>
                    </a:p>
                  </a:txBody>
                  <a:tcPr marL="68580" marR="68580" marT="0" marB="0"/>
                </a:tc>
              </a:tr>
              <a:tr h="370840">
                <a:tc gridSpan="4">
                  <a:txBody>
                    <a:bodyPr/>
                    <a:lstStyle/>
                    <a:p>
                      <a:pPr marL="0" marR="0" algn="l">
                        <a:lnSpc>
                          <a:spcPct val="115000"/>
                        </a:lnSpc>
                        <a:spcBef>
                          <a:spcPts val="0"/>
                        </a:spcBef>
                        <a:spcAft>
                          <a:spcPts val="0"/>
                        </a:spcAft>
                      </a:pPr>
                      <a:r>
                        <a:rPr lang="en-US" sz="1600">
                          <a:latin typeface="ThorndaleAMT,Regular"/>
                          <a:ea typeface="Times New Roman"/>
                          <a:cs typeface="ThorndaleAMT,Regular"/>
                        </a:rPr>
                        <a:t>DEATH UP TO 4 WEEKS of BIRTH</a:t>
                      </a:r>
                      <a:endParaRPr lang="en-US" sz="1600">
                        <a:latin typeface="Calibri"/>
                        <a:ea typeface="Times New Roman"/>
                        <a:cs typeface="Times New Roman"/>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r>
              <a:tr h="370840">
                <a:tc gridSpan="2">
                  <a:txBody>
                    <a:bodyPr/>
                    <a:lstStyle/>
                    <a:p>
                      <a:pPr marL="0" marR="0" algn="l">
                        <a:lnSpc>
                          <a:spcPct val="115000"/>
                        </a:lnSpc>
                        <a:spcBef>
                          <a:spcPts val="0"/>
                        </a:spcBef>
                        <a:spcAft>
                          <a:spcPts val="0"/>
                        </a:spcAft>
                      </a:pPr>
                      <a:r>
                        <a:rPr lang="en-US" sz="1600">
                          <a:latin typeface="ThorndaleAMT,Regular"/>
                          <a:ea typeface="Times New Roman"/>
                          <a:cs typeface="ThorndaleAMT,Regular"/>
                        </a:rPr>
                        <a:t>Asphysia</a:t>
                      </a:r>
                      <a:endParaRPr lang="en-US" sz="1600">
                        <a:latin typeface="Calibri"/>
                        <a:ea typeface="Times New Roman"/>
                        <a:cs typeface="Times New Roman"/>
                      </a:endParaRPr>
                    </a:p>
                  </a:txBody>
                  <a:tcPr marL="68580" marR="68580" marT="0" marB="0"/>
                </a:tc>
                <a:tc hMerge="1">
                  <a:txBody>
                    <a:bodyPr/>
                    <a:lstStyle/>
                    <a:p>
                      <a:endParaRPr lang="en-US"/>
                    </a:p>
                  </a:txBody>
                  <a:tcPr/>
                </a:tc>
                <a:tc gridSpan="2">
                  <a:txBody>
                    <a:bodyPr/>
                    <a:lstStyle/>
                    <a:p>
                      <a:pPr marL="0" marR="0" algn="l">
                        <a:lnSpc>
                          <a:spcPct val="115000"/>
                        </a:lnSpc>
                        <a:spcBef>
                          <a:spcPts val="0"/>
                        </a:spcBef>
                        <a:spcAft>
                          <a:spcPts val="0"/>
                        </a:spcAft>
                      </a:pPr>
                      <a:r>
                        <a:rPr lang="en-US" sz="1600">
                          <a:latin typeface="ThorndaleAMT,Regular"/>
                          <a:ea typeface="Times New Roman"/>
                          <a:cs typeface="ThorndaleAMT,Regular"/>
                        </a:rPr>
                        <a:t>3.00%</a:t>
                      </a:r>
                      <a:endParaRPr lang="en-US" sz="1600">
                        <a:latin typeface="Calibri"/>
                        <a:ea typeface="Times New Roman"/>
                        <a:cs typeface="Times New Roman"/>
                      </a:endParaRPr>
                    </a:p>
                  </a:txBody>
                  <a:tcPr marL="68580" marR="68580" marT="0" marB="0"/>
                </a:tc>
                <a:tc hMerge="1">
                  <a:txBody>
                    <a:bodyPr/>
                    <a:lstStyle/>
                    <a:p>
                      <a:endParaRPr lang="en-US"/>
                    </a:p>
                  </a:txBody>
                  <a:tcPr/>
                </a:tc>
              </a:tr>
              <a:tr h="370840">
                <a:tc gridSpan="2">
                  <a:txBody>
                    <a:bodyPr/>
                    <a:lstStyle/>
                    <a:p>
                      <a:pPr marL="0" marR="0" algn="l">
                        <a:lnSpc>
                          <a:spcPct val="115000"/>
                        </a:lnSpc>
                        <a:spcBef>
                          <a:spcPts val="0"/>
                        </a:spcBef>
                        <a:spcAft>
                          <a:spcPts val="0"/>
                        </a:spcAft>
                      </a:pPr>
                      <a:r>
                        <a:rPr lang="en-US" sz="1600">
                          <a:latin typeface="ThorndaleAMT,Regular"/>
                          <a:ea typeface="Times New Roman"/>
                          <a:cs typeface="ThorndaleAMT,Regular"/>
                        </a:rPr>
                        <a:t>Sepsis</a:t>
                      </a:r>
                      <a:endParaRPr lang="en-US" sz="1600">
                        <a:latin typeface="Calibri"/>
                        <a:ea typeface="Times New Roman"/>
                        <a:cs typeface="Times New Roman"/>
                      </a:endParaRPr>
                    </a:p>
                  </a:txBody>
                  <a:tcPr marL="68580" marR="68580" marT="0" marB="0"/>
                </a:tc>
                <a:tc hMerge="1">
                  <a:txBody>
                    <a:bodyPr/>
                    <a:lstStyle/>
                    <a:p>
                      <a:endParaRPr lang="en-US"/>
                    </a:p>
                  </a:txBody>
                  <a:tcPr/>
                </a:tc>
                <a:tc gridSpan="2">
                  <a:txBody>
                    <a:bodyPr/>
                    <a:lstStyle/>
                    <a:p>
                      <a:pPr marL="0" marR="0" algn="l">
                        <a:lnSpc>
                          <a:spcPct val="115000"/>
                        </a:lnSpc>
                        <a:spcBef>
                          <a:spcPts val="0"/>
                        </a:spcBef>
                        <a:spcAft>
                          <a:spcPts val="0"/>
                        </a:spcAft>
                      </a:pPr>
                      <a:r>
                        <a:rPr lang="en-US" sz="1600" dirty="0">
                          <a:latin typeface="ThorndaleAMT,Regular"/>
                          <a:ea typeface="Times New Roman"/>
                          <a:cs typeface="ThorndaleAMT,Regular"/>
                        </a:rPr>
                        <a:t>6.40%</a:t>
                      </a:r>
                      <a:endParaRPr lang="en-US" sz="1600" dirty="0">
                        <a:latin typeface="Calibri"/>
                        <a:ea typeface="Times New Roman"/>
                        <a:cs typeface="Times New Roman"/>
                      </a:endParaRPr>
                    </a:p>
                  </a:txBody>
                  <a:tcPr marL="68580" marR="68580" marT="0" marB="0"/>
                </a:tc>
                <a:tc hMerge="1">
                  <a:txBody>
                    <a:bodyPr/>
                    <a:lstStyle/>
                    <a:p>
                      <a:endParaRPr lang="en-US"/>
                    </a:p>
                  </a:txBody>
                  <a:tcPr/>
                </a:tc>
              </a:tr>
              <a:tr h="370840">
                <a:tc gridSpan="2">
                  <a:txBody>
                    <a:bodyPr/>
                    <a:lstStyle/>
                    <a:p>
                      <a:pPr marL="0" marR="0" algn="l">
                        <a:lnSpc>
                          <a:spcPct val="115000"/>
                        </a:lnSpc>
                        <a:spcBef>
                          <a:spcPts val="0"/>
                        </a:spcBef>
                        <a:spcAft>
                          <a:spcPts val="0"/>
                        </a:spcAft>
                      </a:pPr>
                      <a:r>
                        <a:rPr lang="en-US" sz="1600">
                          <a:latin typeface="ThorndaleAMT,Regular"/>
                          <a:ea typeface="Times New Roman"/>
                          <a:cs typeface="ThorndaleAMT,Regular"/>
                        </a:rPr>
                        <a:t>Lbw</a:t>
                      </a:r>
                      <a:endParaRPr lang="en-US" sz="1600">
                        <a:latin typeface="Calibri"/>
                        <a:ea typeface="Times New Roman"/>
                        <a:cs typeface="Times New Roman"/>
                      </a:endParaRPr>
                    </a:p>
                  </a:txBody>
                  <a:tcPr marL="68580" marR="68580" marT="0" marB="0"/>
                </a:tc>
                <a:tc hMerge="1">
                  <a:txBody>
                    <a:bodyPr/>
                    <a:lstStyle/>
                    <a:p>
                      <a:endParaRPr lang="en-US"/>
                    </a:p>
                  </a:txBody>
                  <a:tcPr/>
                </a:tc>
                <a:tc gridSpan="2">
                  <a:txBody>
                    <a:bodyPr/>
                    <a:lstStyle/>
                    <a:p>
                      <a:pPr marL="0" marR="0" algn="l">
                        <a:lnSpc>
                          <a:spcPct val="115000"/>
                        </a:lnSpc>
                        <a:spcBef>
                          <a:spcPts val="0"/>
                        </a:spcBef>
                        <a:spcAft>
                          <a:spcPts val="0"/>
                        </a:spcAft>
                      </a:pPr>
                      <a:r>
                        <a:rPr lang="en-US" sz="1600">
                          <a:latin typeface="ThorndaleAMT,Regular"/>
                          <a:ea typeface="Times New Roman"/>
                          <a:cs typeface="ThorndaleAMT,Regular"/>
                        </a:rPr>
                        <a:t>37.30%</a:t>
                      </a:r>
                      <a:endParaRPr lang="en-US" sz="1600">
                        <a:latin typeface="Calibri"/>
                        <a:ea typeface="Times New Roman"/>
                        <a:cs typeface="Times New Roman"/>
                      </a:endParaRPr>
                    </a:p>
                  </a:txBody>
                  <a:tcPr marL="68580" marR="68580" marT="0" marB="0"/>
                </a:tc>
                <a:tc hMerge="1">
                  <a:txBody>
                    <a:bodyPr/>
                    <a:lstStyle/>
                    <a:p>
                      <a:endParaRPr lang="en-US"/>
                    </a:p>
                  </a:txBody>
                  <a:tcPr/>
                </a:tc>
              </a:tr>
              <a:tr h="370840">
                <a:tc gridSpan="2">
                  <a:txBody>
                    <a:bodyPr/>
                    <a:lstStyle/>
                    <a:p>
                      <a:pPr marL="0" marR="0" algn="l">
                        <a:lnSpc>
                          <a:spcPct val="115000"/>
                        </a:lnSpc>
                        <a:spcBef>
                          <a:spcPts val="0"/>
                        </a:spcBef>
                        <a:spcAft>
                          <a:spcPts val="0"/>
                        </a:spcAft>
                      </a:pPr>
                      <a:r>
                        <a:rPr lang="en-US" sz="1600">
                          <a:latin typeface="ThorndaleAMT,Regular"/>
                          <a:ea typeface="Times New Roman"/>
                          <a:cs typeface="ThorndaleAMT,Regular"/>
                        </a:rPr>
                        <a:t>Other</a:t>
                      </a:r>
                      <a:endParaRPr lang="en-US" sz="1600">
                        <a:latin typeface="Calibri"/>
                        <a:ea typeface="Times New Roman"/>
                        <a:cs typeface="Times New Roman"/>
                      </a:endParaRPr>
                    </a:p>
                  </a:txBody>
                  <a:tcPr marL="68580" marR="68580" marT="0" marB="0"/>
                </a:tc>
                <a:tc hMerge="1">
                  <a:txBody>
                    <a:bodyPr/>
                    <a:lstStyle/>
                    <a:p>
                      <a:endParaRPr lang="en-US"/>
                    </a:p>
                  </a:txBody>
                  <a:tcPr/>
                </a:tc>
                <a:tc gridSpan="2">
                  <a:txBody>
                    <a:bodyPr/>
                    <a:lstStyle/>
                    <a:p>
                      <a:pPr marL="0" marR="0" algn="l">
                        <a:lnSpc>
                          <a:spcPct val="115000"/>
                        </a:lnSpc>
                        <a:spcBef>
                          <a:spcPts val="0"/>
                        </a:spcBef>
                        <a:spcAft>
                          <a:spcPts val="0"/>
                        </a:spcAft>
                      </a:pPr>
                      <a:r>
                        <a:rPr lang="en-US" sz="1600" dirty="0">
                          <a:latin typeface="ThorndaleAMT,Regular"/>
                          <a:ea typeface="Times New Roman"/>
                          <a:cs typeface="ThorndaleAMT,Regular"/>
                        </a:rPr>
                        <a:t>53.20%</a:t>
                      </a:r>
                      <a:endParaRPr lang="en-US" sz="1600" dirty="0">
                        <a:latin typeface="Calibri"/>
                        <a:ea typeface="Times New Roman"/>
                        <a:cs typeface="Times New Roman"/>
                      </a:endParaRPr>
                    </a:p>
                  </a:txBody>
                  <a:tcPr marL="68580" marR="68580" marT="0" marB="0"/>
                </a:tc>
                <a:tc hMerge="1">
                  <a:txBody>
                    <a:bodyPr/>
                    <a:lstStyle/>
                    <a:p>
                      <a:endParaRPr lang="en-US"/>
                    </a:p>
                  </a:txBody>
                  <a:tcPr/>
                </a:tc>
              </a:tr>
            </a:tbl>
          </a:graphicData>
        </a:graphic>
      </p:graphicFrame>
      <p:sp>
        <p:nvSpPr>
          <p:cNvPr id="6" name="Rectangle 5"/>
          <p:cNvSpPr/>
          <p:nvPr/>
        </p:nvSpPr>
        <p:spPr>
          <a:xfrm>
            <a:off x="838200" y="5791200"/>
            <a:ext cx="7620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94+227+6=327/483= 67.70%</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a:t>
            </a:r>
            <a:endParaRPr lang="en-US" dirty="0"/>
          </a:p>
        </p:txBody>
      </p:sp>
      <p:sp>
        <p:nvSpPr>
          <p:cNvPr id="3" name="Content Placeholder 2"/>
          <p:cNvSpPr>
            <a:spLocks noGrp="1"/>
          </p:cNvSpPr>
          <p:nvPr>
            <p:ph idx="1"/>
          </p:nvPr>
        </p:nvSpPr>
        <p:spPr/>
        <p:txBody>
          <a:bodyPr>
            <a:normAutofit fontScale="25000" lnSpcReduction="20000"/>
          </a:bodyPr>
          <a:lstStyle/>
          <a:p>
            <a:pPr>
              <a:buNone/>
            </a:pPr>
            <a:endParaRPr lang="en-US" dirty="0" smtClean="0"/>
          </a:p>
          <a:p>
            <a:pPr>
              <a:lnSpc>
                <a:spcPct val="220000"/>
              </a:lnSpc>
            </a:pPr>
            <a:r>
              <a:rPr lang="en-US" sz="6400" b="1" dirty="0" smtClean="0"/>
              <a:t>STUDY DESIGN </a:t>
            </a:r>
            <a:r>
              <a:rPr lang="en-US" sz="6400" dirty="0" smtClean="0"/>
              <a:t>– Descriptive cross sectional study</a:t>
            </a:r>
          </a:p>
          <a:p>
            <a:pPr>
              <a:lnSpc>
                <a:spcPct val="220000"/>
              </a:lnSpc>
            </a:pPr>
            <a:r>
              <a:rPr lang="en-US" sz="6400" b="1" dirty="0" smtClean="0"/>
              <a:t>POPULATION</a:t>
            </a:r>
            <a:r>
              <a:rPr lang="en-US" sz="6400" dirty="0" smtClean="0"/>
              <a:t> – ASHAs from blocks of Umaria District</a:t>
            </a:r>
          </a:p>
          <a:p>
            <a:pPr>
              <a:lnSpc>
                <a:spcPct val="220000"/>
              </a:lnSpc>
            </a:pPr>
            <a:r>
              <a:rPr lang="en-US" sz="6400" b="1" dirty="0" smtClean="0"/>
              <a:t>SAMPLING TECHNIQUE- </a:t>
            </a:r>
            <a:r>
              <a:rPr lang="en-US" sz="6400" dirty="0" smtClean="0"/>
              <a:t>Non probability sampling technique was used.</a:t>
            </a:r>
          </a:p>
          <a:p>
            <a:pPr>
              <a:lnSpc>
                <a:spcPct val="220000"/>
              </a:lnSpc>
            </a:pPr>
            <a:r>
              <a:rPr lang="en-US" sz="6400" b="1" dirty="0" smtClean="0"/>
              <a:t>STUDY AREA- </a:t>
            </a:r>
            <a:r>
              <a:rPr lang="en-US" sz="6400" dirty="0" smtClean="0"/>
              <a:t>Study area was </a:t>
            </a:r>
            <a:r>
              <a:rPr lang="en-US" sz="6400" dirty="0" err="1" smtClean="0"/>
              <a:t>Umaria’s</a:t>
            </a:r>
            <a:r>
              <a:rPr lang="en-US" sz="6400" dirty="0" smtClean="0"/>
              <a:t> three blocks namely – </a:t>
            </a:r>
            <a:r>
              <a:rPr lang="en-US" sz="6400" dirty="0" err="1" smtClean="0"/>
              <a:t>Manpur</a:t>
            </a:r>
            <a:r>
              <a:rPr lang="en-US" sz="6400" dirty="0" smtClean="0"/>
              <a:t>, </a:t>
            </a:r>
            <a:r>
              <a:rPr lang="en-US" sz="6400" dirty="0" err="1" smtClean="0"/>
              <a:t>Pali</a:t>
            </a:r>
            <a:r>
              <a:rPr lang="en-US" sz="6400" dirty="0" smtClean="0"/>
              <a:t> and </a:t>
            </a:r>
            <a:r>
              <a:rPr lang="en-US" sz="6400" dirty="0" err="1" smtClean="0"/>
              <a:t>Karkeli</a:t>
            </a:r>
            <a:r>
              <a:rPr lang="en-US" sz="6400" dirty="0" smtClean="0"/>
              <a:t>.</a:t>
            </a:r>
          </a:p>
          <a:p>
            <a:pPr hangingPunct="0">
              <a:lnSpc>
                <a:spcPct val="220000"/>
              </a:lnSpc>
            </a:pPr>
            <a:r>
              <a:rPr lang="en-US" sz="6400" b="1" dirty="0" smtClean="0"/>
              <a:t>SAMPLE SIZE</a:t>
            </a:r>
            <a:r>
              <a:rPr lang="en-US" sz="6400" dirty="0" smtClean="0"/>
              <a:t> -Study group comprised of 75 ASHAs</a:t>
            </a:r>
          </a:p>
          <a:p>
            <a:pPr hangingPunct="0">
              <a:lnSpc>
                <a:spcPct val="220000"/>
              </a:lnSpc>
            </a:pPr>
            <a:r>
              <a:rPr lang="en-US" sz="6400" b="1" dirty="0" smtClean="0"/>
              <a:t>TOOLS APPLIED- </a:t>
            </a:r>
            <a:r>
              <a:rPr lang="en-US" sz="6400" dirty="0" smtClean="0"/>
              <a:t>A semi structured questionnaire was used as tool for data collection. </a:t>
            </a:r>
          </a:p>
          <a:p>
            <a:pPr hangingPunct="0">
              <a:lnSpc>
                <a:spcPct val="220000"/>
              </a:lnSpc>
            </a:pPr>
            <a:r>
              <a:rPr lang="en-US" sz="6400" b="1" dirty="0" smtClean="0"/>
              <a:t>DATA COLLECTION- </a:t>
            </a:r>
            <a:r>
              <a:rPr lang="en-US" sz="6400" dirty="0" smtClean="0"/>
              <a:t>Primary data was collected from ASHAs workers.</a:t>
            </a:r>
          </a:p>
          <a:p>
            <a:pPr hangingPunct="0">
              <a:lnSpc>
                <a:spcPct val="220000"/>
              </a:lnSpc>
            </a:pPr>
            <a:r>
              <a:rPr lang="en-US" sz="6400" b="1" dirty="0" smtClean="0"/>
              <a:t>DATA ANALYSIS- </a:t>
            </a:r>
            <a:r>
              <a:rPr lang="en-US" sz="6400" dirty="0" smtClean="0"/>
              <a:t>Data was obtained and enter into excel. Microsoft Excel  2007 and SPSS 22 was used to analyze data. </a:t>
            </a:r>
          </a:p>
          <a:p>
            <a:pPr>
              <a:lnSpc>
                <a:spcPct val="170000"/>
              </a:lnSpc>
            </a:pPr>
            <a:endParaRPr lang="en-US" sz="6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FINDINGS</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Association between Training and Knowledge</a:t>
            </a:r>
            <a:r>
              <a:rPr lang="en-US" dirty="0" smtClean="0"/>
              <a:t/>
            </a:r>
            <a:br>
              <a:rPr lang="en-US" dirty="0" smtClean="0"/>
            </a:br>
            <a:endParaRPr lang="en-US" dirty="0"/>
          </a:p>
        </p:txBody>
      </p:sp>
      <p:pic>
        <p:nvPicPr>
          <p:cNvPr id="4" name="Content Placeholder 3"/>
          <p:cNvPicPr>
            <a:picLocks noGrp="1"/>
          </p:cNvPicPr>
          <p:nvPr>
            <p:ph idx="1"/>
          </p:nvPr>
        </p:nvPicPr>
        <p:blipFill>
          <a:blip r:embed="rId2"/>
          <a:srcRect/>
          <a:stretch>
            <a:fillRect/>
          </a:stretch>
        </p:blipFill>
        <p:spPr bwMode="auto">
          <a:xfrm>
            <a:off x="152400" y="1600200"/>
            <a:ext cx="8991600" cy="52578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a:t>
            </a:r>
            <a:endParaRPr lang="en-US" dirty="0"/>
          </a:p>
        </p:txBody>
      </p:sp>
      <p:sp>
        <p:nvSpPr>
          <p:cNvPr id="3" name="Content Placeholder 2"/>
          <p:cNvSpPr>
            <a:spLocks noGrp="1"/>
          </p:cNvSpPr>
          <p:nvPr>
            <p:ph idx="1"/>
          </p:nvPr>
        </p:nvSpPr>
        <p:spPr/>
        <p:txBody>
          <a:bodyPr>
            <a:normAutofit fontScale="25000" lnSpcReduction="20000"/>
          </a:bodyPr>
          <a:lstStyle/>
          <a:p>
            <a:pPr algn="just">
              <a:lnSpc>
                <a:spcPct val="170000"/>
              </a:lnSpc>
            </a:pPr>
            <a:r>
              <a:rPr lang="en-IN" sz="6400" dirty="0" smtClean="0"/>
              <a:t>This study provide a snapshot that 64% (48) ASHAs have moderate knowledge in provision of HBNC services and only 0.08% i.e., only 6 ASHAs have good knowledge of providing HBNC services and 28% of ASHAs have inadequate  knowledge </a:t>
            </a:r>
            <a:r>
              <a:rPr lang="en-IN" sz="6400" dirty="0" smtClean="0"/>
              <a:t>.</a:t>
            </a:r>
            <a:endParaRPr lang="en-US" sz="6400" dirty="0" smtClean="0"/>
          </a:p>
          <a:p>
            <a:pPr lvl="0" algn="just">
              <a:lnSpc>
                <a:spcPct val="170000"/>
              </a:lnSpc>
            </a:pPr>
            <a:r>
              <a:rPr lang="en-IN" sz="6400" dirty="0" smtClean="0"/>
              <a:t>Study revealed that 67 % of ASHAs having good knowledge regarding temperature of newborn what should be done if newborn having temperature less than 97.3 F and what approach should be adopt if newborn having temperature below or equal to 94 F. . </a:t>
            </a:r>
            <a:endParaRPr lang="en-US" sz="6400" dirty="0" smtClean="0"/>
          </a:p>
          <a:p>
            <a:pPr lvl="0" algn="just">
              <a:lnSpc>
                <a:spcPct val="170000"/>
              </a:lnSpc>
            </a:pPr>
            <a:r>
              <a:rPr lang="en-IN" sz="6400" dirty="0" smtClean="0"/>
              <a:t>How many times and when they should visit newborn child home for screening/checkups only 62% of ASHAs were aware regarding for the same issue. </a:t>
            </a:r>
            <a:endParaRPr lang="en-US" sz="6400" dirty="0" smtClean="0"/>
          </a:p>
          <a:p>
            <a:pPr lvl="0" algn="just">
              <a:lnSpc>
                <a:spcPct val="170000"/>
              </a:lnSpc>
            </a:pPr>
            <a:r>
              <a:rPr lang="en-IN" sz="6400" dirty="0" smtClean="0"/>
              <a:t>In case of sepsis medicine only 42.66% ASHAs were aware which an issue of concern. </a:t>
            </a:r>
            <a:endParaRPr lang="en-US" sz="6400" dirty="0" smtClean="0"/>
          </a:p>
          <a:p>
            <a:pPr lvl="0" algn="just">
              <a:lnSpc>
                <a:spcPct val="170000"/>
              </a:lnSpc>
            </a:pPr>
            <a:r>
              <a:rPr lang="en-IN" sz="6400" dirty="0" smtClean="0"/>
              <a:t>Only 61.30% ASHAs having knowledge of newborn vaccination. </a:t>
            </a:r>
            <a:endParaRPr lang="en-US" sz="6400" dirty="0" smtClean="0"/>
          </a:p>
          <a:p>
            <a:pPr lvl="0" algn="just">
              <a:lnSpc>
                <a:spcPct val="170000"/>
              </a:lnSpc>
            </a:pPr>
            <a:r>
              <a:rPr lang="en-IN" sz="6400" dirty="0" smtClean="0"/>
              <a:t>Over all 79.5% of ASHAs out of 75 having adequate knowledge in relation to newborn vaccination, home visit, sepsis medicine, body temperature and high risk group criteria. </a:t>
            </a:r>
            <a:endParaRPr lang="en-US" sz="6400" dirty="0" smtClean="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257</TotalTime>
  <Words>998</Words>
  <Application>Microsoft Office PowerPoint</Application>
  <PresentationFormat>On-screen Show (4:3)</PresentationFormat>
  <Paragraphs>92</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Dissertation Topic</vt:lpstr>
      <vt:lpstr>INTRODUCTION</vt:lpstr>
      <vt:lpstr>HOME BASED NEWBORN CARE</vt:lpstr>
      <vt:lpstr>RATIONALE</vt:lpstr>
      <vt:lpstr>Slide 5</vt:lpstr>
      <vt:lpstr>METHODOLOGY</vt:lpstr>
      <vt:lpstr>FINDINGS</vt:lpstr>
      <vt:lpstr>Association between Training and Knowledge </vt:lpstr>
      <vt:lpstr>RESULT</vt:lpstr>
      <vt:lpstr>CONCLUSION</vt:lpstr>
      <vt:lpstr>RECOMMENDATION</vt:lpstr>
      <vt:lpstr>REFERENCES</vt:lpstr>
      <vt:lpstr>THANK YOU</vt:lpstr>
      <vt:lpstr>Slide 14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Arro</dc:creator>
  <cp:lastModifiedBy>my</cp:lastModifiedBy>
  <cp:revision>38</cp:revision>
  <dcterms:created xsi:type="dcterms:W3CDTF">2006-08-16T00:00:00Z</dcterms:created>
  <dcterms:modified xsi:type="dcterms:W3CDTF">2017-05-27T09:18:38Z</dcterms:modified>
</cp:coreProperties>
</file>