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3.xml" ContentType="application/vnd.openxmlformats-officedocument.drawingml.diagramData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5"/>
  </p:notesMasterIdLst>
  <p:sldIdLst>
    <p:sldId id="256" r:id="rId2"/>
    <p:sldId id="261" r:id="rId3"/>
    <p:sldId id="262" r:id="rId4"/>
    <p:sldId id="263" r:id="rId5"/>
    <p:sldId id="306" r:id="rId6"/>
    <p:sldId id="307" r:id="rId7"/>
    <p:sldId id="257" r:id="rId8"/>
    <p:sldId id="303" r:id="rId9"/>
    <p:sldId id="258" r:id="rId10"/>
    <p:sldId id="295" r:id="rId11"/>
    <p:sldId id="294" r:id="rId12"/>
    <p:sldId id="293" r:id="rId13"/>
    <p:sldId id="292" r:id="rId14"/>
    <p:sldId id="291" r:id="rId15"/>
    <p:sldId id="290" r:id="rId16"/>
    <p:sldId id="298" r:id="rId17"/>
    <p:sldId id="296" r:id="rId18"/>
    <p:sldId id="297" r:id="rId19"/>
    <p:sldId id="302" r:id="rId20"/>
    <p:sldId id="266" r:id="rId21"/>
    <p:sldId id="267" r:id="rId22"/>
    <p:sldId id="268" r:id="rId23"/>
    <p:sldId id="269" r:id="rId24"/>
    <p:sldId id="270" r:id="rId25"/>
    <p:sldId id="271" r:id="rId26"/>
    <p:sldId id="272" r:id="rId27"/>
    <p:sldId id="273" r:id="rId28"/>
    <p:sldId id="274" r:id="rId29"/>
    <p:sldId id="275" r:id="rId30"/>
    <p:sldId id="276" r:id="rId31"/>
    <p:sldId id="277" r:id="rId32"/>
    <p:sldId id="278" r:id="rId33"/>
    <p:sldId id="279" r:id="rId34"/>
    <p:sldId id="280" r:id="rId35"/>
    <p:sldId id="281" r:id="rId36"/>
    <p:sldId id="282" r:id="rId37"/>
    <p:sldId id="304" r:id="rId38"/>
    <p:sldId id="283" r:id="rId39"/>
    <p:sldId id="284" r:id="rId40"/>
    <p:sldId id="287" r:id="rId41"/>
    <p:sldId id="286" r:id="rId42"/>
    <p:sldId id="289" r:id="rId43"/>
    <p:sldId id="305" r:id="rId4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50"/>
    <p:restoredTop sz="94697"/>
  </p:normalViewPr>
  <p:slideViewPr>
    <p:cSldViewPr snapToGrid="0" snapToObjects="1">
      <p:cViewPr varScale="1">
        <p:scale>
          <a:sx n="68" d="100"/>
          <a:sy n="68" d="100"/>
        </p:scale>
        <p:origin x="-78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P%20WORLD\Desktop\Pareto%20uphc\PARETO%20uphc%20Anand%20Nagar%20B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P%20WORLD\Desktop\Pareto%20uphc\PARETO%20uphc%20New%20Yadwindra%20Colony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P%20WORLD\Desktop\Pareto%20uphc\PARETO%20uphc%20Arya%20Samaj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P%20WORLD\Desktop\Pareto%20uphc\PARETO%20uphc%20Janta%20Nagar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P%20WORLD\Desktop\Pareto%20uphc\PARETO%20uphc%20Paras%20Ram%20Nagar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IN"/>
  <c:chart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Score</c:v>
                </c:pt>
              </c:strCache>
            </c:strRef>
          </c:tx>
          <c:cat>
            <c:strRef>
              <c:f>Sheet1!$A$2:$A$9</c:f>
              <c:strCache>
                <c:ptCount val="8"/>
                <c:pt idx="0">
                  <c:v>Patient Rights</c:v>
                </c:pt>
                <c:pt idx="1">
                  <c:v>Infection Control</c:v>
                </c:pt>
                <c:pt idx="2">
                  <c:v>Support Services</c:v>
                </c:pt>
                <c:pt idx="3">
                  <c:v>Clinical Services</c:v>
                </c:pt>
                <c:pt idx="4">
                  <c:v>Service Provision</c:v>
                </c:pt>
                <c:pt idx="5">
                  <c:v>Inputs</c:v>
                </c:pt>
                <c:pt idx="6">
                  <c:v>Outcome</c:v>
                </c:pt>
                <c:pt idx="7">
                  <c:v>Quality Management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70</c:v>
                </c:pt>
                <c:pt idx="1">
                  <c:v>67.900000000000006</c:v>
                </c:pt>
                <c:pt idx="2">
                  <c:v>57.6</c:v>
                </c:pt>
                <c:pt idx="3">
                  <c:v>53.7</c:v>
                </c:pt>
                <c:pt idx="4">
                  <c:v>53.5</c:v>
                </c:pt>
                <c:pt idx="5">
                  <c:v>52.8</c:v>
                </c:pt>
                <c:pt idx="6">
                  <c:v>15.6</c:v>
                </c:pt>
                <c:pt idx="7">
                  <c:v>13.4</c:v>
                </c:pt>
              </c:numCache>
            </c:numRef>
          </c:val>
        </c:ser>
        <c:axId val="64668416"/>
        <c:axId val="64669952"/>
      </c:barChart>
      <c:lineChart>
        <c:grouping val="standard"/>
        <c:ser>
          <c:idx val="2"/>
          <c:order val="1"/>
          <c:tx>
            <c:strRef>
              <c:f>Sheet1!$D$1</c:f>
              <c:strCache>
                <c:ptCount val="1"/>
                <c:pt idx="0">
                  <c:v>Cumulative %</c:v>
                </c:pt>
              </c:strCache>
            </c:strRef>
          </c:tx>
          <c:cat>
            <c:strRef>
              <c:f>Sheet1!$A$2:$A$9</c:f>
              <c:strCache>
                <c:ptCount val="8"/>
                <c:pt idx="0">
                  <c:v>Patient Rights</c:v>
                </c:pt>
                <c:pt idx="1">
                  <c:v>Infection Control</c:v>
                </c:pt>
                <c:pt idx="2">
                  <c:v>Support Services</c:v>
                </c:pt>
                <c:pt idx="3">
                  <c:v>Clinical Services</c:v>
                </c:pt>
                <c:pt idx="4">
                  <c:v>Service Provision</c:v>
                </c:pt>
                <c:pt idx="5">
                  <c:v>Inputs</c:v>
                </c:pt>
                <c:pt idx="6">
                  <c:v>Outcome</c:v>
                </c:pt>
                <c:pt idx="7">
                  <c:v>Quality Management</c:v>
                </c:pt>
              </c:strCache>
            </c:strRef>
          </c:cat>
          <c:val>
            <c:numRef>
              <c:f>Sheet1!$D$2:$D$9</c:f>
              <c:numCache>
                <c:formatCode>0%</c:formatCode>
                <c:ptCount val="8"/>
                <c:pt idx="0">
                  <c:v>0.18205461638491488</c:v>
                </c:pt>
                <c:pt idx="1">
                  <c:v>0.35864759427828302</c:v>
                </c:pt>
                <c:pt idx="2">
                  <c:v>0.50845253576072613</c:v>
                </c:pt>
                <c:pt idx="3">
                  <c:v>0.6481144343303008</c:v>
                </c:pt>
                <c:pt idx="4">
                  <c:v>0.78725617685305449</c:v>
                </c:pt>
                <c:pt idx="5">
                  <c:v>0.92457737321196232</c:v>
                </c:pt>
                <c:pt idx="6">
                  <c:v>0.96514954486345905</c:v>
                </c:pt>
                <c:pt idx="7">
                  <c:v>1</c:v>
                </c:pt>
              </c:numCache>
            </c:numRef>
          </c:val>
        </c:ser>
        <c:ser>
          <c:idx val="1"/>
          <c:order val="2"/>
          <c:tx>
            <c:strRef>
              <c:f>Sheet1!$E$1</c:f>
              <c:strCache>
                <c:ptCount val="1"/>
                <c:pt idx="0">
                  <c:v>80% Marker</c:v>
                </c:pt>
              </c:strCache>
            </c:strRef>
          </c:tx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Patient Rights</c:v>
                </c:pt>
                <c:pt idx="1">
                  <c:v>Infection Control</c:v>
                </c:pt>
                <c:pt idx="2">
                  <c:v>Support Services</c:v>
                </c:pt>
                <c:pt idx="3">
                  <c:v>Clinical Services</c:v>
                </c:pt>
                <c:pt idx="4">
                  <c:v>Service Provision</c:v>
                </c:pt>
                <c:pt idx="5">
                  <c:v>Inputs</c:v>
                </c:pt>
                <c:pt idx="6">
                  <c:v>Outcome</c:v>
                </c:pt>
                <c:pt idx="7">
                  <c:v>Quality Management</c:v>
                </c:pt>
              </c:strCache>
            </c:strRef>
          </c:cat>
          <c:val>
            <c:numRef>
              <c:f>Sheet1!$E$2:$E$9</c:f>
              <c:numCache>
                <c:formatCode>0%</c:formatCode>
                <c:ptCount val="8"/>
                <c:pt idx="0">
                  <c:v>0.8</c:v>
                </c:pt>
                <c:pt idx="1">
                  <c:v>0.8</c:v>
                </c:pt>
                <c:pt idx="2">
                  <c:v>0.8</c:v>
                </c:pt>
                <c:pt idx="3">
                  <c:v>0.8</c:v>
                </c:pt>
                <c:pt idx="4">
                  <c:v>0.8</c:v>
                </c:pt>
                <c:pt idx="5">
                  <c:v>0.8</c:v>
                </c:pt>
                <c:pt idx="6">
                  <c:v>0.8</c:v>
                </c:pt>
                <c:pt idx="7">
                  <c:v>0.8</c:v>
                </c:pt>
              </c:numCache>
            </c:numRef>
          </c:val>
        </c:ser>
        <c:marker val="1"/>
        <c:axId val="64677376"/>
        <c:axId val="64675840"/>
      </c:lineChart>
      <c:catAx>
        <c:axId val="64668416"/>
        <c:scaling>
          <c:orientation val="minMax"/>
        </c:scaling>
        <c:axPos val="b"/>
        <c:numFmt formatCode="General" sourceLinked="0"/>
        <c:tickLblPos val="nextTo"/>
        <c:crossAx val="64669952"/>
        <c:crosses val="autoZero"/>
        <c:auto val="1"/>
        <c:lblAlgn val="ctr"/>
        <c:lblOffset val="100"/>
      </c:catAx>
      <c:valAx>
        <c:axId val="64669952"/>
        <c:scaling>
          <c:orientation val="minMax"/>
        </c:scaling>
        <c:axPos val="l"/>
        <c:numFmt formatCode="General" sourceLinked="1"/>
        <c:tickLblPos val="nextTo"/>
        <c:crossAx val="64668416"/>
        <c:crosses val="autoZero"/>
        <c:crossBetween val="between"/>
      </c:valAx>
      <c:valAx>
        <c:axId val="64675840"/>
        <c:scaling>
          <c:orientation val="minMax"/>
        </c:scaling>
        <c:axPos val="r"/>
        <c:numFmt formatCode="0%" sourceLinked="1"/>
        <c:tickLblPos val="nextTo"/>
        <c:crossAx val="64677376"/>
        <c:crosses val="max"/>
        <c:crossBetween val="between"/>
      </c:valAx>
      <c:catAx>
        <c:axId val="64677376"/>
        <c:scaling>
          <c:orientation val="minMax"/>
        </c:scaling>
        <c:delete val="1"/>
        <c:axPos val="b"/>
        <c:numFmt formatCode="General" sourceLinked="0"/>
        <c:tickLblPos val="nextTo"/>
        <c:crossAx val="64675840"/>
        <c:crosses val="autoZero"/>
        <c:auto val="1"/>
        <c:lblAlgn val="ctr"/>
        <c:lblOffset val="100"/>
      </c:catAx>
      <c:spPr>
        <a:noFill/>
        <a:ln w="25400">
          <a:noFill/>
        </a:ln>
      </c:spPr>
    </c:plotArea>
    <c:legend>
      <c:legendPos val="r"/>
    </c:legend>
    <c:plotVisOnly val="1"/>
    <c:dispBlanksAs val="gap"/>
  </c:chart>
  <c:spPr>
    <a:noFill/>
    <a:ln>
      <a:solidFill>
        <a:schemeClr val="tx1"/>
      </a:solidFill>
    </a:ln>
  </c:spPr>
  <c:txPr>
    <a:bodyPr/>
    <a:lstStyle/>
    <a:p>
      <a:pPr>
        <a:defRPr>
          <a:ln>
            <a:noFill/>
          </a:ln>
        </a:defRPr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IN"/>
  <c:chart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Score</c:v>
                </c:pt>
              </c:strCache>
            </c:strRef>
          </c:tx>
          <c:cat>
            <c:strRef>
              <c:f>Sheet1!$A$2:$A$9</c:f>
              <c:strCache>
                <c:ptCount val="8"/>
                <c:pt idx="0">
                  <c:v>Patient Rights</c:v>
                </c:pt>
                <c:pt idx="1">
                  <c:v>Infection Control</c:v>
                </c:pt>
                <c:pt idx="2">
                  <c:v>Support Services</c:v>
                </c:pt>
                <c:pt idx="3">
                  <c:v>Clinical Services</c:v>
                </c:pt>
                <c:pt idx="4">
                  <c:v>Service Provision</c:v>
                </c:pt>
                <c:pt idx="5">
                  <c:v>Inputs</c:v>
                </c:pt>
                <c:pt idx="6">
                  <c:v>Outcome</c:v>
                </c:pt>
                <c:pt idx="7">
                  <c:v>Quality Management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56.5</c:v>
                </c:pt>
                <c:pt idx="1">
                  <c:v>51.9</c:v>
                </c:pt>
                <c:pt idx="2">
                  <c:v>50.7</c:v>
                </c:pt>
                <c:pt idx="3">
                  <c:v>48.8</c:v>
                </c:pt>
                <c:pt idx="4">
                  <c:v>45.3</c:v>
                </c:pt>
                <c:pt idx="5">
                  <c:v>42.9</c:v>
                </c:pt>
                <c:pt idx="6">
                  <c:v>12.2</c:v>
                </c:pt>
                <c:pt idx="7">
                  <c:v>5.7</c:v>
                </c:pt>
              </c:numCache>
            </c:numRef>
          </c:val>
        </c:ser>
        <c:axId val="64727680"/>
        <c:axId val="64733568"/>
      </c:barChart>
      <c:lineChart>
        <c:grouping val="standard"/>
        <c:ser>
          <c:idx val="2"/>
          <c:order val="1"/>
          <c:tx>
            <c:strRef>
              <c:f>Sheet1!$D$1</c:f>
              <c:strCache>
                <c:ptCount val="1"/>
                <c:pt idx="0">
                  <c:v>Cumulative %</c:v>
                </c:pt>
              </c:strCache>
            </c:strRef>
          </c:tx>
          <c:cat>
            <c:strRef>
              <c:f>Sheet1!$A$2:$A$9</c:f>
              <c:strCache>
                <c:ptCount val="8"/>
                <c:pt idx="0">
                  <c:v>Patient Rights</c:v>
                </c:pt>
                <c:pt idx="1">
                  <c:v>Infection Control</c:v>
                </c:pt>
                <c:pt idx="2">
                  <c:v>Support Services</c:v>
                </c:pt>
                <c:pt idx="3">
                  <c:v>Clinical Services</c:v>
                </c:pt>
                <c:pt idx="4">
                  <c:v>Service Provision</c:v>
                </c:pt>
                <c:pt idx="5">
                  <c:v>Inputs</c:v>
                </c:pt>
                <c:pt idx="6">
                  <c:v>Outcome</c:v>
                </c:pt>
                <c:pt idx="7">
                  <c:v>Quality Management</c:v>
                </c:pt>
              </c:strCache>
            </c:strRef>
          </c:cat>
          <c:val>
            <c:numRef>
              <c:f>Sheet1!$D$2:$D$9</c:f>
              <c:numCache>
                <c:formatCode>0%</c:formatCode>
                <c:ptCount val="8"/>
                <c:pt idx="0">
                  <c:v>0.17993630573248431</c:v>
                </c:pt>
                <c:pt idx="1">
                  <c:v>0.34522292993630627</c:v>
                </c:pt>
                <c:pt idx="2">
                  <c:v>0.5066878980891738</c:v>
                </c:pt>
                <c:pt idx="3">
                  <c:v>0.66210191082802683</c:v>
                </c:pt>
                <c:pt idx="4">
                  <c:v>0.80636942675159351</c:v>
                </c:pt>
                <c:pt idx="5">
                  <c:v>0.94299363057324981</c:v>
                </c:pt>
                <c:pt idx="6">
                  <c:v>0.98184713375796018</c:v>
                </c:pt>
                <c:pt idx="7">
                  <c:v>1</c:v>
                </c:pt>
              </c:numCache>
            </c:numRef>
          </c:val>
        </c:ser>
        <c:ser>
          <c:idx val="1"/>
          <c:order val="2"/>
          <c:tx>
            <c:strRef>
              <c:f>Sheet1!$E$1</c:f>
              <c:strCache>
                <c:ptCount val="1"/>
                <c:pt idx="0">
                  <c:v>80% Marker</c:v>
                </c:pt>
              </c:strCache>
            </c:strRef>
          </c:tx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Patient Rights</c:v>
                </c:pt>
                <c:pt idx="1">
                  <c:v>Infection Control</c:v>
                </c:pt>
                <c:pt idx="2">
                  <c:v>Support Services</c:v>
                </c:pt>
                <c:pt idx="3">
                  <c:v>Clinical Services</c:v>
                </c:pt>
                <c:pt idx="4">
                  <c:v>Service Provision</c:v>
                </c:pt>
                <c:pt idx="5">
                  <c:v>Inputs</c:v>
                </c:pt>
                <c:pt idx="6">
                  <c:v>Outcome</c:v>
                </c:pt>
                <c:pt idx="7">
                  <c:v>Quality Management</c:v>
                </c:pt>
              </c:strCache>
            </c:strRef>
          </c:cat>
          <c:val>
            <c:numRef>
              <c:f>Sheet1!$E$2:$E$9</c:f>
              <c:numCache>
                <c:formatCode>0%</c:formatCode>
                <c:ptCount val="8"/>
                <c:pt idx="0">
                  <c:v>0.8</c:v>
                </c:pt>
                <c:pt idx="1">
                  <c:v>0.8</c:v>
                </c:pt>
                <c:pt idx="2">
                  <c:v>0.8</c:v>
                </c:pt>
                <c:pt idx="3">
                  <c:v>0.8</c:v>
                </c:pt>
                <c:pt idx="4">
                  <c:v>0.8</c:v>
                </c:pt>
                <c:pt idx="5">
                  <c:v>0.8</c:v>
                </c:pt>
                <c:pt idx="6">
                  <c:v>0.8</c:v>
                </c:pt>
                <c:pt idx="7">
                  <c:v>0.8</c:v>
                </c:pt>
              </c:numCache>
            </c:numRef>
          </c:val>
        </c:ser>
        <c:marker val="1"/>
        <c:axId val="64736640"/>
        <c:axId val="64735104"/>
      </c:lineChart>
      <c:catAx>
        <c:axId val="64727680"/>
        <c:scaling>
          <c:orientation val="minMax"/>
        </c:scaling>
        <c:axPos val="b"/>
        <c:numFmt formatCode="General" sourceLinked="0"/>
        <c:tickLblPos val="nextTo"/>
        <c:crossAx val="64733568"/>
        <c:crosses val="autoZero"/>
        <c:auto val="1"/>
        <c:lblAlgn val="ctr"/>
        <c:lblOffset val="100"/>
      </c:catAx>
      <c:valAx>
        <c:axId val="64733568"/>
        <c:scaling>
          <c:orientation val="minMax"/>
        </c:scaling>
        <c:axPos val="l"/>
        <c:numFmt formatCode="General" sourceLinked="1"/>
        <c:tickLblPos val="nextTo"/>
        <c:crossAx val="64727680"/>
        <c:crosses val="autoZero"/>
        <c:crossBetween val="between"/>
      </c:valAx>
      <c:valAx>
        <c:axId val="64735104"/>
        <c:scaling>
          <c:orientation val="minMax"/>
        </c:scaling>
        <c:axPos val="r"/>
        <c:numFmt formatCode="0%" sourceLinked="1"/>
        <c:tickLblPos val="nextTo"/>
        <c:crossAx val="64736640"/>
        <c:crosses val="max"/>
        <c:crossBetween val="between"/>
      </c:valAx>
      <c:catAx>
        <c:axId val="64736640"/>
        <c:scaling>
          <c:orientation val="minMax"/>
        </c:scaling>
        <c:delete val="1"/>
        <c:axPos val="b"/>
        <c:numFmt formatCode="General" sourceLinked="0"/>
        <c:tickLblPos val="nextTo"/>
        <c:crossAx val="64735104"/>
        <c:crosses val="autoZero"/>
        <c:auto val="1"/>
        <c:lblAlgn val="ctr"/>
        <c:lblOffset val="100"/>
      </c:catAx>
    </c:plotArea>
    <c:legend>
      <c:legendPos val="r"/>
    </c:legend>
    <c:plotVisOnly val="1"/>
    <c:dispBlanksAs val="gap"/>
  </c:chart>
  <c:spPr>
    <a:ln>
      <a:solidFill>
        <a:schemeClr val="tx1"/>
      </a:solidFill>
    </a:ln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IN"/>
  <c:chart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Score</c:v>
                </c:pt>
              </c:strCache>
            </c:strRef>
          </c:tx>
          <c:cat>
            <c:strRef>
              <c:f>Sheet1!$A$2:$A$9</c:f>
              <c:strCache>
                <c:ptCount val="8"/>
                <c:pt idx="0">
                  <c:v>Infection Control</c:v>
                </c:pt>
                <c:pt idx="1">
                  <c:v>Patient Rights</c:v>
                </c:pt>
                <c:pt idx="2">
                  <c:v>Inputs</c:v>
                </c:pt>
                <c:pt idx="3">
                  <c:v>Support Services</c:v>
                </c:pt>
                <c:pt idx="4">
                  <c:v>Service Provision</c:v>
                </c:pt>
                <c:pt idx="5">
                  <c:v>Clinical Services</c:v>
                </c:pt>
                <c:pt idx="6">
                  <c:v>Outcome</c:v>
                </c:pt>
                <c:pt idx="7">
                  <c:v>Quality Management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87.5</c:v>
                </c:pt>
                <c:pt idx="1">
                  <c:v>72.7</c:v>
                </c:pt>
                <c:pt idx="2">
                  <c:v>67.5</c:v>
                </c:pt>
                <c:pt idx="3">
                  <c:v>67.2</c:v>
                </c:pt>
                <c:pt idx="4">
                  <c:v>64.900000000000006</c:v>
                </c:pt>
                <c:pt idx="5">
                  <c:v>62.5</c:v>
                </c:pt>
                <c:pt idx="6">
                  <c:v>21.1</c:v>
                </c:pt>
                <c:pt idx="7">
                  <c:v>14.2</c:v>
                </c:pt>
              </c:numCache>
            </c:numRef>
          </c:val>
        </c:ser>
        <c:axId val="65406848"/>
        <c:axId val="65408384"/>
      </c:barChart>
      <c:lineChart>
        <c:grouping val="standard"/>
        <c:ser>
          <c:idx val="2"/>
          <c:order val="1"/>
          <c:tx>
            <c:strRef>
              <c:f>Sheet1!$D$1</c:f>
              <c:strCache>
                <c:ptCount val="1"/>
                <c:pt idx="0">
                  <c:v>Cumulative %</c:v>
                </c:pt>
              </c:strCache>
            </c:strRef>
          </c:tx>
          <c:cat>
            <c:strRef>
              <c:f>Sheet1!$A$2:$A$9</c:f>
              <c:strCache>
                <c:ptCount val="8"/>
                <c:pt idx="0">
                  <c:v>Infection Control</c:v>
                </c:pt>
                <c:pt idx="1">
                  <c:v>Patient Rights</c:v>
                </c:pt>
                <c:pt idx="2">
                  <c:v>Inputs</c:v>
                </c:pt>
                <c:pt idx="3">
                  <c:v>Support Services</c:v>
                </c:pt>
                <c:pt idx="4">
                  <c:v>Service Provision</c:v>
                </c:pt>
                <c:pt idx="5">
                  <c:v>Clinical Services</c:v>
                </c:pt>
                <c:pt idx="6">
                  <c:v>Outcome</c:v>
                </c:pt>
                <c:pt idx="7">
                  <c:v>Quality Management</c:v>
                </c:pt>
              </c:strCache>
            </c:strRef>
          </c:cat>
          <c:val>
            <c:numRef>
              <c:f>Sheet1!$D$2:$D$9</c:f>
              <c:numCache>
                <c:formatCode>0%</c:formatCode>
                <c:ptCount val="8"/>
                <c:pt idx="0">
                  <c:v>0.19121503496503514</c:v>
                </c:pt>
                <c:pt idx="1">
                  <c:v>0.35008741258741327</c:v>
                </c:pt>
                <c:pt idx="2">
                  <c:v>0.49759615384615402</c:v>
                </c:pt>
                <c:pt idx="3">
                  <c:v>0.64444930069930184</c:v>
                </c:pt>
                <c:pt idx="4">
                  <c:v>0.7862762237762223</c:v>
                </c:pt>
                <c:pt idx="5">
                  <c:v>0.92285839160839256</c:v>
                </c:pt>
                <c:pt idx="6">
                  <c:v>0.96896853146853268</c:v>
                </c:pt>
                <c:pt idx="7">
                  <c:v>1</c:v>
                </c:pt>
              </c:numCache>
            </c:numRef>
          </c:val>
        </c:ser>
        <c:ser>
          <c:idx val="1"/>
          <c:order val="2"/>
          <c:tx>
            <c:strRef>
              <c:f>Sheet1!$E$1</c:f>
              <c:strCache>
                <c:ptCount val="1"/>
                <c:pt idx="0">
                  <c:v>80% Marker</c:v>
                </c:pt>
              </c:strCache>
            </c:strRef>
          </c:tx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Infection Control</c:v>
                </c:pt>
                <c:pt idx="1">
                  <c:v>Patient Rights</c:v>
                </c:pt>
                <c:pt idx="2">
                  <c:v>Inputs</c:v>
                </c:pt>
                <c:pt idx="3">
                  <c:v>Support Services</c:v>
                </c:pt>
                <c:pt idx="4">
                  <c:v>Service Provision</c:v>
                </c:pt>
                <c:pt idx="5">
                  <c:v>Clinical Services</c:v>
                </c:pt>
                <c:pt idx="6">
                  <c:v>Outcome</c:v>
                </c:pt>
                <c:pt idx="7">
                  <c:v>Quality Management</c:v>
                </c:pt>
              </c:strCache>
            </c:strRef>
          </c:cat>
          <c:val>
            <c:numRef>
              <c:f>Sheet1!$E$2:$E$9</c:f>
              <c:numCache>
                <c:formatCode>0%</c:formatCode>
                <c:ptCount val="8"/>
                <c:pt idx="0">
                  <c:v>0.8</c:v>
                </c:pt>
                <c:pt idx="1">
                  <c:v>0.8</c:v>
                </c:pt>
                <c:pt idx="2">
                  <c:v>0.8</c:v>
                </c:pt>
                <c:pt idx="3">
                  <c:v>0.8</c:v>
                </c:pt>
                <c:pt idx="4">
                  <c:v>0.8</c:v>
                </c:pt>
                <c:pt idx="5">
                  <c:v>0.8</c:v>
                </c:pt>
                <c:pt idx="6">
                  <c:v>0.8</c:v>
                </c:pt>
                <c:pt idx="7">
                  <c:v>0.8</c:v>
                </c:pt>
              </c:numCache>
            </c:numRef>
          </c:val>
        </c:ser>
        <c:marker val="1"/>
        <c:axId val="65432192"/>
        <c:axId val="65430656"/>
      </c:lineChart>
      <c:catAx>
        <c:axId val="65406848"/>
        <c:scaling>
          <c:orientation val="minMax"/>
        </c:scaling>
        <c:axPos val="b"/>
        <c:numFmt formatCode="General" sourceLinked="0"/>
        <c:tickLblPos val="nextTo"/>
        <c:crossAx val="65408384"/>
        <c:crosses val="autoZero"/>
        <c:auto val="1"/>
        <c:lblAlgn val="ctr"/>
        <c:lblOffset val="100"/>
      </c:catAx>
      <c:valAx>
        <c:axId val="65408384"/>
        <c:scaling>
          <c:orientation val="minMax"/>
        </c:scaling>
        <c:axPos val="l"/>
        <c:numFmt formatCode="General" sourceLinked="1"/>
        <c:tickLblPos val="nextTo"/>
        <c:crossAx val="65406848"/>
        <c:crosses val="autoZero"/>
        <c:crossBetween val="between"/>
      </c:valAx>
      <c:valAx>
        <c:axId val="65430656"/>
        <c:scaling>
          <c:orientation val="minMax"/>
        </c:scaling>
        <c:axPos val="r"/>
        <c:numFmt formatCode="0%" sourceLinked="1"/>
        <c:tickLblPos val="nextTo"/>
        <c:crossAx val="65432192"/>
        <c:crosses val="max"/>
        <c:crossBetween val="between"/>
      </c:valAx>
      <c:catAx>
        <c:axId val="65432192"/>
        <c:scaling>
          <c:orientation val="minMax"/>
        </c:scaling>
        <c:delete val="1"/>
        <c:axPos val="b"/>
        <c:numFmt formatCode="General" sourceLinked="0"/>
        <c:tickLblPos val="nextTo"/>
        <c:crossAx val="65430656"/>
        <c:crosses val="autoZero"/>
        <c:auto val="1"/>
        <c:lblAlgn val="ctr"/>
        <c:lblOffset val="100"/>
      </c:catAx>
    </c:plotArea>
    <c:legend>
      <c:legendPos val="r"/>
    </c:legend>
    <c:plotVisOnly val="1"/>
    <c:dispBlanksAs val="gap"/>
  </c:chart>
  <c:spPr>
    <a:ln>
      <a:solidFill>
        <a:schemeClr val="tx1"/>
      </a:solidFill>
    </a:ln>
  </c:sp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IN"/>
  <c:chart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Score</c:v>
                </c:pt>
              </c:strCache>
            </c:strRef>
          </c:tx>
          <c:cat>
            <c:strRef>
              <c:f>Sheet1!$A$2:$A$9</c:f>
              <c:strCache>
                <c:ptCount val="8"/>
                <c:pt idx="0">
                  <c:v>Infection Control</c:v>
                </c:pt>
                <c:pt idx="1">
                  <c:v>Support Services</c:v>
                </c:pt>
                <c:pt idx="2">
                  <c:v>Inputs</c:v>
                </c:pt>
                <c:pt idx="3">
                  <c:v>Clinical Services</c:v>
                </c:pt>
                <c:pt idx="4">
                  <c:v>Patient Rights</c:v>
                </c:pt>
                <c:pt idx="5">
                  <c:v>Service Provision</c:v>
                </c:pt>
                <c:pt idx="6">
                  <c:v>Outcome</c:v>
                </c:pt>
                <c:pt idx="7">
                  <c:v>Quality Management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93.3</c:v>
                </c:pt>
                <c:pt idx="1">
                  <c:v>82.5</c:v>
                </c:pt>
                <c:pt idx="2">
                  <c:v>81.3</c:v>
                </c:pt>
                <c:pt idx="3">
                  <c:v>76.599999999999994</c:v>
                </c:pt>
                <c:pt idx="4">
                  <c:v>75.8</c:v>
                </c:pt>
                <c:pt idx="5">
                  <c:v>66.8</c:v>
                </c:pt>
                <c:pt idx="6">
                  <c:v>7.9</c:v>
                </c:pt>
                <c:pt idx="7">
                  <c:v>7.7</c:v>
                </c:pt>
              </c:numCache>
            </c:numRef>
          </c:val>
        </c:ser>
        <c:axId val="65463424"/>
        <c:axId val="65464960"/>
      </c:barChart>
      <c:lineChart>
        <c:grouping val="standard"/>
        <c:ser>
          <c:idx val="2"/>
          <c:order val="1"/>
          <c:tx>
            <c:strRef>
              <c:f>Sheet1!$D$1</c:f>
              <c:strCache>
                <c:ptCount val="1"/>
                <c:pt idx="0">
                  <c:v>Cumulative %</c:v>
                </c:pt>
              </c:strCache>
            </c:strRef>
          </c:tx>
          <c:cat>
            <c:strRef>
              <c:f>Sheet1!$A$2:$A$9</c:f>
              <c:strCache>
                <c:ptCount val="8"/>
                <c:pt idx="0">
                  <c:v>Infection Control</c:v>
                </c:pt>
                <c:pt idx="1">
                  <c:v>Support Services</c:v>
                </c:pt>
                <c:pt idx="2">
                  <c:v>Inputs</c:v>
                </c:pt>
                <c:pt idx="3">
                  <c:v>Clinical Services</c:v>
                </c:pt>
                <c:pt idx="4">
                  <c:v>Patient Rights</c:v>
                </c:pt>
                <c:pt idx="5">
                  <c:v>Service Provision</c:v>
                </c:pt>
                <c:pt idx="6">
                  <c:v>Outcome</c:v>
                </c:pt>
                <c:pt idx="7">
                  <c:v>Quality Management</c:v>
                </c:pt>
              </c:strCache>
            </c:strRef>
          </c:cat>
          <c:val>
            <c:numRef>
              <c:f>Sheet1!$D$2:$D$9</c:f>
              <c:numCache>
                <c:formatCode>0%</c:formatCode>
                <c:ptCount val="8"/>
                <c:pt idx="0">
                  <c:v>0.189672697702785</c:v>
                </c:pt>
                <c:pt idx="1">
                  <c:v>0.35738971335637443</c:v>
                </c:pt>
                <c:pt idx="2">
                  <c:v>0.52266720878227257</c:v>
                </c:pt>
                <c:pt idx="3">
                  <c:v>0.67838991664972825</c:v>
                </c:pt>
                <c:pt idx="4">
                  <c:v>0.83248627769872052</c:v>
                </c:pt>
                <c:pt idx="5">
                  <c:v>0.96828623704004901</c:v>
                </c:pt>
                <c:pt idx="6">
                  <c:v>0.98434641187233018</c:v>
                </c:pt>
                <c:pt idx="7">
                  <c:v>1</c:v>
                </c:pt>
              </c:numCache>
            </c:numRef>
          </c:val>
        </c:ser>
        <c:ser>
          <c:idx val="1"/>
          <c:order val="2"/>
          <c:tx>
            <c:strRef>
              <c:f>Sheet1!$E$1</c:f>
              <c:strCache>
                <c:ptCount val="1"/>
                <c:pt idx="0">
                  <c:v>80% Marker</c:v>
                </c:pt>
              </c:strCache>
            </c:strRef>
          </c:tx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Infection Control</c:v>
                </c:pt>
                <c:pt idx="1">
                  <c:v>Support Services</c:v>
                </c:pt>
                <c:pt idx="2">
                  <c:v>Inputs</c:v>
                </c:pt>
                <c:pt idx="3">
                  <c:v>Clinical Services</c:v>
                </c:pt>
                <c:pt idx="4">
                  <c:v>Patient Rights</c:v>
                </c:pt>
                <c:pt idx="5">
                  <c:v>Service Provision</c:v>
                </c:pt>
                <c:pt idx="6">
                  <c:v>Outcome</c:v>
                </c:pt>
                <c:pt idx="7">
                  <c:v>Quality Management</c:v>
                </c:pt>
              </c:strCache>
            </c:strRef>
          </c:cat>
          <c:val>
            <c:numRef>
              <c:f>Sheet1!$E$2:$E$9</c:f>
              <c:numCache>
                <c:formatCode>0%</c:formatCode>
                <c:ptCount val="8"/>
                <c:pt idx="0">
                  <c:v>0.8</c:v>
                </c:pt>
                <c:pt idx="1">
                  <c:v>0.8</c:v>
                </c:pt>
                <c:pt idx="2">
                  <c:v>0.8</c:v>
                </c:pt>
                <c:pt idx="3">
                  <c:v>0.8</c:v>
                </c:pt>
                <c:pt idx="4">
                  <c:v>0.8</c:v>
                </c:pt>
                <c:pt idx="5">
                  <c:v>0.8</c:v>
                </c:pt>
                <c:pt idx="6">
                  <c:v>0.8</c:v>
                </c:pt>
                <c:pt idx="7">
                  <c:v>0.8</c:v>
                </c:pt>
              </c:numCache>
            </c:numRef>
          </c:val>
        </c:ser>
        <c:marker val="1"/>
        <c:axId val="65476480"/>
        <c:axId val="65474944"/>
      </c:lineChart>
      <c:catAx>
        <c:axId val="65463424"/>
        <c:scaling>
          <c:orientation val="minMax"/>
        </c:scaling>
        <c:axPos val="b"/>
        <c:numFmt formatCode="General" sourceLinked="0"/>
        <c:tickLblPos val="nextTo"/>
        <c:crossAx val="65464960"/>
        <c:crosses val="autoZero"/>
        <c:auto val="1"/>
        <c:lblAlgn val="ctr"/>
        <c:lblOffset val="100"/>
      </c:catAx>
      <c:valAx>
        <c:axId val="65464960"/>
        <c:scaling>
          <c:orientation val="minMax"/>
        </c:scaling>
        <c:axPos val="l"/>
        <c:numFmt formatCode="General" sourceLinked="1"/>
        <c:tickLblPos val="nextTo"/>
        <c:crossAx val="65463424"/>
        <c:crosses val="autoZero"/>
        <c:crossBetween val="between"/>
      </c:valAx>
      <c:valAx>
        <c:axId val="65474944"/>
        <c:scaling>
          <c:orientation val="minMax"/>
        </c:scaling>
        <c:axPos val="r"/>
        <c:numFmt formatCode="0%" sourceLinked="1"/>
        <c:tickLblPos val="nextTo"/>
        <c:crossAx val="65476480"/>
        <c:crosses val="max"/>
        <c:crossBetween val="between"/>
      </c:valAx>
      <c:catAx>
        <c:axId val="65476480"/>
        <c:scaling>
          <c:orientation val="minMax"/>
        </c:scaling>
        <c:delete val="1"/>
        <c:axPos val="b"/>
        <c:numFmt formatCode="General" sourceLinked="0"/>
        <c:tickLblPos val="nextTo"/>
        <c:crossAx val="65474944"/>
        <c:crosses val="autoZero"/>
        <c:auto val="1"/>
        <c:lblAlgn val="ctr"/>
        <c:lblOffset val="100"/>
      </c:catAx>
    </c:plotArea>
    <c:legend>
      <c:legendPos val="r"/>
    </c:legend>
    <c:plotVisOnly val="1"/>
    <c:dispBlanksAs val="gap"/>
  </c:chart>
  <c:spPr>
    <a:ln>
      <a:solidFill>
        <a:schemeClr val="tx1"/>
      </a:solidFill>
    </a:ln>
  </c:sp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IN"/>
  <c:chart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Score</c:v>
                </c:pt>
              </c:strCache>
            </c:strRef>
          </c:tx>
          <c:cat>
            <c:strRef>
              <c:f>Sheet1!$A$2:$A$9</c:f>
              <c:strCache>
                <c:ptCount val="8"/>
                <c:pt idx="0">
                  <c:v>Infection Control</c:v>
                </c:pt>
                <c:pt idx="1">
                  <c:v>Patient Rights</c:v>
                </c:pt>
                <c:pt idx="2">
                  <c:v>Inputs</c:v>
                </c:pt>
                <c:pt idx="3">
                  <c:v>Clinical Services</c:v>
                </c:pt>
                <c:pt idx="4">
                  <c:v>Support Services</c:v>
                </c:pt>
                <c:pt idx="5">
                  <c:v>Service Provision</c:v>
                </c:pt>
                <c:pt idx="6">
                  <c:v>Quality Management</c:v>
                </c:pt>
                <c:pt idx="7">
                  <c:v>Outcome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89.1</c:v>
                </c:pt>
                <c:pt idx="1">
                  <c:v>75.8</c:v>
                </c:pt>
                <c:pt idx="2">
                  <c:v>70.400000000000006</c:v>
                </c:pt>
                <c:pt idx="3">
                  <c:v>67.3</c:v>
                </c:pt>
                <c:pt idx="4">
                  <c:v>66.8</c:v>
                </c:pt>
                <c:pt idx="5">
                  <c:v>54.4</c:v>
                </c:pt>
                <c:pt idx="6">
                  <c:v>4.9000000000000004</c:v>
                </c:pt>
                <c:pt idx="7">
                  <c:v>0</c:v>
                </c:pt>
              </c:numCache>
            </c:numRef>
          </c:val>
        </c:ser>
        <c:axId val="65520000"/>
        <c:axId val="65521536"/>
      </c:barChart>
      <c:lineChart>
        <c:grouping val="standard"/>
        <c:ser>
          <c:idx val="2"/>
          <c:order val="1"/>
          <c:tx>
            <c:strRef>
              <c:f>Sheet1!$D$1</c:f>
              <c:strCache>
                <c:ptCount val="1"/>
                <c:pt idx="0">
                  <c:v>Cumulative %</c:v>
                </c:pt>
              </c:strCache>
            </c:strRef>
          </c:tx>
          <c:cat>
            <c:strRef>
              <c:f>Sheet1!$A$2:$A$9</c:f>
              <c:strCache>
                <c:ptCount val="8"/>
                <c:pt idx="0">
                  <c:v>Infection Control</c:v>
                </c:pt>
                <c:pt idx="1">
                  <c:v>Patient Rights</c:v>
                </c:pt>
                <c:pt idx="2">
                  <c:v>Inputs</c:v>
                </c:pt>
                <c:pt idx="3">
                  <c:v>Clinical Services</c:v>
                </c:pt>
                <c:pt idx="4">
                  <c:v>Support Services</c:v>
                </c:pt>
                <c:pt idx="5">
                  <c:v>Service Provision</c:v>
                </c:pt>
                <c:pt idx="6">
                  <c:v>Quality Management</c:v>
                </c:pt>
                <c:pt idx="7">
                  <c:v>Outcome</c:v>
                </c:pt>
              </c:strCache>
            </c:strRef>
          </c:cat>
          <c:val>
            <c:numRef>
              <c:f>Sheet1!$D$2:$D$9</c:f>
              <c:numCache>
                <c:formatCode>0%</c:formatCode>
                <c:ptCount val="8"/>
                <c:pt idx="0">
                  <c:v>0.20783764870538801</c:v>
                </c:pt>
                <c:pt idx="1">
                  <c:v>0.38465127128528143</c:v>
                </c:pt>
                <c:pt idx="2">
                  <c:v>0.54886867273151452</c:v>
                </c:pt>
                <c:pt idx="3">
                  <c:v>0.70585491019360969</c:v>
                </c:pt>
                <c:pt idx="4">
                  <c:v>0.86167483088406982</c:v>
                </c:pt>
                <c:pt idx="5">
                  <c:v>0.98857009563797449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</c:ser>
        <c:ser>
          <c:idx val="1"/>
          <c:order val="2"/>
          <c:tx>
            <c:strRef>
              <c:f>Sheet1!$E$1</c:f>
              <c:strCache>
                <c:ptCount val="1"/>
                <c:pt idx="0">
                  <c:v>80% Marker</c:v>
                </c:pt>
              </c:strCache>
            </c:strRef>
          </c:tx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Infection Control</c:v>
                </c:pt>
                <c:pt idx="1">
                  <c:v>Patient Rights</c:v>
                </c:pt>
                <c:pt idx="2">
                  <c:v>Inputs</c:v>
                </c:pt>
                <c:pt idx="3">
                  <c:v>Clinical Services</c:v>
                </c:pt>
                <c:pt idx="4">
                  <c:v>Support Services</c:v>
                </c:pt>
                <c:pt idx="5">
                  <c:v>Service Provision</c:v>
                </c:pt>
                <c:pt idx="6">
                  <c:v>Quality Management</c:v>
                </c:pt>
                <c:pt idx="7">
                  <c:v>Outcome</c:v>
                </c:pt>
              </c:strCache>
            </c:strRef>
          </c:cat>
          <c:val>
            <c:numRef>
              <c:f>Sheet1!$E$2:$E$9</c:f>
              <c:numCache>
                <c:formatCode>0%</c:formatCode>
                <c:ptCount val="8"/>
                <c:pt idx="0">
                  <c:v>0.8</c:v>
                </c:pt>
                <c:pt idx="1">
                  <c:v>0.8</c:v>
                </c:pt>
                <c:pt idx="2">
                  <c:v>0.8</c:v>
                </c:pt>
                <c:pt idx="3">
                  <c:v>0.8</c:v>
                </c:pt>
                <c:pt idx="4">
                  <c:v>0.8</c:v>
                </c:pt>
                <c:pt idx="5">
                  <c:v>0.8</c:v>
                </c:pt>
                <c:pt idx="6">
                  <c:v>0.8</c:v>
                </c:pt>
                <c:pt idx="7">
                  <c:v>0.8</c:v>
                </c:pt>
              </c:numCache>
            </c:numRef>
          </c:val>
        </c:ser>
        <c:marker val="1"/>
        <c:axId val="65524864"/>
        <c:axId val="65523072"/>
      </c:lineChart>
      <c:catAx>
        <c:axId val="65520000"/>
        <c:scaling>
          <c:orientation val="minMax"/>
        </c:scaling>
        <c:axPos val="b"/>
        <c:numFmt formatCode="General" sourceLinked="0"/>
        <c:tickLblPos val="nextTo"/>
        <c:crossAx val="65521536"/>
        <c:crosses val="autoZero"/>
        <c:auto val="1"/>
        <c:lblAlgn val="ctr"/>
        <c:lblOffset val="100"/>
      </c:catAx>
      <c:valAx>
        <c:axId val="65521536"/>
        <c:scaling>
          <c:orientation val="minMax"/>
        </c:scaling>
        <c:axPos val="l"/>
        <c:numFmt formatCode="General" sourceLinked="1"/>
        <c:tickLblPos val="nextTo"/>
        <c:crossAx val="65520000"/>
        <c:crosses val="autoZero"/>
        <c:crossBetween val="between"/>
      </c:valAx>
      <c:valAx>
        <c:axId val="65523072"/>
        <c:scaling>
          <c:orientation val="minMax"/>
        </c:scaling>
        <c:axPos val="r"/>
        <c:numFmt formatCode="0%" sourceLinked="1"/>
        <c:tickLblPos val="nextTo"/>
        <c:crossAx val="65524864"/>
        <c:crosses val="max"/>
        <c:crossBetween val="between"/>
      </c:valAx>
      <c:catAx>
        <c:axId val="65524864"/>
        <c:scaling>
          <c:orientation val="minMax"/>
        </c:scaling>
        <c:delete val="1"/>
        <c:axPos val="b"/>
        <c:numFmt formatCode="General" sourceLinked="0"/>
        <c:tickLblPos val="nextTo"/>
        <c:crossAx val="65523072"/>
        <c:crosses val="autoZero"/>
        <c:auto val="1"/>
        <c:lblAlgn val="ctr"/>
        <c:lblOffset val="100"/>
      </c:catAx>
      <c:spPr>
        <a:noFill/>
        <a:ln w="25400">
          <a:noFill/>
        </a:ln>
      </c:spPr>
    </c:plotArea>
    <c:legend>
      <c:legendPos val="r"/>
    </c:legend>
    <c:plotVisOnly val="1"/>
    <c:dispBlanksAs val="gap"/>
  </c:chart>
  <c:spPr>
    <a:ln>
      <a:solidFill>
        <a:schemeClr val="tx1"/>
      </a:solidFill>
    </a:ln>
  </c:spPr>
  <c:externalData r:id="rId1"/>
</c:chartSpace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image" Target="../media/image4.jpeg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51132B-C3AC-4199-B4B1-1EB042BEBA57}" type="doc">
      <dgm:prSet loTypeId="urn:microsoft.com/office/officeart/2005/8/layout/pList1#2" loCatId="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0889648C-D2EA-4AB1-8109-8EB657C332B6}">
      <dgm:prSet phldrT="[Text]"/>
      <dgm:spPr/>
      <dgm:t>
        <a:bodyPr/>
        <a:lstStyle/>
        <a:p>
          <a:r>
            <a:rPr lang="en-US" b="1" dirty="0" smtClean="0">
              <a:latin typeface="Cambria" pitchFamily="18" charset="0"/>
            </a:rPr>
            <a:t>Service</a:t>
          </a:r>
          <a:r>
            <a:rPr lang="en-US" b="1" dirty="0" smtClean="0"/>
            <a:t> </a:t>
          </a:r>
          <a:r>
            <a:rPr lang="en-US" b="1" dirty="0" smtClean="0">
              <a:latin typeface="Cambria" pitchFamily="18" charset="0"/>
            </a:rPr>
            <a:t>Provision</a:t>
          </a:r>
          <a:endParaRPr lang="en-US" b="1" dirty="0">
            <a:latin typeface="Cambria" pitchFamily="18" charset="0"/>
          </a:endParaRPr>
        </a:p>
      </dgm:t>
    </dgm:pt>
    <dgm:pt modelId="{69B44742-129F-446F-A504-2F14D72AE7C0}" type="parTrans" cxnId="{5EF22B33-EFDE-4C9F-86FD-7980CB6B1268}">
      <dgm:prSet/>
      <dgm:spPr/>
      <dgm:t>
        <a:bodyPr/>
        <a:lstStyle/>
        <a:p>
          <a:endParaRPr lang="en-US"/>
        </a:p>
      </dgm:t>
    </dgm:pt>
    <dgm:pt modelId="{3B7D17E8-7CD9-4AF6-A15F-5E582BB437D7}" type="sibTrans" cxnId="{5EF22B33-EFDE-4C9F-86FD-7980CB6B1268}">
      <dgm:prSet/>
      <dgm:spPr/>
      <dgm:t>
        <a:bodyPr/>
        <a:lstStyle/>
        <a:p>
          <a:endParaRPr lang="en-US"/>
        </a:p>
      </dgm:t>
    </dgm:pt>
    <dgm:pt modelId="{5B7DBCDA-ABDF-4229-9ECC-0A7EE07AE16F}">
      <dgm:prSet phldrT="[Text]"/>
      <dgm:spPr/>
      <dgm:t>
        <a:bodyPr/>
        <a:lstStyle/>
        <a:p>
          <a:r>
            <a:rPr lang="en-US" b="1" dirty="0" smtClean="0">
              <a:latin typeface="Cambria" pitchFamily="18" charset="0"/>
            </a:rPr>
            <a:t>Patient Rights</a:t>
          </a:r>
          <a:endParaRPr lang="en-US" b="1" dirty="0">
            <a:latin typeface="Cambria" pitchFamily="18" charset="0"/>
          </a:endParaRPr>
        </a:p>
      </dgm:t>
    </dgm:pt>
    <dgm:pt modelId="{E6FA533E-67DD-4944-A8FB-66892396F0B7}" type="parTrans" cxnId="{FBED7B6F-7C43-4BF1-921E-6689FC92B42D}">
      <dgm:prSet/>
      <dgm:spPr/>
      <dgm:t>
        <a:bodyPr/>
        <a:lstStyle/>
        <a:p>
          <a:endParaRPr lang="en-US"/>
        </a:p>
      </dgm:t>
    </dgm:pt>
    <dgm:pt modelId="{9C4B6E05-7CB3-4FBF-B239-D7FE73570B17}" type="sibTrans" cxnId="{FBED7B6F-7C43-4BF1-921E-6689FC92B42D}">
      <dgm:prSet/>
      <dgm:spPr/>
      <dgm:t>
        <a:bodyPr/>
        <a:lstStyle/>
        <a:p>
          <a:endParaRPr lang="en-US"/>
        </a:p>
      </dgm:t>
    </dgm:pt>
    <dgm:pt modelId="{0748BAA2-62FE-429D-A502-298C20ACC1B2}">
      <dgm:prSet phldrT="[Text]"/>
      <dgm:spPr/>
      <dgm:t>
        <a:bodyPr/>
        <a:lstStyle/>
        <a:p>
          <a:r>
            <a:rPr lang="en-US" b="1" dirty="0" smtClean="0">
              <a:latin typeface="Cambria" pitchFamily="18" charset="0"/>
            </a:rPr>
            <a:t>Infection Control</a:t>
          </a:r>
          <a:endParaRPr lang="en-US" b="1" dirty="0">
            <a:latin typeface="Cambria" pitchFamily="18" charset="0"/>
          </a:endParaRPr>
        </a:p>
      </dgm:t>
    </dgm:pt>
    <dgm:pt modelId="{59EC0A94-535F-452C-8680-0D269915E571}" type="parTrans" cxnId="{7EC95537-458E-4A85-90BF-9A7720D402F6}">
      <dgm:prSet/>
      <dgm:spPr/>
      <dgm:t>
        <a:bodyPr/>
        <a:lstStyle/>
        <a:p>
          <a:endParaRPr lang="en-US"/>
        </a:p>
      </dgm:t>
    </dgm:pt>
    <dgm:pt modelId="{097B5EF2-1407-4466-BC0B-F561E2542FBF}" type="sibTrans" cxnId="{7EC95537-458E-4A85-90BF-9A7720D402F6}">
      <dgm:prSet/>
      <dgm:spPr/>
      <dgm:t>
        <a:bodyPr/>
        <a:lstStyle/>
        <a:p>
          <a:endParaRPr lang="en-US"/>
        </a:p>
      </dgm:t>
    </dgm:pt>
    <dgm:pt modelId="{A3699AF6-D4E4-498C-9DCE-72A3E45055FF}">
      <dgm:prSet phldrT="[Text]"/>
      <dgm:spPr/>
      <dgm:t>
        <a:bodyPr/>
        <a:lstStyle/>
        <a:p>
          <a:r>
            <a:rPr lang="en-US" b="1" dirty="0" smtClean="0">
              <a:latin typeface="Cambria" pitchFamily="18" charset="0"/>
            </a:rPr>
            <a:t>Quality Management</a:t>
          </a:r>
          <a:endParaRPr lang="en-US" b="1" dirty="0">
            <a:latin typeface="Cambria" pitchFamily="18" charset="0"/>
          </a:endParaRPr>
        </a:p>
      </dgm:t>
    </dgm:pt>
    <dgm:pt modelId="{D1B6865C-9603-4322-8F67-E0A0F06DFE43}" type="parTrans" cxnId="{21A95EE2-AD47-48B2-AA16-A5749820413D}">
      <dgm:prSet/>
      <dgm:spPr/>
      <dgm:t>
        <a:bodyPr/>
        <a:lstStyle/>
        <a:p>
          <a:endParaRPr lang="en-US"/>
        </a:p>
      </dgm:t>
    </dgm:pt>
    <dgm:pt modelId="{6DBB4717-104C-4372-8DF2-3DBBE6F6D18B}" type="sibTrans" cxnId="{21A95EE2-AD47-48B2-AA16-A5749820413D}">
      <dgm:prSet/>
      <dgm:spPr/>
      <dgm:t>
        <a:bodyPr/>
        <a:lstStyle/>
        <a:p>
          <a:endParaRPr lang="en-US"/>
        </a:p>
      </dgm:t>
    </dgm:pt>
    <dgm:pt modelId="{D5E1CC91-EA34-444F-8F83-DC93769EE85D}">
      <dgm:prSet phldrT="[Text]"/>
      <dgm:spPr/>
      <dgm:t>
        <a:bodyPr/>
        <a:lstStyle/>
        <a:p>
          <a:r>
            <a:rPr lang="en-US" b="1" dirty="0" smtClean="0">
              <a:latin typeface="Cambria" pitchFamily="18" charset="0"/>
            </a:rPr>
            <a:t>Outcome</a:t>
          </a:r>
          <a:endParaRPr lang="en-US" b="1" dirty="0">
            <a:latin typeface="Cambria" pitchFamily="18" charset="0"/>
          </a:endParaRPr>
        </a:p>
      </dgm:t>
    </dgm:pt>
    <dgm:pt modelId="{29D0260F-3F4A-44BB-A667-87F8BB857250}" type="parTrans" cxnId="{A62F4738-1419-4501-8A95-C872F2E9272C}">
      <dgm:prSet/>
      <dgm:spPr/>
      <dgm:t>
        <a:bodyPr/>
        <a:lstStyle/>
        <a:p>
          <a:endParaRPr lang="en-US"/>
        </a:p>
      </dgm:t>
    </dgm:pt>
    <dgm:pt modelId="{BD38DA87-6E39-449F-AEF1-9EFB25ACBBCA}" type="sibTrans" cxnId="{A62F4738-1419-4501-8A95-C872F2E9272C}">
      <dgm:prSet/>
      <dgm:spPr/>
      <dgm:t>
        <a:bodyPr/>
        <a:lstStyle/>
        <a:p>
          <a:endParaRPr lang="en-US"/>
        </a:p>
      </dgm:t>
    </dgm:pt>
    <dgm:pt modelId="{F6AEDB67-3E40-4313-B2E7-438B33725A7E}">
      <dgm:prSet/>
      <dgm:spPr/>
      <dgm:t>
        <a:bodyPr/>
        <a:lstStyle/>
        <a:p>
          <a:r>
            <a:rPr lang="en-US" b="1" dirty="0" smtClean="0">
              <a:latin typeface="Cambria" pitchFamily="18" charset="0"/>
            </a:rPr>
            <a:t>Clinical Services</a:t>
          </a:r>
          <a:endParaRPr lang="en-US" b="1" dirty="0">
            <a:latin typeface="Cambria" pitchFamily="18" charset="0"/>
          </a:endParaRPr>
        </a:p>
      </dgm:t>
    </dgm:pt>
    <dgm:pt modelId="{E84446B3-FBE0-4F86-BB26-EF15941C9428}" type="parTrans" cxnId="{7765A023-4468-443C-B30E-7D0E83D14A15}">
      <dgm:prSet/>
      <dgm:spPr/>
      <dgm:t>
        <a:bodyPr/>
        <a:lstStyle/>
        <a:p>
          <a:endParaRPr lang="en-US"/>
        </a:p>
      </dgm:t>
    </dgm:pt>
    <dgm:pt modelId="{05F91B10-94D4-44BF-B2E1-D021F2A1375D}" type="sibTrans" cxnId="{7765A023-4468-443C-B30E-7D0E83D14A15}">
      <dgm:prSet/>
      <dgm:spPr/>
      <dgm:t>
        <a:bodyPr/>
        <a:lstStyle/>
        <a:p>
          <a:endParaRPr lang="en-US"/>
        </a:p>
      </dgm:t>
    </dgm:pt>
    <dgm:pt modelId="{5B85BA7C-A944-410B-A225-9E68F0B41A2F}">
      <dgm:prSet/>
      <dgm:spPr/>
      <dgm:t>
        <a:bodyPr/>
        <a:lstStyle/>
        <a:p>
          <a:r>
            <a:rPr lang="en-US" b="1" dirty="0" smtClean="0">
              <a:latin typeface="Cambria" pitchFamily="18" charset="0"/>
            </a:rPr>
            <a:t>Inputs</a:t>
          </a:r>
          <a:endParaRPr lang="en-US" b="1" dirty="0">
            <a:latin typeface="Cambria" pitchFamily="18" charset="0"/>
          </a:endParaRPr>
        </a:p>
      </dgm:t>
    </dgm:pt>
    <dgm:pt modelId="{9E7A0C16-7323-4CD7-9903-7CA22321E9B4}" type="parTrans" cxnId="{C1BC8A65-9115-4517-BCC1-448C1BD142E8}">
      <dgm:prSet/>
      <dgm:spPr/>
      <dgm:t>
        <a:bodyPr/>
        <a:lstStyle/>
        <a:p>
          <a:endParaRPr lang="en-US"/>
        </a:p>
      </dgm:t>
    </dgm:pt>
    <dgm:pt modelId="{5E484D77-BB06-4A23-8565-DF0B45083AF7}" type="sibTrans" cxnId="{C1BC8A65-9115-4517-BCC1-448C1BD142E8}">
      <dgm:prSet/>
      <dgm:spPr/>
      <dgm:t>
        <a:bodyPr/>
        <a:lstStyle/>
        <a:p>
          <a:endParaRPr lang="en-US"/>
        </a:p>
      </dgm:t>
    </dgm:pt>
    <dgm:pt modelId="{BA781825-DAF8-42E5-B526-28E03C58FD3A}">
      <dgm:prSet/>
      <dgm:spPr/>
      <dgm:t>
        <a:bodyPr/>
        <a:lstStyle/>
        <a:p>
          <a:r>
            <a:rPr lang="en-US" b="1" dirty="0" smtClean="0">
              <a:latin typeface="Cambria" pitchFamily="18" charset="0"/>
            </a:rPr>
            <a:t>Support Services</a:t>
          </a:r>
          <a:endParaRPr lang="en-US" b="1" dirty="0">
            <a:latin typeface="Cambria" pitchFamily="18" charset="0"/>
          </a:endParaRPr>
        </a:p>
      </dgm:t>
    </dgm:pt>
    <dgm:pt modelId="{F1DE4061-4F60-441B-82CC-1618E3AFB8B2}" type="parTrans" cxnId="{9C544D3E-4A34-4843-B2B8-A22DC3279A44}">
      <dgm:prSet/>
      <dgm:spPr/>
      <dgm:t>
        <a:bodyPr/>
        <a:lstStyle/>
        <a:p>
          <a:endParaRPr lang="en-US"/>
        </a:p>
      </dgm:t>
    </dgm:pt>
    <dgm:pt modelId="{DBFA3A98-CBA5-453F-A018-1A8491148EC7}" type="sibTrans" cxnId="{9C544D3E-4A34-4843-B2B8-A22DC3279A44}">
      <dgm:prSet/>
      <dgm:spPr/>
      <dgm:t>
        <a:bodyPr/>
        <a:lstStyle/>
        <a:p>
          <a:endParaRPr lang="en-US"/>
        </a:p>
      </dgm:t>
    </dgm:pt>
    <dgm:pt modelId="{E728CBB2-1B76-844F-9D7D-46735550C216}" type="pres">
      <dgm:prSet presAssocID="{0951132B-C3AC-4199-B4B1-1EB042BEBA5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31CFCEE-4E6C-5C42-A9C8-DF485EDCB2FD}" type="pres">
      <dgm:prSet presAssocID="{0889648C-D2EA-4AB1-8109-8EB657C332B6}" presName="compNode" presStyleCnt="0"/>
      <dgm:spPr/>
    </dgm:pt>
    <dgm:pt modelId="{9349ECC3-7738-A94C-94DF-725D723BCD97}" type="pres">
      <dgm:prSet presAssocID="{0889648C-D2EA-4AB1-8109-8EB657C332B6}" presName="pictRect" presStyleLbl="node1" presStyleIdx="0" presStyleCnt="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</dgm:spPr>
      <dgm:t>
        <a:bodyPr/>
        <a:lstStyle/>
        <a:p>
          <a:endParaRPr lang="en-US"/>
        </a:p>
      </dgm:t>
    </dgm:pt>
    <dgm:pt modelId="{2A4C3A41-28D5-CC4B-9C0A-AD84337227E9}" type="pres">
      <dgm:prSet presAssocID="{0889648C-D2EA-4AB1-8109-8EB657C332B6}" presName="textRect" presStyleLbl="revTx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C228AF-7C99-B844-ADC0-A5235DAF2152}" type="pres">
      <dgm:prSet presAssocID="{3B7D17E8-7CD9-4AF6-A15F-5E582BB437D7}" presName="sibTrans" presStyleLbl="sibTrans2D1" presStyleIdx="0" presStyleCnt="0"/>
      <dgm:spPr/>
      <dgm:t>
        <a:bodyPr/>
        <a:lstStyle/>
        <a:p>
          <a:endParaRPr lang="en-US"/>
        </a:p>
      </dgm:t>
    </dgm:pt>
    <dgm:pt modelId="{8F2E503F-3F75-5A4A-80F5-F4F04A8FE7BC}" type="pres">
      <dgm:prSet presAssocID="{5B7DBCDA-ABDF-4229-9ECC-0A7EE07AE16F}" presName="compNode" presStyleCnt="0"/>
      <dgm:spPr/>
    </dgm:pt>
    <dgm:pt modelId="{7FD9E0BC-061A-7447-A79E-8E399DC6441C}" type="pres">
      <dgm:prSet presAssocID="{5B7DBCDA-ABDF-4229-9ECC-0A7EE07AE16F}" presName="pictRect" presStyleLbl="node1" presStyleIdx="1" presStyleCnt="8" custLinFactX="5002" custLinFactNeighborX="100000" custLinFactNeighborY="886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  <dgm:t>
        <a:bodyPr/>
        <a:lstStyle/>
        <a:p>
          <a:endParaRPr lang="en-US"/>
        </a:p>
      </dgm:t>
    </dgm:pt>
    <dgm:pt modelId="{AAA9CC5A-EF3F-4747-8FA6-B2064A2E058D}" type="pres">
      <dgm:prSet presAssocID="{5B7DBCDA-ABDF-4229-9ECC-0A7EE07AE16F}" presName="textRect" presStyleLbl="revTx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0D4D4C-0BFD-A44E-A288-9C36A74FEE1C}" type="pres">
      <dgm:prSet presAssocID="{9C4B6E05-7CB3-4FBF-B239-D7FE73570B17}" presName="sibTrans" presStyleLbl="sibTrans2D1" presStyleIdx="0" presStyleCnt="0"/>
      <dgm:spPr/>
      <dgm:t>
        <a:bodyPr/>
        <a:lstStyle/>
        <a:p>
          <a:endParaRPr lang="en-US"/>
        </a:p>
      </dgm:t>
    </dgm:pt>
    <dgm:pt modelId="{8B542299-ECC3-AA41-A62F-3CBD6A0C75A1}" type="pres">
      <dgm:prSet presAssocID="{5B85BA7C-A944-410B-A225-9E68F0B41A2F}" presName="compNode" presStyleCnt="0"/>
      <dgm:spPr/>
    </dgm:pt>
    <dgm:pt modelId="{F5EF72B9-7FBF-CC42-8970-2FA8EABF4B82}" type="pres">
      <dgm:prSet presAssocID="{5B85BA7C-A944-410B-A225-9E68F0B41A2F}" presName="pictRect" presStyleLbl="node1" presStyleIdx="2" presStyleCnt="8" custLinFactX="-12610" custLinFactNeighborX="-100000" custLinFactNeighborY="886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  <dgm:t>
        <a:bodyPr/>
        <a:lstStyle/>
        <a:p>
          <a:endParaRPr lang="en-US"/>
        </a:p>
      </dgm:t>
    </dgm:pt>
    <dgm:pt modelId="{95970535-8D4F-0C46-9D80-A5F4A3BEFB99}" type="pres">
      <dgm:prSet presAssocID="{5B85BA7C-A944-410B-A225-9E68F0B41A2F}" presName="textRect" presStyleLbl="revTx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13CAA0-F486-A440-BAFD-E3BE8AEE442C}" type="pres">
      <dgm:prSet presAssocID="{5E484D77-BB06-4A23-8565-DF0B45083AF7}" presName="sibTrans" presStyleLbl="sibTrans2D1" presStyleIdx="0" presStyleCnt="0"/>
      <dgm:spPr/>
      <dgm:t>
        <a:bodyPr/>
        <a:lstStyle/>
        <a:p>
          <a:endParaRPr lang="en-US"/>
        </a:p>
      </dgm:t>
    </dgm:pt>
    <dgm:pt modelId="{693549E4-14FF-5943-930F-26A9B0824BAA}" type="pres">
      <dgm:prSet presAssocID="{BA781825-DAF8-42E5-B526-28E03C58FD3A}" presName="compNode" presStyleCnt="0"/>
      <dgm:spPr/>
    </dgm:pt>
    <dgm:pt modelId="{8477C72D-EBB2-0848-9E33-C270E23A3B5B}" type="pres">
      <dgm:prSet presAssocID="{BA781825-DAF8-42E5-B526-28E03C58FD3A}" presName="pictRect" presStyleLbl="node1" presStyleIdx="3" presStyleCnt="8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</dgm:spPr>
      <dgm:t>
        <a:bodyPr/>
        <a:lstStyle/>
        <a:p>
          <a:endParaRPr lang="en-US"/>
        </a:p>
      </dgm:t>
    </dgm:pt>
    <dgm:pt modelId="{2E6E1922-0EE6-B742-91EA-02C4D57E8DCB}" type="pres">
      <dgm:prSet presAssocID="{BA781825-DAF8-42E5-B526-28E03C58FD3A}" presName="textRect" presStyleLbl="revTx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6BE9F7-3878-FD4F-9979-6E1F442A6A5D}" type="pres">
      <dgm:prSet presAssocID="{DBFA3A98-CBA5-453F-A018-1A8491148EC7}" presName="sibTrans" presStyleLbl="sibTrans2D1" presStyleIdx="0" presStyleCnt="0"/>
      <dgm:spPr/>
      <dgm:t>
        <a:bodyPr/>
        <a:lstStyle/>
        <a:p>
          <a:endParaRPr lang="en-US"/>
        </a:p>
      </dgm:t>
    </dgm:pt>
    <dgm:pt modelId="{5A107D96-6E29-DD47-9167-69D561A23E68}" type="pres">
      <dgm:prSet presAssocID="{F6AEDB67-3E40-4313-B2E7-438B33725A7E}" presName="compNode" presStyleCnt="0"/>
      <dgm:spPr/>
    </dgm:pt>
    <dgm:pt modelId="{14329F4C-B375-3747-8B49-34B9AFE7EDEE}" type="pres">
      <dgm:prSet presAssocID="{F6AEDB67-3E40-4313-B2E7-438B33725A7E}" presName="pictRect" presStyleLbl="node1" presStyleIdx="4" presStyleCnt="8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  <dgm:t>
        <a:bodyPr/>
        <a:lstStyle/>
        <a:p>
          <a:endParaRPr lang="en-US"/>
        </a:p>
      </dgm:t>
    </dgm:pt>
    <dgm:pt modelId="{D5A246EA-E727-F748-A346-897EBDA57D3F}" type="pres">
      <dgm:prSet presAssocID="{F6AEDB67-3E40-4313-B2E7-438B33725A7E}" presName="textRect" presStyleLbl="revTx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908D13-F71D-D448-95C4-D2EB2F485297}" type="pres">
      <dgm:prSet presAssocID="{05F91B10-94D4-44BF-B2E1-D021F2A1375D}" presName="sibTrans" presStyleLbl="sibTrans2D1" presStyleIdx="0" presStyleCnt="0"/>
      <dgm:spPr/>
      <dgm:t>
        <a:bodyPr/>
        <a:lstStyle/>
        <a:p>
          <a:endParaRPr lang="en-US"/>
        </a:p>
      </dgm:t>
    </dgm:pt>
    <dgm:pt modelId="{9A78FDC0-35D9-EA4B-8496-59D2FDFDBF49}" type="pres">
      <dgm:prSet presAssocID="{0748BAA2-62FE-429D-A502-298C20ACC1B2}" presName="compNode" presStyleCnt="0"/>
      <dgm:spPr/>
    </dgm:pt>
    <dgm:pt modelId="{26824069-CFCE-C94F-ABCE-69FCC804181A}" type="pres">
      <dgm:prSet presAssocID="{0748BAA2-62FE-429D-A502-298C20ACC1B2}" presName="pictRect" presStyleLbl="node1" presStyleIdx="5" presStyleCnt="8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47000" r="-47000"/>
          </a:stretch>
        </a:blipFill>
      </dgm:spPr>
      <dgm:t>
        <a:bodyPr/>
        <a:lstStyle/>
        <a:p>
          <a:endParaRPr lang="en-US"/>
        </a:p>
      </dgm:t>
    </dgm:pt>
    <dgm:pt modelId="{115E4BC7-0E0E-3B49-94F4-B041650A5FCB}" type="pres">
      <dgm:prSet presAssocID="{0748BAA2-62FE-429D-A502-298C20ACC1B2}" presName="textRect" presStyleLbl="revTx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59B5B0-F24B-5340-B2AC-E215CC8E6549}" type="pres">
      <dgm:prSet presAssocID="{097B5EF2-1407-4466-BC0B-F561E2542FBF}" presName="sibTrans" presStyleLbl="sibTrans2D1" presStyleIdx="0" presStyleCnt="0"/>
      <dgm:spPr/>
      <dgm:t>
        <a:bodyPr/>
        <a:lstStyle/>
        <a:p>
          <a:endParaRPr lang="en-US"/>
        </a:p>
      </dgm:t>
    </dgm:pt>
    <dgm:pt modelId="{86457C73-8E6C-714C-B2C1-782D61C21BF6}" type="pres">
      <dgm:prSet presAssocID="{A3699AF6-D4E4-498C-9DCE-72A3E45055FF}" presName="compNode" presStyleCnt="0"/>
      <dgm:spPr/>
    </dgm:pt>
    <dgm:pt modelId="{3C997352-7D49-0042-9B28-A25A4F1BB6CF}" type="pres">
      <dgm:prSet presAssocID="{A3699AF6-D4E4-498C-9DCE-72A3E45055FF}" presName="pictRect" presStyleLbl="node1" presStyleIdx="6" presStyleCnt="8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</dgm:spPr>
      <dgm:t>
        <a:bodyPr/>
        <a:lstStyle/>
        <a:p>
          <a:endParaRPr lang="en-US"/>
        </a:p>
      </dgm:t>
    </dgm:pt>
    <dgm:pt modelId="{1784813F-8FD4-6045-BD37-6022FCAE0FDC}" type="pres">
      <dgm:prSet presAssocID="{A3699AF6-D4E4-498C-9DCE-72A3E45055FF}" presName="textRect" presStyleLbl="revTx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59D163-BFEC-9540-91B2-F7F41AC86342}" type="pres">
      <dgm:prSet presAssocID="{6DBB4717-104C-4372-8DF2-3DBBE6F6D18B}" presName="sibTrans" presStyleLbl="sibTrans2D1" presStyleIdx="0" presStyleCnt="0"/>
      <dgm:spPr/>
      <dgm:t>
        <a:bodyPr/>
        <a:lstStyle/>
        <a:p>
          <a:endParaRPr lang="en-US"/>
        </a:p>
      </dgm:t>
    </dgm:pt>
    <dgm:pt modelId="{F415F19B-ED33-2D4F-8116-91DC572CE8DD}" type="pres">
      <dgm:prSet presAssocID="{D5E1CC91-EA34-444F-8F83-DC93769EE85D}" presName="compNode" presStyleCnt="0"/>
      <dgm:spPr/>
    </dgm:pt>
    <dgm:pt modelId="{8C0C4B7E-A75C-9A4F-A468-CB890EBEFD0D}" type="pres">
      <dgm:prSet presAssocID="{D5E1CC91-EA34-444F-8F83-DC93769EE85D}" presName="pictRect" presStyleLbl="node1" presStyleIdx="7" presStyleCnt="8"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</dgm:spPr>
      <dgm:t>
        <a:bodyPr/>
        <a:lstStyle/>
        <a:p>
          <a:endParaRPr lang="en-US"/>
        </a:p>
      </dgm:t>
    </dgm:pt>
    <dgm:pt modelId="{50BCA9A1-B5D9-6549-9CEB-1C5025666A6E}" type="pres">
      <dgm:prSet presAssocID="{D5E1CC91-EA34-444F-8F83-DC93769EE85D}" presName="textRect" presStyleLbl="revTx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1A95EE2-AD47-48B2-AA16-A5749820413D}" srcId="{0951132B-C3AC-4199-B4B1-1EB042BEBA57}" destId="{A3699AF6-D4E4-498C-9DCE-72A3E45055FF}" srcOrd="6" destOrd="0" parTransId="{D1B6865C-9603-4322-8F67-E0A0F06DFE43}" sibTransId="{6DBB4717-104C-4372-8DF2-3DBBE6F6D18B}"/>
    <dgm:cxn modelId="{382D8E9C-A8FB-4231-8D93-B875B0E5F14E}" type="presOf" srcId="{9C4B6E05-7CB3-4FBF-B239-D7FE73570B17}" destId="{720D4D4C-0BFD-A44E-A288-9C36A74FEE1C}" srcOrd="0" destOrd="0" presId="urn:microsoft.com/office/officeart/2005/8/layout/pList1#2"/>
    <dgm:cxn modelId="{A62F4738-1419-4501-8A95-C872F2E9272C}" srcId="{0951132B-C3AC-4199-B4B1-1EB042BEBA57}" destId="{D5E1CC91-EA34-444F-8F83-DC93769EE85D}" srcOrd="7" destOrd="0" parTransId="{29D0260F-3F4A-44BB-A667-87F8BB857250}" sibTransId="{BD38DA87-6E39-449F-AEF1-9EFB25ACBBCA}"/>
    <dgm:cxn modelId="{C6BCE592-3010-4175-ABA2-04780DC363FB}" type="presOf" srcId="{0889648C-D2EA-4AB1-8109-8EB657C332B6}" destId="{2A4C3A41-28D5-CC4B-9C0A-AD84337227E9}" srcOrd="0" destOrd="0" presId="urn:microsoft.com/office/officeart/2005/8/layout/pList1#2"/>
    <dgm:cxn modelId="{7765A023-4468-443C-B30E-7D0E83D14A15}" srcId="{0951132B-C3AC-4199-B4B1-1EB042BEBA57}" destId="{F6AEDB67-3E40-4313-B2E7-438B33725A7E}" srcOrd="4" destOrd="0" parTransId="{E84446B3-FBE0-4F86-BB26-EF15941C9428}" sibTransId="{05F91B10-94D4-44BF-B2E1-D021F2A1375D}"/>
    <dgm:cxn modelId="{9C544D3E-4A34-4843-B2B8-A22DC3279A44}" srcId="{0951132B-C3AC-4199-B4B1-1EB042BEBA57}" destId="{BA781825-DAF8-42E5-B526-28E03C58FD3A}" srcOrd="3" destOrd="0" parTransId="{F1DE4061-4F60-441B-82CC-1618E3AFB8B2}" sibTransId="{DBFA3A98-CBA5-453F-A018-1A8491148EC7}"/>
    <dgm:cxn modelId="{7EC95537-458E-4A85-90BF-9A7720D402F6}" srcId="{0951132B-C3AC-4199-B4B1-1EB042BEBA57}" destId="{0748BAA2-62FE-429D-A502-298C20ACC1B2}" srcOrd="5" destOrd="0" parTransId="{59EC0A94-535F-452C-8680-0D269915E571}" sibTransId="{097B5EF2-1407-4466-BC0B-F561E2542FBF}"/>
    <dgm:cxn modelId="{14EF89D4-C8BD-4885-8BD5-12AAF7506E85}" type="presOf" srcId="{A3699AF6-D4E4-498C-9DCE-72A3E45055FF}" destId="{1784813F-8FD4-6045-BD37-6022FCAE0FDC}" srcOrd="0" destOrd="0" presId="urn:microsoft.com/office/officeart/2005/8/layout/pList1#2"/>
    <dgm:cxn modelId="{FBED7B6F-7C43-4BF1-921E-6689FC92B42D}" srcId="{0951132B-C3AC-4199-B4B1-1EB042BEBA57}" destId="{5B7DBCDA-ABDF-4229-9ECC-0A7EE07AE16F}" srcOrd="1" destOrd="0" parTransId="{E6FA533E-67DD-4944-A8FB-66892396F0B7}" sibTransId="{9C4B6E05-7CB3-4FBF-B239-D7FE73570B17}"/>
    <dgm:cxn modelId="{E4DAA337-C7E9-4211-8E5F-73914C2FBA85}" type="presOf" srcId="{F6AEDB67-3E40-4313-B2E7-438B33725A7E}" destId="{D5A246EA-E727-F748-A346-897EBDA57D3F}" srcOrd="0" destOrd="0" presId="urn:microsoft.com/office/officeart/2005/8/layout/pList1#2"/>
    <dgm:cxn modelId="{95880F39-C774-4419-BE5C-1EEEF568689D}" type="presOf" srcId="{5B7DBCDA-ABDF-4229-9ECC-0A7EE07AE16F}" destId="{AAA9CC5A-EF3F-4747-8FA6-B2064A2E058D}" srcOrd="0" destOrd="0" presId="urn:microsoft.com/office/officeart/2005/8/layout/pList1#2"/>
    <dgm:cxn modelId="{3B526D25-08E4-4C13-815C-04B12D6CD665}" type="presOf" srcId="{D5E1CC91-EA34-444F-8F83-DC93769EE85D}" destId="{50BCA9A1-B5D9-6549-9CEB-1C5025666A6E}" srcOrd="0" destOrd="0" presId="urn:microsoft.com/office/officeart/2005/8/layout/pList1#2"/>
    <dgm:cxn modelId="{DC8872C5-FAB4-47F8-B0F0-FF8BB8BC0496}" type="presOf" srcId="{DBFA3A98-CBA5-453F-A018-1A8491148EC7}" destId="{9D6BE9F7-3878-FD4F-9979-6E1F442A6A5D}" srcOrd="0" destOrd="0" presId="urn:microsoft.com/office/officeart/2005/8/layout/pList1#2"/>
    <dgm:cxn modelId="{B254FC01-0CDE-4115-8C0A-DC2D6964C448}" type="presOf" srcId="{3B7D17E8-7CD9-4AF6-A15F-5E582BB437D7}" destId="{92C228AF-7C99-B844-ADC0-A5235DAF2152}" srcOrd="0" destOrd="0" presId="urn:microsoft.com/office/officeart/2005/8/layout/pList1#2"/>
    <dgm:cxn modelId="{10A97987-C1A8-47A3-8B36-8C5B48CD162B}" type="presOf" srcId="{05F91B10-94D4-44BF-B2E1-D021F2A1375D}" destId="{01908D13-F71D-D448-95C4-D2EB2F485297}" srcOrd="0" destOrd="0" presId="urn:microsoft.com/office/officeart/2005/8/layout/pList1#2"/>
    <dgm:cxn modelId="{C1BC8A65-9115-4517-BCC1-448C1BD142E8}" srcId="{0951132B-C3AC-4199-B4B1-1EB042BEBA57}" destId="{5B85BA7C-A944-410B-A225-9E68F0B41A2F}" srcOrd="2" destOrd="0" parTransId="{9E7A0C16-7323-4CD7-9903-7CA22321E9B4}" sibTransId="{5E484D77-BB06-4A23-8565-DF0B45083AF7}"/>
    <dgm:cxn modelId="{B54DC93C-05D9-49C0-8899-3218157810E8}" type="presOf" srcId="{097B5EF2-1407-4466-BC0B-F561E2542FBF}" destId="{C459B5B0-F24B-5340-B2AC-E215CC8E6549}" srcOrd="0" destOrd="0" presId="urn:microsoft.com/office/officeart/2005/8/layout/pList1#2"/>
    <dgm:cxn modelId="{EABD9398-30DE-4371-A273-B348CED1E9AD}" type="presOf" srcId="{6DBB4717-104C-4372-8DF2-3DBBE6F6D18B}" destId="{7E59D163-BFEC-9540-91B2-F7F41AC86342}" srcOrd="0" destOrd="0" presId="urn:microsoft.com/office/officeart/2005/8/layout/pList1#2"/>
    <dgm:cxn modelId="{947B57C9-463F-4C59-A400-0C904C36CAE5}" type="presOf" srcId="{0748BAA2-62FE-429D-A502-298C20ACC1B2}" destId="{115E4BC7-0E0E-3B49-94F4-B041650A5FCB}" srcOrd="0" destOrd="0" presId="urn:microsoft.com/office/officeart/2005/8/layout/pList1#2"/>
    <dgm:cxn modelId="{9F0F54F4-EF79-419C-BF07-3CC5D5546E2D}" type="presOf" srcId="{0951132B-C3AC-4199-B4B1-1EB042BEBA57}" destId="{E728CBB2-1B76-844F-9D7D-46735550C216}" srcOrd="0" destOrd="0" presId="urn:microsoft.com/office/officeart/2005/8/layout/pList1#2"/>
    <dgm:cxn modelId="{01A7548E-1A1D-43EE-98ED-7B29F24C96DF}" type="presOf" srcId="{5B85BA7C-A944-410B-A225-9E68F0B41A2F}" destId="{95970535-8D4F-0C46-9D80-A5F4A3BEFB99}" srcOrd="0" destOrd="0" presId="urn:microsoft.com/office/officeart/2005/8/layout/pList1#2"/>
    <dgm:cxn modelId="{54B64AB1-2B70-4A01-A23A-96E9F3B1010F}" type="presOf" srcId="{5E484D77-BB06-4A23-8565-DF0B45083AF7}" destId="{9513CAA0-F486-A440-BAFD-E3BE8AEE442C}" srcOrd="0" destOrd="0" presId="urn:microsoft.com/office/officeart/2005/8/layout/pList1#2"/>
    <dgm:cxn modelId="{5EF22B33-EFDE-4C9F-86FD-7980CB6B1268}" srcId="{0951132B-C3AC-4199-B4B1-1EB042BEBA57}" destId="{0889648C-D2EA-4AB1-8109-8EB657C332B6}" srcOrd="0" destOrd="0" parTransId="{69B44742-129F-446F-A504-2F14D72AE7C0}" sibTransId="{3B7D17E8-7CD9-4AF6-A15F-5E582BB437D7}"/>
    <dgm:cxn modelId="{2EC0CBF4-819B-486A-A7AF-2B949EE28162}" type="presOf" srcId="{BA781825-DAF8-42E5-B526-28E03C58FD3A}" destId="{2E6E1922-0EE6-B742-91EA-02C4D57E8DCB}" srcOrd="0" destOrd="0" presId="urn:microsoft.com/office/officeart/2005/8/layout/pList1#2"/>
    <dgm:cxn modelId="{834D93EC-A870-4750-8826-F79FB778EA80}" type="presParOf" srcId="{E728CBB2-1B76-844F-9D7D-46735550C216}" destId="{F31CFCEE-4E6C-5C42-A9C8-DF485EDCB2FD}" srcOrd="0" destOrd="0" presId="urn:microsoft.com/office/officeart/2005/8/layout/pList1#2"/>
    <dgm:cxn modelId="{85DAA844-DEDA-4023-AB36-14F7F5002551}" type="presParOf" srcId="{F31CFCEE-4E6C-5C42-A9C8-DF485EDCB2FD}" destId="{9349ECC3-7738-A94C-94DF-725D723BCD97}" srcOrd="0" destOrd="0" presId="urn:microsoft.com/office/officeart/2005/8/layout/pList1#2"/>
    <dgm:cxn modelId="{4B9F1C72-6CAF-4787-A45B-AD2640B46777}" type="presParOf" srcId="{F31CFCEE-4E6C-5C42-A9C8-DF485EDCB2FD}" destId="{2A4C3A41-28D5-CC4B-9C0A-AD84337227E9}" srcOrd="1" destOrd="0" presId="urn:microsoft.com/office/officeart/2005/8/layout/pList1#2"/>
    <dgm:cxn modelId="{15B774D6-6FFE-42F5-9C62-DD6D69E58C0D}" type="presParOf" srcId="{E728CBB2-1B76-844F-9D7D-46735550C216}" destId="{92C228AF-7C99-B844-ADC0-A5235DAF2152}" srcOrd="1" destOrd="0" presId="urn:microsoft.com/office/officeart/2005/8/layout/pList1#2"/>
    <dgm:cxn modelId="{B272644D-9251-428E-A963-5EB23A33F930}" type="presParOf" srcId="{E728CBB2-1B76-844F-9D7D-46735550C216}" destId="{8F2E503F-3F75-5A4A-80F5-F4F04A8FE7BC}" srcOrd="2" destOrd="0" presId="urn:microsoft.com/office/officeart/2005/8/layout/pList1#2"/>
    <dgm:cxn modelId="{E22D8D69-9081-4C9D-8449-A2AF0BE06432}" type="presParOf" srcId="{8F2E503F-3F75-5A4A-80F5-F4F04A8FE7BC}" destId="{7FD9E0BC-061A-7447-A79E-8E399DC6441C}" srcOrd="0" destOrd="0" presId="urn:microsoft.com/office/officeart/2005/8/layout/pList1#2"/>
    <dgm:cxn modelId="{60375055-F5AA-4AA3-B4D1-F5E962FA17B1}" type="presParOf" srcId="{8F2E503F-3F75-5A4A-80F5-F4F04A8FE7BC}" destId="{AAA9CC5A-EF3F-4747-8FA6-B2064A2E058D}" srcOrd="1" destOrd="0" presId="urn:microsoft.com/office/officeart/2005/8/layout/pList1#2"/>
    <dgm:cxn modelId="{C80C5271-2260-4D1A-8C4E-D11D0C759E7F}" type="presParOf" srcId="{E728CBB2-1B76-844F-9D7D-46735550C216}" destId="{720D4D4C-0BFD-A44E-A288-9C36A74FEE1C}" srcOrd="3" destOrd="0" presId="urn:microsoft.com/office/officeart/2005/8/layout/pList1#2"/>
    <dgm:cxn modelId="{C9442C06-7B99-4C4C-ACC3-1ECF6691F635}" type="presParOf" srcId="{E728CBB2-1B76-844F-9D7D-46735550C216}" destId="{8B542299-ECC3-AA41-A62F-3CBD6A0C75A1}" srcOrd="4" destOrd="0" presId="urn:microsoft.com/office/officeart/2005/8/layout/pList1#2"/>
    <dgm:cxn modelId="{66F115CA-B917-4316-9706-792A63D339E1}" type="presParOf" srcId="{8B542299-ECC3-AA41-A62F-3CBD6A0C75A1}" destId="{F5EF72B9-7FBF-CC42-8970-2FA8EABF4B82}" srcOrd="0" destOrd="0" presId="urn:microsoft.com/office/officeart/2005/8/layout/pList1#2"/>
    <dgm:cxn modelId="{26497CD7-9F80-4493-87DB-AF670C18EA73}" type="presParOf" srcId="{8B542299-ECC3-AA41-A62F-3CBD6A0C75A1}" destId="{95970535-8D4F-0C46-9D80-A5F4A3BEFB99}" srcOrd="1" destOrd="0" presId="urn:microsoft.com/office/officeart/2005/8/layout/pList1#2"/>
    <dgm:cxn modelId="{88B71AB4-F201-475D-9B83-9014184FBD5C}" type="presParOf" srcId="{E728CBB2-1B76-844F-9D7D-46735550C216}" destId="{9513CAA0-F486-A440-BAFD-E3BE8AEE442C}" srcOrd="5" destOrd="0" presId="urn:microsoft.com/office/officeart/2005/8/layout/pList1#2"/>
    <dgm:cxn modelId="{F33D0499-501C-435E-8DE2-18C1845B9ABC}" type="presParOf" srcId="{E728CBB2-1B76-844F-9D7D-46735550C216}" destId="{693549E4-14FF-5943-930F-26A9B0824BAA}" srcOrd="6" destOrd="0" presId="urn:microsoft.com/office/officeart/2005/8/layout/pList1#2"/>
    <dgm:cxn modelId="{EBF25278-2E65-4AE0-A7C9-0FFC32EA63D7}" type="presParOf" srcId="{693549E4-14FF-5943-930F-26A9B0824BAA}" destId="{8477C72D-EBB2-0848-9E33-C270E23A3B5B}" srcOrd="0" destOrd="0" presId="urn:microsoft.com/office/officeart/2005/8/layout/pList1#2"/>
    <dgm:cxn modelId="{E9CA6627-C09A-4F81-B9EF-4E851B0827C1}" type="presParOf" srcId="{693549E4-14FF-5943-930F-26A9B0824BAA}" destId="{2E6E1922-0EE6-B742-91EA-02C4D57E8DCB}" srcOrd="1" destOrd="0" presId="urn:microsoft.com/office/officeart/2005/8/layout/pList1#2"/>
    <dgm:cxn modelId="{588B1A2B-76DD-4AD5-BF2F-9F47F157EAC9}" type="presParOf" srcId="{E728CBB2-1B76-844F-9D7D-46735550C216}" destId="{9D6BE9F7-3878-FD4F-9979-6E1F442A6A5D}" srcOrd="7" destOrd="0" presId="urn:microsoft.com/office/officeart/2005/8/layout/pList1#2"/>
    <dgm:cxn modelId="{D266F0A9-838E-42E5-8E09-911D11BA2D8C}" type="presParOf" srcId="{E728CBB2-1B76-844F-9D7D-46735550C216}" destId="{5A107D96-6E29-DD47-9167-69D561A23E68}" srcOrd="8" destOrd="0" presId="urn:microsoft.com/office/officeart/2005/8/layout/pList1#2"/>
    <dgm:cxn modelId="{E22F2718-2BD7-4536-9247-D38F54802FFD}" type="presParOf" srcId="{5A107D96-6E29-DD47-9167-69D561A23E68}" destId="{14329F4C-B375-3747-8B49-34B9AFE7EDEE}" srcOrd="0" destOrd="0" presId="urn:microsoft.com/office/officeart/2005/8/layout/pList1#2"/>
    <dgm:cxn modelId="{A78BCF11-AEB9-4907-B2D1-6E94C93F76FA}" type="presParOf" srcId="{5A107D96-6E29-DD47-9167-69D561A23E68}" destId="{D5A246EA-E727-F748-A346-897EBDA57D3F}" srcOrd="1" destOrd="0" presId="urn:microsoft.com/office/officeart/2005/8/layout/pList1#2"/>
    <dgm:cxn modelId="{510F9DD4-86B7-4275-B06D-3F1B387252C1}" type="presParOf" srcId="{E728CBB2-1B76-844F-9D7D-46735550C216}" destId="{01908D13-F71D-D448-95C4-D2EB2F485297}" srcOrd="9" destOrd="0" presId="urn:microsoft.com/office/officeart/2005/8/layout/pList1#2"/>
    <dgm:cxn modelId="{021A4F82-C5DD-4C6B-9D98-6573ACEA9755}" type="presParOf" srcId="{E728CBB2-1B76-844F-9D7D-46735550C216}" destId="{9A78FDC0-35D9-EA4B-8496-59D2FDFDBF49}" srcOrd="10" destOrd="0" presId="urn:microsoft.com/office/officeart/2005/8/layout/pList1#2"/>
    <dgm:cxn modelId="{AFE1C832-6BB2-4856-B3C7-04992913D28D}" type="presParOf" srcId="{9A78FDC0-35D9-EA4B-8496-59D2FDFDBF49}" destId="{26824069-CFCE-C94F-ABCE-69FCC804181A}" srcOrd="0" destOrd="0" presId="urn:microsoft.com/office/officeart/2005/8/layout/pList1#2"/>
    <dgm:cxn modelId="{36F64DFA-7AC4-4406-BA8F-67A74CB161C0}" type="presParOf" srcId="{9A78FDC0-35D9-EA4B-8496-59D2FDFDBF49}" destId="{115E4BC7-0E0E-3B49-94F4-B041650A5FCB}" srcOrd="1" destOrd="0" presId="urn:microsoft.com/office/officeart/2005/8/layout/pList1#2"/>
    <dgm:cxn modelId="{DBF65E38-9E3D-435F-B806-C4D5C136C84B}" type="presParOf" srcId="{E728CBB2-1B76-844F-9D7D-46735550C216}" destId="{C459B5B0-F24B-5340-B2AC-E215CC8E6549}" srcOrd="11" destOrd="0" presId="urn:microsoft.com/office/officeart/2005/8/layout/pList1#2"/>
    <dgm:cxn modelId="{11DD2793-EDB3-4DE1-90F9-7C48FE941E1E}" type="presParOf" srcId="{E728CBB2-1B76-844F-9D7D-46735550C216}" destId="{86457C73-8E6C-714C-B2C1-782D61C21BF6}" srcOrd="12" destOrd="0" presId="urn:microsoft.com/office/officeart/2005/8/layout/pList1#2"/>
    <dgm:cxn modelId="{D8E4D7E5-00F6-4F7E-803A-4808791A478D}" type="presParOf" srcId="{86457C73-8E6C-714C-B2C1-782D61C21BF6}" destId="{3C997352-7D49-0042-9B28-A25A4F1BB6CF}" srcOrd="0" destOrd="0" presId="urn:microsoft.com/office/officeart/2005/8/layout/pList1#2"/>
    <dgm:cxn modelId="{104D483C-FB56-4A58-B603-7FA58A6B33BB}" type="presParOf" srcId="{86457C73-8E6C-714C-B2C1-782D61C21BF6}" destId="{1784813F-8FD4-6045-BD37-6022FCAE0FDC}" srcOrd="1" destOrd="0" presId="urn:microsoft.com/office/officeart/2005/8/layout/pList1#2"/>
    <dgm:cxn modelId="{8C469438-C8AB-4A82-8789-D266BB517BEA}" type="presParOf" srcId="{E728CBB2-1B76-844F-9D7D-46735550C216}" destId="{7E59D163-BFEC-9540-91B2-F7F41AC86342}" srcOrd="13" destOrd="0" presId="urn:microsoft.com/office/officeart/2005/8/layout/pList1#2"/>
    <dgm:cxn modelId="{D9401518-53A1-4983-923B-721C4975FD31}" type="presParOf" srcId="{E728CBB2-1B76-844F-9D7D-46735550C216}" destId="{F415F19B-ED33-2D4F-8116-91DC572CE8DD}" srcOrd="14" destOrd="0" presId="urn:microsoft.com/office/officeart/2005/8/layout/pList1#2"/>
    <dgm:cxn modelId="{810E769C-8700-4851-BB3F-98ED14196FE4}" type="presParOf" srcId="{F415F19B-ED33-2D4F-8116-91DC572CE8DD}" destId="{8C0C4B7E-A75C-9A4F-A468-CB890EBEFD0D}" srcOrd="0" destOrd="0" presId="urn:microsoft.com/office/officeart/2005/8/layout/pList1#2"/>
    <dgm:cxn modelId="{9358B8A3-61B7-409F-9CE3-F8806F1115FF}" type="presParOf" srcId="{F415F19B-ED33-2D4F-8116-91DC572CE8DD}" destId="{50BCA9A1-B5D9-6549-9CEB-1C5025666A6E}" srcOrd="1" destOrd="0" presId="urn:microsoft.com/office/officeart/2005/8/layout/pList1#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8E2DC42-17B1-4897-BD56-F744BE4197F6}" type="doc">
      <dgm:prSet loTypeId="urn:microsoft.com/office/officeart/2005/8/layout/chevron2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84701EA3-019F-43C8-9600-0324805D3D06}">
      <dgm:prSet custT="1"/>
      <dgm:spPr/>
      <dgm:t>
        <a:bodyPr/>
        <a:lstStyle/>
        <a:p>
          <a:pPr algn="just"/>
          <a:r>
            <a:rPr lang="en-US" sz="1800" dirty="0" smtClean="0">
              <a:latin typeface="Cambria" pitchFamily="18" charset="0"/>
            </a:rPr>
            <a:t>The Facility Provides Diagnostic Services ,Para-clinical and support services</a:t>
          </a:r>
          <a:endParaRPr lang="en-IN" sz="1800" dirty="0">
            <a:latin typeface="Cambria" pitchFamily="18" charset="0"/>
          </a:endParaRPr>
        </a:p>
      </dgm:t>
    </dgm:pt>
    <dgm:pt modelId="{EA19F4AC-DB11-478E-9D3B-1DF93C758CDD}" type="parTrans" cxnId="{83AD8379-63BE-4EBD-B6AB-283D2FA270BF}">
      <dgm:prSet/>
      <dgm:spPr/>
      <dgm:t>
        <a:bodyPr/>
        <a:lstStyle/>
        <a:p>
          <a:endParaRPr lang="en-IN">
            <a:latin typeface="Cambria" pitchFamily="18" charset="0"/>
          </a:endParaRPr>
        </a:p>
      </dgm:t>
    </dgm:pt>
    <dgm:pt modelId="{63BEEDE0-C99E-4D0A-AB01-3CCDA77224CA}" type="sibTrans" cxnId="{83AD8379-63BE-4EBD-B6AB-283D2FA270BF}">
      <dgm:prSet/>
      <dgm:spPr/>
      <dgm:t>
        <a:bodyPr/>
        <a:lstStyle/>
        <a:p>
          <a:endParaRPr lang="en-IN">
            <a:latin typeface="Cambria" pitchFamily="18" charset="0"/>
          </a:endParaRPr>
        </a:p>
      </dgm:t>
    </dgm:pt>
    <dgm:pt modelId="{62BB4FBD-F221-4EB2-B380-3B517C4543FB}">
      <dgm:prSet custT="1"/>
      <dgm:spPr/>
      <dgm:t>
        <a:bodyPr/>
        <a:lstStyle/>
        <a:p>
          <a:pPr algn="just"/>
          <a:r>
            <a:rPr lang="en-US" sz="1800" dirty="0" smtClean="0">
              <a:latin typeface="Cambria" pitchFamily="18" charset="0"/>
            </a:rPr>
            <a:t>Facility provides Preventive, Promotive and curative services</a:t>
          </a:r>
          <a:endParaRPr lang="en-IN" sz="1800" dirty="0">
            <a:latin typeface="Cambria" pitchFamily="18" charset="0"/>
          </a:endParaRPr>
        </a:p>
      </dgm:t>
    </dgm:pt>
    <dgm:pt modelId="{B69B940E-3BA3-4101-A01B-4BFCB194D6FB}" type="parTrans" cxnId="{7839E00D-4AF4-4C98-AAF2-58265E672096}">
      <dgm:prSet/>
      <dgm:spPr/>
      <dgm:t>
        <a:bodyPr/>
        <a:lstStyle/>
        <a:p>
          <a:endParaRPr lang="en-IN">
            <a:latin typeface="Cambria" pitchFamily="18" charset="0"/>
          </a:endParaRPr>
        </a:p>
      </dgm:t>
    </dgm:pt>
    <dgm:pt modelId="{5234CCBF-013B-417C-B785-D763249F330E}" type="sibTrans" cxnId="{7839E00D-4AF4-4C98-AAF2-58265E672096}">
      <dgm:prSet/>
      <dgm:spPr/>
      <dgm:t>
        <a:bodyPr/>
        <a:lstStyle/>
        <a:p>
          <a:endParaRPr lang="en-IN">
            <a:latin typeface="Cambria" pitchFamily="18" charset="0"/>
          </a:endParaRPr>
        </a:p>
      </dgm:t>
    </dgm:pt>
    <dgm:pt modelId="{E9B18231-CEA6-484B-99B6-721188AB2B8A}">
      <dgm:prSet custT="1"/>
      <dgm:spPr/>
      <dgm:t>
        <a:bodyPr/>
        <a:lstStyle/>
        <a:p>
          <a:pPr algn="just"/>
          <a:r>
            <a:rPr lang="en-US" sz="1800" dirty="0" smtClean="0">
              <a:latin typeface="Cambria" pitchFamily="18" charset="0"/>
            </a:rPr>
            <a:t>The facility provides RMNCHA Services</a:t>
          </a:r>
          <a:endParaRPr lang="en-IN" sz="1800" dirty="0">
            <a:latin typeface="Cambria" pitchFamily="18" charset="0"/>
          </a:endParaRPr>
        </a:p>
      </dgm:t>
    </dgm:pt>
    <dgm:pt modelId="{D789C65A-9787-48F5-84E4-72CEAF3CC022}" type="parTrans" cxnId="{B35FF70D-4D04-41B3-8EAF-1F3129D9DCC0}">
      <dgm:prSet/>
      <dgm:spPr/>
      <dgm:t>
        <a:bodyPr/>
        <a:lstStyle/>
        <a:p>
          <a:endParaRPr lang="en-IN">
            <a:latin typeface="Cambria" pitchFamily="18" charset="0"/>
          </a:endParaRPr>
        </a:p>
      </dgm:t>
    </dgm:pt>
    <dgm:pt modelId="{FB360BAB-648D-48CB-81D5-16B022741C5A}" type="sibTrans" cxnId="{B35FF70D-4D04-41B3-8EAF-1F3129D9DCC0}">
      <dgm:prSet/>
      <dgm:spPr/>
      <dgm:t>
        <a:bodyPr/>
        <a:lstStyle/>
        <a:p>
          <a:endParaRPr lang="en-IN">
            <a:latin typeface="Cambria" pitchFamily="18" charset="0"/>
          </a:endParaRPr>
        </a:p>
      </dgm:t>
    </dgm:pt>
    <dgm:pt modelId="{FE8E9202-5F83-4440-83FB-19935464B9EF}">
      <dgm:prSet custT="1"/>
      <dgm:spPr/>
      <dgm:t>
        <a:bodyPr/>
        <a:lstStyle/>
        <a:p>
          <a:pPr algn="just"/>
          <a:r>
            <a:rPr lang="en-US" sz="1800" dirty="0" smtClean="0">
              <a:latin typeface="Cambria" pitchFamily="18" charset="0"/>
            </a:rPr>
            <a:t>The facility provides services as mandated in the National Health Programs/State scheme(s)</a:t>
          </a:r>
          <a:endParaRPr lang="en-IN" sz="1800" dirty="0">
            <a:latin typeface="Cambria" pitchFamily="18" charset="0"/>
          </a:endParaRPr>
        </a:p>
      </dgm:t>
    </dgm:pt>
    <dgm:pt modelId="{E5B564E4-A97E-499C-9264-91632ECBE879}" type="parTrans" cxnId="{8E3D7BA8-9D13-4EB6-8CA1-692646462A7E}">
      <dgm:prSet/>
      <dgm:spPr/>
      <dgm:t>
        <a:bodyPr/>
        <a:lstStyle/>
        <a:p>
          <a:endParaRPr lang="en-IN">
            <a:latin typeface="Cambria" pitchFamily="18" charset="0"/>
          </a:endParaRPr>
        </a:p>
      </dgm:t>
    </dgm:pt>
    <dgm:pt modelId="{4DEBDB50-7EBB-4C98-8598-9BC4685BAFA0}" type="sibTrans" cxnId="{8E3D7BA8-9D13-4EB6-8CA1-692646462A7E}">
      <dgm:prSet/>
      <dgm:spPr/>
      <dgm:t>
        <a:bodyPr/>
        <a:lstStyle/>
        <a:p>
          <a:endParaRPr lang="en-IN">
            <a:latin typeface="Cambria" pitchFamily="18" charset="0"/>
          </a:endParaRPr>
        </a:p>
      </dgm:t>
    </dgm:pt>
    <dgm:pt modelId="{2D6BD8E2-46B8-454F-BF15-FE1F2CE08ABE}">
      <dgm:prSet custT="1"/>
      <dgm:spPr/>
      <dgm:t>
        <a:bodyPr/>
        <a:lstStyle/>
        <a:p>
          <a:pPr algn="ctr"/>
          <a:r>
            <a:rPr lang="en-IN" sz="2400" dirty="0" smtClean="0">
              <a:latin typeface="Cambria" pitchFamily="18" charset="0"/>
            </a:rPr>
            <a:t>A1</a:t>
          </a:r>
          <a:endParaRPr lang="en-IN" sz="2400" dirty="0">
            <a:latin typeface="Cambria" pitchFamily="18" charset="0"/>
          </a:endParaRPr>
        </a:p>
      </dgm:t>
    </dgm:pt>
    <dgm:pt modelId="{C956AA2B-61FB-4055-B51C-14D06118EDEE}" type="parTrans" cxnId="{FCB3A784-AE1B-4019-B330-3172F3FCEC94}">
      <dgm:prSet/>
      <dgm:spPr/>
      <dgm:t>
        <a:bodyPr/>
        <a:lstStyle/>
        <a:p>
          <a:endParaRPr lang="en-US">
            <a:latin typeface="Cambria" pitchFamily="18" charset="0"/>
          </a:endParaRPr>
        </a:p>
      </dgm:t>
    </dgm:pt>
    <dgm:pt modelId="{B97CC2DB-1816-411D-BF97-EC519541445D}" type="sibTrans" cxnId="{FCB3A784-AE1B-4019-B330-3172F3FCEC94}">
      <dgm:prSet/>
      <dgm:spPr/>
      <dgm:t>
        <a:bodyPr/>
        <a:lstStyle/>
        <a:p>
          <a:endParaRPr lang="en-US">
            <a:latin typeface="Cambria" pitchFamily="18" charset="0"/>
          </a:endParaRPr>
        </a:p>
      </dgm:t>
    </dgm:pt>
    <dgm:pt modelId="{798C7F4F-F234-4449-9A39-723B9F31D4E0}">
      <dgm:prSet custT="1"/>
      <dgm:spPr/>
      <dgm:t>
        <a:bodyPr/>
        <a:lstStyle/>
        <a:p>
          <a:pPr algn="ctr"/>
          <a:r>
            <a:rPr lang="en-IN" sz="2400" dirty="0" smtClean="0">
              <a:latin typeface="Cambria" pitchFamily="18" charset="0"/>
            </a:rPr>
            <a:t>A2</a:t>
          </a:r>
          <a:endParaRPr lang="en-IN" sz="2400" dirty="0">
            <a:latin typeface="Cambria" pitchFamily="18" charset="0"/>
          </a:endParaRPr>
        </a:p>
      </dgm:t>
    </dgm:pt>
    <dgm:pt modelId="{1A4200CB-5DB2-4F96-9A88-3522324A12AF}" type="parTrans" cxnId="{EFC26EE7-1E88-49FB-99F4-ECA9ADE22CB4}">
      <dgm:prSet/>
      <dgm:spPr/>
      <dgm:t>
        <a:bodyPr/>
        <a:lstStyle/>
        <a:p>
          <a:endParaRPr lang="en-US">
            <a:latin typeface="Cambria" pitchFamily="18" charset="0"/>
          </a:endParaRPr>
        </a:p>
      </dgm:t>
    </dgm:pt>
    <dgm:pt modelId="{DFB0FED6-CD52-400C-8B8E-7B4859A4902E}" type="sibTrans" cxnId="{EFC26EE7-1E88-49FB-99F4-ECA9ADE22CB4}">
      <dgm:prSet/>
      <dgm:spPr/>
      <dgm:t>
        <a:bodyPr/>
        <a:lstStyle/>
        <a:p>
          <a:endParaRPr lang="en-US">
            <a:latin typeface="Cambria" pitchFamily="18" charset="0"/>
          </a:endParaRPr>
        </a:p>
      </dgm:t>
    </dgm:pt>
    <dgm:pt modelId="{5DF0ADEF-8A0F-4088-AFE5-DAA848DDC284}">
      <dgm:prSet custT="1"/>
      <dgm:spPr/>
      <dgm:t>
        <a:bodyPr/>
        <a:lstStyle/>
        <a:p>
          <a:pPr algn="ctr"/>
          <a:r>
            <a:rPr lang="en-IN" sz="2400" dirty="0" smtClean="0">
              <a:latin typeface="Cambria" pitchFamily="18" charset="0"/>
            </a:rPr>
            <a:t>A3</a:t>
          </a:r>
          <a:endParaRPr lang="en-IN" sz="2400" dirty="0">
            <a:latin typeface="Cambria" pitchFamily="18" charset="0"/>
          </a:endParaRPr>
        </a:p>
      </dgm:t>
    </dgm:pt>
    <dgm:pt modelId="{77020747-8D29-41D3-9BC6-D02B7921CD0D}" type="parTrans" cxnId="{62D94326-7997-4851-9429-D92DD06022A8}">
      <dgm:prSet/>
      <dgm:spPr/>
      <dgm:t>
        <a:bodyPr/>
        <a:lstStyle/>
        <a:p>
          <a:endParaRPr lang="en-US">
            <a:latin typeface="Cambria" pitchFamily="18" charset="0"/>
          </a:endParaRPr>
        </a:p>
      </dgm:t>
    </dgm:pt>
    <dgm:pt modelId="{886E1074-68E9-41E6-BD31-D7972099F7AD}" type="sibTrans" cxnId="{62D94326-7997-4851-9429-D92DD06022A8}">
      <dgm:prSet/>
      <dgm:spPr/>
      <dgm:t>
        <a:bodyPr/>
        <a:lstStyle/>
        <a:p>
          <a:endParaRPr lang="en-US">
            <a:latin typeface="Cambria" pitchFamily="18" charset="0"/>
          </a:endParaRPr>
        </a:p>
      </dgm:t>
    </dgm:pt>
    <dgm:pt modelId="{C5E33DC3-8000-4158-9F98-2DB2F60659EC}">
      <dgm:prSet custT="1"/>
      <dgm:spPr/>
      <dgm:t>
        <a:bodyPr/>
        <a:lstStyle/>
        <a:p>
          <a:pPr algn="ctr"/>
          <a:r>
            <a:rPr lang="en-IN" sz="2400" dirty="0" smtClean="0">
              <a:latin typeface="Cambria" pitchFamily="18" charset="0"/>
            </a:rPr>
            <a:t>A4</a:t>
          </a:r>
          <a:endParaRPr lang="en-IN" sz="2400" dirty="0">
            <a:latin typeface="Cambria" pitchFamily="18" charset="0"/>
          </a:endParaRPr>
        </a:p>
      </dgm:t>
    </dgm:pt>
    <dgm:pt modelId="{CDD34C87-196D-4694-B559-38CB8CEE0B1D}" type="parTrans" cxnId="{2C3E6D29-68AE-486A-8FB8-7F2C0D8763D7}">
      <dgm:prSet/>
      <dgm:spPr/>
      <dgm:t>
        <a:bodyPr/>
        <a:lstStyle/>
        <a:p>
          <a:endParaRPr lang="en-US">
            <a:latin typeface="Cambria" pitchFamily="18" charset="0"/>
          </a:endParaRPr>
        </a:p>
      </dgm:t>
    </dgm:pt>
    <dgm:pt modelId="{79303F61-4D7F-4041-A0A7-BD82AD0A159A}" type="sibTrans" cxnId="{2C3E6D29-68AE-486A-8FB8-7F2C0D8763D7}">
      <dgm:prSet/>
      <dgm:spPr/>
      <dgm:t>
        <a:bodyPr/>
        <a:lstStyle/>
        <a:p>
          <a:endParaRPr lang="en-US">
            <a:latin typeface="Cambria" pitchFamily="18" charset="0"/>
          </a:endParaRPr>
        </a:p>
      </dgm:t>
    </dgm:pt>
    <dgm:pt modelId="{9283D8EA-3377-4FC9-871F-258387F83850}">
      <dgm:prSet custT="1"/>
      <dgm:spPr/>
      <dgm:t>
        <a:bodyPr/>
        <a:lstStyle/>
        <a:p>
          <a:pPr algn="ctr"/>
          <a:r>
            <a:rPr lang="en-IN" sz="2400" dirty="0" smtClean="0">
              <a:latin typeface="Cambria" pitchFamily="18" charset="0"/>
            </a:rPr>
            <a:t>A5</a:t>
          </a:r>
          <a:endParaRPr lang="en-IN" sz="2400" dirty="0">
            <a:latin typeface="Cambria" pitchFamily="18" charset="0"/>
          </a:endParaRPr>
        </a:p>
      </dgm:t>
    </dgm:pt>
    <dgm:pt modelId="{EE491BA1-2C59-4CEB-B3B7-EC736E855671}" type="parTrans" cxnId="{7BD17DCF-DCC8-4BE2-A76B-7D728F795C85}">
      <dgm:prSet/>
      <dgm:spPr/>
      <dgm:t>
        <a:bodyPr/>
        <a:lstStyle/>
        <a:p>
          <a:endParaRPr lang="en-US">
            <a:latin typeface="Cambria" pitchFamily="18" charset="0"/>
          </a:endParaRPr>
        </a:p>
      </dgm:t>
    </dgm:pt>
    <dgm:pt modelId="{98C1E98E-0FE7-4C54-BC59-7AD3E413314E}" type="sibTrans" cxnId="{7BD17DCF-DCC8-4BE2-A76B-7D728F795C85}">
      <dgm:prSet/>
      <dgm:spPr/>
      <dgm:t>
        <a:bodyPr/>
        <a:lstStyle/>
        <a:p>
          <a:endParaRPr lang="en-US">
            <a:latin typeface="Cambria" pitchFamily="18" charset="0"/>
          </a:endParaRPr>
        </a:p>
      </dgm:t>
    </dgm:pt>
    <dgm:pt modelId="{5F4234D2-378D-4427-AC48-D9D76590533B}">
      <dgm:prSet custT="1"/>
      <dgm:spPr/>
      <dgm:t>
        <a:bodyPr/>
        <a:lstStyle/>
        <a:p>
          <a:pPr algn="just"/>
          <a:r>
            <a:rPr lang="en-IN" sz="1800" dirty="0" smtClean="0">
              <a:latin typeface="Cambria" pitchFamily="18" charset="0"/>
            </a:rPr>
            <a:t>The facility Provides Services as per local needs/ State Specific needs</a:t>
          </a:r>
          <a:endParaRPr lang="en-IN" sz="1800" dirty="0">
            <a:latin typeface="Cambria" pitchFamily="18" charset="0"/>
          </a:endParaRPr>
        </a:p>
      </dgm:t>
    </dgm:pt>
    <dgm:pt modelId="{03B80334-3122-476A-AF95-9F932EFF6AA9}" type="parTrans" cxnId="{BFE90872-DF69-43E5-B3B3-88D072E7D826}">
      <dgm:prSet/>
      <dgm:spPr/>
      <dgm:t>
        <a:bodyPr/>
        <a:lstStyle/>
        <a:p>
          <a:endParaRPr lang="en-US">
            <a:latin typeface="Cambria" pitchFamily="18" charset="0"/>
          </a:endParaRPr>
        </a:p>
      </dgm:t>
    </dgm:pt>
    <dgm:pt modelId="{DCC2DF2B-3B82-4DD5-9736-3E8EA0A48C5C}" type="sibTrans" cxnId="{BFE90872-DF69-43E5-B3B3-88D072E7D826}">
      <dgm:prSet/>
      <dgm:spPr/>
      <dgm:t>
        <a:bodyPr/>
        <a:lstStyle/>
        <a:p>
          <a:endParaRPr lang="en-US">
            <a:latin typeface="Cambria" pitchFamily="18" charset="0"/>
          </a:endParaRPr>
        </a:p>
      </dgm:t>
    </dgm:pt>
    <dgm:pt modelId="{E82E468F-03A7-4F7B-82E3-23767E74370D}" type="pres">
      <dgm:prSet presAssocID="{58E2DC42-17B1-4897-BD56-F744BE4197F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09238479-0956-4D13-9E76-DB2FD1E35622}" type="pres">
      <dgm:prSet presAssocID="{2D6BD8E2-46B8-454F-BF15-FE1F2CE08ABE}" presName="composite" presStyleCnt="0"/>
      <dgm:spPr/>
      <dgm:t>
        <a:bodyPr/>
        <a:lstStyle/>
        <a:p>
          <a:endParaRPr lang="en-IN"/>
        </a:p>
      </dgm:t>
    </dgm:pt>
    <dgm:pt modelId="{EC8A4064-6C79-4062-922F-59AC8A07033E}" type="pres">
      <dgm:prSet presAssocID="{2D6BD8E2-46B8-454F-BF15-FE1F2CE08ABE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48330D6-9E9F-48C0-ACB0-E1FEFCF1BA1A}" type="pres">
      <dgm:prSet presAssocID="{2D6BD8E2-46B8-454F-BF15-FE1F2CE08ABE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F9E29560-B3C2-45EC-8B1B-922ADDBA71C9}" type="pres">
      <dgm:prSet presAssocID="{B97CC2DB-1816-411D-BF97-EC519541445D}" presName="sp" presStyleCnt="0"/>
      <dgm:spPr/>
      <dgm:t>
        <a:bodyPr/>
        <a:lstStyle/>
        <a:p>
          <a:endParaRPr lang="en-IN"/>
        </a:p>
      </dgm:t>
    </dgm:pt>
    <dgm:pt modelId="{1E6DE8BE-BC44-4D65-B8A3-4EFCBD993D6D}" type="pres">
      <dgm:prSet presAssocID="{798C7F4F-F234-4449-9A39-723B9F31D4E0}" presName="composite" presStyleCnt="0"/>
      <dgm:spPr/>
      <dgm:t>
        <a:bodyPr/>
        <a:lstStyle/>
        <a:p>
          <a:endParaRPr lang="en-IN"/>
        </a:p>
      </dgm:t>
    </dgm:pt>
    <dgm:pt modelId="{DAC48236-190A-47C1-9B8A-CBAE1605E892}" type="pres">
      <dgm:prSet presAssocID="{798C7F4F-F234-4449-9A39-723B9F31D4E0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9799A5F8-9563-46E3-86D5-CE02B9C9E7CD}" type="pres">
      <dgm:prSet presAssocID="{798C7F4F-F234-4449-9A39-723B9F31D4E0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552F711-3B98-4A9A-9CCD-E66383A0C9DC}" type="pres">
      <dgm:prSet presAssocID="{DFB0FED6-CD52-400C-8B8E-7B4859A4902E}" presName="sp" presStyleCnt="0"/>
      <dgm:spPr/>
      <dgm:t>
        <a:bodyPr/>
        <a:lstStyle/>
        <a:p>
          <a:endParaRPr lang="en-IN"/>
        </a:p>
      </dgm:t>
    </dgm:pt>
    <dgm:pt modelId="{6BFEC901-1D8B-4977-8184-B483116C4ED1}" type="pres">
      <dgm:prSet presAssocID="{5DF0ADEF-8A0F-4088-AFE5-DAA848DDC284}" presName="composite" presStyleCnt="0"/>
      <dgm:spPr/>
      <dgm:t>
        <a:bodyPr/>
        <a:lstStyle/>
        <a:p>
          <a:endParaRPr lang="en-IN"/>
        </a:p>
      </dgm:t>
    </dgm:pt>
    <dgm:pt modelId="{F204B641-4CC7-4FCE-84C5-7B98D128CC54}" type="pres">
      <dgm:prSet presAssocID="{5DF0ADEF-8A0F-4088-AFE5-DAA848DDC284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B9E2329B-53E0-4CB3-8B3F-88E250C6A08B}" type="pres">
      <dgm:prSet presAssocID="{5DF0ADEF-8A0F-4088-AFE5-DAA848DDC284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82469797-A356-4248-A969-193D8F5C7900}" type="pres">
      <dgm:prSet presAssocID="{886E1074-68E9-41E6-BD31-D7972099F7AD}" presName="sp" presStyleCnt="0"/>
      <dgm:spPr/>
      <dgm:t>
        <a:bodyPr/>
        <a:lstStyle/>
        <a:p>
          <a:endParaRPr lang="en-IN"/>
        </a:p>
      </dgm:t>
    </dgm:pt>
    <dgm:pt modelId="{A761D393-1EDE-406F-AAF1-34FE07AB6DB9}" type="pres">
      <dgm:prSet presAssocID="{C5E33DC3-8000-4158-9F98-2DB2F60659EC}" presName="composite" presStyleCnt="0"/>
      <dgm:spPr/>
      <dgm:t>
        <a:bodyPr/>
        <a:lstStyle/>
        <a:p>
          <a:endParaRPr lang="en-IN"/>
        </a:p>
      </dgm:t>
    </dgm:pt>
    <dgm:pt modelId="{41DABD56-ED7F-478E-AA21-25859D6241D5}" type="pres">
      <dgm:prSet presAssocID="{C5E33DC3-8000-4158-9F98-2DB2F60659EC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0C407D2-D496-41FD-96FB-DC0AAAB2C993}" type="pres">
      <dgm:prSet presAssocID="{C5E33DC3-8000-4158-9F98-2DB2F60659EC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34B4554B-138D-428A-B8C4-6AECE29C68D1}" type="pres">
      <dgm:prSet presAssocID="{79303F61-4D7F-4041-A0A7-BD82AD0A159A}" presName="sp" presStyleCnt="0"/>
      <dgm:spPr/>
      <dgm:t>
        <a:bodyPr/>
        <a:lstStyle/>
        <a:p>
          <a:endParaRPr lang="en-US"/>
        </a:p>
      </dgm:t>
    </dgm:pt>
    <dgm:pt modelId="{BF34163C-494E-491A-9D60-8A84FDFDCCF6}" type="pres">
      <dgm:prSet presAssocID="{9283D8EA-3377-4FC9-871F-258387F83850}" presName="composite" presStyleCnt="0"/>
      <dgm:spPr/>
      <dgm:t>
        <a:bodyPr/>
        <a:lstStyle/>
        <a:p>
          <a:endParaRPr lang="en-US"/>
        </a:p>
      </dgm:t>
    </dgm:pt>
    <dgm:pt modelId="{42259F90-2685-4262-9F3A-E8B9D3038E39}" type="pres">
      <dgm:prSet presAssocID="{9283D8EA-3377-4FC9-871F-258387F83850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D79927-CA8C-494E-9AB2-1746C4C64D8E}" type="pres">
      <dgm:prSet presAssocID="{9283D8EA-3377-4FC9-871F-258387F83850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E0C80E9-7CBE-4708-839E-87C2E42C3359}" type="presOf" srcId="{5DF0ADEF-8A0F-4088-AFE5-DAA848DDC284}" destId="{F204B641-4CC7-4FCE-84C5-7B98D128CC54}" srcOrd="0" destOrd="0" presId="urn:microsoft.com/office/officeart/2005/8/layout/chevron2"/>
    <dgm:cxn modelId="{B35FF70D-4D04-41B3-8EAF-1F3129D9DCC0}" srcId="{798C7F4F-F234-4449-9A39-723B9F31D4E0}" destId="{E9B18231-CEA6-484B-99B6-721188AB2B8A}" srcOrd="0" destOrd="0" parTransId="{D789C65A-9787-48F5-84E4-72CEAF3CC022}" sibTransId="{FB360BAB-648D-48CB-81D5-16B022741C5A}"/>
    <dgm:cxn modelId="{895118B1-D83D-4BE6-BDD5-80FE9EE6649A}" type="presOf" srcId="{798C7F4F-F234-4449-9A39-723B9F31D4E0}" destId="{DAC48236-190A-47C1-9B8A-CBAE1605E892}" srcOrd="0" destOrd="0" presId="urn:microsoft.com/office/officeart/2005/8/layout/chevron2"/>
    <dgm:cxn modelId="{7BD17DCF-DCC8-4BE2-A76B-7D728F795C85}" srcId="{58E2DC42-17B1-4897-BD56-F744BE4197F6}" destId="{9283D8EA-3377-4FC9-871F-258387F83850}" srcOrd="4" destOrd="0" parTransId="{EE491BA1-2C59-4CEB-B3B7-EC736E855671}" sibTransId="{98C1E98E-0FE7-4C54-BC59-7AD3E413314E}"/>
    <dgm:cxn modelId="{8E3D7BA8-9D13-4EB6-8CA1-692646462A7E}" srcId="{C5E33DC3-8000-4158-9F98-2DB2F60659EC}" destId="{FE8E9202-5F83-4440-83FB-19935464B9EF}" srcOrd="0" destOrd="0" parTransId="{E5B564E4-A97E-499C-9264-91632ECBE879}" sibTransId="{4DEBDB50-7EBB-4C98-8598-9BC4685BAFA0}"/>
    <dgm:cxn modelId="{DB076B97-6F35-4901-B6E9-029C084923E9}" type="presOf" srcId="{84701EA3-019F-43C8-9600-0324805D3D06}" destId="{B9E2329B-53E0-4CB3-8B3F-88E250C6A08B}" srcOrd="0" destOrd="0" presId="urn:microsoft.com/office/officeart/2005/8/layout/chevron2"/>
    <dgm:cxn modelId="{DFC0632C-0643-4593-AEA8-AC2860842C9D}" type="presOf" srcId="{C5E33DC3-8000-4158-9F98-2DB2F60659EC}" destId="{41DABD56-ED7F-478E-AA21-25859D6241D5}" srcOrd="0" destOrd="0" presId="urn:microsoft.com/office/officeart/2005/8/layout/chevron2"/>
    <dgm:cxn modelId="{BFE90872-DF69-43E5-B3B3-88D072E7D826}" srcId="{9283D8EA-3377-4FC9-871F-258387F83850}" destId="{5F4234D2-378D-4427-AC48-D9D76590533B}" srcOrd="0" destOrd="0" parTransId="{03B80334-3122-476A-AF95-9F932EFF6AA9}" sibTransId="{DCC2DF2B-3B82-4DD5-9736-3E8EA0A48C5C}"/>
    <dgm:cxn modelId="{964878FF-0083-4482-9AD5-524A536BB2C4}" type="presOf" srcId="{58E2DC42-17B1-4897-BD56-F744BE4197F6}" destId="{E82E468F-03A7-4F7B-82E3-23767E74370D}" srcOrd="0" destOrd="0" presId="urn:microsoft.com/office/officeart/2005/8/layout/chevron2"/>
    <dgm:cxn modelId="{A7981943-2A68-4D2C-88CA-5B644397D10A}" type="presOf" srcId="{E9B18231-CEA6-484B-99B6-721188AB2B8A}" destId="{9799A5F8-9563-46E3-86D5-CE02B9C9E7CD}" srcOrd="0" destOrd="0" presId="urn:microsoft.com/office/officeart/2005/8/layout/chevron2"/>
    <dgm:cxn modelId="{DC5033D7-E8A1-4549-8BC0-06B01F50AE01}" type="presOf" srcId="{2D6BD8E2-46B8-454F-BF15-FE1F2CE08ABE}" destId="{EC8A4064-6C79-4062-922F-59AC8A07033E}" srcOrd="0" destOrd="0" presId="urn:microsoft.com/office/officeart/2005/8/layout/chevron2"/>
    <dgm:cxn modelId="{C8896AE9-70A9-46FF-BCDD-8110ABAC1040}" type="presOf" srcId="{FE8E9202-5F83-4440-83FB-19935464B9EF}" destId="{E0C407D2-D496-41FD-96FB-DC0AAAB2C993}" srcOrd="0" destOrd="0" presId="urn:microsoft.com/office/officeart/2005/8/layout/chevron2"/>
    <dgm:cxn modelId="{62D94326-7997-4851-9429-D92DD06022A8}" srcId="{58E2DC42-17B1-4897-BD56-F744BE4197F6}" destId="{5DF0ADEF-8A0F-4088-AFE5-DAA848DDC284}" srcOrd="2" destOrd="0" parTransId="{77020747-8D29-41D3-9BC6-D02B7921CD0D}" sibTransId="{886E1074-68E9-41E6-BD31-D7972099F7AD}"/>
    <dgm:cxn modelId="{B8DAD6FA-C425-46DA-BC41-1C33B51E8C74}" type="presOf" srcId="{62BB4FBD-F221-4EB2-B380-3B517C4543FB}" destId="{D48330D6-9E9F-48C0-ACB0-E1FEFCF1BA1A}" srcOrd="0" destOrd="0" presId="urn:microsoft.com/office/officeart/2005/8/layout/chevron2"/>
    <dgm:cxn modelId="{7839E00D-4AF4-4C98-AAF2-58265E672096}" srcId="{2D6BD8E2-46B8-454F-BF15-FE1F2CE08ABE}" destId="{62BB4FBD-F221-4EB2-B380-3B517C4543FB}" srcOrd="0" destOrd="0" parTransId="{B69B940E-3BA3-4101-A01B-4BFCB194D6FB}" sibTransId="{5234CCBF-013B-417C-B785-D763249F330E}"/>
    <dgm:cxn modelId="{FCB3A784-AE1B-4019-B330-3172F3FCEC94}" srcId="{58E2DC42-17B1-4897-BD56-F744BE4197F6}" destId="{2D6BD8E2-46B8-454F-BF15-FE1F2CE08ABE}" srcOrd="0" destOrd="0" parTransId="{C956AA2B-61FB-4055-B51C-14D06118EDEE}" sibTransId="{B97CC2DB-1816-411D-BF97-EC519541445D}"/>
    <dgm:cxn modelId="{3F4F7369-B8CB-4287-89C9-23C0415C0F4C}" type="presOf" srcId="{5F4234D2-378D-4427-AC48-D9D76590533B}" destId="{14D79927-CA8C-494E-9AB2-1746C4C64D8E}" srcOrd="0" destOrd="0" presId="urn:microsoft.com/office/officeart/2005/8/layout/chevron2"/>
    <dgm:cxn modelId="{3C68B307-C9FA-4BF9-A3C6-C1328B1F8DB7}" type="presOf" srcId="{9283D8EA-3377-4FC9-871F-258387F83850}" destId="{42259F90-2685-4262-9F3A-E8B9D3038E39}" srcOrd="0" destOrd="0" presId="urn:microsoft.com/office/officeart/2005/8/layout/chevron2"/>
    <dgm:cxn modelId="{EFC26EE7-1E88-49FB-99F4-ECA9ADE22CB4}" srcId="{58E2DC42-17B1-4897-BD56-F744BE4197F6}" destId="{798C7F4F-F234-4449-9A39-723B9F31D4E0}" srcOrd="1" destOrd="0" parTransId="{1A4200CB-5DB2-4F96-9A88-3522324A12AF}" sibTransId="{DFB0FED6-CD52-400C-8B8E-7B4859A4902E}"/>
    <dgm:cxn modelId="{83AD8379-63BE-4EBD-B6AB-283D2FA270BF}" srcId="{5DF0ADEF-8A0F-4088-AFE5-DAA848DDC284}" destId="{84701EA3-019F-43C8-9600-0324805D3D06}" srcOrd="0" destOrd="0" parTransId="{EA19F4AC-DB11-478E-9D3B-1DF93C758CDD}" sibTransId="{63BEEDE0-C99E-4D0A-AB01-3CCDA77224CA}"/>
    <dgm:cxn modelId="{2C3E6D29-68AE-486A-8FB8-7F2C0D8763D7}" srcId="{58E2DC42-17B1-4897-BD56-F744BE4197F6}" destId="{C5E33DC3-8000-4158-9F98-2DB2F60659EC}" srcOrd="3" destOrd="0" parTransId="{CDD34C87-196D-4694-B559-38CB8CEE0B1D}" sibTransId="{79303F61-4D7F-4041-A0A7-BD82AD0A159A}"/>
    <dgm:cxn modelId="{F80211AC-844A-457C-86CC-6E538B819B8C}" type="presParOf" srcId="{E82E468F-03A7-4F7B-82E3-23767E74370D}" destId="{09238479-0956-4D13-9E76-DB2FD1E35622}" srcOrd="0" destOrd="0" presId="urn:microsoft.com/office/officeart/2005/8/layout/chevron2"/>
    <dgm:cxn modelId="{BC93CE34-77A6-4933-AC29-338AEBA66588}" type="presParOf" srcId="{09238479-0956-4D13-9E76-DB2FD1E35622}" destId="{EC8A4064-6C79-4062-922F-59AC8A07033E}" srcOrd="0" destOrd="0" presId="urn:microsoft.com/office/officeart/2005/8/layout/chevron2"/>
    <dgm:cxn modelId="{19354B15-1C69-4DAB-815C-FE046BBF5696}" type="presParOf" srcId="{09238479-0956-4D13-9E76-DB2FD1E35622}" destId="{D48330D6-9E9F-48C0-ACB0-E1FEFCF1BA1A}" srcOrd="1" destOrd="0" presId="urn:microsoft.com/office/officeart/2005/8/layout/chevron2"/>
    <dgm:cxn modelId="{640A2709-FCC9-435B-9BD3-4D4F575935C7}" type="presParOf" srcId="{E82E468F-03A7-4F7B-82E3-23767E74370D}" destId="{F9E29560-B3C2-45EC-8B1B-922ADDBA71C9}" srcOrd="1" destOrd="0" presId="urn:microsoft.com/office/officeart/2005/8/layout/chevron2"/>
    <dgm:cxn modelId="{85523AE3-83F4-4AEF-A4DE-806D71CCA01A}" type="presParOf" srcId="{E82E468F-03A7-4F7B-82E3-23767E74370D}" destId="{1E6DE8BE-BC44-4D65-B8A3-4EFCBD993D6D}" srcOrd="2" destOrd="0" presId="urn:microsoft.com/office/officeart/2005/8/layout/chevron2"/>
    <dgm:cxn modelId="{E09628F0-B63A-4690-97A3-2DE346AB74BB}" type="presParOf" srcId="{1E6DE8BE-BC44-4D65-B8A3-4EFCBD993D6D}" destId="{DAC48236-190A-47C1-9B8A-CBAE1605E892}" srcOrd="0" destOrd="0" presId="urn:microsoft.com/office/officeart/2005/8/layout/chevron2"/>
    <dgm:cxn modelId="{8542EFE3-F11E-4CC5-ACBA-E6745307A740}" type="presParOf" srcId="{1E6DE8BE-BC44-4D65-B8A3-4EFCBD993D6D}" destId="{9799A5F8-9563-46E3-86D5-CE02B9C9E7CD}" srcOrd="1" destOrd="0" presId="urn:microsoft.com/office/officeart/2005/8/layout/chevron2"/>
    <dgm:cxn modelId="{77CD331C-C9AD-4EC0-BD29-7BF504839CDA}" type="presParOf" srcId="{E82E468F-03A7-4F7B-82E3-23767E74370D}" destId="{D552F711-3B98-4A9A-9CCD-E66383A0C9DC}" srcOrd="3" destOrd="0" presId="urn:microsoft.com/office/officeart/2005/8/layout/chevron2"/>
    <dgm:cxn modelId="{0EB8D661-EA58-4564-9D1D-30C16FFF1127}" type="presParOf" srcId="{E82E468F-03A7-4F7B-82E3-23767E74370D}" destId="{6BFEC901-1D8B-4977-8184-B483116C4ED1}" srcOrd="4" destOrd="0" presId="urn:microsoft.com/office/officeart/2005/8/layout/chevron2"/>
    <dgm:cxn modelId="{C181E631-6B7F-4693-88C4-00EE35A89D2B}" type="presParOf" srcId="{6BFEC901-1D8B-4977-8184-B483116C4ED1}" destId="{F204B641-4CC7-4FCE-84C5-7B98D128CC54}" srcOrd="0" destOrd="0" presId="urn:microsoft.com/office/officeart/2005/8/layout/chevron2"/>
    <dgm:cxn modelId="{BB27CEA5-EFC1-4AD2-A147-08ECBDBBF582}" type="presParOf" srcId="{6BFEC901-1D8B-4977-8184-B483116C4ED1}" destId="{B9E2329B-53E0-4CB3-8B3F-88E250C6A08B}" srcOrd="1" destOrd="0" presId="urn:microsoft.com/office/officeart/2005/8/layout/chevron2"/>
    <dgm:cxn modelId="{F4DF88CA-B30E-4BF5-ADB2-89A7BB84B9DE}" type="presParOf" srcId="{E82E468F-03A7-4F7B-82E3-23767E74370D}" destId="{82469797-A356-4248-A969-193D8F5C7900}" srcOrd="5" destOrd="0" presId="urn:microsoft.com/office/officeart/2005/8/layout/chevron2"/>
    <dgm:cxn modelId="{899D171D-EB1B-429D-8775-23D7809787E8}" type="presParOf" srcId="{E82E468F-03A7-4F7B-82E3-23767E74370D}" destId="{A761D393-1EDE-406F-AAF1-34FE07AB6DB9}" srcOrd="6" destOrd="0" presId="urn:microsoft.com/office/officeart/2005/8/layout/chevron2"/>
    <dgm:cxn modelId="{B857DA05-27A1-4D63-9BDA-C7A9D61C0064}" type="presParOf" srcId="{A761D393-1EDE-406F-AAF1-34FE07AB6DB9}" destId="{41DABD56-ED7F-478E-AA21-25859D6241D5}" srcOrd="0" destOrd="0" presId="urn:microsoft.com/office/officeart/2005/8/layout/chevron2"/>
    <dgm:cxn modelId="{D16CFB60-8B0F-4E48-A9A6-4E4DBD77FF5C}" type="presParOf" srcId="{A761D393-1EDE-406F-AAF1-34FE07AB6DB9}" destId="{E0C407D2-D496-41FD-96FB-DC0AAAB2C993}" srcOrd="1" destOrd="0" presId="urn:microsoft.com/office/officeart/2005/8/layout/chevron2"/>
    <dgm:cxn modelId="{538853AF-D74B-42E4-B330-D3AF743ABA9A}" type="presParOf" srcId="{E82E468F-03A7-4F7B-82E3-23767E74370D}" destId="{34B4554B-138D-428A-B8C4-6AECE29C68D1}" srcOrd="7" destOrd="0" presId="urn:microsoft.com/office/officeart/2005/8/layout/chevron2"/>
    <dgm:cxn modelId="{1A64509D-ED82-4E79-9914-C1BFA5F9CB7B}" type="presParOf" srcId="{E82E468F-03A7-4F7B-82E3-23767E74370D}" destId="{BF34163C-494E-491A-9D60-8A84FDFDCCF6}" srcOrd="8" destOrd="0" presId="urn:microsoft.com/office/officeart/2005/8/layout/chevron2"/>
    <dgm:cxn modelId="{A35AD49E-0618-4549-85C9-90604C6CA0A5}" type="presParOf" srcId="{BF34163C-494E-491A-9D60-8A84FDFDCCF6}" destId="{42259F90-2685-4262-9F3A-E8B9D3038E39}" srcOrd="0" destOrd="0" presId="urn:microsoft.com/office/officeart/2005/8/layout/chevron2"/>
    <dgm:cxn modelId="{925B7BAE-9CD9-4EA6-9A80-9DDBE666E595}" type="presParOf" srcId="{BF34163C-494E-491A-9D60-8A84FDFDCCF6}" destId="{14D79927-CA8C-494E-9AB2-1746C4C64D8E}" srcOrd="1" destOrd="0" presId="urn:microsoft.com/office/officeart/2005/8/layout/chevron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8E2DC42-17B1-4897-BD56-F744BE4197F6}" type="doc">
      <dgm:prSet loTypeId="urn:microsoft.com/office/officeart/2005/8/layout/chevron2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84701EA3-019F-43C8-9600-0324805D3D06}">
      <dgm:prSet custT="1"/>
      <dgm:spPr/>
      <dgm:t>
        <a:bodyPr/>
        <a:lstStyle/>
        <a:p>
          <a:pPr algn="just"/>
          <a:r>
            <a:rPr lang="en-IN" sz="2000" dirty="0" smtClean="0"/>
            <a:t>The services provided at facility are affordable</a:t>
          </a:r>
          <a:endParaRPr lang="en-IN" sz="2000" dirty="0"/>
        </a:p>
      </dgm:t>
    </dgm:pt>
    <dgm:pt modelId="{EA19F4AC-DB11-478E-9D3B-1DF93C758CDD}" type="parTrans" cxnId="{83AD8379-63BE-4EBD-B6AB-283D2FA270BF}">
      <dgm:prSet/>
      <dgm:spPr/>
      <dgm:t>
        <a:bodyPr/>
        <a:lstStyle/>
        <a:p>
          <a:endParaRPr lang="en-IN"/>
        </a:p>
      </dgm:t>
    </dgm:pt>
    <dgm:pt modelId="{63BEEDE0-C99E-4D0A-AB01-3CCDA77224CA}" type="sibTrans" cxnId="{83AD8379-63BE-4EBD-B6AB-283D2FA270BF}">
      <dgm:prSet/>
      <dgm:spPr/>
      <dgm:t>
        <a:bodyPr/>
        <a:lstStyle/>
        <a:p>
          <a:endParaRPr lang="en-IN"/>
        </a:p>
      </dgm:t>
    </dgm:pt>
    <dgm:pt modelId="{62BB4FBD-F221-4EB2-B380-3B517C4543FB}">
      <dgm:prSet custT="1"/>
      <dgm:spPr/>
      <dgm:t>
        <a:bodyPr/>
        <a:lstStyle/>
        <a:p>
          <a:pPr algn="just"/>
          <a:r>
            <a:rPr lang="en-IN" sz="2000" dirty="0" smtClean="0"/>
            <a:t>The services provided at facility are accessible</a:t>
          </a:r>
          <a:endParaRPr lang="en-IN" sz="2000" dirty="0"/>
        </a:p>
      </dgm:t>
    </dgm:pt>
    <dgm:pt modelId="{B69B940E-3BA3-4101-A01B-4BFCB194D6FB}" type="parTrans" cxnId="{7839E00D-4AF4-4C98-AAF2-58265E672096}">
      <dgm:prSet/>
      <dgm:spPr/>
      <dgm:t>
        <a:bodyPr/>
        <a:lstStyle/>
        <a:p>
          <a:endParaRPr lang="en-IN"/>
        </a:p>
      </dgm:t>
    </dgm:pt>
    <dgm:pt modelId="{5234CCBF-013B-417C-B785-D763249F330E}" type="sibTrans" cxnId="{7839E00D-4AF4-4C98-AAF2-58265E672096}">
      <dgm:prSet/>
      <dgm:spPr/>
      <dgm:t>
        <a:bodyPr/>
        <a:lstStyle/>
        <a:p>
          <a:endParaRPr lang="en-IN"/>
        </a:p>
      </dgm:t>
    </dgm:pt>
    <dgm:pt modelId="{E9B18231-CEA6-484B-99B6-721188AB2B8A}">
      <dgm:prSet custT="1"/>
      <dgm:spPr/>
      <dgm:t>
        <a:bodyPr/>
        <a:lstStyle/>
        <a:p>
          <a:pPr algn="just"/>
          <a:r>
            <a:rPr lang="en-IN" sz="2000" dirty="0" smtClean="0"/>
            <a:t>The services provided at facility are acceptable</a:t>
          </a:r>
          <a:endParaRPr lang="en-IN" sz="2000" dirty="0"/>
        </a:p>
      </dgm:t>
    </dgm:pt>
    <dgm:pt modelId="{D789C65A-9787-48F5-84E4-72CEAF3CC022}" type="parTrans" cxnId="{B35FF70D-4D04-41B3-8EAF-1F3129D9DCC0}">
      <dgm:prSet/>
      <dgm:spPr/>
      <dgm:t>
        <a:bodyPr/>
        <a:lstStyle/>
        <a:p>
          <a:endParaRPr lang="en-IN"/>
        </a:p>
      </dgm:t>
    </dgm:pt>
    <dgm:pt modelId="{FB360BAB-648D-48CB-81D5-16B022741C5A}" type="sibTrans" cxnId="{B35FF70D-4D04-41B3-8EAF-1F3129D9DCC0}">
      <dgm:prSet/>
      <dgm:spPr/>
      <dgm:t>
        <a:bodyPr/>
        <a:lstStyle/>
        <a:p>
          <a:endParaRPr lang="en-IN"/>
        </a:p>
      </dgm:t>
    </dgm:pt>
    <dgm:pt modelId="{2D6BD8E2-46B8-454F-BF15-FE1F2CE08ABE}">
      <dgm:prSet custT="1"/>
      <dgm:spPr/>
      <dgm:t>
        <a:bodyPr/>
        <a:lstStyle/>
        <a:p>
          <a:pPr algn="ctr"/>
          <a:r>
            <a:rPr lang="en-IN" sz="2400" dirty="0" smtClean="0"/>
            <a:t>B1</a:t>
          </a:r>
          <a:endParaRPr lang="en-IN" sz="2400" dirty="0"/>
        </a:p>
      </dgm:t>
    </dgm:pt>
    <dgm:pt modelId="{C956AA2B-61FB-4055-B51C-14D06118EDEE}" type="parTrans" cxnId="{FCB3A784-AE1B-4019-B330-3172F3FCEC94}">
      <dgm:prSet/>
      <dgm:spPr/>
      <dgm:t>
        <a:bodyPr/>
        <a:lstStyle/>
        <a:p>
          <a:endParaRPr lang="en-US"/>
        </a:p>
      </dgm:t>
    </dgm:pt>
    <dgm:pt modelId="{B97CC2DB-1816-411D-BF97-EC519541445D}" type="sibTrans" cxnId="{FCB3A784-AE1B-4019-B330-3172F3FCEC94}">
      <dgm:prSet/>
      <dgm:spPr/>
      <dgm:t>
        <a:bodyPr/>
        <a:lstStyle/>
        <a:p>
          <a:endParaRPr lang="en-US"/>
        </a:p>
      </dgm:t>
    </dgm:pt>
    <dgm:pt modelId="{798C7F4F-F234-4449-9A39-723B9F31D4E0}">
      <dgm:prSet custT="1"/>
      <dgm:spPr/>
      <dgm:t>
        <a:bodyPr/>
        <a:lstStyle/>
        <a:p>
          <a:pPr algn="ctr"/>
          <a:r>
            <a:rPr lang="en-IN" sz="2400" dirty="0" smtClean="0"/>
            <a:t>B2</a:t>
          </a:r>
          <a:endParaRPr lang="en-IN" sz="2400" dirty="0"/>
        </a:p>
      </dgm:t>
    </dgm:pt>
    <dgm:pt modelId="{1A4200CB-5DB2-4F96-9A88-3522324A12AF}" type="parTrans" cxnId="{EFC26EE7-1E88-49FB-99F4-ECA9ADE22CB4}">
      <dgm:prSet/>
      <dgm:spPr/>
      <dgm:t>
        <a:bodyPr/>
        <a:lstStyle/>
        <a:p>
          <a:endParaRPr lang="en-US"/>
        </a:p>
      </dgm:t>
    </dgm:pt>
    <dgm:pt modelId="{DFB0FED6-CD52-400C-8B8E-7B4859A4902E}" type="sibTrans" cxnId="{EFC26EE7-1E88-49FB-99F4-ECA9ADE22CB4}">
      <dgm:prSet/>
      <dgm:spPr/>
      <dgm:t>
        <a:bodyPr/>
        <a:lstStyle/>
        <a:p>
          <a:endParaRPr lang="en-US"/>
        </a:p>
      </dgm:t>
    </dgm:pt>
    <dgm:pt modelId="{5DF0ADEF-8A0F-4088-AFE5-DAA848DDC284}">
      <dgm:prSet custT="1"/>
      <dgm:spPr/>
      <dgm:t>
        <a:bodyPr/>
        <a:lstStyle/>
        <a:p>
          <a:pPr algn="ctr"/>
          <a:r>
            <a:rPr lang="en-IN" sz="2400" dirty="0" smtClean="0"/>
            <a:t>B3</a:t>
          </a:r>
          <a:endParaRPr lang="en-IN" sz="2400" dirty="0"/>
        </a:p>
      </dgm:t>
    </dgm:pt>
    <dgm:pt modelId="{77020747-8D29-41D3-9BC6-D02B7921CD0D}" type="parTrans" cxnId="{62D94326-7997-4851-9429-D92DD06022A8}">
      <dgm:prSet/>
      <dgm:spPr/>
      <dgm:t>
        <a:bodyPr/>
        <a:lstStyle/>
        <a:p>
          <a:endParaRPr lang="en-US"/>
        </a:p>
      </dgm:t>
    </dgm:pt>
    <dgm:pt modelId="{886E1074-68E9-41E6-BD31-D7972099F7AD}" type="sibTrans" cxnId="{62D94326-7997-4851-9429-D92DD06022A8}">
      <dgm:prSet/>
      <dgm:spPr/>
      <dgm:t>
        <a:bodyPr/>
        <a:lstStyle/>
        <a:p>
          <a:endParaRPr lang="en-US"/>
        </a:p>
      </dgm:t>
    </dgm:pt>
    <dgm:pt modelId="{E82E468F-03A7-4F7B-82E3-23767E74370D}" type="pres">
      <dgm:prSet presAssocID="{58E2DC42-17B1-4897-BD56-F744BE4197F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09238479-0956-4D13-9E76-DB2FD1E35622}" type="pres">
      <dgm:prSet presAssocID="{2D6BD8E2-46B8-454F-BF15-FE1F2CE08ABE}" presName="composite" presStyleCnt="0"/>
      <dgm:spPr/>
      <dgm:t>
        <a:bodyPr/>
        <a:lstStyle/>
        <a:p>
          <a:endParaRPr lang="en-IN"/>
        </a:p>
      </dgm:t>
    </dgm:pt>
    <dgm:pt modelId="{EC8A4064-6C79-4062-922F-59AC8A07033E}" type="pres">
      <dgm:prSet presAssocID="{2D6BD8E2-46B8-454F-BF15-FE1F2CE08ABE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48330D6-9E9F-48C0-ACB0-E1FEFCF1BA1A}" type="pres">
      <dgm:prSet presAssocID="{2D6BD8E2-46B8-454F-BF15-FE1F2CE08ABE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F9E29560-B3C2-45EC-8B1B-922ADDBA71C9}" type="pres">
      <dgm:prSet presAssocID="{B97CC2DB-1816-411D-BF97-EC519541445D}" presName="sp" presStyleCnt="0"/>
      <dgm:spPr/>
      <dgm:t>
        <a:bodyPr/>
        <a:lstStyle/>
        <a:p>
          <a:endParaRPr lang="en-IN"/>
        </a:p>
      </dgm:t>
    </dgm:pt>
    <dgm:pt modelId="{1E6DE8BE-BC44-4D65-B8A3-4EFCBD993D6D}" type="pres">
      <dgm:prSet presAssocID="{798C7F4F-F234-4449-9A39-723B9F31D4E0}" presName="composite" presStyleCnt="0"/>
      <dgm:spPr/>
      <dgm:t>
        <a:bodyPr/>
        <a:lstStyle/>
        <a:p>
          <a:endParaRPr lang="en-IN"/>
        </a:p>
      </dgm:t>
    </dgm:pt>
    <dgm:pt modelId="{DAC48236-190A-47C1-9B8A-CBAE1605E892}" type="pres">
      <dgm:prSet presAssocID="{798C7F4F-F234-4449-9A39-723B9F31D4E0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9799A5F8-9563-46E3-86D5-CE02B9C9E7CD}" type="pres">
      <dgm:prSet presAssocID="{798C7F4F-F234-4449-9A39-723B9F31D4E0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552F711-3B98-4A9A-9CCD-E66383A0C9DC}" type="pres">
      <dgm:prSet presAssocID="{DFB0FED6-CD52-400C-8B8E-7B4859A4902E}" presName="sp" presStyleCnt="0"/>
      <dgm:spPr/>
      <dgm:t>
        <a:bodyPr/>
        <a:lstStyle/>
        <a:p>
          <a:endParaRPr lang="en-IN"/>
        </a:p>
      </dgm:t>
    </dgm:pt>
    <dgm:pt modelId="{6BFEC901-1D8B-4977-8184-B483116C4ED1}" type="pres">
      <dgm:prSet presAssocID="{5DF0ADEF-8A0F-4088-AFE5-DAA848DDC284}" presName="composite" presStyleCnt="0"/>
      <dgm:spPr/>
      <dgm:t>
        <a:bodyPr/>
        <a:lstStyle/>
        <a:p>
          <a:endParaRPr lang="en-IN"/>
        </a:p>
      </dgm:t>
    </dgm:pt>
    <dgm:pt modelId="{F204B641-4CC7-4FCE-84C5-7B98D128CC54}" type="pres">
      <dgm:prSet presAssocID="{5DF0ADEF-8A0F-4088-AFE5-DAA848DDC284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B9E2329B-53E0-4CB3-8B3F-88E250C6A08B}" type="pres">
      <dgm:prSet presAssocID="{5DF0ADEF-8A0F-4088-AFE5-DAA848DDC284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B35FF70D-4D04-41B3-8EAF-1F3129D9DCC0}" srcId="{798C7F4F-F234-4449-9A39-723B9F31D4E0}" destId="{E9B18231-CEA6-484B-99B6-721188AB2B8A}" srcOrd="0" destOrd="0" parTransId="{D789C65A-9787-48F5-84E4-72CEAF3CC022}" sibTransId="{FB360BAB-648D-48CB-81D5-16B022741C5A}"/>
    <dgm:cxn modelId="{47E85DD0-71D8-493B-A3C0-938786D9098E}" type="presOf" srcId="{84701EA3-019F-43C8-9600-0324805D3D06}" destId="{B9E2329B-53E0-4CB3-8B3F-88E250C6A08B}" srcOrd="0" destOrd="0" presId="urn:microsoft.com/office/officeart/2005/8/layout/chevron2"/>
    <dgm:cxn modelId="{7750824E-5D47-40B4-9219-E5D2F242EA55}" type="presOf" srcId="{2D6BD8E2-46B8-454F-BF15-FE1F2CE08ABE}" destId="{EC8A4064-6C79-4062-922F-59AC8A07033E}" srcOrd="0" destOrd="0" presId="urn:microsoft.com/office/officeart/2005/8/layout/chevron2"/>
    <dgm:cxn modelId="{62D94326-7997-4851-9429-D92DD06022A8}" srcId="{58E2DC42-17B1-4897-BD56-F744BE4197F6}" destId="{5DF0ADEF-8A0F-4088-AFE5-DAA848DDC284}" srcOrd="2" destOrd="0" parTransId="{77020747-8D29-41D3-9BC6-D02B7921CD0D}" sibTransId="{886E1074-68E9-41E6-BD31-D7972099F7AD}"/>
    <dgm:cxn modelId="{FCB3A784-AE1B-4019-B330-3172F3FCEC94}" srcId="{58E2DC42-17B1-4897-BD56-F744BE4197F6}" destId="{2D6BD8E2-46B8-454F-BF15-FE1F2CE08ABE}" srcOrd="0" destOrd="0" parTransId="{C956AA2B-61FB-4055-B51C-14D06118EDEE}" sibTransId="{B97CC2DB-1816-411D-BF97-EC519541445D}"/>
    <dgm:cxn modelId="{9FCF279A-3797-4003-A79E-74DD05287E5D}" type="presOf" srcId="{58E2DC42-17B1-4897-BD56-F744BE4197F6}" destId="{E82E468F-03A7-4F7B-82E3-23767E74370D}" srcOrd="0" destOrd="0" presId="urn:microsoft.com/office/officeart/2005/8/layout/chevron2"/>
    <dgm:cxn modelId="{46672ADA-7C66-44C3-966C-1FBDA974C0F5}" type="presOf" srcId="{E9B18231-CEA6-484B-99B6-721188AB2B8A}" destId="{9799A5F8-9563-46E3-86D5-CE02B9C9E7CD}" srcOrd="0" destOrd="0" presId="urn:microsoft.com/office/officeart/2005/8/layout/chevron2"/>
    <dgm:cxn modelId="{67956F2F-F442-4BBA-8EC4-9A9C38D6F62A}" type="presOf" srcId="{798C7F4F-F234-4449-9A39-723B9F31D4E0}" destId="{DAC48236-190A-47C1-9B8A-CBAE1605E892}" srcOrd="0" destOrd="0" presId="urn:microsoft.com/office/officeart/2005/8/layout/chevron2"/>
    <dgm:cxn modelId="{83AD8379-63BE-4EBD-B6AB-283D2FA270BF}" srcId="{5DF0ADEF-8A0F-4088-AFE5-DAA848DDC284}" destId="{84701EA3-019F-43C8-9600-0324805D3D06}" srcOrd="0" destOrd="0" parTransId="{EA19F4AC-DB11-478E-9D3B-1DF93C758CDD}" sibTransId="{63BEEDE0-C99E-4D0A-AB01-3CCDA77224CA}"/>
    <dgm:cxn modelId="{EFC26EE7-1E88-49FB-99F4-ECA9ADE22CB4}" srcId="{58E2DC42-17B1-4897-BD56-F744BE4197F6}" destId="{798C7F4F-F234-4449-9A39-723B9F31D4E0}" srcOrd="1" destOrd="0" parTransId="{1A4200CB-5DB2-4F96-9A88-3522324A12AF}" sibTransId="{DFB0FED6-CD52-400C-8B8E-7B4859A4902E}"/>
    <dgm:cxn modelId="{C47F77DC-57CB-4AC4-A654-947F0EE43DC1}" type="presOf" srcId="{62BB4FBD-F221-4EB2-B380-3B517C4543FB}" destId="{D48330D6-9E9F-48C0-ACB0-E1FEFCF1BA1A}" srcOrd="0" destOrd="0" presId="urn:microsoft.com/office/officeart/2005/8/layout/chevron2"/>
    <dgm:cxn modelId="{7839E00D-4AF4-4C98-AAF2-58265E672096}" srcId="{2D6BD8E2-46B8-454F-BF15-FE1F2CE08ABE}" destId="{62BB4FBD-F221-4EB2-B380-3B517C4543FB}" srcOrd="0" destOrd="0" parTransId="{B69B940E-3BA3-4101-A01B-4BFCB194D6FB}" sibTransId="{5234CCBF-013B-417C-B785-D763249F330E}"/>
    <dgm:cxn modelId="{DB94850E-101F-4873-93BB-61FAD78FF8FD}" type="presOf" srcId="{5DF0ADEF-8A0F-4088-AFE5-DAA848DDC284}" destId="{F204B641-4CC7-4FCE-84C5-7B98D128CC54}" srcOrd="0" destOrd="0" presId="urn:microsoft.com/office/officeart/2005/8/layout/chevron2"/>
    <dgm:cxn modelId="{4E63355C-95BB-41DD-A165-63E6044B0E0E}" type="presParOf" srcId="{E82E468F-03A7-4F7B-82E3-23767E74370D}" destId="{09238479-0956-4D13-9E76-DB2FD1E35622}" srcOrd="0" destOrd="0" presId="urn:microsoft.com/office/officeart/2005/8/layout/chevron2"/>
    <dgm:cxn modelId="{48F6CA40-7699-4952-AF8C-BCC8FED06E0E}" type="presParOf" srcId="{09238479-0956-4D13-9E76-DB2FD1E35622}" destId="{EC8A4064-6C79-4062-922F-59AC8A07033E}" srcOrd="0" destOrd="0" presId="urn:microsoft.com/office/officeart/2005/8/layout/chevron2"/>
    <dgm:cxn modelId="{4B40338B-A591-477E-B338-889A810B3BC9}" type="presParOf" srcId="{09238479-0956-4D13-9E76-DB2FD1E35622}" destId="{D48330D6-9E9F-48C0-ACB0-E1FEFCF1BA1A}" srcOrd="1" destOrd="0" presId="urn:microsoft.com/office/officeart/2005/8/layout/chevron2"/>
    <dgm:cxn modelId="{BE240AA3-06DC-4291-B964-4677EB52BAE3}" type="presParOf" srcId="{E82E468F-03A7-4F7B-82E3-23767E74370D}" destId="{F9E29560-B3C2-45EC-8B1B-922ADDBA71C9}" srcOrd="1" destOrd="0" presId="urn:microsoft.com/office/officeart/2005/8/layout/chevron2"/>
    <dgm:cxn modelId="{2C9F9344-3DA3-431E-9DF9-3BA18D43ECF1}" type="presParOf" srcId="{E82E468F-03A7-4F7B-82E3-23767E74370D}" destId="{1E6DE8BE-BC44-4D65-B8A3-4EFCBD993D6D}" srcOrd="2" destOrd="0" presId="urn:microsoft.com/office/officeart/2005/8/layout/chevron2"/>
    <dgm:cxn modelId="{51CE6C6F-D62F-4A1A-8CD4-CAAF31693DE9}" type="presParOf" srcId="{1E6DE8BE-BC44-4D65-B8A3-4EFCBD993D6D}" destId="{DAC48236-190A-47C1-9B8A-CBAE1605E892}" srcOrd="0" destOrd="0" presId="urn:microsoft.com/office/officeart/2005/8/layout/chevron2"/>
    <dgm:cxn modelId="{09B3FA7E-515A-4E88-BE60-877EC5F321B8}" type="presParOf" srcId="{1E6DE8BE-BC44-4D65-B8A3-4EFCBD993D6D}" destId="{9799A5F8-9563-46E3-86D5-CE02B9C9E7CD}" srcOrd="1" destOrd="0" presId="urn:microsoft.com/office/officeart/2005/8/layout/chevron2"/>
    <dgm:cxn modelId="{54553B45-367C-4D3B-8B61-D0CB8BD14457}" type="presParOf" srcId="{E82E468F-03A7-4F7B-82E3-23767E74370D}" destId="{D552F711-3B98-4A9A-9CCD-E66383A0C9DC}" srcOrd="3" destOrd="0" presId="urn:microsoft.com/office/officeart/2005/8/layout/chevron2"/>
    <dgm:cxn modelId="{FC4AAD91-6BC5-45E8-99BA-51C9260C8B65}" type="presParOf" srcId="{E82E468F-03A7-4F7B-82E3-23767E74370D}" destId="{6BFEC901-1D8B-4977-8184-B483116C4ED1}" srcOrd="4" destOrd="0" presId="urn:microsoft.com/office/officeart/2005/8/layout/chevron2"/>
    <dgm:cxn modelId="{48097FC2-D398-4415-A1DD-70C4458FFD16}" type="presParOf" srcId="{6BFEC901-1D8B-4977-8184-B483116C4ED1}" destId="{F204B641-4CC7-4FCE-84C5-7B98D128CC54}" srcOrd="0" destOrd="0" presId="urn:microsoft.com/office/officeart/2005/8/layout/chevron2"/>
    <dgm:cxn modelId="{64AE4FCE-01F1-473F-AFF4-3E20066A1489}" type="presParOf" srcId="{6BFEC901-1D8B-4977-8184-B483116C4ED1}" destId="{B9E2329B-53E0-4CB3-8B3F-88E250C6A08B}" srcOrd="1" destOrd="0" presId="urn:microsoft.com/office/officeart/2005/8/layout/chevron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#2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6C7C88-CBEB-D54F-86A3-9FE573E7F958}" type="datetimeFigureOut">
              <a:rPr lang="en-US" smtClean="0"/>
              <a:pPr/>
              <a:t>5/27/2017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11BA98-ACE0-E949-B1E6-E0A1A078E6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8882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5/27/2017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pPr/>
              <a:t>5/27/2017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pPr/>
              <a:t>5/27/2017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pPr/>
              <a:t>5/27/2017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pPr/>
              <a:t>5/27/2017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pPr/>
              <a:t>5/27/2017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pPr/>
              <a:t>5/27/2017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pPr/>
              <a:t>5/27/2017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pPr/>
              <a:t>5/27/2017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pPr/>
              <a:t>5/27/2017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pPr/>
              <a:t>5/27/2017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pPr/>
              <a:t>5/27/2017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pPr/>
              <a:t>5/27/2017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pPr/>
              <a:t>5/27/2017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pPr/>
              <a:t>5/27/2017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pPr/>
              <a:t>5/27/2017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pPr/>
              <a:t>5/27/2017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pPr/>
              <a:t>5/27/2017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4" y="1768839"/>
            <a:ext cx="9862815" cy="3008542"/>
          </a:xfrm>
        </p:spPr>
        <p:txBody>
          <a:bodyPr/>
          <a:lstStyle/>
          <a:p>
            <a:r>
              <a:rPr lang="en-US" sz="3600" b="1" dirty="0" smtClean="0"/>
              <a:t>BASELINE ASSESSMENT </a:t>
            </a:r>
            <a:r>
              <a:rPr lang="en-US" sz="3600" b="1" smtClean="0"/>
              <a:t>OF </a:t>
            </a:r>
            <a:br>
              <a:rPr lang="en-US" sz="3600" b="1" smtClean="0"/>
            </a:br>
            <a:r>
              <a:rPr lang="en-US" sz="3600" b="1" smtClean="0"/>
              <a:t>URBAN </a:t>
            </a:r>
            <a:r>
              <a:rPr lang="en-US" sz="3600" b="1" dirty="0" smtClean="0"/>
              <a:t>PRIMARY </a:t>
            </a:r>
            <a:r>
              <a:rPr lang="en-US" sz="3600" b="1" smtClean="0"/>
              <a:t>HEALTH CENTRES</a:t>
            </a:r>
            <a:br>
              <a:rPr lang="en-US" sz="3600" b="1" smtClean="0"/>
            </a:br>
            <a:r>
              <a:rPr lang="en-US" sz="3600" b="1" smtClean="0"/>
              <a:t>IN </a:t>
            </a:r>
            <a:r>
              <a:rPr lang="en-US" sz="3600" b="1" dirty="0" smtClean="0"/>
              <a:t>PUNJAB UNDER NATIONAL QUALITY ASSURANCE PROGRAMME</a:t>
            </a:r>
            <a:r>
              <a:rPr lang="en-GB" sz="3600" dirty="0" smtClean="0"/>
              <a:t/>
            </a:r>
            <a:br>
              <a:rPr lang="en-GB" sz="3600" dirty="0" smtClean="0"/>
            </a:b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79"/>
            <a:ext cx="9173268" cy="993833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Prerna</a:t>
            </a:r>
          </a:p>
          <a:p>
            <a:r>
              <a:rPr lang="en-US" sz="2800" smtClean="0"/>
              <a:t>Pg/15/058 </a:t>
            </a:r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</p:txBody>
      </p:sp>
      <p:pic>
        <p:nvPicPr>
          <p:cNvPr id="4" name="image10.png"/>
          <p:cNvPicPr/>
          <p:nvPr/>
        </p:nvPicPr>
        <p:blipFill>
          <a:blip r:embed="rId2" cstate="print">
            <a:lum contrast="40000"/>
          </a:blip>
          <a:stretch>
            <a:fillRect/>
          </a:stretch>
        </p:blipFill>
        <p:spPr>
          <a:xfrm>
            <a:off x="8120219" y="1321687"/>
            <a:ext cx="1719315" cy="894303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0137659" y="1491455"/>
            <a:ext cx="880110" cy="7245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80083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latin typeface="Cambria" pitchFamily="18" charset="0"/>
              </a:rPr>
              <a:t>1. Service Provision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>
                <a:latin typeface="Cambria" pitchFamily="18" charset="0"/>
              </a:rPr>
              <a:t>5 Standards &amp; 29 ME( Page- 21-22, Quality Standards for Urban PHC)</a:t>
            </a:r>
            <a:endParaRPr lang="en-IN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743950789"/>
              </p:ext>
            </p:extLst>
          </p:nvPr>
        </p:nvGraphicFramePr>
        <p:xfrm>
          <a:off x="457200" y="3404382"/>
          <a:ext cx="8229600" cy="3148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 pitchFamily="18" charset="0"/>
              </a:rPr>
              <a:t>GENERAL CLINIC </a:t>
            </a:r>
            <a:br>
              <a:rPr lang="en-US" dirty="0" smtClean="0">
                <a:latin typeface="Cambria" pitchFamily="18" charset="0"/>
              </a:rPr>
            </a:br>
            <a:endParaRPr lang="en-IN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129" y="2349305"/>
            <a:ext cx="9819249" cy="4037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Untitled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0671" y="633046"/>
            <a:ext cx="9312812" cy="53867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 pitchFamily="18" charset="0"/>
              </a:rPr>
              <a:t>NEWBORN &amp; CHILD HEALTH </a:t>
            </a:r>
            <a:br>
              <a:rPr lang="en-US" dirty="0" smtClean="0">
                <a:latin typeface="Cambria" pitchFamily="18" charset="0"/>
              </a:rPr>
            </a:br>
            <a:endParaRPr lang="en-IN" dirty="0"/>
          </a:p>
        </p:txBody>
      </p:sp>
      <p:pic>
        <p:nvPicPr>
          <p:cNvPr id="4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114" y="1364566"/>
            <a:ext cx="10621107" cy="5134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 pitchFamily="18" charset="0"/>
              </a:rPr>
              <a:t>GENERAL ADMINISTRATION</a:t>
            </a:r>
            <a:br>
              <a:rPr lang="en-US" dirty="0" smtClean="0">
                <a:latin typeface="Cambria" pitchFamily="18" charset="0"/>
              </a:rPr>
            </a:br>
            <a:endParaRPr lang="en-IN" dirty="0"/>
          </a:p>
        </p:txBody>
      </p:sp>
      <p:pic>
        <p:nvPicPr>
          <p:cNvPr id="4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234" y="1680632"/>
            <a:ext cx="11254154" cy="4832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 pitchFamily="18" charset="0"/>
              </a:rPr>
              <a:t>COMMUNICABLE DISEASE</a:t>
            </a:r>
            <a:br>
              <a:rPr lang="en-US" dirty="0" smtClean="0">
                <a:latin typeface="Cambria" pitchFamily="18" charset="0"/>
              </a:rPr>
            </a:br>
            <a:endParaRPr lang="en-IN" dirty="0"/>
          </a:p>
        </p:txBody>
      </p:sp>
      <p:pic>
        <p:nvPicPr>
          <p:cNvPr id="4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302" y="1364566"/>
            <a:ext cx="11127544" cy="5219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 pitchFamily="18" charset="0"/>
              </a:rPr>
              <a:t>OUTREACH</a:t>
            </a:r>
            <a:br>
              <a:rPr lang="en-US" dirty="0" smtClean="0">
                <a:latin typeface="Cambria" pitchFamily="18" charset="0"/>
              </a:rPr>
            </a:br>
            <a:endParaRPr lang="en-IN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370" y="1350499"/>
            <a:ext cx="11197883" cy="5205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68" y="1069145"/>
            <a:ext cx="9931791" cy="4487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68" y="5556738"/>
            <a:ext cx="10005059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2. Patient’s Rights </a:t>
            </a:r>
            <a:r>
              <a:rPr lang="en-IN" b="1" dirty="0" smtClean="0"/>
              <a:t/>
            </a:r>
            <a:br>
              <a:rPr lang="en-IN" b="1" dirty="0" smtClean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>
                <a:latin typeface="Cambria" pitchFamily="18" charset="0"/>
              </a:rPr>
              <a:t>3 Standards &amp; 17 ME( Page- 22-23, Quality Standards for Urban PHC)</a:t>
            </a:r>
            <a:endParaRPr lang="en-IN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169855874"/>
              </p:ext>
            </p:extLst>
          </p:nvPr>
        </p:nvGraphicFramePr>
        <p:xfrm>
          <a:off x="381000" y="3319974"/>
          <a:ext cx="8229600" cy="2928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 pitchFamily="18" charset="0"/>
              </a:rPr>
              <a:t>MATERNAL HEALTH</a:t>
            </a:r>
            <a:br>
              <a:rPr lang="en-US" dirty="0" smtClean="0">
                <a:latin typeface="Cambria" pitchFamily="18" charset="0"/>
              </a:rPr>
            </a:br>
            <a:endParaRPr lang="en-IN" dirty="0"/>
          </a:p>
        </p:txBody>
      </p:sp>
      <p:pic>
        <p:nvPicPr>
          <p:cNvPr id="4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234" y="1680632"/>
            <a:ext cx="11254154" cy="463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Objectives  </a:t>
            </a:r>
            <a:r>
              <a:rPr lang="en-GB" dirty="0"/>
              <a:t/>
            </a:r>
            <a:br>
              <a:rPr lang="en-GB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To identify the gaps and comparative analysis in the UPHCs according to the 8 areas of concern using National Quality Standards.</a:t>
            </a:r>
            <a:endParaRPr lang="en-GB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164619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Research Findings</a:t>
            </a:r>
            <a:r>
              <a:rPr lang="en-GB" dirty="0"/>
              <a:t/>
            </a:r>
            <a:br>
              <a:rPr lang="en-GB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Score of all UPHCs evaluated</a:t>
            </a:r>
            <a:endParaRPr lang="en-GB" dirty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11208175"/>
              </p:ext>
            </p:extLst>
          </p:nvPr>
        </p:nvGraphicFramePr>
        <p:xfrm>
          <a:off x="1878510" y="3271879"/>
          <a:ext cx="8269830" cy="32489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366080"/>
                <a:gridCol w="1903750"/>
              </a:tblGrid>
              <a:tr h="5215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Name of UPHC</a:t>
                      </a:r>
                      <a:endParaRPr lang="en-GB" sz="24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Score</a:t>
                      </a:r>
                      <a:endParaRPr lang="en-GB" sz="24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/>
                </a:tc>
              </a:tr>
              <a:tr h="4914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Paras Ram Nagar, Bathinda, Punjab</a:t>
                      </a:r>
                      <a:endParaRPr lang="en-GB" sz="24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60.1%</a:t>
                      </a:r>
                      <a:endParaRPr lang="en-GB" sz="24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/>
                </a:tc>
              </a:tr>
              <a:tr h="5215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Janta</a:t>
                      </a:r>
                      <a:r>
                        <a:rPr lang="en-US" sz="2400" dirty="0">
                          <a:effectLst/>
                        </a:rPr>
                        <a:t> Nagar, Bathinda, Punjab</a:t>
                      </a:r>
                      <a:endParaRPr lang="en-GB" sz="24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69%</a:t>
                      </a:r>
                      <a:endParaRPr lang="en-GB" sz="24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/>
                </a:tc>
              </a:tr>
              <a:tr h="4914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Anand Nagar B, Patiala, Punjab</a:t>
                      </a:r>
                      <a:endParaRPr lang="en-GB" sz="24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51.4%</a:t>
                      </a:r>
                      <a:endParaRPr lang="en-GB" sz="24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/>
                </a:tc>
              </a:tr>
              <a:tr h="4914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New Yadwindra Colony, Patiala, Punjab</a:t>
                      </a:r>
                      <a:endParaRPr lang="en-GB" sz="24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42.8%</a:t>
                      </a:r>
                      <a:endParaRPr lang="en-GB" sz="24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/>
                </a:tc>
              </a:tr>
              <a:tr h="521501"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Arya </a:t>
                      </a:r>
                      <a:r>
                        <a:rPr lang="en-US" sz="2400" dirty="0" err="1">
                          <a:effectLst/>
                        </a:rPr>
                        <a:t>Samaj</a:t>
                      </a:r>
                      <a:r>
                        <a:rPr lang="en-US" sz="2400" dirty="0">
                          <a:effectLst/>
                        </a:rPr>
                        <a:t>, Patiala, Punjab</a:t>
                      </a:r>
                      <a:endParaRPr lang="en-GB" sz="2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61.3%</a:t>
                      </a:r>
                      <a:endParaRPr lang="en-GB" sz="24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76799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Table1 Thematic wise score card for UPHC </a:t>
            </a:r>
            <a:r>
              <a:rPr lang="en-US" dirty="0" err="1"/>
              <a:t>Anand</a:t>
            </a:r>
            <a:r>
              <a:rPr lang="en-US" dirty="0"/>
              <a:t> Nagar B</a:t>
            </a:r>
            <a:r>
              <a:rPr lang="en-GB" dirty="0"/>
              <a:t/>
            </a:r>
            <a:br>
              <a:rPr lang="en-GB" dirty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62083171"/>
              </p:ext>
            </p:extLst>
          </p:nvPr>
        </p:nvGraphicFramePr>
        <p:xfrm>
          <a:off x="1154954" y="2244099"/>
          <a:ext cx="10418162" cy="46139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52864"/>
                <a:gridCol w="1808512"/>
                <a:gridCol w="529953"/>
                <a:gridCol w="2287187"/>
                <a:gridCol w="2539646"/>
              </a:tblGrid>
              <a:tr h="367845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UPHC Quality Score Card</a:t>
                      </a:r>
                      <a:endParaRPr lang="en-GB" sz="20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4721" marR="54721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05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Dressing Room &amp; Emergency</a:t>
                      </a:r>
                      <a:endParaRPr lang="en-GB" sz="20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4721" marR="54721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General Clinic</a:t>
                      </a:r>
                      <a:endParaRPr lang="en-GB" sz="20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4721" marR="54721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20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Maternity Health</a:t>
                      </a:r>
                      <a:endParaRPr lang="en-GB" sz="20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New Born &amp; Child Health</a:t>
                      </a:r>
                      <a:endParaRPr lang="en-GB" sz="20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4721" marR="54721" marT="0" marB="0" anchor="ctr"/>
                </a:tc>
              </a:tr>
              <a:tr h="3637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51.6</a:t>
                      </a:r>
                      <a:endParaRPr lang="en-GB" sz="20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4721" marR="54721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71.2</a:t>
                      </a:r>
                      <a:endParaRPr lang="en-GB" sz="20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4721" marR="54721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20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74.4</a:t>
                      </a:r>
                      <a:endParaRPr lang="en-GB" sz="20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62.6</a:t>
                      </a:r>
                      <a:endParaRPr lang="en-GB" sz="20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4721" marR="54721" marT="0" marB="0" anchor="ctr"/>
                </a:tc>
              </a:tr>
              <a:tr h="3637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Immunization</a:t>
                      </a:r>
                      <a:endParaRPr lang="en-GB" sz="20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4721" marR="54721" marT="0" marB="0" anchor="ctr"/>
                </a:tc>
                <a:tc rowSpan="2"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UPHC Score</a:t>
                      </a:r>
                      <a:endParaRPr lang="en-GB" sz="20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4721" marR="54721" marT="0" marB="0" anchor="ctr"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Family Planning</a:t>
                      </a:r>
                      <a:endParaRPr lang="en-GB" sz="20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4721" marR="54721" marT="0" marB="0" anchor="ctr"/>
                </a:tc>
              </a:tr>
              <a:tr h="2948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62.7</a:t>
                      </a:r>
                      <a:endParaRPr lang="en-GB" sz="20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4721" marR="54721" marT="0" marB="0" anchor="ctr"/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45.3</a:t>
                      </a:r>
                      <a:endParaRPr lang="en-GB" sz="20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4721" marR="54721" marT="0" marB="0" anchor="ctr"/>
                </a:tc>
              </a:tr>
              <a:tr h="5034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Communicable Disease</a:t>
                      </a:r>
                      <a:endParaRPr lang="en-GB" sz="20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4721" marR="54721" marT="0" marB="0" anchor="ctr"/>
                </a:tc>
                <a:tc rowSpan="2"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51.4</a:t>
                      </a:r>
                      <a:endParaRPr lang="en-GB" sz="20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4721" marR="54721" marT="0" marB="0" anchor="ctr"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Non Communicable Disease</a:t>
                      </a:r>
                      <a:endParaRPr lang="en-GB" sz="20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4721" marR="54721" marT="0" marB="0" anchor="ctr"/>
                </a:tc>
              </a:tr>
              <a:tr h="2236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36.5</a:t>
                      </a:r>
                      <a:endParaRPr lang="en-GB" sz="20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4721" marR="54721" marT="0" marB="0" anchor="ctr"/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28.9</a:t>
                      </a:r>
                      <a:endParaRPr lang="en-GB" sz="20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4721" marR="54721" marT="0" marB="0" anchor="ctr"/>
                </a:tc>
              </a:tr>
              <a:tr h="4205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Outreach</a:t>
                      </a:r>
                      <a:endParaRPr lang="en-GB" sz="20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Pharmacy</a:t>
                      </a:r>
                      <a:endParaRPr lang="en-GB" sz="20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4721" marR="54721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Laboratory</a:t>
                      </a:r>
                      <a:endParaRPr lang="en-GB" sz="20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4721" marR="54721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General Administration</a:t>
                      </a:r>
                      <a:endParaRPr lang="en-GB" sz="20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4721" marR="54721" marT="0" marB="0" anchor="ctr"/>
                </a:tc>
              </a:tr>
              <a:tr h="3637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71.3</a:t>
                      </a:r>
                      <a:endParaRPr lang="en-GB" sz="20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61.0</a:t>
                      </a:r>
                      <a:endParaRPr lang="en-GB" sz="20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4721" marR="54721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0.0</a:t>
                      </a:r>
                      <a:endParaRPr lang="en-GB" sz="20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4721" marR="54721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54.1</a:t>
                      </a:r>
                      <a:endParaRPr lang="en-GB" sz="20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4721" marR="54721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34724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2 Area of Concern wise score card for UPHC </a:t>
            </a:r>
            <a:r>
              <a:rPr lang="en-US" dirty="0" err="1"/>
              <a:t>Anand</a:t>
            </a:r>
            <a:r>
              <a:rPr lang="en-US" dirty="0"/>
              <a:t> Nagar B</a:t>
            </a:r>
            <a:r>
              <a:rPr lang="en-GB" dirty="0"/>
              <a:t/>
            </a:r>
            <a:br>
              <a:rPr lang="en-GB" dirty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616816514"/>
              </p:ext>
            </p:extLst>
          </p:nvPr>
        </p:nvGraphicFramePr>
        <p:xfrm>
          <a:off x="404734" y="2383437"/>
          <a:ext cx="10987792" cy="38355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51656"/>
                <a:gridCol w="2182546"/>
                <a:gridCol w="2390408"/>
                <a:gridCol w="2963182"/>
              </a:tblGrid>
              <a:tr h="373981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HOSPITAL QUALITY SCORE CARD </a:t>
                      </a:r>
                      <a:endParaRPr lang="en-GB" sz="20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3981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 AREA OF CONCERN WISE</a:t>
                      </a:r>
                      <a:endParaRPr lang="en-GB" sz="20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597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Service Provision</a:t>
                      </a:r>
                      <a:endParaRPr lang="en-GB" sz="20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Patient Rights</a:t>
                      </a:r>
                      <a:endParaRPr lang="en-GB" sz="20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Inputs</a:t>
                      </a:r>
                      <a:endParaRPr lang="en-GB" sz="20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Support Services</a:t>
                      </a:r>
                      <a:endParaRPr lang="en-GB" sz="20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 anchor="b"/>
                </a:tc>
              </a:tr>
              <a:tr h="3285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53.5%</a:t>
                      </a:r>
                      <a:endParaRPr lang="en-GB" sz="20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70.0%</a:t>
                      </a:r>
                      <a:endParaRPr lang="en-GB" sz="20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52.8%</a:t>
                      </a:r>
                      <a:endParaRPr lang="en-GB" sz="20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57.6%</a:t>
                      </a:r>
                      <a:endParaRPr lang="en-GB" sz="20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 anchor="b"/>
                </a:tc>
              </a:tr>
              <a:tr h="362368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HOSPITAL SCORE</a:t>
                      </a:r>
                      <a:endParaRPr lang="en-GB" sz="20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0625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51.4%</a:t>
                      </a:r>
                      <a:endParaRPr lang="en-GB" sz="20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037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Clinical Services</a:t>
                      </a:r>
                      <a:endParaRPr lang="en-GB" sz="20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Infection Control</a:t>
                      </a:r>
                      <a:endParaRPr lang="en-GB" sz="20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Quality Management</a:t>
                      </a:r>
                      <a:endParaRPr lang="en-GB" sz="20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Outcome</a:t>
                      </a:r>
                      <a:endParaRPr lang="en-GB" sz="20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 anchor="b"/>
                </a:tc>
              </a:tr>
              <a:tr h="3205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53.7%</a:t>
                      </a:r>
                      <a:endParaRPr lang="en-GB" sz="20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67.9%</a:t>
                      </a:r>
                      <a:endParaRPr lang="en-GB" sz="20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13.4%</a:t>
                      </a:r>
                      <a:endParaRPr lang="en-GB" sz="20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15.6%</a:t>
                      </a:r>
                      <a:endParaRPr lang="en-GB" sz="20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1372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3 Thematic wise score card for UPHC New </a:t>
            </a:r>
            <a:r>
              <a:rPr lang="en-US" dirty="0" err="1"/>
              <a:t>Yadwindra</a:t>
            </a:r>
            <a:r>
              <a:rPr lang="en-US" dirty="0"/>
              <a:t> Colony</a:t>
            </a:r>
            <a:r>
              <a:rPr lang="en-GB" dirty="0"/>
              <a:t/>
            </a:r>
            <a:br>
              <a:rPr lang="en-GB" dirty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179082302"/>
              </p:ext>
            </p:extLst>
          </p:nvPr>
        </p:nvGraphicFramePr>
        <p:xfrm>
          <a:off x="509666" y="2428407"/>
          <a:ext cx="10882859" cy="4241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92409"/>
                <a:gridCol w="2458880"/>
                <a:gridCol w="3035324"/>
                <a:gridCol w="2396246"/>
              </a:tblGrid>
              <a:tr h="417076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UPHC Quality Score Card</a:t>
                      </a:r>
                      <a:endParaRPr lang="en-GB" sz="18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4721" marR="54721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768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Dressing Room &amp; Emergency</a:t>
                      </a:r>
                      <a:endParaRPr lang="en-GB" sz="18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General Clinic</a:t>
                      </a:r>
                      <a:endParaRPr lang="en-GB" sz="18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Maternity Health</a:t>
                      </a:r>
                      <a:endParaRPr lang="en-GB" sz="18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New Born &amp; Child Health</a:t>
                      </a:r>
                      <a:endParaRPr lang="en-GB" sz="18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4721" marR="54721" marT="0" marB="0" anchor="ctr"/>
                </a:tc>
              </a:tr>
              <a:tr h="4124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0.0</a:t>
                      </a:r>
                      <a:endParaRPr lang="en-GB" sz="18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60.1</a:t>
                      </a:r>
                      <a:endParaRPr lang="en-GB" sz="18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68.3</a:t>
                      </a:r>
                      <a:endParaRPr lang="en-GB" sz="18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48.9</a:t>
                      </a:r>
                      <a:endParaRPr lang="en-GB" sz="18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4721" marR="54721" marT="0" marB="0" anchor="ctr"/>
                </a:tc>
              </a:tr>
              <a:tr h="4124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Immunization</a:t>
                      </a:r>
                      <a:endParaRPr lang="en-GB" sz="18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4721" marR="54721" marT="0" marB="0" anchor="ctr"/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UPHC Score</a:t>
                      </a:r>
                      <a:endParaRPr lang="en-GB" sz="18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4721" marR="54721" marT="0" marB="0" anchor="ctr"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Family Planning</a:t>
                      </a:r>
                      <a:endParaRPr lang="en-GB" sz="18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4721" marR="54721" marT="0" marB="0" anchor="ctr"/>
                </a:tc>
              </a:tr>
              <a:tr h="3343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60.1</a:t>
                      </a:r>
                      <a:endParaRPr lang="en-GB" sz="18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4721" marR="54721" marT="0" marB="0" anchor="ctr"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43.5</a:t>
                      </a:r>
                      <a:endParaRPr lang="en-GB" sz="18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4721" marR="54721" marT="0" marB="0" anchor="ctr"/>
                </a:tc>
              </a:tr>
              <a:tr h="5797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Communicable Disease</a:t>
                      </a:r>
                      <a:endParaRPr lang="en-GB" sz="18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4721" marR="54721" marT="0" marB="0" anchor="ctr"/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42.8</a:t>
                      </a:r>
                      <a:endParaRPr lang="en-GB" sz="18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4721" marR="54721" marT="0" marB="0" anchor="ctr"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Non Communicable Disease</a:t>
                      </a:r>
                      <a:endParaRPr lang="en-GB" sz="18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4721" marR="54721" marT="0" marB="0" anchor="ctr"/>
                </a:tc>
              </a:tr>
              <a:tr h="3602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37.3</a:t>
                      </a:r>
                      <a:endParaRPr lang="en-GB" sz="18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4721" marR="54721" marT="0" marB="0" anchor="ctr"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25.9</a:t>
                      </a:r>
                      <a:endParaRPr lang="en-GB" sz="18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4721" marR="54721" marT="0" marB="0" anchor="ctr"/>
                </a:tc>
              </a:tr>
              <a:tr h="4768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Outreach</a:t>
                      </a:r>
                      <a:endParaRPr lang="en-GB" sz="18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Pharmacy</a:t>
                      </a:r>
                      <a:endParaRPr lang="en-GB" sz="18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Laboratory</a:t>
                      </a:r>
                      <a:endParaRPr lang="en-GB" sz="18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General Administration</a:t>
                      </a:r>
                      <a:endParaRPr lang="en-GB" sz="18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4721" marR="54721" marT="0" marB="0" anchor="ctr"/>
                </a:tc>
              </a:tr>
              <a:tr h="4124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68</a:t>
                      </a:r>
                      <a:endParaRPr lang="en-GB" sz="18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51.8</a:t>
                      </a:r>
                      <a:endParaRPr lang="en-GB" sz="18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0.0</a:t>
                      </a:r>
                      <a:endParaRPr lang="en-GB" sz="18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44.8</a:t>
                      </a:r>
                      <a:endParaRPr lang="en-GB" sz="18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4721" marR="54721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9694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</a:t>
            </a:r>
            <a:r>
              <a:rPr lang="en-US" dirty="0" smtClean="0"/>
              <a:t>4 Area </a:t>
            </a:r>
            <a:r>
              <a:rPr lang="en-US" dirty="0"/>
              <a:t>of Concern wise score card for UPHC New </a:t>
            </a:r>
            <a:r>
              <a:rPr lang="en-US" dirty="0" err="1"/>
              <a:t>Yadwindra</a:t>
            </a:r>
            <a:r>
              <a:rPr lang="en-US" dirty="0"/>
              <a:t> Colony</a:t>
            </a:r>
            <a:r>
              <a:rPr lang="en-GB" dirty="0"/>
              <a:t/>
            </a:r>
            <a:br>
              <a:rPr lang="en-GB" dirty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448203633"/>
              </p:ext>
            </p:extLst>
          </p:nvPr>
        </p:nvGraphicFramePr>
        <p:xfrm>
          <a:off x="359764" y="2458389"/>
          <a:ext cx="11362543" cy="44143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69380"/>
                <a:gridCol w="2256984"/>
                <a:gridCol w="2471935"/>
                <a:gridCol w="3064244"/>
              </a:tblGrid>
              <a:tr h="493418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HOSPITAL QUALITY SCORE CARD </a:t>
                      </a:r>
                      <a:endParaRPr lang="en-GB" sz="20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93418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 AREA OF CONCERN WISE</a:t>
                      </a:r>
                      <a:endParaRPr lang="en-GB" sz="20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39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Service Provision</a:t>
                      </a:r>
                      <a:endParaRPr lang="en-GB" sz="20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Patient Rights</a:t>
                      </a:r>
                      <a:endParaRPr lang="en-GB" sz="20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Inputs</a:t>
                      </a:r>
                      <a:endParaRPr lang="en-GB" sz="20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Support Services</a:t>
                      </a:r>
                      <a:endParaRPr lang="en-GB" sz="20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 anchor="b"/>
                </a:tc>
              </a:tr>
              <a:tr h="4539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45.3%</a:t>
                      </a:r>
                      <a:endParaRPr lang="en-GB" sz="20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56.5%</a:t>
                      </a:r>
                      <a:endParaRPr lang="en-GB" sz="20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42.9%</a:t>
                      </a:r>
                      <a:endParaRPr lang="en-GB" sz="20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50.7%</a:t>
                      </a:r>
                      <a:endParaRPr lang="en-GB" sz="20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 anchor="b"/>
                </a:tc>
              </a:tr>
              <a:tr h="845858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HOSPITAL SCORE</a:t>
                      </a:r>
                      <a:endParaRPr lang="en-GB" sz="20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8793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42.8%</a:t>
                      </a:r>
                      <a:endParaRPr lang="en-GB" sz="20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39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Clinical Services</a:t>
                      </a:r>
                      <a:endParaRPr lang="en-GB" sz="20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Infection Control</a:t>
                      </a:r>
                      <a:endParaRPr lang="en-GB" sz="20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Quality Management</a:t>
                      </a:r>
                      <a:endParaRPr lang="en-GB" sz="20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Outcome</a:t>
                      </a:r>
                      <a:endParaRPr lang="en-GB" sz="20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 anchor="b"/>
                </a:tc>
              </a:tr>
              <a:tr h="4539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48.8%</a:t>
                      </a:r>
                      <a:endParaRPr lang="en-GB" sz="20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51.9%</a:t>
                      </a:r>
                      <a:endParaRPr lang="en-GB" sz="20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5.7%</a:t>
                      </a:r>
                      <a:endParaRPr lang="en-GB" sz="20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12.2%</a:t>
                      </a:r>
                      <a:endParaRPr lang="en-GB" sz="20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72241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5 Thematic wise score card for UPHC Arya </a:t>
            </a:r>
            <a:r>
              <a:rPr lang="en-US" dirty="0" err="1"/>
              <a:t>Samaj</a:t>
            </a:r>
            <a:r>
              <a:rPr lang="en-GB" dirty="0"/>
              <a:t/>
            </a:r>
            <a:br>
              <a:rPr lang="en-GB" dirty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98079173"/>
              </p:ext>
            </p:extLst>
          </p:nvPr>
        </p:nvGraphicFramePr>
        <p:xfrm>
          <a:off x="539646" y="2592326"/>
          <a:ext cx="11032761" cy="41880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33628"/>
                <a:gridCol w="2492748"/>
                <a:gridCol w="3077133"/>
                <a:gridCol w="2429252"/>
              </a:tblGrid>
              <a:tr h="407519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UPHC Quality Score Card</a:t>
                      </a:r>
                      <a:endParaRPr lang="en-GB" sz="18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4721" marR="54721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658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Dressing Room &amp; Emergency</a:t>
                      </a:r>
                      <a:endParaRPr lang="en-GB" sz="18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General Clinic</a:t>
                      </a:r>
                      <a:endParaRPr lang="en-GB" sz="18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Maternity Health</a:t>
                      </a:r>
                      <a:endParaRPr lang="en-GB" sz="18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New Born &amp; Child Health</a:t>
                      </a:r>
                      <a:endParaRPr lang="en-GB" sz="18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4721" marR="54721" marT="0" marB="0" anchor="ctr"/>
                </a:tc>
              </a:tr>
              <a:tr h="4030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53.6</a:t>
                      </a:r>
                      <a:endParaRPr lang="en-GB" sz="18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73.6</a:t>
                      </a:r>
                      <a:endParaRPr lang="en-GB" sz="18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78.5</a:t>
                      </a:r>
                      <a:endParaRPr lang="en-GB" sz="18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60.9</a:t>
                      </a:r>
                      <a:endParaRPr lang="en-GB" sz="18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4721" marR="54721" marT="0" marB="0" anchor="ctr"/>
                </a:tc>
              </a:tr>
              <a:tr h="4030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Immunization</a:t>
                      </a:r>
                      <a:endParaRPr lang="en-GB" sz="18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4721" marR="54721" marT="0" marB="0" anchor="ctr"/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UPHC Score</a:t>
                      </a:r>
                      <a:endParaRPr lang="en-GB" sz="18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4721" marR="54721" marT="0" marB="0" anchor="ctr"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Family Planning</a:t>
                      </a:r>
                      <a:endParaRPr lang="en-GB" sz="18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4721" marR="54721" marT="0" marB="0" anchor="ctr"/>
                </a:tc>
              </a:tr>
              <a:tr h="3266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70.9</a:t>
                      </a:r>
                      <a:endParaRPr lang="en-GB" sz="18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4721" marR="54721" marT="0" marB="0" anchor="ctr"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49.4</a:t>
                      </a:r>
                      <a:endParaRPr lang="en-GB" sz="18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4721" marR="54721" marT="0" marB="0" anchor="ctr"/>
                </a:tc>
              </a:tr>
              <a:tr h="5664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Communicable Disease</a:t>
                      </a:r>
                      <a:endParaRPr lang="en-GB" sz="18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4721" marR="54721" marT="0" marB="0" anchor="ctr"/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61.3</a:t>
                      </a:r>
                      <a:endParaRPr lang="en-GB" sz="18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4721" marR="54721" marT="0" marB="0" anchor="ctr"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Non Communicable Disease</a:t>
                      </a:r>
                      <a:endParaRPr lang="en-GB" sz="18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4721" marR="54721" marT="0" marB="0" anchor="ctr"/>
                </a:tc>
              </a:tr>
              <a:tr h="3519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42.9</a:t>
                      </a:r>
                      <a:endParaRPr lang="en-GB" sz="18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4721" marR="54721" marT="0" marB="0" anchor="ctr"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28.3</a:t>
                      </a:r>
                      <a:endParaRPr lang="en-GB" sz="18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4721" marR="54721" marT="0" marB="0" anchor="ctr"/>
                </a:tc>
              </a:tr>
              <a:tr h="4658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Outreach</a:t>
                      </a:r>
                      <a:endParaRPr lang="en-GB" sz="18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Pharmacy</a:t>
                      </a:r>
                      <a:endParaRPr lang="en-GB" sz="18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Laboratory</a:t>
                      </a:r>
                      <a:endParaRPr lang="en-GB" sz="18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General Administration</a:t>
                      </a:r>
                      <a:endParaRPr lang="en-GB" sz="18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4721" marR="54721" marT="0" marB="0" anchor="ctr"/>
                </a:tc>
              </a:tr>
              <a:tr h="4030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73.5</a:t>
                      </a:r>
                      <a:endParaRPr lang="en-GB" sz="18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72.0</a:t>
                      </a:r>
                      <a:endParaRPr lang="en-GB" sz="18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69.0</a:t>
                      </a:r>
                      <a:endParaRPr lang="en-GB" sz="18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55.2</a:t>
                      </a:r>
                      <a:endParaRPr lang="en-GB" sz="18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4721" marR="54721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90090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6 Area of Concern wise score card for UPHC Arya </a:t>
            </a:r>
            <a:r>
              <a:rPr lang="en-US" dirty="0" err="1"/>
              <a:t>Samaj</a:t>
            </a:r>
            <a:r>
              <a:rPr lang="en-GB" dirty="0"/>
              <a:t/>
            </a:r>
            <a:br>
              <a:rPr lang="en-GB" dirty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799503834"/>
              </p:ext>
            </p:extLst>
          </p:nvPr>
        </p:nvGraphicFramePr>
        <p:xfrm>
          <a:off x="269822" y="2458388"/>
          <a:ext cx="11542426" cy="43397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25887"/>
                <a:gridCol w="2292715"/>
                <a:gridCol w="2511069"/>
                <a:gridCol w="3112755"/>
              </a:tblGrid>
              <a:tr h="362941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HOSPITAL QUALITY SCORE CARD </a:t>
                      </a:r>
                      <a:endParaRPr lang="en-GB" sz="24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2941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 AREA OF CONCERN WISE</a:t>
                      </a:r>
                      <a:endParaRPr lang="en-GB" sz="24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402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Service Provision</a:t>
                      </a:r>
                      <a:endParaRPr lang="en-GB" sz="24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Patient Rights</a:t>
                      </a:r>
                      <a:endParaRPr lang="en-GB" sz="24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Inputs</a:t>
                      </a:r>
                      <a:endParaRPr lang="en-GB" sz="24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Support Services</a:t>
                      </a:r>
                      <a:endParaRPr lang="en-GB" sz="24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 anchor="b"/>
                </a:tc>
              </a:tr>
              <a:tr h="3188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64.9%</a:t>
                      </a:r>
                      <a:endParaRPr lang="en-GB" sz="24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72.7%</a:t>
                      </a:r>
                      <a:endParaRPr lang="en-GB" sz="24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67.5%</a:t>
                      </a:r>
                      <a:endParaRPr lang="en-GB" sz="24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67.2%</a:t>
                      </a:r>
                      <a:endParaRPr lang="en-GB" sz="24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 anchor="b"/>
                </a:tc>
              </a:tr>
              <a:tr h="622186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HOSPITAL SCORE</a:t>
                      </a:r>
                      <a:endParaRPr lang="en-GB" sz="24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9980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61.3%</a:t>
                      </a:r>
                      <a:endParaRPr lang="en-GB" sz="24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741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Clinical Services</a:t>
                      </a:r>
                      <a:endParaRPr lang="en-GB" sz="24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Infection Control</a:t>
                      </a:r>
                      <a:endParaRPr lang="en-GB" sz="24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Quality Management</a:t>
                      </a:r>
                      <a:endParaRPr lang="en-GB" sz="24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Outcome</a:t>
                      </a:r>
                      <a:endParaRPr lang="en-GB" sz="24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 anchor="b"/>
                </a:tc>
              </a:tr>
              <a:tr h="3110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62.5%</a:t>
                      </a:r>
                      <a:endParaRPr lang="en-GB" sz="24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87.5%</a:t>
                      </a:r>
                      <a:endParaRPr lang="en-GB" sz="24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14.2%</a:t>
                      </a:r>
                      <a:endParaRPr lang="en-GB" sz="24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21.1%</a:t>
                      </a:r>
                      <a:endParaRPr lang="en-GB" sz="24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3450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7 Thematic wise score card for UPHC </a:t>
            </a:r>
            <a:r>
              <a:rPr lang="en-US" dirty="0" err="1"/>
              <a:t>Janta</a:t>
            </a:r>
            <a:r>
              <a:rPr lang="en-US" dirty="0"/>
              <a:t> Nagar</a:t>
            </a:r>
            <a:r>
              <a:rPr lang="en-GB" dirty="0"/>
              <a:t/>
            </a:r>
            <a:br>
              <a:rPr lang="en-GB" dirty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644476453"/>
              </p:ext>
            </p:extLst>
          </p:nvPr>
        </p:nvGraphicFramePr>
        <p:xfrm>
          <a:off x="434716" y="2592324"/>
          <a:ext cx="11137691" cy="42696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62480"/>
                <a:gridCol w="2516456"/>
                <a:gridCol w="3106399"/>
                <a:gridCol w="2452356"/>
              </a:tblGrid>
              <a:tr h="422012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UPHC Quality Score Card</a:t>
                      </a:r>
                      <a:endParaRPr lang="en-GB" sz="18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4721" marR="54721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824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Dressing Room &amp; Emergency</a:t>
                      </a:r>
                      <a:endParaRPr lang="en-GB" sz="18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General Clinic</a:t>
                      </a:r>
                      <a:endParaRPr lang="en-GB" sz="18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Maternity Health</a:t>
                      </a:r>
                      <a:endParaRPr lang="en-GB" sz="18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New Born &amp; Child Health</a:t>
                      </a:r>
                      <a:endParaRPr lang="en-GB" sz="18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4721" marR="54721" marT="0" marB="0" anchor="ctr"/>
                </a:tc>
              </a:tr>
              <a:tr h="4173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63.7</a:t>
                      </a:r>
                      <a:endParaRPr lang="en-GB" sz="18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80.3</a:t>
                      </a:r>
                      <a:endParaRPr lang="en-GB" sz="18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78.9</a:t>
                      </a:r>
                      <a:endParaRPr lang="en-GB" sz="18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66.1</a:t>
                      </a:r>
                      <a:endParaRPr lang="en-GB" sz="18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4721" marR="54721" marT="0" marB="0" anchor="ctr"/>
                </a:tc>
              </a:tr>
              <a:tr h="4173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Immunization</a:t>
                      </a:r>
                      <a:endParaRPr lang="en-GB" sz="18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4721" marR="54721" marT="0" marB="0" anchor="ctr"/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UPHC Score</a:t>
                      </a:r>
                      <a:endParaRPr lang="en-GB" sz="18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4721" marR="54721" marT="0" marB="0" anchor="ctr"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Family Planning</a:t>
                      </a:r>
                      <a:endParaRPr lang="en-GB" sz="18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4721" marR="54721" marT="0" marB="0" anchor="ctr"/>
                </a:tc>
              </a:tr>
              <a:tr h="3383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76.6</a:t>
                      </a:r>
                      <a:endParaRPr lang="en-GB" sz="18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4721" marR="54721" marT="0" marB="0" anchor="ctr"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71.8</a:t>
                      </a:r>
                      <a:endParaRPr lang="en-GB" sz="18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4721" marR="54721" marT="0" marB="0" anchor="ctr"/>
                </a:tc>
              </a:tr>
              <a:tr h="5865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Communicable Disease</a:t>
                      </a:r>
                      <a:endParaRPr lang="en-GB" sz="18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4721" marR="54721" marT="0" marB="0" anchor="ctr"/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69.0</a:t>
                      </a:r>
                      <a:endParaRPr lang="en-GB" sz="18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4721" marR="54721" marT="0" marB="0" anchor="ctr"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Non Communicable Disease</a:t>
                      </a:r>
                      <a:endParaRPr lang="en-GB" sz="18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4721" marR="54721" marT="0" marB="0" anchor="ctr"/>
                </a:tc>
              </a:tr>
              <a:tr h="3644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57.1</a:t>
                      </a:r>
                      <a:endParaRPr lang="en-GB" sz="18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4721" marR="54721" marT="0" marB="0" anchor="ctr"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34.9</a:t>
                      </a:r>
                      <a:endParaRPr lang="en-GB" sz="18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4721" marR="54721" marT="0" marB="0" anchor="ctr"/>
                </a:tc>
              </a:tr>
              <a:tr h="4824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Outreach</a:t>
                      </a:r>
                      <a:endParaRPr lang="en-GB" sz="18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Pharmacy</a:t>
                      </a:r>
                      <a:endParaRPr lang="en-GB" sz="18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Laboratory</a:t>
                      </a:r>
                      <a:endParaRPr lang="en-GB" sz="18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General Administration</a:t>
                      </a:r>
                      <a:endParaRPr lang="en-GB" sz="18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4721" marR="54721" marT="0" marB="0" anchor="ctr"/>
                </a:tc>
              </a:tr>
              <a:tr h="4173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75.3</a:t>
                      </a:r>
                      <a:endParaRPr lang="en-GB" sz="18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83.9</a:t>
                      </a:r>
                      <a:endParaRPr lang="en-GB" sz="18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71.1</a:t>
                      </a:r>
                      <a:endParaRPr lang="en-GB" sz="18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64.7</a:t>
                      </a:r>
                      <a:endParaRPr lang="en-GB" sz="18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4721" marR="54721" marT="0" marB="0" anchor="ctr"/>
                </a:tc>
              </a:tr>
            </a:tbl>
          </a:graphicData>
        </a:graphic>
      </p:graphicFrame>
      <p:graphicFrame>
        <p:nvGraphicFramePr>
          <p:cNvPr id="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644476453"/>
              </p:ext>
            </p:extLst>
          </p:nvPr>
        </p:nvGraphicFramePr>
        <p:xfrm>
          <a:off x="449706" y="2427432"/>
          <a:ext cx="11137691" cy="42696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62480"/>
                <a:gridCol w="2516456"/>
                <a:gridCol w="3106399"/>
                <a:gridCol w="2452356"/>
              </a:tblGrid>
              <a:tr h="422012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UPHC Quality Score Card</a:t>
                      </a:r>
                      <a:endParaRPr lang="en-GB" sz="18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4721" marR="54721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824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Dressing Room &amp; Emergency</a:t>
                      </a:r>
                      <a:endParaRPr lang="en-GB" sz="18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General Clinic</a:t>
                      </a:r>
                      <a:endParaRPr lang="en-GB" sz="18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Maternity Health</a:t>
                      </a:r>
                      <a:endParaRPr lang="en-GB" sz="18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New Born &amp; Child Health</a:t>
                      </a:r>
                      <a:endParaRPr lang="en-GB" sz="18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4721" marR="54721" marT="0" marB="0" anchor="ctr"/>
                </a:tc>
              </a:tr>
              <a:tr h="4173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63.7</a:t>
                      </a:r>
                      <a:endParaRPr lang="en-GB" sz="18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80.3</a:t>
                      </a:r>
                      <a:endParaRPr lang="en-GB" sz="18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78.9</a:t>
                      </a:r>
                      <a:endParaRPr lang="en-GB" sz="18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66.1</a:t>
                      </a:r>
                      <a:endParaRPr lang="en-GB" sz="18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4721" marR="54721" marT="0" marB="0" anchor="ctr"/>
                </a:tc>
              </a:tr>
              <a:tr h="4173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Immunization</a:t>
                      </a:r>
                      <a:endParaRPr lang="en-GB" sz="18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4721" marR="54721" marT="0" marB="0" anchor="ctr"/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UPHC Score</a:t>
                      </a:r>
                      <a:endParaRPr lang="en-GB" sz="18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4721" marR="54721" marT="0" marB="0" anchor="ctr"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Family Planning</a:t>
                      </a:r>
                      <a:endParaRPr lang="en-GB" sz="18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4721" marR="54721" marT="0" marB="0" anchor="ctr"/>
                </a:tc>
              </a:tr>
              <a:tr h="3383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76.6</a:t>
                      </a:r>
                      <a:endParaRPr lang="en-GB" sz="18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4721" marR="54721" marT="0" marB="0" anchor="ctr"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71.8</a:t>
                      </a:r>
                      <a:endParaRPr lang="en-GB" sz="18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4721" marR="54721" marT="0" marB="0" anchor="ctr"/>
                </a:tc>
              </a:tr>
              <a:tr h="5865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Communicable Disease</a:t>
                      </a:r>
                      <a:endParaRPr lang="en-GB" sz="18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4721" marR="54721" marT="0" marB="0" anchor="ctr"/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69.0</a:t>
                      </a:r>
                      <a:endParaRPr lang="en-GB" sz="18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4721" marR="54721" marT="0" marB="0" anchor="ctr"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Non Communicable Disease</a:t>
                      </a:r>
                      <a:endParaRPr lang="en-GB" sz="18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4721" marR="54721" marT="0" marB="0" anchor="ctr"/>
                </a:tc>
              </a:tr>
              <a:tr h="3644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57.1</a:t>
                      </a:r>
                      <a:endParaRPr lang="en-GB" sz="18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4721" marR="54721" marT="0" marB="0" anchor="ctr"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34.9</a:t>
                      </a:r>
                      <a:endParaRPr lang="en-GB" sz="18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4721" marR="54721" marT="0" marB="0" anchor="ctr"/>
                </a:tc>
              </a:tr>
              <a:tr h="4824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Outreach</a:t>
                      </a:r>
                      <a:endParaRPr lang="en-GB" sz="18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Pharmacy</a:t>
                      </a:r>
                      <a:endParaRPr lang="en-GB" sz="18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Laboratory</a:t>
                      </a:r>
                      <a:endParaRPr lang="en-GB" sz="18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General Administration</a:t>
                      </a:r>
                      <a:endParaRPr lang="en-GB" sz="18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4721" marR="54721" marT="0" marB="0" anchor="ctr"/>
                </a:tc>
              </a:tr>
              <a:tr h="4173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75.3</a:t>
                      </a:r>
                      <a:endParaRPr lang="en-GB" sz="18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83.9</a:t>
                      </a:r>
                      <a:endParaRPr lang="en-GB" sz="18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71.1</a:t>
                      </a:r>
                      <a:endParaRPr lang="en-GB" sz="18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64.7</a:t>
                      </a:r>
                      <a:endParaRPr lang="en-GB" sz="18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4721" marR="54721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29405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8 Area of Concern wise score card for UPHC </a:t>
            </a:r>
            <a:r>
              <a:rPr lang="en-US" dirty="0" err="1"/>
              <a:t>Janta</a:t>
            </a:r>
            <a:r>
              <a:rPr lang="en-US" dirty="0"/>
              <a:t> Nagar</a:t>
            </a:r>
            <a:r>
              <a:rPr lang="en-GB" dirty="0"/>
              <a:t/>
            </a:r>
            <a:br>
              <a:rPr lang="en-GB" dirty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72967563"/>
              </p:ext>
            </p:extLst>
          </p:nvPr>
        </p:nvGraphicFramePr>
        <p:xfrm>
          <a:off x="569626" y="2443398"/>
          <a:ext cx="10912840" cy="3731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28112"/>
                <a:gridCol w="2167658"/>
                <a:gridCol w="2374101"/>
                <a:gridCol w="2942969"/>
              </a:tblGrid>
              <a:tr h="321141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HOSPITAL QUALITY SCORE CARD </a:t>
                      </a:r>
                      <a:endParaRPr lang="en-GB" sz="20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1141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 AREA OF CONCERN WISE</a:t>
                      </a:r>
                      <a:endParaRPr lang="en-GB" sz="20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665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Service Provision</a:t>
                      </a:r>
                      <a:endParaRPr lang="en-GB" sz="20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Patient Rights</a:t>
                      </a:r>
                      <a:endParaRPr lang="en-GB" sz="20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Inputs</a:t>
                      </a:r>
                      <a:endParaRPr lang="en-GB" sz="20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Support Services</a:t>
                      </a:r>
                      <a:endParaRPr lang="en-GB" sz="20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 anchor="b"/>
                </a:tc>
              </a:tr>
              <a:tr h="2856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66.8%</a:t>
                      </a:r>
                      <a:endParaRPr lang="en-GB" sz="20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75.8%</a:t>
                      </a:r>
                      <a:endParaRPr lang="en-GB" sz="20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81.3%</a:t>
                      </a:r>
                      <a:endParaRPr lang="en-GB" sz="20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82.5%</a:t>
                      </a:r>
                      <a:endParaRPr lang="en-GB" sz="20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 anchor="b"/>
                </a:tc>
              </a:tr>
              <a:tr h="550529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HOSPITAL SCORE</a:t>
                      </a:r>
                      <a:endParaRPr lang="en-GB" sz="20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6494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69.0%</a:t>
                      </a:r>
                      <a:endParaRPr lang="en-GB" sz="20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619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Clinical Services</a:t>
                      </a:r>
                      <a:endParaRPr lang="en-GB" sz="20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Infection Control</a:t>
                      </a:r>
                      <a:endParaRPr lang="en-GB" sz="20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Quality Management</a:t>
                      </a:r>
                      <a:endParaRPr lang="en-GB" sz="20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Outcome</a:t>
                      </a:r>
                      <a:endParaRPr lang="en-GB" sz="20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 anchor="b"/>
                </a:tc>
              </a:tr>
              <a:tr h="2856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76.6%</a:t>
                      </a:r>
                      <a:endParaRPr lang="en-GB" sz="20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93.3%</a:t>
                      </a:r>
                      <a:endParaRPr lang="en-GB" sz="20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7.7%</a:t>
                      </a:r>
                      <a:endParaRPr lang="en-GB" sz="20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7.9%</a:t>
                      </a:r>
                      <a:endParaRPr lang="en-GB" sz="20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69587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9 Thematic wise score card for UPHC Paras Ram Nagar</a:t>
            </a:r>
            <a:r>
              <a:rPr lang="en-GB" dirty="0"/>
              <a:t/>
            </a:r>
            <a:br>
              <a:rPr lang="en-GB" dirty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14704780"/>
              </p:ext>
            </p:extLst>
          </p:nvPr>
        </p:nvGraphicFramePr>
        <p:xfrm>
          <a:off x="389745" y="2592326"/>
          <a:ext cx="11152680" cy="42968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66601"/>
                <a:gridCol w="2519842"/>
                <a:gridCol w="3110580"/>
                <a:gridCol w="2455657"/>
              </a:tblGrid>
              <a:tr h="426843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UPHC Quality Score Card</a:t>
                      </a:r>
                      <a:endParaRPr lang="en-GB" sz="18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4721" marR="54721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879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Dressing Room &amp; Emergency</a:t>
                      </a:r>
                      <a:endParaRPr lang="en-GB" sz="18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General Clinic</a:t>
                      </a:r>
                      <a:endParaRPr lang="en-GB" sz="18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Maternity Health</a:t>
                      </a:r>
                      <a:endParaRPr lang="en-GB" sz="18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New Born &amp; Child Health</a:t>
                      </a:r>
                      <a:endParaRPr lang="en-GB" sz="18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4721" marR="54721" marT="0" marB="0" anchor="ctr"/>
                </a:tc>
              </a:tr>
              <a:tr h="4221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61.6</a:t>
                      </a:r>
                      <a:endParaRPr lang="en-GB" sz="18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72.1</a:t>
                      </a:r>
                      <a:endParaRPr lang="en-GB" sz="18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74.8</a:t>
                      </a:r>
                      <a:endParaRPr lang="en-GB" sz="18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62.1</a:t>
                      </a:r>
                      <a:endParaRPr lang="en-GB" sz="18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4721" marR="54721" marT="0" marB="0" anchor="ctr"/>
                </a:tc>
              </a:tr>
              <a:tr h="4221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Immunization</a:t>
                      </a:r>
                      <a:endParaRPr lang="en-GB" sz="18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4721" marR="54721" marT="0" marB="0" anchor="ctr"/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UPHC Score</a:t>
                      </a:r>
                      <a:endParaRPr lang="en-GB" sz="18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4721" marR="54721" marT="0" marB="0" anchor="ctr"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Family Planning</a:t>
                      </a:r>
                      <a:endParaRPr lang="en-GB" sz="18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4721" marR="54721" marT="0" marB="0" anchor="ctr"/>
                </a:tc>
              </a:tr>
              <a:tr h="3421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62.7</a:t>
                      </a:r>
                      <a:endParaRPr lang="en-GB" sz="18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4721" marR="54721" marT="0" marB="0" anchor="ctr"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58.2</a:t>
                      </a:r>
                      <a:endParaRPr lang="en-GB" sz="18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4721" marR="54721" marT="0" marB="0" anchor="ctr"/>
                </a:tc>
              </a:tr>
              <a:tr h="5933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Communicable Disease</a:t>
                      </a:r>
                      <a:endParaRPr lang="en-GB" sz="18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4721" marR="54721" marT="0" marB="0" anchor="ctr"/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60.1</a:t>
                      </a:r>
                      <a:endParaRPr lang="en-GB" sz="18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4721" marR="54721" marT="0" marB="0" anchor="ctr"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Non Communicable Disease</a:t>
                      </a:r>
                      <a:endParaRPr lang="en-GB" sz="18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4721" marR="54721" marT="0" marB="0" anchor="ctr"/>
                </a:tc>
              </a:tr>
              <a:tr h="3686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49.6</a:t>
                      </a:r>
                      <a:endParaRPr lang="en-GB" sz="18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4721" marR="54721" marT="0" marB="0" anchor="ctr"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28.3</a:t>
                      </a:r>
                      <a:endParaRPr lang="en-GB" sz="18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4721" marR="54721" marT="0" marB="0" anchor="ctr"/>
                </a:tc>
              </a:tr>
              <a:tr h="4879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Outreach</a:t>
                      </a:r>
                      <a:endParaRPr lang="en-GB" sz="18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Pharmacy</a:t>
                      </a:r>
                      <a:endParaRPr lang="en-GB" sz="18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Laboratory</a:t>
                      </a:r>
                      <a:endParaRPr lang="en-GB" sz="18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General Administration</a:t>
                      </a:r>
                      <a:endParaRPr lang="en-GB" sz="18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4721" marR="54721" marT="0" marB="0" anchor="ctr"/>
                </a:tc>
              </a:tr>
              <a:tr h="4221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64.9</a:t>
                      </a:r>
                      <a:endParaRPr lang="en-GB" sz="18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70.2</a:t>
                      </a:r>
                      <a:endParaRPr lang="en-GB" sz="18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56.1</a:t>
                      </a:r>
                      <a:endParaRPr lang="en-GB" sz="18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4721" marR="54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57.2</a:t>
                      </a:r>
                      <a:endParaRPr lang="en-GB" sz="18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4721" marR="54721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24735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Specific Objective</a:t>
            </a:r>
            <a:r>
              <a:rPr lang="en-GB" dirty="0"/>
              <a:t/>
            </a:r>
            <a:br>
              <a:rPr lang="en-GB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endParaRPr lang="en-GB" sz="2400" dirty="0"/>
          </a:p>
          <a:p>
            <a:pPr lvl="0" fontAlgn="base"/>
            <a:r>
              <a:rPr lang="en-IN" sz="2400" dirty="0"/>
              <a:t>To identify the areas of concern for the quality of care for the UPHC</a:t>
            </a:r>
            <a:endParaRPr lang="en-GB" sz="2400" dirty="0"/>
          </a:p>
          <a:p>
            <a:pPr lvl="0" fontAlgn="base"/>
            <a:r>
              <a:rPr lang="en-IN" sz="2400" dirty="0"/>
              <a:t>To identify the best practices that are followed in the UPHC</a:t>
            </a:r>
            <a:endParaRPr lang="en-GB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59498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10 Area of Concern wise score card for UPHC Paras Ram Nagar</a:t>
            </a:r>
            <a:r>
              <a:rPr lang="en-GB" dirty="0"/>
              <a:t/>
            </a:r>
            <a:br>
              <a:rPr lang="en-GB" dirty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14842395"/>
              </p:ext>
            </p:extLst>
          </p:nvPr>
        </p:nvGraphicFramePr>
        <p:xfrm>
          <a:off x="374754" y="2413416"/>
          <a:ext cx="11107712" cy="42946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89328"/>
                <a:gridCol w="2206366"/>
                <a:gridCol w="2416496"/>
                <a:gridCol w="2995522"/>
              </a:tblGrid>
              <a:tr h="381685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HOSPITAL QUALITY SCORE CARD </a:t>
                      </a:r>
                      <a:endParaRPr lang="en-GB" sz="20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1685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 AREA OF CONCERN WISE</a:t>
                      </a:r>
                      <a:endParaRPr lang="en-GB" sz="20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733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Service Provision</a:t>
                      </a:r>
                      <a:endParaRPr lang="en-GB" sz="20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Patient Rights</a:t>
                      </a:r>
                      <a:endParaRPr lang="en-GB" sz="20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Inputs</a:t>
                      </a:r>
                      <a:endParaRPr lang="en-GB" sz="20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Support Services</a:t>
                      </a:r>
                      <a:endParaRPr lang="en-GB" sz="20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 anchor="b"/>
                </a:tc>
              </a:tr>
              <a:tr h="3752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54.4%</a:t>
                      </a:r>
                      <a:endParaRPr lang="en-GB" sz="20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75.8%</a:t>
                      </a:r>
                      <a:endParaRPr lang="en-GB" sz="20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70.4%</a:t>
                      </a:r>
                      <a:endParaRPr lang="en-GB" sz="20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66.8%</a:t>
                      </a:r>
                      <a:endParaRPr lang="en-GB" sz="20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 anchor="b"/>
                </a:tc>
              </a:tr>
              <a:tr h="654316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HOSPITAL SCORE</a:t>
                      </a:r>
                      <a:endParaRPr lang="en-GB" sz="20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8809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60.1%</a:t>
                      </a:r>
                      <a:endParaRPr lang="en-GB" sz="20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244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Clinical Services</a:t>
                      </a:r>
                      <a:endParaRPr lang="en-GB" sz="20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Infection Control</a:t>
                      </a:r>
                      <a:endParaRPr lang="en-GB" sz="20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Quality Management</a:t>
                      </a:r>
                      <a:endParaRPr lang="en-GB" sz="20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Outcome</a:t>
                      </a:r>
                      <a:endParaRPr lang="en-GB" sz="20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 anchor="b"/>
                </a:tc>
              </a:tr>
              <a:tr h="3752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67.3%</a:t>
                      </a:r>
                      <a:endParaRPr lang="en-GB" sz="20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89.1%</a:t>
                      </a:r>
                      <a:endParaRPr lang="en-GB" sz="20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4.9%</a:t>
                      </a:r>
                      <a:endParaRPr lang="en-GB" sz="20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0.0%</a:t>
                      </a:r>
                      <a:endParaRPr lang="en-GB" sz="20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58701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PARETO ANALYSIS</a:t>
            </a:r>
            <a:r>
              <a:rPr lang="en-GB" dirty="0"/>
              <a:t/>
            </a:r>
            <a:br>
              <a:rPr lang="en-GB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n-US" sz="2000" dirty="0"/>
              <a:t>A Pareto chart, also called a Pareto distribution diagram, is a vertical bar graph in which values are plotted in decreasing order of relative frequency from left to right. </a:t>
            </a:r>
            <a:endParaRPr lang="en-US" sz="2000" dirty="0" smtClean="0"/>
          </a:p>
          <a:p>
            <a:pPr algn="just"/>
            <a:r>
              <a:rPr lang="en-US" sz="2000" dirty="0" smtClean="0"/>
              <a:t>Pareto </a:t>
            </a:r>
            <a:r>
              <a:rPr lang="en-US" sz="2000" dirty="0"/>
              <a:t>charts are extremely useful for </a:t>
            </a:r>
            <a:r>
              <a:rPr lang="en-US" sz="2000" dirty="0" err="1"/>
              <a:t>analysing</a:t>
            </a:r>
            <a:r>
              <a:rPr lang="en-US" sz="2000" dirty="0"/>
              <a:t> what problems need attention first because the taller bars on the chart, which represent frequency, clearly illustrate which variables have the greatest cumulative effect on a given system, like in Pareto graph found 2 main causes, if we try to solve those (20%) 2 causes, the remaining (80%) will be solved because these causes are inter related. </a:t>
            </a:r>
            <a:endParaRPr lang="en-GB" sz="2000" dirty="0"/>
          </a:p>
          <a:p>
            <a:pPr algn="just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40754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Fig.1 Pareto Analysis of UPHC </a:t>
            </a:r>
            <a:r>
              <a:rPr lang="en-US" dirty="0" err="1"/>
              <a:t>Anand</a:t>
            </a:r>
            <a:r>
              <a:rPr lang="en-US" dirty="0"/>
              <a:t> Nagar B</a:t>
            </a:r>
            <a:r>
              <a:rPr lang="en-GB" dirty="0"/>
              <a:t/>
            </a:r>
            <a:br>
              <a:rPr lang="en-GB" dirty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60969159"/>
              </p:ext>
            </p:extLst>
          </p:nvPr>
        </p:nvGraphicFramePr>
        <p:xfrm>
          <a:off x="314793" y="2603499"/>
          <a:ext cx="11407515" cy="40521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36386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Fig.2 Pareto Analysis of UPHC New </a:t>
            </a:r>
            <a:r>
              <a:rPr lang="en-US" dirty="0" err="1"/>
              <a:t>Yadwindra</a:t>
            </a:r>
            <a:r>
              <a:rPr lang="en-US" dirty="0"/>
              <a:t> Colony</a:t>
            </a:r>
            <a:r>
              <a:rPr lang="en-GB" dirty="0"/>
              <a:t/>
            </a:r>
            <a:br>
              <a:rPr lang="en-GB" dirty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739110337"/>
              </p:ext>
            </p:extLst>
          </p:nvPr>
        </p:nvGraphicFramePr>
        <p:xfrm>
          <a:off x="269823" y="2603499"/>
          <a:ext cx="11392525" cy="38722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1264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Fig.3 Pareto Analysis of UPHC Arya </a:t>
            </a:r>
            <a:r>
              <a:rPr lang="en-US" dirty="0" err="1"/>
              <a:t>Samaj</a:t>
            </a:r>
            <a:r>
              <a:rPr lang="en-GB" dirty="0"/>
              <a:t/>
            </a:r>
            <a:br>
              <a:rPr lang="en-GB" dirty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139324605"/>
              </p:ext>
            </p:extLst>
          </p:nvPr>
        </p:nvGraphicFramePr>
        <p:xfrm>
          <a:off x="329784" y="2603499"/>
          <a:ext cx="11587396" cy="40671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82500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Fig.4 Pareto Analysis of UPHC </a:t>
            </a:r>
            <a:r>
              <a:rPr lang="en-US" dirty="0" err="1"/>
              <a:t>Janta</a:t>
            </a:r>
            <a:r>
              <a:rPr lang="en-US" dirty="0"/>
              <a:t> Nagar</a:t>
            </a:r>
            <a:r>
              <a:rPr lang="en-GB" dirty="0"/>
              <a:t/>
            </a:r>
            <a:br>
              <a:rPr lang="en-GB" dirty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564258366"/>
              </p:ext>
            </p:extLst>
          </p:nvPr>
        </p:nvGraphicFramePr>
        <p:xfrm>
          <a:off x="359764" y="2603500"/>
          <a:ext cx="11362544" cy="38422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42299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Fig.5 Pareto Analysis of UPHC Paras Ram Nagar</a:t>
            </a:r>
            <a:r>
              <a:rPr lang="en-GB" dirty="0"/>
              <a:t/>
            </a:r>
            <a:br>
              <a:rPr lang="en-GB" dirty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499325408"/>
              </p:ext>
            </p:extLst>
          </p:nvPr>
        </p:nvGraphicFramePr>
        <p:xfrm>
          <a:off x="299804" y="2603499"/>
          <a:ext cx="11302584" cy="37223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13732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v</a:t>
            </a:r>
            <a:endParaRPr lang="en-IN" dirty="0"/>
          </a:p>
        </p:txBody>
      </p:sp>
      <p:pic>
        <p:nvPicPr>
          <p:cNvPr id="4" name="Picture 3"/>
          <p:cNvPicPr/>
          <p:nvPr/>
        </p:nvPicPr>
        <p:blipFill>
          <a:blip r:embed="rId2"/>
          <a:srcRect l="2297" t="38486" r="28978" b="16119"/>
          <a:stretch>
            <a:fillRect/>
          </a:stretch>
        </p:blipFill>
        <p:spPr bwMode="auto">
          <a:xfrm>
            <a:off x="492369" y="489885"/>
            <a:ext cx="11197883" cy="2886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/>
          <a:srcRect l="1771" t="32895" r="28803" b="7551"/>
          <a:stretch>
            <a:fillRect/>
          </a:stretch>
        </p:blipFill>
        <p:spPr bwMode="auto">
          <a:xfrm>
            <a:off x="492369" y="3376246"/>
            <a:ext cx="11197883" cy="3481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Gap Analysis</a:t>
            </a:r>
            <a:r>
              <a:rPr lang="en-GB" dirty="0"/>
              <a:t/>
            </a:r>
            <a:br>
              <a:rPr lang="en-GB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823" y="2348667"/>
            <a:ext cx="11922177" cy="3416300"/>
          </a:xfrm>
        </p:spPr>
        <p:txBody>
          <a:bodyPr>
            <a:noAutofit/>
          </a:bodyPr>
          <a:lstStyle/>
          <a:p>
            <a:pPr lvl="0" algn="just"/>
            <a:r>
              <a:rPr lang="en-IN" sz="1600" dirty="0"/>
              <a:t>Some of the UPHCs did not have Laboratory services like </a:t>
            </a:r>
            <a:r>
              <a:rPr lang="en-IN" sz="1600" dirty="0" err="1"/>
              <a:t>Hb</a:t>
            </a:r>
            <a:r>
              <a:rPr lang="en-IN" sz="1600" dirty="0"/>
              <a:t>, Blood Grouping, BT &amp; CT, and Blood Sugar etc. (</a:t>
            </a:r>
            <a:r>
              <a:rPr lang="en-IN" sz="1600" dirty="0" err="1"/>
              <a:t>Anand</a:t>
            </a:r>
            <a:r>
              <a:rPr lang="en-IN" sz="1600" dirty="0"/>
              <a:t> Nagar B, New </a:t>
            </a:r>
            <a:r>
              <a:rPr lang="en-IN" sz="1600" dirty="0" err="1"/>
              <a:t>Yadwindra</a:t>
            </a:r>
            <a:r>
              <a:rPr lang="en-IN" sz="1600" dirty="0"/>
              <a:t> Colony)</a:t>
            </a:r>
            <a:endParaRPr lang="en-GB" sz="1600" dirty="0"/>
          </a:p>
          <a:p>
            <a:pPr lvl="0" algn="just"/>
            <a:r>
              <a:rPr lang="en-IN" sz="1600" dirty="0"/>
              <a:t>Non  availability of MO during evening OPD ( </a:t>
            </a:r>
            <a:r>
              <a:rPr lang="en-IN" sz="1600" dirty="0" err="1"/>
              <a:t>Anand</a:t>
            </a:r>
            <a:r>
              <a:rPr lang="en-IN" sz="1600" dirty="0"/>
              <a:t> Nagar B)</a:t>
            </a:r>
            <a:endParaRPr lang="en-GB" sz="1600" dirty="0"/>
          </a:p>
          <a:p>
            <a:pPr lvl="0" algn="just"/>
            <a:r>
              <a:rPr lang="en-IN" sz="1600" dirty="0"/>
              <a:t>The UPHCs were not updated with the latest BMW rules, 2016. </a:t>
            </a:r>
            <a:endParaRPr lang="en-GB" sz="1600" dirty="0"/>
          </a:p>
          <a:p>
            <a:pPr lvl="0" algn="just"/>
            <a:r>
              <a:rPr lang="en-IN" sz="1600" dirty="0"/>
              <a:t>UPHCs did not have IUCD insertion instruments under family planning services</a:t>
            </a:r>
            <a:endParaRPr lang="en-GB" sz="1600" dirty="0"/>
          </a:p>
          <a:p>
            <a:pPr lvl="0" algn="just"/>
            <a:r>
              <a:rPr lang="en-IN" sz="1600" dirty="0"/>
              <a:t>ILR and Deep freezer were not available (</a:t>
            </a:r>
            <a:r>
              <a:rPr lang="en-IN" sz="1600" dirty="0" err="1"/>
              <a:t>Anand</a:t>
            </a:r>
            <a:r>
              <a:rPr lang="en-IN" sz="1600" dirty="0"/>
              <a:t> Nagar B, New </a:t>
            </a:r>
            <a:r>
              <a:rPr lang="en-IN" sz="1600" dirty="0" err="1"/>
              <a:t>Yadwindra</a:t>
            </a:r>
            <a:r>
              <a:rPr lang="en-IN" sz="1600" dirty="0"/>
              <a:t> Colony)</a:t>
            </a:r>
            <a:endParaRPr lang="en-GB" sz="1600" dirty="0"/>
          </a:p>
          <a:p>
            <a:pPr lvl="0" algn="just"/>
            <a:r>
              <a:rPr lang="en-IN" sz="1600" dirty="0"/>
              <a:t>No Quality team at the UPHCs was formed</a:t>
            </a:r>
            <a:endParaRPr lang="en-GB" sz="1600" dirty="0"/>
          </a:p>
          <a:p>
            <a:pPr lvl="0" algn="just"/>
            <a:r>
              <a:rPr lang="en-IN" sz="1600" dirty="0"/>
              <a:t>UPHCs did not have Autoclave or Boiler for decontamination (</a:t>
            </a:r>
            <a:r>
              <a:rPr lang="en-IN" sz="1600" dirty="0" err="1"/>
              <a:t>Anand</a:t>
            </a:r>
            <a:r>
              <a:rPr lang="en-IN" sz="1600" dirty="0"/>
              <a:t> Nagar B, New </a:t>
            </a:r>
            <a:r>
              <a:rPr lang="en-IN" sz="1600" dirty="0" err="1"/>
              <a:t>Yadwindra</a:t>
            </a:r>
            <a:r>
              <a:rPr lang="en-IN" sz="1600" dirty="0"/>
              <a:t> Colony)</a:t>
            </a:r>
            <a:endParaRPr lang="en-GB" sz="1600" dirty="0"/>
          </a:p>
          <a:p>
            <a:pPr lvl="0" algn="just"/>
            <a:r>
              <a:rPr lang="en-IN" sz="1600" dirty="0"/>
              <a:t>No training of staff for services like RBSK, NSSK, DAKSHTA emergency management of snake poisoning </a:t>
            </a:r>
            <a:r>
              <a:rPr lang="en-IN" sz="1600" dirty="0" err="1"/>
              <a:t>etc</a:t>
            </a:r>
            <a:endParaRPr lang="en-GB" sz="1600" dirty="0"/>
          </a:p>
          <a:p>
            <a:pPr lvl="0" algn="just"/>
            <a:r>
              <a:rPr lang="en-IN" sz="1600" dirty="0"/>
              <a:t>No Patient &amp; Employee satisfaction survey at defined interval was being done.</a:t>
            </a:r>
            <a:endParaRPr lang="en-GB" sz="1600" dirty="0"/>
          </a:p>
          <a:p>
            <a:pPr lvl="0" algn="just"/>
            <a:r>
              <a:rPr lang="en-IN" sz="1600" dirty="0"/>
              <a:t>No SOP’s were available for the concerned departments</a:t>
            </a:r>
            <a:endParaRPr lang="en-GB" sz="1600" dirty="0"/>
          </a:p>
          <a:p>
            <a:pPr lvl="0" algn="just"/>
            <a:r>
              <a:rPr lang="en-IN" sz="1600" dirty="0"/>
              <a:t>No regular meeting by the MO I/c with higher authorities regarding the essential requirements and concerned issues of the facility was being </a:t>
            </a:r>
            <a:r>
              <a:rPr lang="en-IN" sz="1600" dirty="0" smtClean="0"/>
              <a:t>done</a:t>
            </a:r>
            <a:endParaRPr lang="en-GB" sz="1600" dirty="0"/>
          </a:p>
          <a:p>
            <a:pPr algn="just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19934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Recommendations</a:t>
            </a:r>
            <a:r>
              <a:rPr lang="en-GB" dirty="0"/>
              <a:t/>
            </a:r>
            <a:br>
              <a:rPr lang="en-GB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794" y="2323475"/>
            <a:ext cx="11692328" cy="3696325"/>
          </a:xfrm>
        </p:spPr>
        <p:txBody>
          <a:bodyPr>
            <a:noAutofit/>
          </a:bodyPr>
          <a:lstStyle/>
          <a:p>
            <a:pPr lvl="0">
              <a:buNone/>
            </a:pPr>
            <a:r>
              <a:rPr lang="en-IN" dirty="0" smtClean="0"/>
              <a:t>State Level</a:t>
            </a:r>
          </a:p>
          <a:p>
            <a:pPr lvl="0"/>
            <a:r>
              <a:rPr lang="en-IN" dirty="0" smtClean="0"/>
              <a:t>All the departments should be there at the facility according to the National Quality Assurance Standards for UPHCs.</a:t>
            </a:r>
          </a:p>
          <a:p>
            <a:pPr lvl="0"/>
            <a:r>
              <a:rPr lang="en-IN" dirty="0" smtClean="0"/>
              <a:t>Appointment of a dedicated HR for UPHC</a:t>
            </a:r>
          </a:p>
          <a:p>
            <a:pPr lvl="0"/>
            <a:r>
              <a:rPr lang="en-IN" dirty="0" smtClean="0"/>
              <a:t>Legal compliance to utmost priority like Fire NOC.</a:t>
            </a:r>
          </a:p>
          <a:p>
            <a:pPr lvl="0"/>
            <a:r>
              <a:rPr lang="en-IN" dirty="0" smtClean="0"/>
              <a:t>Regularly and timely supplies of vaccines, inventory, ILR , Deep Freezer, Autoclave/ Boiler, drugs, instruments as per requirement.</a:t>
            </a:r>
          </a:p>
          <a:p>
            <a:pPr lvl="0"/>
            <a:r>
              <a:rPr lang="en-IN" dirty="0" smtClean="0"/>
              <a:t>The facility needs to be provided with IUCD insertion instruments under family planning to start with the family planning services</a:t>
            </a:r>
          </a:p>
          <a:p>
            <a:r>
              <a:rPr lang="en-US" dirty="0" smtClean="0"/>
              <a:t>Ensure regular meeting by the MO </a:t>
            </a:r>
            <a:r>
              <a:rPr lang="en-US" dirty="0" err="1" smtClean="0"/>
              <a:t>I/c</a:t>
            </a:r>
            <a:r>
              <a:rPr lang="en-US" dirty="0" smtClean="0"/>
              <a:t> with higher authorities regarding the essential requirements and concerned issues of the facility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7919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Methodology</a:t>
            </a:r>
            <a:r>
              <a:rPr lang="en-GB" dirty="0"/>
              <a:t/>
            </a:r>
            <a:br>
              <a:rPr lang="en-GB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 fontAlgn="base"/>
            <a:r>
              <a:rPr lang="en-IN" sz="2800" dirty="0"/>
              <a:t>Study Design- Descriptive Cross sectional study</a:t>
            </a:r>
            <a:endParaRPr lang="en-GB" sz="2800" dirty="0"/>
          </a:p>
          <a:p>
            <a:pPr lvl="0"/>
            <a:r>
              <a:rPr lang="en-US" sz="2800" dirty="0"/>
              <a:t>Study Area- Patiala and Bathinda District, Punjab.</a:t>
            </a:r>
            <a:endParaRPr lang="en-GB" sz="2800" dirty="0"/>
          </a:p>
          <a:p>
            <a:pPr lvl="0"/>
            <a:r>
              <a:rPr lang="en-US" sz="2800" dirty="0"/>
              <a:t>Duration of study- 17</a:t>
            </a:r>
            <a:r>
              <a:rPr lang="en-US" sz="2800" baseline="30000" dirty="0"/>
              <a:t>th</a:t>
            </a:r>
            <a:r>
              <a:rPr lang="en-US" sz="2800" dirty="0"/>
              <a:t> March’17 to 10</a:t>
            </a:r>
            <a:r>
              <a:rPr lang="en-US" sz="2800" baseline="30000" dirty="0"/>
              <a:t>th</a:t>
            </a:r>
            <a:r>
              <a:rPr lang="en-US" sz="2800" dirty="0"/>
              <a:t> May’17.</a:t>
            </a:r>
            <a:endParaRPr lang="en-GB" sz="2800" dirty="0"/>
          </a:p>
          <a:p>
            <a:pPr lvl="0"/>
            <a:r>
              <a:rPr lang="en-US" sz="2800" dirty="0"/>
              <a:t>Study Population- Patients, Patient attendants, Staff Nurses, Nodal  Officers, Medical Officers, Pharmacist, Lab Technician, ANM, ASHA workers</a:t>
            </a:r>
            <a:r>
              <a:rPr lang="en-US" sz="2800" dirty="0" smtClean="0"/>
              <a:t>,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xmlns="" val="204772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321169"/>
            <a:ext cx="8825659" cy="3698631"/>
          </a:xfrm>
        </p:spPr>
        <p:txBody>
          <a:bodyPr>
            <a:normAutofit fontScale="55000" lnSpcReduction="20000"/>
          </a:bodyPr>
          <a:lstStyle/>
          <a:p>
            <a:pPr lvl="0">
              <a:buNone/>
            </a:pPr>
            <a:r>
              <a:rPr lang="en-IN" sz="2500" dirty="0" smtClean="0"/>
              <a:t>Facility level</a:t>
            </a:r>
          </a:p>
          <a:p>
            <a:pPr lvl="0"/>
            <a:r>
              <a:rPr lang="en-IN" sz="2200" dirty="0" smtClean="0"/>
              <a:t>Establishment of Quality Assurance Team.</a:t>
            </a:r>
          </a:p>
          <a:p>
            <a:pPr lvl="0"/>
            <a:r>
              <a:rPr lang="en-IN" sz="2200" dirty="0" smtClean="0"/>
              <a:t>Conduct Patient &amp; Employee Satisfaction Surveys. </a:t>
            </a:r>
          </a:p>
          <a:p>
            <a:pPr lvl="0"/>
            <a:r>
              <a:rPr lang="en-IN" sz="2200" dirty="0" smtClean="0"/>
              <a:t>Development and distribution of the SOPs/ Protocols / Work instructions for critical processes of the facility</a:t>
            </a:r>
          </a:p>
          <a:p>
            <a:pPr lvl="0"/>
            <a:r>
              <a:rPr lang="en-IN" sz="2200" dirty="0" smtClean="0"/>
              <a:t>Measurement of productivity, efficiency, clinical care and service quality indicators periodically. </a:t>
            </a:r>
          </a:p>
          <a:p>
            <a:pPr lvl="0"/>
            <a:r>
              <a:rPr lang="en-IN" sz="2200" dirty="0" smtClean="0"/>
              <a:t>The facility should initiate basic Laboratory services like </a:t>
            </a:r>
            <a:r>
              <a:rPr lang="en-IN" sz="2200" dirty="0" err="1" smtClean="0"/>
              <a:t>Hb</a:t>
            </a:r>
            <a:r>
              <a:rPr lang="en-IN" sz="2200" dirty="0" smtClean="0"/>
              <a:t>, Blood Grouping, BT &amp; CT, and Blood Sugar etc.</a:t>
            </a:r>
          </a:p>
          <a:p>
            <a:pPr lvl="0"/>
            <a:r>
              <a:rPr lang="en-IN" sz="2200" dirty="0" smtClean="0"/>
              <a:t>Ensure availability of MO during evening OPD.</a:t>
            </a:r>
          </a:p>
          <a:p>
            <a:pPr lvl="0"/>
            <a:r>
              <a:rPr lang="en-IN" sz="2200" dirty="0" smtClean="0"/>
              <a:t>The facility needs to be updated with the latest BMW rules, 2016.</a:t>
            </a:r>
          </a:p>
          <a:p>
            <a:pPr lvl="0"/>
            <a:r>
              <a:rPr lang="en-IN" sz="2200" dirty="0" smtClean="0"/>
              <a:t>Orientation of the facility staff for Quality Standards for Urban Primary health centre, Infection control and Biomedical Waste 2016 guidelines </a:t>
            </a:r>
          </a:p>
          <a:p>
            <a:pPr lvl="0"/>
            <a:r>
              <a:rPr lang="en-IN" sz="2200" dirty="0" smtClean="0"/>
              <a:t>Training of staff for services like RBSK, NSSK, DAKSHTA emergency management of snake poisoning etc</a:t>
            </a:r>
          </a:p>
          <a:p>
            <a:pPr lvl="0"/>
            <a:r>
              <a:rPr lang="en-IN" sz="2200" dirty="0" smtClean="0"/>
              <a:t>Referral linkage should be strengthened.</a:t>
            </a:r>
          </a:p>
          <a:p>
            <a:pPr lvl="0"/>
            <a:r>
              <a:rPr lang="en-IN" sz="2200" dirty="0" smtClean="0"/>
              <a:t>Roles and responsibilities of the staff should be defined.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2875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335237"/>
            <a:ext cx="8825659" cy="3684563"/>
          </a:xfrm>
        </p:spPr>
        <p:txBody>
          <a:bodyPr/>
          <a:lstStyle/>
          <a:p>
            <a:r>
              <a:rPr lang="en-US" dirty="0" smtClean="0"/>
              <a:t>The practices that can be applied to other UPHCs are organizing a fixed day for  adolescent friendly clinic, availability of breast feeding corner, availability of complaint box for grievance </a:t>
            </a:r>
            <a:r>
              <a:rPr lang="en-US" dirty="0" err="1" smtClean="0"/>
              <a:t>redressal</a:t>
            </a:r>
            <a:r>
              <a:rPr lang="en-US" dirty="0" smtClean="0"/>
              <a:t>, establishment of an IEC corner. </a:t>
            </a:r>
            <a:endParaRPr lang="en-IN" dirty="0" smtClean="0"/>
          </a:p>
          <a:p>
            <a:pPr>
              <a:buNone/>
            </a:pPr>
            <a:endParaRPr lang="en-IN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1079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References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en-IN" dirty="0" smtClean="0"/>
              <a:t>An introduction to Quality Assurance in Healthcare, </a:t>
            </a:r>
            <a:r>
              <a:rPr lang="en-IN" dirty="0" err="1" smtClean="0"/>
              <a:t>Avedis</a:t>
            </a:r>
            <a:r>
              <a:rPr lang="en-IN" dirty="0" smtClean="0"/>
              <a:t> </a:t>
            </a:r>
            <a:r>
              <a:rPr lang="en-IN" dirty="0" err="1" smtClean="0"/>
              <a:t>Donabedian</a:t>
            </a:r>
            <a:endParaRPr lang="en-IN" dirty="0" smtClean="0"/>
          </a:p>
          <a:p>
            <a:pPr lvl="0"/>
            <a:r>
              <a:rPr lang="en-IN" dirty="0" smtClean="0"/>
              <a:t>Framework for implementation – National Urban Health Mission, Ministry of Health and Family Welfare, Govt. of India, May 2013</a:t>
            </a:r>
          </a:p>
          <a:p>
            <a:pPr lvl="0"/>
            <a:r>
              <a:rPr lang="en-IN" dirty="0" smtClean="0"/>
              <a:t>Biomedical Waste Management Rules, 2016</a:t>
            </a:r>
          </a:p>
          <a:p>
            <a:pPr lvl="0"/>
            <a:r>
              <a:rPr lang="en-IN" dirty="0" smtClean="0"/>
              <a:t>Quality Standards for Urban Primary Health Centres, Jan 2016 edition, Ministry of Health and Family Welfare, Govt. of India,</a:t>
            </a:r>
          </a:p>
          <a:p>
            <a:pPr lvl="0"/>
            <a:r>
              <a:rPr lang="en-IN" dirty="0" smtClean="0"/>
              <a:t>ISO 9001, Quality Management System requirement, Fourth Edition</a:t>
            </a:r>
          </a:p>
          <a:p>
            <a:pPr lvl="0"/>
            <a:r>
              <a:rPr lang="en-IN" dirty="0" err="1" smtClean="0"/>
              <a:t>Janani</a:t>
            </a:r>
            <a:r>
              <a:rPr lang="en-IN" dirty="0" smtClean="0"/>
              <a:t> </a:t>
            </a:r>
            <a:r>
              <a:rPr lang="en-IN" dirty="0" err="1" smtClean="0"/>
              <a:t>Suraksha</a:t>
            </a:r>
            <a:r>
              <a:rPr lang="en-IN" dirty="0" smtClean="0"/>
              <a:t> </a:t>
            </a:r>
            <a:r>
              <a:rPr lang="en-IN" dirty="0" err="1" smtClean="0"/>
              <a:t>Yojana</a:t>
            </a:r>
            <a:r>
              <a:rPr lang="en-IN" dirty="0" smtClean="0"/>
              <a:t>, Govt. of India, Ministry of Health and Family Welfare, Maternal Health Division.</a:t>
            </a:r>
          </a:p>
          <a:p>
            <a:pPr lvl="0"/>
            <a:r>
              <a:rPr lang="en-IN" dirty="0" smtClean="0"/>
              <a:t>National Accreditation Board for Hospital and Healthcare Provider, 3</a:t>
            </a:r>
            <a:r>
              <a:rPr lang="en-IN" baseline="30000" dirty="0" smtClean="0"/>
              <a:t>rd</a:t>
            </a:r>
            <a:r>
              <a:rPr lang="en-IN" dirty="0" smtClean="0"/>
              <a:t> Edition.</a:t>
            </a:r>
          </a:p>
          <a:p>
            <a:pPr lvl="0"/>
            <a:r>
              <a:rPr lang="en-IN" dirty="0" smtClean="0"/>
              <a:t>Operational Guidelines on Maternal and Newborn Health, Ministry of Health and Family Welfare, Govt. of India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IN" sz="4400" dirty="0" smtClean="0"/>
              <a:t>       </a:t>
            </a:r>
            <a:r>
              <a:rPr lang="en-IN" sz="6000" b="1" dirty="0" smtClean="0"/>
              <a:t>Thank you</a:t>
            </a:r>
            <a:endParaRPr lang="en-IN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349305"/>
            <a:ext cx="8825659" cy="3670495"/>
          </a:xfrm>
        </p:spPr>
        <p:txBody>
          <a:bodyPr>
            <a:noAutofit/>
          </a:bodyPr>
          <a:lstStyle/>
          <a:p>
            <a:pPr lvl="0"/>
            <a:r>
              <a:rPr lang="en-IN" sz="1600" smtClean="0"/>
              <a:t>Sampleframe</a:t>
            </a:r>
            <a:r>
              <a:rPr lang="en-IN" sz="1600" dirty="0" smtClean="0"/>
              <a:t> </a:t>
            </a:r>
            <a:r>
              <a:rPr lang="en-IN" sz="1600" dirty="0"/>
              <a:t>– Urban slum population of UPHC Paras Ram Nagar, </a:t>
            </a:r>
            <a:r>
              <a:rPr lang="en-IN" sz="1600" dirty="0" err="1"/>
              <a:t>Janta</a:t>
            </a:r>
            <a:r>
              <a:rPr lang="en-IN" sz="1600" dirty="0"/>
              <a:t> Nagar, Bathinda, Punjab, UPHC </a:t>
            </a:r>
            <a:r>
              <a:rPr lang="en-IN" sz="1600" dirty="0" err="1"/>
              <a:t>Anand</a:t>
            </a:r>
            <a:r>
              <a:rPr lang="en-IN" sz="1600" dirty="0"/>
              <a:t> Nagar B, New </a:t>
            </a:r>
            <a:r>
              <a:rPr lang="en-IN" sz="1600" dirty="0" err="1"/>
              <a:t>Yadwindra</a:t>
            </a:r>
            <a:r>
              <a:rPr lang="en-IN" sz="1600" dirty="0"/>
              <a:t> Colony, Arya </a:t>
            </a:r>
            <a:r>
              <a:rPr lang="en-IN" sz="1600" dirty="0" err="1"/>
              <a:t>Samaj</a:t>
            </a:r>
            <a:r>
              <a:rPr lang="en-IN" sz="1600" dirty="0"/>
              <a:t>, Patiala, Punjab</a:t>
            </a:r>
            <a:endParaRPr lang="en-GB" sz="1600" dirty="0"/>
          </a:p>
          <a:p>
            <a:pPr lvl="0"/>
            <a:r>
              <a:rPr lang="en-IN" sz="1600" dirty="0" smtClean="0"/>
              <a:t>Sample </a:t>
            </a:r>
            <a:r>
              <a:rPr lang="en-IN" sz="1600" dirty="0"/>
              <a:t>Size-</a:t>
            </a:r>
            <a:endParaRPr lang="en-GB" sz="1600" dirty="0"/>
          </a:p>
          <a:p>
            <a:r>
              <a:rPr lang="en-US" sz="1600" dirty="0"/>
              <a:t> UPHC Paras Ram Nagar, Bathinda, Punjab</a:t>
            </a:r>
            <a:endParaRPr lang="en-GB" sz="1600" dirty="0"/>
          </a:p>
          <a:p>
            <a:r>
              <a:rPr lang="en-US" sz="1600" dirty="0"/>
              <a:t> UPHC </a:t>
            </a:r>
            <a:r>
              <a:rPr lang="en-US" sz="1600" dirty="0" err="1"/>
              <a:t>Janta</a:t>
            </a:r>
            <a:r>
              <a:rPr lang="en-US" sz="1600" dirty="0"/>
              <a:t> Nagar, Bathinda, Punjab</a:t>
            </a:r>
            <a:endParaRPr lang="en-GB" sz="1600" dirty="0"/>
          </a:p>
          <a:p>
            <a:r>
              <a:rPr lang="en-US" sz="1600" dirty="0"/>
              <a:t> UPHC </a:t>
            </a:r>
            <a:r>
              <a:rPr lang="en-US" sz="1600" dirty="0" err="1"/>
              <a:t>Anand</a:t>
            </a:r>
            <a:r>
              <a:rPr lang="en-US" sz="1600" dirty="0"/>
              <a:t> Nagar B, Patiala, Punjab</a:t>
            </a:r>
            <a:endParaRPr lang="en-GB" sz="1600" dirty="0"/>
          </a:p>
          <a:p>
            <a:r>
              <a:rPr lang="en-US" sz="1600" dirty="0"/>
              <a:t> UPHC New </a:t>
            </a:r>
            <a:r>
              <a:rPr lang="en-US" sz="1600" dirty="0" err="1"/>
              <a:t>Yadwindra</a:t>
            </a:r>
            <a:r>
              <a:rPr lang="en-US" sz="1600" dirty="0"/>
              <a:t> Colony, Patiala, Punjab</a:t>
            </a:r>
            <a:endParaRPr lang="en-GB" sz="1600" dirty="0"/>
          </a:p>
          <a:p>
            <a:r>
              <a:rPr lang="en-US" sz="1600" dirty="0"/>
              <a:t> UPHC Arya </a:t>
            </a:r>
            <a:r>
              <a:rPr lang="en-US" sz="1600" dirty="0" err="1"/>
              <a:t>Samaj</a:t>
            </a:r>
            <a:r>
              <a:rPr lang="en-US" sz="1600" dirty="0"/>
              <a:t>, Patiala, Punjab</a:t>
            </a:r>
            <a:endParaRPr lang="en-GB" sz="1600" dirty="0"/>
          </a:p>
          <a:p>
            <a:pPr lvl="0"/>
            <a:r>
              <a:rPr lang="en-IN" sz="1600" dirty="0"/>
              <a:t>Sampling Technique- Convenient Sampling.</a:t>
            </a:r>
            <a:endParaRPr lang="en-GB" sz="16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7654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IN" sz="2800" dirty="0"/>
              <a:t>Data Collection Method- Checklist</a:t>
            </a:r>
            <a:endParaRPr lang="en-GB" sz="2800" dirty="0"/>
          </a:p>
          <a:p>
            <a:pPr lvl="0"/>
            <a:r>
              <a:rPr lang="en-IN" sz="2800" dirty="0"/>
              <a:t>Data Type Collected</a:t>
            </a:r>
            <a:endParaRPr lang="en-GB" sz="2800" dirty="0"/>
          </a:p>
          <a:p>
            <a:r>
              <a:rPr lang="en-US" sz="2800" dirty="0"/>
              <a:t>Primary source </a:t>
            </a:r>
            <a:r>
              <a:rPr lang="en-US" sz="2800" dirty="0" smtClean="0"/>
              <a:t>– </a:t>
            </a:r>
            <a:r>
              <a:rPr lang="en-US" sz="2800" dirty="0" smtClean="0"/>
              <a:t>Patient/Staff</a:t>
            </a:r>
            <a:r>
              <a:rPr lang="en-US" sz="2800" dirty="0" smtClean="0"/>
              <a:t> </a:t>
            </a:r>
            <a:r>
              <a:rPr lang="en-US" sz="2800" dirty="0"/>
              <a:t>Interview</a:t>
            </a:r>
            <a:endParaRPr lang="en-GB" sz="2800" dirty="0"/>
          </a:p>
          <a:p>
            <a:pPr lvl="0"/>
            <a:r>
              <a:rPr lang="en-US" sz="2800" dirty="0"/>
              <a:t>Data Analysis- Pareto Analysis using Microsoft Office Excel Worksheet. </a:t>
            </a:r>
            <a:endParaRPr lang="en-GB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14008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 used for Assessment of the UPHCs</a:t>
            </a:r>
            <a:r>
              <a:rPr lang="en-GB" dirty="0"/>
              <a:t/>
            </a:r>
            <a:br>
              <a:rPr lang="en-GB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10012718" cy="3416300"/>
          </a:xfrm>
        </p:spPr>
        <p:txBody>
          <a:bodyPr>
            <a:noAutofit/>
          </a:bodyPr>
          <a:lstStyle/>
          <a:p>
            <a:pPr lvl="0"/>
            <a:r>
              <a:rPr lang="en-IN" sz="3200" dirty="0" smtClean="0"/>
              <a:t>Observation </a:t>
            </a:r>
            <a:r>
              <a:rPr lang="en-IN" sz="3200" dirty="0"/>
              <a:t>of the facility processes</a:t>
            </a:r>
            <a:endParaRPr lang="en-GB" sz="3200" dirty="0"/>
          </a:p>
          <a:p>
            <a:pPr lvl="0"/>
            <a:r>
              <a:rPr lang="en-IN" sz="3200" dirty="0"/>
              <a:t>Documents/ Record Review at the Facility</a:t>
            </a:r>
            <a:endParaRPr lang="en-GB" sz="3200" dirty="0"/>
          </a:p>
          <a:p>
            <a:pPr lvl="0"/>
            <a:r>
              <a:rPr lang="en-IN" sz="3200" dirty="0"/>
              <a:t>Data Collection from various Departments and Nodal officer</a:t>
            </a:r>
            <a:endParaRPr lang="en-GB" sz="3200" dirty="0"/>
          </a:p>
          <a:p>
            <a:pPr lvl="0"/>
            <a:r>
              <a:rPr lang="en-IN" sz="3200" dirty="0"/>
              <a:t>Staff </a:t>
            </a:r>
            <a:r>
              <a:rPr lang="en-IN" sz="3200" dirty="0" smtClean="0"/>
              <a:t>interviews</a:t>
            </a:r>
          </a:p>
          <a:p>
            <a:pPr lvl="0"/>
            <a:r>
              <a:rPr lang="en-IN" sz="3200" dirty="0" smtClean="0"/>
              <a:t>Patient Interviews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xmlns="" val="131443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Departments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IN" dirty="0" smtClean="0"/>
              <a:t>General Clinic</a:t>
            </a:r>
          </a:p>
          <a:p>
            <a:r>
              <a:rPr lang="en-IN" dirty="0" smtClean="0"/>
              <a:t>Maternity Health</a:t>
            </a:r>
          </a:p>
          <a:p>
            <a:r>
              <a:rPr lang="en-IN" dirty="0" smtClean="0"/>
              <a:t>New Born &amp; Child Health</a:t>
            </a:r>
          </a:p>
          <a:p>
            <a:r>
              <a:rPr lang="en-IN" dirty="0" smtClean="0"/>
              <a:t>Immunization</a:t>
            </a:r>
          </a:p>
          <a:p>
            <a:r>
              <a:rPr lang="en-IN" dirty="0" smtClean="0"/>
              <a:t>Dressing Room &amp; Emergency</a:t>
            </a:r>
          </a:p>
          <a:p>
            <a:r>
              <a:rPr lang="en-IN" dirty="0" smtClean="0"/>
              <a:t>Family Planning</a:t>
            </a:r>
          </a:p>
          <a:p>
            <a:r>
              <a:rPr lang="en-IN" dirty="0" smtClean="0"/>
              <a:t>Communicable Disease</a:t>
            </a:r>
          </a:p>
          <a:p>
            <a:r>
              <a:rPr lang="en-IN" dirty="0" smtClean="0"/>
              <a:t>Non Communicable Disease</a:t>
            </a:r>
            <a:endParaRPr lang="en-IN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IN" dirty="0" smtClean="0"/>
              <a:t>Outreach</a:t>
            </a:r>
          </a:p>
          <a:p>
            <a:r>
              <a:rPr lang="en-IN" dirty="0" smtClean="0"/>
              <a:t>Pharmacy</a:t>
            </a:r>
          </a:p>
          <a:p>
            <a:r>
              <a:rPr lang="en-IN" dirty="0" smtClean="0"/>
              <a:t>Laboratory</a:t>
            </a:r>
          </a:p>
          <a:p>
            <a:r>
              <a:rPr lang="en-IN" dirty="0" smtClean="0"/>
              <a:t>General Administration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Areas of concern </a:t>
            </a:r>
            <a:r>
              <a:rPr lang="en-GB" dirty="0"/>
              <a:t/>
            </a:r>
            <a:br>
              <a:rPr lang="en-GB" dirty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224271141"/>
              </p:ext>
            </p:extLst>
          </p:nvPr>
        </p:nvGraphicFramePr>
        <p:xfrm>
          <a:off x="1155700" y="2095500"/>
          <a:ext cx="8824913" cy="3924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52196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294</TotalTime>
  <Words>1805</Words>
  <Application>Microsoft Macintosh PowerPoint</Application>
  <PresentationFormat>Custom</PresentationFormat>
  <Paragraphs>420</Paragraphs>
  <Slides>43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Ion Boardroom</vt:lpstr>
      <vt:lpstr>BASELINE ASSESSMENT OF  URBAN PRIMARY HEALTH CENTRES IN PUNJAB UNDER NATIONAL QUALITY ASSURANCE PROGRAMME </vt:lpstr>
      <vt:lpstr>Objectives   </vt:lpstr>
      <vt:lpstr>Specific Objective </vt:lpstr>
      <vt:lpstr>Methodology </vt:lpstr>
      <vt:lpstr>Sampling</vt:lpstr>
      <vt:lpstr>Slide 6</vt:lpstr>
      <vt:lpstr>Methods used for Assessment of the UPHCs </vt:lpstr>
      <vt:lpstr>Departments</vt:lpstr>
      <vt:lpstr>Areas of concern  </vt:lpstr>
      <vt:lpstr>1. Service Provision</vt:lpstr>
      <vt:lpstr>GENERAL CLINIC  </vt:lpstr>
      <vt:lpstr>Slide 12</vt:lpstr>
      <vt:lpstr>NEWBORN &amp; CHILD HEALTH  </vt:lpstr>
      <vt:lpstr>GENERAL ADMINISTRATION </vt:lpstr>
      <vt:lpstr>COMMUNICABLE DISEASE </vt:lpstr>
      <vt:lpstr>OUTREACH </vt:lpstr>
      <vt:lpstr>Slide 17</vt:lpstr>
      <vt:lpstr>2. Patient’s Rights  </vt:lpstr>
      <vt:lpstr>MATERNAL HEALTH </vt:lpstr>
      <vt:lpstr>Research Findings </vt:lpstr>
      <vt:lpstr>Table1 Thematic wise score card for UPHC Anand Nagar B </vt:lpstr>
      <vt:lpstr>Table 2 Area of Concern wise score card for UPHC Anand Nagar B </vt:lpstr>
      <vt:lpstr>Table 3 Thematic wise score card for UPHC New Yadwindra Colony </vt:lpstr>
      <vt:lpstr>Table 4 Area of Concern wise score card for UPHC New Yadwindra Colony </vt:lpstr>
      <vt:lpstr>Table 5 Thematic wise score card for UPHC Arya Samaj </vt:lpstr>
      <vt:lpstr>Table 6 Area of Concern wise score card for UPHC Arya Samaj </vt:lpstr>
      <vt:lpstr>Table 7 Thematic wise score card for UPHC Janta Nagar </vt:lpstr>
      <vt:lpstr>Table 8 Area of Concern wise score card for UPHC Janta Nagar </vt:lpstr>
      <vt:lpstr>Table 9 Thematic wise score card for UPHC Paras Ram Nagar </vt:lpstr>
      <vt:lpstr>Table 10 Area of Concern wise score card for UPHC Paras Ram Nagar </vt:lpstr>
      <vt:lpstr>PARETO ANALYSIS </vt:lpstr>
      <vt:lpstr>Fig.1 Pareto Analysis of UPHC Anand Nagar B </vt:lpstr>
      <vt:lpstr>Fig.2 Pareto Analysis of UPHC New Yadwindra Colony </vt:lpstr>
      <vt:lpstr>Fig.3 Pareto Analysis of UPHC Arya Samaj </vt:lpstr>
      <vt:lpstr>Fig.4 Pareto Analysis of UPHC Janta Nagar </vt:lpstr>
      <vt:lpstr>Fig.5 Pareto Analysis of UPHC Paras Ram Nagar </vt:lpstr>
      <vt:lpstr>Slide 37</vt:lpstr>
      <vt:lpstr>Gap Analysis </vt:lpstr>
      <vt:lpstr>Recommendations </vt:lpstr>
      <vt:lpstr>Slide 40</vt:lpstr>
      <vt:lpstr>Slide 41</vt:lpstr>
      <vt:lpstr>References</vt:lpstr>
      <vt:lpstr>Slide 43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Baseline assessment of Urban Primary Health Centres in Punjab under National Quality Assurance Programme </dc:title>
  <dc:creator>pahwashruti7@gmail.com</dc:creator>
  <cp:lastModifiedBy>HP WORLD</cp:lastModifiedBy>
  <cp:revision>21</cp:revision>
  <dcterms:created xsi:type="dcterms:W3CDTF">2017-05-14T07:11:48Z</dcterms:created>
  <dcterms:modified xsi:type="dcterms:W3CDTF">2017-05-27T06:49:15Z</dcterms:modified>
</cp:coreProperties>
</file>