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72" r:id="rId7"/>
    <p:sldId id="264" r:id="rId8"/>
    <p:sldId id="265" r:id="rId9"/>
    <p:sldId id="266" r:id="rId10"/>
    <p:sldId id="271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0"/>
  <c:chart>
    <c:plotArea>
      <c:layout>
        <c:manualLayout>
          <c:layoutTarget val="inner"/>
          <c:xMode val="edge"/>
          <c:yMode val="edge"/>
          <c:x val="0.14207383616521621"/>
          <c:y val="2.9914312181565553E-2"/>
          <c:w val="0.80070382649537253"/>
          <c:h val="0.448281225876177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Sheet1!$A$2:$A$7</c:f>
              <c:strCache>
                <c:ptCount val="6"/>
                <c:pt idx="0">
                  <c:v>Higher Studies</c:v>
                </c:pt>
                <c:pt idx="1">
                  <c:v>Going Abroad</c:v>
                </c:pt>
                <c:pt idx="2">
                  <c:v>Family Circumstances</c:v>
                </c:pt>
                <c:pt idx="3">
                  <c:v>Going back to hometown</c:v>
                </c:pt>
                <c:pt idx="4">
                  <c:v>Better Prospects</c:v>
                </c:pt>
                <c:pt idx="5">
                  <c:v>Others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</c:v>
                </c:pt>
                <c:pt idx="1">
                  <c:v>6</c:v>
                </c:pt>
                <c:pt idx="2">
                  <c:v>18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Higher Studies</c:v>
                </c:pt>
                <c:pt idx="1">
                  <c:v>Going Abroad</c:v>
                </c:pt>
                <c:pt idx="2">
                  <c:v>Family Circumstances</c:v>
                </c:pt>
                <c:pt idx="3">
                  <c:v>Going back to hometown</c:v>
                </c:pt>
                <c:pt idx="4">
                  <c:v>Better Prospects</c:v>
                </c:pt>
                <c:pt idx="5">
                  <c:v>Others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Higher Studies</c:v>
                </c:pt>
                <c:pt idx="1">
                  <c:v>Going Abroad</c:v>
                </c:pt>
                <c:pt idx="2">
                  <c:v>Family Circumstances</c:v>
                </c:pt>
                <c:pt idx="3">
                  <c:v>Going back to hometown</c:v>
                </c:pt>
                <c:pt idx="4">
                  <c:v>Better Prospects</c:v>
                </c:pt>
                <c:pt idx="5">
                  <c:v>Others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axId val="68152320"/>
        <c:axId val="68158208"/>
      </c:barChart>
      <c:catAx>
        <c:axId val="68152320"/>
        <c:scaling>
          <c:orientation val="minMax"/>
        </c:scaling>
        <c:axPos val="b"/>
        <c:tickLblPos val="nextTo"/>
        <c:crossAx val="68158208"/>
        <c:crosses val="autoZero"/>
        <c:auto val="1"/>
        <c:lblAlgn val="ctr"/>
        <c:lblOffset val="100"/>
      </c:catAx>
      <c:valAx>
        <c:axId val="68158208"/>
        <c:scaling>
          <c:orientation val="minMax"/>
        </c:scaling>
        <c:axPos val="l"/>
        <c:majorGridlines/>
        <c:numFmt formatCode="General" sourceLinked="1"/>
        <c:tickLblPos val="nextTo"/>
        <c:crossAx val="6815232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7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Sheet1!$A$2:$A$7</c:f>
              <c:strCache>
                <c:ptCount val="5"/>
                <c:pt idx="0">
                  <c:v>Higher Studies</c:v>
                </c:pt>
                <c:pt idx="1">
                  <c:v>Going Back to home town</c:v>
                </c:pt>
                <c:pt idx="2">
                  <c:v>Family Circumstances</c:v>
                </c:pt>
                <c:pt idx="3">
                  <c:v>Better Prospects</c:v>
                </c:pt>
                <c:pt idx="4">
                  <c:v>Others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24</c:v>
                </c:pt>
                <c:pt idx="2">
                  <c:v>24</c:v>
                </c:pt>
                <c:pt idx="3">
                  <c:v>48</c:v>
                </c:pt>
                <c:pt idx="4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Sheet1!$A$2:$A$7</c:f>
              <c:strCache>
                <c:ptCount val="5"/>
                <c:pt idx="0">
                  <c:v>Higher Studies</c:v>
                </c:pt>
                <c:pt idx="1">
                  <c:v>Going Back to home town</c:v>
                </c:pt>
                <c:pt idx="2">
                  <c:v>Family Circumstances</c:v>
                </c:pt>
                <c:pt idx="3">
                  <c:v>Better Prospects</c:v>
                </c:pt>
                <c:pt idx="4">
                  <c:v>Others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Sheet1!$A$2:$A$7</c:f>
              <c:strCache>
                <c:ptCount val="5"/>
                <c:pt idx="0">
                  <c:v>Higher Studies</c:v>
                </c:pt>
                <c:pt idx="1">
                  <c:v>Going Back to home town</c:v>
                </c:pt>
                <c:pt idx="2">
                  <c:v>Family Circumstances</c:v>
                </c:pt>
                <c:pt idx="3">
                  <c:v>Better Prospects</c:v>
                </c:pt>
                <c:pt idx="4">
                  <c:v>Others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axId val="58942976"/>
        <c:axId val="58944512"/>
      </c:barChart>
      <c:catAx>
        <c:axId val="58942976"/>
        <c:scaling>
          <c:orientation val="minMax"/>
        </c:scaling>
        <c:axPos val="b"/>
        <c:tickLblPos val="nextTo"/>
        <c:crossAx val="58944512"/>
        <c:crosses val="autoZero"/>
        <c:auto val="1"/>
        <c:lblAlgn val="ctr"/>
        <c:lblOffset val="100"/>
      </c:catAx>
      <c:valAx>
        <c:axId val="58944512"/>
        <c:scaling>
          <c:orientation val="minMax"/>
        </c:scaling>
        <c:axPos val="l"/>
        <c:majorGridlines/>
        <c:numFmt formatCode="General" sourceLinked="1"/>
        <c:tickLblPos val="nextTo"/>
        <c:crossAx val="5894297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Family Circumstances</c:v>
                </c:pt>
                <c:pt idx="1">
                  <c:v>Better Prospects</c:v>
                </c:pt>
                <c:pt idx="2">
                  <c:v>Higher Studies</c:v>
                </c:pt>
                <c:pt idx="3">
                  <c:v>Going Back To Hometown</c:v>
                </c:pt>
                <c:pt idx="4">
                  <c:v>Others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6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Family Circumstances</c:v>
                </c:pt>
                <c:pt idx="1">
                  <c:v>Better Prospects</c:v>
                </c:pt>
                <c:pt idx="2">
                  <c:v>Higher Studies</c:v>
                </c:pt>
                <c:pt idx="3">
                  <c:v>Going Back To Hometown</c:v>
                </c:pt>
                <c:pt idx="4">
                  <c:v>Others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Family Circumstances</c:v>
                </c:pt>
                <c:pt idx="1">
                  <c:v>Better Prospects</c:v>
                </c:pt>
                <c:pt idx="2">
                  <c:v>Higher Studies</c:v>
                </c:pt>
                <c:pt idx="3">
                  <c:v>Going Back To Hometown</c:v>
                </c:pt>
                <c:pt idx="4">
                  <c:v>Others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axId val="58998784"/>
        <c:axId val="59000320"/>
      </c:barChart>
      <c:catAx>
        <c:axId val="58998784"/>
        <c:scaling>
          <c:orientation val="minMax"/>
        </c:scaling>
        <c:axPos val="b"/>
        <c:tickLblPos val="nextTo"/>
        <c:crossAx val="59000320"/>
        <c:crosses val="autoZero"/>
        <c:auto val="1"/>
        <c:lblAlgn val="ctr"/>
        <c:lblOffset val="100"/>
      </c:catAx>
      <c:valAx>
        <c:axId val="59000320"/>
        <c:scaling>
          <c:orientation val="minMax"/>
        </c:scaling>
        <c:axPos val="l"/>
        <c:majorGridlines/>
        <c:numFmt formatCode="General" sourceLinked="1"/>
        <c:tickLblPos val="nextTo"/>
        <c:crossAx val="5899878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plotArea>
      <c:layout>
        <c:manualLayout>
          <c:layoutTarget val="inner"/>
          <c:xMode val="edge"/>
          <c:yMode val="edge"/>
          <c:x val="9.1424270495599841E-2"/>
          <c:y val="0.11182305336832896"/>
          <c:w val="0.85628814780505369"/>
          <c:h val="0.612580927384077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Better Prospects</c:v>
                </c:pt>
                <c:pt idx="1">
                  <c:v>Family Circumstances</c:v>
                </c:pt>
                <c:pt idx="2">
                  <c:v>Higher Studies</c:v>
                </c:pt>
                <c:pt idx="3">
                  <c:v>Going Abroad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Better Prospects</c:v>
                </c:pt>
                <c:pt idx="1">
                  <c:v>Family Circumstances</c:v>
                </c:pt>
                <c:pt idx="2">
                  <c:v>Higher Studies</c:v>
                </c:pt>
                <c:pt idx="3">
                  <c:v>Going Abroad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Better Prospects</c:v>
                </c:pt>
                <c:pt idx="1">
                  <c:v>Family Circumstances</c:v>
                </c:pt>
                <c:pt idx="2">
                  <c:v>Higher Studies</c:v>
                </c:pt>
                <c:pt idx="3">
                  <c:v>Going Abroad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axId val="59047296"/>
        <c:axId val="68195456"/>
      </c:barChart>
      <c:catAx>
        <c:axId val="59047296"/>
        <c:scaling>
          <c:orientation val="minMax"/>
        </c:scaling>
        <c:axPos val="b"/>
        <c:tickLblPos val="nextTo"/>
        <c:crossAx val="68195456"/>
        <c:crosses val="autoZero"/>
        <c:auto val="1"/>
        <c:lblAlgn val="ctr"/>
        <c:lblOffset val="100"/>
      </c:catAx>
      <c:valAx>
        <c:axId val="68195456"/>
        <c:scaling>
          <c:orientation val="minMax"/>
        </c:scaling>
        <c:axPos val="l"/>
        <c:majorGridlines/>
        <c:numFmt formatCode="General" sourceLinked="1"/>
        <c:tickLblPos val="nextTo"/>
        <c:crossAx val="5904729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E0824-E675-4288-9176-81F4ED187BA9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CBBA0-9B72-465D-8290-30EAA94AC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CBBA0-9B72-465D-8290-30EAA94ACE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5ADD7D-B9DD-4475-A391-8CB2F879691E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ADDF0A-3FAA-4AFD-9280-E6F85358093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Autofit/>
          </a:bodyPr>
          <a:lstStyle/>
          <a:p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Dissertation on Employee Attrition at B.L Kapur Super specialty Hospital</a:t>
            </a:r>
            <a:endParaRPr lang="en-U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9400" y="5715000"/>
            <a:ext cx="2133600" cy="6858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Presented By: Khushboo Gulati</a:t>
            </a:r>
            <a:endParaRPr lang="en-US" sz="2000" b="1" dirty="0"/>
          </a:p>
        </p:txBody>
      </p:sp>
      <p:pic>
        <p:nvPicPr>
          <p:cNvPr id="4" name="Picture 2" descr="C:\Users\gulati\Desktop\b.l.kapur-hospit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43400"/>
            <a:ext cx="6128657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Paramedical=8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Less attrition rate was seen in month of February </a:t>
            </a:r>
            <a:r>
              <a:rPr lang="en-US" sz="2400" dirty="0" err="1" smtClean="0"/>
              <a:t>i.e</a:t>
            </a:r>
            <a:r>
              <a:rPr lang="en-US" sz="2400" dirty="0" smtClean="0"/>
              <a:t>, nearly 2% followed by an increase of 3% in April and reduced in month of may with 1%.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895600" y="762000"/>
          <a:ext cx="38862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RECOMMENDATIONS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334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000" dirty="0" smtClean="0"/>
              <a:t>Attrition rate should be maintained by providing adequate and competitive remuneration and proper working hours to the employees</a:t>
            </a:r>
            <a:r>
              <a:rPr lang="en-US" sz="24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Stay-in interviews and regular counseling and mentoring help to find out, whether the employee is satisfied with the working condition</a:t>
            </a:r>
            <a:r>
              <a:rPr lang="en-US" sz="1900" dirty="0" smtClean="0"/>
              <a:t>.</a:t>
            </a:r>
          </a:p>
          <a:p>
            <a:endParaRPr lang="en-US" sz="2000" dirty="0" smtClean="0"/>
          </a:p>
          <a:p>
            <a:pPr lvl="0"/>
            <a:r>
              <a:rPr lang="en-US" sz="2000" dirty="0" smtClean="0"/>
              <a:t>Continuous development of the employees by way of trainings should be implemented to retain the employees.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Employee engagement is one of the options to reduce their stress and to make them feel as a part of the organization , better training and development can be provided. This can be done by way of conducting cultural programs every week, sports, celebrating birthdays etc.</a:t>
            </a:r>
          </a:p>
          <a:p>
            <a:endParaRPr lang="en-US" sz="2000" dirty="0" smtClean="0"/>
          </a:p>
          <a:p>
            <a:pPr lvl="0"/>
            <a:r>
              <a:rPr lang="en-US" sz="2000" dirty="0" smtClean="0"/>
              <a:t>More number of Recognition And Rewards and incentives can be given to the employees.</a:t>
            </a:r>
          </a:p>
          <a:p>
            <a:pPr lvl="0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LIMITATIONS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95300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Data analyzed on the basis of the exit interview form. Most of the employees leave the organization  for their personal reasons which is not quiet elaborated in the exit form.</a:t>
            </a:r>
          </a:p>
          <a:p>
            <a:pPr lvl="0"/>
            <a:r>
              <a:rPr lang="en-US" sz="2400" dirty="0"/>
              <a:t>Some part of data must be subjected due to emotions of the employees which might not give a clear reason of their exit.</a:t>
            </a:r>
          </a:p>
          <a:p>
            <a:pPr lvl="0"/>
            <a:r>
              <a:rPr lang="en-US" sz="2400" dirty="0" smtClean="0"/>
              <a:t>Some part of data </a:t>
            </a:r>
            <a:r>
              <a:rPr lang="en-US" sz="2400" dirty="0"/>
              <a:t>was not collected personally  &amp; all the interferences were withdrawn on the basis of previously collected information through the exit interview form.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1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THANK    YOU</a:t>
            </a:r>
            <a:endParaRPr lang="en-US" sz="13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dirty="0" smtClean="0">
                <a:ln/>
                <a:solidFill>
                  <a:schemeClr val="accent3"/>
                </a:solidFill>
              </a:rPr>
              <a:t>Organizational Profile</a:t>
            </a:r>
            <a:endParaRPr 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 anchor="t">
            <a:normAutofit/>
          </a:bodyPr>
          <a:lstStyle/>
          <a:p>
            <a:pPr lvl="0" algn="just"/>
            <a:r>
              <a:rPr lang="en-US" sz="2000" b="1" dirty="0"/>
              <a:t>VISION</a:t>
            </a:r>
            <a:r>
              <a:rPr lang="en-US" sz="2000" dirty="0"/>
              <a:t>: </a:t>
            </a:r>
            <a:r>
              <a:rPr lang="en-US" sz="1800" dirty="0"/>
              <a:t>To create a patient centric, tertiary healthcare organization focused on non instructive quality care utilizing leading edge </a:t>
            </a:r>
            <a:r>
              <a:rPr lang="en-US" sz="1800" dirty="0" smtClean="0"/>
              <a:t>technology with </a:t>
            </a:r>
            <a:r>
              <a:rPr lang="en-US" sz="1800" dirty="0"/>
              <a:t>a human </a:t>
            </a:r>
            <a:r>
              <a:rPr lang="en-US" sz="1800" dirty="0" smtClean="0"/>
              <a:t>touch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/>
              <a:t>MISSION  </a:t>
            </a:r>
            <a:r>
              <a:rPr lang="en-US" sz="2400" b="1" dirty="0" smtClean="0"/>
              <a:t> </a:t>
            </a:r>
            <a:r>
              <a:rPr lang="en-US" sz="2400" dirty="0" smtClean="0"/>
              <a:t>: </a:t>
            </a:r>
            <a:r>
              <a:rPr lang="en-US" sz="1800" dirty="0"/>
              <a:t>Achieve professional Excellence in delivering Quality Care.</a:t>
            </a:r>
          </a:p>
          <a:p>
            <a:pPr>
              <a:buNone/>
            </a:pPr>
            <a:r>
              <a:rPr lang="en-US" sz="1800" dirty="0"/>
              <a:t>               </a:t>
            </a:r>
            <a:r>
              <a:rPr lang="en-US" sz="1800" dirty="0" smtClean="0"/>
              <a:t>              </a:t>
            </a:r>
            <a:r>
              <a:rPr lang="en-US" sz="1800" dirty="0"/>
              <a:t>: Ensure care with integrity and ethics.</a:t>
            </a:r>
          </a:p>
          <a:p>
            <a:pPr>
              <a:buNone/>
            </a:pPr>
            <a:r>
              <a:rPr lang="en-US" sz="1800" dirty="0"/>
              <a:t>                 </a:t>
            </a:r>
            <a:r>
              <a:rPr lang="en-US" sz="1800" dirty="0" smtClean="0"/>
              <a:t>            </a:t>
            </a:r>
            <a:r>
              <a:rPr lang="en-US" sz="1800" dirty="0"/>
              <a:t>: Push frontiers of care through Research and education.</a:t>
            </a:r>
          </a:p>
          <a:p>
            <a:pPr>
              <a:buNone/>
            </a:pPr>
            <a:r>
              <a:rPr lang="en-US" sz="1800" dirty="0"/>
              <a:t>               </a:t>
            </a:r>
            <a:r>
              <a:rPr lang="en-US" sz="1800" dirty="0" smtClean="0"/>
              <a:t>              </a:t>
            </a:r>
            <a:r>
              <a:rPr lang="en-US" sz="1800" dirty="0"/>
              <a:t>: Adhere to National and global standards in healthcare</a:t>
            </a:r>
            <a:r>
              <a:rPr lang="en-US" sz="1800" dirty="0" smtClean="0"/>
              <a:t>.                                                                               : Provide </a:t>
            </a:r>
            <a:r>
              <a:rPr lang="en-US" sz="1800" dirty="0"/>
              <a:t>quality healthcare to all sections of Society</a:t>
            </a:r>
            <a:r>
              <a:rPr lang="en-US" sz="1800" dirty="0" smtClean="0"/>
              <a:t>.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>
              <a:buNone/>
            </a:pP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b="1" dirty="0" smtClean="0"/>
              <a:t>A </a:t>
            </a:r>
            <a:r>
              <a:rPr lang="en-US" sz="2000" b="1" dirty="0"/>
              <a:t>Passion For Healing</a:t>
            </a:r>
            <a:r>
              <a:rPr lang="en-US" sz="2000" dirty="0"/>
              <a:t>………</a:t>
            </a:r>
          </a:p>
          <a:p>
            <a:pPr>
              <a:buNone/>
            </a:pPr>
            <a:r>
              <a:rPr lang="en-US" sz="1800" dirty="0" smtClean="0"/>
              <a:t>      At </a:t>
            </a:r>
            <a:r>
              <a:rPr lang="en-US" sz="1800" dirty="0"/>
              <a:t>BLK, they are passionate about delivering the highest standard of healthcare. Be it the finest Doctors, cutting-edge medicine, state-of-the-art infrastructure or nursing with a smile.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38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Founder</a:t>
            </a:r>
            <a:r>
              <a:rPr lang="en-US" dirty="0" smtClean="0"/>
              <a:t>-</a:t>
            </a:r>
            <a:r>
              <a:rPr lang="en-US" sz="4500" dirty="0" smtClean="0"/>
              <a:t> </a:t>
            </a:r>
            <a:r>
              <a:rPr lang="en-US" sz="2600" dirty="0" smtClean="0"/>
              <a:t>Dr. B.L Kapur (Obstetrician </a:t>
            </a:r>
            <a:r>
              <a:rPr lang="en-US" sz="2600" dirty="0"/>
              <a:t>and </a:t>
            </a:r>
            <a:r>
              <a:rPr lang="en-US" sz="2600" dirty="0" smtClean="0"/>
              <a:t>Gynecologist)</a:t>
            </a:r>
            <a:endParaRPr lang="en-US" sz="2600" dirty="0"/>
          </a:p>
          <a:p>
            <a:r>
              <a:rPr lang="en-US" sz="2600" dirty="0" smtClean="0"/>
              <a:t> </a:t>
            </a:r>
            <a:r>
              <a:rPr lang="en-US" sz="2600" dirty="0"/>
              <a:t>The </a:t>
            </a:r>
            <a:r>
              <a:rPr lang="en-US" sz="2600" dirty="0" smtClean="0"/>
              <a:t>Hospital’s initial capacity was 200 bedded &amp; </a:t>
            </a:r>
            <a:r>
              <a:rPr lang="en-US" sz="2600" dirty="0"/>
              <a:t>inaugurated by the Prime Minister, Pt. Jawaharlal  Nehru  on 2</a:t>
            </a:r>
            <a:r>
              <a:rPr lang="en-US" sz="2600" baseline="30000" dirty="0"/>
              <a:t>nd</a:t>
            </a:r>
            <a:r>
              <a:rPr lang="en-US" sz="2600" dirty="0"/>
              <a:t> January, 1959.</a:t>
            </a:r>
            <a:r>
              <a:rPr lang="en-US" sz="2600" dirty="0" smtClean="0"/>
              <a:t> </a:t>
            </a:r>
          </a:p>
          <a:p>
            <a:r>
              <a:rPr lang="en-US" sz="2600" dirty="0" smtClean="0"/>
              <a:t>The Hospital has a capacity of 650 beds with dedicated 125 critical care beds with over 150 specialties.</a:t>
            </a:r>
          </a:p>
          <a:p>
            <a:pPr>
              <a:buFont typeface="Wingdings" pitchFamily="2" charset="2"/>
              <a:buChar char="v"/>
            </a:pPr>
            <a:r>
              <a:rPr lang="en-US" sz="2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Arial" pitchFamily="34" charset="0"/>
              </a:rPr>
              <a:t>Accreditation, Awards &amp; Recognition</a:t>
            </a:r>
          </a:p>
          <a:p>
            <a:pPr lvl="0" algn="just"/>
            <a:r>
              <a:rPr lang="en-US" sz="29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India’s largest Bone Marrow Transplant centre which is amongst the biggest in Asia.</a:t>
            </a:r>
          </a:p>
          <a:p>
            <a:pPr lvl="0" algn="just"/>
            <a:r>
              <a:rPr lang="en-US" sz="2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BLK was the youngest Hospital to have achieved NABH </a:t>
            </a:r>
            <a:r>
              <a:rPr lang="en-US" sz="2600" spc="-300" dirty="0">
                <a:latin typeface="+mj-lt"/>
                <a:cs typeface="Arial" pitchFamily="34" charset="0"/>
              </a:rPr>
              <a:t>a</a:t>
            </a:r>
            <a:r>
              <a:rPr lang="en-US" sz="2600" spc="-3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nd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NABL accreditations.</a:t>
            </a:r>
          </a:p>
          <a:p>
            <a:pPr lvl="0" algn="just"/>
            <a:r>
              <a:rPr lang="en-US" sz="2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BLK Cancer Centre is amongst the regions’ most comprehensive cancer centers of its kind, with over 100 beds dedicated for oncology services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600" dirty="0"/>
          </a:p>
          <a:p>
            <a:pPr>
              <a:buFont typeface="Wingdings" pitchFamily="2" charset="2"/>
              <a:buChar char="v"/>
            </a:pPr>
            <a:r>
              <a:rPr lang="en-US" sz="2600" b="1" dirty="0" smtClean="0"/>
              <a:t>Managed</a:t>
            </a:r>
            <a:r>
              <a:rPr lang="en-US" sz="2600" dirty="0" smtClean="0"/>
              <a:t> By  </a:t>
            </a:r>
            <a:r>
              <a:rPr lang="en-US" sz="2600" dirty="0"/>
              <a:t>Radiant Life Care Private Limited</a:t>
            </a:r>
            <a:r>
              <a:rPr lang="en-US" sz="2600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Employee Attrition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/>
              <a:t>INTRODUCTION: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phenomenon of the employees leaving the </a:t>
            </a:r>
            <a:r>
              <a:rPr lang="en-US" sz="2000" dirty="0" smtClean="0"/>
              <a:t>organization. A reduction in the number of employees through retirement, voluntary/involuntary resignation or death is called attrition.</a:t>
            </a:r>
          </a:p>
          <a:p>
            <a:r>
              <a:rPr lang="en-US" sz="2000" dirty="0"/>
              <a:t>It is usually measured with a metric called attrition </a:t>
            </a:r>
            <a:r>
              <a:rPr lang="en-US" sz="2000" dirty="0" smtClean="0"/>
              <a:t>rate, </a:t>
            </a:r>
            <a:r>
              <a:rPr lang="en-US" sz="2000" dirty="0" err="1" smtClean="0"/>
              <a:t>i,.e</a:t>
            </a:r>
            <a:endParaRPr lang="en-US" sz="2000" dirty="0" smtClean="0"/>
          </a:p>
          <a:p>
            <a:pPr>
              <a:buNone/>
            </a:pPr>
            <a:r>
              <a:rPr lang="en-US" sz="2000" b="1" dirty="0"/>
              <a:t>Employee Attrition Rate:</a:t>
            </a:r>
            <a:endParaRPr lang="en-US" sz="2000" dirty="0"/>
          </a:p>
          <a:p>
            <a:pPr>
              <a:buNone/>
            </a:pP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Number 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of employee who  have left/ Number of employees at the beginning + newly joined staff X 100 </a:t>
            </a:r>
            <a:endParaRPr lang="en-US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sz="2000" dirty="0" smtClean="0"/>
              <a:t>It </a:t>
            </a:r>
            <a:r>
              <a:rPr lang="en-US" sz="2000" dirty="0"/>
              <a:t>is also refer as churn rate or turnover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Types: GOOD ATTRITION: Less productivity employee leaving</a:t>
            </a:r>
          </a:p>
          <a:p>
            <a:r>
              <a:rPr lang="en-US" sz="2000" dirty="0" smtClean="0"/>
              <a:t>BAD ATTRITION: High performers leaving</a:t>
            </a:r>
          </a:p>
          <a:p>
            <a:r>
              <a:rPr lang="en-US" sz="2000" dirty="0" smtClean="0"/>
              <a:t>MARKET DRIVEN ATTRITION: influenced by market changes.</a:t>
            </a:r>
          </a:p>
          <a:p>
            <a:r>
              <a:rPr lang="en-US" sz="2000" dirty="0" smtClean="0"/>
              <a:t>PROCESS DRIVEN: 0rganizational process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r>
              <a:rPr lang="en-US" dirty="0" smtClean="0"/>
              <a:t>Need For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799"/>
            <a:ext cx="8458200" cy="441960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Attrition is an important phenomenon because it involves different costs</a:t>
            </a:r>
            <a:r>
              <a:rPr lang="en-US" sz="2400" b="1" dirty="0" smtClean="0"/>
              <a:t> </a:t>
            </a:r>
            <a:r>
              <a:rPr lang="en-US" sz="2400" dirty="0" smtClean="0"/>
              <a:t>High Attrition- Cause of concern as it presents a cost to the company</a:t>
            </a:r>
            <a:r>
              <a:rPr lang="en-US" sz="1800" b="1" dirty="0" smtClean="0"/>
              <a:t>,</a:t>
            </a:r>
            <a:r>
              <a:rPr lang="en-US" sz="1800" dirty="0" smtClean="0"/>
              <a:t> </a:t>
            </a:r>
            <a:r>
              <a:rPr lang="en-US" sz="2400" dirty="0" err="1" smtClean="0"/>
              <a:t>i.e</a:t>
            </a:r>
            <a:r>
              <a:rPr lang="en-US" sz="2400" dirty="0" smtClean="0"/>
              <a:t> recruitment cost, time and manpower for recruitment, training and orientation cost, new hire cost etc</a:t>
            </a:r>
            <a:r>
              <a:rPr lang="en-US" sz="2800" dirty="0" smtClean="0"/>
              <a:t>. </a:t>
            </a:r>
            <a:r>
              <a:rPr lang="en-US" sz="2400" dirty="0" smtClean="0"/>
              <a:t>The company may also have to spend additional money to fill the vacancies left open by these employees.</a:t>
            </a:r>
          </a:p>
          <a:p>
            <a:r>
              <a:rPr lang="en-US" sz="2400" dirty="0" smtClean="0"/>
              <a:t>The rising attrition rate not only poses the threat of losing skilled workforce., but also of hiring highly qualified employees, which in turn, results in high staff cost overhead.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Attrition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all employees stay in same organization for a very long period of time, most of them will be at the top of their pay scale which will result in excessive manpower costs.</a:t>
            </a:r>
          </a:p>
          <a:p>
            <a:r>
              <a:rPr lang="en-US" sz="2400" dirty="0" smtClean="0"/>
              <a:t>Employees whose contribution of service would have negatively impacted productivity &amp; profitability of the company, the company is benefited.</a:t>
            </a:r>
          </a:p>
          <a:p>
            <a:r>
              <a:rPr lang="en-US" sz="2400" dirty="0" smtClean="0"/>
              <a:t>New Employees will bring new ideas, approaches, abilities &amp; attitudes which can keep the organization from becoming </a:t>
            </a:r>
            <a:r>
              <a:rPr lang="en-US" sz="2400" dirty="0" err="1" smtClean="0"/>
              <a:t>stangant</a:t>
            </a:r>
            <a:r>
              <a:rPr lang="en-US" sz="2400" dirty="0" smtClean="0"/>
              <a:t>, </a:t>
            </a:r>
            <a:r>
              <a:rPr lang="en-US" sz="2400" dirty="0" err="1" smtClean="0"/>
              <a:t>i.e</a:t>
            </a:r>
            <a:r>
              <a:rPr lang="en-US" sz="2400" dirty="0" smtClean="0"/>
              <a:t> creating  space for new talents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OBJECTIVES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sz="2400" b="1" cap="small" dirty="0"/>
              <a:t>GENERAL OBJECTIVE</a:t>
            </a:r>
            <a:r>
              <a:rPr lang="en-US" sz="2400" cap="small" dirty="0"/>
              <a:t>: to study the nature, causes &amp; implication of employee attrition rate in </a:t>
            </a:r>
            <a:r>
              <a:rPr lang="en-US" sz="2400" cap="small" dirty="0" smtClean="0"/>
              <a:t>b.l.kapur Superspeciality </a:t>
            </a:r>
            <a:r>
              <a:rPr lang="en-US" sz="2400" cap="small" dirty="0"/>
              <a:t>hospital. also to suggest the </a:t>
            </a:r>
            <a:r>
              <a:rPr lang="en-US" sz="2400" cap="small" dirty="0" smtClean="0"/>
              <a:t>necessary interventions </a:t>
            </a:r>
            <a:r>
              <a:rPr lang="en-US" sz="2400" cap="small" dirty="0"/>
              <a:t>to counter the same.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sz="2400" b="1" cap="small" dirty="0"/>
              <a:t>SPECIFIC OBJECTIVE</a:t>
            </a:r>
            <a:r>
              <a:rPr lang="en-US" sz="2400" cap="small" dirty="0"/>
              <a:t>:</a:t>
            </a:r>
            <a:endParaRPr lang="en-US" sz="2400" b="1" dirty="0"/>
          </a:p>
          <a:p>
            <a:pPr lvl="0"/>
            <a:r>
              <a:rPr lang="en-US" sz="2000" dirty="0"/>
              <a:t>To Study the Attrition rates of employees in the hospital.</a:t>
            </a:r>
          </a:p>
          <a:p>
            <a:pPr lvl="0"/>
            <a:r>
              <a:rPr lang="en-US" sz="2000" dirty="0"/>
              <a:t>To Assess various reason of employee attrition.</a:t>
            </a:r>
          </a:p>
          <a:p>
            <a:pPr lvl="0"/>
            <a:r>
              <a:rPr lang="en-US" sz="2000" dirty="0"/>
              <a:t>To suggest the necessary interventions or solution to either reduce or eliminate the causes of attrition.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762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87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u="sng" dirty="0"/>
              <a:t>Research approach</a:t>
            </a:r>
            <a:r>
              <a:rPr lang="en-US" dirty="0"/>
              <a:t>: </a:t>
            </a:r>
            <a:r>
              <a:rPr lang="en-US" sz="2600" dirty="0"/>
              <a:t>The research option availed was Exit Interview Form .</a:t>
            </a:r>
            <a:endParaRPr lang="en-US" dirty="0"/>
          </a:p>
          <a:p>
            <a:r>
              <a:rPr lang="en-US" b="1" u="sng" dirty="0"/>
              <a:t>Study design</a:t>
            </a:r>
            <a:r>
              <a:rPr lang="en-US" u="sng" dirty="0"/>
              <a:t>: </a:t>
            </a:r>
            <a:r>
              <a:rPr lang="en-US" sz="2600" dirty="0"/>
              <a:t>Descriptive, Cross Sectional research it explored all the possible causes of the research with a view to describe the employee opinion, attitude, feelings towards the organization.</a:t>
            </a:r>
            <a:endParaRPr lang="en-US" dirty="0"/>
          </a:p>
          <a:p>
            <a:r>
              <a:rPr lang="en-US" b="1" u="sng" dirty="0"/>
              <a:t>Population: </a:t>
            </a:r>
            <a:r>
              <a:rPr lang="en-US" sz="2600" dirty="0"/>
              <a:t>The targeted population included all the employees who left the hospital during this 3 month period </a:t>
            </a:r>
            <a:r>
              <a:rPr lang="en-US" sz="2600" dirty="0" smtClean="0"/>
              <a:t>A </a:t>
            </a:r>
            <a:r>
              <a:rPr lang="en-US" sz="2600" dirty="0"/>
              <a:t>universe of  225 employees were taken and the study was conducted. </a:t>
            </a:r>
            <a:endParaRPr lang="en-US" dirty="0"/>
          </a:p>
          <a:p>
            <a:r>
              <a:rPr lang="en-US" b="1" u="sng" dirty="0"/>
              <a:t>Study Duration</a:t>
            </a:r>
            <a:r>
              <a:rPr lang="en-US" u="sng" dirty="0"/>
              <a:t>: </a:t>
            </a:r>
            <a:r>
              <a:rPr lang="en-US" sz="2900" dirty="0"/>
              <a:t>3 Months</a:t>
            </a:r>
            <a:endParaRPr lang="en-US" dirty="0"/>
          </a:p>
          <a:p>
            <a:r>
              <a:rPr lang="en-US" b="1" u="sng" dirty="0"/>
              <a:t>Sample size</a:t>
            </a:r>
            <a:r>
              <a:rPr lang="en-US" b="1" dirty="0"/>
              <a:t>: </a:t>
            </a:r>
            <a:r>
              <a:rPr lang="en-US" sz="2600" dirty="0"/>
              <a:t>A sample of 225 employees are selected  from Different Categories Medical, Non Medical, Paramedical, Nursing</a:t>
            </a:r>
            <a:r>
              <a:rPr lang="en-US" sz="2600" dirty="0" smtClean="0"/>
              <a:t>.</a:t>
            </a:r>
            <a:r>
              <a:rPr lang="en-US" sz="2600" dirty="0"/>
              <a:t> </a:t>
            </a:r>
            <a:endParaRPr lang="en-US" dirty="0"/>
          </a:p>
          <a:p>
            <a:r>
              <a:rPr lang="en-US" b="1" u="sng" dirty="0"/>
              <a:t>Tool &amp; Techniques used</a:t>
            </a:r>
            <a:r>
              <a:rPr lang="en-US" b="1" dirty="0"/>
              <a:t>: </a:t>
            </a:r>
            <a:r>
              <a:rPr lang="en-US" sz="2600" dirty="0"/>
              <a:t>The tool used was exit  interview questionnaire. All the forms were administered directly to the employees after their submission of resignation &amp; the technique followed was the in depth interview alongside</a:t>
            </a:r>
            <a:r>
              <a:rPr lang="en-US" sz="2600" b="1" dirty="0" smtClean="0"/>
              <a:t>.</a:t>
            </a:r>
          </a:p>
          <a:p>
            <a:pPr>
              <a:buNone/>
            </a:pPr>
            <a:r>
              <a:rPr lang="en-US" sz="2600" b="1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FINDINGS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Highest attrition categories of employees are nursing (137)and medical(47).</a:t>
            </a:r>
          </a:p>
          <a:p>
            <a:r>
              <a:rPr lang="en-US" sz="2400" dirty="0" smtClean="0"/>
              <a:t>Most probable reason for leaving Better prospects, higher studies &amp; family circumstances.</a:t>
            </a:r>
          </a:p>
          <a:p>
            <a:r>
              <a:rPr lang="en-US" sz="2400" dirty="0" smtClean="0"/>
              <a:t>Medical=47  </a:t>
            </a:r>
            <a:r>
              <a:rPr lang="en-US" sz="2400" b="1" dirty="0" smtClean="0"/>
              <a:t>              </a:t>
            </a:r>
            <a:r>
              <a:rPr lang="en-US" sz="2400" dirty="0" smtClean="0"/>
              <a:t>Nursing =137                       Non Medical=33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3581400"/>
          <a:ext cx="2514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971800" y="3581400"/>
          <a:ext cx="29718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6172200" y="3581400"/>
          <a:ext cx="2743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899</Words>
  <Application>Microsoft Office PowerPoint</Application>
  <PresentationFormat>On-screen Show (4:3)</PresentationFormat>
  <Paragraphs>83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Dissertation on Employee Attrition at B.L Kapur Super specialty Hospital</vt:lpstr>
      <vt:lpstr>Organizational Profile</vt:lpstr>
      <vt:lpstr>.</vt:lpstr>
      <vt:lpstr>Employee Attrition </vt:lpstr>
      <vt:lpstr>Need For Study</vt:lpstr>
      <vt:lpstr>Benefits of Attrition</vt:lpstr>
      <vt:lpstr>OBJECTIVES</vt:lpstr>
      <vt:lpstr>RESEARCH METHODOLOGY</vt:lpstr>
      <vt:lpstr>FINDINGS</vt:lpstr>
      <vt:lpstr>.</vt:lpstr>
      <vt:lpstr>RECOMMENDATIONS</vt:lpstr>
      <vt:lpstr>LIMITATIONS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on Employee Attrition at B.L Kapur Super specialty Hospital</dc:title>
  <dc:creator>gulati</dc:creator>
  <cp:lastModifiedBy>gulati</cp:lastModifiedBy>
  <cp:revision>39</cp:revision>
  <dcterms:created xsi:type="dcterms:W3CDTF">2017-05-16T14:46:33Z</dcterms:created>
  <dcterms:modified xsi:type="dcterms:W3CDTF">2017-05-17T05:53:55Z</dcterms:modified>
</cp:coreProperties>
</file>