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3" r:id="rId1"/>
  </p:sldMasterIdLst>
  <p:notesMasterIdLst>
    <p:notesMasterId r:id="rId25"/>
  </p:notesMasterIdLst>
  <p:sldIdLst>
    <p:sldId id="256" r:id="rId2"/>
    <p:sldId id="272" r:id="rId3"/>
    <p:sldId id="273" r:id="rId4"/>
    <p:sldId id="274" r:id="rId5"/>
    <p:sldId id="275" r:id="rId6"/>
    <p:sldId id="281" r:id="rId7"/>
    <p:sldId id="265" r:id="rId8"/>
    <p:sldId id="266" r:id="rId9"/>
    <p:sldId id="267" r:id="rId10"/>
    <p:sldId id="268" r:id="rId11"/>
    <p:sldId id="276" r:id="rId12"/>
    <p:sldId id="261" r:id="rId13"/>
    <p:sldId id="262" r:id="rId14"/>
    <p:sldId id="263" r:id="rId15"/>
    <p:sldId id="264" r:id="rId16"/>
    <p:sldId id="270" r:id="rId17"/>
    <p:sldId id="271" r:id="rId18"/>
    <p:sldId id="260" r:id="rId19"/>
    <p:sldId id="278" r:id="rId20"/>
    <p:sldId id="283" r:id="rId21"/>
    <p:sldId id="258" r:id="rId22"/>
    <p:sldId id="282" r:id="rId23"/>
    <p:sldId id="25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BB4B79-1240-4EC8-8F9B-1CBF9BE44663}" type="datetimeFigureOut">
              <a:rPr lang="en-US" smtClean="0"/>
              <a:t>5/14/2017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AB1B04-C39C-4086-9568-1407E4C1F53D}" type="slidenum">
              <a:rPr lang="en-US" smtClean="0"/>
              <a:t>‹#›</a:t>
            </a:fld>
            <a:endParaRPr lang="en-US"/>
          </a:p>
        </p:txBody>
      </p:sp>
    </p:spTree>
    <p:extLst>
      <p:ext uri="{BB962C8B-B14F-4D97-AF65-F5344CB8AC3E}">
        <p14:creationId xmlns:p14="http://schemas.microsoft.com/office/powerpoint/2010/main" val="761888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AB1B04-C39C-4086-9568-1407E4C1F53D}" type="slidenum">
              <a:rPr lang="en-US" smtClean="0"/>
              <a:t>18</a:t>
            </a:fld>
            <a:endParaRPr lang="en-US"/>
          </a:p>
        </p:txBody>
      </p:sp>
    </p:spTree>
    <p:extLst>
      <p:ext uri="{BB962C8B-B14F-4D97-AF65-F5344CB8AC3E}">
        <p14:creationId xmlns:p14="http://schemas.microsoft.com/office/powerpoint/2010/main" val="1859655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4D4D0D1-6C13-4FC1-A6FD-83922E1A7C58}" type="datetime1">
              <a:rPr lang="en-US" smtClean="0"/>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D3F0AA-5086-4B61-AE17-B9D501F5056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1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1DB6BF-0FC1-4C57-B790-71D492DF9CE1}" type="datetime1">
              <a:rPr lang="en-US" smtClean="0"/>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D3F0AA-5086-4B61-AE17-B9D501F50567}" type="slidenum">
              <a:rPr lang="en-US" smtClean="0"/>
              <a:t>‹#›</a:t>
            </a:fld>
            <a:endParaRPr lang="en-US"/>
          </a:p>
        </p:txBody>
      </p:sp>
    </p:spTree>
    <p:extLst>
      <p:ext uri="{BB962C8B-B14F-4D97-AF65-F5344CB8AC3E}">
        <p14:creationId xmlns:p14="http://schemas.microsoft.com/office/powerpoint/2010/main" val="2906600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E7372D-406C-4996-AE97-F18C544713D7}" type="datetime1">
              <a:rPr lang="en-US" smtClean="0"/>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D3F0AA-5086-4B61-AE17-B9D501F50567}" type="slidenum">
              <a:rPr lang="en-US" smtClean="0"/>
              <a:t>‹#›</a:t>
            </a:fld>
            <a:endParaRPr lang="en-US"/>
          </a:p>
        </p:txBody>
      </p:sp>
    </p:spTree>
    <p:extLst>
      <p:ext uri="{BB962C8B-B14F-4D97-AF65-F5344CB8AC3E}">
        <p14:creationId xmlns:p14="http://schemas.microsoft.com/office/powerpoint/2010/main" val="3306884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C6FF24-FA24-4F3F-9639-A5FBEDBC3519}" type="datetime1">
              <a:rPr lang="en-US" smtClean="0"/>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D3F0AA-5086-4B61-AE17-B9D501F50567}" type="slidenum">
              <a:rPr lang="en-US" smtClean="0"/>
              <a:t>‹#›</a:t>
            </a:fld>
            <a:endParaRPr lang="en-US"/>
          </a:p>
        </p:txBody>
      </p:sp>
    </p:spTree>
    <p:extLst>
      <p:ext uri="{BB962C8B-B14F-4D97-AF65-F5344CB8AC3E}">
        <p14:creationId xmlns:p14="http://schemas.microsoft.com/office/powerpoint/2010/main" val="1562069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DF7A81-B0BA-49A1-865B-3FAFB9A22438}" type="datetime1">
              <a:rPr lang="en-US" smtClean="0"/>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D3F0AA-5086-4B61-AE17-B9D501F5056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5354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10A461F-14EF-4099-9712-9615ACE0406B}" type="datetime1">
              <a:rPr lang="en-US" smtClean="0"/>
              <a:t>5/14/2017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D3F0AA-5086-4B61-AE17-B9D501F50567}" type="slidenum">
              <a:rPr lang="en-US" smtClean="0"/>
              <a:t>‹#›</a:t>
            </a:fld>
            <a:endParaRPr lang="en-US"/>
          </a:p>
        </p:txBody>
      </p:sp>
    </p:spTree>
    <p:extLst>
      <p:ext uri="{BB962C8B-B14F-4D97-AF65-F5344CB8AC3E}">
        <p14:creationId xmlns:p14="http://schemas.microsoft.com/office/powerpoint/2010/main" val="4118085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D03CB2B-1EBA-4517-B961-C1F713C5C2F4}" type="datetime1">
              <a:rPr lang="en-US" smtClean="0"/>
              <a:t>5/14/2017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D3F0AA-5086-4B61-AE17-B9D501F50567}" type="slidenum">
              <a:rPr lang="en-US" smtClean="0"/>
              <a:t>‹#›</a:t>
            </a:fld>
            <a:endParaRPr lang="en-US"/>
          </a:p>
        </p:txBody>
      </p:sp>
    </p:spTree>
    <p:extLst>
      <p:ext uri="{BB962C8B-B14F-4D97-AF65-F5344CB8AC3E}">
        <p14:creationId xmlns:p14="http://schemas.microsoft.com/office/powerpoint/2010/main" val="4231492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916C05F-E3B7-4720-BC2E-1861D18FB8A4}" type="datetime1">
              <a:rPr lang="en-US" smtClean="0"/>
              <a:t>5/14/2017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D3F0AA-5086-4B61-AE17-B9D501F50567}" type="slidenum">
              <a:rPr lang="en-US" smtClean="0"/>
              <a:t>‹#›</a:t>
            </a:fld>
            <a:endParaRPr lang="en-US"/>
          </a:p>
        </p:txBody>
      </p:sp>
    </p:spTree>
    <p:extLst>
      <p:ext uri="{BB962C8B-B14F-4D97-AF65-F5344CB8AC3E}">
        <p14:creationId xmlns:p14="http://schemas.microsoft.com/office/powerpoint/2010/main" val="4131353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FBF6F0A-4CC9-417A-822E-1E972AE101A9}" type="datetime1">
              <a:rPr lang="en-US" smtClean="0"/>
              <a:t>5/14/2017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CD3F0AA-5086-4B61-AE17-B9D501F50567}" type="slidenum">
              <a:rPr lang="en-US" smtClean="0"/>
              <a:t>‹#›</a:t>
            </a:fld>
            <a:endParaRPr lang="en-US"/>
          </a:p>
        </p:txBody>
      </p:sp>
    </p:spTree>
    <p:extLst>
      <p:ext uri="{BB962C8B-B14F-4D97-AF65-F5344CB8AC3E}">
        <p14:creationId xmlns:p14="http://schemas.microsoft.com/office/powerpoint/2010/main" val="3506523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48B3958-DAB7-4BA5-8ECD-E73E48668B8A}" type="datetime1">
              <a:rPr lang="en-US" smtClean="0"/>
              <a:t>5/14/2017</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CD3F0AA-5086-4B61-AE17-B9D501F50567}" type="slidenum">
              <a:rPr lang="en-US" smtClean="0"/>
              <a:t>‹#›</a:t>
            </a:fld>
            <a:endParaRPr lang="en-US"/>
          </a:p>
        </p:txBody>
      </p:sp>
    </p:spTree>
    <p:extLst>
      <p:ext uri="{BB962C8B-B14F-4D97-AF65-F5344CB8AC3E}">
        <p14:creationId xmlns:p14="http://schemas.microsoft.com/office/powerpoint/2010/main" val="3348607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2A2EA-53D8-4DB6-AFBF-714B7E115154}" type="datetime1">
              <a:rPr lang="en-US" smtClean="0"/>
              <a:t>5/14/2017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D3F0AA-5086-4B61-AE17-B9D501F50567}" type="slidenum">
              <a:rPr lang="en-US" smtClean="0"/>
              <a:t>‹#›</a:t>
            </a:fld>
            <a:endParaRPr lang="en-US"/>
          </a:p>
        </p:txBody>
      </p:sp>
    </p:spTree>
    <p:extLst>
      <p:ext uri="{BB962C8B-B14F-4D97-AF65-F5344CB8AC3E}">
        <p14:creationId xmlns:p14="http://schemas.microsoft.com/office/powerpoint/2010/main" val="2948065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A74373D-BF5F-42A0-85EA-361ACCE0DA7E}" type="datetime1">
              <a:rPr lang="en-US" smtClean="0"/>
              <a:t>5/14/2017</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CD3F0AA-5086-4B61-AE17-B9D501F5056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1928380"/>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www.ncbi.nlm.nih.gov/pubmed/?term=Alexander%20LJ%5bAuthor%5d&amp;cauthor=true&amp;cauthor_uid=7849410" TargetMode="External"/><Relationship Id="rId13" Type="http://schemas.openxmlformats.org/officeDocument/2006/relationships/hyperlink" Target="https://www.ncbi.nlm.nih.gov/pubmed/?term=Riise%20D%5bAuthor%5d&amp;cauthor=true&amp;cauthor_uid=11006727" TargetMode="External"/><Relationship Id="rId3" Type="http://schemas.openxmlformats.org/officeDocument/2006/relationships/hyperlink" Target="https://www.ncbi.nlm.nih.gov/pubmed/22676881" TargetMode="External"/><Relationship Id="rId7" Type="http://schemas.openxmlformats.org/officeDocument/2006/relationships/hyperlink" Target="https://www.ncbi.nlm.nih.gov/pubmed/?term=Class%C3%A9%20JG%5bAuthor%5d&amp;cauthor=true&amp;cauthor_uid=7849410" TargetMode="External"/><Relationship Id="rId12" Type="http://schemas.openxmlformats.org/officeDocument/2006/relationships/hyperlink" Target="https://www.ncbi.nlm.nih.gov/pubmed/1799822" TargetMode="External"/><Relationship Id="rId2" Type="http://schemas.openxmlformats.org/officeDocument/2006/relationships/hyperlink" Target="https://www.ncbi.nlm.nih.gov/pubmed/?term=O'Connor%20PM%5bAuthor%5d&amp;cauthor=true&amp;cauthor_uid=22676881" TargetMode="External"/><Relationship Id="rId1" Type="http://schemas.openxmlformats.org/officeDocument/2006/relationships/slideLayout" Target="../slideLayouts/slideLayout2.xml"/><Relationship Id="rId6" Type="http://schemas.openxmlformats.org/officeDocument/2006/relationships/hyperlink" Target="https://www.ncbi.nlm.nih.gov/pubmed/7629366" TargetMode="External"/><Relationship Id="rId11" Type="http://schemas.openxmlformats.org/officeDocument/2006/relationships/hyperlink" Target="https://www.ncbi.nlm.nih.gov/pubmed/?term=Class%C3%A9%20JG%5bAuthor%5d&amp;cauthor=true&amp;cauthor_uid=1799822" TargetMode="External"/><Relationship Id="rId5" Type="http://schemas.openxmlformats.org/officeDocument/2006/relationships/hyperlink" Target="https://www.ncbi.nlm.nih.gov/pubmed/?term=Poe%20ML%5bAuthor%5d&amp;cauthor=true&amp;cauthor_uid=7629366" TargetMode="External"/><Relationship Id="rId15" Type="http://schemas.openxmlformats.org/officeDocument/2006/relationships/hyperlink" Target="https://www.ncbi.nlm.nih.gov/pubmed/?term=Saetrom%20KM%5bAuthor%5d&amp;cauthor=true&amp;cauthor_uid=11006727" TargetMode="External"/><Relationship Id="rId10" Type="http://schemas.openxmlformats.org/officeDocument/2006/relationships/hyperlink" Target="https://www.ncbi.nlm.nih.gov/pubmed/?term=Johnston%20RL%5bAuthor%5d&amp;cauthor=true&amp;cauthor_uid=7849416" TargetMode="External"/><Relationship Id="rId4" Type="http://schemas.openxmlformats.org/officeDocument/2006/relationships/hyperlink" Target="https://www.ncbi.nlm.nih.gov/pubmed/?term=Revicki%20DA%5bAuthor%5d&amp;cauthor=true&amp;cauthor_uid=7629366" TargetMode="External"/><Relationship Id="rId9" Type="http://schemas.openxmlformats.org/officeDocument/2006/relationships/hyperlink" Target="https://www.google.com/search?tbo=p&amp;tbm=pts&amp;hl=en&amp;q=ininventor:%22Michael+Andrews%22" TargetMode="External"/><Relationship Id="rId14" Type="http://schemas.openxmlformats.org/officeDocument/2006/relationships/hyperlink" Target="https://www.ncbi.nlm.nih.gov/pubmed/?term=Arnestad%20JE%5bAuthor%5d&amp;cauthor=true&amp;cauthor_uid=11006727"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aao.org/" TargetMode="External"/><Relationship Id="rId3" Type="http://schemas.openxmlformats.org/officeDocument/2006/relationships/hyperlink" Target="http://dx.doi.org/10.1016/j.ophtha.2015.10.037" TargetMode="External"/><Relationship Id="rId7" Type="http://schemas.openxmlformats.org/officeDocument/2006/relationships/hyperlink" Target="http://www.medscape.com/" TargetMode="External"/><Relationship Id="rId2" Type="http://schemas.openxmlformats.org/officeDocument/2006/relationships/hyperlink" Target="http://www.sciencedirect.com/science/article/pii/S0161642015012592" TargetMode="External"/><Relationship Id="rId1" Type="http://schemas.openxmlformats.org/officeDocument/2006/relationships/slideLayout" Target="../slideLayouts/slideLayout2.xml"/><Relationship Id="rId6" Type="http://schemas.openxmlformats.org/officeDocument/2006/relationships/hyperlink" Target="https://www.cms.gov/Medicare/Medicare-Fee-for-Service-Payment/ACO/index.html?redirect=/aco" TargetMode="External"/><Relationship Id="rId11" Type="http://schemas.openxmlformats.org/officeDocument/2006/relationships/hyperlink" Target="http://eyeworld.org/article-ophthalmology-and-optometry---working-together" TargetMode="External"/><Relationship Id="rId5" Type="http://schemas.openxmlformats.org/officeDocument/2006/relationships/hyperlink" Target="http://www.physicianspractice.com/blog/clinical-co-management-models-and-compensation" TargetMode="External"/><Relationship Id="rId10" Type="http://schemas.openxmlformats.org/officeDocument/2006/relationships/hyperlink" Target="http://www.nei.nih.gov/" TargetMode="External"/><Relationship Id="rId4" Type="http://schemas.openxmlformats.org/officeDocument/2006/relationships/hyperlink" Target="https://www.cdc.gov/mmwr/preview/mmwrhtml/mm5345a3.htm" TargetMode="External"/><Relationship Id="rId9" Type="http://schemas.openxmlformats.org/officeDocument/2006/relationships/hyperlink" Target="http://www.ncbi.nlm.nih.gov/"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91672"/>
            <a:ext cx="9144000" cy="1333433"/>
          </a:xfrm>
        </p:spPr>
        <p:txBody>
          <a:bodyPr>
            <a:normAutofit/>
          </a:bodyPr>
          <a:lstStyle/>
          <a:p>
            <a:r>
              <a:rPr lang="en-US" sz="38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Transfer of care in Post-operative Cataract Cases in US Healthcare System</a:t>
            </a:r>
            <a:endParaRPr lang="en-US" sz="38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877318" y="5018714"/>
            <a:ext cx="4975538" cy="1655762"/>
          </a:xfrm>
        </p:spPr>
        <p:txBody>
          <a:bodyPr>
            <a:normAutofit/>
          </a:bodyPr>
          <a:lstStyle/>
          <a:p>
            <a:r>
              <a:rPr lang="en-US"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Jasmine Pattanayak</a:t>
            </a:r>
          </a:p>
          <a:p>
            <a:r>
              <a:rPr lang="en-US"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PG/15/032 (Health)</a:t>
            </a:r>
          </a:p>
          <a:p>
            <a:r>
              <a:rPr lang="en-US"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PGDHHM (2015-17)</a:t>
            </a:r>
          </a:p>
          <a:p>
            <a:endParaRPr lang="en-US" sz="24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3CD3F0AA-5086-4B61-AE17-B9D501F50567}" type="slidenum">
              <a:rPr lang="en-US" smtClean="0"/>
              <a:t>1</a:t>
            </a:fld>
            <a:endParaRPr lang="en-US"/>
          </a:p>
        </p:txBody>
      </p:sp>
    </p:spTree>
    <p:extLst>
      <p:ext uri="{BB962C8B-B14F-4D97-AF65-F5344CB8AC3E}">
        <p14:creationId xmlns:p14="http://schemas.microsoft.com/office/powerpoint/2010/main" val="17446196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83087"/>
            <a:ext cx="3431027" cy="819955"/>
          </a:xfrm>
        </p:spPr>
        <p:txBody>
          <a:bodyPr>
            <a:normAutofit/>
          </a:bodyPr>
          <a:lstStyle/>
          <a:p>
            <a:r>
              <a:rPr lang="en-US" sz="3400" dirty="0" smtClean="0">
                <a:solidFill>
                  <a:schemeClr val="tx1"/>
                </a:solidFill>
                <a:latin typeface="Times New Roman" panose="02020603050405020304" pitchFamily="18" charset="0"/>
                <a:cs typeface="Times New Roman" panose="02020603050405020304" pitchFamily="18" charset="0"/>
              </a:rPr>
              <a:t>Referral Pathway</a:t>
            </a:r>
            <a:endParaRPr lang="en-US" sz="3400" dirty="0">
              <a:solidFill>
                <a:schemeClr val="tx1"/>
              </a:solidFill>
              <a:latin typeface="Times New Roman" panose="02020603050405020304" pitchFamily="18" charset="0"/>
              <a:cs typeface="Times New Roman" panose="02020603050405020304" pitchFamily="18" charset="0"/>
            </a:endParaRPr>
          </a:p>
        </p:txBody>
      </p:sp>
      <p:pic>
        <p:nvPicPr>
          <p:cNvPr id="5" name="Content Placeholder 4"/>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468193" y="2462778"/>
            <a:ext cx="6954590" cy="357858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Slide Number Placeholder 3"/>
          <p:cNvSpPr>
            <a:spLocks noGrp="1"/>
          </p:cNvSpPr>
          <p:nvPr>
            <p:ph type="sldNum" sz="quarter" idx="12"/>
          </p:nvPr>
        </p:nvSpPr>
        <p:spPr/>
        <p:txBody>
          <a:bodyPr/>
          <a:lstStyle/>
          <a:p>
            <a:fld id="{3CD3F0AA-5086-4B61-AE17-B9D501F50567}" type="slidenum">
              <a:rPr lang="en-US" smtClean="0"/>
              <a:t>10</a:t>
            </a:fld>
            <a:endParaRPr lang="en-US"/>
          </a:p>
        </p:txBody>
      </p:sp>
    </p:spTree>
    <p:extLst>
      <p:ext uri="{BB962C8B-B14F-4D97-AF65-F5344CB8AC3E}">
        <p14:creationId xmlns:p14="http://schemas.microsoft.com/office/powerpoint/2010/main" val="6768645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36872"/>
            <a:ext cx="3971939" cy="858592"/>
          </a:xfrm>
        </p:spPr>
        <p:txBody>
          <a:bodyPr>
            <a:normAutofit/>
          </a:bodyPr>
          <a:lstStyle/>
          <a:p>
            <a:r>
              <a:rPr lang="en-US" sz="3400" dirty="0" smtClean="0">
                <a:solidFill>
                  <a:schemeClr val="tx1"/>
                </a:solidFill>
                <a:latin typeface="Times New Roman" panose="02020603050405020304" pitchFamily="18" charset="0"/>
                <a:cs typeface="Times New Roman" panose="02020603050405020304" pitchFamily="18" charset="0"/>
              </a:rPr>
              <a:t>Financial Modality</a:t>
            </a:r>
            <a:endParaRPr lang="en-US" sz="34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893195"/>
            <a:ext cx="11003804" cy="4365938"/>
          </a:xfrm>
        </p:spPr>
        <p:txBody>
          <a:bodyPr>
            <a:normAutofit/>
          </a:bodyPr>
          <a:lstStyle/>
          <a:p>
            <a:pPr>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Cataract surgery involves removing the cloudy lens and replacing it with a permanent prosthetic intraocular </a:t>
            </a:r>
            <a:r>
              <a:rPr lang="en-US" sz="2000" dirty="0" smtClean="0">
                <a:solidFill>
                  <a:schemeClr val="tx1"/>
                </a:solidFill>
                <a:latin typeface="Times New Roman" panose="02020603050405020304" pitchFamily="18" charset="0"/>
                <a:cs typeface="Times New Roman" panose="02020603050405020304" pitchFamily="18" charset="0"/>
              </a:rPr>
              <a:t>lens. </a:t>
            </a:r>
          </a:p>
          <a:p>
            <a:pPr>
              <a:lnSpc>
                <a:spcPct val="150000"/>
              </a:lnSpc>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Two </a:t>
            </a:r>
            <a:r>
              <a:rPr lang="en-US" sz="2000" dirty="0">
                <a:solidFill>
                  <a:schemeClr val="tx1"/>
                </a:solidFill>
                <a:latin typeface="Times New Roman" panose="02020603050405020304" pitchFamily="18" charset="0"/>
                <a:cs typeface="Times New Roman" panose="02020603050405020304" pitchFamily="18" charset="0"/>
              </a:rPr>
              <a:t>types of prosthetic intraocular lens- a. Conventional    b. </a:t>
            </a:r>
            <a:r>
              <a:rPr lang="en-US" sz="2000" dirty="0" smtClean="0">
                <a:solidFill>
                  <a:schemeClr val="tx1"/>
                </a:solidFill>
                <a:latin typeface="Times New Roman" panose="02020603050405020304" pitchFamily="18" charset="0"/>
                <a:cs typeface="Times New Roman" panose="02020603050405020304" pitchFamily="18" charset="0"/>
              </a:rPr>
              <a:t>Premium</a:t>
            </a:r>
          </a:p>
          <a:p>
            <a:pPr>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Cataract surgery is a global surgical procedure, which means that Medicare pays the physician one global fee for the pre-operative care, the surgery, and the post-operative care for 90 days following the surgery. </a:t>
            </a:r>
          </a:p>
          <a:p>
            <a:pPr>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T</a:t>
            </a:r>
            <a:r>
              <a:rPr lang="en-US" sz="2000" dirty="0" smtClean="0">
                <a:solidFill>
                  <a:schemeClr val="tx1"/>
                </a:solidFill>
                <a:latin typeface="Times New Roman" panose="02020603050405020304" pitchFamily="18" charset="0"/>
                <a:cs typeface="Times New Roman" panose="02020603050405020304" pitchFamily="18" charset="0"/>
              </a:rPr>
              <a:t>he </a:t>
            </a:r>
            <a:r>
              <a:rPr lang="en-US" sz="2000" dirty="0">
                <a:solidFill>
                  <a:schemeClr val="tx1"/>
                </a:solidFill>
                <a:latin typeface="Times New Roman" panose="02020603050405020304" pitchFamily="18" charset="0"/>
                <a:cs typeface="Times New Roman" panose="02020603050405020304" pitchFamily="18" charset="0"/>
              </a:rPr>
              <a:t>health care providers bill Medicare using the -54 (surgical care only) and -55 (post-operative management only) modifiers. </a:t>
            </a:r>
            <a:endParaRPr lang="en-US" sz="2000" dirty="0" smtClean="0">
              <a:solidFill>
                <a:schemeClr val="tx1"/>
              </a:solidFill>
              <a:latin typeface="Times New Roman" panose="02020603050405020304" pitchFamily="18" charset="0"/>
              <a:cs typeface="Times New Roman" panose="02020603050405020304" pitchFamily="18" charset="0"/>
            </a:endParaRPr>
          </a:p>
          <a:p>
            <a:pPr>
              <a:lnSpc>
                <a:spcPct val="150000"/>
              </a:lnSpc>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a:p>
            <a:pPr>
              <a:lnSpc>
                <a:spcPct val="150000"/>
              </a:lnSpc>
              <a:buFont typeface="Arial" panose="020B0604020202020204" pitchFamily="34" charset="0"/>
              <a:buChar char="•"/>
            </a:pPr>
            <a:endParaRPr lang="en-US" sz="2000" dirty="0" smtClean="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CD3F0AA-5086-4B61-AE17-B9D501F50567}" type="slidenum">
              <a:rPr lang="en-US" smtClean="0"/>
              <a:t>11</a:t>
            </a:fld>
            <a:endParaRPr lang="en-US"/>
          </a:p>
        </p:txBody>
      </p:sp>
    </p:spTree>
    <p:extLst>
      <p:ext uri="{BB962C8B-B14F-4D97-AF65-F5344CB8AC3E}">
        <p14:creationId xmlns:p14="http://schemas.microsoft.com/office/powerpoint/2010/main" val="3282889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36872"/>
            <a:ext cx="2503748" cy="858592"/>
          </a:xfrm>
        </p:spPr>
        <p:txBody>
          <a:bodyPr>
            <a:normAutofit/>
          </a:bodyPr>
          <a:lstStyle/>
          <a:p>
            <a:r>
              <a:rPr lang="en-US" sz="3400" dirty="0" smtClean="0">
                <a:solidFill>
                  <a:schemeClr val="tx1"/>
                </a:solidFill>
                <a:latin typeface="Times New Roman" panose="02020603050405020304" pitchFamily="18" charset="0"/>
                <a:cs typeface="Times New Roman" panose="02020603050405020304" pitchFamily="18" charset="0"/>
              </a:rPr>
              <a:t>Objective</a:t>
            </a:r>
            <a:endParaRPr lang="en-US" sz="34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795464"/>
            <a:ext cx="11184108" cy="4611023"/>
          </a:xfrm>
        </p:spPr>
        <p:txBody>
          <a:bodyPr>
            <a:normAutofit/>
          </a:bodyPr>
          <a:lstStyle/>
          <a:p>
            <a:pPr>
              <a:buFont typeface="Wingdings" panose="05000000000000000000" pitchFamily="2" charset="2"/>
              <a:buChar char="Ø"/>
            </a:pPr>
            <a:r>
              <a:rPr lang="en-US" sz="2200" dirty="0" smtClean="0">
                <a:solidFill>
                  <a:schemeClr val="tx1"/>
                </a:solidFill>
                <a:latin typeface="Times New Roman" panose="02020603050405020304" pitchFamily="18" charset="0"/>
                <a:cs typeface="Times New Roman" panose="02020603050405020304" pitchFamily="18" charset="0"/>
              </a:rPr>
              <a:t>General Objective-</a:t>
            </a:r>
          </a:p>
          <a:p>
            <a:pPr>
              <a:lnSpc>
                <a:spcPct val="150000"/>
              </a:lnSpc>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To </a:t>
            </a:r>
            <a:r>
              <a:rPr lang="en-US" sz="2000" dirty="0">
                <a:solidFill>
                  <a:schemeClr val="tx1"/>
                </a:solidFill>
                <a:latin typeface="Times New Roman" panose="02020603050405020304" pitchFamily="18" charset="0"/>
                <a:cs typeface="Times New Roman" panose="02020603050405020304" pitchFamily="18" charset="0"/>
              </a:rPr>
              <a:t>review the existing framework for co-management in US Healthcare and to envisage the role  of Healthcare IT in co-management of ophthalmic cases</a:t>
            </a:r>
            <a:r>
              <a:rPr lang="en-US" sz="1800" dirty="0" smtClean="0">
                <a:solidFill>
                  <a:schemeClr val="tx1"/>
                </a:solidFill>
                <a:latin typeface="Times New Roman" panose="02020603050405020304" pitchFamily="18" charset="0"/>
                <a:cs typeface="Times New Roman" panose="02020603050405020304" pitchFamily="18" charset="0"/>
              </a:rPr>
              <a:t>.</a:t>
            </a:r>
          </a:p>
          <a:p>
            <a:pPr marL="0" indent="0">
              <a:buNone/>
            </a:pPr>
            <a:endParaRPr lang="en-US" sz="1800" dirty="0">
              <a:solidFill>
                <a:schemeClr val="tx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en-US" sz="2200" dirty="0" smtClean="0">
                <a:solidFill>
                  <a:schemeClr val="tx1"/>
                </a:solidFill>
                <a:latin typeface="Times New Roman" panose="02020603050405020304" pitchFamily="18" charset="0"/>
                <a:cs typeface="Times New Roman" panose="02020603050405020304" pitchFamily="18" charset="0"/>
              </a:rPr>
              <a:t>Specific Objectives-</a:t>
            </a:r>
          </a:p>
          <a:p>
            <a:pPr>
              <a:lnSpc>
                <a:spcPct val="150000"/>
              </a:lnSpc>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To </a:t>
            </a:r>
            <a:r>
              <a:rPr lang="en-US" sz="2000" dirty="0">
                <a:solidFill>
                  <a:schemeClr val="tx1"/>
                </a:solidFill>
                <a:latin typeface="Times New Roman" panose="02020603050405020304" pitchFamily="18" charset="0"/>
                <a:cs typeface="Times New Roman" panose="02020603050405020304" pitchFamily="18" charset="0"/>
              </a:rPr>
              <a:t>assess the quality of care in post-operative cataract co-management.</a:t>
            </a:r>
          </a:p>
          <a:p>
            <a:pPr>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To study the experiences and perspective of patients and care providers in relation to co-management.</a:t>
            </a:r>
          </a:p>
          <a:p>
            <a:pPr>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To envisage the role of Healthcare IT in co-management of ophthalmic cases.</a:t>
            </a:r>
          </a:p>
          <a:p>
            <a:pPr marL="0" indent="0">
              <a:buNone/>
            </a:pPr>
            <a:endParaRPr lang="en-US" dirty="0">
              <a:solidFill>
                <a:schemeClr val="tx1"/>
              </a:solidFill>
            </a:endParaRPr>
          </a:p>
        </p:txBody>
      </p:sp>
      <p:sp>
        <p:nvSpPr>
          <p:cNvPr id="4" name="Slide Number Placeholder 3"/>
          <p:cNvSpPr>
            <a:spLocks noGrp="1"/>
          </p:cNvSpPr>
          <p:nvPr>
            <p:ph type="sldNum" sz="quarter" idx="12"/>
          </p:nvPr>
        </p:nvSpPr>
        <p:spPr/>
        <p:txBody>
          <a:bodyPr/>
          <a:lstStyle/>
          <a:p>
            <a:fld id="{3CD3F0AA-5086-4B61-AE17-B9D501F50567}" type="slidenum">
              <a:rPr lang="en-US" smtClean="0"/>
              <a:t>12</a:t>
            </a:fld>
            <a:endParaRPr lang="en-US"/>
          </a:p>
        </p:txBody>
      </p:sp>
    </p:spTree>
    <p:extLst>
      <p:ext uri="{BB962C8B-B14F-4D97-AF65-F5344CB8AC3E}">
        <p14:creationId xmlns:p14="http://schemas.microsoft.com/office/powerpoint/2010/main" val="3655036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2746" y="889955"/>
            <a:ext cx="4725473" cy="835410"/>
          </a:xfrm>
        </p:spPr>
        <p:txBody>
          <a:bodyPr>
            <a:normAutofit/>
          </a:bodyPr>
          <a:lstStyle/>
          <a:p>
            <a:r>
              <a:rPr lang="en-US" sz="3400" dirty="0" smtClean="0">
                <a:solidFill>
                  <a:schemeClr val="tx1"/>
                </a:solidFill>
                <a:latin typeface="Times New Roman" panose="02020603050405020304" pitchFamily="18" charset="0"/>
                <a:cs typeface="Times New Roman" panose="02020603050405020304" pitchFamily="18" charset="0"/>
              </a:rPr>
              <a:t>Research Methodology</a:t>
            </a:r>
            <a:endParaRPr lang="en-US" sz="34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8800"/>
            <a:ext cx="10515600" cy="4892675"/>
          </a:xfrm>
        </p:spPr>
        <p:txBody>
          <a:bodyPr>
            <a:normAutofit/>
          </a:bodyPr>
          <a:lstStyle/>
          <a:p>
            <a:pPr algn="just">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Research </a:t>
            </a:r>
            <a:r>
              <a:rPr lang="en-US" sz="2000" dirty="0" smtClean="0">
                <a:solidFill>
                  <a:schemeClr val="tx1"/>
                </a:solidFill>
                <a:latin typeface="Times New Roman" panose="02020603050405020304" pitchFamily="18" charset="0"/>
                <a:cs typeface="Times New Roman" panose="02020603050405020304" pitchFamily="18" charset="0"/>
              </a:rPr>
              <a:t>Design- Exploratory </a:t>
            </a:r>
            <a:r>
              <a:rPr lang="en-US" sz="2000" dirty="0">
                <a:solidFill>
                  <a:schemeClr val="tx1"/>
                </a:solidFill>
                <a:latin typeface="Times New Roman" panose="02020603050405020304" pitchFamily="18" charset="0"/>
                <a:cs typeface="Times New Roman" panose="02020603050405020304" pitchFamily="18" charset="0"/>
              </a:rPr>
              <a:t>Study</a:t>
            </a:r>
          </a:p>
          <a:p>
            <a:pPr algn="just">
              <a:lnSpc>
                <a:spcPct val="150000"/>
              </a:lnSpc>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Search Strategy - </a:t>
            </a:r>
            <a:r>
              <a:rPr lang="en-US" sz="2000" dirty="0">
                <a:solidFill>
                  <a:schemeClr val="tx1"/>
                </a:solidFill>
                <a:latin typeface="Times New Roman" panose="02020603050405020304" pitchFamily="18" charset="0"/>
                <a:cs typeface="Times New Roman" panose="02020603050405020304" pitchFamily="18" charset="0"/>
              </a:rPr>
              <a:t>A literature search of </a:t>
            </a:r>
            <a:r>
              <a:rPr lang="en-US" sz="2000" dirty="0" smtClean="0">
                <a:solidFill>
                  <a:schemeClr val="tx1"/>
                </a:solidFill>
                <a:latin typeface="Times New Roman" panose="02020603050405020304" pitchFamily="18" charset="0"/>
                <a:cs typeface="Times New Roman" panose="02020603050405020304" pitchFamily="18" charset="0"/>
              </a:rPr>
              <a:t>three relevant </a:t>
            </a:r>
            <a:r>
              <a:rPr lang="en-US" sz="2000" dirty="0">
                <a:solidFill>
                  <a:schemeClr val="tx1"/>
                </a:solidFill>
                <a:latin typeface="Times New Roman" panose="02020603050405020304" pitchFamily="18" charset="0"/>
                <a:cs typeface="Times New Roman" panose="02020603050405020304" pitchFamily="18" charset="0"/>
              </a:rPr>
              <a:t>databases ("MedScape", "BioMed </a:t>
            </a:r>
            <a:r>
              <a:rPr lang="en-US" sz="2000" dirty="0" smtClean="0">
                <a:solidFill>
                  <a:schemeClr val="tx1"/>
                </a:solidFill>
                <a:latin typeface="Times New Roman" panose="02020603050405020304" pitchFamily="18" charset="0"/>
                <a:cs typeface="Times New Roman" panose="02020603050405020304" pitchFamily="18" charset="0"/>
              </a:rPr>
              <a:t>Central“ and </a:t>
            </a:r>
            <a:r>
              <a:rPr lang="en-US" sz="2000" dirty="0">
                <a:solidFill>
                  <a:schemeClr val="tx1"/>
                </a:solidFill>
                <a:latin typeface="Times New Roman" panose="02020603050405020304" pitchFamily="18" charset="0"/>
                <a:cs typeface="Times New Roman" panose="02020603050405020304" pitchFamily="18" charset="0"/>
              </a:rPr>
              <a:t>"PubMed") was conducted.</a:t>
            </a:r>
          </a:p>
          <a:p>
            <a:pPr marL="0" indent="0" algn="just">
              <a:lnSpc>
                <a:spcPct val="150000"/>
              </a:lnSpc>
              <a:buNone/>
            </a:pPr>
            <a:r>
              <a:rPr lang="en-US" sz="2000" dirty="0">
                <a:solidFill>
                  <a:schemeClr val="tx1"/>
                </a:solidFill>
                <a:latin typeface="Times New Roman" panose="02020603050405020304" pitchFamily="18" charset="0"/>
                <a:cs typeface="Times New Roman" panose="02020603050405020304" pitchFamily="18" charset="0"/>
              </a:rPr>
              <a:t> - The search strategies included terms such as Co-management of post-operative cataract cases, shared care, collaborative care in ophthalmic diseases, Quality of care in co-management of cataract cases</a:t>
            </a:r>
            <a:r>
              <a:rPr lang="en-US" sz="2000" dirty="0" smtClean="0">
                <a:solidFill>
                  <a:schemeClr val="tx1"/>
                </a:solidFill>
                <a:latin typeface="Times New Roman" panose="02020603050405020304" pitchFamily="18" charset="0"/>
                <a:cs typeface="Times New Roman" panose="02020603050405020304" pitchFamily="18" charset="0"/>
              </a:rPr>
              <a:t>.</a:t>
            </a:r>
          </a:p>
          <a:p>
            <a:pPr algn="just">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 </a:t>
            </a:r>
            <a:r>
              <a:rPr lang="en-US" sz="2000" dirty="0" smtClean="0">
                <a:solidFill>
                  <a:schemeClr val="tx1"/>
                </a:solidFill>
                <a:latin typeface="Times New Roman" panose="02020603050405020304" pitchFamily="18" charset="0"/>
                <a:cs typeface="Times New Roman" panose="02020603050405020304" pitchFamily="18" charset="0"/>
              </a:rPr>
              <a:t>Selection Criteria- </a:t>
            </a:r>
          </a:p>
          <a:p>
            <a:pPr marL="0" indent="0">
              <a:lnSpc>
                <a:spcPct val="150000"/>
              </a:lnSpc>
              <a:buNone/>
            </a:pPr>
            <a:r>
              <a:rPr lang="en-US" sz="2000" dirty="0" smtClean="0">
                <a:solidFill>
                  <a:schemeClr val="tx1"/>
                </a:solidFill>
                <a:latin typeface="Times New Roman" panose="02020603050405020304" pitchFamily="18" charset="0"/>
                <a:cs typeface="Times New Roman" panose="02020603050405020304" pitchFamily="18" charset="0"/>
              </a:rPr>
              <a:t>1. Articles </a:t>
            </a:r>
            <a:r>
              <a:rPr lang="en-US" sz="2000" dirty="0">
                <a:solidFill>
                  <a:schemeClr val="tx1"/>
                </a:solidFill>
                <a:latin typeface="Times New Roman" panose="02020603050405020304" pitchFamily="18" charset="0"/>
                <a:cs typeface="Times New Roman" panose="02020603050405020304" pitchFamily="18" charset="0"/>
              </a:rPr>
              <a:t>written in English</a:t>
            </a:r>
          </a:p>
          <a:p>
            <a:pPr algn="just">
              <a:lnSpc>
                <a:spcPct val="150000"/>
              </a:lnSpc>
              <a:buFont typeface="Arial" panose="020B0604020202020204" pitchFamily="34" charset="0"/>
              <a:buChar char="•"/>
            </a:pPr>
            <a:endParaRPr lang="en-US" sz="2000" dirty="0" smtClean="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CD3F0AA-5086-4B61-AE17-B9D501F50567}" type="slidenum">
              <a:rPr lang="en-US" smtClean="0"/>
              <a:t>13</a:t>
            </a:fld>
            <a:endParaRPr lang="en-US"/>
          </a:p>
        </p:txBody>
      </p:sp>
    </p:spTree>
    <p:extLst>
      <p:ext uri="{BB962C8B-B14F-4D97-AF65-F5344CB8AC3E}">
        <p14:creationId xmlns:p14="http://schemas.microsoft.com/office/powerpoint/2010/main" val="3204806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7333" y="1210615"/>
            <a:ext cx="10535149" cy="4830748"/>
          </a:xfrm>
        </p:spPr>
        <p:txBody>
          <a:bodyPr>
            <a:normAutofit/>
          </a:bodyPr>
          <a:lstStyle/>
          <a:p>
            <a:pPr marL="457200" lvl="1" indent="0">
              <a:lnSpc>
                <a:spcPct val="150000"/>
              </a:lnSpc>
              <a:buNone/>
            </a:pPr>
            <a:r>
              <a:rPr lang="en-US" sz="2000" dirty="0" smtClean="0">
                <a:solidFill>
                  <a:schemeClr val="tx1"/>
                </a:solidFill>
                <a:latin typeface="Times New Roman" panose="02020603050405020304" pitchFamily="18" charset="0"/>
                <a:cs typeface="Times New Roman" panose="02020603050405020304" pitchFamily="18" charset="0"/>
              </a:rPr>
              <a:t>2. Articles </a:t>
            </a:r>
            <a:r>
              <a:rPr lang="en-US" sz="2000" dirty="0">
                <a:solidFill>
                  <a:schemeClr val="tx1"/>
                </a:solidFill>
                <a:latin typeface="Times New Roman" panose="02020603050405020304" pitchFamily="18" charset="0"/>
                <a:cs typeface="Times New Roman" panose="02020603050405020304" pitchFamily="18" charset="0"/>
              </a:rPr>
              <a:t>focused on Co-management, Medicare and co-management, collaborative care in cataract post-operative cases, financial modalities of cataract co-management</a:t>
            </a:r>
            <a:r>
              <a:rPr lang="en-US" sz="2000" dirty="0" smtClean="0">
                <a:solidFill>
                  <a:schemeClr val="tx1"/>
                </a:solidFill>
                <a:latin typeface="Times New Roman" panose="02020603050405020304" pitchFamily="18" charset="0"/>
                <a:cs typeface="Times New Roman" panose="02020603050405020304" pitchFamily="18" charset="0"/>
              </a:rPr>
              <a:t>.</a:t>
            </a:r>
          </a:p>
          <a:p>
            <a:pPr marL="457200" lvl="1" indent="0">
              <a:lnSpc>
                <a:spcPct val="150000"/>
              </a:lnSpc>
              <a:buNone/>
            </a:pPr>
            <a:r>
              <a:rPr lang="en-US" sz="2000" dirty="0" smtClean="0">
                <a:solidFill>
                  <a:schemeClr val="tx1"/>
                </a:solidFill>
                <a:latin typeface="Times New Roman" panose="02020603050405020304" pitchFamily="18" charset="0"/>
                <a:cs typeface="Times New Roman" panose="02020603050405020304" pitchFamily="18" charset="0"/>
              </a:rPr>
              <a:t>3. Articles </a:t>
            </a:r>
            <a:r>
              <a:rPr lang="en-US" sz="2000" dirty="0">
                <a:solidFill>
                  <a:schemeClr val="tx1"/>
                </a:solidFill>
                <a:latin typeface="Times New Roman" panose="02020603050405020304" pitchFamily="18" charset="0"/>
                <a:cs typeface="Times New Roman" panose="02020603050405020304" pitchFamily="18" charset="0"/>
              </a:rPr>
              <a:t>related to quality of care in co-management scenario, patient perspective towards co-management, Healthcare providers considering transfer of care in the management of cataract cases. </a:t>
            </a:r>
          </a:p>
          <a:p>
            <a:pPr marL="457200" lvl="1" indent="0">
              <a:lnSpc>
                <a:spcPct val="150000"/>
              </a:lnSpc>
              <a:buNone/>
            </a:pPr>
            <a:r>
              <a:rPr lang="en-US" sz="2000" dirty="0">
                <a:solidFill>
                  <a:schemeClr val="tx1"/>
                </a:solidFill>
                <a:latin typeface="Times New Roman" panose="02020603050405020304" pitchFamily="18" charset="0"/>
                <a:cs typeface="Times New Roman" panose="02020603050405020304" pitchFamily="18" charset="0"/>
              </a:rPr>
              <a:t>4</a:t>
            </a:r>
            <a:r>
              <a:rPr lang="en-US" sz="2000" dirty="0" smtClean="0">
                <a:solidFill>
                  <a:schemeClr val="tx1"/>
                </a:solidFill>
                <a:latin typeface="Times New Roman" panose="02020603050405020304" pitchFamily="18" charset="0"/>
                <a:cs typeface="Times New Roman" panose="02020603050405020304" pitchFamily="18" charset="0"/>
              </a:rPr>
              <a:t>. Articles </a:t>
            </a:r>
            <a:r>
              <a:rPr lang="en-US" sz="2000" dirty="0">
                <a:solidFill>
                  <a:schemeClr val="tx1"/>
                </a:solidFill>
                <a:latin typeface="Times New Roman" panose="02020603050405020304" pitchFamily="18" charset="0"/>
                <a:cs typeface="Times New Roman" panose="02020603050405020304" pitchFamily="18" charset="0"/>
              </a:rPr>
              <a:t>focused on transfer of care in cataract co-management. The articles first identified in the reference lists of the papers found through the database searches were also assessed.</a:t>
            </a:r>
          </a:p>
          <a:p>
            <a:pPr marL="457200" lvl="1" indent="0">
              <a:lnSpc>
                <a:spcPct val="150000"/>
              </a:lnSpc>
              <a:buNone/>
            </a:pP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CD3F0AA-5086-4B61-AE17-B9D501F50567}" type="slidenum">
              <a:rPr lang="en-US" smtClean="0"/>
              <a:t>14</a:t>
            </a:fld>
            <a:endParaRPr lang="en-US"/>
          </a:p>
        </p:txBody>
      </p:sp>
    </p:spTree>
    <p:extLst>
      <p:ext uri="{BB962C8B-B14F-4D97-AF65-F5344CB8AC3E}">
        <p14:creationId xmlns:p14="http://schemas.microsoft.com/office/powerpoint/2010/main" val="2654753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7334" y="785611"/>
            <a:ext cx="10862136" cy="5255751"/>
          </a:xfrm>
        </p:spPr>
        <p:txBody>
          <a:bodyPr>
            <a:normAutofit/>
          </a:bodyPr>
          <a:lstStyle/>
          <a:p>
            <a:pPr marL="0" indent="0" algn="just">
              <a:lnSpc>
                <a:spcPct val="150000"/>
              </a:lnSpc>
              <a:buNone/>
            </a:pPr>
            <a:r>
              <a:rPr lang="en-US" sz="2000" dirty="0">
                <a:latin typeface="Times New Roman" panose="02020603050405020304" pitchFamily="18" charset="0"/>
                <a:cs typeface="Times New Roman" panose="02020603050405020304" pitchFamily="18" charset="0"/>
              </a:rPr>
              <a:t>Data Analysis</a:t>
            </a:r>
          </a:p>
          <a:p>
            <a:pPr algn="just">
              <a:lnSpc>
                <a:spcPct val="150000"/>
              </a:lnSpc>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sub-systematic method was followed, which was divided into three phases: literature collection, assessing, and selection.</a:t>
            </a:r>
          </a:p>
          <a:p>
            <a:pPr algn="just">
              <a:lnSpc>
                <a:spcPct val="150000"/>
              </a:lnSpc>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literature search was conducted and </a:t>
            </a:r>
            <a:r>
              <a:rPr lang="en-US" sz="2000" dirty="0" smtClean="0">
                <a:latin typeface="Times New Roman" panose="02020603050405020304" pitchFamily="18" charset="0"/>
                <a:cs typeface="Times New Roman" panose="02020603050405020304" pitchFamily="18" charset="0"/>
              </a:rPr>
              <a:t>30 </a:t>
            </a:r>
            <a:r>
              <a:rPr lang="en-US" sz="2000" dirty="0">
                <a:latin typeface="Times New Roman" panose="02020603050405020304" pitchFamily="18" charset="0"/>
                <a:cs typeface="Times New Roman" panose="02020603050405020304" pitchFamily="18" charset="0"/>
              </a:rPr>
              <a:t>articles were collected.</a:t>
            </a:r>
          </a:p>
          <a:p>
            <a:pPr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For </a:t>
            </a:r>
            <a:r>
              <a:rPr lang="en-US" sz="2000" dirty="0">
                <a:latin typeface="Times New Roman" panose="02020603050405020304" pitchFamily="18" charset="0"/>
                <a:cs typeface="Times New Roman" panose="02020603050405020304" pitchFamily="18" charset="0"/>
              </a:rPr>
              <a:t>each of the studies that had survived this filtering, the research approach was first assessed.</a:t>
            </a:r>
          </a:p>
          <a:p>
            <a:pPr algn="just">
              <a:lnSpc>
                <a:spcPct val="150000"/>
              </a:lnSpc>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After </a:t>
            </a:r>
            <a:r>
              <a:rPr lang="en-US" sz="2000" dirty="0">
                <a:latin typeface="Times New Roman" panose="02020603050405020304" pitchFamily="18" charset="0"/>
                <a:cs typeface="Times New Roman" panose="02020603050405020304" pitchFamily="18" charset="0"/>
              </a:rPr>
              <a:t>filtering </a:t>
            </a:r>
            <a:r>
              <a:rPr lang="en-US" sz="2000" dirty="0" smtClean="0">
                <a:latin typeface="Times New Roman" panose="02020603050405020304" pitchFamily="18" charset="0"/>
                <a:cs typeface="Times New Roman" panose="02020603050405020304" pitchFamily="18" charset="0"/>
              </a:rPr>
              <a:t>16 </a:t>
            </a:r>
            <a:r>
              <a:rPr lang="en-US" sz="2000" dirty="0">
                <a:latin typeface="Times New Roman" panose="02020603050405020304" pitchFamily="18" charset="0"/>
                <a:cs typeface="Times New Roman" panose="02020603050405020304" pitchFamily="18" charset="0"/>
              </a:rPr>
              <a:t>articles were selected</a:t>
            </a:r>
          </a:p>
          <a:p>
            <a:pPr algn="just">
              <a:lnSpc>
                <a:spcPct val="150000"/>
              </a:lnSpc>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the analysis phase a comparative approach was used in which all the selected articles were investigated </a:t>
            </a:r>
            <a:r>
              <a:rPr lang="en-US" sz="2000" dirty="0" smtClean="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review the existing scenario of co-management as well as role of healthcare IT in management of shared care of ophthalmic cases.</a:t>
            </a:r>
          </a:p>
          <a:p>
            <a:pPr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CD3F0AA-5086-4B61-AE17-B9D501F50567}" type="slidenum">
              <a:rPr lang="en-US" smtClean="0"/>
              <a:t>15</a:t>
            </a:fld>
            <a:endParaRPr lang="en-US"/>
          </a:p>
        </p:txBody>
      </p:sp>
    </p:spTree>
    <p:extLst>
      <p:ext uri="{BB962C8B-B14F-4D97-AF65-F5344CB8AC3E}">
        <p14:creationId xmlns:p14="http://schemas.microsoft.com/office/powerpoint/2010/main" val="40507829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7334" y="854298"/>
            <a:ext cx="2568142" cy="845713"/>
          </a:xfrm>
        </p:spPr>
        <p:txBody>
          <a:bodyPr>
            <a:normAutofit/>
          </a:bodyPr>
          <a:lstStyle/>
          <a:p>
            <a:r>
              <a:rPr lang="en-US" sz="3400" dirty="0" smtClean="0">
                <a:solidFill>
                  <a:schemeClr val="tx1"/>
                </a:solidFill>
                <a:latin typeface="Times New Roman" panose="02020603050405020304" pitchFamily="18" charset="0"/>
                <a:cs typeface="Times New Roman" panose="02020603050405020304" pitchFamily="18" charset="0"/>
              </a:rPr>
              <a:t>Limitations</a:t>
            </a:r>
            <a:endParaRPr lang="en-US" sz="3400" dirty="0">
              <a:solidFill>
                <a:schemeClr val="tx1"/>
              </a:solidFill>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1"/>
          </p:nvPr>
        </p:nvSpPr>
        <p:spPr>
          <a:xfrm>
            <a:off x="677333" y="1790163"/>
            <a:ext cx="10535149" cy="4417454"/>
          </a:xfrm>
        </p:spPr>
        <p:txBody>
          <a:bodyPr>
            <a:normAutofit/>
          </a:bodyPr>
          <a:lstStyle/>
          <a:p>
            <a:pPr lvl="3">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Geographical Limitation- This review study was limited to United States Healthcare System. All the studies which were included in the review, were conducted in United States.</a:t>
            </a:r>
          </a:p>
          <a:p>
            <a:pPr lvl="3">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Specialty Limitation- The study was limited to review and explore co-management in ophthalmology. The search of articles &amp; reports were restricted to ocular diseases only.</a:t>
            </a:r>
          </a:p>
          <a:p>
            <a:pPr lvl="3">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Search Limitation- Only post-operative phase of co-management cases was reviewed for the study. The availability of articles stating </a:t>
            </a:r>
            <a:r>
              <a:rPr lang="en-US" sz="2000" dirty="0" smtClean="0">
                <a:solidFill>
                  <a:schemeClr val="tx1"/>
                </a:solidFill>
                <a:latin typeface="Times New Roman" panose="02020603050405020304" pitchFamily="18" charset="0"/>
                <a:cs typeface="Times New Roman" panose="02020603050405020304" pitchFamily="18" charset="0"/>
              </a:rPr>
              <a:t>co-management </a:t>
            </a:r>
            <a:r>
              <a:rPr lang="en-US" sz="2000" dirty="0" smtClean="0">
                <a:solidFill>
                  <a:schemeClr val="tx1"/>
                </a:solidFill>
                <a:latin typeface="Times New Roman" panose="02020603050405020304" pitchFamily="18" charset="0"/>
                <a:cs typeface="Times New Roman" panose="02020603050405020304" pitchFamily="18" charset="0"/>
              </a:rPr>
              <a:t>for ocular diseases and </a:t>
            </a:r>
            <a:r>
              <a:rPr lang="en-US" sz="2000" dirty="0" smtClean="0">
                <a:solidFill>
                  <a:schemeClr val="tx1"/>
                </a:solidFill>
                <a:latin typeface="Times New Roman" panose="02020603050405020304" pitchFamily="18" charset="0"/>
                <a:cs typeface="Times New Roman" panose="02020603050405020304" pitchFamily="18" charset="0"/>
              </a:rPr>
              <a:t>pre-operative </a:t>
            </a:r>
            <a:r>
              <a:rPr lang="en-US" sz="2000" dirty="0">
                <a:solidFill>
                  <a:schemeClr val="tx1"/>
                </a:solidFill>
                <a:latin typeface="Times New Roman" panose="02020603050405020304" pitchFamily="18" charset="0"/>
                <a:cs typeface="Times New Roman" panose="02020603050405020304" pitchFamily="18" charset="0"/>
              </a:rPr>
              <a:t>phase of co-management was compromised</a:t>
            </a:r>
            <a:r>
              <a:rPr lang="en-US" sz="2000" dirty="0" smtClean="0">
                <a:solidFill>
                  <a:schemeClr val="tx1"/>
                </a:solidFill>
                <a:latin typeface="Times New Roman" panose="02020603050405020304" pitchFamily="18" charset="0"/>
                <a:cs typeface="Times New Roman" panose="02020603050405020304" pitchFamily="18" charset="0"/>
              </a:rPr>
              <a:t>.</a:t>
            </a:r>
            <a:endParaRPr lang="en-US" sz="2000" dirty="0">
              <a:solidFill>
                <a:schemeClr val="tx1"/>
              </a:solidFill>
              <a:latin typeface="Times New Roman" panose="02020603050405020304" pitchFamily="18" charset="0"/>
              <a:cs typeface="Times New Roman" panose="02020603050405020304" pitchFamily="18" charset="0"/>
            </a:endParaRPr>
          </a:p>
          <a:p>
            <a:pPr>
              <a:lnSpc>
                <a:spcPct val="150000"/>
              </a:lnSpc>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3CD3F0AA-5086-4B61-AE17-B9D501F50567}" type="slidenum">
              <a:rPr lang="en-US" smtClean="0"/>
              <a:t>16</a:t>
            </a:fld>
            <a:endParaRPr lang="en-US"/>
          </a:p>
        </p:txBody>
      </p:sp>
    </p:spTree>
    <p:extLst>
      <p:ext uri="{BB962C8B-B14F-4D97-AF65-F5344CB8AC3E}">
        <p14:creationId xmlns:p14="http://schemas.microsoft.com/office/powerpoint/2010/main" val="35937170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endParaRPr lang="en-US" dirty="0"/>
          </a:p>
        </p:txBody>
      </p:sp>
      <p:sp>
        <p:nvSpPr>
          <p:cNvPr id="3" name="Content Placeholder 2"/>
          <p:cNvSpPr>
            <a:spLocks noGrp="1"/>
          </p:cNvSpPr>
          <p:nvPr>
            <p:ph idx="1"/>
          </p:nvPr>
        </p:nvSpPr>
        <p:spPr>
          <a:xfrm>
            <a:off x="257577" y="1289975"/>
            <a:ext cx="11096223" cy="4933949"/>
          </a:xfrm>
        </p:spPr>
        <p:txBody>
          <a:bodyPr>
            <a:normAutofit/>
          </a:bodyPr>
          <a:lstStyle/>
          <a:p>
            <a:pPr lvl="3">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Disease Limitation- Although limited to ocular diseases, the study also faced restrictions in availability of data pertaining to co-management of ocular diseases other than cataract.</a:t>
            </a:r>
          </a:p>
          <a:p>
            <a:pPr lvl="3">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Source Limitation- The review study was limited by secondary data sources. Since there was no primary data source, the study included various reports, articles available on web portal, scholar articles &amp; books etc. </a:t>
            </a:r>
          </a:p>
          <a:p>
            <a:pPr lvl="3">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Timeliness of evidence- Health IT is rapidly evolving and as a result, evidence and research may quickly become dated. A number of studies were conducted in the 1990s and early 2000s and while largely applicable, their specific applicability to the current health care system is uncertain</a:t>
            </a:r>
          </a:p>
        </p:txBody>
      </p:sp>
      <p:sp>
        <p:nvSpPr>
          <p:cNvPr id="4" name="Slide Number Placeholder 3"/>
          <p:cNvSpPr>
            <a:spLocks noGrp="1"/>
          </p:cNvSpPr>
          <p:nvPr>
            <p:ph type="sldNum" sz="quarter" idx="12"/>
          </p:nvPr>
        </p:nvSpPr>
        <p:spPr/>
        <p:txBody>
          <a:bodyPr/>
          <a:lstStyle/>
          <a:p>
            <a:fld id="{3CD3F0AA-5086-4B61-AE17-B9D501F50567}" type="slidenum">
              <a:rPr lang="en-US" smtClean="0"/>
              <a:t>17</a:t>
            </a:fld>
            <a:endParaRPr lang="en-US"/>
          </a:p>
        </p:txBody>
      </p:sp>
    </p:spTree>
    <p:extLst>
      <p:ext uri="{BB962C8B-B14F-4D97-AF65-F5344CB8AC3E}">
        <p14:creationId xmlns:p14="http://schemas.microsoft.com/office/powerpoint/2010/main" val="252398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729" y="861544"/>
            <a:ext cx="3030023" cy="741608"/>
          </a:xfrm>
        </p:spPr>
        <p:txBody>
          <a:bodyPr>
            <a:noAutofit/>
          </a:bodyPr>
          <a:lstStyle/>
          <a:p>
            <a:r>
              <a:rPr lang="en-US" sz="3400" dirty="0" smtClean="0">
                <a:solidFill>
                  <a:schemeClr val="tx1"/>
                </a:solidFill>
                <a:latin typeface="Times New Roman" panose="02020603050405020304" pitchFamily="18" charset="0"/>
                <a:cs typeface="Times New Roman" panose="02020603050405020304" pitchFamily="18" charset="0"/>
              </a:rPr>
              <a:t>Key Findings</a:t>
            </a:r>
            <a:r>
              <a:rPr lang="en-US" sz="3400" dirty="0">
                <a:solidFill>
                  <a:schemeClr val="tx1"/>
                </a:solidFill>
              </a:rPr>
              <a:t/>
            </a:r>
            <a:br>
              <a:rPr lang="en-US" sz="3400" dirty="0">
                <a:solidFill>
                  <a:schemeClr val="tx1"/>
                </a:solidFill>
              </a:rPr>
            </a:br>
            <a:endParaRPr lang="en-US" sz="3400" dirty="0">
              <a:solidFill>
                <a:schemeClr val="tx1"/>
              </a:solidFill>
            </a:endParaRPr>
          </a:p>
        </p:txBody>
      </p:sp>
      <p:sp>
        <p:nvSpPr>
          <p:cNvPr id="3" name="Content Placeholder 2"/>
          <p:cNvSpPr>
            <a:spLocks noGrp="1"/>
          </p:cNvSpPr>
          <p:nvPr>
            <p:ph idx="1"/>
          </p:nvPr>
        </p:nvSpPr>
        <p:spPr>
          <a:xfrm>
            <a:off x="334851" y="1756256"/>
            <a:ext cx="11423561" cy="4547200"/>
          </a:xfrm>
        </p:spPr>
        <p:txBody>
          <a:bodyPr>
            <a:noAutofit/>
          </a:bodyPr>
          <a:lstStyle/>
          <a:p>
            <a:pPr lvl="6" algn="just">
              <a:lnSpc>
                <a:spcPct val="150000"/>
              </a:lnSpc>
              <a:buFont typeface="Arial" panose="020B0604020202020204" pitchFamily="34" charset="0"/>
              <a:buChar char="•"/>
            </a:pPr>
            <a:r>
              <a:rPr lang="en-US" sz="1900" dirty="0" smtClean="0">
                <a:solidFill>
                  <a:schemeClr val="tx1"/>
                </a:solidFill>
                <a:latin typeface="Times New Roman" panose="02020603050405020304" pitchFamily="18" charset="0"/>
                <a:cs typeface="Times New Roman" panose="02020603050405020304" pitchFamily="18" charset="0"/>
              </a:rPr>
              <a:t>93</a:t>
            </a:r>
            <a:r>
              <a:rPr lang="en-US" sz="1900" dirty="0">
                <a:solidFill>
                  <a:schemeClr val="tx1"/>
                </a:solidFill>
                <a:latin typeface="Times New Roman" panose="02020603050405020304" pitchFamily="18" charset="0"/>
                <a:cs typeface="Times New Roman" panose="02020603050405020304" pitchFamily="18" charset="0"/>
              </a:rPr>
              <a:t>% of optometrists participated in co-management at least once in a month.</a:t>
            </a:r>
          </a:p>
          <a:p>
            <a:pPr lvl="6" algn="just">
              <a:lnSpc>
                <a:spcPct val="150000"/>
              </a:lnSpc>
              <a:buFont typeface="Arial" panose="020B0604020202020204" pitchFamily="34" charset="0"/>
              <a:buChar char="•"/>
            </a:pPr>
            <a:r>
              <a:rPr lang="en-US" sz="1900" dirty="0">
                <a:solidFill>
                  <a:schemeClr val="tx1"/>
                </a:solidFill>
                <a:latin typeface="Times New Roman" panose="02020603050405020304" pitchFamily="18" charset="0"/>
                <a:cs typeface="Times New Roman" panose="02020603050405020304" pitchFamily="18" charset="0"/>
              </a:rPr>
              <a:t>99.8% of co-managed cases provided with the evidence that the optometrists provided high quality services for the post-operative cases and were able to diagnose any possible complications.</a:t>
            </a:r>
          </a:p>
          <a:p>
            <a:pPr lvl="6" algn="just">
              <a:lnSpc>
                <a:spcPct val="150000"/>
              </a:lnSpc>
              <a:buFont typeface="Arial" panose="020B0604020202020204" pitchFamily="34" charset="0"/>
              <a:buChar char="•"/>
            </a:pPr>
            <a:r>
              <a:rPr lang="en-US" sz="1900" dirty="0">
                <a:solidFill>
                  <a:schemeClr val="tx1"/>
                </a:solidFill>
                <a:latin typeface="Times New Roman" panose="02020603050405020304" pitchFamily="18" charset="0"/>
                <a:cs typeface="Times New Roman" panose="02020603050405020304" pitchFamily="18" charset="0"/>
              </a:rPr>
              <a:t>Optometrists met the expectations of ophthalmologists by appropriately detecting and referring patients with previously undetected complications. Also optometrists displayed 99.6% specificity in detecting the complications</a:t>
            </a:r>
            <a:r>
              <a:rPr lang="en-US" sz="1900" dirty="0" smtClean="0">
                <a:solidFill>
                  <a:schemeClr val="tx1"/>
                </a:solidFill>
                <a:latin typeface="Times New Roman" panose="02020603050405020304" pitchFamily="18" charset="0"/>
                <a:cs typeface="Times New Roman" panose="02020603050405020304" pitchFamily="18" charset="0"/>
              </a:rPr>
              <a:t>.</a:t>
            </a:r>
          </a:p>
          <a:p>
            <a:pPr>
              <a:buFont typeface="Arial" panose="020B0604020202020204" pitchFamily="34" charset="0"/>
              <a:buChar char="•"/>
            </a:pPr>
            <a:endParaRPr lang="en-US" dirty="0">
              <a:solidFill>
                <a:schemeClr val="tx1"/>
              </a:solidFill>
            </a:endParaRPr>
          </a:p>
          <a:p>
            <a:pPr lvl="6" algn="just">
              <a:lnSpc>
                <a:spcPct val="150000"/>
              </a:lnSpc>
              <a:buFont typeface="Arial" panose="020B0604020202020204" pitchFamily="34" charset="0"/>
              <a:buChar char="•"/>
            </a:pPr>
            <a:endParaRPr lang="en-US" sz="190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sz="1900"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3CD3F0AA-5086-4B61-AE17-B9D501F50567}" type="slidenum">
              <a:rPr lang="en-US" smtClean="0"/>
              <a:t>18</a:t>
            </a:fld>
            <a:endParaRPr lang="en-US"/>
          </a:p>
        </p:txBody>
      </p:sp>
    </p:spTree>
    <p:extLst>
      <p:ext uri="{BB962C8B-B14F-4D97-AF65-F5344CB8AC3E}">
        <p14:creationId xmlns:p14="http://schemas.microsoft.com/office/powerpoint/2010/main" val="14005221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7333" y="1275008"/>
            <a:ext cx="10630318" cy="5035639"/>
          </a:xfrm>
        </p:spPr>
        <p:txBody>
          <a:bodyPr>
            <a:normAutofit/>
          </a:bodyPr>
          <a:lstStyle/>
          <a:p>
            <a:pPr lvl="6" algn="just">
              <a:lnSpc>
                <a:spcPct val="150000"/>
              </a:lnSpc>
              <a:buFont typeface="Arial" panose="020B0604020202020204" pitchFamily="34" charset="0"/>
              <a:buChar char="•"/>
            </a:pPr>
            <a:r>
              <a:rPr lang="en-US" sz="1900" dirty="0">
                <a:solidFill>
                  <a:schemeClr val="tx1"/>
                </a:solidFill>
                <a:latin typeface="Times New Roman" panose="02020603050405020304" pitchFamily="18" charset="0"/>
                <a:cs typeface="Times New Roman" panose="02020603050405020304" pitchFamily="18" charset="0"/>
              </a:rPr>
              <a:t>Patients reported good experiences with respect to quality of care provided during post-operative services.</a:t>
            </a:r>
          </a:p>
          <a:p>
            <a:pPr lvl="6" algn="just">
              <a:lnSpc>
                <a:spcPct val="150000"/>
              </a:lnSpc>
              <a:buFont typeface="Arial" panose="020B0604020202020204" pitchFamily="34" charset="0"/>
              <a:buChar char="•"/>
            </a:pPr>
            <a:r>
              <a:rPr lang="en-US" sz="1900" dirty="0">
                <a:solidFill>
                  <a:schemeClr val="tx1"/>
                </a:solidFill>
                <a:latin typeface="Times New Roman" panose="02020603050405020304" pitchFamily="18" charset="0"/>
                <a:cs typeface="Times New Roman" panose="02020603050405020304" pitchFamily="18" charset="0"/>
              </a:rPr>
              <a:t>Patients also reported savings in terms of travel time and waiting time for the follow up care.</a:t>
            </a:r>
          </a:p>
          <a:p>
            <a:pPr lvl="6" algn="just">
              <a:lnSpc>
                <a:spcPct val="150000"/>
              </a:lnSpc>
              <a:buFont typeface="Arial" panose="020B0604020202020204" pitchFamily="34" charset="0"/>
              <a:buChar char="•"/>
            </a:pPr>
            <a:r>
              <a:rPr lang="en-US" sz="1900" dirty="0">
                <a:solidFill>
                  <a:schemeClr val="tx1"/>
                </a:solidFill>
                <a:latin typeface="Times New Roman" panose="02020603050405020304" pitchFamily="18" charset="0"/>
                <a:cs typeface="Times New Roman" panose="02020603050405020304" pitchFamily="18" charset="0"/>
              </a:rPr>
              <a:t>Healthcare IT can provide an electronic platform for both ophthalmology as well as optometry practice</a:t>
            </a:r>
            <a:r>
              <a:rPr lang="en-US" sz="1900" dirty="0" smtClean="0">
                <a:solidFill>
                  <a:schemeClr val="tx1"/>
                </a:solidFill>
                <a:latin typeface="Times New Roman" panose="02020603050405020304" pitchFamily="18" charset="0"/>
                <a:cs typeface="Times New Roman" panose="02020603050405020304" pitchFamily="18" charset="0"/>
              </a:rPr>
              <a:t>.</a:t>
            </a:r>
            <a:endParaRPr lang="en-US" dirty="0" smtClean="0">
              <a:solidFill>
                <a:schemeClr val="tx1"/>
              </a:solidFill>
            </a:endParaRPr>
          </a:p>
          <a:p>
            <a:pPr lvl="6" algn="just">
              <a:lnSpc>
                <a:spcPct val="150000"/>
              </a:lnSpc>
              <a:buFont typeface="Arial" panose="020B0604020202020204" pitchFamily="34" charset="0"/>
              <a:buChar char="•"/>
            </a:pPr>
            <a:r>
              <a:rPr lang="en-US" sz="1900" dirty="0" smtClean="0">
                <a:solidFill>
                  <a:schemeClr val="tx1"/>
                </a:solidFill>
                <a:latin typeface="Times New Roman" panose="02020603050405020304" pitchFamily="18" charset="0"/>
                <a:cs typeface="Times New Roman" panose="02020603050405020304" pitchFamily="18" charset="0"/>
              </a:rPr>
              <a:t>With the help of integration with EMR software Healthcare IT can help in patient management falling under co-management.</a:t>
            </a:r>
            <a:endParaRPr lang="en-US" sz="19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CD3F0AA-5086-4B61-AE17-B9D501F50567}" type="slidenum">
              <a:rPr lang="en-US" smtClean="0"/>
              <a:t>19</a:t>
            </a:fld>
            <a:endParaRPr lang="en-US"/>
          </a:p>
        </p:txBody>
      </p:sp>
    </p:spTree>
    <p:extLst>
      <p:ext uri="{BB962C8B-B14F-4D97-AF65-F5344CB8AC3E}">
        <p14:creationId xmlns:p14="http://schemas.microsoft.com/office/powerpoint/2010/main" val="3659527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5641"/>
          </a:xfrm>
        </p:spPr>
        <p:txBody>
          <a:bodyPr>
            <a:normAutofit/>
          </a:bodyPr>
          <a:lstStyle/>
          <a:p>
            <a:pPr algn="ctr"/>
            <a:r>
              <a:rPr lang="en-US" sz="3400" u="sng" dirty="0" smtClean="0">
                <a:solidFill>
                  <a:schemeClr val="tx1"/>
                </a:solidFill>
                <a:latin typeface="Times New Roman" panose="02020603050405020304" pitchFamily="18" charset="0"/>
                <a:cs typeface="Times New Roman" panose="02020603050405020304" pitchFamily="18" charset="0"/>
              </a:rPr>
              <a:t>Eli India Pvt. Ltd.</a:t>
            </a:r>
            <a:endParaRPr lang="en-US" sz="3400" u="sng"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00766"/>
            <a:ext cx="10515600" cy="4876197"/>
          </a:xfrm>
        </p:spPr>
        <p:txBody>
          <a:bodyPr>
            <a:noAutofit/>
          </a:bodyPr>
          <a:lstStyle/>
          <a:p>
            <a:pPr marL="0" indent="0">
              <a:lnSpc>
                <a:spcPct val="150000"/>
              </a:lnSpc>
              <a:buNone/>
            </a:pPr>
            <a:r>
              <a:rPr lang="en-US" sz="20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rPr>
              <a:t>About the organization-</a:t>
            </a:r>
          </a:p>
          <a:p>
            <a:pPr>
              <a:lnSpc>
                <a:spcPct val="150000"/>
              </a:lnSpc>
              <a:buFont typeface="Wingdings" panose="05000000000000000000" pitchFamily="2" charset="2"/>
              <a:buChar char="Ø"/>
            </a:pPr>
            <a:r>
              <a:rPr lang="en-US" sz="20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rPr>
              <a:t>Eli </a:t>
            </a:r>
            <a:r>
              <a:rPr lang="en-US" sz="20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India is part of ELI Global-a globally diversified information and financial services group founded in 1991.Today ELI have more than 40 business units in diverse verticals across three continents</a:t>
            </a:r>
            <a:r>
              <a:rPr lang="en-US" sz="20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p>
          <a:p>
            <a:pPr>
              <a:lnSpc>
                <a:spcPct val="150000"/>
              </a:lnSpc>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a:t>
            </a:r>
            <a:r>
              <a:rPr lang="en-US" sz="2000" dirty="0" smtClean="0">
                <a:solidFill>
                  <a:schemeClr val="tx1"/>
                </a:solidFill>
                <a:latin typeface="Times New Roman" panose="02020603050405020304" pitchFamily="18" charset="0"/>
                <a:cs typeface="Times New Roman" panose="02020603050405020304" pitchFamily="18" charset="0"/>
              </a:rPr>
              <a:t>urrent </a:t>
            </a:r>
            <a:r>
              <a:rPr lang="en-US" sz="2000" dirty="0">
                <a:solidFill>
                  <a:schemeClr val="tx1"/>
                </a:solidFill>
                <a:latin typeface="Times New Roman" panose="02020603050405020304" pitchFamily="18" charset="0"/>
                <a:cs typeface="Times New Roman" panose="02020603050405020304" pitchFamily="18" charset="0"/>
              </a:rPr>
              <a:t>business spans across diverse verticals including Healthcare, Market Research Reports, Collections &amp; Recovery, Certifications, Online Reputation Management, Collectibles, Insurance and Annuities, Media &amp; Publications and more</a:t>
            </a:r>
            <a:endParaRPr lang="en-US" sz="2000"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a:p>
            <a:pPr>
              <a:lnSpc>
                <a:spcPct val="150000"/>
              </a:lnSpc>
              <a:buFont typeface="Wingdings" panose="05000000000000000000" pitchFamily="2" charset="2"/>
              <a:buChar char="Ø"/>
            </a:pPr>
            <a:r>
              <a:rPr lang="en-US" sz="20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ELI’s one of the business unit is MDOffice and they have Electronic Health Record (EHR),Practice Management, Revenue Cycle Management and Patient Engagement product which  empower and enables ophthalmologist practices to </a:t>
            </a:r>
            <a:r>
              <a:rPr lang="en-US" sz="20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rPr>
              <a:t>provide </a:t>
            </a:r>
            <a:r>
              <a:rPr lang="en-US" sz="20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effective and integrated care delivery. </a:t>
            </a:r>
            <a:endParaRPr lang="en-US" sz="20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CD3F0AA-5086-4B61-AE17-B9D501F50567}" type="slidenum">
              <a:rPr lang="en-US" smtClean="0"/>
              <a:t>2</a:t>
            </a:fld>
            <a:endParaRPr lang="en-US"/>
          </a:p>
        </p:txBody>
      </p:sp>
    </p:spTree>
    <p:extLst>
      <p:ext uri="{BB962C8B-B14F-4D97-AF65-F5344CB8AC3E}">
        <p14:creationId xmlns:p14="http://schemas.microsoft.com/office/powerpoint/2010/main" val="29236283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dirty="0" smtClean="0">
                <a:latin typeface="Times New Roman" panose="02020603050405020304" pitchFamily="18" charset="0"/>
                <a:cs typeface="Times New Roman" panose="02020603050405020304" pitchFamily="18" charset="0"/>
              </a:rPr>
              <a:t>Conclusion</a:t>
            </a:r>
            <a:endParaRPr lang="en-US" sz="3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42950" y="1845734"/>
            <a:ext cx="10820400" cy="4440766"/>
          </a:xfrm>
        </p:spPr>
        <p:txBody>
          <a:bodyPr>
            <a:normAutofit fontScale="92500" lnSpcReduction="20000"/>
          </a:bodyPr>
          <a:lstStyle/>
          <a:p>
            <a:pPr>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This research demonstrated the theory of task sharing in two different spheres, ophthalmology and optometry and how one can influence and inform the </a:t>
            </a:r>
            <a:r>
              <a:rPr lang="en-US" dirty="0" smtClean="0">
                <a:latin typeface="Times New Roman" panose="02020603050405020304" pitchFamily="18" charset="0"/>
                <a:cs typeface="Times New Roman" panose="02020603050405020304" pitchFamily="18" charset="0"/>
              </a:rPr>
              <a:t>other.</a:t>
            </a:r>
          </a:p>
          <a:p>
            <a:pPr>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Task sharing can generate a strengthened and flexible health workforce that can respond to the changing landscape of clinical and public health needs, such as accessibility and demand and to ease bottlenecks in service delivery</a:t>
            </a:r>
            <a:r>
              <a:rPr lang="en-US" dirty="0" smtClean="0">
                <a:latin typeface="Times New Roman" panose="02020603050405020304" pitchFamily="18" charset="0"/>
                <a:cs typeface="Times New Roman" panose="02020603050405020304" pitchFamily="18" charset="0"/>
              </a:rPr>
              <a:t>.</a:t>
            </a:r>
          </a:p>
          <a:p>
            <a:pPr>
              <a:lnSpc>
                <a:spcPct val="150000"/>
              </a:lnSpc>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Integration with Healthcare It can ease out the referral procedure of the patient along with smooth billing practices with efficient involvement of the ocular workforce in co-management.</a:t>
            </a:r>
          </a:p>
          <a:p>
            <a:pPr lvl="0">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This exploratory study can be used to serve as a foundation for conducting further research based on primary data with respect to roles of health care providers and patients in co-management &amp; identification of various issues in the clinical practices and referral pathways.</a:t>
            </a:r>
          </a:p>
          <a:p>
            <a:pPr>
              <a:lnSpc>
                <a:spcPct val="150000"/>
              </a:lnSpc>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CD3F0AA-5086-4B61-AE17-B9D501F50567}" type="slidenum">
              <a:rPr lang="en-US" smtClean="0"/>
              <a:t>20</a:t>
            </a:fld>
            <a:endParaRPr lang="en-US"/>
          </a:p>
        </p:txBody>
      </p:sp>
    </p:spTree>
    <p:extLst>
      <p:ext uri="{BB962C8B-B14F-4D97-AF65-F5344CB8AC3E}">
        <p14:creationId xmlns:p14="http://schemas.microsoft.com/office/powerpoint/2010/main" val="2726316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2413596" cy="704045"/>
          </a:xfrm>
        </p:spPr>
        <p:txBody>
          <a:bodyPr>
            <a:normAutofit/>
          </a:bodyPr>
          <a:lstStyle/>
          <a:p>
            <a:r>
              <a:rPr lang="en-US" sz="3400" dirty="0" smtClean="0">
                <a:solidFill>
                  <a:schemeClr val="tx1"/>
                </a:solidFill>
                <a:latin typeface="Times New Roman" panose="02020603050405020304" pitchFamily="18" charset="0"/>
                <a:cs typeface="Times New Roman" panose="02020603050405020304" pitchFamily="18" charset="0"/>
              </a:rPr>
              <a:t>References</a:t>
            </a:r>
            <a:endParaRPr lang="en-US" sz="34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3" y="1815921"/>
            <a:ext cx="10535149" cy="4225441"/>
          </a:xfrm>
        </p:spPr>
        <p:txBody>
          <a:bodyPr>
            <a:normAutofit fontScale="85000" lnSpcReduction="10000"/>
          </a:bodyPr>
          <a:lstStyle/>
          <a:p>
            <a:pPr lvl="0">
              <a:buFont typeface="Arial" panose="020B0604020202020204" pitchFamily="34" charset="0"/>
              <a:buChar char="•"/>
            </a:pPr>
            <a:r>
              <a:rPr lang="en-US" dirty="0" smtClean="0">
                <a:solidFill>
                  <a:schemeClr val="tx1"/>
                </a:solidFill>
                <a:latin typeface="Times New Roman" panose="02020603050405020304" pitchFamily="18" charset="0"/>
                <a:cs typeface="Times New Roman" panose="02020603050405020304" pitchFamily="18" charset="0"/>
              </a:rPr>
              <a:t>Bourne RR, Stevens GA, White RA, Smith JL et al. Causes of vision loss worldwide, 1990-2010: a systematic analysis. The Lancet Global Health. 2013; 1(6):e339-49.y</a:t>
            </a:r>
          </a:p>
          <a:p>
            <a:pPr lvl="0">
              <a:buFont typeface="Arial" panose="020B0604020202020204" pitchFamily="34" charset="0"/>
              <a:buChar char="•"/>
            </a:pPr>
            <a:r>
              <a:rPr lang="en-US" dirty="0" smtClean="0">
                <a:solidFill>
                  <a:schemeClr val="tx1"/>
                </a:solidFill>
                <a:latin typeface="Times New Roman" panose="02020603050405020304" pitchFamily="18" charset="0"/>
                <a:cs typeface="Times New Roman" panose="02020603050405020304" pitchFamily="18" charset="0"/>
              </a:rPr>
              <a:t>Patient outcomes with co-managed post-operative care after cataract surgery, Battelle Medical Technology Assessment and Policy Research Center, 370 L'Enfant Promenade, Washington, DC 20024 U.S.A</a:t>
            </a:r>
          </a:p>
          <a:p>
            <a:pPr lvl="0">
              <a:buFont typeface="Arial" panose="020B0604020202020204" pitchFamily="34" charset="0"/>
              <a:buChar char="•"/>
            </a:pPr>
            <a:r>
              <a:rPr lang="en-US" u="sng" dirty="0" smtClean="0">
                <a:solidFill>
                  <a:schemeClr val="tx1"/>
                </a:solidFill>
                <a:latin typeface="Times New Roman" panose="02020603050405020304" pitchFamily="18" charset="0"/>
                <a:cs typeface="Times New Roman" panose="02020603050405020304" pitchFamily="18" charset="0"/>
                <a:hlinkClick r:id="rId2"/>
              </a:rPr>
              <a:t>O'Connor PM</a:t>
            </a:r>
            <a:r>
              <a:rPr lang="en-US" u="sng" dirty="0" smtClean="0">
                <a:solidFill>
                  <a:schemeClr val="tx1"/>
                </a:solidFill>
                <a:latin typeface="Times New Roman" panose="02020603050405020304" pitchFamily="18" charset="0"/>
                <a:cs typeface="Times New Roman" panose="02020603050405020304" pitchFamily="18" charset="0"/>
              </a:rPr>
              <a:t> et. al., </a:t>
            </a:r>
            <a:r>
              <a:rPr lang="en-US" dirty="0" smtClean="0">
                <a:solidFill>
                  <a:schemeClr val="tx1"/>
                </a:solidFill>
                <a:latin typeface="Times New Roman" panose="02020603050405020304" pitchFamily="18" charset="0"/>
                <a:cs typeface="Times New Roman" panose="02020603050405020304" pitchFamily="18" charset="0"/>
              </a:rPr>
              <a:t>Shared care for chronic eye diseases: perspectives of ophthalmologists, optometrists and patients, </a:t>
            </a:r>
            <a:r>
              <a:rPr lang="en-US" u="sng" dirty="0" smtClean="0">
                <a:solidFill>
                  <a:schemeClr val="tx1"/>
                </a:solidFill>
                <a:latin typeface="Times New Roman" panose="02020603050405020304" pitchFamily="18" charset="0"/>
                <a:cs typeface="Times New Roman" panose="02020603050405020304" pitchFamily="18" charset="0"/>
                <a:hlinkClick r:id="rId3" tooltip="The Medical journal of Australia."/>
              </a:rPr>
              <a:t>Med J Aust.</a:t>
            </a:r>
            <a:r>
              <a:rPr lang="en-US" dirty="0" smtClean="0">
                <a:solidFill>
                  <a:schemeClr val="tx1"/>
                </a:solidFill>
                <a:latin typeface="Times New Roman" panose="02020603050405020304" pitchFamily="18" charset="0"/>
                <a:cs typeface="Times New Roman" panose="02020603050405020304" pitchFamily="18" charset="0"/>
              </a:rPr>
              <a:t> 2012 Jun 4;196(10):646-50</a:t>
            </a:r>
          </a:p>
          <a:p>
            <a:pPr lvl="0">
              <a:buFont typeface="Arial" panose="020B0604020202020204" pitchFamily="34" charset="0"/>
              <a:buChar char="•"/>
            </a:pPr>
            <a:r>
              <a:rPr lang="en-US" u="sng" dirty="0" smtClean="0">
                <a:solidFill>
                  <a:schemeClr val="tx1"/>
                </a:solidFill>
                <a:latin typeface="Times New Roman" panose="02020603050405020304" pitchFamily="18" charset="0"/>
                <a:cs typeface="Times New Roman" panose="02020603050405020304" pitchFamily="18" charset="0"/>
                <a:hlinkClick r:id="rId4"/>
              </a:rPr>
              <a:t>Revicki DA</a:t>
            </a:r>
            <a:r>
              <a:rPr lang="en-US" baseline="30000" dirty="0" smtClean="0">
                <a:solidFill>
                  <a:schemeClr val="tx1"/>
                </a:solidFill>
                <a:latin typeface="Times New Roman" panose="02020603050405020304" pitchFamily="18" charset="0"/>
                <a:cs typeface="Times New Roman" panose="02020603050405020304" pitchFamily="18" charset="0"/>
              </a:rPr>
              <a:t>1</a:t>
            </a:r>
            <a:r>
              <a:rPr lang="en-US" dirty="0" smtClean="0">
                <a:solidFill>
                  <a:schemeClr val="tx1"/>
                </a:solidFill>
                <a:latin typeface="Times New Roman" panose="02020603050405020304" pitchFamily="18" charset="0"/>
                <a:cs typeface="Times New Roman" panose="02020603050405020304" pitchFamily="18" charset="0"/>
              </a:rPr>
              <a:t>, </a:t>
            </a:r>
            <a:r>
              <a:rPr lang="en-US" u="sng" dirty="0" smtClean="0">
                <a:solidFill>
                  <a:schemeClr val="tx1"/>
                </a:solidFill>
                <a:latin typeface="Times New Roman" panose="02020603050405020304" pitchFamily="18" charset="0"/>
                <a:cs typeface="Times New Roman" panose="02020603050405020304" pitchFamily="18" charset="0"/>
                <a:hlinkClick r:id="rId5"/>
              </a:rPr>
              <a:t>Poe ML</a:t>
            </a:r>
            <a:r>
              <a:rPr lang="en-US" u="sng" dirty="0" smtClean="0">
                <a:solidFill>
                  <a:schemeClr val="tx1"/>
                </a:solidFill>
                <a:latin typeface="Times New Roman" panose="02020603050405020304" pitchFamily="18" charset="0"/>
                <a:cs typeface="Times New Roman" panose="02020603050405020304" pitchFamily="18" charset="0"/>
              </a:rPr>
              <a:t>, </a:t>
            </a:r>
            <a:r>
              <a:rPr lang="en-US" u="sng" dirty="0" smtClean="0">
                <a:solidFill>
                  <a:schemeClr val="tx1"/>
                </a:solidFill>
                <a:latin typeface="Times New Roman" panose="02020603050405020304" pitchFamily="18" charset="0"/>
                <a:cs typeface="Times New Roman" panose="02020603050405020304" pitchFamily="18" charset="0"/>
                <a:hlinkClick r:id="rId6" tooltip="Journal of the American Optometric Association."/>
              </a:rPr>
              <a:t>J Am </a:t>
            </a:r>
            <a:r>
              <a:rPr lang="en-US" dirty="0" smtClean="0">
                <a:solidFill>
                  <a:schemeClr val="tx1"/>
                </a:solidFill>
                <a:latin typeface="Times New Roman" panose="02020603050405020304" pitchFamily="18" charset="0"/>
                <a:cs typeface="Times New Roman" panose="02020603050405020304" pitchFamily="18" charset="0"/>
              </a:rPr>
              <a:t>Quality of care in cataract surgery cases experiencing post-operative complications with co-managed care, Optom Assoc.1995 May;66(5):268-73</a:t>
            </a:r>
          </a:p>
          <a:p>
            <a:pPr lvl="0">
              <a:buFont typeface="Arial" panose="020B0604020202020204" pitchFamily="34" charset="0"/>
              <a:buChar char="•"/>
            </a:pPr>
            <a:r>
              <a:rPr lang="en-US" u="sng" dirty="0" smtClean="0">
                <a:solidFill>
                  <a:schemeClr val="tx1"/>
                </a:solidFill>
                <a:latin typeface="Times New Roman" panose="02020603050405020304" pitchFamily="18" charset="0"/>
                <a:cs typeface="Times New Roman" panose="02020603050405020304" pitchFamily="18" charset="0"/>
                <a:hlinkClick r:id="rId7"/>
              </a:rPr>
              <a:t>Classé JG</a:t>
            </a:r>
            <a:r>
              <a:rPr lang="en-US" baseline="30000" dirty="0" smtClean="0">
                <a:solidFill>
                  <a:schemeClr val="tx1"/>
                </a:solidFill>
                <a:latin typeface="Times New Roman" panose="02020603050405020304" pitchFamily="18" charset="0"/>
                <a:cs typeface="Times New Roman" panose="02020603050405020304" pitchFamily="18" charset="0"/>
              </a:rPr>
              <a:t>1</a:t>
            </a:r>
            <a:r>
              <a:rPr lang="en-US" dirty="0" smtClean="0">
                <a:solidFill>
                  <a:schemeClr val="tx1"/>
                </a:solidFill>
                <a:latin typeface="Times New Roman" panose="02020603050405020304" pitchFamily="18" charset="0"/>
                <a:cs typeface="Times New Roman" panose="02020603050405020304" pitchFamily="18" charset="0"/>
              </a:rPr>
              <a:t>, </a:t>
            </a:r>
            <a:r>
              <a:rPr lang="en-US" u="sng" dirty="0" smtClean="0">
                <a:solidFill>
                  <a:schemeClr val="tx1"/>
                </a:solidFill>
                <a:latin typeface="Times New Roman" panose="02020603050405020304" pitchFamily="18" charset="0"/>
                <a:cs typeface="Times New Roman" panose="02020603050405020304" pitchFamily="18" charset="0"/>
                <a:hlinkClick r:id="rId8"/>
              </a:rPr>
              <a:t>Alexander LJ</a:t>
            </a:r>
            <a:r>
              <a:rPr lang="en-US" u="sng" dirty="0" smtClean="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Protocols for co-management, 1994; 4(2):101-22.</a:t>
            </a:r>
          </a:p>
          <a:p>
            <a:pPr lvl="0">
              <a:buFont typeface="Arial" panose="020B0604020202020204" pitchFamily="34" charset="0"/>
              <a:buChar char="•"/>
            </a:pPr>
            <a:r>
              <a:rPr lang="en-US" dirty="0" smtClean="0">
                <a:solidFill>
                  <a:schemeClr val="tx1"/>
                </a:solidFill>
                <a:latin typeface="Times New Roman" panose="02020603050405020304" pitchFamily="18" charset="0"/>
                <a:cs typeface="Times New Roman" panose="02020603050405020304" pitchFamily="18" charset="0"/>
                <a:hlinkClick r:id="rId9"/>
              </a:rPr>
              <a:t>Michael Andrews</a:t>
            </a:r>
            <a:r>
              <a:rPr lang="en-US" dirty="0" smtClean="0">
                <a:solidFill>
                  <a:schemeClr val="tx1"/>
                </a:solidFill>
                <a:latin typeface="Times New Roman" panose="02020603050405020304" pitchFamily="18" charset="0"/>
                <a:cs typeface="Times New Roman" panose="02020603050405020304" pitchFamily="18" charset="0"/>
              </a:rPr>
              <a:t>, Healthcare co-management platform, Sep 15, 2011, US 12/939,868</a:t>
            </a:r>
          </a:p>
          <a:p>
            <a:pPr lvl="0">
              <a:buFont typeface="Arial" panose="020B0604020202020204" pitchFamily="34" charset="0"/>
              <a:buChar char="•"/>
            </a:pPr>
            <a:r>
              <a:rPr lang="en-US" dirty="0" smtClean="0">
                <a:solidFill>
                  <a:schemeClr val="tx1"/>
                </a:solidFill>
                <a:latin typeface="Times New Roman" panose="02020603050405020304" pitchFamily="18" charset="0"/>
                <a:cs typeface="Times New Roman" panose="02020603050405020304" pitchFamily="18" charset="0"/>
              </a:rPr>
              <a:t> </a:t>
            </a:r>
            <a:r>
              <a:rPr lang="en-US" u="sng" dirty="0" smtClean="0">
                <a:solidFill>
                  <a:schemeClr val="tx1"/>
                </a:solidFill>
                <a:latin typeface="Times New Roman" panose="02020603050405020304" pitchFamily="18" charset="0"/>
                <a:cs typeface="Times New Roman" panose="02020603050405020304" pitchFamily="18" charset="0"/>
                <a:hlinkClick r:id="rId10"/>
              </a:rPr>
              <a:t>Johnston RL</a:t>
            </a:r>
            <a:r>
              <a:rPr lang="en-US" u="sng" dirty="0" smtClean="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Co-management of cataract postoperative care, 1994, 7849416</a:t>
            </a:r>
          </a:p>
          <a:p>
            <a:pPr lvl="0">
              <a:buFont typeface="Arial" panose="020B0604020202020204" pitchFamily="34" charset="0"/>
              <a:buChar char="•"/>
            </a:pPr>
            <a:r>
              <a:rPr lang="en-US" u="sng" dirty="0" smtClean="0">
                <a:solidFill>
                  <a:schemeClr val="tx1"/>
                </a:solidFill>
                <a:latin typeface="Times New Roman" panose="02020603050405020304" pitchFamily="18" charset="0"/>
                <a:cs typeface="Times New Roman" panose="02020603050405020304" pitchFamily="18" charset="0"/>
                <a:hlinkClick r:id="rId11"/>
              </a:rPr>
              <a:t>Classé JG</a:t>
            </a:r>
            <a:r>
              <a:rPr lang="en-US" u="sng" dirty="0" smtClean="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Cataracts and co-management: a clinicolegal view, </a:t>
            </a:r>
            <a:r>
              <a:rPr lang="en-US" u="sng" dirty="0" smtClean="0">
                <a:solidFill>
                  <a:schemeClr val="tx1"/>
                </a:solidFill>
                <a:latin typeface="Times New Roman" panose="02020603050405020304" pitchFamily="18" charset="0"/>
                <a:cs typeface="Times New Roman" panose="02020603050405020304" pitchFamily="18" charset="0"/>
                <a:hlinkClick r:id="rId12" tooltip="Optometry clinics : the official publication of the Prentice Society."/>
              </a:rPr>
              <a:t>Optom </a:t>
            </a:r>
            <a:r>
              <a:rPr lang="en-US" u="sng" dirty="0" err="1" smtClean="0">
                <a:solidFill>
                  <a:schemeClr val="tx1"/>
                </a:solidFill>
                <a:latin typeface="Times New Roman" panose="02020603050405020304" pitchFamily="18" charset="0"/>
                <a:cs typeface="Times New Roman" panose="02020603050405020304" pitchFamily="18" charset="0"/>
                <a:hlinkClick r:id="rId12" tooltip="Optometry clinics : the official publication of the Prentice Society."/>
              </a:rPr>
              <a:t>Clin</a:t>
            </a:r>
            <a:r>
              <a:rPr lang="en-US" u="sng" dirty="0" smtClean="0">
                <a:solidFill>
                  <a:schemeClr val="tx1"/>
                </a:solidFill>
                <a:latin typeface="Times New Roman" panose="02020603050405020304" pitchFamily="18" charset="0"/>
                <a:cs typeface="Times New Roman" panose="02020603050405020304" pitchFamily="18" charset="0"/>
                <a:hlinkClick r:id="rId12" tooltip="Optometry clinics : the official publication of the Prentice Society."/>
              </a:rPr>
              <a:t>.</a:t>
            </a:r>
            <a:r>
              <a:rPr lang="en-US" dirty="0" smtClean="0">
                <a:solidFill>
                  <a:schemeClr val="tx1"/>
                </a:solidFill>
                <a:latin typeface="Times New Roman" panose="02020603050405020304" pitchFamily="18" charset="0"/>
                <a:cs typeface="Times New Roman" panose="02020603050405020304" pitchFamily="18" charset="0"/>
              </a:rPr>
              <a:t> 1991, 1799822</a:t>
            </a:r>
          </a:p>
          <a:p>
            <a:pPr lvl="0">
              <a:buFont typeface="Arial" panose="020B0604020202020204" pitchFamily="34" charset="0"/>
              <a:buChar char="•"/>
            </a:pPr>
            <a:r>
              <a:rPr lang="en-US" u="sng" dirty="0" smtClean="0">
                <a:solidFill>
                  <a:schemeClr val="tx1"/>
                </a:solidFill>
                <a:latin typeface="Times New Roman" panose="02020603050405020304" pitchFamily="18" charset="0"/>
                <a:cs typeface="Times New Roman" panose="02020603050405020304" pitchFamily="18" charset="0"/>
                <a:hlinkClick r:id="rId13"/>
              </a:rPr>
              <a:t>Riise D</a:t>
            </a:r>
            <a:r>
              <a:rPr lang="en-US" dirty="0" smtClean="0">
                <a:solidFill>
                  <a:schemeClr val="tx1"/>
                </a:solidFill>
                <a:latin typeface="Times New Roman" panose="02020603050405020304" pitchFamily="18" charset="0"/>
                <a:cs typeface="Times New Roman" panose="02020603050405020304" pitchFamily="18" charset="0"/>
              </a:rPr>
              <a:t>, </a:t>
            </a:r>
            <a:r>
              <a:rPr lang="en-US" u="sng" dirty="0" smtClean="0">
                <a:solidFill>
                  <a:schemeClr val="tx1"/>
                </a:solidFill>
                <a:latin typeface="Times New Roman" panose="02020603050405020304" pitchFamily="18" charset="0"/>
                <a:cs typeface="Times New Roman" panose="02020603050405020304" pitchFamily="18" charset="0"/>
                <a:hlinkClick r:id="rId14"/>
              </a:rPr>
              <a:t>Arnestad JE</a:t>
            </a:r>
            <a:r>
              <a:rPr lang="en-US" dirty="0" smtClean="0">
                <a:solidFill>
                  <a:schemeClr val="tx1"/>
                </a:solidFill>
                <a:latin typeface="Times New Roman" panose="02020603050405020304" pitchFamily="18" charset="0"/>
                <a:cs typeface="Times New Roman" panose="02020603050405020304" pitchFamily="18" charset="0"/>
              </a:rPr>
              <a:t>, </a:t>
            </a:r>
            <a:r>
              <a:rPr lang="en-US" u="sng" dirty="0" smtClean="0">
                <a:solidFill>
                  <a:schemeClr val="tx1"/>
                </a:solidFill>
                <a:latin typeface="Times New Roman" panose="02020603050405020304" pitchFamily="18" charset="0"/>
                <a:cs typeface="Times New Roman" panose="02020603050405020304" pitchFamily="18" charset="0"/>
                <a:hlinkClick r:id="rId15"/>
              </a:rPr>
              <a:t>Saetrom KM</a:t>
            </a:r>
            <a:r>
              <a:rPr lang="en-US" dirty="0" smtClean="0">
                <a:solidFill>
                  <a:schemeClr val="tx1"/>
                </a:solidFill>
                <a:latin typeface="Times New Roman" panose="02020603050405020304" pitchFamily="18" charset="0"/>
                <a:cs typeface="Times New Roman" panose="02020603050405020304" pitchFamily="18" charset="0"/>
              </a:rPr>
              <a:t>, Should optometrists be able to refer patients to ophthalmologists?, 11006727</a:t>
            </a:r>
          </a:p>
        </p:txBody>
      </p:sp>
      <p:sp>
        <p:nvSpPr>
          <p:cNvPr id="4" name="Slide Number Placeholder 3"/>
          <p:cNvSpPr>
            <a:spLocks noGrp="1"/>
          </p:cNvSpPr>
          <p:nvPr>
            <p:ph type="sldNum" sz="quarter" idx="12"/>
          </p:nvPr>
        </p:nvSpPr>
        <p:spPr/>
        <p:txBody>
          <a:bodyPr/>
          <a:lstStyle/>
          <a:p>
            <a:fld id="{3CD3F0AA-5086-4B61-AE17-B9D501F50567}" type="slidenum">
              <a:rPr lang="en-US" smtClean="0"/>
              <a:t>21</a:t>
            </a:fld>
            <a:endParaRPr lang="en-US"/>
          </a:p>
        </p:txBody>
      </p:sp>
    </p:spTree>
    <p:extLst>
      <p:ext uri="{BB962C8B-B14F-4D97-AF65-F5344CB8AC3E}">
        <p14:creationId xmlns:p14="http://schemas.microsoft.com/office/powerpoint/2010/main" val="20196679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7333" y="1017431"/>
            <a:ext cx="10694711" cy="5389056"/>
          </a:xfrm>
        </p:spPr>
        <p:txBody>
          <a:bodyPr>
            <a:normAutofit fontScale="92500" lnSpcReduction="20000"/>
          </a:bodyPr>
          <a:lstStyle/>
          <a:p>
            <a:pPr lvl="0">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E J van Vliet, Patients' experiences and preferences with co-managed care in a cataract pathway, </a:t>
            </a:r>
          </a:p>
          <a:p>
            <a:pPr lvl="0">
              <a:buFont typeface="Arial" panose="020B0604020202020204" pitchFamily="34" charset="0"/>
              <a:buChar char="•"/>
            </a:pPr>
            <a:r>
              <a:rPr lang="en-US" u="sng" dirty="0">
                <a:solidFill>
                  <a:schemeClr val="tx1"/>
                </a:solidFill>
                <a:latin typeface="Times New Roman" panose="02020603050405020304" pitchFamily="18" charset="0"/>
                <a:cs typeface="Times New Roman" panose="02020603050405020304" pitchFamily="18" charset="0"/>
                <a:hlinkClick r:id="rId2"/>
              </a:rPr>
              <a:t>Jay C. Erie</a:t>
            </a:r>
            <a:r>
              <a:rPr lang="en-US" u="sng" dirty="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Joint Management of Cataract Surgery by Ophthalmologists and Optometrists, </a:t>
            </a:r>
            <a:r>
              <a:rPr lang="en-US" u="sng" dirty="0">
                <a:solidFill>
                  <a:schemeClr val="tx1"/>
                </a:solidFill>
                <a:latin typeface="Times New Roman" panose="02020603050405020304" pitchFamily="18" charset="0"/>
                <a:cs typeface="Times New Roman" panose="02020603050405020304" pitchFamily="18" charset="0"/>
                <a:hlinkClick r:id="rId3"/>
              </a:rPr>
              <a:t>http://dx.doi.org/10.1016/j.ophtha.2015.10.037</a:t>
            </a:r>
            <a:r>
              <a:rPr lang="en-US" dirty="0">
                <a:solidFill>
                  <a:schemeClr val="tx1"/>
                </a:solidFill>
                <a:latin typeface="Times New Roman" panose="02020603050405020304" pitchFamily="18" charset="0"/>
                <a:cs typeface="Times New Roman" panose="02020603050405020304" pitchFamily="18" charset="0"/>
              </a:rPr>
              <a:t> </a:t>
            </a:r>
          </a:p>
          <a:p>
            <a:pPr lvl="0">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John Rumpakis, Comanagement essentials: it is important to keep up with the legalities of pre- and post-cataract surgery care, Review of Optometry</a:t>
            </a:r>
          </a:p>
          <a:p>
            <a:pPr lvl="0">
              <a:buFont typeface="Arial" panose="020B0604020202020204" pitchFamily="34" charset="0"/>
              <a:buChar char="•"/>
            </a:pPr>
            <a:r>
              <a:rPr lang="en-US" u="sng" dirty="0">
                <a:solidFill>
                  <a:schemeClr val="tx1"/>
                </a:solidFill>
                <a:latin typeface="Times New Roman" panose="02020603050405020304" pitchFamily="18" charset="0"/>
                <a:cs typeface="Times New Roman" panose="02020603050405020304" pitchFamily="18" charset="0"/>
                <a:hlinkClick r:id="rId4"/>
              </a:rPr>
              <a:t>https://www.cdc.gov/mmwr/preview/mmwrhtml/mm5345a3.htm</a:t>
            </a:r>
            <a:endParaRPr lang="en-US" dirty="0">
              <a:solidFill>
                <a:schemeClr val="tx1"/>
              </a:solidFill>
              <a:latin typeface="Times New Roman" panose="02020603050405020304" pitchFamily="18" charset="0"/>
              <a:cs typeface="Times New Roman" panose="02020603050405020304" pitchFamily="18" charset="0"/>
            </a:endParaRPr>
          </a:p>
          <a:p>
            <a:pPr lvl="0">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http://www.who.int/mediacentre/factsheets/fs282/en/</a:t>
            </a:r>
          </a:p>
          <a:p>
            <a:pPr lvl="0">
              <a:buFont typeface="Arial" panose="020B0604020202020204" pitchFamily="34" charset="0"/>
              <a:buChar char="•"/>
            </a:pPr>
            <a:r>
              <a:rPr lang="en-US" u="sng" dirty="0">
                <a:solidFill>
                  <a:schemeClr val="tx1"/>
                </a:solidFill>
                <a:latin typeface="Times New Roman" panose="02020603050405020304" pitchFamily="18" charset="0"/>
                <a:cs typeface="Times New Roman" panose="02020603050405020304" pitchFamily="18" charset="0"/>
                <a:hlinkClick r:id="rId5"/>
              </a:rPr>
              <a:t>http://www.physicianspractice.com/blog/clinical-co-management-models-and-compensation</a:t>
            </a:r>
            <a:endParaRPr lang="en-US" dirty="0">
              <a:solidFill>
                <a:schemeClr val="tx1"/>
              </a:solidFill>
              <a:latin typeface="Times New Roman" panose="02020603050405020304" pitchFamily="18" charset="0"/>
              <a:cs typeface="Times New Roman" panose="02020603050405020304" pitchFamily="18" charset="0"/>
            </a:endParaRPr>
          </a:p>
          <a:p>
            <a:pPr lvl="0">
              <a:buFont typeface="Arial" panose="020B0604020202020204" pitchFamily="34" charset="0"/>
              <a:buChar char="•"/>
            </a:pPr>
            <a:r>
              <a:rPr lang="en-US" u="sng" dirty="0">
                <a:solidFill>
                  <a:schemeClr val="tx1"/>
                </a:solidFill>
                <a:latin typeface="Times New Roman" panose="02020603050405020304" pitchFamily="18" charset="0"/>
                <a:cs typeface="Times New Roman" panose="02020603050405020304" pitchFamily="18" charset="0"/>
                <a:hlinkClick r:id="rId6"/>
              </a:rPr>
              <a:t>https://www.cms.gov/Medicare/Medicare-Fee-for-Service-Payment/ACO/index.html?redirect=/aco</a:t>
            </a:r>
            <a:endParaRPr lang="en-US" dirty="0">
              <a:solidFill>
                <a:schemeClr val="tx1"/>
              </a:solidFill>
              <a:latin typeface="Times New Roman" panose="02020603050405020304" pitchFamily="18" charset="0"/>
              <a:cs typeface="Times New Roman" panose="02020603050405020304" pitchFamily="18" charset="0"/>
            </a:endParaRPr>
          </a:p>
          <a:p>
            <a:pPr lvl="0">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https://www.reviewofoptometry.com/article/current-trends-in-comanagement-44930</a:t>
            </a:r>
          </a:p>
          <a:p>
            <a:pPr lvl="0">
              <a:buFont typeface="Arial" panose="020B0604020202020204" pitchFamily="34" charset="0"/>
              <a:buChar char="•"/>
            </a:pPr>
            <a:r>
              <a:rPr lang="en-US" u="sng" dirty="0">
                <a:solidFill>
                  <a:schemeClr val="tx1"/>
                </a:solidFill>
                <a:latin typeface="Times New Roman" panose="02020603050405020304" pitchFamily="18" charset="0"/>
                <a:cs typeface="Times New Roman" panose="02020603050405020304" pitchFamily="18" charset="0"/>
                <a:hlinkClick r:id="rId7"/>
              </a:rPr>
              <a:t>http://www.medscape.com/</a:t>
            </a:r>
            <a:endParaRPr lang="en-US" dirty="0">
              <a:solidFill>
                <a:schemeClr val="tx1"/>
              </a:solidFill>
              <a:latin typeface="Times New Roman" panose="02020603050405020304" pitchFamily="18" charset="0"/>
              <a:cs typeface="Times New Roman" panose="02020603050405020304" pitchFamily="18" charset="0"/>
            </a:endParaRPr>
          </a:p>
          <a:p>
            <a:pPr lvl="0">
              <a:buFont typeface="Arial" panose="020B0604020202020204" pitchFamily="34" charset="0"/>
              <a:buChar char="•"/>
            </a:pPr>
            <a:r>
              <a:rPr lang="en-US" u="sng" dirty="0">
                <a:solidFill>
                  <a:schemeClr val="tx1"/>
                </a:solidFill>
                <a:latin typeface="Times New Roman" panose="02020603050405020304" pitchFamily="18" charset="0"/>
                <a:cs typeface="Times New Roman" panose="02020603050405020304" pitchFamily="18" charset="0"/>
                <a:hlinkClick r:id="rId8"/>
              </a:rPr>
              <a:t>http://www.aao.org/</a:t>
            </a:r>
            <a:endParaRPr lang="en-US" dirty="0">
              <a:solidFill>
                <a:schemeClr val="tx1"/>
              </a:solidFill>
              <a:latin typeface="Times New Roman" panose="02020603050405020304" pitchFamily="18" charset="0"/>
              <a:cs typeface="Times New Roman" panose="02020603050405020304" pitchFamily="18" charset="0"/>
            </a:endParaRPr>
          </a:p>
          <a:p>
            <a:pPr lvl="0">
              <a:buFont typeface="Arial" panose="020B0604020202020204" pitchFamily="34" charset="0"/>
              <a:buChar char="•"/>
            </a:pPr>
            <a:r>
              <a:rPr lang="en-US" u="sng" dirty="0">
                <a:solidFill>
                  <a:schemeClr val="tx1"/>
                </a:solidFill>
                <a:latin typeface="Times New Roman" panose="02020603050405020304" pitchFamily="18" charset="0"/>
                <a:cs typeface="Times New Roman" panose="02020603050405020304" pitchFamily="18" charset="0"/>
                <a:hlinkClick r:id="rId9"/>
              </a:rPr>
              <a:t>http://www.ncbi.nlm.nih.gov/</a:t>
            </a:r>
            <a:endParaRPr lang="en-US" dirty="0">
              <a:solidFill>
                <a:schemeClr val="tx1"/>
              </a:solidFill>
              <a:latin typeface="Times New Roman" panose="02020603050405020304" pitchFamily="18" charset="0"/>
              <a:cs typeface="Times New Roman" panose="02020603050405020304" pitchFamily="18" charset="0"/>
            </a:endParaRPr>
          </a:p>
          <a:p>
            <a:pPr lvl="0">
              <a:buFont typeface="Arial" panose="020B0604020202020204" pitchFamily="34" charset="0"/>
              <a:buChar char="•"/>
            </a:pPr>
            <a:r>
              <a:rPr lang="en-US" u="sng" dirty="0">
                <a:solidFill>
                  <a:schemeClr val="tx1"/>
                </a:solidFill>
                <a:latin typeface="Times New Roman" panose="02020603050405020304" pitchFamily="18" charset="0"/>
                <a:cs typeface="Times New Roman" panose="02020603050405020304" pitchFamily="18" charset="0"/>
                <a:hlinkClick r:id="rId10"/>
              </a:rPr>
              <a:t>www.nei.nih.gov</a:t>
            </a:r>
            <a:endParaRPr lang="en-US"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u="sng" dirty="0">
                <a:solidFill>
                  <a:schemeClr val="tx1"/>
                </a:solidFill>
                <a:latin typeface="Times New Roman" panose="02020603050405020304" pitchFamily="18" charset="0"/>
                <a:cs typeface="Times New Roman" panose="02020603050405020304" pitchFamily="18" charset="0"/>
                <a:hlinkClick r:id="rId11"/>
              </a:rPr>
              <a:t>http://eyeworld.org/article-ophthalmology-and-optometry---working-together</a:t>
            </a:r>
            <a:endParaRPr lang="en-US"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dirty="0">
              <a:solidFill>
                <a:schemeClr val="tx1"/>
              </a:solidFill>
            </a:endParaRPr>
          </a:p>
        </p:txBody>
      </p:sp>
      <p:sp>
        <p:nvSpPr>
          <p:cNvPr id="4" name="Slide Number Placeholder 3"/>
          <p:cNvSpPr>
            <a:spLocks noGrp="1"/>
          </p:cNvSpPr>
          <p:nvPr>
            <p:ph type="sldNum" sz="quarter" idx="12"/>
          </p:nvPr>
        </p:nvSpPr>
        <p:spPr/>
        <p:txBody>
          <a:bodyPr/>
          <a:lstStyle/>
          <a:p>
            <a:fld id="{3CD3F0AA-5086-4B61-AE17-B9D501F50567}" type="slidenum">
              <a:rPr lang="en-US" smtClean="0"/>
              <a:t>22</a:t>
            </a:fld>
            <a:endParaRPr lang="en-US"/>
          </a:p>
        </p:txBody>
      </p:sp>
    </p:spTree>
    <p:extLst>
      <p:ext uri="{BB962C8B-B14F-4D97-AF65-F5344CB8AC3E}">
        <p14:creationId xmlns:p14="http://schemas.microsoft.com/office/powerpoint/2010/main" val="19760177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6" y="2404534"/>
            <a:ext cx="7340719" cy="1646302"/>
          </a:xfrm>
        </p:spPr>
        <p:txBody>
          <a:bodyPr>
            <a:normAutofit/>
          </a:bodyPr>
          <a:lstStyle/>
          <a:p>
            <a:pPr algn="ctr"/>
            <a:r>
              <a:rPr lang="en-US" sz="4800" dirty="0" smtClean="0">
                <a:solidFill>
                  <a:schemeClr val="tx1"/>
                </a:solidFill>
                <a:latin typeface="Times New Roman" panose="02020603050405020304" pitchFamily="18" charset="0"/>
                <a:cs typeface="Times New Roman" panose="02020603050405020304" pitchFamily="18" charset="0"/>
              </a:rPr>
              <a:t>THANK YOU</a:t>
            </a:r>
            <a:endParaRPr lang="en-US" sz="4800" dirty="0">
              <a:solidFill>
                <a:schemeClr val="tx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a:p>
        </p:txBody>
      </p:sp>
      <p:sp>
        <p:nvSpPr>
          <p:cNvPr id="5" name="Slide Number Placeholder 4"/>
          <p:cNvSpPr>
            <a:spLocks noGrp="1"/>
          </p:cNvSpPr>
          <p:nvPr>
            <p:ph type="sldNum" sz="quarter" idx="12"/>
          </p:nvPr>
        </p:nvSpPr>
        <p:spPr/>
        <p:txBody>
          <a:bodyPr/>
          <a:lstStyle/>
          <a:p>
            <a:fld id="{3CD3F0AA-5086-4B61-AE17-B9D501F50567}" type="slidenum">
              <a:rPr lang="en-US" smtClean="0"/>
              <a:t>23</a:t>
            </a:fld>
            <a:endParaRPr lang="en-US"/>
          </a:p>
        </p:txBody>
      </p:sp>
    </p:spTree>
    <p:extLst>
      <p:ext uri="{BB962C8B-B14F-4D97-AF65-F5344CB8AC3E}">
        <p14:creationId xmlns:p14="http://schemas.microsoft.com/office/powerpoint/2010/main" val="3215824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CD3F0AA-5086-4B61-AE17-B9D501F50567}" type="slidenum">
              <a:rPr lang="en-US" smtClean="0"/>
              <a:t>3</a:t>
            </a:fld>
            <a:endParaRPr lang="en-US"/>
          </a:p>
        </p:txBody>
      </p:sp>
      <p:sp>
        <p:nvSpPr>
          <p:cNvPr id="3" name="Content Placeholder 2"/>
          <p:cNvSpPr>
            <a:spLocks noGrp="1"/>
          </p:cNvSpPr>
          <p:nvPr>
            <p:ph idx="4294967295"/>
          </p:nvPr>
        </p:nvSpPr>
        <p:spPr>
          <a:xfrm>
            <a:off x="540912" y="473074"/>
            <a:ext cx="10515600" cy="5700713"/>
          </a:xfrm>
        </p:spPr>
        <p:txBody>
          <a:bodyPr>
            <a:noAutofit/>
          </a:bodyPr>
          <a:lstStyle/>
          <a:p>
            <a:pPr>
              <a:lnSpc>
                <a:spcPct val="150000"/>
              </a:lnSpc>
              <a:buFont typeface="Wingdings" panose="05000000000000000000" pitchFamily="2" charset="2"/>
              <a:buChar char="Ø"/>
            </a:pPr>
            <a:r>
              <a:rPr lang="en-US" sz="1900" dirty="0">
                <a:solidFill>
                  <a:schemeClr val="tx1"/>
                </a:solidFill>
                <a:latin typeface="Times New Roman" panose="02020603050405020304" pitchFamily="18" charset="0"/>
                <a:cs typeface="Times New Roman" panose="02020603050405020304" pitchFamily="18" charset="0"/>
              </a:rPr>
              <a:t>MD office's unified EMR and PM software will manage the flow of </a:t>
            </a:r>
            <a:r>
              <a:rPr lang="en-US" sz="1900" dirty="0" smtClean="0">
                <a:solidFill>
                  <a:schemeClr val="tx1"/>
                </a:solidFill>
                <a:latin typeface="Times New Roman" panose="02020603050405020304" pitchFamily="18" charset="0"/>
                <a:cs typeface="Times New Roman" panose="02020603050405020304" pitchFamily="18" charset="0"/>
              </a:rPr>
              <a:t> </a:t>
            </a:r>
            <a:r>
              <a:rPr lang="en-US" sz="1900" dirty="0">
                <a:solidFill>
                  <a:schemeClr val="tx1"/>
                </a:solidFill>
                <a:latin typeface="Times New Roman" panose="02020603050405020304" pitchFamily="18" charset="0"/>
                <a:cs typeface="Times New Roman" panose="02020603050405020304" pitchFamily="18" charset="0"/>
              </a:rPr>
              <a:t>patients from check-in to check-out </a:t>
            </a:r>
            <a:r>
              <a:rPr lang="en-US" sz="1900" dirty="0" smtClean="0">
                <a:solidFill>
                  <a:schemeClr val="tx1"/>
                </a:solidFill>
                <a:latin typeface="Times New Roman" panose="02020603050405020304" pitchFamily="18" charset="0"/>
                <a:cs typeface="Times New Roman" panose="02020603050405020304" pitchFamily="18" charset="0"/>
              </a:rPr>
              <a:t>smoothly.</a:t>
            </a:r>
          </a:p>
          <a:p>
            <a:pPr>
              <a:lnSpc>
                <a:spcPct val="150000"/>
              </a:lnSpc>
              <a:buFont typeface="Wingdings" panose="05000000000000000000" pitchFamily="2" charset="2"/>
              <a:buChar char="Ø"/>
            </a:pPr>
            <a:r>
              <a:rPr lang="en-US" sz="1900" dirty="0">
                <a:solidFill>
                  <a:schemeClr val="tx1"/>
                </a:solidFill>
                <a:latin typeface="Times New Roman" panose="02020603050405020304" pitchFamily="18" charset="0"/>
                <a:cs typeface="Times New Roman" panose="02020603050405020304" pitchFamily="18" charset="0"/>
              </a:rPr>
              <a:t>MDOffice list of products:</a:t>
            </a:r>
          </a:p>
          <a:p>
            <a:pPr>
              <a:lnSpc>
                <a:spcPct val="150000"/>
              </a:lnSpc>
              <a:buFont typeface="Arial" panose="020B0604020202020204" pitchFamily="34" charset="0"/>
              <a:buChar char="•"/>
            </a:pPr>
            <a:r>
              <a:rPr lang="en-US" sz="1900" dirty="0">
                <a:solidFill>
                  <a:schemeClr val="tx1"/>
                </a:solidFill>
                <a:latin typeface="Times New Roman" panose="02020603050405020304" pitchFamily="18" charset="0"/>
                <a:cs typeface="Times New Roman" panose="02020603050405020304" pitchFamily="18" charset="0"/>
              </a:rPr>
              <a:t>MDOffice desktop version (EMR+PRACTICE MANAGEMENT)</a:t>
            </a:r>
          </a:p>
          <a:p>
            <a:pPr>
              <a:lnSpc>
                <a:spcPct val="150000"/>
              </a:lnSpc>
              <a:buFont typeface="Arial" panose="020B0604020202020204" pitchFamily="34" charset="0"/>
              <a:buChar char="•"/>
            </a:pPr>
            <a:r>
              <a:rPr lang="en-US" sz="1900" dirty="0">
                <a:solidFill>
                  <a:schemeClr val="tx1"/>
                </a:solidFill>
                <a:latin typeface="Times New Roman" panose="02020603050405020304" pitchFamily="18" charset="0"/>
                <a:cs typeface="Times New Roman" panose="02020603050405020304" pitchFamily="18" charset="0"/>
              </a:rPr>
              <a:t>C</a:t>
            </a:r>
            <a:r>
              <a:rPr lang="en-US" sz="1900" dirty="0" smtClean="0">
                <a:solidFill>
                  <a:schemeClr val="tx1"/>
                </a:solidFill>
                <a:latin typeface="Times New Roman" panose="02020603050405020304" pitchFamily="18" charset="0"/>
                <a:cs typeface="Times New Roman" panose="02020603050405020304" pitchFamily="18" charset="0"/>
              </a:rPr>
              <a:t>loud (emr + practice management) </a:t>
            </a:r>
          </a:p>
          <a:p>
            <a:pPr>
              <a:lnSpc>
                <a:spcPct val="150000"/>
              </a:lnSpc>
              <a:buFont typeface="Arial" panose="020B0604020202020204" pitchFamily="34" charset="0"/>
              <a:buChar char="•"/>
            </a:pPr>
            <a:r>
              <a:rPr lang="en-US" sz="1900" dirty="0">
                <a:solidFill>
                  <a:schemeClr val="tx1"/>
                </a:solidFill>
                <a:latin typeface="Times New Roman" panose="02020603050405020304" pitchFamily="18" charset="0"/>
                <a:cs typeface="Times New Roman" panose="02020603050405020304" pitchFamily="18" charset="0"/>
              </a:rPr>
              <a:t>M</a:t>
            </a:r>
            <a:r>
              <a:rPr lang="en-US" sz="1900" dirty="0" smtClean="0">
                <a:solidFill>
                  <a:schemeClr val="tx1"/>
                </a:solidFill>
                <a:latin typeface="Times New Roman" panose="02020603050405020304" pitchFamily="18" charset="0"/>
                <a:cs typeface="Times New Roman" panose="02020603050405020304" pitchFamily="18" charset="0"/>
              </a:rPr>
              <a:t>obile (emr + practice management)</a:t>
            </a:r>
          </a:p>
          <a:p>
            <a:pPr>
              <a:lnSpc>
                <a:spcPct val="150000"/>
              </a:lnSpc>
              <a:buFont typeface="Arial" panose="020B0604020202020204" pitchFamily="34" charset="0"/>
              <a:buChar char="•"/>
            </a:pPr>
            <a:r>
              <a:rPr lang="en-US" sz="1900" dirty="0">
                <a:solidFill>
                  <a:schemeClr val="tx1"/>
                </a:solidFill>
                <a:latin typeface="Times New Roman" panose="02020603050405020304" pitchFamily="18" charset="0"/>
                <a:cs typeface="Times New Roman" panose="02020603050405020304" pitchFamily="18" charset="0"/>
              </a:rPr>
              <a:t>P</a:t>
            </a:r>
            <a:r>
              <a:rPr lang="en-US" sz="1900" dirty="0" smtClean="0">
                <a:solidFill>
                  <a:schemeClr val="tx1"/>
                </a:solidFill>
                <a:latin typeface="Times New Roman" panose="02020603050405020304" pitchFamily="18" charset="0"/>
                <a:cs typeface="Times New Roman" panose="02020603050405020304" pitchFamily="18" charset="0"/>
              </a:rPr>
              <a:t>atient portal.</a:t>
            </a:r>
          </a:p>
          <a:p>
            <a:pPr>
              <a:lnSpc>
                <a:spcPct val="150000"/>
              </a:lnSpc>
              <a:buFont typeface="Arial" panose="020B0604020202020204" pitchFamily="34" charset="0"/>
              <a:buChar char="•"/>
            </a:pPr>
            <a:r>
              <a:rPr lang="en-US" sz="1900" dirty="0" smtClean="0">
                <a:solidFill>
                  <a:schemeClr val="tx1"/>
                </a:solidFill>
                <a:latin typeface="Times New Roman" panose="02020603050405020304" pitchFamily="18" charset="0"/>
                <a:cs typeface="Times New Roman" panose="02020603050405020304" pitchFamily="18" charset="0"/>
              </a:rPr>
              <a:t>e-prescription.</a:t>
            </a:r>
            <a:endParaRPr lang="en-US" sz="1900" dirty="0">
              <a:solidFill>
                <a:schemeClr val="tx1"/>
              </a:solidFill>
              <a:latin typeface="Times New Roman" panose="02020603050405020304" pitchFamily="18" charset="0"/>
              <a:cs typeface="Times New Roman" panose="02020603050405020304" pitchFamily="18" charset="0"/>
            </a:endParaRPr>
          </a:p>
          <a:p>
            <a:pPr>
              <a:lnSpc>
                <a:spcPct val="150000"/>
              </a:lnSpc>
              <a:buFont typeface="Arial" panose="020B0604020202020204" pitchFamily="34" charset="0"/>
              <a:buChar char="•"/>
            </a:pPr>
            <a:r>
              <a:rPr lang="en-US" sz="1900" dirty="0" smtClean="0">
                <a:solidFill>
                  <a:schemeClr val="tx1"/>
                </a:solidFill>
                <a:latin typeface="Times New Roman" panose="02020603050405020304" pitchFamily="18" charset="0"/>
                <a:cs typeface="Times New Roman" panose="02020603050405020304" pitchFamily="18" charset="0"/>
              </a:rPr>
              <a:t>Ambulatory surgical care </a:t>
            </a:r>
            <a:r>
              <a:rPr lang="en-US" sz="1900" dirty="0">
                <a:solidFill>
                  <a:schemeClr val="tx1"/>
                </a:solidFill>
                <a:latin typeface="Times New Roman" panose="02020603050405020304" pitchFamily="18" charset="0"/>
                <a:cs typeface="Times New Roman" panose="02020603050405020304" pitchFamily="18" charset="0"/>
              </a:rPr>
              <a:t>(ASC)</a:t>
            </a:r>
          </a:p>
          <a:p>
            <a:pPr>
              <a:lnSpc>
                <a:spcPct val="150000"/>
              </a:lnSpc>
              <a:buFont typeface="Arial" panose="020B0604020202020204" pitchFamily="34" charset="0"/>
              <a:buChar char="•"/>
            </a:pPr>
            <a:r>
              <a:rPr lang="en-US" sz="1900" dirty="0" smtClean="0">
                <a:solidFill>
                  <a:schemeClr val="tx1"/>
                </a:solidFill>
                <a:latin typeface="Times New Roman" panose="02020603050405020304" pitchFamily="18" charset="0"/>
                <a:cs typeface="Times New Roman" panose="02020603050405020304" pitchFamily="18" charset="0"/>
              </a:rPr>
              <a:t>Revenue cycle management </a:t>
            </a:r>
            <a:r>
              <a:rPr lang="en-US" sz="1900" dirty="0">
                <a:solidFill>
                  <a:schemeClr val="tx1"/>
                </a:solidFill>
                <a:latin typeface="Times New Roman" panose="02020603050405020304" pitchFamily="18" charset="0"/>
                <a:cs typeface="Times New Roman" panose="02020603050405020304" pitchFamily="18" charset="0"/>
              </a:rPr>
              <a:t>(RCM)</a:t>
            </a:r>
          </a:p>
          <a:p>
            <a:pPr>
              <a:lnSpc>
                <a:spcPct val="150000"/>
              </a:lnSpc>
            </a:pPr>
            <a:endParaRPr lang="en-US" sz="1900" dirty="0">
              <a:solidFill>
                <a:schemeClr val="tx1"/>
              </a:solidFill>
              <a:latin typeface="Times New Roman" panose="02020603050405020304" pitchFamily="18" charset="0"/>
              <a:cs typeface="Times New Roman" panose="02020603050405020304" pitchFamily="18" charset="0"/>
            </a:endParaRPr>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6096000" y="4308157"/>
            <a:ext cx="5559425" cy="223075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3608601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605306"/>
            <a:ext cx="10515600" cy="5751043"/>
          </a:xfrm>
        </p:spPr>
        <p:txBody>
          <a:bodyPr>
            <a:normAutofit/>
          </a:bodyPr>
          <a:lstStyle/>
          <a:p>
            <a:pPr>
              <a:buFont typeface="Wingdings" panose="05000000000000000000" pitchFamily="2" charset="2"/>
              <a:buChar char="Ø"/>
            </a:pPr>
            <a:r>
              <a:rPr lang="en-US" sz="2000" dirty="0">
                <a:solidFill>
                  <a:schemeClr val="tx1"/>
                </a:solidFill>
                <a:latin typeface="Times New Roman" panose="02020603050405020304" pitchFamily="18" charset="0"/>
                <a:cs typeface="Times New Roman" panose="02020603050405020304" pitchFamily="18" charset="0"/>
              </a:rPr>
              <a:t>In the </a:t>
            </a:r>
            <a:r>
              <a:rPr lang="en-US" sz="2000" dirty="0" smtClean="0">
                <a:solidFill>
                  <a:schemeClr val="tx1"/>
                </a:solidFill>
                <a:latin typeface="Times New Roman" panose="02020603050405020304" pitchFamily="18" charset="0"/>
                <a:cs typeface="Times New Roman" panose="02020603050405020304" pitchFamily="18" charset="0"/>
              </a:rPr>
              <a:t>MDOffice </a:t>
            </a:r>
            <a:r>
              <a:rPr lang="en-US" sz="2000" dirty="0">
                <a:solidFill>
                  <a:schemeClr val="tx1"/>
                </a:solidFill>
                <a:latin typeface="Times New Roman" panose="02020603050405020304" pitchFamily="18" charset="0"/>
                <a:cs typeface="Times New Roman" panose="02020603050405020304" pitchFamily="18" charset="0"/>
              </a:rPr>
              <a:t>Cloud application, all the data is maintained in multiple tabs called modules: </a:t>
            </a:r>
          </a:p>
          <a:p>
            <a:pPr>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Ticklers-Ticklers act as an in-house communication tool for a practice with single or multiple locations. </a:t>
            </a:r>
          </a:p>
          <a:p>
            <a:pPr>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Patients-You have to access the Registration module either to register a new patient or access an existing patient’s details.</a:t>
            </a:r>
          </a:p>
          <a:p>
            <a:pPr>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Schedules-You can check the encounters and appointment details of a patient from the Schedules accordion.</a:t>
            </a:r>
          </a:p>
          <a:p>
            <a:pPr>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Billing-The Billing module covers the complete cycle of validating claims, billing, and entering payments, posting collections and payments, and tracking receivables.</a:t>
            </a:r>
          </a:p>
          <a:p>
            <a:pPr>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Deposits-All money coming in from any source must be entered in the Deposit module as New Deposit and then applied (posted) to open (unpaid) claims.</a:t>
            </a:r>
          </a:p>
        </p:txBody>
      </p:sp>
      <p:sp>
        <p:nvSpPr>
          <p:cNvPr id="4" name="Slide Number Placeholder 3"/>
          <p:cNvSpPr>
            <a:spLocks noGrp="1"/>
          </p:cNvSpPr>
          <p:nvPr>
            <p:ph type="sldNum" sz="quarter" idx="12"/>
          </p:nvPr>
        </p:nvSpPr>
        <p:spPr/>
        <p:txBody>
          <a:bodyPr/>
          <a:lstStyle/>
          <a:p>
            <a:fld id="{3CD3F0AA-5086-4B61-AE17-B9D501F50567}" type="slidenum">
              <a:rPr lang="en-US" smtClean="0"/>
              <a:t>4</a:t>
            </a:fld>
            <a:endParaRPr lang="en-US"/>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6722772" y="4790941"/>
            <a:ext cx="4859627" cy="193053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7029906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669702"/>
            <a:ext cx="10515600" cy="5507262"/>
          </a:xfrm>
        </p:spPr>
        <p:txBody>
          <a:bodyPr>
            <a:normAutofit/>
          </a:bodyPr>
          <a:lstStyle/>
          <a:p>
            <a:pPr marL="0" lvl="0" indent="0">
              <a:lnSpc>
                <a:spcPct val="150000"/>
              </a:lnSpc>
              <a:buNone/>
            </a:pPr>
            <a:r>
              <a:rPr lang="en-US" sz="2000" dirty="0" smtClean="0">
                <a:solidFill>
                  <a:schemeClr val="tx1"/>
                </a:solidFill>
                <a:latin typeface="Times New Roman" panose="02020603050405020304" pitchFamily="18" charset="0"/>
                <a:cs typeface="Times New Roman" panose="02020603050405020304" pitchFamily="18" charset="0"/>
              </a:rPr>
              <a:t> Key learning from internship period-</a:t>
            </a:r>
          </a:p>
          <a:p>
            <a:pPr lvl="0">
              <a:lnSpc>
                <a:spcPct val="150000"/>
              </a:lnSpc>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Hands-on </a:t>
            </a:r>
            <a:r>
              <a:rPr lang="en-US" sz="2000" dirty="0">
                <a:solidFill>
                  <a:schemeClr val="tx1"/>
                </a:solidFill>
                <a:latin typeface="Times New Roman" panose="02020603050405020304" pitchFamily="18" charset="0"/>
                <a:cs typeface="Times New Roman" panose="02020603050405020304" pitchFamily="18" charset="0"/>
              </a:rPr>
              <a:t>experience on EMR Software.</a:t>
            </a:r>
          </a:p>
          <a:p>
            <a:pPr lvl="0">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Insight over the different queries raised by the clients over the EMR Software.</a:t>
            </a:r>
          </a:p>
          <a:p>
            <a:pPr lvl="0">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Different tools of MS Excel utilized during analysis.</a:t>
            </a:r>
          </a:p>
          <a:p>
            <a:pPr lvl="0">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Market Research for Mergers &amp; Acquisitions Activity.</a:t>
            </a:r>
          </a:p>
          <a:p>
            <a:pPr>
              <a:lnSpc>
                <a:spcPct val="150000"/>
              </a:lnSpc>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Design specifications according to the user interface</a:t>
            </a:r>
          </a:p>
          <a:p>
            <a:pPr>
              <a:lnSpc>
                <a:spcPct val="150000"/>
              </a:lnSpc>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Interaction with the various clients involved.</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CD3F0AA-5086-4B61-AE17-B9D501F50567}" type="slidenum">
              <a:rPr lang="en-US" smtClean="0"/>
              <a:t>5</a:t>
            </a:fld>
            <a:endParaRPr lang="en-US"/>
          </a:p>
        </p:txBody>
      </p:sp>
    </p:spTree>
    <p:extLst>
      <p:ext uri="{BB962C8B-B14F-4D97-AF65-F5344CB8AC3E}">
        <p14:creationId xmlns:p14="http://schemas.microsoft.com/office/powerpoint/2010/main" val="1094630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Dissertation topic-</a:t>
            </a:r>
            <a:endParaRPr lang="en-US" sz="34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87886" y="2160589"/>
            <a:ext cx="9131121" cy="3880773"/>
          </a:xfrm>
        </p:spPr>
        <p:txBody>
          <a:bodyPr>
            <a:normAutofit/>
          </a:bodyPr>
          <a:lstStyle/>
          <a:p>
            <a:pPr marL="0" indent="0" algn="ctr">
              <a:buNone/>
            </a:pPr>
            <a:r>
              <a:rPr lang="en-US" sz="2400" dirty="0">
                <a:solidFill>
                  <a:schemeClr val="tx1"/>
                </a:solidFill>
                <a:latin typeface="Times New Roman" panose="02020603050405020304" pitchFamily="18" charset="0"/>
                <a:cs typeface="Times New Roman" panose="02020603050405020304" pitchFamily="18" charset="0"/>
              </a:rPr>
              <a:t>Transfer of Care in Post-operative Cataract Cases in US Healthcare System</a:t>
            </a:r>
          </a:p>
          <a:p>
            <a:pPr marL="0" indent="0" algn="ctr">
              <a:buNone/>
            </a:pP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CD3F0AA-5086-4B61-AE17-B9D501F50567}" type="slidenum">
              <a:rPr lang="en-US" smtClean="0"/>
              <a:t>6</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1525" y="4398963"/>
            <a:ext cx="2733675" cy="195738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62825" y="4398963"/>
            <a:ext cx="2867025" cy="195738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00201" y="4398962"/>
            <a:ext cx="2933700" cy="195738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675711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11870"/>
            <a:ext cx="8596668" cy="1026017"/>
          </a:xfrm>
        </p:spPr>
        <p:txBody>
          <a:bodyPr>
            <a:normAutofit/>
          </a:bodyPr>
          <a:lstStyle/>
          <a:p>
            <a:r>
              <a:rPr lang="en-US" sz="3400" dirty="0" smtClean="0">
                <a:solidFill>
                  <a:schemeClr val="tx1"/>
                </a:solidFill>
                <a:latin typeface="Times New Roman" panose="02020603050405020304" pitchFamily="18" charset="0"/>
                <a:cs typeface="Times New Roman" panose="02020603050405020304" pitchFamily="18" charset="0"/>
              </a:rPr>
              <a:t>Introduction</a:t>
            </a:r>
            <a:endParaRPr lang="en-US" sz="34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3" y="1681812"/>
            <a:ext cx="10334103" cy="3880773"/>
          </a:xfrm>
        </p:spPr>
        <p:txBody>
          <a:bodyPr>
            <a:noAutofit/>
          </a:bodyPr>
          <a:lstStyle/>
          <a:p>
            <a:pPr>
              <a:lnSpc>
                <a:spcPct val="150000"/>
              </a:lnSpc>
              <a:buFont typeface="Arial" panose="020B0604020202020204" pitchFamily="34" charset="0"/>
              <a:buChar char="•"/>
            </a:pPr>
            <a:r>
              <a:rPr lang="en-US" sz="1900" dirty="0">
                <a:solidFill>
                  <a:schemeClr val="tx1"/>
                </a:solidFill>
                <a:latin typeface="Times New Roman" panose="02020603050405020304" pitchFamily="18" charset="0"/>
                <a:cs typeface="Times New Roman" panose="02020603050405020304" pitchFamily="18" charset="0"/>
              </a:rPr>
              <a:t>Co-management is a relationship between an operating ophthalmologist and a non-operating practitioner for shared responsibility in the postoperative care when the patient consents in writing to multiple providers, the services being performed are within the providers’ respective scope of practice and there is written agreement between the providers to share patient care. </a:t>
            </a:r>
            <a:endParaRPr lang="en-US" sz="1900" dirty="0" smtClean="0">
              <a:solidFill>
                <a:schemeClr val="tx1"/>
              </a:solidFill>
              <a:latin typeface="Times New Roman" panose="02020603050405020304" pitchFamily="18" charset="0"/>
              <a:cs typeface="Times New Roman" panose="02020603050405020304" pitchFamily="18" charset="0"/>
            </a:endParaRPr>
          </a:p>
          <a:p>
            <a:pPr>
              <a:lnSpc>
                <a:spcPct val="150000"/>
              </a:lnSpc>
              <a:buFont typeface="Arial" panose="020B0604020202020204" pitchFamily="34" charset="0"/>
              <a:buChar char="•"/>
            </a:pPr>
            <a:r>
              <a:rPr lang="en-US" sz="1900" dirty="0">
                <a:solidFill>
                  <a:schemeClr val="tx1"/>
                </a:solidFill>
                <a:latin typeface="Times New Roman" panose="02020603050405020304" pitchFamily="18" charset="0"/>
                <a:cs typeface="Times New Roman" panose="02020603050405020304" pitchFamily="18" charset="0"/>
              </a:rPr>
              <a:t>This involves “transfer of care”, where there is complete transfer of responsibility for a patient’s care from one qualified healthcare provider operating within his/her scope of practice to another who also operates within his/her scope of practice</a:t>
            </a:r>
            <a:r>
              <a:rPr lang="en-US" sz="1900" dirty="0" smtClean="0">
                <a:solidFill>
                  <a:schemeClr val="tx1"/>
                </a:solidFill>
                <a:latin typeface="Times New Roman" panose="02020603050405020304" pitchFamily="18" charset="0"/>
                <a:cs typeface="Times New Roman" panose="02020603050405020304" pitchFamily="18" charset="0"/>
              </a:rPr>
              <a:t>.</a:t>
            </a:r>
          </a:p>
          <a:p>
            <a:pPr>
              <a:lnSpc>
                <a:spcPct val="150000"/>
              </a:lnSpc>
              <a:buFont typeface="Arial" panose="020B0604020202020204" pitchFamily="34" charset="0"/>
              <a:buChar char="•"/>
            </a:pPr>
            <a:r>
              <a:rPr lang="en-US" sz="1900" dirty="0">
                <a:solidFill>
                  <a:schemeClr val="tx1"/>
                </a:solidFill>
                <a:latin typeface="Times New Roman" panose="02020603050405020304" pitchFamily="18" charset="0"/>
                <a:cs typeface="Times New Roman" panose="02020603050405020304" pitchFamily="18" charset="0"/>
              </a:rPr>
              <a:t>It represents a relationship between the ophthalmologist and optometrist for shared responsibility in the pre-operative and post-operative care following any surgery. </a:t>
            </a:r>
          </a:p>
          <a:p>
            <a:pPr>
              <a:lnSpc>
                <a:spcPct val="150000"/>
              </a:lnSpc>
              <a:buFont typeface="Arial" panose="020B0604020202020204" pitchFamily="34" charset="0"/>
              <a:buChar char="•"/>
            </a:pPr>
            <a:endParaRPr lang="en-US" sz="1900" dirty="0" smtClean="0">
              <a:solidFill>
                <a:schemeClr val="tx1"/>
              </a:solidFill>
              <a:latin typeface="Times New Roman" panose="02020603050405020304" pitchFamily="18" charset="0"/>
              <a:cs typeface="Times New Roman" panose="02020603050405020304" pitchFamily="18" charset="0"/>
            </a:endParaRPr>
          </a:p>
          <a:p>
            <a:pPr>
              <a:lnSpc>
                <a:spcPct val="150000"/>
              </a:lnSpc>
              <a:buFont typeface="Arial" panose="020B0604020202020204" pitchFamily="34" charset="0"/>
              <a:buChar char="•"/>
            </a:pPr>
            <a:endParaRPr lang="en-US" sz="19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CD3F0AA-5086-4B61-AE17-B9D501F50567}" type="slidenum">
              <a:rPr lang="en-US" smtClean="0"/>
              <a:t>7</a:t>
            </a:fld>
            <a:endParaRPr lang="en-US"/>
          </a:p>
        </p:txBody>
      </p:sp>
    </p:spTree>
    <p:extLst>
      <p:ext uri="{BB962C8B-B14F-4D97-AF65-F5344CB8AC3E}">
        <p14:creationId xmlns:p14="http://schemas.microsoft.com/office/powerpoint/2010/main" val="1543732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28765"/>
            <a:ext cx="7339885" cy="832610"/>
          </a:xfrm>
        </p:spPr>
        <p:txBody>
          <a:bodyPr>
            <a:normAutofit/>
          </a:bodyPr>
          <a:lstStyle/>
          <a:p>
            <a:r>
              <a:rPr lang="en-US" sz="3400" dirty="0">
                <a:solidFill>
                  <a:schemeClr val="tx1"/>
                </a:solidFill>
                <a:latin typeface="Times New Roman" panose="02020603050405020304" pitchFamily="18" charset="0"/>
                <a:cs typeface="Times New Roman" panose="02020603050405020304" pitchFamily="18" charset="0"/>
              </a:rPr>
              <a:t>Circumstances depicting co-management</a:t>
            </a:r>
          </a:p>
        </p:txBody>
      </p:sp>
      <p:sp>
        <p:nvSpPr>
          <p:cNvPr id="3" name="Content Placeholder 2"/>
          <p:cNvSpPr>
            <a:spLocks noGrp="1"/>
          </p:cNvSpPr>
          <p:nvPr>
            <p:ph idx="1"/>
          </p:nvPr>
        </p:nvSpPr>
        <p:spPr/>
        <p:txBody>
          <a:bodyPr>
            <a:noAutofit/>
          </a:bodyPr>
          <a:lstStyle/>
          <a:p>
            <a:pPr algn="just">
              <a:lnSpc>
                <a:spcPct val="150000"/>
              </a:lnSpc>
              <a:buFont typeface="Arial" panose="020B0604020202020204" pitchFamily="34" charset="0"/>
              <a:buChar char="•"/>
            </a:pPr>
            <a:r>
              <a:rPr lang="en-US" sz="1900" dirty="0">
                <a:solidFill>
                  <a:schemeClr val="tx1"/>
                </a:solidFill>
                <a:latin typeface="Times New Roman" panose="02020603050405020304" pitchFamily="18" charset="0"/>
                <a:cs typeface="Times New Roman" panose="02020603050405020304" pitchFamily="18" charset="0"/>
              </a:rPr>
              <a:t>P</a:t>
            </a:r>
            <a:r>
              <a:rPr lang="en-US" sz="1900" dirty="0" smtClean="0">
                <a:solidFill>
                  <a:schemeClr val="tx1"/>
                </a:solidFill>
                <a:latin typeface="Times New Roman" panose="02020603050405020304" pitchFamily="18" charset="0"/>
                <a:cs typeface="Times New Roman" panose="02020603050405020304" pitchFamily="18" charset="0"/>
              </a:rPr>
              <a:t>ostoperative </a:t>
            </a:r>
            <a:r>
              <a:rPr lang="en-US" sz="1900" dirty="0">
                <a:solidFill>
                  <a:schemeClr val="tx1"/>
                </a:solidFill>
                <a:latin typeface="Times New Roman" panose="02020603050405020304" pitchFamily="18" charset="0"/>
                <a:cs typeface="Times New Roman" panose="02020603050405020304" pitchFamily="18" charset="0"/>
              </a:rPr>
              <a:t>care within an integrated health </a:t>
            </a:r>
            <a:r>
              <a:rPr lang="en-US" sz="1900" dirty="0" smtClean="0">
                <a:solidFill>
                  <a:schemeClr val="tx1"/>
                </a:solidFill>
                <a:latin typeface="Times New Roman" panose="02020603050405020304" pitchFamily="18" charset="0"/>
                <a:cs typeface="Times New Roman" panose="02020603050405020304" pitchFamily="18" charset="0"/>
              </a:rPr>
              <a:t>system.</a:t>
            </a:r>
          </a:p>
          <a:p>
            <a:pPr algn="just">
              <a:lnSpc>
                <a:spcPct val="150000"/>
              </a:lnSpc>
              <a:buFont typeface="Arial" panose="020B0604020202020204" pitchFamily="34" charset="0"/>
              <a:buChar char="•"/>
            </a:pPr>
            <a:r>
              <a:rPr lang="en-US" sz="1900" dirty="0" smtClean="0">
                <a:solidFill>
                  <a:schemeClr val="tx1"/>
                </a:solidFill>
                <a:latin typeface="Times New Roman" panose="02020603050405020304" pitchFamily="18" charset="0"/>
                <a:cs typeface="Times New Roman" panose="02020603050405020304" pitchFamily="18" charset="0"/>
              </a:rPr>
              <a:t>Patient </a:t>
            </a:r>
            <a:r>
              <a:rPr lang="en-US" sz="1900" dirty="0">
                <a:solidFill>
                  <a:schemeClr val="tx1"/>
                </a:solidFill>
                <a:latin typeface="Times New Roman" panose="02020603050405020304" pitchFamily="18" charset="0"/>
                <a:cs typeface="Times New Roman" panose="02020603050405020304" pitchFamily="18" charset="0"/>
              </a:rPr>
              <a:t>inability to return to the operating ophthalmologist’s office for follow-up </a:t>
            </a:r>
            <a:r>
              <a:rPr lang="en-US" sz="1900" dirty="0" smtClean="0">
                <a:solidFill>
                  <a:schemeClr val="tx1"/>
                </a:solidFill>
                <a:latin typeface="Times New Roman" panose="02020603050405020304" pitchFamily="18" charset="0"/>
                <a:cs typeface="Times New Roman" panose="02020603050405020304" pitchFamily="18" charset="0"/>
              </a:rPr>
              <a:t>care.</a:t>
            </a:r>
          </a:p>
          <a:p>
            <a:pPr algn="just">
              <a:lnSpc>
                <a:spcPct val="150000"/>
              </a:lnSpc>
              <a:buFont typeface="Arial" panose="020B0604020202020204" pitchFamily="34" charset="0"/>
              <a:buChar char="•"/>
            </a:pPr>
            <a:r>
              <a:rPr lang="en-US" sz="1900" dirty="0" smtClean="0">
                <a:solidFill>
                  <a:schemeClr val="tx1"/>
                </a:solidFill>
                <a:latin typeface="Times New Roman" panose="02020603050405020304" pitchFamily="18" charset="0"/>
                <a:cs typeface="Times New Roman" panose="02020603050405020304" pitchFamily="18" charset="0"/>
              </a:rPr>
              <a:t>Operating </a:t>
            </a:r>
            <a:r>
              <a:rPr lang="en-US" sz="1900" dirty="0">
                <a:solidFill>
                  <a:schemeClr val="tx1"/>
                </a:solidFill>
                <a:latin typeface="Times New Roman" panose="02020603050405020304" pitchFamily="18" charset="0"/>
                <a:cs typeface="Times New Roman" panose="02020603050405020304" pitchFamily="18" charset="0"/>
              </a:rPr>
              <a:t>ophthalmologist’s </a:t>
            </a:r>
            <a:r>
              <a:rPr lang="en-US" sz="1900" dirty="0" smtClean="0">
                <a:solidFill>
                  <a:schemeClr val="tx1"/>
                </a:solidFill>
                <a:latin typeface="Times New Roman" panose="02020603050405020304" pitchFamily="18" charset="0"/>
                <a:cs typeface="Times New Roman" panose="02020603050405020304" pitchFamily="18" charset="0"/>
              </a:rPr>
              <a:t>unavailability.</a:t>
            </a:r>
          </a:p>
          <a:p>
            <a:pPr algn="just">
              <a:lnSpc>
                <a:spcPct val="150000"/>
              </a:lnSpc>
              <a:buFont typeface="Arial" panose="020B0604020202020204" pitchFamily="34" charset="0"/>
              <a:buChar char="•"/>
            </a:pPr>
            <a:r>
              <a:rPr lang="en-US" sz="1900" dirty="0" smtClean="0">
                <a:solidFill>
                  <a:schemeClr val="tx1"/>
                </a:solidFill>
                <a:latin typeface="Times New Roman" panose="02020603050405020304" pitchFamily="18" charset="0"/>
                <a:cs typeface="Times New Roman" panose="02020603050405020304" pitchFamily="18" charset="0"/>
              </a:rPr>
              <a:t>Patient prerogative.</a:t>
            </a:r>
          </a:p>
          <a:p>
            <a:pPr algn="just">
              <a:lnSpc>
                <a:spcPct val="150000"/>
              </a:lnSpc>
              <a:buFont typeface="Arial" panose="020B0604020202020204" pitchFamily="34" charset="0"/>
              <a:buChar char="•"/>
            </a:pPr>
            <a:r>
              <a:rPr lang="en-US" sz="1900" dirty="0" smtClean="0">
                <a:solidFill>
                  <a:schemeClr val="tx1"/>
                </a:solidFill>
                <a:latin typeface="Times New Roman" panose="02020603050405020304" pitchFamily="18" charset="0"/>
                <a:cs typeface="Times New Roman" panose="02020603050405020304" pitchFamily="18" charset="0"/>
              </a:rPr>
              <a:t>Change </a:t>
            </a:r>
            <a:r>
              <a:rPr lang="en-US" sz="1900" dirty="0">
                <a:solidFill>
                  <a:schemeClr val="tx1"/>
                </a:solidFill>
                <a:latin typeface="Times New Roman" panose="02020603050405020304" pitchFamily="18" charset="0"/>
                <a:cs typeface="Times New Roman" panose="02020603050405020304" pitchFamily="18" charset="0"/>
              </a:rPr>
              <a:t>in postoperative </a:t>
            </a:r>
            <a:r>
              <a:rPr lang="en-US" sz="1900" dirty="0" smtClean="0">
                <a:solidFill>
                  <a:schemeClr val="tx1"/>
                </a:solidFill>
                <a:latin typeface="Times New Roman" panose="02020603050405020304" pitchFamily="18" charset="0"/>
                <a:cs typeface="Times New Roman" panose="02020603050405020304" pitchFamily="18" charset="0"/>
              </a:rPr>
              <a:t>course </a:t>
            </a:r>
          </a:p>
          <a:p>
            <a:pPr algn="just">
              <a:lnSpc>
                <a:spcPct val="150000"/>
              </a:lnSpc>
              <a:buFont typeface="Arial" panose="020B0604020202020204" pitchFamily="34" charset="0"/>
              <a:buChar char="•"/>
            </a:pPr>
            <a:r>
              <a:rPr lang="en-US" sz="1900" dirty="0" smtClean="0">
                <a:solidFill>
                  <a:schemeClr val="tx1"/>
                </a:solidFill>
                <a:latin typeface="Times New Roman" panose="02020603050405020304" pitchFamily="18" charset="0"/>
                <a:cs typeface="Times New Roman" panose="02020603050405020304" pitchFamily="18" charset="0"/>
              </a:rPr>
              <a:t>Development of any post-operative complication</a:t>
            </a:r>
            <a:endParaRPr lang="en-US" sz="19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CD3F0AA-5086-4B61-AE17-B9D501F50567}" type="slidenum">
              <a:rPr lang="en-US" smtClean="0"/>
              <a:t>8</a:t>
            </a:fld>
            <a:endParaRPr lang="en-US"/>
          </a:p>
        </p:txBody>
      </p:sp>
    </p:spTree>
    <p:extLst>
      <p:ext uri="{BB962C8B-B14F-4D97-AF65-F5344CB8AC3E}">
        <p14:creationId xmlns:p14="http://schemas.microsoft.com/office/powerpoint/2010/main" val="20362930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787" y="777025"/>
            <a:ext cx="5324221" cy="845713"/>
          </a:xfrm>
        </p:spPr>
        <p:txBody>
          <a:bodyPr>
            <a:normAutofit/>
          </a:bodyPr>
          <a:lstStyle/>
          <a:p>
            <a:r>
              <a:rPr lang="en-US" sz="3400" dirty="0">
                <a:solidFill>
                  <a:schemeClr val="tx1"/>
                </a:solidFill>
                <a:latin typeface="Times New Roman" panose="02020603050405020304" pitchFamily="18" charset="0"/>
                <a:cs typeface="Times New Roman" panose="02020603050405020304" pitchFamily="18" charset="0"/>
              </a:rPr>
              <a:t>Cataract and Co-management</a:t>
            </a:r>
          </a:p>
        </p:txBody>
      </p:sp>
      <p:sp>
        <p:nvSpPr>
          <p:cNvPr id="3" name="Content Placeholder 2"/>
          <p:cNvSpPr>
            <a:spLocks noGrp="1"/>
          </p:cNvSpPr>
          <p:nvPr>
            <p:ph idx="1"/>
          </p:nvPr>
        </p:nvSpPr>
        <p:spPr>
          <a:xfrm>
            <a:off x="638697" y="1890132"/>
            <a:ext cx="10733348" cy="4245898"/>
          </a:xfrm>
        </p:spPr>
        <p:txBody>
          <a:bodyPr>
            <a:normAutofit/>
          </a:bodyPr>
          <a:lstStyle/>
          <a:p>
            <a:pPr algn="just">
              <a:lnSpc>
                <a:spcPct val="150000"/>
              </a:lnSpc>
              <a:buFont typeface="Arial" panose="020B0604020202020204" pitchFamily="34" charset="0"/>
              <a:buChar char="•"/>
            </a:pPr>
            <a:r>
              <a:rPr lang="en-US" sz="1900" dirty="0">
                <a:solidFill>
                  <a:schemeClr val="tx1"/>
                </a:solidFill>
                <a:latin typeface="Times New Roman" panose="02020603050405020304" pitchFamily="18" charset="0"/>
                <a:cs typeface="Times New Roman" panose="02020603050405020304" pitchFamily="18" charset="0"/>
              </a:rPr>
              <a:t>Cataract is a clouding of the eye's naturally clear lens. Most cataracts appear with advancing age. The exact cause of cataract is unclear, but it may be the result of a lifetime of exposure to ultraviolet radiation contained in sunlight, or may be related to other lifestyle factors such as cigarette smoking, diet and alcohol consumption</a:t>
            </a:r>
            <a:r>
              <a:rPr lang="en-US" sz="1900" dirty="0" smtClean="0">
                <a:solidFill>
                  <a:schemeClr val="tx1"/>
                </a:solidFill>
                <a:latin typeface="Times New Roman" panose="02020603050405020304" pitchFamily="18" charset="0"/>
                <a:cs typeface="Times New Roman" panose="02020603050405020304" pitchFamily="18" charset="0"/>
              </a:rPr>
              <a:t>.</a:t>
            </a:r>
          </a:p>
          <a:p>
            <a:pPr algn="just">
              <a:lnSpc>
                <a:spcPct val="150000"/>
              </a:lnSpc>
              <a:buFont typeface="Arial" panose="020B0604020202020204" pitchFamily="34" charset="0"/>
              <a:buChar char="•"/>
            </a:pPr>
            <a:r>
              <a:rPr lang="en-US" sz="1900" dirty="0" smtClean="0">
                <a:solidFill>
                  <a:schemeClr val="tx1"/>
                </a:solidFill>
                <a:latin typeface="Times New Roman" panose="02020603050405020304" pitchFamily="18" charset="0"/>
                <a:cs typeface="Times New Roman" panose="02020603050405020304" pitchFamily="18" charset="0"/>
              </a:rPr>
              <a:t>Treatment </a:t>
            </a:r>
            <a:r>
              <a:rPr lang="en-US" sz="1900" dirty="0">
                <a:solidFill>
                  <a:schemeClr val="tx1"/>
                </a:solidFill>
                <a:latin typeface="Times New Roman" panose="02020603050405020304" pitchFamily="18" charset="0"/>
                <a:cs typeface="Times New Roman" panose="02020603050405020304" pitchFamily="18" charset="0"/>
              </a:rPr>
              <a:t>of cataract involves removal of the clouded natural lens. The lens is usually replaced with an artificial intraocular lens (IOL) implant</a:t>
            </a:r>
            <a:r>
              <a:rPr lang="en-US" sz="1900" dirty="0" smtClean="0">
                <a:solidFill>
                  <a:schemeClr val="tx1"/>
                </a:solidFill>
                <a:latin typeface="Times New Roman" panose="02020603050405020304" pitchFamily="18" charset="0"/>
                <a:cs typeface="Times New Roman" panose="02020603050405020304" pitchFamily="18" charset="0"/>
              </a:rPr>
              <a:t>.</a:t>
            </a:r>
          </a:p>
          <a:p>
            <a:pPr algn="just">
              <a:lnSpc>
                <a:spcPct val="150000"/>
              </a:lnSpc>
              <a:buFont typeface="Arial" panose="020B0604020202020204" pitchFamily="34" charset="0"/>
              <a:buChar char="•"/>
            </a:pPr>
            <a:r>
              <a:rPr lang="en-US" sz="1900" dirty="0">
                <a:solidFill>
                  <a:schemeClr val="tx1"/>
                </a:solidFill>
                <a:latin typeface="Times New Roman" panose="02020603050405020304" pitchFamily="18" charset="0"/>
                <a:cs typeface="Times New Roman" panose="02020603050405020304" pitchFamily="18" charset="0"/>
              </a:rPr>
              <a:t>The postoperative follow-up schedule for a typical cataract patient is generally advocated at one day, one week, one month and two months subsequent to the surgical extraction of the </a:t>
            </a:r>
            <a:r>
              <a:rPr lang="en-US" sz="1900" dirty="0" smtClean="0">
                <a:solidFill>
                  <a:schemeClr val="tx1"/>
                </a:solidFill>
                <a:latin typeface="Times New Roman" panose="02020603050405020304" pitchFamily="18" charset="0"/>
                <a:cs typeface="Times New Roman" panose="02020603050405020304" pitchFamily="18" charset="0"/>
              </a:rPr>
              <a:t>cataract.</a:t>
            </a:r>
          </a:p>
          <a:p>
            <a:pPr algn="just">
              <a:lnSpc>
                <a:spcPct val="150000"/>
              </a:lnSpc>
              <a:buFont typeface="Arial" panose="020B0604020202020204" pitchFamily="34" charset="0"/>
              <a:buChar char="•"/>
            </a:pPr>
            <a:endParaRPr lang="en-US" sz="1900" dirty="0" smtClean="0">
              <a:solidFill>
                <a:schemeClr val="tx1"/>
              </a:solidFill>
              <a:latin typeface="Times New Roman" panose="02020603050405020304" pitchFamily="18" charset="0"/>
              <a:cs typeface="Times New Roman" panose="02020603050405020304" pitchFamily="18" charset="0"/>
            </a:endParaRPr>
          </a:p>
          <a:p>
            <a:pPr algn="just">
              <a:lnSpc>
                <a:spcPct val="150000"/>
              </a:lnSpc>
              <a:buFont typeface="Arial" panose="020B0604020202020204" pitchFamily="34" charset="0"/>
              <a:buChar char="•"/>
            </a:pPr>
            <a:endParaRPr lang="en-US" sz="19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CD3F0AA-5086-4B61-AE17-B9D501F50567}" type="slidenum">
              <a:rPr lang="en-US" smtClean="0"/>
              <a:t>9</a:t>
            </a:fld>
            <a:endParaRPr lang="en-US"/>
          </a:p>
        </p:txBody>
      </p:sp>
    </p:spTree>
    <p:extLst>
      <p:ext uri="{BB962C8B-B14F-4D97-AF65-F5344CB8AC3E}">
        <p14:creationId xmlns:p14="http://schemas.microsoft.com/office/powerpoint/2010/main" val="4233496659"/>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610</TotalTime>
  <Words>1727</Words>
  <Application>Microsoft Office PowerPoint</Application>
  <PresentationFormat>Widescreen</PresentationFormat>
  <Paragraphs>146</Paragraphs>
  <Slides>23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Tahoma</vt:lpstr>
      <vt:lpstr>Times New Roman</vt:lpstr>
      <vt:lpstr>Wingdings</vt:lpstr>
      <vt:lpstr>Retrospect</vt:lpstr>
      <vt:lpstr>Transfer of care in Post-operative Cataract Cases in US Healthcare System</vt:lpstr>
      <vt:lpstr>Eli India Pvt. Ltd.</vt:lpstr>
      <vt:lpstr>PowerPoint Presentation</vt:lpstr>
      <vt:lpstr>PowerPoint Presentation</vt:lpstr>
      <vt:lpstr>PowerPoint Presentation</vt:lpstr>
      <vt:lpstr>Dissertation topic-</vt:lpstr>
      <vt:lpstr>Introduction</vt:lpstr>
      <vt:lpstr>Circumstances depicting co-management</vt:lpstr>
      <vt:lpstr>Cataract and Co-management</vt:lpstr>
      <vt:lpstr>Referral Pathway</vt:lpstr>
      <vt:lpstr>Financial Modality</vt:lpstr>
      <vt:lpstr>Objective</vt:lpstr>
      <vt:lpstr>Research Methodology</vt:lpstr>
      <vt:lpstr>PowerPoint Presentation</vt:lpstr>
      <vt:lpstr>PowerPoint Presentation</vt:lpstr>
      <vt:lpstr>Limitations</vt:lpstr>
      <vt:lpstr>PowerPoint Presentation</vt:lpstr>
      <vt:lpstr>Key Findings </vt:lpstr>
      <vt:lpstr>PowerPoint Presentation</vt:lpstr>
      <vt:lpstr>Conclusion</vt:lpstr>
      <vt:lpstr>References</vt:lpstr>
      <vt:lpstr>PowerPoint Presentation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Transfer of care in Post-operative Cataract Cases in US Healthcare System</dc:title>
  <dc:creator>Jasmine Pattanayak</dc:creator>
  <cp:lastModifiedBy>Jasmine Pattanayak</cp:lastModifiedBy>
  <cp:revision>103</cp:revision>
  <dcterms:created xsi:type="dcterms:W3CDTF">2017-05-10T20:08:58Z</dcterms:created>
  <dcterms:modified xsi:type="dcterms:W3CDTF">2017-05-14T14:19:08Z</dcterms:modified>
</cp:coreProperties>
</file>