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71" r:id="rId2"/>
    <p:sldId id="256" r:id="rId3"/>
    <p:sldId id="257" r:id="rId4"/>
    <p:sldId id="258" r:id="rId5"/>
    <p:sldId id="278" r:id="rId6"/>
    <p:sldId id="260" r:id="rId7"/>
    <p:sldId id="261" r:id="rId8"/>
    <p:sldId id="279" r:id="rId9"/>
    <p:sldId id="263" r:id="rId10"/>
    <p:sldId id="272" r:id="rId11"/>
    <p:sldId id="276" r:id="rId12"/>
    <p:sldId id="282" r:id="rId13"/>
    <p:sldId id="277" r:id="rId14"/>
    <p:sldId id="283" r:id="rId15"/>
    <p:sldId id="265" r:id="rId16"/>
    <p:sldId id="281" r:id="rId17"/>
    <p:sldId id="267" r:id="rId18"/>
    <p:sldId id="284" r:id="rId19"/>
    <p:sldId id="285" r:id="rId20"/>
    <p:sldId id="286" r:id="rId21"/>
    <p:sldId id="26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1" d="100"/>
          <a:sy n="71" d="100"/>
        </p:scale>
        <p:origin x="-1344" y="-3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ACE8BD-755C-49B0-9EEC-B2BDAE3B9165}" type="datetimeFigureOut">
              <a:rPr lang="en-US" smtClean="0"/>
              <a:pPr/>
              <a:t>5/17/2017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400511-2224-4070-8C57-FA57672F47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4400511-2224-4070-8C57-FA57672F470C}"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324D896-B59C-4098-A904-BFD8293EFF2F}" type="datetimeFigureOut">
              <a:rPr lang="en-US" smtClean="0"/>
              <a:pPr/>
              <a:t>5/17/2017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2A497F5-B318-4C3C-90F6-8AE698F3753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24D896-B59C-4098-A904-BFD8293EFF2F}"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A497F5-B318-4C3C-90F6-8AE698F375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324D896-B59C-4098-A904-BFD8293EFF2F}" type="datetimeFigureOut">
              <a:rPr lang="en-US" smtClean="0"/>
              <a:pPr/>
              <a:t>5/17/2017</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2A497F5-B318-4C3C-90F6-8AE698F3753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324D896-B59C-4098-A904-BFD8293EFF2F}"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2A497F5-B318-4C3C-90F6-8AE698F3753A}"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324D896-B59C-4098-A904-BFD8293EFF2F}" type="datetimeFigureOut">
              <a:rPr lang="en-US" smtClean="0"/>
              <a:pPr/>
              <a:t>5/17/2017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2A497F5-B318-4C3C-90F6-8AE698F3753A}"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324D896-B59C-4098-A904-BFD8293EFF2F}" type="datetimeFigureOut">
              <a:rPr lang="en-US" smtClean="0"/>
              <a:pPr/>
              <a:t>5/17/2017</a:t>
            </a:fld>
            <a:endParaRPr lang="en-US"/>
          </a:p>
        </p:txBody>
      </p:sp>
      <p:sp>
        <p:nvSpPr>
          <p:cNvPr id="10" name="Slide Number Placeholder 9"/>
          <p:cNvSpPr>
            <a:spLocks noGrp="1"/>
          </p:cNvSpPr>
          <p:nvPr>
            <p:ph type="sldNum" sz="quarter" idx="16"/>
          </p:nvPr>
        </p:nvSpPr>
        <p:spPr/>
        <p:txBody>
          <a:bodyPr rtlCol="0"/>
          <a:lstStyle/>
          <a:p>
            <a:fld id="{A2A497F5-B318-4C3C-90F6-8AE698F3753A}"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324D896-B59C-4098-A904-BFD8293EFF2F}" type="datetimeFigureOut">
              <a:rPr lang="en-US" smtClean="0"/>
              <a:pPr/>
              <a:t>5/17/2017</a:t>
            </a:fld>
            <a:endParaRPr lang="en-US"/>
          </a:p>
        </p:txBody>
      </p:sp>
      <p:sp>
        <p:nvSpPr>
          <p:cNvPr id="12" name="Slide Number Placeholder 11"/>
          <p:cNvSpPr>
            <a:spLocks noGrp="1"/>
          </p:cNvSpPr>
          <p:nvPr>
            <p:ph type="sldNum" sz="quarter" idx="16"/>
          </p:nvPr>
        </p:nvSpPr>
        <p:spPr/>
        <p:txBody>
          <a:bodyPr rtlCol="0"/>
          <a:lstStyle/>
          <a:p>
            <a:fld id="{A2A497F5-B318-4C3C-90F6-8AE698F3753A}"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24D896-B59C-4098-A904-BFD8293EFF2F}" type="datetimeFigureOut">
              <a:rPr lang="en-US" smtClean="0"/>
              <a:pPr/>
              <a:t>5/17/2017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2A497F5-B318-4C3C-90F6-8AE698F375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24D896-B59C-4098-A904-BFD8293EFF2F}" type="datetimeFigureOut">
              <a:rPr lang="en-US" smtClean="0"/>
              <a:pPr/>
              <a:t>5/17/2017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2A497F5-B318-4C3C-90F6-8AE698F375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324D896-B59C-4098-A904-BFD8293EFF2F}"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2A497F5-B318-4C3C-90F6-8AE698F3753A}"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324D896-B59C-4098-A904-BFD8293EFF2F}" type="datetimeFigureOut">
              <a:rPr lang="en-US" smtClean="0"/>
              <a:pPr/>
              <a:t>5/17/2017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2A497F5-B318-4C3C-90F6-8AE698F3753A}"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324D896-B59C-4098-A904-BFD8293EFF2F}" type="datetimeFigureOut">
              <a:rPr lang="en-US" smtClean="0"/>
              <a:pPr/>
              <a:t>5/17/2017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2A497F5-B318-4C3C-90F6-8AE698F375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228600"/>
            <a:ext cx="9144000" cy="6629400"/>
          </a:xfrm>
        </p:spPr>
        <p:txBody>
          <a:bodyPr>
            <a:normAutofit fontScale="92500" lnSpcReduction="10000"/>
          </a:bodyPr>
          <a:lstStyle/>
          <a:p>
            <a:pPr>
              <a:buNone/>
            </a:pPr>
            <a:r>
              <a:rPr lang="en-US" b="1" dirty="0" smtClean="0"/>
              <a:t>                             </a:t>
            </a:r>
            <a:endParaRPr lang="en-US" b="1" dirty="0" smtClean="0">
              <a:latin typeface="Times New Roman" pitchFamily="18" charset="0"/>
              <a:cs typeface="Times New Roman" pitchFamily="18" charset="0"/>
            </a:endParaRPr>
          </a:p>
          <a:p>
            <a:pPr algn="ctr">
              <a:buNone/>
            </a:pPr>
            <a:r>
              <a:rPr lang="en-US" sz="3500" b="1" dirty="0" smtClean="0">
                <a:latin typeface="Times New Roman" pitchFamily="18" charset="0"/>
                <a:cs typeface="Times New Roman" pitchFamily="18" charset="0"/>
              </a:rPr>
              <a:t>IIHMR,  Delhi </a:t>
            </a:r>
          </a:p>
          <a:p>
            <a:pPr>
              <a:buNone/>
            </a:pPr>
            <a:endParaRPr lang="en-US" b="1" dirty="0" smtClean="0"/>
          </a:p>
          <a:p>
            <a:pPr algn="just">
              <a:buNone/>
            </a:pPr>
            <a:r>
              <a:rPr lang="en-US" b="1" dirty="0" smtClean="0">
                <a:latin typeface="Times New Roman" pitchFamily="18" charset="0"/>
                <a:cs typeface="Times New Roman" pitchFamily="18" charset="0"/>
              </a:rPr>
              <a:t>    </a:t>
            </a:r>
            <a:r>
              <a:rPr lang="en-US" sz="3900" b="1" dirty="0" smtClean="0">
                <a:latin typeface="Times New Roman" pitchFamily="18" charset="0"/>
                <a:cs typeface="Times New Roman" pitchFamily="18" charset="0"/>
              </a:rPr>
              <a:t>Smart OPD Software: Functionality &amp; User Satisfaction Evaluation</a:t>
            </a:r>
            <a:endParaRPr lang="en-US" sz="3900"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a:t>
            </a:r>
          </a:p>
          <a:p>
            <a:pPr algn="just">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Mentor</a:t>
            </a:r>
            <a:r>
              <a:rPr lang="en-US" dirty="0" smtClean="0">
                <a:latin typeface="Times New Roman" pitchFamily="18" charset="0"/>
                <a:cs typeface="Times New Roman" pitchFamily="18" charset="0"/>
              </a:rPr>
              <a:t>			     </a:t>
            </a:r>
            <a:r>
              <a:rPr lang="en-US" sz="2600" b="1" dirty="0" smtClean="0">
                <a:latin typeface="Times New Roman" pitchFamily="18" charset="0"/>
                <a:cs typeface="Times New Roman" pitchFamily="18" charset="0"/>
              </a:rPr>
              <a:t>Presented By: </a:t>
            </a:r>
            <a:r>
              <a:rPr lang="en-US" sz="2600" dirty="0" smtClean="0">
                <a:latin typeface="Times New Roman" pitchFamily="18" charset="0"/>
                <a:cs typeface="Times New Roman" pitchFamily="18" charset="0"/>
              </a:rPr>
              <a:t>	  </a:t>
            </a:r>
          </a:p>
          <a:p>
            <a:pPr algn="just">
              <a:buNone/>
            </a:pPr>
            <a:r>
              <a:rPr lang="en-US" sz="2600" dirty="0" smtClean="0">
                <a:latin typeface="Times New Roman" pitchFamily="18" charset="0"/>
                <a:cs typeface="Times New Roman" pitchFamily="18" charset="0"/>
              </a:rPr>
              <a:t>      Dr. Nishikant Bele			       Preeti Yadav</a:t>
            </a:r>
          </a:p>
          <a:p>
            <a:pPr algn="just">
              <a:buNone/>
            </a:pPr>
            <a:r>
              <a:rPr lang="en-US" sz="2600" dirty="0" smtClean="0">
                <a:latin typeface="Times New Roman" pitchFamily="18" charset="0"/>
                <a:cs typeface="Times New Roman" pitchFamily="18" charset="0"/>
              </a:rPr>
              <a:t>	       Asst. Professor	                          Second Year Student</a:t>
            </a:r>
          </a:p>
          <a:p>
            <a:pPr algn="just">
              <a:buNone/>
            </a:pPr>
            <a:r>
              <a:rPr lang="en-US" sz="2600" dirty="0" smtClean="0">
                <a:latin typeface="Times New Roman" pitchFamily="18" charset="0"/>
                <a:cs typeface="Times New Roman" pitchFamily="18" charset="0"/>
              </a:rPr>
              <a:t>		     IIHMR 			         Healthcare IT</a:t>
            </a:r>
          </a:p>
          <a:p>
            <a:pPr algn="just">
              <a:buNone/>
            </a:pPr>
            <a:endParaRPr lang="en-US" sz="2600" dirty="0" smtClean="0">
              <a:latin typeface="Times New Roman" pitchFamily="18" charset="0"/>
              <a:cs typeface="Times New Roman" pitchFamily="18" charset="0"/>
            </a:endParaRPr>
          </a:p>
          <a:p>
            <a:pPr algn="r">
              <a:buNone/>
            </a:pPr>
            <a:r>
              <a:rPr lang="en-US" dirty="0" smtClean="0">
                <a:latin typeface="Times New Roman" pitchFamily="18" charset="0"/>
                <a:cs typeface="Times New Roman" pitchFamily="18" charset="0"/>
              </a:rPr>
              <a:t>  </a:t>
            </a:r>
          </a:p>
          <a:p>
            <a:pPr algn="just">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lstStyle/>
          <a:p>
            <a:r>
              <a:rPr lang="en-US" b="1" dirty="0" smtClean="0">
                <a:latin typeface="Times New Roman" pitchFamily="18" charset="0"/>
                <a:cs typeface="Times New Roman" pitchFamily="18" charset="0"/>
              </a:rPr>
              <a:t>Sample Profile</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676400"/>
            <a:ext cx="8766048" cy="5181600"/>
          </a:xfrm>
        </p:spPr>
        <p:txBody>
          <a:bodyPr>
            <a:normAutofit/>
          </a:bodyPr>
          <a:lstStyle/>
          <a:p>
            <a:pPr algn="just"/>
            <a:r>
              <a:rPr lang="en-US" sz="2800" dirty="0" smtClean="0">
                <a:latin typeface="Times New Roman" pitchFamily="18" charset="0"/>
                <a:cs typeface="Times New Roman" pitchFamily="18" charset="0"/>
              </a:rPr>
              <a:t>Majority of the respondents were from the ENT(17%), Nephrology (17%) and MAS department (17%).</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While taking experience of doctors majority were 11-20 years experienced (44%). </a:t>
            </a:r>
            <a:endParaRPr lang="en-US" sz="280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Majority of the respondents had 0-10 years of experience with hospital (45%).</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5048" cy="990600"/>
          </a:xfrm>
        </p:spPr>
        <p:txBody>
          <a:bodyPr/>
          <a:lstStyle/>
          <a:p>
            <a:r>
              <a:rPr lang="en-US" b="1" dirty="0" smtClean="0">
                <a:latin typeface="Times New Roman" pitchFamily="18" charset="0"/>
                <a:cs typeface="Times New Roman" pitchFamily="18" charset="0"/>
              </a:rPr>
              <a:t>Findings</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524000"/>
            <a:ext cx="9144000" cy="5334000"/>
          </a:xfrm>
        </p:spPr>
        <p:txBody>
          <a:bodyPr>
            <a:normAutofit/>
          </a:bodyPr>
          <a:lstStyle/>
          <a:p>
            <a:pPr algn="ctr">
              <a:buNone/>
            </a:pPr>
            <a:r>
              <a:rPr lang="en-US" sz="2000" b="1" dirty="0" smtClean="0">
                <a:latin typeface="Times New Roman" pitchFamily="18" charset="0"/>
                <a:cs typeface="Times New Roman" pitchFamily="18" charset="0"/>
              </a:rPr>
              <a:t>One Sample t-test Results (N= 18, </a:t>
            </a:r>
            <a:r>
              <a:rPr lang="en-US" sz="2000" b="1" dirty="0" err="1" smtClean="0">
                <a:latin typeface="Times New Roman" pitchFamily="18" charset="0"/>
                <a:cs typeface="Times New Roman" pitchFamily="18" charset="0"/>
              </a:rPr>
              <a:t>df</a:t>
            </a:r>
            <a:r>
              <a:rPr lang="en-US" sz="2000" b="1" dirty="0" smtClean="0">
                <a:latin typeface="Times New Roman" pitchFamily="18" charset="0"/>
                <a:cs typeface="Times New Roman" pitchFamily="18" charset="0"/>
              </a:rPr>
              <a:t>=17) , Test Value=3, Sig. Testing Done at 95% Confidence Interval</a:t>
            </a:r>
          </a:p>
          <a:p>
            <a:pPr algn="ctr">
              <a:buNone/>
            </a:pPr>
            <a:r>
              <a:rPr lang="en-US" sz="1800" b="1" dirty="0" smtClean="0">
                <a:latin typeface="Times New Roman" pitchFamily="18" charset="0"/>
                <a:cs typeface="Times New Roman" pitchFamily="18" charset="0"/>
              </a:rPr>
              <a:t>Table 1: Overall Information management </a:t>
            </a:r>
            <a:endParaRPr lang="en-US" sz="1800" dirty="0" smtClean="0">
              <a:latin typeface="Times New Roman" pitchFamily="18" charset="0"/>
              <a:cs typeface="Times New Roman" pitchFamily="18" charset="0"/>
            </a:endParaRPr>
          </a:p>
          <a:p>
            <a:pPr algn="just"/>
            <a:endParaRPr lang="en-US" sz="2000" b="1" dirty="0" smtClean="0">
              <a:latin typeface="Times New Roman" pitchFamily="18" charset="0"/>
              <a:cs typeface="Times New Roman" pitchFamily="18" charset="0"/>
            </a:endParaRPr>
          </a:p>
          <a:p>
            <a:pPr algn="just"/>
            <a:endParaRPr lang="en-US" sz="2000" b="1" dirty="0" smtClean="0">
              <a:latin typeface="Times New Roman" pitchFamily="18" charset="0"/>
              <a:cs typeface="Times New Roman" pitchFamily="18" charset="0"/>
            </a:endParaRPr>
          </a:p>
          <a:p>
            <a:pPr algn="just"/>
            <a:endParaRPr lang="en-US" sz="2000" b="1" dirty="0" smtClean="0">
              <a:latin typeface="Times New Roman" pitchFamily="18" charset="0"/>
              <a:cs typeface="Times New Roman" pitchFamily="18" charset="0"/>
            </a:endParaRPr>
          </a:p>
          <a:p>
            <a:pPr algn="just">
              <a:buNone/>
            </a:pPr>
            <a:r>
              <a:rPr lang="en-US" sz="2000" b="1" dirty="0" smtClean="0">
                <a:latin typeface="Times New Roman" pitchFamily="18" charset="0"/>
                <a:cs typeface="Times New Roman" pitchFamily="18" charset="0"/>
              </a:rPr>
              <a:t>    </a:t>
            </a:r>
          </a:p>
          <a:p>
            <a:pPr algn="just"/>
            <a:r>
              <a:rPr lang="en-US" sz="1600" dirty="0" smtClean="0">
                <a:latin typeface="Times New Roman" pitchFamily="18" charset="0"/>
                <a:cs typeface="Times New Roman" pitchFamily="18" charset="0"/>
              </a:rPr>
              <a:t>The value of information management mean (4.52) indicates that the smart OPD software helps in  information management(mean&gt;3)</a:t>
            </a:r>
          </a:p>
          <a:p>
            <a:pPr algn="ctr">
              <a:buNone/>
            </a:pPr>
            <a:r>
              <a:rPr lang="en-US" sz="1800" b="1" dirty="0" smtClean="0">
                <a:latin typeface="Times New Roman" pitchFamily="18" charset="0"/>
                <a:cs typeface="Times New Roman" pitchFamily="18" charset="0"/>
              </a:rPr>
              <a:t>Table 2: Overall Patient management</a:t>
            </a:r>
            <a:endParaRPr lang="en-US" sz="1800" dirty="0" smtClean="0">
              <a:latin typeface="Times New Roman" pitchFamily="18" charset="0"/>
              <a:cs typeface="Times New Roman" pitchFamily="18" charset="0"/>
            </a:endParaRPr>
          </a:p>
          <a:p>
            <a:pPr>
              <a:buNone/>
            </a:pPr>
            <a:r>
              <a:rPr lang="en-US" sz="2000" b="1" i="1" dirty="0" smtClean="0"/>
              <a:t/>
            </a:r>
            <a:br>
              <a:rPr lang="en-US" sz="2000" b="1" i="1" dirty="0" smtClean="0"/>
            </a:br>
            <a:endParaRPr lang="en-US" sz="2000" b="1" dirty="0" smtClean="0">
              <a:latin typeface="Times New Roman" pitchFamily="18" charset="0"/>
              <a:cs typeface="Times New Roman" pitchFamily="18" charset="0"/>
            </a:endParaRPr>
          </a:p>
          <a:p>
            <a:pPr algn="just">
              <a:buNone/>
            </a:pPr>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228602" y="2702702"/>
          <a:ext cx="8686797" cy="1168672"/>
        </p:xfrm>
        <a:graphic>
          <a:graphicData uri="http://schemas.openxmlformats.org/drawingml/2006/table">
            <a:tbl>
              <a:tblPr firstRow="1" bandRow="1">
                <a:tableStyleId>{93296810-A885-4BE3-A3E7-6D5BEEA58F35}</a:tableStyleId>
              </a:tblPr>
              <a:tblGrid>
                <a:gridCol w="1240971"/>
                <a:gridCol w="1240971"/>
                <a:gridCol w="1240971"/>
                <a:gridCol w="1240971"/>
                <a:gridCol w="1240971"/>
                <a:gridCol w="1122268"/>
                <a:gridCol w="1359674"/>
              </a:tblGrid>
              <a:tr h="599582">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Variable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Std. Dev.</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 Diff.</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t value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Sign.</a:t>
                      </a:r>
                    </a:p>
                    <a:p>
                      <a:pPr marL="0" marR="0" algn="ctr">
                        <a:spcBef>
                          <a:spcPts val="0"/>
                        </a:spcBef>
                        <a:spcAft>
                          <a:spcPts val="0"/>
                        </a:spcAft>
                      </a:pPr>
                      <a:r>
                        <a:rPr lang="en-US" sz="1400" dirty="0">
                          <a:solidFill>
                            <a:schemeClr val="tx1"/>
                          </a:solidFill>
                          <a:latin typeface="Times New Roman" pitchFamily="18" charset="0"/>
                          <a:cs typeface="Times New Roman" pitchFamily="18" charset="0"/>
                        </a:rPr>
                        <a:t>(2 tailed)*</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chemeClr val="tx1"/>
                        </a:solidFill>
                        <a:latin typeface="Times New Roman" pitchFamily="18" charset="0"/>
                        <a:cs typeface="Times New Roman" pitchFamily="18" charset="0"/>
                      </a:endParaRPr>
                    </a:p>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Significance </a:t>
                      </a:r>
                      <a:r>
                        <a:rPr lang="en-US" sz="1400" dirty="0">
                          <a:solidFill>
                            <a:schemeClr val="tx1"/>
                          </a:solidFill>
                          <a:latin typeface="Times New Roman" pitchFamily="18" charset="0"/>
                          <a:cs typeface="Times New Roman" pitchFamily="18" charset="0"/>
                        </a:rPr>
                        <a:t>of result</a:t>
                      </a:r>
                      <a:endParaRPr lang="en-US" sz="1400" dirty="0">
                        <a:solidFill>
                          <a:schemeClr val="tx1"/>
                        </a:solidFill>
                        <a:latin typeface="Times New Roman" pitchFamily="18" charset="0"/>
                        <a:ea typeface="Calibri"/>
                        <a:cs typeface="Times New Roman" pitchFamily="18" charset="0"/>
                      </a:endParaRPr>
                    </a:p>
                  </a:txBody>
                  <a:tcPr marL="68580" marR="68580" marT="0" marB="0"/>
                </a:tc>
              </a:tr>
              <a:tr h="528592">
                <a:tc>
                  <a:txBody>
                    <a:bodyPr/>
                    <a:lstStyle/>
                    <a:p>
                      <a:pPr marL="0" marR="0" algn="ctr">
                        <a:spcBef>
                          <a:spcPts val="0"/>
                        </a:spcBef>
                        <a:spcAft>
                          <a:spcPts val="0"/>
                        </a:spcAft>
                      </a:pPr>
                      <a:r>
                        <a:rPr lang="en-US" sz="1400" dirty="0">
                          <a:latin typeface="Times New Roman" pitchFamily="18" charset="0"/>
                          <a:cs typeface="Times New Roman" pitchFamily="18" charset="0"/>
                        </a:rPr>
                        <a:t>Information_ Management</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latin typeface="Times New Roman" pitchFamily="18" charset="0"/>
                          <a:cs typeface="Times New Roman" pitchFamily="18" charset="0"/>
                        </a:rPr>
                        <a:t>4.52</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latin typeface="Times New Roman" pitchFamily="18" charset="0"/>
                          <a:cs typeface="Times New Roman" pitchFamily="18" charset="0"/>
                        </a:rPr>
                        <a:t>.275</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latin typeface="Times New Roman" pitchFamily="18" charset="0"/>
                          <a:cs typeface="Times New Roman" pitchFamily="18" charset="0"/>
                        </a:rPr>
                        <a:t>1.52</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latin typeface="Times New Roman" pitchFamily="18" charset="0"/>
                          <a:cs typeface="Times New Roman" pitchFamily="18" charset="0"/>
                        </a:rPr>
                        <a:t>23.43</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latin typeface="Times New Roman" pitchFamily="18" charset="0"/>
                          <a:cs typeface="Times New Roman" pitchFamily="18" charset="0"/>
                        </a:rPr>
                        <a:t>.000</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latin typeface="Times New Roman" pitchFamily="18" charset="0"/>
                        <a:cs typeface="Times New Roman" pitchFamily="18" charset="0"/>
                      </a:endParaRPr>
                    </a:p>
                    <a:p>
                      <a:pPr marL="0" marR="0" algn="ctr">
                        <a:spcBef>
                          <a:spcPts val="0"/>
                        </a:spcBef>
                        <a:spcAft>
                          <a:spcPts val="0"/>
                        </a:spcAft>
                      </a:pPr>
                      <a:r>
                        <a:rPr lang="en-US" sz="1400" dirty="0" smtClean="0">
                          <a:latin typeface="Times New Roman" pitchFamily="18" charset="0"/>
                          <a:cs typeface="Times New Roman" pitchFamily="18" charset="0"/>
                        </a:rPr>
                        <a:t>Significant</a:t>
                      </a:r>
                      <a:endParaRPr lang="en-US" sz="1400" dirty="0">
                        <a:latin typeface="Times New Roman" pitchFamily="18" charset="0"/>
                        <a:ea typeface="Calibri"/>
                        <a:cs typeface="Times New Roman" pitchFamily="18" charset="0"/>
                      </a:endParaRPr>
                    </a:p>
                  </a:txBody>
                  <a:tcPr marL="68580" marR="68580" marT="0" marB="0"/>
                </a:tc>
              </a:tr>
            </a:tbl>
          </a:graphicData>
        </a:graphic>
      </p:graphicFrame>
      <p:graphicFrame>
        <p:nvGraphicFramePr>
          <p:cNvPr id="5" name="Table 4"/>
          <p:cNvGraphicFramePr>
            <a:graphicFrameLocks noGrp="1"/>
          </p:cNvGraphicFramePr>
          <p:nvPr/>
        </p:nvGraphicFramePr>
        <p:xfrm>
          <a:off x="228600" y="5334000"/>
          <a:ext cx="8610602" cy="1161410"/>
        </p:xfrm>
        <a:graphic>
          <a:graphicData uri="http://schemas.openxmlformats.org/drawingml/2006/table">
            <a:tbl>
              <a:tblPr firstRow="1" bandRow="1">
                <a:tableStyleId>{93296810-A885-4BE3-A3E7-6D5BEEA58F35}</a:tableStyleId>
              </a:tblPr>
              <a:tblGrid>
                <a:gridCol w="1676400"/>
                <a:gridCol w="914400"/>
                <a:gridCol w="1099458"/>
                <a:gridCol w="1230086"/>
                <a:gridCol w="1230086"/>
                <a:gridCol w="1230086"/>
                <a:gridCol w="1230086"/>
              </a:tblGrid>
              <a:tr h="459998">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Variable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Std. Dev.</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 Diff.</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t value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Sign.</a:t>
                      </a:r>
                    </a:p>
                    <a:p>
                      <a:pPr marL="0" marR="0" algn="ctr">
                        <a:spcBef>
                          <a:spcPts val="0"/>
                        </a:spcBef>
                        <a:spcAft>
                          <a:spcPts val="0"/>
                        </a:spcAft>
                      </a:pPr>
                      <a:r>
                        <a:rPr lang="en-US" sz="1400" dirty="0">
                          <a:solidFill>
                            <a:schemeClr val="tx1"/>
                          </a:solidFill>
                          <a:latin typeface="Times New Roman" pitchFamily="18" charset="0"/>
                          <a:cs typeface="Times New Roman" pitchFamily="18" charset="0"/>
                        </a:rPr>
                        <a:t>(2 tailed)*</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chemeClr val="tx1"/>
                        </a:solidFill>
                        <a:latin typeface="Times New Roman" pitchFamily="18" charset="0"/>
                        <a:cs typeface="Times New Roman" pitchFamily="18" charset="0"/>
                      </a:endParaRPr>
                    </a:p>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Significance </a:t>
                      </a:r>
                      <a:r>
                        <a:rPr lang="en-US" sz="1400" dirty="0">
                          <a:solidFill>
                            <a:schemeClr val="tx1"/>
                          </a:solidFill>
                          <a:latin typeface="Times New Roman" pitchFamily="18" charset="0"/>
                          <a:cs typeface="Times New Roman" pitchFamily="18" charset="0"/>
                        </a:rPr>
                        <a:t>of result</a:t>
                      </a:r>
                      <a:endParaRPr lang="en-US" sz="1400" dirty="0">
                        <a:solidFill>
                          <a:schemeClr val="tx1"/>
                        </a:solidFill>
                        <a:latin typeface="Times New Roman" pitchFamily="18" charset="0"/>
                        <a:ea typeface="Calibri"/>
                        <a:cs typeface="Times New Roman" pitchFamily="18" charset="0"/>
                      </a:endParaRPr>
                    </a:p>
                  </a:txBody>
                  <a:tcPr marL="68580" marR="68580" marT="0" marB="0"/>
                </a:tc>
              </a:tr>
              <a:tr h="521330">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Patient_Management</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4.67</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.257</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1.67</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27.59</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.000</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endParaRPr lang="en-US" sz="1400" dirty="0" smtClean="0">
                        <a:solidFill>
                          <a:srgbClr val="000000"/>
                        </a:solidFill>
                        <a:latin typeface="Times New Roman"/>
                        <a:ea typeface="Calibri"/>
                        <a:cs typeface="Times New Roman"/>
                      </a:endParaRPr>
                    </a:p>
                    <a:p>
                      <a:pPr marL="0" marR="0" algn="ctr">
                        <a:spcBef>
                          <a:spcPts val="0"/>
                        </a:spcBef>
                        <a:spcAft>
                          <a:spcPts val="0"/>
                        </a:spcAft>
                      </a:pPr>
                      <a:r>
                        <a:rPr lang="en-US" sz="1400" dirty="0" smtClean="0">
                          <a:solidFill>
                            <a:srgbClr val="000000"/>
                          </a:solidFill>
                          <a:latin typeface="Times New Roman"/>
                          <a:ea typeface="Calibri"/>
                          <a:cs typeface="Times New Roman"/>
                        </a:rPr>
                        <a:t>Significant</a:t>
                      </a:r>
                      <a:endParaRPr lang="en-US"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91600" cy="990600"/>
          </a:xfrm>
        </p:spPr>
        <p:txBody>
          <a:bodyPr/>
          <a:lstStyle/>
          <a:p>
            <a:r>
              <a:rPr lang="en-US" dirty="0" smtClean="0">
                <a:latin typeface="Times New Roman" pitchFamily="18" charset="0"/>
                <a:cs typeface="Times New Roman" pitchFamily="18" charset="0"/>
              </a:rPr>
              <a:t>Cont…</a:t>
            </a:r>
            <a:endParaRPr lang="en-US" dirty="0"/>
          </a:p>
        </p:txBody>
      </p:sp>
      <p:sp>
        <p:nvSpPr>
          <p:cNvPr id="3" name="Content Placeholder 2"/>
          <p:cNvSpPr>
            <a:spLocks noGrp="1"/>
          </p:cNvSpPr>
          <p:nvPr>
            <p:ph sz="quarter" idx="1"/>
          </p:nvPr>
        </p:nvSpPr>
        <p:spPr>
          <a:xfrm>
            <a:off x="0" y="1600200"/>
            <a:ext cx="9144000" cy="5257800"/>
          </a:xfrm>
        </p:spPr>
        <p:txBody>
          <a:bodyPr>
            <a:normAutofit/>
          </a:bodyPr>
          <a:lstStyle/>
          <a:p>
            <a:r>
              <a:rPr lang="en-US" sz="1600" dirty="0" smtClean="0">
                <a:latin typeface="Times New Roman" pitchFamily="18" charset="0"/>
                <a:cs typeface="Times New Roman" pitchFamily="18" charset="0"/>
              </a:rPr>
              <a:t>The value of information management mean (4.67) indicates that the smart OPD software helps in  information management (mean&gt;3).</a:t>
            </a:r>
          </a:p>
          <a:p>
            <a:pPr algn="ctr">
              <a:buNone/>
            </a:pPr>
            <a:r>
              <a:rPr lang="en-US" sz="1800" b="1" dirty="0" smtClean="0">
                <a:latin typeface="Times New Roman" pitchFamily="18" charset="0"/>
                <a:cs typeface="Times New Roman" pitchFamily="18" charset="0"/>
              </a:rPr>
              <a:t>Table 3: Overall Health_Record_Access</a:t>
            </a: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p>
          <a:p>
            <a:pPr algn="just"/>
            <a:r>
              <a:rPr lang="en-US" sz="1600" dirty="0" smtClean="0">
                <a:latin typeface="Times New Roman" pitchFamily="18" charset="0"/>
                <a:cs typeface="Times New Roman" pitchFamily="18" charset="0"/>
              </a:rPr>
              <a:t>The mean value of mean is 4.51 indicates that Smart OPD facilitates in accessing the patient health information in terms of EHR and EMR .</a:t>
            </a:r>
          </a:p>
          <a:p>
            <a:pPr algn="ctr">
              <a:buNone/>
            </a:pPr>
            <a:r>
              <a:rPr lang="en-US" sz="1800" b="1" dirty="0" smtClean="0">
                <a:latin typeface="Times New Roman" pitchFamily="18" charset="0"/>
                <a:cs typeface="Times New Roman" pitchFamily="18" charset="0"/>
              </a:rPr>
              <a:t>Table 4: Overall Clinical Management</a:t>
            </a:r>
          </a:p>
          <a:p>
            <a:pPr algn="ctr">
              <a:buNone/>
            </a:pPr>
            <a:endParaRPr lang="en-US" sz="1800" dirty="0" smtClean="0">
              <a:latin typeface="Times New Roman" pitchFamily="18" charset="0"/>
              <a:cs typeface="Times New Roman" pitchFamily="18" charset="0"/>
            </a:endParaRPr>
          </a:p>
          <a:p>
            <a:pPr algn="just">
              <a:buNone/>
            </a:pPr>
            <a:endParaRPr lang="en-US" sz="16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04801" y="2667000"/>
          <a:ext cx="8534399" cy="1091485"/>
        </p:xfrm>
        <a:graphic>
          <a:graphicData uri="http://schemas.openxmlformats.org/drawingml/2006/table">
            <a:tbl>
              <a:tblPr firstRow="1" bandRow="1">
                <a:tableStyleId>{93296810-A885-4BE3-A3E7-6D5BEEA58F35}</a:tableStyleId>
              </a:tblPr>
              <a:tblGrid>
                <a:gridCol w="1307071"/>
                <a:gridCol w="1131328"/>
                <a:gridCol w="1219200"/>
                <a:gridCol w="1219200"/>
                <a:gridCol w="1219200"/>
                <a:gridCol w="1219200"/>
                <a:gridCol w="1219200"/>
              </a:tblGrid>
              <a:tr h="615395">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Variable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Std. Dev.</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 Diff.</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t value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Sign.</a:t>
                      </a:r>
                    </a:p>
                    <a:p>
                      <a:pPr marL="0" marR="0" algn="ctr">
                        <a:spcBef>
                          <a:spcPts val="0"/>
                        </a:spcBef>
                        <a:spcAft>
                          <a:spcPts val="0"/>
                        </a:spcAft>
                      </a:pPr>
                      <a:r>
                        <a:rPr lang="en-US" sz="1400" dirty="0">
                          <a:solidFill>
                            <a:schemeClr val="tx1"/>
                          </a:solidFill>
                          <a:latin typeface="Times New Roman" pitchFamily="18" charset="0"/>
                          <a:cs typeface="Times New Roman" pitchFamily="18" charset="0"/>
                        </a:rPr>
                        <a:t>(2 tailed)*</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chemeClr val="tx1"/>
                        </a:solidFill>
                        <a:latin typeface="Times New Roman" pitchFamily="18" charset="0"/>
                        <a:cs typeface="Times New Roman" pitchFamily="18" charset="0"/>
                      </a:endParaRPr>
                    </a:p>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Significance </a:t>
                      </a:r>
                      <a:r>
                        <a:rPr lang="en-US" sz="1400" dirty="0">
                          <a:solidFill>
                            <a:schemeClr val="tx1"/>
                          </a:solidFill>
                          <a:latin typeface="Times New Roman" pitchFamily="18" charset="0"/>
                          <a:cs typeface="Times New Roman" pitchFamily="18" charset="0"/>
                        </a:rPr>
                        <a:t>of result</a:t>
                      </a:r>
                      <a:endParaRPr lang="en-US" sz="1400" dirty="0">
                        <a:solidFill>
                          <a:schemeClr val="tx1"/>
                        </a:solidFill>
                        <a:latin typeface="Times New Roman" pitchFamily="18" charset="0"/>
                        <a:ea typeface="Calibri"/>
                        <a:cs typeface="Times New Roman" pitchFamily="18" charset="0"/>
                      </a:endParaRPr>
                    </a:p>
                  </a:txBody>
                  <a:tcPr marL="68580" marR="68580" marT="0" marB="0"/>
                </a:tc>
              </a:tr>
              <a:tr h="451405">
                <a:tc>
                  <a:txBody>
                    <a:bodyPr/>
                    <a:lstStyle/>
                    <a:p>
                      <a:pPr marL="0" marR="0">
                        <a:spcBef>
                          <a:spcPts val="0"/>
                        </a:spcBef>
                        <a:spcAft>
                          <a:spcPts val="0"/>
                        </a:spcAft>
                      </a:pPr>
                      <a:r>
                        <a:rPr lang="en-US" sz="1400" dirty="0">
                          <a:solidFill>
                            <a:srgbClr val="000000"/>
                          </a:solidFill>
                          <a:latin typeface="Times New Roman"/>
                          <a:ea typeface="Calibri"/>
                          <a:cs typeface="Times New Roman"/>
                        </a:rPr>
                        <a:t>Health_Record_Access</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4.51</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.383</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1.51</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16.82</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.000</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smtClean="0">
                          <a:solidFill>
                            <a:srgbClr val="000000"/>
                          </a:solidFill>
                          <a:latin typeface="Times New Roman"/>
                          <a:ea typeface="Calibri"/>
                          <a:cs typeface="Times New Roman"/>
                        </a:rPr>
                        <a:t>Significant</a:t>
                      </a:r>
                      <a:endParaRPr lang="en-US" sz="1400" dirty="0">
                        <a:latin typeface="Calibri"/>
                        <a:ea typeface="Calibri"/>
                        <a:cs typeface="Times New Roman"/>
                      </a:endParaRPr>
                    </a:p>
                  </a:txBody>
                  <a:tcPr marL="68580" marR="68580" marT="0" marB="0"/>
                </a:tc>
              </a:tr>
            </a:tbl>
          </a:graphicData>
        </a:graphic>
      </p:graphicFrame>
      <p:graphicFrame>
        <p:nvGraphicFramePr>
          <p:cNvPr id="5" name="Table 4"/>
          <p:cNvGraphicFramePr>
            <a:graphicFrameLocks noGrp="1"/>
          </p:cNvGraphicFramePr>
          <p:nvPr/>
        </p:nvGraphicFramePr>
        <p:xfrm>
          <a:off x="381000" y="5105400"/>
          <a:ext cx="8534400" cy="1219200"/>
        </p:xfrm>
        <a:graphic>
          <a:graphicData uri="http://schemas.openxmlformats.org/drawingml/2006/table">
            <a:tbl>
              <a:tblPr firstRow="1" bandRow="1">
                <a:tableStyleId>{93296810-A885-4BE3-A3E7-6D5BEEA58F35}</a:tableStyleId>
              </a:tblPr>
              <a:tblGrid>
                <a:gridCol w="1828801"/>
                <a:gridCol w="990600"/>
                <a:gridCol w="1066800"/>
                <a:gridCol w="1143000"/>
                <a:gridCol w="1066799"/>
                <a:gridCol w="1219200"/>
                <a:gridCol w="1219200"/>
              </a:tblGrid>
              <a:tr h="644106">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Variable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Std. Dev.</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 Diff.</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t value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Sign.</a:t>
                      </a:r>
                    </a:p>
                    <a:p>
                      <a:pPr marL="0" marR="0" algn="ctr">
                        <a:spcBef>
                          <a:spcPts val="0"/>
                        </a:spcBef>
                        <a:spcAft>
                          <a:spcPts val="0"/>
                        </a:spcAft>
                      </a:pPr>
                      <a:r>
                        <a:rPr lang="en-US" sz="1400" dirty="0">
                          <a:solidFill>
                            <a:schemeClr val="tx1"/>
                          </a:solidFill>
                          <a:latin typeface="Times New Roman" pitchFamily="18" charset="0"/>
                          <a:cs typeface="Times New Roman" pitchFamily="18" charset="0"/>
                        </a:rPr>
                        <a:t>(2 tailed)*</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chemeClr val="tx1"/>
                        </a:solidFill>
                        <a:latin typeface="Times New Roman" pitchFamily="18" charset="0"/>
                        <a:cs typeface="Times New Roman" pitchFamily="18" charset="0"/>
                      </a:endParaRPr>
                    </a:p>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Significance </a:t>
                      </a:r>
                      <a:r>
                        <a:rPr lang="en-US" sz="1400" dirty="0">
                          <a:solidFill>
                            <a:schemeClr val="tx1"/>
                          </a:solidFill>
                          <a:latin typeface="Times New Roman" pitchFamily="18" charset="0"/>
                          <a:cs typeface="Times New Roman" pitchFamily="18" charset="0"/>
                        </a:rPr>
                        <a:t>of result</a:t>
                      </a:r>
                      <a:endParaRPr lang="en-US" sz="1400" dirty="0">
                        <a:solidFill>
                          <a:schemeClr val="tx1"/>
                        </a:solidFill>
                        <a:latin typeface="Times New Roman" pitchFamily="18" charset="0"/>
                        <a:ea typeface="Calibri"/>
                        <a:cs typeface="Times New Roman" pitchFamily="18" charset="0"/>
                      </a:endParaRPr>
                    </a:p>
                  </a:txBody>
                  <a:tcPr marL="68580" marR="68580" marT="0" marB="0"/>
                </a:tc>
              </a:tr>
              <a:tr h="575094">
                <a:tc>
                  <a:txBody>
                    <a:bodyPr/>
                    <a:lstStyle/>
                    <a:p>
                      <a:pPr marL="0" marR="0">
                        <a:spcBef>
                          <a:spcPts val="0"/>
                        </a:spcBef>
                        <a:spcAft>
                          <a:spcPts val="0"/>
                        </a:spcAft>
                      </a:pPr>
                      <a:r>
                        <a:rPr lang="en-US" sz="1400" dirty="0">
                          <a:solidFill>
                            <a:srgbClr val="000000"/>
                          </a:solidFill>
                          <a:latin typeface="Times New Roman" pitchFamily="18" charset="0"/>
                          <a:ea typeface="Calibri"/>
                          <a:cs typeface="Times New Roman" pitchFamily="18" charset="0"/>
                        </a:rPr>
                        <a:t>Clinical_Management</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4.52</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.248</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1.52</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25.97</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.000</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rgbClr val="000000"/>
                        </a:solidFill>
                        <a:latin typeface="Times New Roman" pitchFamily="18" charset="0"/>
                        <a:ea typeface="Calibri"/>
                        <a:cs typeface="Times New Roman" pitchFamily="18" charset="0"/>
                      </a:endParaRPr>
                    </a:p>
                    <a:p>
                      <a:pPr marL="0" marR="0" algn="ctr">
                        <a:spcBef>
                          <a:spcPts val="0"/>
                        </a:spcBef>
                        <a:spcAft>
                          <a:spcPts val="0"/>
                        </a:spcAft>
                      </a:pPr>
                      <a:r>
                        <a:rPr lang="en-US" sz="1400" dirty="0" smtClean="0">
                          <a:solidFill>
                            <a:srgbClr val="000000"/>
                          </a:solidFill>
                          <a:latin typeface="Times New Roman" pitchFamily="18" charset="0"/>
                          <a:ea typeface="Calibri"/>
                          <a:cs typeface="Times New Roman" pitchFamily="18" charset="0"/>
                        </a:rPr>
                        <a:t>Significant</a:t>
                      </a:r>
                      <a:endParaRPr lang="en-US" sz="1400"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020762"/>
          </a:xfrm>
        </p:spPr>
        <p:txBody>
          <a:bodyPr/>
          <a:lstStyle/>
          <a:p>
            <a:pPr algn="l"/>
            <a:r>
              <a:rPr lang="en-US" dirty="0" smtClean="0">
                <a:latin typeface="Times New Roman" pitchFamily="18" charset="0"/>
                <a:cs typeface="Times New Roman" pitchFamily="18" charset="0"/>
              </a:rPr>
              <a:t>Cont…</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447800"/>
            <a:ext cx="9144000" cy="5410200"/>
          </a:xfrm>
        </p:spPr>
        <p:txBody>
          <a:bodyPr>
            <a:normAutofit/>
          </a:bodyPr>
          <a:lstStyle/>
          <a:p>
            <a:pPr algn="just"/>
            <a:r>
              <a:rPr lang="en-US" sz="2000" b="1" dirty="0" smtClean="0">
                <a:latin typeface="Times New Roman" pitchFamily="18" charset="0"/>
                <a:cs typeface="Times New Roman" pitchFamily="18" charset="0"/>
              </a:rPr>
              <a:t> </a:t>
            </a:r>
            <a:r>
              <a:rPr lang="en-US" sz="1700" dirty="0" smtClean="0">
                <a:latin typeface="Times New Roman" pitchFamily="18" charset="0"/>
                <a:cs typeface="Times New Roman" pitchFamily="18" charset="0"/>
              </a:rPr>
              <a:t>The value of the clinical management mean is 4.52 which is greater than the test value (4.52&gt;3) indicates that the smart OPD software helps in collecting the clinical data of the Patient</a:t>
            </a:r>
            <a:r>
              <a:rPr lang="en-US" sz="1700" b="1" dirty="0" smtClean="0">
                <a:latin typeface="Times New Roman" pitchFamily="18" charset="0"/>
                <a:cs typeface="Times New Roman" pitchFamily="18" charset="0"/>
              </a:rPr>
              <a:t>     </a:t>
            </a:r>
          </a:p>
          <a:p>
            <a:pPr algn="ctr">
              <a:buNone/>
            </a:pPr>
            <a:r>
              <a:rPr lang="en-US" sz="2000" b="1" dirty="0" smtClean="0">
                <a:latin typeface="Times New Roman" pitchFamily="18" charset="0"/>
                <a:cs typeface="Times New Roman" pitchFamily="18" charset="0"/>
              </a:rPr>
              <a:t> </a:t>
            </a:r>
            <a:r>
              <a:rPr lang="en-US" sz="1800" b="1" dirty="0" smtClean="0">
                <a:latin typeface="Times New Roman" pitchFamily="18" charset="0"/>
                <a:cs typeface="Times New Roman" pitchFamily="18" charset="0"/>
              </a:rPr>
              <a:t>Table 5: Overall Communication_Consulting</a:t>
            </a:r>
            <a:endParaRPr lang="en-US" sz="1800" dirty="0" smtClean="0">
              <a:latin typeface="Times New Roman" pitchFamily="18" charset="0"/>
              <a:cs typeface="Times New Roman" pitchFamily="18" charset="0"/>
            </a:endParaRPr>
          </a:p>
          <a:p>
            <a:pPr>
              <a:buNone/>
            </a:pPr>
            <a:endParaRPr lang="en-US" sz="2000" b="1" dirty="0" smtClean="0">
              <a:latin typeface="Times New Roman" pitchFamily="18" charset="0"/>
              <a:cs typeface="Times New Roman" pitchFamily="18" charset="0"/>
            </a:endParaRPr>
          </a:p>
          <a:p>
            <a:pPr>
              <a:buNone/>
            </a:pPr>
            <a:endParaRPr lang="en-US" sz="2000" b="1" dirty="0" smtClean="0">
              <a:latin typeface="Times New Roman" pitchFamily="18" charset="0"/>
              <a:cs typeface="Times New Roman" pitchFamily="18" charset="0"/>
            </a:endParaRPr>
          </a:p>
          <a:p>
            <a:pPr>
              <a:buNone/>
            </a:pPr>
            <a:endParaRPr lang="en-US" sz="2000" b="1" dirty="0" smtClean="0">
              <a:latin typeface="Times New Roman" pitchFamily="18" charset="0"/>
              <a:cs typeface="Times New Roman" pitchFamily="18" charset="0"/>
            </a:endParaRPr>
          </a:p>
          <a:p>
            <a:pPr>
              <a:buNone/>
            </a:pPr>
            <a:endParaRPr lang="en-US" sz="2000" b="1" i="1" dirty="0" smtClean="0">
              <a:latin typeface="Times New Roman" pitchFamily="18" charset="0"/>
              <a:cs typeface="Times New Roman" pitchFamily="18" charset="0"/>
            </a:endParaRPr>
          </a:p>
          <a:p>
            <a:r>
              <a:rPr lang="en-US" sz="1700" dirty="0" smtClean="0">
                <a:latin typeface="Times New Roman" pitchFamily="18" charset="0"/>
                <a:cs typeface="Times New Roman" pitchFamily="18" charset="0"/>
              </a:rPr>
              <a:t>Mean value of communication and consulting variable is 4.14 which indicates that the Smart OPD software supports the doctor in consulting the patient over mobile devices. </a:t>
            </a:r>
          </a:p>
          <a:p>
            <a:pPr algn="ctr">
              <a:buNone/>
            </a:pPr>
            <a:r>
              <a:rPr lang="en-US" sz="1800" b="1" dirty="0" smtClean="0">
                <a:latin typeface="Times New Roman" pitchFamily="18" charset="0"/>
                <a:cs typeface="Times New Roman" pitchFamily="18" charset="0"/>
              </a:rPr>
              <a:t>Table 6: Overall Clinical_DecisionMaking</a:t>
            </a:r>
          </a:p>
          <a:p>
            <a:pPr algn="ctr">
              <a:buNone/>
            </a:pPr>
            <a:endParaRPr lang="en-US" sz="1800" dirty="0" smtClean="0">
              <a:latin typeface="Times New Roman" pitchFamily="18" charset="0"/>
              <a:cs typeface="Times New Roman" pitchFamily="18" charset="0"/>
            </a:endParaRPr>
          </a:p>
          <a:p>
            <a:pPr>
              <a:buNone/>
            </a:pPr>
            <a:endParaRPr lang="en-US" sz="2000" b="1" dirty="0" smtClean="0">
              <a:latin typeface="Times New Roman" pitchFamily="18" charset="0"/>
              <a:cs typeface="Times New Roman" pitchFamily="18" charset="0"/>
            </a:endParaRPr>
          </a:p>
          <a:p>
            <a:pPr>
              <a:buNone/>
            </a:pPr>
            <a:endParaRPr lang="en-US" dirty="0"/>
          </a:p>
        </p:txBody>
      </p:sp>
      <p:graphicFrame>
        <p:nvGraphicFramePr>
          <p:cNvPr id="4" name="Table 3"/>
          <p:cNvGraphicFramePr>
            <a:graphicFrameLocks noGrp="1"/>
          </p:cNvGraphicFramePr>
          <p:nvPr/>
        </p:nvGraphicFramePr>
        <p:xfrm>
          <a:off x="304800" y="2590800"/>
          <a:ext cx="8686804" cy="1250822"/>
        </p:xfrm>
        <a:graphic>
          <a:graphicData uri="http://schemas.openxmlformats.org/drawingml/2006/table">
            <a:tbl>
              <a:tblPr firstRow="1" bandRow="1">
                <a:tableStyleId>{93296810-A885-4BE3-A3E7-6D5BEEA58F35}</a:tableStyleId>
              </a:tblPr>
              <a:tblGrid>
                <a:gridCol w="1447800"/>
                <a:gridCol w="1034144"/>
                <a:gridCol w="1240972"/>
                <a:gridCol w="1240972"/>
                <a:gridCol w="1132117"/>
                <a:gridCol w="1219200"/>
                <a:gridCol w="1371599"/>
              </a:tblGrid>
              <a:tr h="457200">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Variable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Mean</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Std. Dev.</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 Diff.</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t value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Sign.</a:t>
                      </a:r>
                    </a:p>
                    <a:p>
                      <a:pPr marL="0" marR="0" algn="ctr">
                        <a:spcBef>
                          <a:spcPts val="0"/>
                        </a:spcBef>
                        <a:spcAft>
                          <a:spcPts val="0"/>
                        </a:spcAft>
                      </a:pPr>
                      <a:r>
                        <a:rPr lang="en-US" sz="1400" dirty="0">
                          <a:solidFill>
                            <a:schemeClr val="tx1"/>
                          </a:solidFill>
                          <a:latin typeface="Times New Roman" pitchFamily="18" charset="0"/>
                          <a:cs typeface="Times New Roman" pitchFamily="18" charset="0"/>
                        </a:rPr>
                        <a:t>(2 tailed)*</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chemeClr val="tx1"/>
                        </a:solidFill>
                        <a:latin typeface="Times New Roman" pitchFamily="18" charset="0"/>
                        <a:cs typeface="Times New Roman" pitchFamily="18" charset="0"/>
                      </a:endParaRPr>
                    </a:p>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Significance </a:t>
                      </a:r>
                      <a:r>
                        <a:rPr lang="en-US" sz="1400" dirty="0">
                          <a:solidFill>
                            <a:schemeClr val="tx1"/>
                          </a:solidFill>
                          <a:latin typeface="Times New Roman" pitchFamily="18" charset="0"/>
                          <a:cs typeface="Times New Roman" pitchFamily="18" charset="0"/>
                        </a:rPr>
                        <a:t>of result</a:t>
                      </a:r>
                      <a:endParaRPr lang="en-US" sz="1400" dirty="0">
                        <a:solidFill>
                          <a:schemeClr val="tx1"/>
                        </a:solidFill>
                        <a:latin typeface="Times New Roman" pitchFamily="18" charset="0"/>
                        <a:ea typeface="Calibri"/>
                        <a:cs typeface="Times New Roman" pitchFamily="18" charset="0"/>
                      </a:endParaRPr>
                    </a:p>
                  </a:txBody>
                  <a:tcPr marL="68580" marR="68580" marT="0" marB="0"/>
                </a:tc>
              </a:tr>
              <a:tr h="610742">
                <a:tc>
                  <a:txBody>
                    <a:bodyPr/>
                    <a:lstStyle/>
                    <a:p>
                      <a:pPr marL="0" marR="0">
                        <a:spcBef>
                          <a:spcPts val="0"/>
                        </a:spcBef>
                        <a:spcAft>
                          <a:spcPts val="0"/>
                        </a:spcAft>
                      </a:pPr>
                      <a:r>
                        <a:rPr lang="en-US" sz="1400" dirty="0">
                          <a:solidFill>
                            <a:srgbClr val="000000"/>
                          </a:solidFill>
                          <a:latin typeface="Times New Roman" pitchFamily="18" charset="0"/>
                          <a:ea typeface="Calibri"/>
                          <a:cs typeface="Times New Roman" pitchFamily="18" charset="0"/>
                        </a:rPr>
                        <a:t>Communication_Consulting</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4.14</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.365</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1.14</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13.32</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.000</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rgbClr val="000000"/>
                        </a:solidFill>
                        <a:latin typeface="Times New Roman" pitchFamily="18" charset="0"/>
                        <a:ea typeface="Calibri"/>
                        <a:cs typeface="Times New Roman" pitchFamily="18" charset="0"/>
                      </a:endParaRPr>
                    </a:p>
                    <a:p>
                      <a:pPr marL="0" marR="0" algn="ctr">
                        <a:spcBef>
                          <a:spcPts val="0"/>
                        </a:spcBef>
                        <a:spcAft>
                          <a:spcPts val="0"/>
                        </a:spcAft>
                      </a:pPr>
                      <a:r>
                        <a:rPr lang="en-US" sz="1400" dirty="0" smtClean="0">
                          <a:solidFill>
                            <a:srgbClr val="000000"/>
                          </a:solidFill>
                          <a:latin typeface="Times New Roman" pitchFamily="18" charset="0"/>
                          <a:ea typeface="Calibri"/>
                          <a:cs typeface="Times New Roman" pitchFamily="18" charset="0"/>
                        </a:rPr>
                        <a:t>Significant</a:t>
                      </a:r>
                      <a:endParaRPr lang="en-US" sz="1400" dirty="0">
                        <a:latin typeface="Times New Roman" pitchFamily="18" charset="0"/>
                        <a:ea typeface="Calibri"/>
                        <a:cs typeface="Times New Roman" pitchFamily="18" charset="0"/>
                      </a:endParaRPr>
                    </a:p>
                  </a:txBody>
                  <a:tcPr marL="68580" marR="68580" marT="0" marB="0"/>
                </a:tc>
              </a:tr>
            </a:tbl>
          </a:graphicData>
        </a:graphic>
      </p:graphicFrame>
      <p:graphicFrame>
        <p:nvGraphicFramePr>
          <p:cNvPr id="5" name="Table 4"/>
          <p:cNvGraphicFramePr>
            <a:graphicFrameLocks noGrp="1"/>
          </p:cNvGraphicFramePr>
          <p:nvPr/>
        </p:nvGraphicFramePr>
        <p:xfrm>
          <a:off x="304800" y="5181600"/>
          <a:ext cx="8534400" cy="1249680"/>
        </p:xfrm>
        <a:graphic>
          <a:graphicData uri="http://schemas.openxmlformats.org/drawingml/2006/table">
            <a:tbl>
              <a:tblPr firstRow="1" bandRow="1">
                <a:tableStyleId>{93296810-A885-4BE3-A3E7-6D5BEEA58F35}</a:tableStyleId>
              </a:tblPr>
              <a:tblGrid>
                <a:gridCol w="1447800"/>
                <a:gridCol w="1143000"/>
                <a:gridCol w="1143000"/>
                <a:gridCol w="1447800"/>
                <a:gridCol w="914400"/>
                <a:gridCol w="1219200"/>
                <a:gridCol w="1219200"/>
              </a:tblGrid>
              <a:tr h="609600">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Variable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Mean</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Std. Dev.</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 Diff.</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t value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Sign.</a:t>
                      </a:r>
                    </a:p>
                    <a:p>
                      <a:pPr marL="0" marR="0" algn="ctr">
                        <a:spcBef>
                          <a:spcPts val="0"/>
                        </a:spcBef>
                        <a:spcAft>
                          <a:spcPts val="0"/>
                        </a:spcAft>
                      </a:pPr>
                      <a:r>
                        <a:rPr lang="en-US" sz="1400" dirty="0">
                          <a:solidFill>
                            <a:schemeClr val="tx1"/>
                          </a:solidFill>
                          <a:latin typeface="Times New Roman" pitchFamily="18" charset="0"/>
                          <a:cs typeface="Times New Roman" pitchFamily="18" charset="0"/>
                        </a:rPr>
                        <a:t>(2 tailed)*</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chemeClr val="tx1"/>
                        </a:solidFill>
                        <a:latin typeface="Times New Roman" pitchFamily="18" charset="0"/>
                        <a:cs typeface="Times New Roman" pitchFamily="18" charset="0"/>
                      </a:endParaRPr>
                    </a:p>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Significance </a:t>
                      </a:r>
                      <a:r>
                        <a:rPr lang="en-US" sz="1400" dirty="0">
                          <a:solidFill>
                            <a:schemeClr val="tx1"/>
                          </a:solidFill>
                          <a:latin typeface="Times New Roman" pitchFamily="18" charset="0"/>
                          <a:cs typeface="Times New Roman" pitchFamily="18" charset="0"/>
                        </a:rPr>
                        <a:t>of result</a:t>
                      </a:r>
                      <a:endParaRPr lang="en-US" sz="1400" dirty="0">
                        <a:solidFill>
                          <a:schemeClr val="tx1"/>
                        </a:solidFill>
                        <a:latin typeface="Times New Roman" pitchFamily="18" charset="0"/>
                        <a:ea typeface="Calibri"/>
                        <a:cs typeface="Times New Roman" pitchFamily="18" charset="0"/>
                      </a:endParaRPr>
                    </a:p>
                  </a:txBody>
                  <a:tcPr marL="68580" marR="68580" marT="0" marB="0"/>
                </a:tc>
              </a:tr>
              <a:tr h="609600">
                <a:tc>
                  <a:txBody>
                    <a:bodyPr/>
                    <a:lstStyle/>
                    <a:p>
                      <a:pPr marL="0" marR="0">
                        <a:spcBef>
                          <a:spcPts val="0"/>
                        </a:spcBef>
                        <a:spcAft>
                          <a:spcPts val="0"/>
                        </a:spcAft>
                      </a:pPr>
                      <a:r>
                        <a:rPr lang="en-US" sz="1400" dirty="0">
                          <a:solidFill>
                            <a:srgbClr val="000000"/>
                          </a:solidFill>
                          <a:latin typeface="Times New Roman"/>
                          <a:ea typeface="Calibri"/>
                          <a:cs typeface="Times New Roman"/>
                        </a:rPr>
                        <a:t>Clinical_Decision Making</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4.35</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a:solidFill>
                            <a:srgbClr val="000000"/>
                          </a:solidFill>
                          <a:latin typeface="Times New Roman"/>
                          <a:ea typeface="Calibri"/>
                          <a:cs typeface="Times New Roman"/>
                        </a:rPr>
                        <a:t>.332</a:t>
                      </a:r>
                      <a:endParaRPr lang="en-US" sz="140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a:solidFill>
                            <a:srgbClr val="000000"/>
                          </a:solidFill>
                          <a:latin typeface="Times New Roman"/>
                          <a:ea typeface="Calibri"/>
                          <a:cs typeface="Times New Roman"/>
                        </a:rPr>
                        <a:t>1.35</a:t>
                      </a:r>
                      <a:endParaRPr lang="en-US" sz="140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17.23</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.000</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Significant</a:t>
                      </a:r>
                      <a:endParaRPr lang="en-US"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91600" cy="990600"/>
          </a:xfrm>
        </p:spPr>
        <p:txBody>
          <a:bodyPr/>
          <a:lstStyle/>
          <a:p>
            <a:r>
              <a:rPr lang="en-US" dirty="0" smtClean="0">
                <a:latin typeface="Times New Roman" pitchFamily="18" charset="0"/>
                <a:cs typeface="Times New Roman" pitchFamily="18" charset="0"/>
              </a:rPr>
              <a:t>Cont…</a:t>
            </a:r>
            <a:endParaRPr lang="en-US" dirty="0"/>
          </a:p>
        </p:txBody>
      </p:sp>
      <p:sp>
        <p:nvSpPr>
          <p:cNvPr id="3" name="Content Placeholder 2"/>
          <p:cNvSpPr>
            <a:spLocks noGrp="1"/>
          </p:cNvSpPr>
          <p:nvPr>
            <p:ph sz="quarter" idx="1"/>
          </p:nvPr>
        </p:nvSpPr>
        <p:spPr>
          <a:xfrm>
            <a:off x="0" y="1600200"/>
            <a:ext cx="9144000" cy="5257800"/>
          </a:xfrm>
        </p:spPr>
        <p:txBody>
          <a:bodyPr>
            <a:normAutofit/>
          </a:bodyPr>
          <a:lstStyle/>
          <a:p>
            <a:r>
              <a:rPr lang="en-US" sz="1600" dirty="0" smtClean="0">
                <a:latin typeface="Times New Roman" pitchFamily="18" charset="0"/>
                <a:cs typeface="Times New Roman" pitchFamily="18" charset="0"/>
              </a:rPr>
              <a:t>The value of Clinical decision making variable is 4.35 which is greater than the test value. The result indicates that the Smart OPD also helps physician in diagnosing various diseases.</a:t>
            </a:r>
          </a:p>
          <a:p>
            <a:pPr algn="ctr">
              <a:buNone/>
            </a:pPr>
            <a:r>
              <a:rPr lang="en-US" sz="1800" b="1" dirty="0" smtClean="0">
                <a:latin typeface="Times New Roman" pitchFamily="18" charset="0"/>
                <a:cs typeface="Times New Roman" pitchFamily="18" charset="0"/>
              </a:rPr>
              <a:t>Table 7: Overall Software Usage</a:t>
            </a:r>
          </a:p>
          <a:p>
            <a:pPr algn="ctr">
              <a:buNone/>
            </a:pPr>
            <a:endParaRPr lang="en-US" sz="1800" b="1" dirty="0" smtClean="0">
              <a:latin typeface="Times New Roman" pitchFamily="18" charset="0"/>
              <a:cs typeface="Times New Roman" pitchFamily="18" charset="0"/>
            </a:endParaRPr>
          </a:p>
          <a:p>
            <a:pPr algn="ctr">
              <a:buNone/>
            </a:pPr>
            <a:endParaRPr lang="en-US" sz="1800" b="1" dirty="0" smtClean="0">
              <a:latin typeface="Times New Roman" pitchFamily="18" charset="0"/>
              <a:cs typeface="Times New Roman" pitchFamily="18" charset="0"/>
            </a:endParaRPr>
          </a:p>
          <a:p>
            <a:pPr algn="ctr">
              <a:buNone/>
            </a:pPr>
            <a:endParaRPr lang="en-US" sz="1800" b="1" dirty="0" smtClean="0">
              <a:latin typeface="Times New Roman" pitchFamily="18" charset="0"/>
              <a:cs typeface="Times New Roman" pitchFamily="18" charset="0"/>
            </a:endParaRPr>
          </a:p>
          <a:p>
            <a:pPr algn="ctr">
              <a:buNone/>
            </a:pPr>
            <a:endParaRPr lang="en-US" sz="1800" b="1"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mean value of software usage variable is 4.31(Mean&gt;3). It indicates that the software is interactive for the doctors to work with </a:t>
            </a:r>
            <a:endParaRPr lang="en-US" sz="1600" b="1" dirty="0" smtClean="0">
              <a:latin typeface="Times New Roman" pitchFamily="18" charset="0"/>
              <a:cs typeface="Times New Roman" pitchFamily="18" charset="0"/>
            </a:endParaRPr>
          </a:p>
          <a:p>
            <a:pPr algn="ctr">
              <a:buNone/>
            </a:pPr>
            <a:r>
              <a:rPr lang="en-US" sz="1800" b="1" dirty="0" smtClean="0">
                <a:solidFill>
                  <a:srgbClr val="000000"/>
                </a:solidFill>
                <a:latin typeface="Times New Roman" pitchFamily="18" charset="0"/>
                <a:ea typeface="Calibri" pitchFamily="34" charset="0"/>
                <a:cs typeface="Times New Roman" pitchFamily="18" charset="0"/>
              </a:rPr>
              <a:t>Table 8: Overall Job Support</a:t>
            </a:r>
          </a:p>
          <a:p>
            <a:pPr algn="ctr">
              <a:buNone/>
            </a:pPr>
            <a:endParaRPr lang="en-US" sz="1800" b="1" dirty="0" smtClean="0">
              <a:solidFill>
                <a:srgbClr val="000000"/>
              </a:solidFill>
              <a:latin typeface="Times New Roman" pitchFamily="18" charset="0"/>
              <a:cs typeface="Times New Roman" pitchFamily="18" charset="0"/>
            </a:endParaRPr>
          </a:p>
          <a:p>
            <a:pPr algn="ctr">
              <a:buNone/>
            </a:pPr>
            <a:endParaRPr lang="en-US" sz="1800" b="1" dirty="0" smtClean="0">
              <a:solidFill>
                <a:srgbClr val="000000"/>
              </a:solidFill>
              <a:latin typeface="Times New Roman" pitchFamily="18" charset="0"/>
              <a:cs typeface="Times New Roman" pitchFamily="18" charset="0"/>
            </a:endParaRPr>
          </a:p>
          <a:p>
            <a:pPr algn="ctr">
              <a:buNone/>
            </a:pPr>
            <a:endParaRPr lang="en-US" sz="1800" b="1" dirty="0" smtClean="0">
              <a:solidFill>
                <a:srgbClr val="000000"/>
              </a:solidFill>
              <a:latin typeface="Times New Roman" pitchFamily="18" charset="0"/>
              <a:cs typeface="Times New Roman" pitchFamily="18" charset="0"/>
            </a:endParaRPr>
          </a:p>
          <a:p>
            <a:r>
              <a:rPr lang="en-US" sz="1600" dirty="0" smtClean="0">
                <a:latin typeface="Times New Roman" pitchFamily="18" charset="0"/>
                <a:cs typeface="Times New Roman" pitchFamily="18" charset="0"/>
              </a:rPr>
              <a:t>The value of the Job Support mean is 4.37 which shows that it increases the productivity and effectiveness of doctors in their job.</a:t>
            </a:r>
          </a:p>
          <a:p>
            <a:pPr algn="ctr">
              <a:buNone/>
            </a:pPr>
            <a:endParaRPr lang="en-US" sz="1800" dirty="0" smtClean="0">
              <a:latin typeface="Times New Roman" pitchFamily="18" charset="0"/>
              <a:cs typeface="Times New Roman" pitchFamily="18" charset="0"/>
            </a:endParaRPr>
          </a:p>
          <a:p>
            <a:pPr algn="ctr"/>
            <a:endParaRPr lang="en-US" sz="1600" dirty="0" smtClean="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304798" y="2667001"/>
          <a:ext cx="8458205" cy="1086066"/>
        </p:xfrm>
        <a:graphic>
          <a:graphicData uri="http://schemas.openxmlformats.org/drawingml/2006/table">
            <a:tbl>
              <a:tblPr firstRow="1" bandRow="1">
                <a:tableStyleId>{93296810-A885-4BE3-A3E7-6D5BEEA58F35}</a:tableStyleId>
              </a:tblPr>
              <a:tblGrid>
                <a:gridCol w="1447802"/>
                <a:gridCol w="1143000"/>
                <a:gridCol w="1143000"/>
                <a:gridCol w="1295400"/>
                <a:gridCol w="1012373"/>
                <a:gridCol w="1208315"/>
                <a:gridCol w="1208315"/>
              </a:tblGrid>
              <a:tr h="533399">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Variable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Mean</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Std. Dev.</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 Diff.</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t value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Sign.</a:t>
                      </a:r>
                    </a:p>
                    <a:p>
                      <a:pPr marL="0" marR="0" algn="ctr">
                        <a:spcBef>
                          <a:spcPts val="0"/>
                        </a:spcBef>
                        <a:spcAft>
                          <a:spcPts val="0"/>
                        </a:spcAft>
                      </a:pPr>
                      <a:r>
                        <a:rPr lang="en-US" sz="1400" dirty="0">
                          <a:solidFill>
                            <a:schemeClr val="tx1"/>
                          </a:solidFill>
                          <a:latin typeface="Times New Roman" pitchFamily="18" charset="0"/>
                          <a:cs typeface="Times New Roman" pitchFamily="18" charset="0"/>
                        </a:rPr>
                        <a:t>(2 tailed)*</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chemeClr val="tx1"/>
                        </a:solidFill>
                        <a:latin typeface="Times New Roman" pitchFamily="18" charset="0"/>
                        <a:cs typeface="Times New Roman" pitchFamily="18" charset="0"/>
                      </a:endParaRPr>
                    </a:p>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Significance </a:t>
                      </a:r>
                      <a:r>
                        <a:rPr lang="en-US" sz="1400" dirty="0">
                          <a:solidFill>
                            <a:schemeClr val="tx1"/>
                          </a:solidFill>
                          <a:latin typeface="Times New Roman" pitchFamily="18" charset="0"/>
                          <a:cs typeface="Times New Roman" pitchFamily="18" charset="0"/>
                        </a:rPr>
                        <a:t>of result</a:t>
                      </a:r>
                      <a:endParaRPr lang="en-US" sz="1400" dirty="0">
                        <a:solidFill>
                          <a:schemeClr val="tx1"/>
                        </a:solidFill>
                        <a:latin typeface="Times New Roman" pitchFamily="18" charset="0"/>
                        <a:ea typeface="Calibri"/>
                        <a:cs typeface="Times New Roman" pitchFamily="18" charset="0"/>
                      </a:endParaRPr>
                    </a:p>
                  </a:txBody>
                  <a:tcPr marL="68580" marR="68580" marT="0" marB="0"/>
                </a:tc>
              </a:tr>
              <a:tr h="445986">
                <a:tc>
                  <a:txBody>
                    <a:bodyPr/>
                    <a:lstStyle/>
                    <a:p>
                      <a:pPr marL="0" marR="0">
                        <a:spcBef>
                          <a:spcPts val="0"/>
                        </a:spcBef>
                        <a:spcAft>
                          <a:spcPts val="0"/>
                        </a:spcAft>
                      </a:pPr>
                      <a:r>
                        <a:rPr lang="en-US" sz="1400" dirty="0">
                          <a:solidFill>
                            <a:srgbClr val="000000"/>
                          </a:solidFill>
                          <a:latin typeface="Times New Roman" pitchFamily="18" charset="0"/>
                          <a:ea typeface="Calibri"/>
                          <a:cs typeface="Times New Roman" pitchFamily="18" charset="0"/>
                        </a:rPr>
                        <a:t>Software_Usage</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a:solidFill>
                            <a:srgbClr val="000000"/>
                          </a:solidFill>
                          <a:latin typeface="Times New Roman" pitchFamily="18" charset="0"/>
                          <a:ea typeface="Calibri"/>
                          <a:cs typeface="Times New Roman" pitchFamily="18" charset="0"/>
                        </a:rPr>
                        <a:t>4.31</a:t>
                      </a:r>
                      <a:endParaRPr lang="en-US" sz="140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.419</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1.31</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13.29</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pitchFamily="18" charset="0"/>
                          <a:ea typeface="Calibri"/>
                          <a:cs typeface="Times New Roman" pitchFamily="18" charset="0"/>
                        </a:rPr>
                        <a:t>.000</a:t>
                      </a:r>
                      <a:endParaRPr lang="en-US" sz="1400" dirty="0">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rgbClr val="000000"/>
                        </a:solidFill>
                        <a:latin typeface="Times New Roman" pitchFamily="18" charset="0"/>
                        <a:ea typeface="Calibri"/>
                        <a:cs typeface="Times New Roman" pitchFamily="18" charset="0"/>
                      </a:endParaRPr>
                    </a:p>
                    <a:p>
                      <a:pPr marL="0" marR="0" algn="ctr">
                        <a:spcBef>
                          <a:spcPts val="0"/>
                        </a:spcBef>
                        <a:spcAft>
                          <a:spcPts val="0"/>
                        </a:spcAft>
                      </a:pPr>
                      <a:r>
                        <a:rPr lang="en-US" sz="1400" dirty="0" smtClean="0">
                          <a:solidFill>
                            <a:srgbClr val="000000"/>
                          </a:solidFill>
                          <a:latin typeface="Times New Roman" pitchFamily="18" charset="0"/>
                          <a:ea typeface="Calibri"/>
                          <a:cs typeface="Times New Roman" pitchFamily="18" charset="0"/>
                        </a:rPr>
                        <a:t>Significant</a:t>
                      </a:r>
                      <a:endParaRPr lang="en-US" sz="1400" dirty="0">
                        <a:latin typeface="Times New Roman" pitchFamily="18" charset="0"/>
                        <a:ea typeface="Calibri"/>
                        <a:cs typeface="Times New Roman" pitchFamily="18" charset="0"/>
                      </a:endParaRPr>
                    </a:p>
                  </a:txBody>
                  <a:tcPr marL="68580" marR="68580" marT="0" marB="0"/>
                </a:tc>
              </a:tr>
            </a:tbl>
          </a:graphicData>
        </a:graphic>
      </p:graphicFrame>
      <p:graphicFrame>
        <p:nvGraphicFramePr>
          <p:cNvPr id="5" name="Table 4"/>
          <p:cNvGraphicFramePr>
            <a:graphicFrameLocks noGrp="1"/>
          </p:cNvGraphicFramePr>
          <p:nvPr/>
        </p:nvGraphicFramePr>
        <p:xfrm>
          <a:off x="381000" y="4953000"/>
          <a:ext cx="8458198" cy="1010920"/>
        </p:xfrm>
        <a:graphic>
          <a:graphicData uri="http://schemas.openxmlformats.org/drawingml/2006/table">
            <a:tbl>
              <a:tblPr firstRow="1" bandRow="1">
                <a:tableStyleId>{93296810-A885-4BE3-A3E7-6D5BEEA58F35}</a:tableStyleId>
              </a:tblPr>
              <a:tblGrid>
                <a:gridCol w="1208314"/>
                <a:gridCol w="1208314"/>
                <a:gridCol w="1208314"/>
                <a:gridCol w="1208314"/>
                <a:gridCol w="1208314"/>
                <a:gridCol w="1208314"/>
                <a:gridCol w="1208314"/>
              </a:tblGrid>
              <a:tr h="533400">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Variable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Mean</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Std. Dev.</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Mean Diff.</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t value</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r>
                        <a:rPr lang="en-US" sz="1400" dirty="0">
                          <a:solidFill>
                            <a:schemeClr val="tx1"/>
                          </a:solidFill>
                          <a:latin typeface="Times New Roman" pitchFamily="18" charset="0"/>
                          <a:cs typeface="Times New Roman" pitchFamily="18" charset="0"/>
                        </a:rPr>
                        <a:t>Sign.</a:t>
                      </a:r>
                    </a:p>
                    <a:p>
                      <a:pPr marL="0" marR="0" algn="ctr">
                        <a:spcBef>
                          <a:spcPts val="0"/>
                        </a:spcBef>
                        <a:spcAft>
                          <a:spcPts val="0"/>
                        </a:spcAft>
                      </a:pPr>
                      <a:r>
                        <a:rPr lang="en-US" sz="1400" dirty="0">
                          <a:solidFill>
                            <a:schemeClr val="tx1"/>
                          </a:solidFill>
                          <a:latin typeface="Times New Roman" pitchFamily="18" charset="0"/>
                          <a:cs typeface="Times New Roman" pitchFamily="18" charset="0"/>
                        </a:rPr>
                        <a:t>(2 tailed)*</a:t>
                      </a:r>
                      <a:endParaRPr lang="en-US" sz="1400" dirty="0">
                        <a:solidFill>
                          <a:schemeClr val="tx1"/>
                        </a:solidFill>
                        <a:latin typeface="Times New Roman" pitchFamily="18" charset="0"/>
                        <a:ea typeface="Calibri"/>
                        <a:cs typeface="Times New Roman" pitchFamily="18" charset="0"/>
                      </a:endParaRPr>
                    </a:p>
                  </a:txBody>
                  <a:tcPr marL="68580" marR="68580" marT="0" marB="0" anchor="ctr"/>
                </a:tc>
                <a:tc>
                  <a:txBody>
                    <a:bodyPr/>
                    <a:lstStyle/>
                    <a:p>
                      <a:pPr marL="0" marR="0" algn="ctr">
                        <a:spcBef>
                          <a:spcPts val="0"/>
                        </a:spcBef>
                        <a:spcAft>
                          <a:spcPts val="0"/>
                        </a:spcAft>
                      </a:pPr>
                      <a:endParaRPr lang="en-US" sz="1400" dirty="0" smtClean="0">
                        <a:solidFill>
                          <a:schemeClr val="tx1"/>
                        </a:solidFill>
                        <a:latin typeface="Times New Roman" pitchFamily="18" charset="0"/>
                        <a:cs typeface="Times New Roman" pitchFamily="18" charset="0"/>
                      </a:endParaRPr>
                    </a:p>
                    <a:p>
                      <a:pPr marL="0" marR="0" algn="ctr">
                        <a:spcBef>
                          <a:spcPts val="0"/>
                        </a:spcBef>
                        <a:spcAft>
                          <a:spcPts val="0"/>
                        </a:spcAft>
                      </a:pPr>
                      <a:r>
                        <a:rPr lang="en-US" sz="1400" dirty="0" smtClean="0">
                          <a:solidFill>
                            <a:schemeClr val="tx1"/>
                          </a:solidFill>
                          <a:latin typeface="Times New Roman" pitchFamily="18" charset="0"/>
                          <a:cs typeface="Times New Roman" pitchFamily="18" charset="0"/>
                        </a:rPr>
                        <a:t>Significance </a:t>
                      </a:r>
                      <a:r>
                        <a:rPr lang="en-US" sz="1400" dirty="0">
                          <a:solidFill>
                            <a:schemeClr val="tx1"/>
                          </a:solidFill>
                          <a:latin typeface="Times New Roman" pitchFamily="18" charset="0"/>
                          <a:cs typeface="Times New Roman" pitchFamily="18" charset="0"/>
                        </a:rPr>
                        <a:t>of result</a:t>
                      </a:r>
                      <a:endParaRPr lang="en-US" sz="1400" dirty="0">
                        <a:solidFill>
                          <a:schemeClr val="tx1"/>
                        </a:solidFill>
                        <a:latin typeface="Times New Roman" pitchFamily="18" charset="0"/>
                        <a:ea typeface="Calibri"/>
                        <a:cs typeface="Times New Roman" pitchFamily="18" charset="0"/>
                      </a:endParaRPr>
                    </a:p>
                  </a:txBody>
                  <a:tcPr marL="68580" marR="68580" marT="0" marB="0"/>
                </a:tc>
              </a:tr>
              <a:tr h="370840">
                <a:tc>
                  <a:txBody>
                    <a:bodyPr/>
                    <a:lstStyle/>
                    <a:p>
                      <a:pPr marL="0" marR="0">
                        <a:spcBef>
                          <a:spcPts val="0"/>
                        </a:spcBef>
                        <a:spcAft>
                          <a:spcPts val="0"/>
                        </a:spcAft>
                      </a:pPr>
                      <a:r>
                        <a:rPr lang="en-US" sz="1400" dirty="0">
                          <a:solidFill>
                            <a:srgbClr val="000000"/>
                          </a:solidFill>
                          <a:latin typeface="Times New Roman"/>
                          <a:ea typeface="Calibri"/>
                          <a:cs typeface="Times New Roman"/>
                        </a:rPr>
                        <a:t>Job_ Support</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4.37</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a:solidFill>
                            <a:srgbClr val="000000"/>
                          </a:solidFill>
                          <a:latin typeface="Times New Roman"/>
                          <a:ea typeface="Calibri"/>
                          <a:cs typeface="Times New Roman"/>
                        </a:rPr>
                        <a:t>.321</a:t>
                      </a:r>
                      <a:endParaRPr lang="en-US" sz="140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a:solidFill>
                            <a:srgbClr val="000000"/>
                          </a:solidFill>
                          <a:latin typeface="Times New Roman"/>
                          <a:ea typeface="Calibri"/>
                          <a:cs typeface="Times New Roman"/>
                        </a:rPr>
                        <a:t>1.37</a:t>
                      </a:r>
                      <a:endParaRPr lang="en-US" sz="140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smtClean="0">
                          <a:solidFill>
                            <a:srgbClr val="000000"/>
                          </a:solidFill>
                          <a:latin typeface="Times New Roman"/>
                          <a:ea typeface="Calibri"/>
                          <a:cs typeface="Times New Roman"/>
                        </a:rPr>
                        <a:t>18.1</a:t>
                      </a:r>
                      <a:endParaRPr lang="en-US" sz="1400" dirty="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a:solidFill>
                            <a:srgbClr val="000000"/>
                          </a:solidFill>
                          <a:latin typeface="Times New Roman"/>
                          <a:ea typeface="Calibri"/>
                          <a:cs typeface="Times New Roman"/>
                        </a:rPr>
                        <a:t>.000</a:t>
                      </a:r>
                      <a:endParaRPr lang="en-US" sz="1400">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US" sz="1400" dirty="0">
                          <a:solidFill>
                            <a:srgbClr val="000000"/>
                          </a:solidFill>
                          <a:latin typeface="Times New Roman"/>
                          <a:ea typeface="Calibri"/>
                          <a:cs typeface="Times New Roman"/>
                        </a:rPr>
                        <a:t>Significant</a:t>
                      </a:r>
                      <a:endParaRPr lang="en-US" sz="14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Discussion</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600200"/>
            <a:ext cx="8766048" cy="5257800"/>
          </a:xfrm>
        </p:spPr>
        <p:txBody>
          <a:bodyPr>
            <a:normAutofit lnSpcReduction="10000"/>
          </a:bodyPr>
          <a:lstStyle/>
          <a:p>
            <a:pPr algn="just"/>
            <a:r>
              <a:rPr lang="en-US" sz="2800" dirty="0" smtClean="0">
                <a:latin typeface="Times New Roman" pitchFamily="18" charset="0"/>
                <a:cs typeface="Times New Roman" pitchFamily="18" charset="0"/>
              </a:rPr>
              <a:t>The overall result of the study highlights that, doctors find the smart OPD software helpful in the information management of the patient.</a:t>
            </a:r>
          </a:p>
          <a:p>
            <a:pPr algn="just"/>
            <a:r>
              <a:rPr lang="en-US" sz="2800" dirty="0" smtClean="0">
                <a:latin typeface="Times New Roman" pitchFamily="18" charset="0"/>
                <a:cs typeface="Times New Roman" pitchFamily="18" charset="0"/>
              </a:rPr>
              <a:t>It is also helpful in patient management by scheduling the patient appointment, registration and generating bill. </a:t>
            </a:r>
          </a:p>
          <a:p>
            <a:pPr algn="just"/>
            <a:r>
              <a:rPr lang="en-US" sz="2800" dirty="0" smtClean="0">
                <a:latin typeface="Times New Roman" pitchFamily="18" charset="0"/>
                <a:cs typeface="Times New Roman" pitchFamily="18" charset="0"/>
              </a:rPr>
              <a:t>Smart OPD software helpful in accessing the EHR and EMR of the patient in terms of instant access of lab reports and radiological scans.</a:t>
            </a:r>
          </a:p>
          <a:p>
            <a:pPr algn="just"/>
            <a:r>
              <a:rPr lang="en-US" sz="2800" dirty="0" smtClean="0">
                <a:latin typeface="Times New Roman" pitchFamily="18" charset="0"/>
                <a:cs typeface="Times New Roman" pitchFamily="18" charset="0"/>
              </a:rPr>
              <a:t>Doctors have agreed that the software also helps in clinical management by monitoring the patient health, avoiding the repeat visits and prescriptions and in electronic prescribing. </a:t>
            </a:r>
          </a:p>
          <a:p>
            <a:pPr algn="just"/>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385048" cy="990600"/>
          </a:xfrm>
        </p:spPr>
        <p:txBody>
          <a:bodyPr/>
          <a:lstStyle/>
          <a:p>
            <a:r>
              <a:rPr lang="en-US" dirty="0" smtClean="0"/>
              <a:t>Cont...</a:t>
            </a:r>
            <a:endParaRPr lang="en-US" dirty="0"/>
          </a:p>
        </p:txBody>
      </p:sp>
      <p:sp>
        <p:nvSpPr>
          <p:cNvPr id="3" name="Content Placeholder 2"/>
          <p:cNvSpPr>
            <a:spLocks noGrp="1"/>
          </p:cNvSpPr>
          <p:nvPr>
            <p:ph sz="quarter" idx="1"/>
          </p:nvPr>
        </p:nvSpPr>
        <p:spPr>
          <a:xfrm>
            <a:off x="0" y="1600200"/>
            <a:ext cx="9144000" cy="5257800"/>
          </a:xfrm>
        </p:spPr>
        <p:txBody>
          <a:bodyPr>
            <a:normAutofit/>
          </a:bodyPr>
          <a:lstStyle/>
          <a:p>
            <a:pPr algn="just"/>
            <a:r>
              <a:rPr lang="en-US" sz="2800" dirty="0" smtClean="0">
                <a:latin typeface="Times New Roman" pitchFamily="18" charset="0"/>
                <a:cs typeface="Times New Roman" pitchFamily="18" charset="0"/>
              </a:rPr>
              <a:t>As per the doctors Smart OPD software is easy to learn and is pretty easier to work with it.</a:t>
            </a:r>
          </a:p>
          <a:p>
            <a:pPr algn="just"/>
            <a:r>
              <a:rPr lang="en-US" sz="2800" dirty="0" smtClean="0">
                <a:latin typeface="Times New Roman" pitchFamily="18" charset="0"/>
                <a:cs typeface="Times New Roman" pitchFamily="18" charset="0"/>
              </a:rPr>
              <a:t>This also increases the effectiveness of the doctors in their job and increases their productivity by enabling them to see more patients in less time.</a:t>
            </a:r>
          </a:p>
          <a:p>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Conclusion</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524000"/>
            <a:ext cx="9144000" cy="5334000"/>
          </a:xfrm>
        </p:spPr>
        <p:txBody>
          <a:bodyPr>
            <a:normAutofit lnSpcReduction="10000"/>
          </a:bodyPr>
          <a:lstStyle/>
          <a:p>
            <a:pPr algn="just"/>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healthcare systems, use of information technology has become an </a:t>
            </a:r>
            <a:r>
              <a:rPr lang="en-US" sz="2800" dirty="0" smtClean="0">
                <a:latin typeface="Times New Roman" pitchFamily="18" charset="0"/>
                <a:cs typeface="Times New Roman" pitchFamily="18" charset="0"/>
              </a:rPr>
              <a:t>vital </a:t>
            </a:r>
            <a:r>
              <a:rPr lang="en-US" sz="2800" dirty="0">
                <a:latin typeface="Times New Roman" pitchFamily="18" charset="0"/>
                <a:cs typeface="Times New Roman" pitchFamily="18" charset="0"/>
              </a:rPr>
              <a:t>part for achieving better patient care.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Smart OPD helping the doctors in information management, patient management, health record access, clinical management as well as in their clinical decision making. They also find that using Smart OPD help them to do their job effectively and the software is also easy to learn and use in their clinical practice.</a:t>
            </a:r>
          </a:p>
          <a:p>
            <a:pPr algn="just"/>
            <a:r>
              <a:rPr lang="en-US" sz="2800" dirty="0" smtClean="0">
                <a:latin typeface="Times New Roman" pitchFamily="18" charset="0"/>
                <a:cs typeface="Times New Roman" pitchFamily="18" charset="0"/>
              </a:rPr>
              <a:t>However, some HCPs remain reluctant to adopt their use in clinical practice. Although medical devices and apps inarguably provide the HCP with many advantages, they are currently being used.</a:t>
            </a:r>
          </a:p>
          <a:p>
            <a:pPr algn="just"/>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lstStyle/>
          <a:p>
            <a:r>
              <a:rPr lang="en-US" b="1" dirty="0" smtClean="0">
                <a:latin typeface="Times New Roman" pitchFamily="18" charset="0"/>
                <a:cs typeface="Times New Roman" pitchFamily="18" charset="0"/>
              </a:rPr>
              <a:t>Recommendation</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524000"/>
            <a:ext cx="9144000" cy="5334000"/>
          </a:xfrm>
        </p:spPr>
        <p:txBody>
          <a:bodyPr>
            <a:normAutofit/>
          </a:bodyPr>
          <a:lstStyle/>
          <a:p>
            <a:pPr algn="just">
              <a:buNone/>
            </a:pPr>
            <a:r>
              <a:rPr lang="en-US" sz="2800" dirty="0" smtClean="0">
                <a:latin typeface="Times New Roman" pitchFamily="18" charset="0"/>
                <a:cs typeface="Times New Roman" pitchFamily="18" charset="0"/>
              </a:rPr>
              <a:t>Based on the findings of the study following recommendation can be given-</a:t>
            </a:r>
          </a:p>
          <a:p>
            <a:pPr lvl="0" algn="just"/>
            <a:r>
              <a:rPr lang="en-US" sz="2800" dirty="0" smtClean="0">
                <a:latin typeface="Times New Roman" pitchFamily="18" charset="0"/>
                <a:cs typeface="Times New Roman" pitchFamily="18" charset="0"/>
              </a:rPr>
              <a:t>Supervision and Training could be the better platform to make the software more user friendly.</a:t>
            </a:r>
          </a:p>
          <a:p>
            <a:pPr lvl="0" algn="just"/>
            <a:r>
              <a:rPr lang="en-US" sz="2800" dirty="0" smtClean="0">
                <a:latin typeface="Times New Roman" pitchFamily="18" charset="0"/>
                <a:cs typeface="Times New Roman" pitchFamily="18" charset="0"/>
              </a:rPr>
              <a:t>Since the findings of the study are good so it can be expanded with more doctors in the hospital.</a:t>
            </a:r>
          </a:p>
          <a:p>
            <a:pPr lvl="0" algn="just"/>
            <a:r>
              <a:rPr lang="en-US" sz="2800" dirty="0" smtClean="0">
                <a:latin typeface="Times New Roman" pitchFamily="18" charset="0"/>
                <a:cs typeface="Times New Roman" pitchFamily="18" charset="0"/>
              </a:rPr>
              <a:t>Needs to improve the </a:t>
            </a:r>
            <a:r>
              <a:rPr lang="en-US" sz="2800" dirty="0" err="1" smtClean="0">
                <a:latin typeface="Times New Roman" pitchFamily="18" charset="0"/>
                <a:cs typeface="Times New Roman" pitchFamily="18" charset="0"/>
              </a:rPr>
              <a:t>teleconsultation</a:t>
            </a:r>
            <a:r>
              <a:rPr lang="en-US" sz="2800" dirty="0" smtClean="0">
                <a:latin typeface="Times New Roman" pitchFamily="18" charset="0"/>
                <a:cs typeface="Times New Roman" pitchFamily="18" charset="0"/>
              </a:rPr>
              <a:t> services and training on it.</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lstStyle/>
          <a:p>
            <a:r>
              <a:rPr lang="en-US" dirty="0" smtClean="0"/>
              <a:t>Cont…</a:t>
            </a:r>
            <a:endParaRPr lang="en-US" dirty="0"/>
          </a:p>
        </p:txBody>
      </p:sp>
      <p:sp>
        <p:nvSpPr>
          <p:cNvPr id="3" name="Content Placeholder 2"/>
          <p:cNvSpPr>
            <a:spLocks noGrp="1"/>
          </p:cNvSpPr>
          <p:nvPr>
            <p:ph sz="quarter" idx="1"/>
          </p:nvPr>
        </p:nvSpPr>
        <p:spPr>
          <a:xfrm>
            <a:off x="0" y="1600200"/>
            <a:ext cx="9144000" cy="5257800"/>
          </a:xfrm>
        </p:spPr>
        <p:txBody>
          <a:bodyPr/>
          <a:lstStyle/>
          <a:p>
            <a:pPr algn="just">
              <a:buNone/>
            </a:pPr>
            <a:r>
              <a:rPr lang="en-US" sz="2800" dirty="0" smtClean="0">
                <a:latin typeface="Times New Roman" pitchFamily="18" charset="0"/>
                <a:cs typeface="Times New Roman" pitchFamily="18" charset="0"/>
              </a:rPr>
              <a:t>Based on observation following recommendation can be given:</a:t>
            </a:r>
          </a:p>
          <a:p>
            <a:pPr lvl="0" algn="just"/>
            <a:r>
              <a:rPr lang="en-US" sz="2800" dirty="0" smtClean="0">
                <a:latin typeface="Times New Roman" pitchFamily="18" charset="0"/>
                <a:cs typeface="Times New Roman" pitchFamily="18" charset="0"/>
              </a:rPr>
              <a:t>User manual should be provided to the doctors.</a:t>
            </a:r>
          </a:p>
          <a:p>
            <a:pPr lvl="0" algn="just"/>
            <a:r>
              <a:rPr lang="en-US" sz="2800" dirty="0" smtClean="0">
                <a:latin typeface="Times New Roman" pitchFamily="18" charset="0"/>
                <a:cs typeface="Times New Roman" pitchFamily="18" charset="0"/>
              </a:rPr>
              <a:t>Data duplication needs to be removed.</a:t>
            </a:r>
          </a:p>
          <a:p>
            <a:pPr lvl="0" algn="just"/>
            <a:r>
              <a:rPr lang="en-US" sz="2800" dirty="0" smtClean="0">
                <a:latin typeface="Times New Roman" pitchFamily="18" charset="0"/>
                <a:cs typeface="Times New Roman" pitchFamily="18" charset="0"/>
              </a:rPr>
              <a:t>It should be flexible enough to incorporate any changes in the software.</a:t>
            </a:r>
          </a:p>
          <a:p>
            <a:pPr lvl="0" algn="just"/>
            <a:r>
              <a:rPr lang="en-US" sz="2800" dirty="0" smtClean="0">
                <a:latin typeface="Times New Roman" pitchFamily="18" charset="0"/>
                <a:cs typeface="Times New Roman" pitchFamily="18" charset="0"/>
              </a:rPr>
              <a:t>End user feedback needs to address within time frame.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
        <p:nvSpPr>
          <p:cNvPr id="5" name="Content Placeholder 4"/>
          <p:cNvSpPr>
            <a:spLocks noGrp="1"/>
          </p:cNvSpPr>
          <p:nvPr>
            <p:ph sz="quarter" idx="1"/>
          </p:nvPr>
        </p:nvSpPr>
        <p:spPr>
          <a:xfrm>
            <a:off x="0" y="1524000"/>
            <a:ext cx="9144000" cy="5334000"/>
          </a:xfrm>
        </p:spPr>
        <p:txBody>
          <a:bodyPr>
            <a:normAutofit/>
          </a:bodyPr>
          <a:lstStyle/>
          <a:p>
            <a:pPr algn="just"/>
            <a:r>
              <a:rPr lang="en-US" sz="2800" dirty="0" smtClean="0">
                <a:latin typeface="Times New Roman" pitchFamily="18" charset="0"/>
                <a:cs typeface="Times New Roman" pitchFamily="18" charset="0"/>
              </a:rPr>
              <a:t>Smart OPD is an integrated mobile health platform that helps streamline the end-to-end patient lifecycle during his/her visit to the OPD. This is made possible by bringing the entire ecosystem - doctor, pharmacy, lab, front office, etc. - together digitally and connecting it with the patient. </a:t>
            </a:r>
          </a:p>
          <a:p>
            <a:pPr algn="just"/>
            <a:r>
              <a:rPr lang="en-US" sz="2800" dirty="0" smtClean="0">
                <a:latin typeface="Times New Roman" pitchFamily="18" charset="0"/>
                <a:cs typeface="Times New Roman" pitchFamily="18" charset="0"/>
              </a:rPr>
              <a:t>Information </a:t>
            </a:r>
            <a:r>
              <a:rPr lang="en-US" sz="2800" dirty="0">
                <a:latin typeface="Times New Roman" pitchFamily="18" charset="0"/>
                <a:cs typeface="Times New Roman" pitchFamily="18" charset="0"/>
              </a:rPr>
              <a:t>technology (IT) usage in health care provides remarkable support by decreasing medical errors, increasing the </a:t>
            </a:r>
            <a:r>
              <a:rPr lang="en-US" sz="2800" dirty="0" smtClean="0">
                <a:latin typeface="Times New Roman" pitchFamily="18" charset="0"/>
                <a:cs typeface="Times New Roman" pitchFamily="18" charset="0"/>
              </a:rPr>
              <a:t>efficiency of doctors. Essentially, Smart OPD is a tool to connect doctors and patients over mobile devices.</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8848" cy="990600"/>
          </a:xfrm>
        </p:spPr>
        <p:txBody>
          <a:bodyPr/>
          <a:lstStyle/>
          <a:p>
            <a:r>
              <a:rPr lang="en-US" b="1" dirty="0" smtClean="0">
                <a:latin typeface="Times New Roman" pitchFamily="18" charset="0"/>
                <a:cs typeface="Times New Roman" pitchFamily="18" charset="0"/>
              </a:rPr>
              <a:t>Limitation of the Study</a:t>
            </a:r>
            <a:endParaRPr lang="en-US" b="1"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600200"/>
            <a:ext cx="9144000" cy="5257800"/>
          </a:xfrm>
        </p:spPr>
        <p:txBody>
          <a:bodyPr/>
          <a:lstStyle/>
          <a:p>
            <a:pPr algn="just">
              <a:buNone/>
            </a:pPr>
            <a:r>
              <a:rPr lang="en-US" sz="2800" dirty="0" smtClean="0">
                <a:latin typeface="Times New Roman" pitchFamily="18" charset="0"/>
                <a:cs typeface="Times New Roman" pitchFamily="18" charset="0"/>
              </a:rPr>
              <a:t>The limitation of the smart OPD software evaluation was as follows-</a:t>
            </a:r>
          </a:p>
          <a:p>
            <a:pPr lvl="0" algn="just"/>
            <a:r>
              <a:rPr lang="en-US" sz="2800" dirty="0" smtClean="0">
                <a:latin typeface="Times New Roman" pitchFamily="18" charset="0"/>
                <a:cs typeface="Times New Roman" pitchFamily="18" charset="0"/>
              </a:rPr>
              <a:t>The study has been done only in single hospital because software is implemented in one hospital only.</a:t>
            </a:r>
          </a:p>
          <a:p>
            <a:pPr lvl="0" algn="just"/>
            <a:r>
              <a:rPr lang="en-US" sz="2800" dirty="0" smtClean="0">
                <a:latin typeface="Times New Roman" pitchFamily="18" charset="0"/>
                <a:cs typeface="Times New Roman" pitchFamily="18" charset="0"/>
              </a:rPr>
              <a:t>Time constraints.</a:t>
            </a:r>
          </a:p>
          <a:p>
            <a:pPr lvl="0" algn="just"/>
            <a:r>
              <a:rPr lang="en-US" sz="2800" dirty="0" smtClean="0">
                <a:latin typeface="Times New Roman" pitchFamily="18" charset="0"/>
                <a:cs typeface="Times New Roman" pitchFamily="18" charset="0"/>
              </a:rPr>
              <a:t>Fewer doctors are using the software so samples were taken among that available doctors who were using the smart OPD.</a:t>
            </a:r>
          </a:p>
          <a:p>
            <a:pPr algn="just"/>
            <a:r>
              <a:rPr lang="en-US" sz="2800" dirty="0" smtClean="0">
                <a:latin typeface="Times New Roman" pitchFamily="18" charset="0"/>
                <a:cs typeface="Times New Roman" pitchFamily="18" charset="0"/>
              </a:rPr>
              <a:t>The result of the study cannot be generalized in all the available doctors in the hospital.</a:t>
            </a:r>
          </a:p>
          <a:p>
            <a:pPr lvl="0"/>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76400"/>
            <a:ext cx="8153400" cy="4495800"/>
          </a:xfrm>
        </p:spPr>
        <p:txBody>
          <a:bodyPr>
            <a:normAutofit/>
          </a:bodyPr>
          <a:lstStyle/>
          <a:p>
            <a:pPr algn="just">
              <a:buNone/>
            </a:pPr>
            <a:endParaRPr lang="en-US" sz="2800" dirty="0" smtClean="0">
              <a:latin typeface="Times New Roman" pitchFamily="18" charset="0"/>
              <a:cs typeface="Times New Roman" pitchFamily="18" charset="0"/>
            </a:endParaRPr>
          </a:p>
          <a:p>
            <a:pPr algn="just">
              <a:buNone/>
            </a:pPr>
            <a:endParaRPr lang="en-US" sz="2800" dirty="0" smtClean="0">
              <a:latin typeface="Times New Roman" pitchFamily="18" charset="0"/>
              <a:cs typeface="Times New Roman" pitchFamily="18" charset="0"/>
            </a:endParaRPr>
          </a:p>
          <a:p>
            <a:pPr algn="just">
              <a:buNone/>
            </a:pPr>
            <a:endParaRPr lang="en-US" sz="2800" dirty="0" smtClean="0">
              <a:latin typeface="Times New Roman" pitchFamily="18" charset="0"/>
              <a:cs typeface="Times New Roman" pitchFamily="18" charset="0"/>
            </a:endParaRPr>
          </a:p>
          <a:p>
            <a:pPr algn="just">
              <a:buNone/>
            </a:pPr>
            <a:endParaRPr lang="en-US" sz="2800" dirty="0" smtClean="0">
              <a:latin typeface="Times New Roman" pitchFamily="18" charset="0"/>
              <a:cs typeface="Times New Roman" pitchFamily="18" charset="0"/>
            </a:endParaRPr>
          </a:p>
          <a:p>
            <a:pPr algn="just">
              <a:buNone/>
            </a:pPr>
            <a:r>
              <a:rPr lang="en-US" sz="2800" dirty="0" smtClean="0">
                <a:latin typeface="Times New Roman" pitchFamily="18" charset="0"/>
                <a:cs typeface="Times New Roman" pitchFamily="18" charset="0"/>
              </a:rPr>
              <a:t>                      </a:t>
            </a:r>
            <a:r>
              <a:rPr lang="en-US" sz="6600" dirty="0" smtClean="0">
                <a:latin typeface="Times New Roman" pitchFamily="18" charset="0"/>
                <a:cs typeface="Times New Roman" pitchFamily="18" charset="0"/>
              </a:rPr>
              <a:t>Thank You</a:t>
            </a:r>
            <a:endParaRPr lang="en-US" sz="6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dirty="0" smtClean="0">
                <a:latin typeface="Times New Roman" pitchFamily="18" charset="0"/>
                <a:cs typeface="Times New Roman" pitchFamily="18" charset="0"/>
              </a:rPr>
              <a:t>Cont.. </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524000"/>
            <a:ext cx="9144000" cy="5334000"/>
          </a:xfrm>
        </p:spPr>
        <p:txBody>
          <a:bodyPr>
            <a:normAutofit/>
          </a:bodyPr>
          <a:lstStyle/>
          <a:p>
            <a:pPr algn="just"/>
            <a:r>
              <a:rPr lang="en-US" sz="3000" dirty="0" smtClean="0">
                <a:latin typeface="Times New Roman" pitchFamily="18" charset="0"/>
                <a:cs typeface="Times New Roman" pitchFamily="18" charset="0"/>
              </a:rPr>
              <a:t>The use of mobile devices by health care professionals (HCPs) has transformed many aspects of clinical practice. Mobile devices have become commonplace in health care settings, leading to rapid growth in the development of medical software applications (apps) for these platforms.</a:t>
            </a:r>
          </a:p>
          <a:p>
            <a:pPr algn="just"/>
            <a:r>
              <a:rPr lang="en-US" sz="2800" dirty="0" smtClean="0">
                <a:latin typeface="Times New Roman" pitchFamily="18" charset="0"/>
                <a:cs typeface="Times New Roman" pitchFamily="18" charset="0"/>
              </a:rPr>
              <a:t>Key </a:t>
            </a:r>
            <a:r>
              <a:rPr lang="en-US" sz="2800" dirty="0">
                <a:latin typeface="Times New Roman" pitchFamily="18" charset="0"/>
                <a:cs typeface="Times New Roman" pitchFamily="18" charset="0"/>
              </a:rPr>
              <a:t>objectives of </a:t>
            </a:r>
            <a:r>
              <a:rPr lang="en-US" sz="2800" dirty="0" smtClean="0">
                <a:latin typeface="Times New Roman" pitchFamily="18" charset="0"/>
                <a:cs typeface="Times New Roman" pitchFamily="18" charset="0"/>
              </a:rPr>
              <a:t>smart OPD </a:t>
            </a:r>
            <a:r>
              <a:rPr lang="en-US" sz="2800" dirty="0">
                <a:latin typeface="Times New Roman" pitchFamily="18" charset="0"/>
                <a:cs typeface="Times New Roman" pitchFamily="18" charset="0"/>
              </a:rPr>
              <a:t>implementation </a:t>
            </a:r>
            <a:r>
              <a:rPr lang="en-US" sz="2800" dirty="0" smtClean="0">
                <a:latin typeface="Times New Roman" pitchFamily="18" charset="0"/>
                <a:cs typeface="Times New Roman" pitchFamily="18" charset="0"/>
              </a:rPr>
              <a:t>are </a:t>
            </a:r>
            <a:r>
              <a:rPr lang="en-US" sz="2800" dirty="0">
                <a:latin typeface="Times New Roman" pitchFamily="18" charset="0"/>
                <a:cs typeface="Times New Roman" pitchFamily="18" charset="0"/>
              </a:rPr>
              <a:t>to improve the availability of patient records by making information accessible for patient </a:t>
            </a:r>
            <a:r>
              <a:rPr lang="en-US" sz="2800" dirty="0" smtClean="0">
                <a:latin typeface="Times New Roman" pitchFamily="18" charset="0"/>
                <a:cs typeface="Times New Roman" pitchFamily="18" charset="0"/>
              </a:rPr>
              <a:t>care and managing the queue to overcome excess volume of patient .</a:t>
            </a:r>
          </a:p>
          <a:p>
            <a:pPr algn="just"/>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latin typeface="Times New Roman" pitchFamily="18" charset="0"/>
                <a:cs typeface="Times New Roman" pitchFamily="18" charset="0"/>
              </a:rPr>
              <a:t>Cont.. </a:t>
            </a:r>
            <a:endParaRPr lang="en-US" dirty="0"/>
          </a:p>
        </p:txBody>
      </p:sp>
      <p:sp>
        <p:nvSpPr>
          <p:cNvPr id="3" name="Content Placeholder 2"/>
          <p:cNvSpPr>
            <a:spLocks noGrp="1"/>
          </p:cNvSpPr>
          <p:nvPr>
            <p:ph sz="quarter" idx="1"/>
          </p:nvPr>
        </p:nvSpPr>
        <p:spPr>
          <a:xfrm>
            <a:off x="0" y="1447800"/>
            <a:ext cx="9144000" cy="5410200"/>
          </a:xfrm>
        </p:spPr>
        <p:txBody>
          <a:bodyPr>
            <a:normAutofit/>
          </a:bodyPr>
          <a:lstStyle/>
          <a:p>
            <a:pPr algn="just"/>
            <a:r>
              <a:rPr lang="en-US" sz="2800" dirty="0" smtClean="0">
                <a:latin typeface="Times New Roman" pitchFamily="18" charset="0"/>
                <a:cs typeface="Times New Roman" pitchFamily="18" charset="0"/>
              </a:rPr>
              <a:t>The system allows booking doctor’s appointment through the mobile app, which also sends reminder, and assigns queue token number on the phone itself. This helps avoiding the long queues and waiting hours. There is also provision for cancelling and re-scheduling of the appointment. </a:t>
            </a:r>
          </a:p>
          <a:p>
            <a:pPr algn="just"/>
            <a:r>
              <a:rPr lang="en-US" sz="2800" dirty="0" smtClean="0">
                <a:latin typeface="Times New Roman" pitchFamily="18" charset="0"/>
                <a:cs typeface="Times New Roman" pitchFamily="18" charset="0"/>
              </a:rPr>
              <a:t>On the other hand, the doctors are equipped with tablets loaded with the app that allows them to do everything, right from scheduling an appointment to writing a prescription. Once a patient appointment has been booked it is reflected in the mobile app on the tablet of the concerned doctor.</a:t>
            </a:r>
          </a:p>
          <a:p>
            <a:pPr algn="just"/>
            <a:endParaRPr lang="en-US" sz="3000" dirty="0" smtClean="0">
              <a:latin typeface="Times New Roman" pitchFamily="18" charset="0"/>
              <a:cs typeface="Times New Roman" pitchFamily="18" charset="0"/>
            </a:endParaRPr>
          </a:p>
          <a:p>
            <a:pPr algn="just"/>
            <a:endParaRPr lang="en-US" sz="2800" dirty="0" smtClean="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613648" cy="990600"/>
          </a:xfrm>
        </p:spPr>
        <p:txBody>
          <a:bodyPr/>
          <a:lstStyle/>
          <a:p>
            <a:r>
              <a:rPr lang="en-US" dirty="0" smtClean="0">
                <a:latin typeface="Times New Roman" pitchFamily="18" charset="0"/>
                <a:cs typeface="Times New Roman" pitchFamily="18" charset="0"/>
              </a:rPr>
              <a:t>Cont… </a:t>
            </a:r>
            <a:endParaRPr lang="en-US" dirty="0"/>
          </a:p>
        </p:txBody>
      </p:sp>
      <p:sp>
        <p:nvSpPr>
          <p:cNvPr id="3" name="Content Placeholder 2"/>
          <p:cNvSpPr>
            <a:spLocks noGrp="1"/>
          </p:cNvSpPr>
          <p:nvPr>
            <p:ph sz="quarter" idx="1"/>
          </p:nvPr>
        </p:nvSpPr>
        <p:spPr>
          <a:xfrm>
            <a:off x="0" y="1600200"/>
            <a:ext cx="8766048" cy="5257800"/>
          </a:xfrm>
        </p:spPr>
        <p:txBody>
          <a:bodyPr/>
          <a:lstStyle/>
          <a:p>
            <a:pPr algn="just"/>
            <a:r>
              <a:rPr lang="en-US" sz="2800" dirty="0" smtClean="0">
                <a:latin typeface="Times New Roman" pitchFamily="18" charset="0"/>
                <a:cs typeface="Times New Roman" pitchFamily="18" charset="0"/>
              </a:rPr>
              <a:t>The diagnosis entry is made into the tablet along with any prescribed tests and medicine. In case of any tests involved, the diagnostic lab gets information in advance so that it is ready when the patient arrives, being an integrated system. The lab results, including diagnostic images, are also available on the mobile app and can be viewed by both the doctor and the patient.</a:t>
            </a:r>
          </a:p>
          <a:p>
            <a:pPr algn="just"/>
            <a:r>
              <a:rPr lang="en-US" sz="2800" dirty="0" smtClean="0">
                <a:latin typeface="Times New Roman" pitchFamily="18" charset="0"/>
                <a:cs typeface="Times New Roman" pitchFamily="18" charset="0"/>
              </a:rPr>
              <a:t>Considering the role of doctors with OPD in providing quality care, the need arise to evaluate the functionalities and user satisfaction of the smart OPD software .</a:t>
            </a:r>
          </a:p>
          <a:p>
            <a:pPr algn="just"/>
            <a:endParaRPr lang="en-US" sz="26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763000" cy="1143000"/>
          </a:xfrm>
        </p:spPr>
        <p:txBody>
          <a:bodyPr/>
          <a:lstStyle/>
          <a:p>
            <a:r>
              <a:rPr lang="en-US" b="1" dirty="0" smtClean="0">
                <a:latin typeface="Times New Roman" pitchFamily="18" charset="0"/>
                <a:cs typeface="Times New Roman" pitchFamily="18" charset="0"/>
              </a:rPr>
              <a:t>Objectives</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524000"/>
            <a:ext cx="9144000" cy="5334000"/>
          </a:xfrm>
        </p:spPr>
        <p:txBody>
          <a:bodyPr>
            <a:normAutofit/>
          </a:bodyPr>
          <a:lstStyle/>
          <a:p>
            <a:pPr>
              <a:buNone/>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Objectives: </a:t>
            </a:r>
            <a:endParaRPr lang="en-US" sz="2800" b="1" dirty="0">
              <a:latin typeface="Times New Roman" pitchFamily="18" charset="0"/>
              <a:cs typeface="Times New Roman" pitchFamily="18" charset="0"/>
            </a:endParaRPr>
          </a:p>
          <a:p>
            <a:pPr lvl="0"/>
            <a:r>
              <a:rPr lang="en-US" sz="2600" dirty="0" smtClean="0">
                <a:latin typeface="Times New Roman" pitchFamily="18" charset="0"/>
                <a:cs typeface="Times New Roman" pitchFamily="18" charset="0"/>
              </a:rPr>
              <a:t>To assess the performance of Smart OPD Software based on its functionalities.</a:t>
            </a:r>
          </a:p>
          <a:p>
            <a:pPr lvl="0"/>
            <a:endParaRPr lang="en-US" sz="2600" dirty="0" smtClean="0">
              <a:latin typeface="Times New Roman" pitchFamily="18" charset="0"/>
              <a:cs typeface="Times New Roman" pitchFamily="18" charset="0"/>
            </a:endParaRPr>
          </a:p>
          <a:p>
            <a:pPr lvl="0"/>
            <a:r>
              <a:rPr lang="en-US" sz="2600" dirty="0" smtClean="0">
                <a:latin typeface="Times New Roman" pitchFamily="18" charset="0"/>
                <a:cs typeface="Times New Roman" pitchFamily="18" charset="0"/>
              </a:rPr>
              <a:t>To assess the user satisfaction level of Smart OPD software.</a:t>
            </a:r>
          </a:p>
          <a:p>
            <a:pPr>
              <a:buNone/>
            </a:pPr>
            <a:endParaRPr lang="en-US" sz="2600" dirty="0" smtClean="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295400"/>
          </a:xfrm>
        </p:spPr>
        <p:txBody>
          <a:bodyPr/>
          <a:lstStyle/>
          <a:p>
            <a:r>
              <a:rPr lang="en-US" b="1" dirty="0" smtClean="0">
                <a:latin typeface="Times New Roman" pitchFamily="18" charset="0"/>
                <a:cs typeface="Times New Roman" pitchFamily="18" charset="0"/>
              </a:rPr>
              <a:t>Problem Statement</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447800"/>
            <a:ext cx="9144000" cy="5410200"/>
          </a:xfrm>
        </p:spPr>
        <p:txBody>
          <a:bodyPr>
            <a:normAutofit fontScale="85000" lnSpcReduction="20000"/>
          </a:bodyPr>
          <a:lstStyle/>
          <a:p>
            <a:pPr algn="just" fontAlgn="base"/>
            <a:r>
              <a:rPr lang="en-US" sz="3300" dirty="0" smtClean="0">
                <a:latin typeface="Times New Roman" pitchFamily="18" charset="0"/>
                <a:cs typeface="Times New Roman" pitchFamily="18" charset="0"/>
              </a:rPr>
              <a:t>In</a:t>
            </a:r>
            <a:r>
              <a:rPr lang="en-US" sz="3300" b="1" dirty="0" smtClean="0">
                <a:latin typeface="Times New Roman" pitchFamily="18" charset="0"/>
                <a:cs typeface="Times New Roman" pitchFamily="18" charset="0"/>
              </a:rPr>
              <a:t> </a:t>
            </a:r>
            <a:r>
              <a:rPr lang="en-US" sz="3300" dirty="0" smtClean="0">
                <a:latin typeface="Times New Roman" pitchFamily="18" charset="0"/>
                <a:cs typeface="Times New Roman" pitchFamily="18" charset="0"/>
              </a:rPr>
              <a:t>last few years the patient load is keep on increasing due to that doctors are facing much problems in managing the load of the patient. </a:t>
            </a:r>
          </a:p>
          <a:p>
            <a:pPr algn="just" fontAlgn="base"/>
            <a:r>
              <a:rPr lang="en-US" sz="3300" dirty="0" smtClean="0">
                <a:latin typeface="Times New Roman" pitchFamily="18" charset="0"/>
                <a:cs typeface="Times New Roman" pitchFamily="18" charset="0"/>
              </a:rPr>
              <a:t>Now a days medical error are increasing because of manual recording of the clinical data. </a:t>
            </a:r>
          </a:p>
          <a:p>
            <a:pPr algn="just" fontAlgn="base"/>
            <a:r>
              <a:rPr lang="en-US" sz="3300" dirty="0" smtClean="0">
                <a:latin typeface="Times New Roman" pitchFamily="18" charset="0"/>
                <a:cs typeface="Times New Roman" pitchFamily="18" charset="0"/>
              </a:rPr>
              <a:t>To overcome these problems smart OPD project has been started that will be helpful in changing the entire hospital approach and will allow the continuum of care. Software will allow the real quality care. </a:t>
            </a:r>
          </a:p>
          <a:p>
            <a:pPr algn="just" fontAlgn="base"/>
            <a:r>
              <a:rPr lang="en-US" sz="3300" dirty="0" smtClean="0">
                <a:latin typeface="Times New Roman" pitchFamily="18" charset="0"/>
                <a:cs typeface="Times New Roman" pitchFamily="18" charset="0"/>
              </a:rPr>
              <a:t>Since it’s been a long time of implementation of the software, so need arises to evaluate the functionalities and user satisfaction of the smart OPD so that finding of the study can be applied to increase the effectiveness of the software in future.</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61248" cy="990600"/>
          </a:xfrm>
        </p:spPr>
        <p:txBody>
          <a:bodyPr/>
          <a:lstStyle/>
          <a:p>
            <a:r>
              <a:rPr lang="en-US" b="1" dirty="0" smtClean="0">
                <a:latin typeface="Times New Roman" pitchFamily="18" charset="0"/>
                <a:cs typeface="Times New Roman" pitchFamily="18" charset="0"/>
              </a:rPr>
              <a:t>Materials and Methods</a:t>
            </a:r>
            <a:endParaRPr lang="en-US" dirty="0"/>
          </a:p>
        </p:txBody>
      </p:sp>
      <p:sp>
        <p:nvSpPr>
          <p:cNvPr id="3" name="Content Placeholder 2"/>
          <p:cNvSpPr>
            <a:spLocks noGrp="1"/>
          </p:cNvSpPr>
          <p:nvPr>
            <p:ph sz="quarter" idx="1"/>
          </p:nvPr>
        </p:nvSpPr>
        <p:spPr>
          <a:xfrm>
            <a:off x="0" y="1600200"/>
            <a:ext cx="9144000" cy="5257800"/>
          </a:xfrm>
        </p:spPr>
        <p:txBody>
          <a:bodyPr/>
          <a:lstStyle/>
          <a:p>
            <a:pPr algn="just"/>
            <a:r>
              <a:rPr lang="en-US" sz="3200" b="1" dirty="0" smtClean="0">
                <a:latin typeface="Times New Roman" pitchFamily="18" charset="0"/>
                <a:cs typeface="Times New Roman" pitchFamily="18" charset="0"/>
              </a:rPr>
              <a:t>Study design:- </a:t>
            </a:r>
            <a:r>
              <a:rPr lang="en-US" sz="3200" dirty="0" smtClean="0">
                <a:latin typeface="Times New Roman" pitchFamily="18" charset="0"/>
                <a:cs typeface="Times New Roman" pitchFamily="18" charset="0"/>
              </a:rPr>
              <a:t>A cross-sectional research design was used in the study.</a:t>
            </a:r>
          </a:p>
          <a:p>
            <a:pPr algn="just"/>
            <a:r>
              <a:rPr lang="en-US" sz="3200" b="1" dirty="0" smtClean="0">
                <a:latin typeface="Times New Roman" pitchFamily="18" charset="0"/>
                <a:cs typeface="Times New Roman" pitchFamily="18" charset="0"/>
              </a:rPr>
              <a:t>Sample size:- </a:t>
            </a:r>
            <a:r>
              <a:rPr lang="en-US" sz="3200" dirty="0" smtClean="0">
                <a:latin typeface="Times New Roman" pitchFamily="18" charset="0"/>
                <a:cs typeface="Times New Roman" pitchFamily="18" charset="0"/>
              </a:rPr>
              <a:t>Consisted of 18 doctors working in a private hospital, New Delhi were selected using non-probability convenience sampling.</a:t>
            </a:r>
          </a:p>
          <a:p>
            <a:pPr algn="just"/>
            <a:r>
              <a:rPr lang="en-US" sz="3200" b="1" dirty="0" smtClean="0">
                <a:latin typeface="Times New Roman" pitchFamily="18" charset="0"/>
                <a:cs typeface="Times New Roman" pitchFamily="18" charset="0"/>
              </a:rPr>
              <a:t>Tools and techniques:- </a:t>
            </a:r>
            <a:r>
              <a:rPr lang="en-US" sz="3200" dirty="0" smtClean="0">
                <a:latin typeface="Times New Roman" pitchFamily="18" charset="0"/>
                <a:cs typeface="Times New Roman" pitchFamily="18" charset="0"/>
              </a:rPr>
              <a:t>The tool used to collect the data was a structured questionnaire having closed ended questions in majority.</a:t>
            </a:r>
          </a:p>
          <a:p>
            <a:pPr algn="just"/>
            <a:r>
              <a:rPr lang="en-US" sz="3200" dirty="0" smtClean="0">
                <a:latin typeface="Times New Roman" pitchFamily="18" charset="0"/>
                <a:cs typeface="Times New Roman" pitchFamily="18" charset="0"/>
              </a:rPr>
              <a:t>The Questionnaires consisted of the 3 sections and a total of 33 statements.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5048" cy="990600"/>
          </a:xfrm>
        </p:spPr>
        <p:txBody>
          <a:bodyPr>
            <a:normAutofit/>
          </a:bodyPr>
          <a:lstStyle/>
          <a:p>
            <a:r>
              <a:rPr lang="en-US" b="1" dirty="0">
                <a:latin typeface="Times New Roman" pitchFamily="18" charset="0"/>
                <a:cs typeface="Times New Roman" pitchFamily="18" charset="0"/>
              </a:rPr>
              <a:t>Data Analysis and Interpretation</a:t>
            </a:r>
            <a:endParaRPr lang="en-US"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0" y="1600200"/>
            <a:ext cx="8766048" cy="5257800"/>
          </a:xfrm>
        </p:spPr>
        <p:txBody>
          <a:bodyPr>
            <a:normAutofit/>
          </a:bodyPr>
          <a:lstStyle/>
          <a:p>
            <a:pPr algn="just"/>
            <a:r>
              <a:rPr lang="en-US" sz="2800" dirty="0">
                <a:latin typeface="Times New Roman" pitchFamily="18" charset="0"/>
                <a:cs typeface="Times New Roman" pitchFamily="18" charset="0"/>
              </a:rPr>
              <a:t>Data analysis was done with the help of SPSS software. </a:t>
            </a:r>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The reliability of the questionnaire was assessed using Cronbach’s Alpha, which was found to be 0.842 based on the 33 statements. </a:t>
            </a:r>
            <a:endParaRPr lang="en-US" sz="2800" dirty="0" smtClean="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Statistical tools such as descriptive statistics (frequencies, percent, mean and standard deviation) and one sample t-test was used to analyze the data depending on the requirement.</a:t>
            </a:r>
          </a:p>
          <a:p>
            <a:pPr algn="just"/>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1153</TotalTime>
  <Words>1594</Words>
  <Application>Microsoft Office PowerPoint</Application>
  <PresentationFormat>On-screen Show (4:3)</PresentationFormat>
  <Paragraphs>262</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Slide 1</vt:lpstr>
      <vt:lpstr>Introduction</vt:lpstr>
      <vt:lpstr>Cont.. </vt:lpstr>
      <vt:lpstr>Cont.. </vt:lpstr>
      <vt:lpstr>Cont… </vt:lpstr>
      <vt:lpstr>Objectives</vt:lpstr>
      <vt:lpstr>Problem Statement</vt:lpstr>
      <vt:lpstr>Materials and Methods</vt:lpstr>
      <vt:lpstr>Data Analysis and Interpretation</vt:lpstr>
      <vt:lpstr>Sample Profile</vt:lpstr>
      <vt:lpstr>Findings</vt:lpstr>
      <vt:lpstr>Cont…</vt:lpstr>
      <vt:lpstr>Cont…</vt:lpstr>
      <vt:lpstr>Cont…</vt:lpstr>
      <vt:lpstr>Discussion</vt:lpstr>
      <vt:lpstr>Cont...</vt:lpstr>
      <vt:lpstr>Conclusion</vt:lpstr>
      <vt:lpstr>Recommendation</vt:lpstr>
      <vt:lpstr>Cont…</vt:lpstr>
      <vt:lpstr>Limitation of the Study</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w7</dc:creator>
  <cp:lastModifiedBy>w7</cp:lastModifiedBy>
  <cp:revision>123</cp:revision>
  <dcterms:created xsi:type="dcterms:W3CDTF">2016-09-19T16:07:30Z</dcterms:created>
  <dcterms:modified xsi:type="dcterms:W3CDTF">2017-05-17T07:17:19Z</dcterms:modified>
</cp:coreProperties>
</file>