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84" r:id="rId2"/>
    <p:sldId id="277" r:id="rId3"/>
    <p:sldId id="286" r:id="rId4"/>
    <p:sldId id="287" r:id="rId5"/>
    <p:sldId id="288" r:id="rId6"/>
    <p:sldId id="289" r:id="rId7"/>
    <p:sldId id="258" r:id="rId8"/>
    <p:sldId id="259" r:id="rId9"/>
    <p:sldId id="260" r:id="rId10"/>
    <p:sldId id="261" r:id="rId11"/>
    <p:sldId id="278" r:id="rId12"/>
    <p:sldId id="262" r:id="rId13"/>
    <p:sldId id="263" r:id="rId14"/>
    <p:sldId id="264" r:id="rId15"/>
    <p:sldId id="265" r:id="rId16"/>
    <p:sldId id="266" r:id="rId17"/>
    <p:sldId id="276" r:id="rId18"/>
    <p:sldId id="268" r:id="rId19"/>
    <p:sldId id="269" r:id="rId20"/>
    <p:sldId id="270" r:id="rId21"/>
    <p:sldId id="271" r:id="rId22"/>
    <p:sldId id="279" r:id="rId23"/>
    <p:sldId id="280" r:id="rId24"/>
    <p:sldId id="272" r:id="rId25"/>
    <p:sldId id="273" r:id="rId26"/>
    <p:sldId id="281" r:id="rId27"/>
    <p:sldId id="282" r:id="rId28"/>
    <p:sldId id="274" r:id="rId29"/>
    <p:sldId id="275" r:id="rId30"/>
    <p:sldId id="290" r:id="rId31"/>
    <p:sldId id="291" r:id="rId32"/>
    <p:sldId id="29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3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l\Desktop\New%20Microsoft%20Office%20Excel%20Worksheet%20(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ell\Desktop\New%20Microsoft%20Office%20Excel%20Worksheet%20(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ell\Desktop\New%20Microsoft%20Office%20Excel%20Worksheet%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800" dirty="0">
                <a:latin typeface="Calibri" pitchFamily="34" charset="0"/>
              </a:rPr>
              <a:t>Gender</a:t>
            </a:r>
            <a:r>
              <a:rPr lang="en-US" sz="2800" baseline="0" dirty="0">
                <a:latin typeface="Calibri" pitchFamily="34" charset="0"/>
              </a:rPr>
              <a:t> Wise Distribution</a:t>
            </a:r>
            <a:endParaRPr lang="en-US" sz="2800" dirty="0">
              <a:latin typeface="Calibri" pitchFamily="34" charset="0"/>
            </a:endParaRPr>
          </a:p>
        </c:rich>
      </c:tx>
      <c:layout/>
    </c:title>
    <c:plotArea>
      <c:layout/>
      <c:pieChart>
        <c:varyColors val="1"/>
        <c:ser>
          <c:idx val="1"/>
          <c:order val="0"/>
          <c:dLbls>
            <c:showCatName val="1"/>
            <c:showPercent val="1"/>
            <c:showLeaderLines val="1"/>
          </c:dLbls>
          <c:cat>
            <c:strRef>
              <c:f>Sheet1!$B$2:$B$4</c:f>
              <c:strCache>
                <c:ptCount val="2"/>
                <c:pt idx="0">
                  <c:v>Male</c:v>
                </c:pt>
                <c:pt idx="1">
                  <c:v>Female</c:v>
                </c:pt>
              </c:strCache>
            </c:strRef>
          </c:cat>
          <c:val>
            <c:numRef>
              <c:f>Sheet1!$D$2:$D$4</c:f>
              <c:numCache>
                <c:formatCode>General</c:formatCode>
                <c:ptCount val="3"/>
                <c:pt idx="0">
                  <c:v>36.9</c:v>
                </c:pt>
                <c:pt idx="1">
                  <c:v>63.1</c:v>
                </c:pt>
              </c:numCache>
            </c:numRef>
          </c:val>
        </c:ser>
        <c:dLbls>
          <c:showCatName val="1"/>
          <c:showPercent val="1"/>
        </c:dLbls>
        <c:firstSliceAng val="0"/>
      </c:pie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800" dirty="0">
                <a:latin typeface="Calibri" pitchFamily="34" charset="0"/>
              </a:rPr>
              <a:t>Course Wise</a:t>
            </a:r>
            <a:r>
              <a:rPr lang="en-US" sz="2800" baseline="0" dirty="0">
                <a:latin typeface="Calibri" pitchFamily="34" charset="0"/>
              </a:rPr>
              <a:t> Distribution</a:t>
            </a:r>
            <a:endParaRPr lang="en-US" sz="2800" dirty="0">
              <a:latin typeface="Calibri" pitchFamily="34" charset="0"/>
            </a:endParaRPr>
          </a:p>
        </c:rich>
      </c:tx>
      <c:layout/>
    </c:title>
    <c:plotArea>
      <c:layout/>
      <c:pieChart>
        <c:varyColors val="1"/>
        <c:ser>
          <c:idx val="0"/>
          <c:order val="0"/>
          <c:dLbls>
            <c:showCatName val="1"/>
            <c:showPercent val="1"/>
            <c:showLeaderLines val="1"/>
          </c:dLbls>
          <c:cat>
            <c:strRef>
              <c:f>Sheet1!$D$79:$D$81</c:f>
              <c:strCache>
                <c:ptCount val="3"/>
                <c:pt idx="0">
                  <c:v>PGDHLM</c:v>
                </c:pt>
                <c:pt idx="1">
                  <c:v>PGDHOM</c:v>
                </c:pt>
                <c:pt idx="2">
                  <c:v>PGDHITM</c:v>
                </c:pt>
              </c:strCache>
            </c:strRef>
          </c:cat>
          <c:val>
            <c:numRef>
              <c:f>Sheet1!$F$79:$F$81</c:f>
              <c:numCache>
                <c:formatCode>General</c:formatCode>
                <c:ptCount val="3"/>
                <c:pt idx="0">
                  <c:v>36.9</c:v>
                </c:pt>
                <c:pt idx="1">
                  <c:v>49.2</c:v>
                </c:pt>
                <c:pt idx="2">
                  <c:v>13.8</c:v>
                </c:pt>
              </c:numCache>
            </c:numRef>
          </c:val>
        </c:ser>
        <c:dLbls>
          <c:showCatName val="1"/>
          <c:showPercent val="1"/>
        </c:dLbls>
        <c:firstSliceAng val="0"/>
      </c:pie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3200" b="1">
                <a:latin typeface="Calibri" pitchFamily="34" charset="0"/>
              </a:defRPr>
            </a:pPr>
            <a:r>
              <a:rPr lang="en-US" sz="3200" b="1">
                <a:latin typeface="Calibri" pitchFamily="34" charset="0"/>
              </a:rPr>
              <a:t>Religion</a:t>
            </a:r>
            <a:r>
              <a:rPr lang="en-US" sz="3200" b="1" baseline="0">
                <a:latin typeface="Calibri" pitchFamily="34" charset="0"/>
              </a:rPr>
              <a:t> Wise Distribution</a:t>
            </a:r>
            <a:endParaRPr lang="en-US" sz="3200" b="1">
              <a:latin typeface="Calibri" pitchFamily="34" charset="0"/>
            </a:endParaRPr>
          </a:p>
        </c:rich>
      </c:tx>
      <c:layout/>
    </c:title>
    <c:plotArea>
      <c:layout/>
      <c:pieChart>
        <c:varyColors val="1"/>
        <c:ser>
          <c:idx val="0"/>
          <c:order val="0"/>
          <c:dLbls>
            <c:dLbl>
              <c:idx val="1"/>
              <c:layout>
                <c:manualLayout>
                  <c:x val="5.3290291632067839E-2"/>
                  <c:y val="8.5779700429412607E-3"/>
                </c:manualLayout>
              </c:layout>
              <c:tx>
                <c:rich>
                  <a:bodyPr/>
                  <a:lstStyle/>
                  <a:p>
                    <a:r>
                      <a:rPr lang="en-US"/>
                      <a:t>1.5%</a:t>
                    </a:r>
                  </a:p>
                </c:rich>
              </c:tx>
              <c:showPercent val="1"/>
            </c:dLbl>
            <c:dLbl>
              <c:idx val="2"/>
              <c:layout>
                <c:manualLayout>
                  <c:x val="-3.8962539483988735E-2"/>
                  <c:y val="-4.5412197281039478E-3"/>
                </c:manualLayout>
              </c:layout>
              <c:tx>
                <c:rich>
                  <a:bodyPr/>
                  <a:lstStyle/>
                  <a:p>
                    <a:r>
                      <a:rPr lang="en-US"/>
                      <a:t>1.5%</a:t>
                    </a:r>
                  </a:p>
                </c:rich>
              </c:tx>
              <c:showPercent val="1"/>
            </c:dLbl>
            <c:showPercent val="1"/>
            <c:showLeaderLines val="1"/>
          </c:dLbls>
          <c:cat>
            <c:strRef>
              <c:f>Sheet1!$D$66:$D$68</c:f>
              <c:strCache>
                <c:ptCount val="3"/>
                <c:pt idx="0">
                  <c:v>Hindu</c:v>
                </c:pt>
                <c:pt idx="1">
                  <c:v>Muslim</c:v>
                </c:pt>
                <c:pt idx="2">
                  <c:v>Sikh</c:v>
                </c:pt>
              </c:strCache>
            </c:strRef>
          </c:cat>
          <c:val>
            <c:numRef>
              <c:f>Sheet1!$E$66:$E$68</c:f>
              <c:numCache>
                <c:formatCode>General</c:formatCode>
                <c:ptCount val="3"/>
                <c:pt idx="0">
                  <c:v>96.9</c:v>
                </c:pt>
                <c:pt idx="1">
                  <c:v>1.5</c:v>
                </c:pt>
                <c:pt idx="2">
                  <c:v>1.5</c:v>
                </c:pt>
              </c:numCache>
            </c:numRef>
          </c:val>
        </c:ser>
        <c:dLbls>
          <c:showPercent val="1"/>
        </c:dLbls>
        <c:firstSliceAng val="0"/>
      </c:pieChart>
    </c:plotArea>
    <c:legend>
      <c:legendPos val="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5/15/2017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5/15/2017</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5/15/2017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5/15/2017</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5/15/2017</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5/15/2017</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5/15/2017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dell\Desktop\SP.jpg"/>
          <p:cNvPicPr>
            <a:picLocks noChangeAspect="1" noChangeArrowheads="1"/>
          </p:cNvPicPr>
          <p:nvPr/>
        </p:nvPicPr>
        <p:blipFill>
          <a:blip r:embed="rId2" cstate="print"/>
          <a:srcRect/>
          <a:stretch>
            <a:fillRect/>
          </a:stretch>
        </p:blipFill>
        <p:spPr bwMode="auto">
          <a:xfrm>
            <a:off x="381000" y="685800"/>
            <a:ext cx="2971800" cy="3733800"/>
          </a:xfrm>
          <a:prstGeom prst="rect">
            <a:avLst/>
          </a:prstGeom>
          <a:noFill/>
        </p:spPr>
      </p:pic>
      <p:pic>
        <p:nvPicPr>
          <p:cNvPr id="3" name="Picture 4" descr="C:\Users\dell\Desktop\stress-relief.jpg"/>
          <p:cNvPicPr>
            <a:picLocks noChangeAspect="1" noChangeArrowheads="1"/>
          </p:cNvPicPr>
          <p:nvPr/>
        </p:nvPicPr>
        <p:blipFill>
          <a:blip r:embed="rId3" cstate="print"/>
          <a:srcRect l="8197" t="2500" r="21311"/>
          <a:stretch>
            <a:fillRect/>
          </a:stretch>
        </p:blipFill>
        <p:spPr bwMode="auto">
          <a:xfrm>
            <a:off x="4724400" y="3657600"/>
            <a:ext cx="3276600" cy="2971800"/>
          </a:xfrm>
          <a:prstGeom prst="rect">
            <a:avLst/>
          </a:prstGeom>
          <a:noFill/>
        </p:spPr>
      </p:pic>
      <p:sp>
        <p:nvSpPr>
          <p:cNvPr id="4" name="Title 1"/>
          <p:cNvSpPr txBox="1">
            <a:spLocks/>
          </p:cNvSpPr>
          <p:nvPr/>
        </p:nvSpPr>
        <p:spPr>
          <a:xfrm>
            <a:off x="3429000" y="1524000"/>
            <a:ext cx="5257800" cy="3124200"/>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small" spc="0" normalizeH="0" baseline="0" noProof="0" dirty="0" smtClean="0">
                <a:ln>
                  <a:noFill/>
                </a:ln>
                <a:solidFill>
                  <a:schemeClr val="tx2"/>
                </a:solidFill>
                <a:effectLst/>
                <a:uLnTx/>
                <a:uFillTx/>
                <a:latin typeface="Calibri" pitchFamily="34" charset="0"/>
                <a:ea typeface="+mj-ea"/>
                <a:cs typeface="Times New Roman" pitchFamily="18" charset="0"/>
              </a:rPr>
              <a:t>An Assessment of Spirituality and Its Relationship to Stress with Special Reference to Health Care, Management Students </a:t>
            </a:r>
            <a:r>
              <a:rPr kumimoji="0" lang="en-US" sz="2800" b="0" i="0" u="none" strike="noStrike" kern="1200" cap="small" spc="0" normalizeH="0" baseline="0" noProof="0" dirty="0" smtClean="0">
                <a:ln>
                  <a:noFill/>
                </a:ln>
                <a:solidFill>
                  <a:schemeClr val="tx2"/>
                </a:solidFill>
                <a:effectLst/>
                <a:uLnTx/>
                <a:uFillTx/>
                <a:latin typeface="Calibri" pitchFamily="34" charset="0"/>
                <a:ea typeface="+mj-ea"/>
                <a:cs typeface="Times New Roman" pitchFamily="18" charset="0"/>
              </a:rPr>
              <a:t/>
            </a:r>
            <a:br>
              <a:rPr kumimoji="0" lang="en-US" sz="2800" b="0" i="0" u="none" strike="noStrike" kern="1200" cap="small" spc="0" normalizeH="0" baseline="0" noProof="0" dirty="0" smtClean="0">
                <a:ln>
                  <a:noFill/>
                </a:ln>
                <a:solidFill>
                  <a:schemeClr val="tx2"/>
                </a:solidFill>
                <a:effectLst/>
                <a:uLnTx/>
                <a:uFillTx/>
                <a:latin typeface="Calibri" pitchFamily="34" charset="0"/>
                <a:ea typeface="+mj-ea"/>
                <a:cs typeface="Times New Roman" pitchFamily="18" charset="0"/>
              </a:rPr>
            </a:br>
            <a:r>
              <a:rPr kumimoji="0" lang="en-US" sz="2800" b="0" i="0" u="none" strike="noStrike" kern="1200" cap="small" spc="0" normalizeH="0" baseline="0" noProof="0" dirty="0" smtClean="0">
                <a:ln>
                  <a:noFill/>
                </a:ln>
                <a:solidFill>
                  <a:schemeClr val="tx2"/>
                </a:solidFill>
                <a:effectLst/>
                <a:uLnTx/>
                <a:uFillTx/>
                <a:latin typeface="Calibri" pitchFamily="34" charset="0"/>
                <a:ea typeface="+mj-ea"/>
                <a:cs typeface="Times New Roman" pitchFamily="18" charset="0"/>
              </a:rPr>
              <a:t> </a:t>
            </a:r>
            <a:r>
              <a:rPr kumimoji="0" lang="en-US" sz="3000" b="0" i="0" u="none" strike="noStrike" kern="1200" cap="small" spc="0" normalizeH="0" baseline="0" noProof="0" dirty="0" smtClean="0">
                <a:ln>
                  <a:noFill/>
                </a:ln>
                <a:solidFill>
                  <a:schemeClr val="tx2"/>
                </a:solidFill>
                <a:effectLst/>
                <a:uLnTx/>
                <a:uFillTx/>
                <a:latin typeface="+mj-lt"/>
                <a:ea typeface="+mj-ea"/>
                <a:cs typeface="+mj-cs"/>
              </a:rPr>
              <a:t/>
            </a:r>
            <a:br>
              <a:rPr kumimoji="0" lang="en-US" sz="3000" b="0" i="0" u="none" strike="noStrike" kern="1200" cap="small" spc="0" normalizeH="0" baseline="0" noProof="0" dirty="0" smtClean="0">
                <a:ln>
                  <a:noFill/>
                </a:ln>
                <a:solidFill>
                  <a:schemeClr val="tx2"/>
                </a:solidFill>
                <a:effectLst/>
                <a:uLnTx/>
                <a:uFillTx/>
                <a:latin typeface="+mj-lt"/>
                <a:ea typeface="+mj-ea"/>
                <a:cs typeface="+mj-cs"/>
              </a:rPr>
            </a:br>
            <a:endParaRPr kumimoji="0" lang="en-US" sz="30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685800"/>
            <a:ext cx="8382000" cy="5715000"/>
          </a:xfrm>
        </p:spPr>
        <p:txBody>
          <a:bodyPr>
            <a:noAutofit/>
          </a:bodyPr>
          <a:lstStyle/>
          <a:p>
            <a:pPr>
              <a:buNone/>
            </a:pPr>
            <a:r>
              <a:rPr lang="en-US" sz="2800" b="1" u="sng" dirty="0" smtClean="0">
                <a:latin typeface="Calibri" pitchFamily="34" charset="0"/>
              </a:rPr>
              <a:t>Data Collection Tools and Technique-</a:t>
            </a:r>
            <a:r>
              <a:rPr lang="en-US" sz="2800" dirty="0" smtClean="0">
                <a:latin typeface="Calibri" pitchFamily="34" charset="0"/>
              </a:rPr>
              <a:t> Questionnaires</a:t>
            </a:r>
          </a:p>
          <a:p>
            <a:pPr>
              <a:buNone/>
            </a:pPr>
            <a:endParaRPr lang="en-US" sz="2800" dirty="0" smtClean="0">
              <a:latin typeface="Calibri" pitchFamily="34" charset="0"/>
            </a:endParaRPr>
          </a:p>
          <a:p>
            <a:r>
              <a:rPr lang="en-US" dirty="0" smtClean="0">
                <a:latin typeface="Calibri" pitchFamily="34" charset="0"/>
              </a:rPr>
              <a:t>The spirituality of participants was assessed utilizing the Spirituality Assessment Scale (SAC), a 28-item questionnaire developed by </a:t>
            </a:r>
            <a:r>
              <a:rPr lang="en-US" dirty="0" err="1" smtClean="0">
                <a:latin typeface="Calibri" pitchFamily="34" charset="0"/>
              </a:rPr>
              <a:t>Howden</a:t>
            </a:r>
            <a:r>
              <a:rPr lang="en-US" dirty="0" smtClean="0">
                <a:latin typeface="Calibri" pitchFamily="34" charset="0"/>
              </a:rPr>
              <a:t>, 1992. The response scales for each item was categorized as strongly agree (5) to strongly disagree (1).</a:t>
            </a:r>
          </a:p>
          <a:p>
            <a:pPr>
              <a:buNone/>
            </a:pPr>
            <a:endParaRPr lang="en-US" dirty="0" smtClean="0">
              <a:latin typeface="Calibri" pitchFamily="34" charset="0"/>
            </a:endParaRPr>
          </a:p>
          <a:p>
            <a:r>
              <a:rPr lang="en-US" dirty="0" smtClean="0">
                <a:latin typeface="Calibri" pitchFamily="34" charset="0"/>
              </a:rPr>
              <a:t> Stress was measured using Perceived Stress Scale (PSS), a 14-item questionnaire developed by Cohen (1988) The response scales for each item was categorized as very often (5) to never (1).</a:t>
            </a:r>
          </a:p>
          <a:p>
            <a:pPr>
              <a:buNone/>
            </a:pPr>
            <a:endParaRPr lang="en-US" sz="2800" dirty="0" smtClean="0">
              <a:latin typeface="Calibri" pitchFamily="34" charset="0"/>
            </a:endParaRPr>
          </a:p>
          <a:p>
            <a:pPr>
              <a:buNone/>
            </a:pPr>
            <a:endParaRPr lang="en-US" sz="2800" dirty="0" smtClean="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800" dirty="0" smtClean="0">
                <a:latin typeface="Calibri" pitchFamily="34" charset="0"/>
              </a:rPr>
              <a:t>In addition to these </a:t>
            </a:r>
            <a:r>
              <a:rPr lang="en-US" sz="2800" dirty="0" err="1" smtClean="0">
                <a:latin typeface="Calibri" pitchFamily="34" charset="0"/>
              </a:rPr>
              <a:t>Likert</a:t>
            </a:r>
            <a:r>
              <a:rPr lang="en-US" sz="2800" dirty="0" smtClean="0">
                <a:latin typeface="Calibri" pitchFamily="34" charset="0"/>
              </a:rPr>
              <a:t>-type responses, participants were asked to respond to questions that probed their religious affiliation, their age, gender etc</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752600"/>
          </a:xfrm>
        </p:spPr>
        <p:txBody>
          <a:bodyPr>
            <a:noAutofit/>
          </a:bodyPr>
          <a:lstStyle/>
          <a:p>
            <a:pPr algn="ctr"/>
            <a:r>
              <a:rPr lang="en-US" sz="4000" b="1" dirty="0" smtClean="0">
                <a:latin typeface="Calibri" pitchFamily="34" charset="0"/>
              </a:rPr>
              <a:t/>
            </a:r>
            <a:br>
              <a:rPr lang="en-US" sz="4000" b="1" dirty="0" smtClean="0">
                <a:latin typeface="Calibri" pitchFamily="34" charset="0"/>
              </a:rPr>
            </a:br>
            <a:r>
              <a:rPr lang="en-US" sz="4000" b="1" dirty="0" smtClean="0">
                <a:latin typeface="Calibri" pitchFamily="34" charset="0"/>
              </a:rPr>
              <a:t/>
            </a:r>
            <a:br>
              <a:rPr lang="en-US" sz="4000" b="1" dirty="0" smtClean="0">
                <a:latin typeface="Calibri" pitchFamily="34" charset="0"/>
              </a:rPr>
            </a:br>
            <a:r>
              <a:rPr lang="en-US" sz="4000" b="1" dirty="0" smtClean="0">
                <a:latin typeface="Calibri" pitchFamily="34" charset="0"/>
              </a:rPr>
              <a:t/>
            </a:r>
            <a:br>
              <a:rPr lang="en-US" sz="4000" b="1" dirty="0" smtClean="0">
                <a:latin typeface="Calibri" pitchFamily="34" charset="0"/>
              </a:rPr>
            </a:br>
            <a:r>
              <a:rPr lang="en-US" sz="4000" b="1" u="sng" dirty="0" smtClean="0">
                <a:latin typeface="Calibri" pitchFamily="34" charset="0"/>
              </a:rPr>
              <a:t>FINDINGS</a:t>
            </a:r>
            <a:r>
              <a:rPr lang="en-US" sz="4000" dirty="0" smtClean="0">
                <a:latin typeface="Calibri" pitchFamily="34" charset="0"/>
              </a:rPr>
              <a:t/>
            </a:r>
            <a:br>
              <a:rPr lang="en-US" sz="4000" dirty="0" smtClean="0">
                <a:latin typeface="Calibri" pitchFamily="34" charset="0"/>
              </a:rPr>
            </a:br>
            <a:endParaRPr lang="en-US" sz="4000" dirty="0">
              <a:latin typeface="Calibri" pitchFamily="34" charset="0"/>
            </a:endParaRPr>
          </a:p>
        </p:txBody>
      </p:sp>
      <p:sp>
        <p:nvSpPr>
          <p:cNvPr id="3" name="Content Placeholder 2"/>
          <p:cNvSpPr>
            <a:spLocks noGrp="1"/>
          </p:cNvSpPr>
          <p:nvPr>
            <p:ph sz="quarter" idx="1"/>
          </p:nvPr>
        </p:nvSpPr>
        <p:spPr>
          <a:xfrm>
            <a:off x="457200" y="914400"/>
            <a:ext cx="8229600" cy="5559552"/>
          </a:xfrm>
        </p:spPr>
        <p:txBody>
          <a:bodyPr>
            <a:normAutofit/>
          </a:bodyPr>
          <a:lstStyle/>
          <a:p>
            <a:pPr>
              <a:buNone/>
            </a:pPr>
            <a:endParaRPr lang="en-US" dirty="0" smtClean="0"/>
          </a:p>
          <a:p>
            <a:pPr>
              <a:buNone/>
            </a:pPr>
            <a:r>
              <a:rPr lang="en-US" sz="2800" b="1" u="sng" dirty="0" smtClean="0">
                <a:latin typeface="Calibri" pitchFamily="34" charset="0"/>
              </a:rPr>
              <a:t>Demographic Information of Samples:</a:t>
            </a:r>
          </a:p>
          <a:p>
            <a:pPr>
              <a:buNone/>
            </a:pPr>
            <a:endParaRPr lang="en-US" sz="2800" u="sng" dirty="0" smtClean="0">
              <a:latin typeface="Calibri" pitchFamily="34" charset="0"/>
            </a:endParaRPr>
          </a:p>
          <a:p>
            <a:r>
              <a:rPr lang="en-US" sz="2800" b="1" dirty="0" smtClean="0">
                <a:latin typeface="Calibri" pitchFamily="34" charset="0"/>
              </a:rPr>
              <a:t>Gender Wise Distribution</a:t>
            </a:r>
            <a:r>
              <a:rPr lang="en-US" sz="2800" dirty="0" smtClean="0">
                <a:latin typeface="Calibri" pitchFamily="34" charset="0"/>
              </a:rPr>
              <a:t>: Out of 65 Participants 24 (36.9) were males and 41(63.1) were females</a:t>
            </a:r>
            <a:r>
              <a:rPr lang="en-US" dirty="0" smtClean="0">
                <a:latin typeface="Calibri" pitchFamily="34" charset="0"/>
              </a:rPr>
              <a:t>.</a:t>
            </a:r>
          </a:p>
        </p:txBody>
      </p:sp>
      <p:graphicFrame>
        <p:nvGraphicFramePr>
          <p:cNvPr id="5" name="Table 4"/>
          <p:cNvGraphicFramePr>
            <a:graphicFrameLocks noGrp="1"/>
          </p:cNvGraphicFramePr>
          <p:nvPr/>
        </p:nvGraphicFramePr>
        <p:xfrm>
          <a:off x="990600" y="3505200"/>
          <a:ext cx="7239000" cy="2438400"/>
        </p:xfrm>
        <a:graphic>
          <a:graphicData uri="http://schemas.openxmlformats.org/drawingml/2006/table">
            <a:tbl>
              <a:tblPr firstRow="1" bandRow="1">
                <a:tableStyleId>{5C22544A-7EE6-4342-B048-85BDC9FD1C3A}</a:tableStyleId>
              </a:tblPr>
              <a:tblGrid>
                <a:gridCol w="2413000"/>
                <a:gridCol w="2616200"/>
                <a:gridCol w="2209800"/>
              </a:tblGrid>
              <a:tr h="609600">
                <a:tc>
                  <a:txBody>
                    <a:bodyPr/>
                    <a:lstStyle/>
                    <a:p>
                      <a:pPr marL="0" marR="0" algn="ctr">
                        <a:spcBef>
                          <a:spcPts val="0"/>
                        </a:spcBef>
                        <a:spcAft>
                          <a:spcPts val="0"/>
                        </a:spcAft>
                      </a:pP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pitchFamily="18" charset="0"/>
                        </a:rPr>
                        <a:t>Frequency</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pitchFamily="18" charset="0"/>
                        </a:rPr>
                        <a:t>Percent</a:t>
                      </a:r>
                    </a:p>
                  </a:txBody>
                  <a:tcPr marL="68580" marR="68580" marT="0" marB="0"/>
                </a:tc>
              </a:tr>
              <a:tr h="609600">
                <a:tc>
                  <a:txBody>
                    <a:bodyPr/>
                    <a:lstStyle/>
                    <a:p>
                      <a:pPr marL="0" marR="0" algn="ctr">
                        <a:spcBef>
                          <a:spcPts val="0"/>
                        </a:spcBef>
                        <a:spcAft>
                          <a:spcPts val="0"/>
                        </a:spcAft>
                      </a:pPr>
                      <a:r>
                        <a:rPr lang="en-US" sz="2400" dirty="0" smtClean="0">
                          <a:latin typeface="Calibri" pitchFamily="34" charset="0"/>
                          <a:ea typeface="Times New Roman"/>
                          <a:cs typeface="Times New Roman" pitchFamily="18" charset="0"/>
                        </a:rPr>
                        <a:t>MALE </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pitchFamily="18" charset="0"/>
                        </a:rPr>
                        <a:t>24</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pitchFamily="18" charset="0"/>
                        </a:rPr>
                        <a:t>36.9</a:t>
                      </a:r>
                    </a:p>
                  </a:txBody>
                  <a:tcPr marL="68580" marR="68580" marT="0" marB="0"/>
                </a:tc>
              </a:tr>
              <a:tr h="609600">
                <a:tc>
                  <a:txBody>
                    <a:bodyPr/>
                    <a:lstStyle/>
                    <a:p>
                      <a:pPr marL="0" marR="0" algn="ctr">
                        <a:spcBef>
                          <a:spcPts val="0"/>
                        </a:spcBef>
                        <a:spcAft>
                          <a:spcPts val="0"/>
                        </a:spcAft>
                      </a:pPr>
                      <a:r>
                        <a:rPr lang="en-US" sz="2400" dirty="0" smtClean="0">
                          <a:latin typeface="Calibri" pitchFamily="34" charset="0"/>
                          <a:ea typeface="Times New Roman"/>
                          <a:cs typeface="Times New Roman" pitchFamily="18" charset="0"/>
                        </a:rPr>
                        <a:t>FEMALE </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pitchFamily="18" charset="0"/>
                        </a:rPr>
                        <a:t>41</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pitchFamily="18" charset="0"/>
                        </a:rPr>
                        <a:t>63.1</a:t>
                      </a:r>
                    </a:p>
                  </a:txBody>
                  <a:tcPr marL="68580" marR="68580" marT="0" marB="0"/>
                </a:tc>
              </a:tr>
              <a:tr h="609600">
                <a:tc>
                  <a:txBody>
                    <a:bodyPr/>
                    <a:lstStyle/>
                    <a:p>
                      <a:pPr marL="0" marR="0" algn="ctr">
                        <a:spcBef>
                          <a:spcPts val="0"/>
                        </a:spcBef>
                        <a:spcAft>
                          <a:spcPts val="0"/>
                        </a:spcAft>
                      </a:pPr>
                      <a:r>
                        <a:rPr lang="en-US" sz="2400" dirty="0" smtClean="0">
                          <a:latin typeface="Calibri" pitchFamily="34" charset="0"/>
                          <a:ea typeface="Times New Roman"/>
                          <a:cs typeface="Times New Roman" pitchFamily="18" charset="0"/>
                        </a:rPr>
                        <a:t>TOTAL</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pitchFamily="18" charset="0"/>
                        </a:rPr>
                        <a:t>65</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pitchFamily="18" charset="0"/>
                        </a:rPr>
                        <a:t>100.0</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endParaRPr lang="en-US" dirty="0"/>
          </a:p>
        </p:txBody>
      </p:sp>
      <p:graphicFrame>
        <p:nvGraphicFramePr>
          <p:cNvPr id="4" name="Content Placeholder 3"/>
          <p:cNvGraphicFramePr>
            <a:graphicFrameLocks noGrp="1"/>
          </p:cNvGraphicFramePr>
          <p:nvPr>
            <p:ph sz="quarter" idx="1"/>
          </p:nvPr>
        </p:nvGraphicFramePr>
        <p:xfrm>
          <a:off x="457200" y="990600"/>
          <a:ext cx="7467600" cy="54832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Calibri" pitchFamily="34" charset="0"/>
              </a:rPr>
              <a:t>Course Wise Distribution:</a:t>
            </a:r>
            <a:endParaRPr lang="en-US" sz="4000" dirty="0">
              <a:latin typeface="Calibri" pitchFamily="34" charset="0"/>
            </a:endParaRPr>
          </a:p>
        </p:txBody>
      </p:sp>
      <p:sp>
        <p:nvSpPr>
          <p:cNvPr id="3" name="Content Placeholder 2"/>
          <p:cNvSpPr>
            <a:spLocks noGrp="1"/>
          </p:cNvSpPr>
          <p:nvPr>
            <p:ph sz="quarter" idx="1"/>
          </p:nvPr>
        </p:nvSpPr>
        <p:spPr>
          <a:xfrm>
            <a:off x="228600" y="1600200"/>
            <a:ext cx="8610600" cy="4873752"/>
          </a:xfrm>
        </p:spPr>
        <p:txBody>
          <a:bodyPr>
            <a:normAutofit/>
          </a:bodyPr>
          <a:lstStyle/>
          <a:p>
            <a:r>
              <a:rPr lang="en-US" sz="2800" dirty="0" smtClean="0">
                <a:latin typeface="Calibri" pitchFamily="34" charset="0"/>
              </a:rPr>
              <a:t>IIHMR runs three different specialization courses </a:t>
            </a:r>
            <a:r>
              <a:rPr lang="en-US" sz="2800" dirty="0" err="1" smtClean="0">
                <a:latin typeface="Calibri" pitchFamily="34" charset="0"/>
              </a:rPr>
              <a:t>viz</a:t>
            </a:r>
            <a:r>
              <a:rPr lang="en-US" sz="2800" dirty="0" smtClean="0">
                <a:latin typeface="Calibri" pitchFamily="34" charset="0"/>
              </a:rPr>
              <a:t>-a-</a:t>
            </a:r>
            <a:r>
              <a:rPr lang="en-US" sz="2800" dirty="0" err="1" smtClean="0">
                <a:latin typeface="Calibri" pitchFamily="34" charset="0"/>
              </a:rPr>
              <a:t>viz</a:t>
            </a:r>
            <a:r>
              <a:rPr lang="en-US" sz="2800" dirty="0" smtClean="0">
                <a:latin typeface="Calibri" pitchFamily="34" charset="0"/>
              </a:rPr>
              <a:t> hospital, health and health IT. There were 24 participants from health , 32 from hospital and 9 from health IT .</a:t>
            </a:r>
            <a:endParaRPr lang="en-US" sz="2800" dirty="0">
              <a:latin typeface="Calibri" pitchFamily="34" charset="0"/>
            </a:endParaRPr>
          </a:p>
        </p:txBody>
      </p:sp>
      <p:graphicFrame>
        <p:nvGraphicFramePr>
          <p:cNvPr id="4" name="Table 3"/>
          <p:cNvGraphicFramePr>
            <a:graphicFrameLocks noGrp="1"/>
          </p:cNvGraphicFramePr>
          <p:nvPr/>
        </p:nvGraphicFramePr>
        <p:xfrm>
          <a:off x="609600" y="3733801"/>
          <a:ext cx="7696200" cy="2438399"/>
        </p:xfrm>
        <a:graphic>
          <a:graphicData uri="http://schemas.openxmlformats.org/drawingml/2006/table">
            <a:tbl>
              <a:tblPr firstRow="1" bandRow="1">
                <a:tableStyleId>{5C22544A-7EE6-4342-B048-85BDC9FD1C3A}</a:tableStyleId>
              </a:tblPr>
              <a:tblGrid>
                <a:gridCol w="2565400"/>
                <a:gridCol w="2565400"/>
                <a:gridCol w="2565400"/>
              </a:tblGrid>
              <a:tr h="475785">
                <a:tc>
                  <a:txBody>
                    <a:bodyPr/>
                    <a:lstStyle/>
                    <a:p>
                      <a:endParaRPr lang="en-US" sz="2400" dirty="0">
                        <a:latin typeface="Calibri" pitchFamily="34" charset="0"/>
                        <a:cs typeface="Times New Roman" pitchFamily="18" charset="0"/>
                      </a:endParaRPr>
                    </a:p>
                  </a:txBody>
                  <a:tcPr/>
                </a:tc>
                <a:tc>
                  <a:txBody>
                    <a:bodyPr/>
                    <a:lstStyle/>
                    <a:p>
                      <a:pPr marL="0" marR="0" algn="ctr">
                        <a:spcBef>
                          <a:spcPts val="0"/>
                        </a:spcBef>
                        <a:spcAft>
                          <a:spcPts val="0"/>
                        </a:spcAft>
                      </a:pPr>
                      <a:r>
                        <a:rPr lang="en-US" sz="2400" dirty="0">
                          <a:solidFill>
                            <a:srgbClr val="000000"/>
                          </a:solidFill>
                          <a:latin typeface="Calibri" pitchFamily="34" charset="0"/>
                          <a:ea typeface="Times New Roman"/>
                          <a:cs typeface="Times New Roman" pitchFamily="18" charset="0"/>
                        </a:rPr>
                        <a:t>Frequency</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solidFill>
                            <a:srgbClr val="000000"/>
                          </a:solidFill>
                          <a:latin typeface="Calibri" pitchFamily="34" charset="0"/>
                          <a:ea typeface="Times New Roman"/>
                          <a:cs typeface="Times New Roman" pitchFamily="18" charset="0"/>
                        </a:rPr>
                        <a:t>Percent</a:t>
                      </a:r>
                      <a:endParaRPr lang="en-US" sz="2400" dirty="0">
                        <a:latin typeface="Calibri" pitchFamily="34" charset="0"/>
                        <a:ea typeface="Times New Roman"/>
                        <a:cs typeface="Times New Roman" pitchFamily="18" charset="0"/>
                      </a:endParaRPr>
                    </a:p>
                  </a:txBody>
                  <a:tcPr marL="68580" marR="68580" marT="0" marB="0"/>
                </a:tc>
              </a:tr>
              <a:tr h="475785">
                <a:tc>
                  <a:txBody>
                    <a:bodyPr/>
                    <a:lstStyle/>
                    <a:p>
                      <a:pPr marL="0" marR="0" algn="l">
                        <a:spcBef>
                          <a:spcPts val="0"/>
                        </a:spcBef>
                        <a:spcAft>
                          <a:spcPts val="0"/>
                        </a:spcAft>
                      </a:pPr>
                      <a:r>
                        <a:rPr lang="en-US" sz="2400" dirty="0">
                          <a:solidFill>
                            <a:srgbClr val="000000"/>
                          </a:solidFill>
                          <a:latin typeface="Calibri" pitchFamily="34" charset="0"/>
                          <a:ea typeface="Times New Roman"/>
                          <a:cs typeface="Times New Roman" pitchFamily="18" charset="0"/>
                        </a:rPr>
                        <a:t>PGDHLM</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solidFill>
                            <a:srgbClr val="000000"/>
                          </a:solidFill>
                          <a:latin typeface="Calibri" pitchFamily="34" charset="0"/>
                          <a:ea typeface="Times New Roman"/>
                          <a:cs typeface="Times New Roman" pitchFamily="18" charset="0"/>
                        </a:rPr>
                        <a:t>24</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a:solidFill>
                            <a:srgbClr val="000000"/>
                          </a:solidFill>
                          <a:latin typeface="Calibri" pitchFamily="34" charset="0"/>
                          <a:ea typeface="Times New Roman"/>
                          <a:cs typeface="Times New Roman" pitchFamily="18" charset="0"/>
                        </a:rPr>
                        <a:t>36.9</a:t>
                      </a:r>
                      <a:endParaRPr lang="en-US" sz="2400">
                        <a:latin typeface="Calibri" pitchFamily="34" charset="0"/>
                        <a:ea typeface="Times New Roman"/>
                        <a:cs typeface="Times New Roman" pitchFamily="18" charset="0"/>
                      </a:endParaRPr>
                    </a:p>
                  </a:txBody>
                  <a:tcPr marL="68580" marR="68580" marT="0" marB="0"/>
                </a:tc>
              </a:tr>
              <a:tr h="475785">
                <a:tc>
                  <a:txBody>
                    <a:bodyPr/>
                    <a:lstStyle/>
                    <a:p>
                      <a:pPr marL="0" marR="0" algn="l">
                        <a:spcBef>
                          <a:spcPts val="0"/>
                        </a:spcBef>
                        <a:spcAft>
                          <a:spcPts val="0"/>
                        </a:spcAft>
                      </a:pPr>
                      <a:r>
                        <a:rPr lang="en-US" sz="2400" dirty="0">
                          <a:solidFill>
                            <a:srgbClr val="000000"/>
                          </a:solidFill>
                          <a:latin typeface="Calibri" pitchFamily="34" charset="0"/>
                          <a:ea typeface="Times New Roman"/>
                          <a:cs typeface="Times New Roman" pitchFamily="18" charset="0"/>
                        </a:rPr>
                        <a:t>PGDHOM</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solidFill>
                            <a:srgbClr val="000000"/>
                          </a:solidFill>
                          <a:latin typeface="Calibri" pitchFamily="34" charset="0"/>
                          <a:ea typeface="Times New Roman"/>
                          <a:cs typeface="Times New Roman" pitchFamily="18" charset="0"/>
                        </a:rPr>
                        <a:t>32</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a:solidFill>
                            <a:srgbClr val="000000"/>
                          </a:solidFill>
                          <a:latin typeface="Calibri" pitchFamily="34" charset="0"/>
                          <a:ea typeface="Times New Roman"/>
                          <a:cs typeface="Times New Roman" pitchFamily="18" charset="0"/>
                        </a:rPr>
                        <a:t>49.2</a:t>
                      </a:r>
                      <a:endParaRPr lang="en-US" sz="2400">
                        <a:latin typeface="Calibri" pitchFamily="34" charset="0"/>
                        <a:ea typeface="Times New Roman"/>
                        <a:cs typeface="Times New Roman" pitchFamily="18" charset="0"/>
                      </a:endParaRPr>
                    </a:p>
                  </a:txBody>
                  <a:tcPr marL="68580" marR="68580" marT="0" marB="0"/>
                </a:tc>
              </a:tr>
              <a:tr h="535259">
                <a:tc>
                  <a:txBody>
                    <a:bodyPr/>
                    <a:lstStyle/>
                    <a:p>
                      <a:pPr marL="0" marR="0" algn="l">
                        <a:spcBef>
                          <a:spcPts val="0"/>
                        </a:spcBef>
                        <a:spcAft>
                          <a:spcPts val="0"/>
                        </a:spcAft>
                      </a:pPr>
                      <a:r>
                        <a:rPr lang="en-US" sz="2400" dirty="0">
                          <a:solidFill>
                            <a:srgbClr val="000000"/>
                          </a:solidFill>
                          <a:latin typeface="Calibri" pitchFamily="34" charset="0"/>
                          <a:ea typeface="Times New Roman"/>
                          <a:cs typeface="Times New Roman" pitchFamily="18" charset="0"/>
                        </a:rPr>
                        <a:t>PGDHITM</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solidFill>
                            <a:srgbClr val="000000"/>
                          </a:solidFill>
                          <a:latin typeface="Calibri" pitchFamily="34" charset="0"/>
                          <a:ea typeface="Times New Roman"/>
                          <a:cs typeface="Times New Roman" pitchFamily="18" charset="0"/>
                        </a:rPr>
                        <a:t>9</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solidFill>
                            <a:srgbClr val="000000"/>
                          </a:solidFill>
                          <a:latin typeface="Calibri" pitchFamily="34" charset="0"/>
                          <a:ea typeface="Times New Roman"/>
                          <a:cs typeface="Times New Roman" pitchFamily="18" charset="0"/>
                        </a:rPr>
                        <a:t>13.8</a:t>
                      </a:r>
                      <a:endParaRPr lang="en-US" sz="2400" dirty="0">
                        <a:latin typeface="Calibri" pitchFamily="34" charset="0"/>
                        <a:ea typeface="Times New Roman"/>
                        <a:cs typeface="Times New Roman" pitchFamily="18" charset="0"/>
                      </a:endParaRPr>
                    </a:p>
                  </a:txBody>
                  <a:tcPr marL="68580" marR="68580" marT="0" marB="0"/>
                </a:tc>
              </a:tr>
              <a:tr h="475785">
                <a:tc>
                  <a:txBody>
                    <a:bodyPr/>
                    <a:lstStyle/>
                    <a:p>
                      <a:pPr marL="0" marR="0" algn="l">
                        <a:spcBef>
                          <a:spcPts val="0"/>
                        </a:spcBef>
                        <a:spcAft>
                          <a:spcPts val="0"/>
                        </a:spcAft>
                      </a:pPr>
                      <a:r>
                        <a:rPr lang="en-US" sz="2400" dirty="0">
                          <a:solidFill>
                            <a:srgbClr val="000000"/>
                          </a:solidFill>
                          <a:latin typeface="Calibri" pitchFamily="34" charset="0"/>
                          <a:ea typeface="Times New Roman"/>
                          <a:cs typeface="Times New Roman" pitchFamily="18" charset="0"/>
                        </a:rPr>
                        <a:t>Total</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solidFill>
                            <a:srgbClr val="000000"/>
                          </a:solidFill>
                          <a:latin typeface="Calibri" pitchFamily="34" charset="0"/>
                          <a:ea typeface="Times New Roman"/>
                          <a:cs typeface="Times New Roman" pitchFamily="18" charset="0"/>
                        </a:rPr>
                        <a:t>65</a:t>
                      </a:r>
                      <a:endParaRPr lang="en-US" sz="2400" dirty="0">
                        <a:latin typeface="Calibri" pitchFamily="34"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2400" dirty="0">
                          <a:solidFill>
                            <a:srgbClr val="000000"/>
                          </a:solidFill>
                          <a:latin typeface="Calibri" pitchFamily="34" charset="0"/>
                          <a:ea typeface="Times New Roman"/>
                          <a:cs typeface="Times New Roman" pitchFamily="18" charset="0"/>
                        </a:rPr>
                        <a:t>100.0</a:t>
                      </a:r>
                      <a:endParaRPr lang="en-US" sz="2400" dirty="0">
                        <a:latin typeface="Calibri" pitchFamily="34" charset="0"/>
                        <a:ea typeface="Times New Roman"/>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1219200"/>
          <a:ext cx="7467600" cy="5254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endParaRPr lang="en-US" dirty="0"/>
          </a:p>
        </p:txBody>
      </p:sp>
      <p:sp>
        <p:nvSpPr>
          <p:cNvPr id="3" name="Content Placeholder 2"/>
          <p:cNvSpPr>
            <a:spLocks noGrp="1"/>
          </p:cNvSpPr>
          <p:nvPr>
            <p:ph sz="quarter" idx="1"/>
          </p:nvPr>
        </p:nvSpPr>
        <p:spPr>
          <a:xfrm>
            <a:off x="457200" y="457200"/>
            <a:ext cx="8382000" cy="6016752"/>
          </a:xfrm>
        </p:spPr>
        <p:txBody>
          <a:bodyPr>
            <a:normAutofit/>
          </a:bodyPr>
          <a:lstStyle/>
          <a:p>
            <a:pPr>
              <a:buNone/>
            </a:pPr>
            <a:endParaRPr lang="en-US" dirty="0" smtClean="0"/>
          </a:p>
          <a:p>
            <a:r>
              <a:rPr lang="en-US" sz="2800" b="1" dirty="0" smtClean="0">
                <a:latin typeface="Calibri" pitchFamily="34" charset="0"/>
              </a:rPr>
              <a:t>Mean Age of Participants: </a:t>
            </a:r>
            <a:r>
              <a:rPr lang="en-US" sz="2800" dirty="0" smtClean="0">
                <a:latin typeface="Calibri" pitchFamily="34" charset="0"/>
              </a:rPr>
              <a:t>The average age of the participants was found to be 29.09 years. </a:t>
            </a:r>
          </a:p>
          <a:p>
            <a:pPr>
              <a:buNone/>
            </a:pPr>
            <a:endParaRPr lang="en-US" dirty="0" smtClean="0">
              <a:latin typeface="Calibri" pitchFamily="34" charset="0"/>
            </a:endParaRPr>
          </a:p>
          <a:p>
            <a:pPr>
              <a:buNone/>
            </a:pPr>
            <a:endParaRPr lang="en-US" dirty="0" smtClean="0">
              <a:latin typeface="Calibri" pitchFamily="34" charset="0"/>
            </a:endParaRPr>
          </a:p>
          <a:p>
            <a:pPr>
              <a:buNone/>
            </a:pPr>
            <a:r>
              <a:rPr lang="en-US" dirty="0" smtClean="0">
                <a:latin typeface="Calibri" pitchFamily="34" charset="0"/>
              </a:rPr>
              <a:t> </a:t>
            </a:r>
          </a:p>
        </p:txBody>
      </p:sp>
      <p:graphicFrame>
        <p:nvGraphicFramePr>
          <p:cNvPr id="4" name="Table 3"/>
          <p:cNvGraphicFramePr>
            <a:graphicFrameLocks noGrp="1"/>
          </p:cNvGraphicFramePr>
          <p:nvPr/>
        </p:nvGraphicFramePr>
        <p:xfrm>
          <a:off x="228602" y="2209798"/>
          <a:ext cx="8381997" cy="1981201"/>
        </p:xfrm>
        <a:graphic>
          <a:graphicData uri="http://schemas.openxmlformats.org/drawingml/2006/table">
            <a:tbl>
              <a:tblPr firstRow="1" bandRow="1">
                <a:tableStyleId>{5C22544A-7EE6-4342-B048-85BDC9FD1C3A}</a:tableStyleId>
              </a:tblPr>
              <a:tblGrid>
                <a:gridCol w="1600198"/>
                <a:gridCol w="1088367"/>
                <a:gridCol w="1423358"/>
                <a:gridCol w="1423358"/>
                <a:gridCol w="1423358"/>
                <a:gridCol w="1423358"/>
              </a:tblGrid>
              <a:tr h="988336">
                <a:tc>
                  <a:txBody>
                    <a:bodyPr/>
                    <a:lstStyle/>
                    <a:p>
                      <a:pPr marL="0" marR="0" algn="ctr">
                        <a:lnSpc>
                          <a:spcPct val="115000"/>
                        </a:lnSpc>
                        <a:spcBef>
                          <a:spcPts val="0"/>
                        </a:spcBef>
                        <a:spcAft>
                          <a:spcPts val="0"/>
                        </a:spcAft>
                      </a:pPr>
                      <a:endParaRPr lang="en-US" sz="2400" dirty="0">
                        <a:latin typeface="Calibri" pitchFamily="34"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N</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Min.</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Max.</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Mean</a:t>
                      </a:r>
                    </a:p>
                  </a:txBody>
                  <a:tcPr marL="68580" marR="68580" marT="0" marB="0"/>
                </a:tc>
                <a:tc>
                  <a:txBody>
                    <a:bodyPr/>
                    <a:lstStyle/>
                    <a:p>
                      <a:pPr marL="0" marR="0" algn="ctr">
                        <a:lnSpc>
                          <a:spcPct val="115000"/>
                        </a:lnSpc>
                        <a:spcBef>
                          <a:spcPts val="0"/>
                        </a:spcBef>
                        <a:spcAft>
                          <a:spcPts val="0"/>
                        </a:spcAft>
                      </a:pPr>
                      <a:r>
                        <a:rPr lang="en-US" sz="2400">
                          <a:latin typeface="Calibri" pitchFamily="34" charset="0"/>
                          <a:ea typeface="Calibri"/>
                          <a:cs typeface="Times New Roman" pitchFamily="18" charset="0"/>
                        </a:rPr>
                        <a:t>Std. Dev.</a:t>
                      </a:r>
                    </a:p>
                  </a:txBody>
                  <a:tcPr marL="68580" marR="68580" marT="0" marB="0"/>
                </a:tc>
              </a:tr>
              <a:tr h="992865">
                <a:tc>
                  <a:txBody>
                    <a:bodyPr/>
                    <a:lstStyle/>
                    <a:p>
                      <a:pPr marL="0" marR="0">
                        <a:lnSpc>
                          <a:spcPct val="115000"/>
                        </a:lnSpc>
                        <a:spcBef>
                          <a:spcPts val="0"/>
                        </a:spcBef>
                        <a:spcAft>
                          <a:spcPts val="0"/>
                        </a:spcAft>
                      </a:pPr>
                      <a:r>
                        <a:rPr lang="en-US" sz="2400" dirty="0">
                          <a:latin typeface="Calibri" pitchFamily="34" charset="0"/>
                          <a:ea typeface="Calibri"/>
                          <a:cs typeface="Times New Roman" pitchFamily="18" charset="0"/>
                        </a:rPr>
                        <a:t>Age of the Participants</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65</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20</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53</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29.09</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8.349</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endParaRPr lang="en-US" dirty="0"/>
          </a:p>
        </p:txBody>
      </p:sp>
      <p:sp>
        <p:nvSpPr>
          <p:cNvPr id="3" name="Content Placeholder 2"/>
          <p:cNvSpPr>
            <a:spLocks noGrp="1"/>
          </p:cNvSpPr>
          <p:nvPr>
            <p:ph sz="quarter" idx="1"/>
          </p:nvPr>
        </p:nvSpPr>
        <p:spPr>
          <a:xfrm>
            <a:off x="457200" y="1066800"/>
            <a:ext cx="8229600" cy="5407152"/>
          </a:xfrm>
        </p:spPr>
        <p:txBody>
          <a:bodyPr>
            <a:normAutofit/>
          </a:bodyPr>
          <a:lstStyle/>
          <a:p>
            <a:r>
              <a:rPr lang="en-US" sz="2800" b="1" dirty="0" smtClean="0">
                <a:latin typeface="Calibri" pitchFamily="34" charset="0"/>
              </a:rPr>
              <a:t>Batch Wise Distribution:</a:t>
            </a:r>
            <a:r>
              <a:rPr lang="en-US" sz="2800" dirty="0" smtClean="0">
                <a:latin typeface="Calibri" pitchFamily="34" charset="0"/>
              </a:rPr>
              <a:t> Out of 65 participants,</a:t>
            </a:r>
            <a:r>
              <a:rPr lang="en-US" sz="2800" b="1" dirty="0" smtClean="0">
                <a:latin typeface="Calibri" pitchFamily="34" charset="0"/>
              </a:rPr>
              <a:t> </a:t>
            </a:r>
            <a:r>
              <a:rPr lang="en-US" sz="2800" dirty="0" smtClean="0">
                <a:latin typeface="Calibri" pitchFamily="34" charset="0"/>
              </a:rPr>
              <a:t>first year participants were 40 (61.5%) and second year participants were 25 (38.5%) in number.</a:t>
            </a:r>
          </a:p>
          <a:p>
            <a:endParaRPr lang="en-US" dirty="0" smtClean="0">
              <a:latin typeface="Calibri" pitchFamily="34" charset="0"/>
            </a:endParaRPr>
          </a:p>
          <a:p>
            <a:endParaRPr lang="en-US" dirty="0"/>
          </a:p>
        </p:txBody>
      </p:sp>
      <p:graphicFrame>
        <p:nvGraphicFramePr>
          <p:cNvPr id="4" name="Table 3"/>
          <p:cNvGraphicFramePr>
            <a:graphicFrameLocks noGrp="1"/>
          </p:cNvGraphicFramePr>
          <p:nvPr/>
        </p:nvGraphicFramePr>
        <p:xfrm>
          <a:off x="609600" y="3200400"/>
          <a:ext cx="7848600" cy="2667000"/>
        </p:xfrm>
        <a:graphic>
          <a:graphicData uri="http://schemas.openxmlformats.org/drawingml/2006/table">
            <a:tbl>
              <a:tblPr firstRow="1" bandRow="1">
                <a:tableStyleId>{5C22544A-7EE6-4342-B048-85BDC9FD1C3A}</a:tableStyleId>
              </a:tblPr>
              <a:tblGrid>
                <a:gridCol w="2616200"/>
                <a:gridCol w="2616200"/>
                <a:gridCol w="2616200"/>
              </a:tblGrid>
              <a:tr h="533400">
                <a:tc gridSpan="3">
                  <a:txBody>
                    <a:bodyPr/>
                    <a:lstStyle/>
                    <a:p>
                      <a:pPr marL="0" marR="0" algn="ctr">
                        <a:lnSpc>
                          <a:spcPct val="115000"/>
                        </a:lnSpc>
                        <a:spcBef>
                          <a:spcPts val="0"/>
                        </a:spcBef>
                        <a:spcAft>
                          <a:spcPts val="0"/>
                        </a:spcAft>
                      </a:pPr>
                      <a:r>
                        <a:rPr lang="en-US" sz="2400" dirty="0" smtClean="0">
                          <a:latin typeface="Calibri" pitchFamily="34" charset="0"/>
                          <a:ea typeface="Calibri"/>
                          <a:cs typeface="Times New Roman" pitchFamily="18" charset="0"/>
                        </a:rPr>
                        <a:t>Batch wise</a:t>
                      </a:r>
                      <a:endParaRPr lang="en-US" sz="2400" dirty="0">
                        <a:latin typeface="Calibri" pitchFamily="34" charset="0"/>
                        <a:ea typeface="Calibri"/>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tr>
              <a:tr h="533400">
                <a:tc>
                  <a:txBody>
                    <a:bodyPr/>
                    <a:lstStyle/>
                    <a:p>
                      <a:pPr marL="0" marR="0">
                        <a:lnSpc>
                          <a:spcPct val="115000"/>
                        </a:lnSpc>
                        <a:spcBef>
                          <a:spcPts val="0"/>
                        </a:spcBef>
                        <a:spcAft>
                          <a:spcPts val="0"/>
                        </a:spcAft>
                      </a:pPr>
                      <a:endParaRPr lang="en-US" sz="2400" dirty="0">
                        <a:latin typeface="Calibri" pitchFamily="34"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Frequency</a:t>
                      </a:r>
                    </a:p>
                  </a:txBody>
                  <a:tcPr marL="68580" marR="68580" marT="0" marB="0"/>
                </a:tc>
                <a:tc>
                  <a:txBody>
                    <a:bodyPr/>
                    <a:lstStyle/>
                    <a:p>
                      <a:pPr marL="0" marR="0" algn="ctr">
                        <a:lnSpc>
                          <a:spcPct val="115000"/>
                        </a:lnSpc>
                        <a:spcBef>
                          <a:spcPts val="0"/>
                        </a:spcBef>
                        <a:spcAft>
                          <a:spcPts val="0"/>
                        </a:spcAft>
                      </a:pPr>
                      <a:r>
                        <a:rPr lang="en-US" sz="2400">
                          <a:latin typeface="Calibri" pitchFamily="34" charset="0"/>
                          <a:ea typeface="Calibri"/>
                          <a:cs typeface="Times New Roman" pitchFamily="18" charset="0"/>
                        </a:rPr>
                        <a:t>Percent</a:t>
                      </a:r>
                    </a:p>
                  </a:txBody>
                  <a:tcPr marL="68580" marR="68580" marT="0" marB="0"/>
                </a:tc>
              </a:tr>
              <a:tr h="533400">
                <a:tc>
                  <a:txBody>
                    <a:bodyPr/>
                    <a:lstStyle/>
                    <a:p>
                      <a:pPr marL="0" marR="0">
                        <a:lnSpc>
                          <a:spcPct val="115000"/>
                        </a:lnSpc>
                        <a:spcBef>
                          <a:spcPts val="0"/>
                        </a:spcBef>
                        <a:spcAft>
                          <a:spcPts val="0"/>
                        </a:spcAft>
                      </a:pPr>
                      <a:r>
                        <a:rPr lang="en-US" sz="2400" dirty="0">
                          <a:latin typeface="Calibri" pitchFamily="34" charset="0"/>
                          <a:ea typeface="Calibri"/>
                          <a:cs typeface="Times New Roman" pitchFamily="18" charset="0"/>
                        </a:rPr>
                        <a:t>First</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40</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61.5</a:t>
                      </a:r>
                    </a:p>
                  </a:txBody>
                  <a:tcPr marL="68580" marR="68580" marT="0" marB="0"/>
                </a:tc>
              </a:tr>
              <a:tr h="533400">
                <a:tc>
                  <a:txBody>
                    <a:bodyPr/>
                    <a:lstStyle/>
                    <a:p>
                      <a:pPr marL="0" marR="0">
                        <a:lnSpc>
                          <a:spcPct val="115000"/>
                        </a:lnSpc>
                        <a:spcBef>
                          <a:spcPts val="0"/>
                        </a:spcBef>
                        <a:spcAft>
                          <a:spcPts val="0"/>
                        </a:spcAft>
                      </a:pPr>
                      <a:r>
                        <a:rPr lang="en-US" sz="2400" dirty="0">
                          <a:latin typeface="Calibri" pitchFamily="34" charset="0"/>
                          <a:ea typeface="Calibri"/>
                          <a:cs typeface="Times New Roman" pitchFamily="18" charset="0"/>
                        </a:rPr>
                        <a:t>Second</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25</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38.5</a:t>
                      </a:r>
                    </a:p>
                  </a:txBody>
                  <a:tcPr marL="68580" marR="68580" marT="0" marB="0"/>
                </a:tc>
              </a:tr>
              <a:tr h="533400">
                <a:tc>
                  <a:txBody>
                    <a:bodyPr/>
                    <a:lstStyle/>
                    <a:p>
                      <a:pPr marL="0" marR="0">
                        <a:lnSpc>
                          <a:spcPct val="115000"/>
                        </a:lnSpc>
                        <a:spcBef>
                          <a:spcPts val="0"/>
                        </a:spcBef>
                        <a:spcAft>
                          <a:spcPts val="0"/>
                        </a:spcAft>
                      </a:pPr>
                      <a:r>
                        <a:rPr lang="en-US" sz="2400">
                          <a:latin typeface="Calibri" pitchFamily="34" charset="0"/>
                          <a:ea typeface="Calibri"/>
                          <a:cs typeface="Times New Roman" pitchFamily="18" charset="0"/>
                        </a:rPr>
                        <a:t>Total</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65</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pitchFamily="18" charset="0"/>
                        </a:rPr>
                        <a:t>100.0</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endParaRPr lang="en-US" dirty="0"/>
          </a:p>
        </p:txBody>
      </p:sp>
      <p:sp>
        <p:nvSpPr>
          <p:cNvPr id="3" name="Content Placeholder 2"/>
          <p:cNvSpPr>
            <a:spLocks noGrp="1"/>
          </p:cNvSpPr>
          <p:nvPr>
            <p:ph sz="quarter" idx="1"/>
          </p:nvPr>
        </p:nvSpPr>
        <p:spPr>
          <a:xfrm>
            <a:off x="457200" y="838200"/>
            <a:ext cx="8001000" cy="5635752"/>
          </a:xfrm>
        </p:spPr>
        <p:txBody>
          <a:bodyPr>
            <a:normAutofit/>
          </a:bodyPr>
          <a:lstStyle/>
          <a:p>
            <a:r>
              <a:rPr lang="en-US" sz="2800" b="1" dirty="0" smtClean="0">
                <a:latin typeface="Calibri" pitchFamily="34" charset="0"/>
              </a:rPr>
              <a:t>Religion Wise Distribution: </a:t>
            </a:r>
            <a:r>
              <a:rPr lang="en-US" sz="2800" dirty="0" smtClean="0">
                <a:latin typeface="Calibri" pitchFamily="34" charset="0"/>
              </a:rPr>
              <a:t>Out of 65 participants, there were 63(96.9%) Hindu participants and 1 participant each from Muslim and Sikh community.</a:t>
            </a:r>
          </a:p>
          <a:p>
            <a:endParaRPr lang="en-US" sz="2800" dirty="0">
              <a:latin typeface="Calibri" pitchFamily="34" charset="0"/>
            </a:endParaRPr>
          </a:p>
        </p:txBody>
      </p:sp>
      <p:graphicFrame>
        <p:nvGraphicFramePr>
          <p:cNvPr id="4" name="Table 3"/>
          <p:cNvGraphicFramePr>
            <a:graphicFrameLocks noGrp="1"/>
          </p:cNvGraphicFramePr>
          <p:nvPr/>
        </p:nvGraphicFramePr>
        <p:xfrm>
          <a:off x="762000" y="2666998"/>
          <a:ext cx="7543800" cy="3086102"/>
        </p:xfrm>
        <a:graphic>
          <a:graphicData uri="http://schemas.openxmlformats.org/drawingml/2006/table">
            <a:tbl>
              <a:tblPr firstRow="1" bandRow="1">
                <a:tableStyleId>{5C22544A-7EE6-4342-B048-85BDC9FD1C3A}</a:tableStyleId>
              </a:tblPr>
              <a:tblGrid>
                <a:gridCol w="2514600"/>
                <a:gridCol w="2514600"/>
                <a:gridCol w="2514600"/>
              </a:tblGrid>
              <a:tr h="552732">
                <a:tc gridSpan="2">
                  <a:txBody>
                    <a:bodyPr/>
                    <a:lstStyle/>
                    <a:p>
                      <a:pPr marL="0" marR="0" algn="ctr">
                        <a:lnSpc>
                          <a:spcPct val="115000"/>
                        </a:lnSpc>
                        <a:spcBef>
                          <a:spcPts val="0"/>
                        </a:spcBef>
                        <a:spcAft>
                          <a:spcPts val="0"/>
                        </a:spcAft>
                      </a:pPr>
                      <a:r>
                        <a:rPr lang="en-US" sz="2000" dirty="0">
                          <a:latin typeface="Calibri" pitchFamily="34" charset="0"/>
                          <a:ea typeface="Calibri"/>
                          <a:cs typeface="Times New Roman" pitchFamily="18" charset="0"/>
                        </a:rPr>
                        <a:t>     Religion of the Participants</a:t>
                      </a:r>
                    </a:p>
                  </a:txBody>
                  <a:tcPr marL="68580" marR="68580" marT="0" marB="0"/>
                </a:tc>
                <a:tc hMerge="1">
                  <a:txBody>
                    <a:bodyPr/>
                    <a:lstStyle/>
                    <a:p>
                      <a:endParaRPr lang="en-US"/>
                    </a:p>
                  </a:txBody>
                  <a:tcPr/>
                </a:tc>
                <a:tc>
                  <a:txBody>
                    <a:bodyPr/>
                    <a:lstStyle/>
                    <a:p>
                      <a:endParaRPr lang="en-US" sz="2000">
                        <a:latin typeface="Calibri" pitchFamily="34" charset="0"/>
                      </a:endParaRPr>
                    </a:p>
                  </a:txBody>
                  <a:tcPr marL="68580" marR="68580" marT="0" marB="0"/>
                </a:tc>
              </a:tr>
              <a:tr h="506674">
                <a:tc>
                  <a:txBody>
                    <a:bodyPr/>
                    <a:lstStyle/>
                    <a:p>
                      <a:pPr marL="0" marR="0" algn="ctr">
                        <a:lnSpc>
                          <a:spcPct val="115000"/>
                        </a:lnSpc>
                        <a:spcBef>
                          <a:spcPts val="0"/>
                        </a:spcBef>
                        <a:spcAft>
                          <a:spcPts val="0"/>
                        </a:spcAft>
                      </a:pPr>
                      <a:endParaRPr lang="en-US" sz="2000" dirty="0">
                        <a:latin typeface="Calibri" pitchFamily="34"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pitchFamily="18" charset="0"/>
                        </a:rPr>
                        <a:t>Frequency</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Percent</a:t>
                      </a:r>
                    </a:p>
                  </a:txBody>
                  <a:tcPr marL="68580" marR="68580" marT="0" marB="0"/>
                </a:tc>
              </a:tr>
              <a:tr h="506674">
                <a:tc>
                  <a:txBody>
                    <a:bodyPr/>
                    <a:lstStyle/>
                    <a:p>
                      <a:pPr marL="0" marR="0" algn="ctr">
                        <a:lnSpc>
                          <a:spcPct val="115000"/>
                        </a:lnSpc>
                        <a:spcBef>
                          <a:spcPts val="0"/>
                        </a:spcBef>
                        <a:spcAft>
                          <a:spcPts val="0"/>
                        </a:spcAft>
                      </a:pPr>
                      <a:r>
                        <a:rPr lang="en-US" sz="2000" dirty="0">
                          <a:latin typeface="Calibri" pitchFamily="34" charset="0"/>
                          <a:ea typeface="Calibri"/>
                          <a:cs typeface="Times New Roman" pitchFamily="18" charset="0"/>
                        </a:rPr>
                        <a:t>Hindu</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pitchFamily="18" charset="0"/>
                        </a:rPr>
                        <a:t>63</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96.9</a:t>
                      </a:r>
                    </a:p>
                  </a:txBody>
                  <a:tcPr marL="68580" marR="68580" marT="0" marB="0"/>
                </a:tc>
              </a:tr>
              <a:tr h="506674">
                <a:tc>
                  <a:txBody>
                    <a:bodyPr/>
                    <a:lstStyle/>
                    <a:p>
                      <a:pPr marL="0" marR="0" algn="ctr">
                        <a:lnSpc>
                          <a:spcPct val="115000"/>
                        </a:lnSpc>
                        <a:spcBef>
                          <a:spcPts val="0"/>
                        </a:spcBef>
                        <a:spcAft>
                          <a:spcPts val="0"/>
                        </a:spcAft>
                      </a:pPr>
                      <a:r>
                        <a:rPr lang="en-US" sz="2000" dirty="0">
                          <a:latin typeface="Calibri" pitchFamily="34" charset="0"/>
                          <a:ea typeface="Calibri"/>
                          <a:cs typeface="Times New Roman" pitchFamily="18" charset="0"/>
                        </a:rPr>
                        <a:t>Muslim</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pitchFamily="18" charset="0"/>
                        </a:rPr>
                        <a:t>1</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1.5</a:t>
                      </a:r>
                    </a:p>
                  </a:txBody>
                  <a:tcPr marL="68580" marR="68580" marT="0" marB="0"/>
                </a:tc>
              </a:tr>
              <a:tr h="506674">
                <a:tc>
                  <a:txBody>
                    <a:bodyPr/>
                    <a:lstStyle/>
                    <a:p>
                      <a:pPr marL="0" marR="0" algn="ctr">
                        <a:lnSpc>
                          <a:spcPct val="115000"/>
                        </a:lnSpc>
                        <a:spcBef>
                          <a:spcPts val="0"/>
                        </a:spcBef>
                        <a:spcAft>
                          <a:spcPts val="0"/>
                        </a:spcAft>
                      </a:pPr>
                      <a:r>
                        <a:rPr lang="en-US" sz="2000" dirty="0">
                          <a:latin typeface="Calibri" pitchFamily="34" charset="0"/>
                          <a:ea typeface="Calibri"/>
                          <a:cs typeface="Times New Roman" pitchFamily="18" charset="0"/>
                        </a:rPr>
                        <a:t>Sikh</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pitchFamily="18" charset="0"/>
                        </a:rPr>
                        <a:t>1</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1.5</a:t>
                      </a:r>
                    </a:p>
                  </a:txBody>
                  <a:tcPr marL="68580" marR="68580" marT="0" marB="0"/>
                </a:tc>
              </a:tr>
              <a:tr h="506674">
                <a:tc>
                  <a:txBody>
                    <a:bodyPr/>
                    <a:lstStyle/>
                    <a:p>
                      <a:pPr marL="0" marR="0" algn="ctr">
                        <a:lnSpc>
                          <a:spcPct val="115000"/>
                        </a:lnSpc>
                        <a:spcBef>
                          <a:spcPts val="0"/>
                        </a:spcBef>
                        <a:spcAft>
                          <a:spcPts val="0"/>
                        </a:spcAft>
                      </a:pPr>
                      <a:r>
                        <a:rPr lang="en-US" sz="2000">
                          <a:latin typeface="Calibri" pitchFamily="34" charset="0"/>
                          <a:ea typeface="Calibri"/>
                          <a:cs typeface="Times New Roman" pitchFamily="18" charset="0"/>
                        </a:rPr>
                        <a:t>Total</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pitchFamily="18" charset="0"/>
                        </a:rPr>
                        <a:t>65</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100.0</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153400" cy="1143000"/>
          </a:xfrm>
        </p:spPr>
        <p:txBody>
          <a:bodyPr>
            <a:normAutofit/>
          </a:bodyPr>
          <a:lstStyle/>
          <a:p>
            <a:pPr algn="ctr"/>
            <a:r>
              <a:rPr lang="en-US" sz="4400" b="1" u="sng" dirty="0" smtClean="0">
                <a:latin typeface="Calibri" pitchFamily="34" charset="0"/>
              </a:rPr>
              <a:t>introduction</a:t>
            </a:r>
            <a:endParaRPr lang="en-US" sz="4400" b="1" u="sng" dirty="0">
              <a:latin typeface="Calibri" pitchFamily="34" charset="0"/>
            </a:endParaRPr>
          </a:p>
        </p:txBody>
      </p:sp>
      <p:sp>
        <p:nvSpPr>
          <p:cNvPr id="3" name="Content Placeholder 2"/>
          <p:cNvSpPr>
            <a:spLocks noGrp="1"/>
          </p:cNvSpPr>
          <p:nvPr>
            <p:ph sz="quarter" idx="1"/>
          </p:nvPr>
        </p:nvSpPr>
        <p:spPr>
          <a:xfrm>
            <a:off x="457200" y="1981200"/>
            <a:ext cx="7467600" cy="4492752"/>
          </a:xfrm>
        </p:spPr>
        <p:txBody>
          <a:bodyPr/>
          <a:lstStyle/>
          <a:p>
            <a:r>
              <a:rPr lang="en-US" b="1" dirty="0" smtClean="0">
                <a:latin typeface="Calibri" pitchFamily="34" charset="0"/>
              </a:rPr>
              <a:t>Spirituality: </a:t>
            </a:r>
          </a:p>
          <a:p>
            <a:pPr algn="just">
              <a:buNone/>
            </a:pPr>
            <a:r>
              <a:rPr lang="en-US" dirty="0" smtClean="0"/>
              <a:t>    </a:t>
            </a:r>
            <a:r>
              <a:rPr lang="en-US" dirty="0" smtClean="0">
                <a:latin typeface="Calibri" pitchFamily="34" charset="0"/>
              </a:rPr>
              <a:t>In 1983 health as a state of "physical, mental, spiritual and social well-being and not merely the absence of disease or infirmity".</a:t>
            </a:r>
          </a:p>
          <a:p>
            <a:pPr algn="just"/>
            <a:endParaRPr lang="en-US" dirty="0" smtClean="0">
              <a:latin typeface="Calibri" pitchFamily="34" charset="0"/>
            </a:endParaRPr>
          </a:p>
          <a:p>
            <a:pPr algn="just"/>
            <a:r>
              <a:rPr lang="en-US" dirty="0" smtClean="0">
                <a:latin typeface="Calibri" pitchFamily="34" charset="0"/>
              </a:rPr>
              <a:t>The spiritual dimension is understood to imply a phenomenon that is not material in nature, but belongs to the realm of ideas, beliefs, values and ethics that have arisen in the minds and conscience of human beings, particularly ennobling ideas.</a:t>
            </a:r>
            <a:endParaRPr lang="en-US" dirty="0">
              <a:latin typeface="Calibri" pitchFamily="34" charset="0"/>
            </a:endParaRPr>
          </a:p>
        </p:txBody>
      </p:sp>
      <p:pic>
        <p:nvPicPr>
          <p:cNvPr id="22529" name="Picture 1" descr="C:\Users\dell\Desktop\index.jpg"/>
          <p:cNvPicPr>
            <a:picLocks noChangeAspect="1" noChangeArrowheads="1"/>
          </p:cNvPicPr>
          <p:nvPr/>
        </p:nvPicPr>
        <p:blipFill>
          <a:blip r:embed="rId2" cstate="print"/>
          <a:srcRect/>
          <a:stretch>
            <a:fillRect/>
          </a:stretch>
        </p:blipFill>
        <p:spPr bwMode="auto">
          <a:xfrm>
            <a:off x="5638800" y="533400"/>
            <a:ext cx="3124201" cy="18288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ctr"/>
            <a:r>
              <a:rPr lang="en-US" sz="4400" b="1" dirty="0" smtClean="0">
                <a:latin typeface="Calibri" pitchFamily="34" charset="0"/>
              </a:rPr>
              <a:t>Spirituality Level of Participants</a:t>
            </a:r>
            <a:endParaRPr lang="en-US" sz="4400" dirty="0">
              <a:latin typeface="Calibri" pitchFamily="34" charset="0"/>
            </a:endParaRPr>
          </a:p>
        </p:txBody>
      </p:sp>
      <p:graphicFrame>
        <p:nvGraphicFramePr>
          <p:cNvPr id="4" name="Content Placeholder 3"/>
          <p:cNvGraphicFramePr>
            <a:graphicFrameLocks noGrp="1"/>
          </p:cNvGraphicFramePr>
          <p:nvPr>
            <p:ph sz="quarter" idx="1"/>
          </p:nvPr>
        </p:nvGraphicFramePr>
        <p:xfrm>
          <a:off x="457200" y="1600200"/>
          <a:ext cx="8077200" cy="2514600"/>
        </p:xfrm>
        <a:graphic>
          <a:graphicData uri="http://schemas.openxmlformats.org/drawingml/2006/table">
            <a:tbl>
              <a:tblPr firstRow="1" bandRow="1">
                <a:tableStyleId>{5C22544A-7EE6-4342-B048-85BDC9FD1C3A}</a:tableStyleId>
              </a:tblPr>
              <a:tblGrid>
                <a:gridCol w="1346200"/>
                <a:gridCol w="1346200"/>
                <a:gridCol w="1346200"/>
                <a:gridCol w="1346200"/>
                <a:gridCol w="1346200"/>
                <a:gridCol w="1346200"/>
              </a:tblGrid>
              <a:tr h="838200">
                <a:tc gridSpan="6">
                  <a:txBody>
                    <a:bodyPr/>
                    <a:lstStyle/>
                    <a:p>
                      <a:pPr marL="0" marR="0" algn="ctr">
                        <a:lnSpc>
                          <a:spcPct val="115000"/>
                        </a:lnSpc>
                        <a:spcBef>
                          <a:spcPts val="0"/>
                        </a:spcBef>
                        <a:spcAft>
                          <a:spcPts val="0"/>
                        </a:spcAft>
                      </a:pPr>
                      <a:r>
                        <a:rPr lang="en-US" sz="2400" dirty="0" smtClean="0">
                          <a:latin typeface="Calibri" pitchFamily="34" charset="0"/>
                          <a:ea typeface="Calibri"/>
                          <a:cs typeface="Times New Roman"/>
                        </a:rPr>
                        <a:t>Descriptive </a:t>
                      </a:r>
                      <a:r>
                        <a:rPr lang="en-US" sz="2400" dirty="0">
                          <a:latin typeface="Calibri" pitchFamily="34" charset="0"/>
                          <a:ea typeface="Calibri"/>
                          <a:cs typeface="Times New Roman"/>
                        </a:rPr>
                        <a:t>Statistics (Perceived Spirituality)</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38200">
                <a:tc>
                  <a:txBody>
                    <a:bodyPr/>
                    <a:lstStyle/>
                    <a:p>
                      <a:pPr marL="0" marR="0" algn="ctr">
                        <a:lnSpc>
                          <a:spcPct val="115000"/>
                        </a:lnSpc>
                        <a:spcBef>
                          <a:spcPts val="0"/>
                        </a:spcBef>
                        <a:spcAft>
                          <a:spcPts val="0"/>
                        </a:spcAft>
                      </a:pPr>
                      <a:endParaRPr lang="en-US" sz="1800" dirty="0">
                        <a:latin typeface="Times New Roman"/>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N</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Min.</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Max.</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Mean</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Std. Dev.</a:t>
                      </a:r>
                    </a:p>
                  </a:txBody>
                  <a:tcPr marL="68580" marR="68580" marT="0" marB="0"/>
                </a:tc>
              </a:tr>
              <a:tr h="838200">
                <a:tc>
                  <a:txBody>
                    <a:bodyPr/>
                    <a:lstStyle/>
                    <a:p>
                      <a:pPr marL="0" marR="0">
                        <a:lnSpc>
                          <a:spcPct val="115000"/>
                        </a:lnSpc>
                        <a:spcBef>
                          <a:spcPts val="0"/>
                        </a:spcBef>
                        <a:spcAft>
                          <a:spcPts val="0"/>
                        </a:spcAft>
                      </a:pPr>
                      <a:r>
                        <a:rPr lang="en-US" sz="2000" dirty="0">
                          <a:latin typeface="Calibri" pitchFamily="34" charset="0"/>
                          <a:ea typeface="Calibri"/>
                          <a:cs typeface="Times New Roman"/>
                        </a:rPr>
                        <a:t>Overall</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65</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2.00</a:t>
                      </a:r>
                    </a:p>
                  </a:txBody>
                  <a:tcPr marL="68580" marR="68580" marT="0" marB="0"/>
                </a:tc>
                <a:tc>
                  <a:txBody>
                    <a:bodyPr/>
                    <a:lstStyle/>
                    <a:p>
                      <a:pPr marL="0" marR="0" algn="ctr">
                        <a:lnSpc>
                          <a:spcPct val="115000"/>
                        </a:lnSpc>
                        <a:spcBef>
                          <a:spcPts val="0"/>
                        </a:spcBef>
                        <a:spcAft>
                          <a:spcPts val="0"/>
                        </a:spcAft>
                      </a:pPr>
                      <a:r>
                        <a:rPr lang="en-US" sz="2000">
                          <a:latin typeface="Calibri" pitchFamily="34" charset="0"/>
                          <a:ea typeface="Calibri"/>
                          <a:cs typeface="Times New Roman"/>
                        </a:rPr>
                        <a:t>4.61</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3.66</a:t>
                      </a:r>
                    </a:p>
                  </a:txBody>
                  <a:tcPr marL="68580" marR="68580" marT="0" marB="0"/>
                </a:tc>
                <a:tc>
                  <a:txBody>
                    <a:bodyPr/>
                    <a:lstStyle/>
                    <a:p>
                      <a:pPr marL="0" marR="0" algn="ctr">
                        <a:lnSpc>
                          <a:spcPct val="115000"/>
                        </a:lnSpc>
                        <a:spcBef>
                          <a:spcPts val="0"/>
                        </a:spcBef>
                        <a:spcAft>
                          <a:spcPts val="0"/>
                        </a:spcAft>
                      </a:pPr>
                      <a:r>
                        <a:rPr lang="en-US" sz="2000" dirty="0">
                          <a:latin typeface="Calibri" pitchFamily="34" charset="0"/>
                          <a:ea typeface="Calibri"/>
                          <a:cs typeface="Times New Roman"/>
                        </a:rPr>
                        <a:t>.591</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401762"/>
          </a:xfrm>
        </p:spPr>
        <p:txBody>
          <a:bodyPr>
            <a:noAutofit/>
          </a:bodyPr>
          <a:lstStyle/>
          <a:p>
            <a:pPr algn="ctr"/>
            <a:r>
              <a:rPr lang="en-US" sz="4400" b="1" dirty="0" smtClean="0">
                <a:latin typeface="Calibri" pitchFamily="34" charset="0"/>
              </a:rPr>
              <a:t>ONE SAMPLE TEST</a:t>
            </a:r>
            <a:br>
              <a:rPr lang="en-US" sz="4400" b="1" dirty="0" smtClean="0">
                <a:latin typeface="Calibri" pitchFamily="34" charset="0"/>
              </a:rPr>
            </a:br>
            <a:r>
              <a:rPr lang="en-US" sz="4400" b="1" dirty="0" smtClean="0">
                <a:latin typeface="Calibri" pitchFamily="34" charset="0"/>
              </a:rPr>
              <a:t>spirituality level of participants</a:t>
            </a:r>
            <a:endParaRPr lang="en-US" sz="4400" b="1" dirty="0">
              <a:latin typeface="Calibri" pitchFamily="34" charset="0"/>
            </a:endParaRPr>
          </a:p>
        </p:txBody>
      </p:sp>
      <p:graphicFrame>
        <p:nvGraphicFramePr>
          <p:cNvPr id="4" name="Content Placeholder 3"/>
          <p:cNvGraphicFramePr>
            <a:graphicFrameLocks noGrp="1"/>
          </p:cNvGraphicFramePr>
          <p:nvPr>
            <p:ph sz="quarter" idx="1"/>
          </p:nvPr>
        </p:nvGraphicFramePr>
        <p:xfrm>
          <a:off x="381000" y="1905000"/>
          <a:ext cx="8229600" cy="31242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609600">
                <a:tc gridSpan="5">
                  <a:txBody>
                    <a:bodyPr/>
                    <a:lstStyle/>
                    <a:p>
                      <a:pPr marL="0" marR="0" algn="ctr">
                        <a:spcBef>
                          <a:spcPts val="0"/>
                        </a:spcBef>
                        <a:spcAft>
                          <a:spcPts val="0"/>
                        </a:spcAft>
                      </a:pPr>
                      <a:r>
                        <a:rPr lang="en-US" sz="2400" dirty="0">
                          <a:latin typeface="Calibri" pitchFamily="34" charset="0"/>
                          <a:ea typeface="Times New Roman"/>
                          <a:cs typeface="Times New Roman"/>
                        </a:rPr>
                        <a:t>One Sample Test</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3400">
                <a:tc gridSpan="5">
                  <a:txBody>
                    <a:bodyPr/>
                    <a:lstStyle/>
                    <a:p>
                      <a:pPr marL="0" marR="0" algn="ctr">
                        <a:spcBef>
                          <a:spcPts val="0"/>
                        </a:spcBef>
                        <a:spcAft>
                          <a:spcPts val="0"/>
                        </a:spcAft>
                      </a:pPr>
                      <a:r>
                        <a:rPr lang="en-US" sz="2400" dirty="0" smtClean="0">
                          <a:latin typeface="Calibri" pitchFamily="34" charset="0"/>
                          <a:ea typeface="Times New Roman"/>
                          <a:cs typeface="Times New Roman"/>
                        </a:rPr>
                        <a:t>    </a:t>
                      </a:r>
                      <a:r>
                        <a:rPr lang="en-US" sz="2400" dirty="0">
                          <a:latin typeface="Calibri" pitchFamily="34" charset="0"/>
                          <a:ea typeface="Times New Roman"/>
                          <a:cs typeface="Times New Roman"/>
                        </a:rPr>
                        <a:t>Test Value = 3</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90600">
                <a:tc>
                  <a:txBody>
                    <a:bodyPr/>
                    <a:lstStyle/>
                    <a:p>
                      <a:pPr marL="0" marR="0" algn="ctr">
                        <a:spcBef>
                          <a:spcPts val="0"/>
                        </a:spcBef>
                        <a:spcAft>
                          <a:spcPts val="0"/>
                        </a:spcAft>
                      </a:pPr>
                      <a:endParaRPr lang="en-US" sz="2400" dirty="0">
                        <a:latin typeface="Calibri" pitchFamily="34" charset="0"/>
                        <a:ea typeface="Times New Roman"/>
                        <a:cs typeface="Times New Roman"/>
                      </a:endParaRP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t</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Mean</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Mean Difference</a:t>
                      </a:r>
                    </a:p>
                  </a:txBody>
                  <a:tcPr marL="68580" marR="68580" marT="0" marB="0"/>
                </a:tc>
                <a:tc>
                  <a:txBody>
                    <a:bodyPr/>
                    <a:lstStyle/>
                    <a:p>
                      <a:pPr marL="0" marR="0" algn="ctr">
                        <a:spcBef>
                          <a:spcPts val="0"/>
                        </a:spcBef>
                        <a:spcAft>
                          <a:spcPts val="0"/>
                        </a:spcAft>
                      </a:pPr>
                      <a:r>
                        <a:rPr lang="en-US" sz="2400">
                          <a:latin typeface="Calibri" pitchFamily="34" charset="0"/>
                          <a:ea typeface="Times New Roman"/>
                          <a:cs typeface="Times New Roman"/>
                        </a:rPr>
                        <a:t>Sig.</a:t>
                      </a:r>
                    </a:p>
                  </a:txBody>
                  <a:tcPr marL="68580" marR="68580" marT="0" marB="0"/>
                </a:tc>
              </a:tr>
              <a:tr h="990600">
                <a:tc>
                  <a:txBody>
                    <a:bodyPr/>
                    <a:lstStyle/>
                    <a:p>
                      <a:pPr marL="0" marR="0" algn="ctr">
                        <a:spcBef>
                          <a:spcPts val="0"/>
                        </a:spcBef>
                        <a:spcAft>
                          <a:spcPts val="0"/>
                        </a:spcAft>
                      </a:pPr>
                      <a:r>
                        <a:rPr lang="en-US" sz="2400" dirty="0">
                          <a:latin typeface="Calibri" pitchFamily="34" charset="0"/>
                          <a:ea typeface="Times New Roman"/>
                          <a:cs typeface="Times New Roman"/>
                        </a:rPr>
                        <a:t>Perceived Spirituality</a:t>
                      </a:r>
                    </a:p>
                  </a:txBody>
                  <a:tcPr marL="68580" marR="68580" marT="0" marB="0"/>
                </a:tc>
                <a:tc>
                  <a:txBody>
                    <a:bodyPr/>
                    <a:lstStyle/>
                    <a:p>
                      <a:pPr marL="0" marR="0" algn="ctr">
                        <a:spcBef>
                          <a:spcPts val="0"/>
                        </a:spcBef>
                        <a:spcAft>
                          <a:spcPts val="0"/>
                        </a:spcAft>
                      </a:pPr>
                      <a:r>
                        <a:rPr lang="en-US" sz="2400">
                          <a:latin typeface="Calibri" pitchFamily="34" charset="0"/>
                          <a:ea typeface="Times New Roman"/>
                          <a:cs typeface="Times New Roman"/>
                        </a:rPr>
                        <a:t>9.055</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3.66</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.664</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.000</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Calibri" pitchFamily="34" charset="0"/>
              </a:rPr>
              <a:t>Spirituality level gender wise</a:t>
            </a:r>
            <a:endParaRPr lang="en-US" sz="4400" b="1" dirty="0">
              <a:latin typeface="Calibri" pitchFamily="34" charset="0"/>
            </a:endParaRPr>
          </a:p>
        </p:txBody>
      </p:sp>
      <p:graphicFrame>
        <p:nvGraphicFramePr>
          <p:cNvPr id="4" name="Content Placeholder 3"/>
          <p:cNvGraphicFramePr>
            <a:graphicFrameLocks noGrp="1"/>
          </p:cNvGraphicFramePr>
          <p:nvPr>
            <p:ph sz="quarter" idx="1"/>
          </p:nvPr>
        </p:nvGraphicFramePr>
        <p:xfrm>
          <a:off x="381000" y="2133600"/>
          <a:ext cx="7848600" cy="3192686"/>
        </p:xfrm>
        <a:graphic>
          <a:graphicData uri="http://schemas.openxmlformats.org/drawingml/2006/table">
            <a:tbl>
              <a:tblPr firstRow="1" bandRow="1">
                <a:tableStyleId>{5C22544A-7EE6-4342-B048-85BDC9FD1C3A}</a:tableStyleId>
              </a:tblPr>
              <a:tblGrid>
                <a:gridCol w="1549400"/>
                <a:gridCol w="1041400"/>
                <a:gridCol w="1143000"/>
                <a:gridCol w="1219200"/>
                <a:gridCol w="1143000"/>
                <a:gridCol w="1752600"/>
              </a:tblGrid>
              <a:tr h="914400">
                <a:tc gridSpan="6">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400" dirty="0" smtClean="0">
                          <a:latin typeface="Calibri" pitchFamily="34" charset="0"/>
                          <a:ea typeface="Calibri"/>
                          <a:cs typeface="Times New Roman"/>
                        </a:rPr>
                        <a:t>Gender Wise</a:t>
                      </a:r>
                    </a:p>
                    <a:p>
                      <a:pPr marL="0" marR="0" indent="0" algn="ctr" defTabSz="914400" rtl="0" eaLnBrk="1" fontAlgn="auto" latinLnBrk="0" hangingPunct="1">
                        <a:lnSpc>
                          <a:spcPct val="115000"/>
                        </a:lnSpc>
                        <a:spcBef>
                          <a:spcPts val="0"/>
                        </a:spcBef>
                        <a:spcAft>
                          <a:spcPts val="0"/>
                        </a:spcAft>
                        <a:buClrTx/>
                        <a:buSzTx/>
                        <a:buFontTx/>
                        <a:buNone/>
                        <a:tabLst/>
                        <a:defRPr/>
                      </a:pPr>
                      <a:endParaRPr lang="en-US" sz="2000" dirty="0" smtClean="0">
                        <a:latin typeface="Calibri" pitchFamily="34" charset="0"/>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34487">
                <a:tc>
                  <a:txBody>
                    <a:bodyPr/>
                    <a:lstStyle/>
                    <a:p>
                      <a:endParaRPr lang="en-US" sz="2400" dirty="0"/>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N</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Min.</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Max.</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Mean</a:t>
                      </a:r>
                    </a:p>
                  </a:txBody>
                  <a:tcPr marL="68580" marR="68580" marT="0" marB="0"/>
                </a:tc>
                <a:tc>
                  <a:txBody>
                    <a:bodyPr/>
                    <a:lstStyle/>
                    <a:p>
                      <a:pPr marL="0" marR="0" algn="ctr">
                        <a:lnSpc>
                          <a:spcPct val="115000"/>
                        </a:lnSpc>
                        <a:spcBef>
                          <a:spcPts val="0"/>
                        </a:spcBef>
                        <a:spcAft>
                          <a:spcPts val="0"/>
                        </a:spcAft>
                      </a:pPr>
                      <a:r>
                        <a:rPr lang="en-US" sz="2400" dirty="0" smtClean="0">
                          <a:latin typeface="Calibri" pitchFamily="34" charset="0"/>
                          <a:ea typeface="Calibri"/>
                          <a:cs typeface="Times New Roman"/>
                        </a:rPr>
                        <a:t>Independent T-Test</a:t>
                      </a:r>
                      <a:endParaRPr lang="en-US" sz="2400" dirty="0">
                        <a:latin typeface="Calibri" pitchFamily="34" charset="0"/>
                        <a:ea typeface="Calibri"/>
                        <a:cs typeface="Times New Roman"/>
                      </a:endParaRPr>
                    </a:p>
                  </a:txBody>
                  <a:tcPr marL="68580" marR="68580" marT="0" marB="0"/>
                </a:tc>
              </a:tr>
              <a:tr h="718519">
                <a:tc>
                  <a:txBody>
                    <a:bodyPr/>
                    <a:lstStyle/>
                    <a:p>
                      <a:pPr marL="0" marR="0">
                        <a:lnSpc>
                          <a:spcPct val="115000"/>
                        </a:lnSpc>
                        <a:spcBef>
                          <a:spcPts val="0"/>
                        </a:spcBef>
                        <a:spcAft>
                          <a:spcPts val="0"/>
                        </a:spcAft>
                      </a:pPr>
                      <a:r>
                        <a:rPr lang="en-US" sz="2400" dirty="0">
                          <a:latin typeface="Calibri" pitchFamily="34" charset="0"/>
                          <a:ea typeface="Calibri"/>
                          <a:cs typeface="Times New Roman"/>
                        </a:rPr>
                        <a:t>Male</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24</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2.00</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4.61</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3.62</a:t>
                      </a:r>
                    </a:p>
                  </a:txBody>
                  <a:tcPr marL="68580" marR="68580" marT="0" marB="0"/>
                </a:tc>
                <a:tc rowSpan="2">
                  <a:txBody>
                    <a:bodyPr/>
                    <a:lstStyle/>
                    <a:p>
                      <a:pPr marL="0" marR="0" algn="ctr">
                        <a:lnSpc>
                          <a:spcPct val="115000"/>
                        </a:lnSpc>
                        <a:spcBef>
                          <a:spcPts val="0"/>
                        </a:spcBef>
                        <a:spcAft>
                          <a:spcPts val="0"/>
                        </a:spcAft>
                      </a:pPr>
                      <a:endParaRPr kumimoji="0" lang="en-US" sz="2400" kern="1200" dirty="0" smtClean="0">
                        <a:solidFill>
                          <a:schemeClr val="dk1"/>
                        </a:solidFill>
                        <a:latin typeface="+mn-lt"/>
                        <a:ea typeface="+mn-ea"/>
                        <a:cs typeface="+mn-cs"/>
                      </a:endParaRPr>
                    </a:p>
                    <a:p>
                      <a:pPr marL="0" marR="0" algn="ctr">
                        <a:lnSpc>
                          <a:spcPct val="115000"/>
                        </a:lnSpc>
                        <a:spcBef>
                          <a:spcPts val="0"/>
                        </a:spcBef>
                        <a:spcAft>
                          <a:spcPts val="0"/>
                        </a:spcAft>
                      </a:pPr>
                      <a:r>
                        <a:rPr kumimoji="0" lang="en-US" sz="2800" kern="1200" dirty="0" smtClean="0">
                          <a:solidFill>
                            <a:schemeClr val="dk1"/>
                          </a:solidFill>
                          <a:latin typeface="Calibri" pitchFamily="34" charset="0"/>
                          <a:ea typeface="+mn-ea"/>
                          <a:cs typeface="+mn-cs"/>
                        </a:rPr>
                        <a:t>P=.694</a:t>
                      </a:r>
                      <a:endParaRPr lang="en-US" sz="2800" dirty="0">
                        <a:latin typeface="Calibri" pitchFamily="34" charset="0"/>
                        <a:ea typeface="Calibri"/>
                        <a:cs typeface="Times New Roman"/>
                      </a:endParaRPr>
                    </a:p>
                  </a:txBody>
                  <a:tcPr marL="68580" marR="68580" marT="0" marB="0"/>
                </a:tc>
              </a:tr>
              <a:tr h="718519">
                <a:tc>
                  <a:txBody>
                    <a:bodyPr/>
                    <a:lstStyle/>
                    <a:p>
                      <a:pPr marL="0" marR="0">
                        <a:lnSpc>
                          <a:spcPct val="115000"/>
                        </a:lnSpc>
                        <a:spcBef>
                          <a:spcPts val="0"/>
                        </a:spcBef>
                        <a:spcAft>
                          <a:spcPts val="0"/>
                        </a:spcAft>
                      </a:pPr>
                      <a:r>
                        <a:rPr lang="en-US" sz="2400" dirty="0">
                          <a:latin typeface="Calibri" pitchFamily="34" charset="0"/>
                          <a:ea typeface="Calibri"/>
                          <a:cs typeface="Times New Roman"/>
                        </a:rPr>
                        <a:t>Female</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41</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2.64</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4.43</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3.68</a:t>
                      </a:r>
                    </a:p>
                  </a:txBody>
                  <a:tcPr marL="68580" marR="68580" marT="0" marB="0"/>
                </a:tc>
                <a:tc vMerge="1">
                  <a:txBody>
                    <a:bodyPr/>
                    <a:lstStyle/>
                    <a:p>
                      <a:pPr marL="0" marR="0" algn="ctr">
                        <a:lnSpc>
                          <a:spcPct val="115000"/>
                        </a:lnSpc>
                        <a:spcBef>
                          <a:spcPts val="0"/>
                        </a:spcBef>
                        <a:spcAft>
                          <a:spcPts val="0"/>
                        </a:spcAft>
                      </a:pPr>
                      <a:endParaRPr lang="en-US" sz="2000" dirty="0">
                        <a:latin typeface="Calibri" pitchFamily="34" charset="0"/>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Calibri" pitchFamily="34" charset="0"/>
              </a:rPr>
              <a:t>Spirituality level Batch wise</a:t>
            </a:r>
            <a:endParaRPr lang="en-US" sz="4400" dirty="0"/>
          </a:p>
        </p:txBody>
      </p:sp>
      <p:sp>
        <p:nvSpPr>
          <p:cNvPr id="3" name="Content Placeholder 2"/>
          <p:cNvSpPr>
            <a:spLocks noGrp="1"/>
          </p:cNvSpPr>
          <p:nvPr>
            <p:ph sz="quarter" idx="1"/>
          </p:nvPr>
        </p:nvSpPr>
        <p:spPr/>
        <p:txBody>
          <a:bodyPr/>
          <a:lstStyle/>
          <a:p>
            <a:pPr marL="0" lvl="0" indent="0" algn="ctr">
              <a:lnSpc>
                <a:spcPct val="115000"/>
              </a:lnSpc>
              <a:spcBef>
                <a:spcPts val="0"/>
              </a:spcBef>
              <a:buClrTx/>
              <a:buSzTx/>
              <a:buNone/>
            </a:pPr>
            <a:endParaRPr lang="en-US" sz="2000" b="1" dirty="0" smtClean="0">
              <a:solidFill>
                <a:prstClr val="white"/>
              </a:solidFill>
              <a:latin typeface="Calibri" pitchFamily="34" charset="0"/>
              <a:ea typeface="Calibri"/>
              <a:cs typeface="Times New Roman"/>
            </a:endParaRPr>
          </a:p>
          <a:p>
            <a:endParaRPr lang="en-US" dirty="0" smtClean="0">
              <a:latin typeface="Calibri" pitchFamily="34" charset="0"/>
              <a:ea typeface="Calibri"/>
              <a:cs typeface="Times New Roman"/>
            </a:endParaRPr>
          </a:p>
          <a:p>
            <a:endParaRPr lang="en-US" dirty="0" smtClean="0">
              <a:latin typeface="Calibri" pitchFamily="34" charset="0"/>
              <a:ea typeface="Calibri"/>
              <a:cs typeface="Times New Roman"/>
            </a:endParaRPr>
          </a:p>
          <a:p>
            <a:endParaRPr lang="en-US" dirty="0"/>
          </a:p>
        </p:txBody>
      </p:sp>
      <p:graphicFrame>
        <p:nvGraphicFramePr>
          <p:cNvPr id="4" name="Content Placeholder 3"/>
          <p:cNvGraphicFramePr>
            <a:graphicFrameLocks/>
          </p:cNvGraphicFramePr>
          <p:nvPr/>
        </p:nvGraphicFramePr>
        <p:xfrm>
          <a:off x="457200" y="2018770"/>
          <a:ext cx="8001000" cy="3162831"/>
        </p:xfrm>
        <a:graphic>
          <a:graphicData uri="http://schemas.openxmlformats.org/drawingml/2006/table">
            <a:tbl>
              <a:tblPr firstRow="1" bandRow="1">
                <a:tableStyleId>{5C22544A-7EE6-4342-B048-85BDC9FD1C3A}</a:tableStyleId>
              </a:tblPr>
              <a:tblGrid>
                <a:gridCol w="1320030"/>
                <a:gridCol w="1320030"/>
                <a:gridCol w="1158394"/>
                <a:gridCol w="1293091"/>
                <a:gridCol w="1080655"/>
                <a:gridCol w="1828800"/>
              </a:tblGrid>
              <a:tr h="947610">
                <a:tc gridSpan="6">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400" dirty="0" smtClean="0">
                          <a:latin typeface="Calibri" pitchFamily="34" charset="0"/>
                          <a:ea typeface="Calibri"/>
                          <a:cs typeface="Times New Roman"/>
                        </a:rPr>
                        <a:t>Batch - Wise</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66449">
                <a:tc>
                  <a:txBody>
                    <a:bodyPr/>
                    <a:lstStyle/>
                    <a:p>
                      <a:endParaRPr lang="en-US" sz="2400" dirty="0"/>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N</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Min.</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Max.</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Mean</a:t>
                      </a:r>
                    </a:p>
                  </a:txBody>
                  <a:tcPr marL="68580" marR="68580" marT="0" marB="0"/>
                </a:tc>
                <a:tc>
                  <a:txBody>
                    <a:bodyPr/>
                    <a:lstStyle/>
                    <a:p>
                      <a:pPr marL="0" marR="0" algn="ctr">
                        <a:lnSpc>
                          <a:spcPct val="115000"/>
                        </a:lnSpc>
                        <a:spcBef>
                          <a:spcPts val="0"/>
                        </a:spcBef>
                        <a:spcAft>
                          <a:spcPts val="0"/>
                        </a:spcAft>
                      </a:pPr>
                      <a:r>
                        <a:rPr lang="en-US" sz="2400" dirty="0" smtClean="0">
                          <a:latin typeface="Calibri" pitchFamily="34" charset="0"/>
                          <a:ea typeface="Calibri"/>
                          <a:cs typeface="Times New Roman"/>
                        </a:rPr>
                        <a:t>Independent T-Test</a:t>
                      </a:r>
                      <a:endParaRPr lang="en-US" sz="2400" dirty="0">
                        <a:latin typeface="Calibri" pitchFamily="34" charset="0"/>
                        <a:ea typeface="Calibri"/>
                        <a:cs typeface="Times New Roman"/>
                      </a:endParaRPr>
                    </a:p>
                  </a:txBody>
                  <a:tcPr marL="68580" marR="68580" marT="0" marB="0"/>
                </a:tc>
              </a:tr>
              <a:tr h="624386">
                <a:tc>
                  <a:txBody>
                    <a:bodyPr/>
                    <a:lstStyle/>
                    <a:p>
                      <a:pPr marL="0" marR="0">
                        <a:lnSpc>
                          <a:spcPct val="115000"/>
                        </a:lnSpc>
                        <a:spcBef>
                          <a:spcPts val="0"/>
                        </a:spcBef>
                        <a:spcAft>
                          <a:spcPts val="0"/>
                        </a:spcAft>
                      </a:pPr>
                      <a:r>
                        <a:rPr lang="en-US" sz="2400" dirty="0">
                          <a:latin typeface="Calibri" pitchFamily="34" charset="0"/>
                          <a:ea typeface="Calibri"/>
                          <a:cs typeface="Times New Roman"/>
                        </a:rPr>
                        <a:t>First</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40</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2.61</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4.61</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3.81</a:t>
                      </a:r>
                    </a:p>
                  </a:txBody>
                  <a:tcPr marL="68580" marR="68580" marT="0" marB="0"/>
                </a:tc>
                <a:tc rowSpan="2">
                  <a:txBody>
                    <a:bodyPr/>
                    <a:lstStyle/>
                    <a:p>
                      <a:pPr marL="0" marR="0" algn="ctr">
                        <a:lnSpc>
                          <a:spcPct val="115000"/>
                        </a:lnSpc>
                        <a:spcBef>
                          <a:spcPts val="0"/>
                        </a:spcBef>
                        <a:spcAft>
                          <a:spcPts val="0"/>
                        </a:spcAft>
                      </a:pPr>
                      <a:endParaRPr kumimoji="0" lang="en-US" sz="2400" kern="1200" dirty="0" smtClean="0">
                        <a:solidFill>
                          <a:schemeClr val="dk1"/>
                        </a:solidFill>
                        <a:latin typeface="+mn-lt"/>
                        <a:ea typeface="+mn-ea"/>
                        <a:cs typeface="+mn-cs"/>
                      </a:endParaRPr>
                    </a:p>
                    <a:p>
                      <a:pPr marL="0" marR="0" algn="ctr">
                        <a:lnSpc>
                          <a:spcPct val="115000"/>
                        </a:lnSpc>
                        <a:spcBef>
                          <a:spcPts val="0"/>
                        </a:spcBef>
                        <a:spcAft>
                          <a:spcPts val="0"/>
                        </a:spcAft>
                      </a:pPr>
                      <a:r>
                        <a:rPr kumimoji="0" lang="en-US" sz="2800" b="1" kern="1200" dirty="0" smtClean="0">
                          <a:solidFill>
                            <a:schemeClr val="dk1"/>
                          </a:solidFill>
                          <a:latin typeface="Calibri" pitchFamily="34" charset="0"/>
                          <a:ea typeface="+mn-ea"/>
                          <a:cs typeface="+mn-cs"/>
                        </a:rPr>
                        <a:t>P=0.021</a:t>
                      </a:r>
                      <a:endParaRPr lang="en-US" sz="2800" b="1" dirty="0">
                        <a:latin typeface="Calibri" pitchFamily="34" charset="0"/>
                        <a:ea typeface="Calibri"/>
                        <a:cs typeface="Times New Roman"/>
                      </a:endParaRPr>
                    </a:p>
                  </a:txBody>
                  <a:tcPr marL="68580" marR="68580" marT="0" marB="0"/>
                </a:tc>
              </a:tr>
              <a:tr h="624386">
                <a:tc>
                  <a:txBody>
                    <a:bodyPr/>
                    <a:lstStyle/>
                    <a:p>
                      <a:pPr marL="0" marR="0">
                        <a:lnSpc>
                          <a:spcPct val="115000"/>
                        </a:lnSpc>
                        <a:spcBef>
                          <a:spcPts val="0"/>
                        </a:spcBef>
                        <a:spcAft>
                          <a:spcPts val="0"/>
                        </a:spcAft>
                      </a:pPr>
                      <a:r>
                        <a:rPr lang="en-US" sz="2400" dirty="0">
                          <a:latin typeface="Calibri" pitchFamily="34" charset="0"/>
                          <a:ea typeface="Calibri"/>
                          <a:cs typeface="Times New Roman"/>
                        </a:rPr>
                        <a:t>Second</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25</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2.00</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4.54</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3.42</a:t>
                      </a:r>
                    </a:p>
                  </a:txBody>
                  <a:tcPr marL="68580" marR="68580" marT="0" marB="0"/>
                </a:tc>
                <a:tc vMerge="1">
                  <a:txBody>
                    <a:bodyPr/>
                    <a:lstStyle/>
                    <a:p>
                      <a:pPr marL="0" marR="0" algn="ctr">
                        <a:lnSpc>
                          <a:spcPct val="115000"/>
                        </a:lnSpc>
                        <a:spcBef>
                          <a:spcPts val="0"/>
                        </a:spcBef>
                        <a:spcAft>
                          <a:spcPts val="0"/>
                        </a:spcAft>
                      </a:pPr>
                      <a:endParaRPr lang="en-US" sz="2000" dirty="0">
                        <a:latin typeface="Calibri" pitchFamily="34" charset="0"/>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Calibri" pitchFamily="34" charset="0"/>
              </a:rPr>
              <a:t>Stress level of participants</a:t>
            </a:r>
            <a:endParaRPr lang="en-US" sz="4400" b="1" dirty="0">
              <a:latin typeface="Calibri" pitchFamily="34" charset="0"/>
            </a:endParaRPr>
          </a:p>
        </p:txBody>
      </p:sp>
      <p:graphicFrame>
        <p:nvGraphicFramePr>
          <p:cNvPr id="4" name="Content Placeholder 3"/>
          <p:cNvGraphicFramePr>
            <a:graphicFrameLocks noGrp="1"/>
          </p:cNvGraphicFramePr>
          <p:nvPr>
            <p:ph sz="quarter" idx="1"/>
          </p:nvPr>
        </p:nvGraphicFramePr>
        <p:xfrm>
          <a:off x="457200" y="2362201"/>
          <a:ext cx="7924800" cy="2684767"/>
        </p:xfrm>
        <a:graphic>
          <a:graphicData uri="http://schemas.openxmlformats.org/drawingml/2006/table">
            <a:tbl>
              <a:tblPr firstRow="1" bandRow="1">
                <a:tableStyleId>{5C22544A-7EE6-4342-B048-85BDC9FD1C3A}</a:tableStyleId>
              </a:tblPr>
              <a:tblGrid>
                <a:gridCol w="1320800"/>
                <a:gridCol w="1320800"/>
                <a:gridCol w="1320800"/>
                <a:gridCol w="1320800"/>
                <a:gridCol w="1320800"/>
                <a:gridCol w="1320800"/>
              </a:tblGrid>
              <a:tr h="685799">
                <a:tc gridSpan="6">
                  <a:txBody>
                    <a:bodyPr/>
                    <a:lstStyle/>
                    <a:p>
                      <a:pPr marL="0" marR="0" algn="ctr">
                        <a:spcBef>
                          <a:spcPts val="0"/>
                        </a:spcBef>
                        <a:spcAft>
                          <a:spcPts val="0"/>
                        </a:spcAft>
                      </a:pPr>
                      <a:r>
                        <a:rPr lang="en-US" sz="2400" dirty="0" smtClean="0">
                          <a:latin typeface="Calibri" pitchFamily="34" charset="0"/>
                          <a:ea typeface="Times New Roman"/>
                          <a:cs typeface="Times New Roman"/>
                        </a:rPr>
                        <a:t> </a:t>
                      </a:r>
                      <a:r>
                        <a:rPr lang="en-US" sz="2400" dirty="0">
                          <a:latin typeface="Calibri" pitchFamily="34" charset="0"/>
                          <a:ea typeface="Times New Roman"/>
                          <a:cs typeface="Times New Roman"/>
                        </a:rPr>
                        <a:t>Descriptive Statistics (Perceived Stress)</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026137">
                <a:tc>
                  <a:txBody>
                    <a:bodyPr/>
                    <a:lstStyle/>
                    <a:p>
                      <a:pPr marL="0" marR="0" algn="ctr">
                        <a:spcBef>
                          <a:spcPts val="0"/>
                        </a:spcBef>
                        <a:spcAft>
                          <a:spcPts val="0"/>
                        </a:spcAft>
                      </a:pPr>
                      <a:endParaRPr lang="en-US" sz="18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N</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Min.</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Max.</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Mean</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Std. Dev.</a:t>
                      </a:r>
                    </a:p>
                  </a:txBody>
                  <a:tcPr marL="68580" marR="68580" marT="0" marB="0"/>
                </a:tc>
              </a:tr>
              <a:tr h="972831">
                <a:tc>
                  <a:txBody>
                    <a:bodyPr/>
                    <a:lstStyle/>
                    <a:p>
                      <a:pPr marL="0" marR="0" algn="ctr">
                        <a:spcBef>
                          <a:spcPts val="0"/>
                        </a:spcBef>
                        <a:spcAft>
                          <a:spcPts val="0"/>
                        </a:spcAft>
                      </a:pPr>
                      <a:r>
                        <a:rPr lang="en-US" sz="2400" dirty="0">
                          <a:latin typeface="Calibri" pitchFamily="34" charset="0"/>
                          <a:ea typeface="Times New Roman"/>
                          <a:cs typeface="Times New Roman"/>
                        </a:rPr>
                        <a:t>Overall</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65</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2.4</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4.31</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3.26</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.388</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01762"/>
          </a:xfrm>
        </p:spPr>
        <p:txBody>
          <a:bodyPr>
            <a:noAutofit/>
          </a:bodyPr>
          <a:lstStyle/>
          <a:p>
            <a:pPr algn="ctr"/>
            <a:r>
              <a:rPr lang="en-US" sz="4400" b="1" dirty="0" smtClean="0">
                <a:latin typeface="Calibri" pitchFamily="34" charset="0"/>
              </a:rPr>
              <a:t>ONE SAMPLE TEST</a:t>
            </a:r>
            <a:br>
              <a:rPr lang="en-US" sz="4400" b="1" dirty="0" smtClean="0">
                <a:latin typeface="Calibri" pitchFamily="34" charset="0"/>
              </a:rPr>
            </a:br>
            <a:r>
              <a:rPr lang="en-US" sz="4400" b="1" dirty="0" smtClean="0">
                <a:latin typeface="Calibri" pitchFamily="34" charset="0"/>
              </a:rPr>
              <a:t>stress level of participants</a:t>
            </a:r>
            <a:endParaRPr lang="en-US" sz="4400" b="1" dirty="0">
              <a:latin typeface="Calibri" pitchFamily="34" charset="0"/>
            </a:endParaRPr>
          </a:p>
        </p:txBody>
      </p:sp>
      <p:graphicFrame>
        <p:nvGraphicFramePr>
          <p:cNvPr id="4" name="Content Placeholder 3"/>
          <p:cNvGraphicFramePr>
            <a:graphicFrameLocks noGrp="1"/>
          </p:cNvGraphicFramePr>
          <p:nvPr>
            <p:ph sz="quarter" idx="1"/>
          </p:nvPr>
        </p:nvGraphicFramePr>
        <p:xfrm>
          <a:off x="609600" y="2005263"/>
          <a:ext cx="7772400" cy="3023937"/>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775989">
                <a:tc gridSpan="5">
                  <a:txBody>
                    <a:bodyPr/>
                    <a:lstStyle/>
                    <a:p>
                      <a:pPr marL="0" marR="0" algn="ctr">
                        <a:spcBef>
                          <a:spcPts val="0"/>
                        </a:spcBef>
                        <a:spcAft>
                          <a:spcPts val="0"/>
                        </a:spcAft>
                      </a:pPr>
                      <a:r>
                        <a:rPr lang="en-US" sz="2400" b="1" dirty="0" smtClean="0">
                          <a:latin typeface="Calibri" pitchFamily="34" charset="0"/>
                          <a:ea typeface="Times New Roman"/>
                          <a:cs typeface="Times New Roman"/>
                        </a:rPr>
                        <a:t>  </a:t>
                      </a:r>
                      <a:r>
                        <a:rPr lang="en-US" sz="2400" dirty="0">
                          <a:latin typeface="Calibri" pitchFamily="34" charset="0"/>
                          <a:ea typeface="Times New Roman"/>
                          <a:cs typeface="Times New Roman"/>
                        </a:rPr>
                        <a:t>One Sample Test</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2372">
                <a:tc gridSpan="5">
                  <a:txBody>
                    <a:bodyPr/>
                    <a:lstStyle/>
                    <a:p>
                      <a:pPr marL="0" marR="0" algn="ctr">
                        <a:spcBef>
                          <a:spcPts val="0"/>
                        </a:spcBef>
                        <a:spcAft>
                          <a:spcPts val="0"/>
                        </a:spcAft>
                      </a:pPr>
                      <a:r>
                        <a:rPr lang="en-US" sz="2400" dirty="0">
                          <a:latin typeface="Calibri" pitchFamily="34" charset="0"/>
                          <a:ea typeface="Times New Roman"/>
                          <a:cs typeface="Times New Roman"/>
                        </a:rPr>
                        <a:t>Test Value = 3</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82788">
                <a:tc>
                  <a:txBody>
                    <a:bodyPr/>
                    <a:lstStyle/>
                    <a:p>
                      <a:pPr marL="0" marR="0" algn="ctr">
                        <a:spcBef>
                          <a:spcPts val="0"/>
                        </a:spcBef>
                        <a:spcAft>
                          <a:spcPts val="0"/>
                        </a:spcAft>
                      </a:pPr>
                      <a:endParaRPr lang="en-US" sz="2400">
                        <a:latin typeface="Calibri" pitchFamily="34" charset="0"/>
                        <a:ea typeface="Times New Roman"/>
                        <a:cs typeface="Times New Roman"/>
                      </a:endParaRPr>
                    </a:p>
                  </a:txBody>
                  <a:tcPr marL="68580" marR="68580" marT="0" marB="0"/>
                </a:tc>
                <a:tc>
                  <a:txBody>
                    <a:bodyPr/>
                    <a:lstStyle/>
                    <a:p>
                      <a:pPr marL="0" marR="0" algn="ctr">
                        <a:spcBef>
                          <a:spcPts val="0"/>
                        </a:spcBef>
                        <a:spcAft>
                          <a:spcPts val="0"/>
                        </a:spcAft>
                      </a:pPr>
                      <a:r>
                        <a:rPr lang="en-US" sz="2400">
                          <a:latin typeface="Calibri" pitchFamily="34" charset="0"/>
                          <a:ea typeface="Times New Roman"/>
                          <a:cs typeface="Times New Roman"/>
                        </a:rPr>
                        <a:t>t</a:t>
                      </a:r>
                    </a:p>
                  </a:txBody>
                  <a:tcPr marL="68580" marR="68580" marT="0" marB="0"/>
                </a:tc>
                <a:tc>
                  <a:txBody>
                    <a:bodyPr/>
                    <a:lstStyle/>
                    <a:p>
                      <a:pPr marL="0" marR="0" algn="ctr">
                        <a:spcBef>
                          <a:spcPts val="0"/>
                        </a:spcBef>
                        <a:spcAft>
                          <a:spcPts val="0"/>
                        </a:spcAft>
                      </a:pPr>
                      <a:r>
                        <a:rPr lang="en-US" sz="2400">
                          <a:latin typeface="Calibri" pitchFamily="34" charset="0"/>
                          <a:ea typeface="Times New Roman"/>
                          <a:cs typeface="Times New Roman"/>
                        </a:rPr>
                        <a:t>Mean</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Mean Difference</a:t>
                      </a:r>
                    </a:p>
                  </a:txBody>
                  <a:tcPr marL="68580" marR="68580" marT="0" marB="0"/>
                </a:tc>
                <a:tc>
                  <a:txBody>
                    <a:bodyPr/>
                    <a:lstStyle/>
                    <a:p>
                      <a:pPr marL="0" marR="0" algn="ctr">
                        <a:spcBef>
                          <a:spcPts val="0"/>
                        </a:spcBef>
                        <a:spcAft>
                          <a:spcPts val="0"/>
                        </a:spcAft>
                      </a:pPr>
                      <a:r>
                        <a:rPr lang="en-US" sz="2400">
                          <a:latin typeface="Calibri" pitchFamily="34" charset="0"/>
                          <a:ea typeface="Times New Roman"/>
                          <a:cs typeface="Times New Roman"/>
                        </a:rPr>
                        <a:t>Sig.</a:t>
                      </a:r>
                    </a:p>
                  </a:txBody>
                  <a:tcPr marL="68580" marR="68580" marT="0" marB="0"/>
                </a:tc>
              </a:tr>
              <a:tr h="882788">
                <a:tc>
                  <a:txBody>
                    <a:bodyPr/>
                    <a:lstStyle/>
                    <a:p>
                      <a:pPr marL="0" marR="0" algn="ctr">
                        <a:spcBef>
                          <a:spcPts val="0"/>
                        </a:spcBef>
                        <a:spcAft>
                          <a:spcPts val="0"/>
                        </a:spcAft>
                      </a:pPr>
                      <a:r>
                        <a:rPr lang="en-US" sz="2400" dirty="0">
                          <a:latin typeface="Calibri" pitchFamily="34" charset="0"/>
                          <a:ea typeface="Times New Roman"/>
                          <a:cs typeface="Times New Roman"/>
                        </a:rPr>
                        <a:t>Perceived Stress</a:t>
                      </a:r>
                    </a:p>
                  </a:txBody>
                  <a:tcPr marL="68580" marR="68580" marT="0" marB="0"/>
                </a:tc>
                <a:tc>
                  <a:txBody>
                    <a:bodyPr/>
                    <a:lstStyle/>
                    <a:p>
                      <a:pPr marL="0" marR="0" algn="ctr">
                        <a:spcBef>
                          <a:spcPts val="0"/>
                        </a:spcBef>
                        <a:spcAft>
                          <a:spcPts val="0"/>
                        </a:spcAft>
                      </a:pPr>
                      <a:r>
                        <a:rPr lang="en-US" sz="2400">
                          <a:latin typeface="Calibri" pitchFamily="34" charset="0"/>
                          <a:ea typeface="Times New Roman"/>
                          <a:cs typeface="Times New Roman"/>
                        </a:rPr>
                        <a:t>5.593</a:t>
                      </a:r>
                    </a:p>
                  </a:txBody>
                  <a:tcPr marL="68580" marR="68580" marT="0" marB="0"/>
                </a:tc>
                <a:tc>
                  <a:txBody>
                    <a:bodyPr/>
                    <a:lstStyle/>
                    <a:p>
                      <a:pPr marL="0" marR="0" algn="ctr">
                        <a:spcBef>
                          <a:spcPts val="0"/>
                        </a:spcBef>
                        <a:spcAft>
                          <a:spcPts val="0"/>
                        </a:spcAft>
                      </a:pPr>
                      <a:r>
                        <a:rPr lang="en-US" sz="2400">
                          <a:latin typeface="Calibri" pitchFamily="34" charset="0"/>
                          <a:ea typeface="Times New Roman"/>
                          <a:cs typeface="Times New Roman"/>
                        </a:rPr>
                        <a:t>3.26</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.269</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.000</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Calibri" pitchFamily="34" charset="0"/>
              </a:rPr>
              <a:t>Stress level gender wise</a:t>
            </a:r>
            <a:endParaRPr lang="en-US" sz="4400" b="1" dirty="0">
              <a:latin typeface="Calibri" pitchFamily="34" charset="0"/>
            </a:endParaRPr>
          </a:p>
        </p:txBody>
      </p:sp>
      <p:graphicFrame>
        <p:nvGraphicFramePr>
          <p:cNvPr id="4" name="Content Placeholder 3"/>
          <p:cNvGraphicFramePr>
            <a:graphicFrameLocks noGrp="1"/>
          </p:cNvGraphicFramePr>
          <p:nvPr>
            <p:ph sz="quarter" idx="1"/>
          </p:nvPr>
        </p:nvGraphicFramePr>
        <p:xfrm>
          <a:off x="457200" y="1905001"/>
          <a:ext cx="8001000" cy="3505199"/>
        </p:xfrm>
        <a:graphic>
          <a:graphicData uri="http://schemas.openxmlformats.org/drawingml/2006/table">
            <a:tbl>
              <a:tblPr firstRow="1" bandRow="1">
                <a:tableStyleId>{5C22544A-7EE6-4342-B048-85BDC9FD1C3A}</a:tableStyleId>
              </a:tblPr>
              <a:tblGrid>
                <a:gridCol w="1333500"/>
                <a:gridCol w="1333500"/>
                <a:gridCol w="990600"/>
                <a:gridCol w="1143000"/>
                <a:gridCol w="1143000"/>
                <a:gridCol w="2057400"/>
              </a:tblGrid>
              <a:tr h="678651">
                <a:tc gridSpan="6">
                  <a:txBody>
                    <a:bodyPr/>
                    <a:lstStyle/>
                    <a:p>
                      <a:pPr marL="0" marR="0" algn="ctr">
                        <a:spcBef>
                          <a:spcPts val="0"/>
                        </a:spcBef>
                        <a:spcAft>
                          <a:spcPts val="0"/>
                        </a:spcAft>
                      </a:pPr>
                      <a:r>
                        <a:rPr lang="en-US" sz="2400" dirty="0">
                          <a:latin typeface="Calibri" pitchFamily="34" charset="0"/>
                          <a:ea typeface="Times New Roman"/>
                          <a:cs typeface="Times New Roman"/>
                        </a:rPr>
                        <a:t>Gender Wise</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2400" dirty="0">
                        <a:latin typeface="Calibri" pitchFamily="34" charset="0"/>
                        <a:ea typeface="Times New Roman"/>
                        <a:cs typeface="Times New Roman"/>
                      </a:endParaRPr>
                    </a:p>
                  </a:txBody>
                  <a:tcPr marL="68580" marR="68580" marT="0" marB="0"/>
                </a:tc>
              </a:tr>
              <a:tr h="1261066">
                <a:tc>
                  <a:txBody>
                    <a:bodyPr/>
                    <a:lstStyle/>
                    <a:p>
                      <a:pPr marL="0" marR="228600">
                        <a:lnSpc>
                          <a:spcPct val="150000"/>
                        </a:lnSpc>
                        <a:spcBef>
                          <a:spcPts val="0"/>
                        </a:spcBef>
                        <a:spcAft>
                          <a:spcPts val="0"/>
                        </a:spcAft>
                        <a:tabLst>
                          <a:tab pos="57150" algn="l"/>
                        </a:tabLst>
                      </a:pPr>
                      <a:endParaRPr lang="en-US" sz="2400" dirty="0">
                        <a:latin typeface="Calibri" pitchFamily="34" charset="0"/>
                        <a:ea typeface="Calibri"/>
                        <a:cs typeface="Times New Roman"/>
                      </a:endParaRPr>
                    </a:p>
                  </a:txBody>
                  <a:tcPr marL="68580" marR="68580" marT="0" marB="0"/>
                </a:tc>
                <a:tc>
                  <a:txBody>
                    <a:bodyPr/>
                    <a:lstStyle/>
                    <a:p>
                      <a:pPr marL="0" marR="228600">
                        <a:lnSpc>
                          <a:spcPct val="150000"/>
                        </a:lnSpc>
                        <a:spcBef>
                          <a:spcPts val="0"/>
                        </a:spcBef>
                        <a:spcAft>
                          <a:spcPts val="0"/>
                        </a:spcAft>
                        <a:tabLst>
                          <a:tab pos="57150" algn="l"/>
                        </a:tabLst>
                      </a:pPr>
                      <a:r>
                        <a:rPr lang="en-US" sz="2400" dirty="0">
                          <a:latin typeface="Calibri" pitchFamily="34" charset="0"/>
                          <a:ea typeface="Calibri"/>
                          <a:cs typeface="Times New Roman"/>
                        </a:rPr>
                        <a:t>N</a:t>
                      </a:r>
                    </a:p>
                  </a:txBody>
                  <a:tcPr marL="68580" marR="68580" marT="0" marB="0"/>
                </a:tc>
                <a:tc>
                  <a:txBody>
                    <a:bodyPr/>
                    <a:lstStyle/>
                    <a:p>
                      <a:pPr marL="0" marR="228600">
                        <a:lnSpc>
                          <a:spcPct val="150000"/>
                        </a:lnSpc>
                        <a:spcBef>
                          <a:spcPts val="0"/>
                        </a:spcBef>
                        <a:spcAft>
                          <a:spcPts val="0"/>
                        </a:spcAft>
                        <a:tabLst>
                          <a:tab pos="57150" algn="l"/>
                        </a:tabLst>
                      </a:pPr>
                      <a:r>
                        <a:rPr lang="en-US" sz="2400" dirty="0" smtClean="0">
                          <a:latin typeface="Calibri" pitchFamily="34" charset="0"/>
                          <a:ea typeface="Calibri"/>
                          <a:cs typeface="Times New Roman"/>
                        </a:rPr>
                        <a:t>Min.</a:t>
                      </a:r>
                      <a:endParaRPr lang="en-US" sz="2400" dirty="0">
                        <a:latin typeface="Calibri" pitchFamily="34" charset="0"/>
                        <a:ea typeface="Calibri"/>
                        <a:cs typeface="Times New Roman"/>
                      </a:endParaRPr>
                    </a:p>
                  </a:txBody>
                  <a:tcPr marL="68580" marR="68580" marT="0" marB="0"/>
                </a:tc>
                <a:tc>
                  <a:txBody>
                    <a:bodyPr/>
                    <a:lstStyle/>
                    <a:p>
                      <a:pPr marL="0" marR="228600">
                        <a:lnSpc>
                          <a:spcPct val="150000"/>
                        </a:lnSpc>
                        <a:spcBef>
                          <a:spcPts val="0"/>
                        </a:spcBef>
                        <a:spcAft>
                          <a:spcPts val="0"/>
                        </a:spcAft>
                        <a:tabLst>
                          <a:tab pos="57150" algn="l"/>
                        </a:tabLst>
                      </a:pPr>
                      <a:r>
                        <a:rPr lang="en-US" sz="2400" dirty="0">
                          <a:latin typeface="Calibri" pitchFamily="34" charset="0"/>
                          <a:ea typeface="Calibri"/>
                          <a:cs typeface="Times New Roman"/>
                        </a:rPr>
                        <a:t>Max.</a:t>
                      </a:r>
                    </a:p>
                  </a:txBody>
                  <a:tcPr marL="68580" marR="68580" marT="0" marB="0"/>
                </a:tc>
                <a:tc>
                  <a:txBody>
                    <a:bodyPr/>
                    <a:lstStyle/>
                    <a:p>
                      <a:pPr marL="0" marR="228600">
                        <a:lnSpc>
                          <a:spcPct val="150000"/>
                        </a:lnSpc>
                        <a:spcBef>
                          <a:spcPts val="0"/>
                        </a:spcBef>
                        <a:spcAft>
                          <a:spcPts val="0"/>
                        </a:spcAft>
                        <a:tabLst>
                          <a:tab pos="57150" algn="l"/>
                        </a:tabLst>
                      </a:pPr>
                      <a:r>
                        <a:rPr lang="en-US" sz="2400" dirty="0">
                          <a:latin typeface="Calibri" pitchFamily="34" charset="0"/>
                          <a:ea typeface="Calibri"/>
                          <a:cs typeface="Times New Roman"/>
                        </a:rPr>
                        <a:t>Mean</a:t>
                      </a:r>
                    </a:p>
                  </a:txBody>
                  <a:tcPr marL="68580" marR="68580" marT="0" marB="0"/>
                </a:tc>
                <a:tc>
                  <a:txBody>
                    <a:bodyPr/>
                    <a:lstStyle/>
                    <a:p>
                      <a:pPr marL="0" marR="228600" indent="0" algn="l" defTabSz="914400" rtl="0" eaLnBrk="1" fontAlgn="auto" latinLnBrk="0" hangingPunct="1">
                        <a:lnSpc>
                          <a:spcPct val="150000"/>
                        </a:lnSpc>
                        <a:spcBef>
                          <a:spcPts val="0"/>
                        </a:spcBef>
                        <a:spcAft>
                          <a:spcPts val="0"/>
                        </a:spcAft>
                        <a:buClrTx/>
                        <a:buSzTx/>
                        <a:buFontTx/>
                        <a:buNone/>
                        <a:tabLst>
                          <a:tab pos="57150" algn="l"/>
                        </a:tabLst>
                        <a:defRPr/>
                      </a:pPr>
                      <a:r>
                        <a:rPr lang="en-US" sz="2400" dirty="0" smtClean="0">
                          <a:latin typeface="Calibri" pitchFamily="34" charset="0"/>
                          <a:ea typeface="Calibri"/>
                          <a:cs typeface="Times New Roman"/>
                        </a:rPr>
                        <a:t>Independent T-Test</a:t>
                      </a:r>
                    </a:p>
                  </a:txBody>
                  <a:tcPr marL="68580" marR="68580" marT="0" marB="0"/>
                </a:tc>
              </a:tr>
              <a:tr h="734431">
                <a:tc>
                  <a:txBody>
                    <a:bodyPr/>
                    <a:lstStyle/>
                    <a:p>
                      <a:pPr marL="0" marR="228600">
                        <a:lnSpc>
                          <a:spcPct val="150000"/>
                        </a:lnSpc>
                        <a:spcBef>
                          <a:spcPts val="0"/>
                        </a:spcBef>
                        <a:spcAft>
                          <a:spcPts val="0"/>
                        </a:spcAft>
                        <a:tabLst>
                          <a:tab pos="57150" algn="l"/>
                        </a:tabLst>
                      </a:pPr>
                      <a:r>
                        <a:rPr lang="en-US" sz="2400">
                          <a:latin typeface="Calibri" pitchFamily="34" charset="0"/>
                          <a:ea typeface="Calibri"/>
                          <a:cs typeface="Times New Roman"/>
                        </a:rPr>
                        <a:t>Male</a:t>
                      </a:r>
                    </a:p>
                  </a:txBody>
                  <a:tcPr marL="68580" marR="68580" marT="0" marB="0"/>
                </a:tc>
                <a:tc>
                  <a:txBody>
                    <a:bodyPr/>
                    <a:lstStyle/>
                    <a:p>
                      <a:pPr marL="0" marR="228600">
                        <a:lnSpc>
                          <a:spcPct val="150000"/>
                        </a:lnSpc>
                        <a:spcBef>
                          <a:spcPts val="0"/>
                        </a:spcBef>
                        <a:spcAft>
                          <a:spcPts val="0"/>
                        </a:spcAft>
                        <a:tabLst>
                          <a:tab pos="57150" algn="l"/>
                        </a:tabLst>
                      </a:pPr>
                      <a:r>
                        <a:rPr lang="en-US" sz="2400">
                          <a:latin typeface="Calibri" pitchFamily="34" charset="0"/>
                          <a:ea typeface="Times New Roman"/>
                          <a:cs typeface="Times New Roman"/>
                        </a:rPr>
                        <a:t>24</a:t>
                      </a:r>
                    </a:p>
                  </a:txBody>
                  <a:tcPr marL="68580" marR="68580" marT="0" marB="0"/>
                </a:tc>
                <a:tc>
                  <a:txBody>
                    <a:bodyPr/>
                    <a:lstStyle/>
                    <a:p>
                      <a:pPr marL="0" marR="228600">
                        <a:lnSpc>
                          <a:spcPct val="150000"/>
                        </a:lnSpc>
                        <a:spcBef>
                          <a:spcPts val="0"/>
                        </a:spcBef>
                        <a:spcAft>
                          <a:spcPts val="0"/>
                        </a:spcAft>
                        <a:tabLst>
                          <a:tab pos="57150" algn="l"/>
                        </a:tabLst>
                      </a:pPr>
                      <a:r>
                        <a:rPr lang="en-US" sz="2400">
                          <a:latin typeface="Calibri" pitchFamily="34" charset="0"/>
                          <a:ea typeface="Times New Roman"/>
                          <a:cs typeface="Times New Roman"/>
                        </a:rPr>
                        <a:t>2.53</a:t>
                      </a:r>
                    </a:p>
                  </a:txBody>
                  <a:tcPr marL="68580" marR="68580" marT="0" marB="0"/>
                </a:tc>
                <a:tc>
                  <a:txBody>
                    <a:bodyPr/>
                    <a:lstStyle/>
                    <a:p>
                      <a:pPr marL="0" marR="228600">
                        <a:lnSpc>
                          <a:spcPct val="150000"/>
                        </a:lnSpc>
                        <a:spcBef>
                          <a:spcPts val="0"/>
                        </a:spcBef>
                        <a:spcAft>
                          <a:spcPts val="0"/>
                        </a:spcAft>
                        <a:tabLst>
                          <a:tab pos="57150" algn="l"/>
                        </a:tabLst>
                      </a:pPr>
                      <a:r>
                        <a:rPr lang="en-US" sz="2400">
                          <a:latin typeface="Calibri" pitchFamily="34" charset="0"/>
                          <a:ea typeface="Times New Roman"/>
                          <a:cs typeface="Times New Roman"/>
                        </a:rPr>
                        <a:t>4.13</a:t>
                      </a:r>
                    </a:p>
                  </a:txBody>
                  <a:tcPr marL="68580" marR="68580" marT="0" marB="0"/>
                </a:tc>
                <a:tc>
                  <a:txBody>
                    <a:bodyPr/>
                    <a:lstStyle/>
                    <a:p>
                      <a:pPr marL="0" marR="228600">
                        <a:lnSpc>
                          <a:spcPct val="150000"/>
                        </a:lnSpc>
                        <a:spcBef>
                          <a:spcPts val="0"/>
                        </a:spcBef>
                        <a:spcAft>
                          <a:spcPts val="0"/>
                        </a:spcAft>
                        <a:tabLst>
                          <a:tab pos="57150" algn="l"/>
                        </a:tabLst>
                      </a:pPr>
                      <a:r>
                        <a:rPr lang="en-US" sz="2400" dirty="0">
                          <a:latin typeface="Calibri" pitchFamily="34" charset="0"/>
                          <a:ea typeface="Times New Roman"/>
                          <a:cs typeface="Times New Roman"/>
                        </a:rPr>
                        <a:t>3.27</a:t>
                      </a:r>
                    </a:p>
                  </a:txBody>
                  <a:tcPr marL="68580" marR="68580" marT="0" marB="0"/>
                </a:tc>
                <a:tc rowSpan="2">
                  <a:txBody>
                    <a:bodyPr/>
                    <a:lstStyle/>
                    <a:p>
                      <a:pPr marL="0" marR="228600">
                        <a:lnSpc>
                          <a:spcPct val="150000"/>
                        </a:lnSpc>
                        <a:spcBef>
                          <a:spcPts val="0"/>
                        </a:spcBef>
                        <a:spcAft>
                          <a:spcPts val="0"/>
                        </a:spcAft>
                        <a:tabLst>
                          <a:tab pos="57150" algn="l"/>
                        </a:tabLst>
                      </a:pPr>
                      <a:endParaRPr kumimoji="0" lang="en-US" sz="2400" kern="1200" dirty="0" smtClean="0">
                        <a:solidFill>
                          <a:schemeClr val="dk1"/>
                        </a:solidFill>
                        <a:latin typeface="Calibri" pitchFamily="34" charset="0"/>
                        <a:ea typeface="+mn-ea"/>
                        <a:cs typeface="+mn-cs"/>
                      </a:endParaRPr>
                    </a:p>
                    <a:p>
                      <a:r>
                        <a:rPr kumimoji="0" lang="en-US" sz="2400" kern="1200" dirty="0" smtClean="0">
                          <a:solidFill>
                            <a:schemeClr val="dk1"/>
                          </a:solidFill>
                          <a:latin typeface="Calibri" pitchFamily="34" charset="0"/>
                          <a:ea typeface="+mn-ea"/>
                          <a:cs typeface="+mn-cs"/>
                        </a:rPr>
                        <a:t> </a:t>
                      </a:r>
                      <a:r>
                        <a:rPr kumimoji="0" lang="en-US" sz="2800" b="0" kern="1200" dirty="0" smtClean="0">
                          <a:solidFill>
                            <a:schemeClr val="dk1"/>
                          </a:solidFill>
                          <a:latin typeface="Calibri" pitchFamily="34" charset="0"/>
                          <a:ea typeface="+mn-ea"/>
                          <a:cs typeface="+mn-cs"/>
                        </a:rPr>
                        <a:t>P = .968</a:t>
                      </a:r>
                      <a:endParaRPr lang="en-US" sz="2800" b="0" dirty="0">
                        <a:latin typeface="Calibri" pitchFamily="34" charset="0"/>
                        <a:ea typeface="Calibri"/>
                        <a:cs typeface="Times New Roman"/>
                      </a:endParaRPr>
                    </a:p>
                  </a:txBody>
                  <a:tcPr marL="68580" marR="68580" marT="0" marB="0"/>
                </a:tc>
              </a:tr>
              <a:tr h="831051">
                <a:tc>
                  <a:txBody>
                    <a:bodyPr/>
                    <a:lstStyle/>
                    <a:p>
                      <a:pPr marL="0" marR="228600">
                        <a:lnSpc>
                          <a:spcPct val="150000"/>
                        </a:lnSpc>
                        <a:spcBef>
                          <a:spcPts val="0"/>
                        </a:spcBef>
                        <a:spcAft>
                          <a:spcPts val="0"/>
                        </a:spcAft>
                        <a:tabLst>
                          <a:tab pos="57150" algn="l"/>
                        </a:tabLst>
                      </a:pPr>
                      <a:r>
                        <a:rPr lang="en-US" sz="2400">
                          <a:latin typeface="Calibri" pitchFamily="34" charset="0"/>
                          <a:ea typeface="Calibri"/>
                          <a:cs typeface="Times New Roman"/>
                        </a:rPr>
                        <a:t>Female</a:t>
                      </a:r>
                    </a:p>
                  </a:txBody>
                  <a:tcPr marL="68580" marR="68580" marT="0" marB="0"/>
                </a:tc>
                <a:tc>
                  <a:txBody>
                    <a:bodyPr/>
                    <a:lstStyle/>
                    <a:p>
                      <a:pPr marL="0" marR="228600">
                        <a:lnSpc>
                          <a:spcPct val="150000"/>
                        </a:lnSpc>
                        <a:spcBef>
                          <a:spcPts val="0"/>
                        </a:spcBef>
                        <a:spcAft>
                          <a:spcPts val="0"/>
                        </a:spcAft>
                        <a:tabLst>
                          <a:tab pos="57150" algn="l"/>
                        </a:tabLst>
                      </a:pPr>
                      <a:r>
                        <a:rPr lang="en-US" sz="2400">
                          <a:latin typeface="Calibri" pitchFamily="34" charset="0"/>
                          <a:ea typeface="Times New Roman"/>
                          <a:cs typeface="Times New Roman"/>
                        </a:rPr>
                        <a:t>41</a:t>
                      </a:r>
                    </a:p>
                  </a:txBody>
                  <a:tcPr marL="68580" marR="68580" marT="0" marB="0"/>
                </a:tc>
                <a:tc>
                  <a:txBody>
                    <a:bodyPr/>
                    <a:lstStyle/>
                    <a:p>
                      <a:pPr marL="0" marR="228600">
                        <a:lnSpc>
                          <a:spcPct val="150000"/>
                        </a:lnSpc>
                        <a:spcBef>
                          <a:spcPts val="0"/>
                        </a:spcBef>
                        <a:spcAft>
                          <a:spcPts val="0"/>
                        </a:spcAft>
                        <a:tabLst>
                          <a:tab pos="57150" algn="l"/>
                        </a:tabLst>
                      </a:pPr>
                      <a:r>
                        <a:rPr lang="en-US" sz="2400">
                          <a:latin typeface="Calibri" pitchFamily="34" charset="0"/>
                          <a:ea typeface="Times New Roman"/>
                          <a:cs typeface="Times New Roman"/>
                        </a:rPr>
                        <a:t>2.40</a:t>
                      </a:r>
                    </a:p>
                  </a:txBody>
                  <a:tcPr marL="68580" marR="68580" marT="0" marB="0"/>
                </a:tc>
                <a:tc>
                  <a:txBody>
                    <a:bodyPr/>
                    <a:lstStyle/>
                    <a:p>
                      <a:pPr marL="0" marR="228600">
                        <a:lnSpc>
                          <a:spcPct val="150000"/>
                        </a:lnSpc>
                        <a:spcBef>
                          <a:spcPts val="0"/>
                        </a:spcBef>
                        <a:spcAft>
                          <a:spcPts val="0"/>
                        </a:spcAft>
                        <a:tabLst>
                          <a:tab pos="57150" algn="l"/>
                        </a:tabLst>
                      </a:pPr>
                      <a:r>
                        <a:rPr lang="en-US" sz="2400">
                          <a:latin typeface="Calibri" pitchFamily="34" charset="0"/>
                          <a:ea typeface="Times New Roman"/>
                          <a:cs typeface="Times New Roman"/>
                        </a:rPr>
                        <a:t>4.07</a:t>
                      </a:r>
                    </a:p>
                  </a:txBody>
                  <a:tcPr marL="68580" marR="68580" marT="0" marB="0"/>
                </a:tc>
                <a:tc>
                  <a:txBody>
                    <a:bodyPr/>
                    <a:lstStyle/>
                    <a:p>
                      <a:pPr marL="0" marR="228600">
                        <a:lnSpc>
                          <a:spcPct val="150000"/>
                        </a:lnSpc>
                        <a:spcBef>
                          <a:spcPts val="0"/>
                        </a:spcBef>
                        <a:spcAft>
                          <a:spcPts val="0"/>
                        </a:spcAft>
                        <a:tabLst>
                          <a:tab pos="57150" algn="l"/>
                        </a:tabLst>
                      </a:pPr>
                      <a:r>
                        <a:rPr lang="en-US" sz="2400" dirty="0">
                          <a:latin typeface="Calibri" pitchFamily="34" charset="0"/>
                          <a:ea typeface="Times New Roman"/>
                          <a:cs typeface="Times New Roman"/>
                        </a:rPr>
                        <a:t>3.26</a:t>
                      </a:r>
                    </a:p>
                  </a:txBody>
                  <a:tcPr marL="68580" marR="68580" marT="0" marB="0"/>
                </a:tc>
                <a:tc vMerge="1">
                  <a:txBody>
                    <a:bodyPr/>
                    <a:lstStyle/>
                    <a:p>
                      <a:pPr marL="0" marR="228600">
                        <a:lnSpc>
                          <a:spcPct val="150000"/>
                        </a:lnSpc>
                        <a:spcBef>
                          <a:spcPts val="0"/>
                        </a:spcBef>
                        <a:spcAft>
                          <a:spcPts val="0"/>
                        </a:spcAft>
                        <a:tabLst>
                          <a:tab pos="57150" algn="l"/>
                        </a:tabLst>
                      </a:pPr>
                      <a:endParaRPr lang="en-US" sz="2000" dirty="0">
                        <a:latin typeface="Calibri" pitchFamily="34" charset="0"/>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Calibri" pitchFamily="34" charset="0"/>
              </a:rPr>
              <a:t>Stress level batch wise</a:t>
            </a:r>
            <a:endParaRPr lang="en-US" sz="4400" b="1" dirty="0">
              <a:latin typeface="Calibri" pitchFamily="34" charset="0"/>
            </a:endParaRPr>
          </a:p>
        </p:txBody>
      </p:sp>
      <p:sp>
        <p:nvSpPr>
          <p:cNvPr id="3" name="Content Placeholder 2"/>
          <p:cNvSpPr>
            <a:spLocks noGrp="1"/>
          </p:cNvSpPr>
          <p:nvPr>
            <p:ph sz="quarter" idx="1"/>
          </p:nvPr>
        </p:nvSpPr>
        <p:spPr/>
        <p:txBody>
          <a:bodyPr/>
          <a:lstStyle/>
          <a:p>
            <a:pPr marL="0" indent="0" algn="ctr">
              <a:lnSpc>
                <a:spcPct val="115000"/>
              </a:lnSpc>
              <a:spcBef>
                <a:spcPts val="0"/>
              </a:spcBef>
              <a:buClrTx/>
              <a:buSzTx/>
              <a:buNone/>
              <a:defRPr/>
            </a:pPr>
            <a:endParaRPr lang="en-US" dirty="0" smtClean="0">
              <a:latin typeface="Calibri" pitchFamily="34" charset="0"/>
              <a:ea typeface="Calibri"/>
              <a:cs typeface="Times New Roman"/>
            </a:endParaRPr>
          </a:p>
          <a:p>
            <a:pPr marL="0" indent="0" algn="ctr">
              <a:lnSpc>
                <a:spcPct val="115000"/>
              </a:lnSpc>
              <a:spcBef>
                <a:spcPts val="0"/>
              </a:spcBef>
              <a:buClrTx/>
              <a:buSzTx/>
              <a:buNone/>
              <a:defRPr/>
            </a:pPr>
            <a:endParaRPr lang="en-US" sz="2000" dirty="0" smtClean="0">
              <a:latin typeface="Calibri" pitchFamily="34" charset="0"/>
              <a:ea typeface="Calibri"/>
              <a:cs typeface="Times New Roman"/>
            </a:endParaRPr>
          </a:p>
          <a:p>
            <a:pPr marL="0" marR="0" algn="ctr">
              <a:lnSpc>
                <a:spcPct val="115000"/>
              </a:lnSpc>
              <a:spcBef>
                <a:spcPts val="0"/>
              </a:spcBef>
              <a:spcAft>
                <a:spcPts val="0"/>
              </a:spcAft>
            </a:pPr>
            <a:endParaRPr lang="en-US" sz="2000" dirty="0" smtClean="0">
              <a:latin typeface="Calibri" pitchFamily="34" charset="0"/>
              <a:ea typeface="Calibri"/>
              <a:cs typeface="Times New Roman"/>
            </a:endParaRPr>
          </a:p>
          <a:p>
            <a:endParaRPr lang="en-US" dirty="0"/>
          </a:p>
        </p:txBody>
      </p:sp>
      <p:graphicFrame>
        <p:nvGraphicFramePr>
          <p:cNvPr id="4" name="Table 3"/>
          <p:cNvGraphicFramePr>
            <a:graphicFrameLocks noGrp="1"/>
          </p:cNvGraphicFramePr>
          <p:nvPr/>
        </p:nvGraphicFramePr>
        <p:xfrm>
          <a:off x="380999" y="1752601"/>
          <a:ext cx="8001002" cy="3285842"/>
        </p:xfrm>
        <a:graphic>
          <a:graphicData uri="http://schemas.openxmlformats.org/drawingml/2006/table">
            <a:tbl>
              <a:tblPr firstRow="1" bandRow="1">
                <a:tableStyleId>{5C22544A-7EE6-4342-B048-85BDC9FD1C3A}</a:tableStyleId>
              </a:tblPr>
              <a:tblGrid>
                <a:gridCol w="1320031"/>
                <a:gridCol w="1320031"/>
                <a:gridCol w="1158394"/>
                <a:gridCol w="1113050"/>
                <a:gridCol w="1188267"/>
                <a:gridCol w="1901229"/>
              </a:tblGrid>
              <a:tr h="671220">
                <a:tc gridSpan="6">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400" dirty="0" smtClean="0">
                          <a:latin typeface="Calibri" pitchFamily="34" charset="0"/>
                          <a:ea typeface="Calibri"/>
                          <a:cs typeface="Times New Roman"/>
                        </a:rPr>
                        <a:t>Batch - Wise</a:t>
                      </a: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065104">
                <a:tc>
                  <a:txBody>
                    <a:bodyPr/>
                    <a:lstStyle/>
                    <a:p>
                      <a:endParaRPr lang="en-US" sz="2400" dirty="0">
                        <a:latin typeface="Calibri" pitchFamily="34" charset="0"/>
                      </a:endParaRP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N</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Min.</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Max.</a:t>
                      </a:r>
                    </a:p>
                  </a:txBody>
                  <a:tcPr marL="68580" marR="68580" marT="0" marB="0"/>
                </a:tc>
                <a:tc>
                  <a:txBody>
                    <a:bodyPr/>
                    <a:lstStyle/>
                    <a:p>
                      <a:pPr marL="0" marR="0" algn="ctr">
                        <a:lnSpc>
                          <a:spcPct val="115000"/>
                        </a:lnSpc>
                        <a:spcBef>
                          <a:spcPts val="0"/>
                        </a:spcBef>
                        <a:spcAft>
                          <a:spcPts val="0"/>
                        </a:spcAft>
                      </a:pPr>
                      <a:r>
                        <a:rPr lang="en-US" sz="2400" dirty="0">
                          <a:latin typeface="Calibri" pitchFamily="34" charset="0"/>
                          <a:ea typeface="Calibri"/>
                          <a:cs typeface="Times New Roman"/>
                        </a:rPr>
                        <a:t>Mean</a:t>
                      </a:r>
                    </a:p>
                  </a:txBody>
                  <a:tcPr marL="68580" marR="68580" marT="0" marB="0"/>
                </a:tc>
                <a:tc>
                  <a:txBody>
                    <a:bodyPr/>
                    <a:lstStyle/>
                    <a:p>
                      <a:pPr marL="0" marR="0" algn="ctr">
                        <a:lnSpc>
                          <a:spcPct val="115000"/>
                        </a:lnSpc>
                        <a:spcBef>
                          <a:spcPts val="0"/>
                        </a:spcBef>
                        <a:spcAft>
                          <a:spcPts val="0"/>
                        </a:spcAft>
                      </a:pPr>
                      <a:r>
                        <a:rPr lang="en-US" sz="2400" dirty="0" smtClean="0">
                          <a:latin typeface="Calibri" pitchFamily="34" charset="0"/>
                          <a:ea typeface="Calibri"/>
                          <a:cs typeface="Times New Roman"/>
                        </a:rPr>
                        <a:t>Independent T-Test</a:t>
                      </a:r>
                      <a:endParaRPr lang="en-US" sz="2400" dirty="0">
                        <a:latin typeface="Calibri" pitchFamily="34" charset="0"/>
                        <a:ea typeface="Calibri"/>
                        <a:cs typeface="Times New Roman"/>
                      </a:endParaRPr>
                    </a:p>
                  </a:txBody>
                  <a:tcPr marL="68580" marR="68580" marT="0" marB="0"/>
                </a:tc>
              </a:tr>
              <a:tr h="774759">
                <a:tc>
                  <a:txBody>
                    <a:bodyPr/>
                    <a:lstStyle/>
                    <a:p>
                      <a:pPr marL="0" marR="0" algn="ctr">
                        <a:spcBef>
                          <a:spcPts val="0"/>
                        </a:spcBef>
                        <a:spcAft>
                          <a:spcPts val="0"/>
                        </a:spcAft>
                      </a:pPr>
                      <a:r>
                        <a:rPr lang="en-US" sz="2400" dirty="0">
                          <a:latin typeface="Calibri" pitchFamily="34" charset="0"/>
                          <a:ea typeface="Times New Roman"/>
                          <a:cs typeface="Times New Roman"/>
                        </a:rPr>
                        <a:t>First</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40</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2.40</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4.13</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3.24</a:t>
                      </a:r>
                    </a:p>
                  </a:txBody>
                  <a:tcPr marL="68580" marR="68580" marT="0" marB="0"/>
                </a:tc>
                <a:tc rowSpan="2">
                  <a:txBody>
                    <a:bodyPr/>
                    <a:lstStyle/>
                    <a:p>
                      <a:pPr marL="0" marR="0" algn="ctr">
                        <a:spcBef>
                          <a:spcPts val="0"/>
                        </a:spcBef>
                        <a:spcAft>
                          <a:spcPts val="0"/>
                        </a:spcAft>
                      </a:pPr>
                      <a:endParaRPr kumimoji="0" lang="en-US" sz="2400" kern="1200" dirty="0" smtClean="0">
                        <a:solidFill>
                          <a:schemeClr val="dk1"/>
                        </a:solidFill>
                        <a:latin typeface="Calibri" pitchFamily="34" charset="0"/>
                        <a:ea typeface="+mn-ea"/>
                        <a:cs typeface="+mn-cs"/>
                      </a:endParaRPr>
                    </a:p>
                    <a:p>
                      <a:pPr marL="0" marR="0" algn="ctr">
                        <a:spcBef>
                          <a:spcPts val="0"/>
                        </a:spcBef>
                        <a:spcAft>
                          <a:spcPts val="0"/>
                        </a:spcAft>
                      </a:pPr>
                      <a:r>
                        <a:rPr kumimoji="0" lang="en-US" sz="2800" kern="1200" dirty="0" smtClean="0">
                          <a:solidFill>
                            <a:schemeClr val="dk1"/>
                          </a:solidFill>
                          <a:latin typeface="Calibri" pitchFamily="34" charset="0"/>
                          <a:ea typeface="+mn-ea"/>
                          <a:cs typeface="+mn-cs"/>
                        </a:rPr>
                        <a:t>P =.415</a:t>
                      </a:r>
                      <a:endParaRPr lang="en-US" sz="2800" dirty="0">
                        <a:latin typeface="Calibri" pitchFamily="34" charset="0"/>
                        <a:ea typeface="Times New Roman"/>
                        <a:cs typeface="Times New Roman"/>
                      </a:endParaRPr>
                    </a:p>
                  </a:txBody>
                  <a:tcPr marL="68580" marR="68580" marT="0" marB="0"/>
                </a:tc>
              </a:tr>
              <a:tr h="774759">
                <a:tc>
                  <a:txBody>
                    <a:bodyPr/>
                    <a:lstStyle/>
                    <a:p>
                      <a:pPr marL="0" marR="0" algn="ctr">
                        <a:spcBef>
                          <a:spcPts val="0"/>
                        </a:spcBef>
                        <a:spcAft>
                          <a:spcPts val="0"/>
                        </a:spcAft>
                      </a:pPr>
                      <a:r>
                        <a:rPr lang="en-US" sz="2400" dirty="0">
                          <a:latin typeface="Calibri" pitchFamily="34" charset="0"/>
                          <a:ea typeface="Times New Roman"/>
                          <a:cs typeface="Times New Roman"/>
                        </a:rPr>
                        <a:t>Second</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25</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2.67</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4.00</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3.31</a:t>
                      </a:r>
                    </a:p>
                  </a:txBody>
                  <a:tcPr marL="68580" marR="68580" marT="0" marB="0"/>
                </a:tc>
                <a:tc vMerge="1">
                  <a:txBody>
                    <a:bodyPr/>
                    <a:lstStyle/>
                    <a:p>
                      <a:pPr marL="0" marR="0" algn="ctr">
                        <a:spcBef>
                          <a:spcPts val="0"/>
                        </a:spcBef>
                        <a:spcAft>
                          <a:spcPts val="0"/>
                        </a:spcAft>
                      </a:pPr>
                      <a:endParaRPr lang="en-US" sz="2000" dirty="0">
                        <a:latin typeface="Calibri" pitchFamily="34" charset="0"/>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pPr algn="ctr"/>
            <a:r>
              <a:rPr lang="en-US" sz="4000" b="1" dirty="0" smtClean="0">
                <a:latin typeface="Calibri" pitchFamily="34" charset="0"/>
              </a:rPr>
              <a:t>Relationship between Perceived Spirituality and Perceived Stress</a:t>
            </a:r>
            <a:endParaRPr lang="en-US" sz="4000" dirty="0">
              <a:latin typeface="Calibri" pitchFamily="34" charset="0"/>
            </a:endParaRPr>
          </a:p>
        </p:txBody>
      </p:sp>
      <p:graphicFrame>
        <p:nvGraphicFramePr>
          <p:cNvPr id="4" name="Content Placeholder 3"/>
          <p:cNvGraphicFramePr>
            <a:graphicFrameLocks noGrp="1"/>
          </p:cNvGraphicFramePr>
          <p:nvPr>
            <p:ph sz="quarter" idx="1"/>
          </p:nvPr>
        </p:nvGraphicFramePr>
        <p:xfrm>
          <a:off x="457200" y="2057400"/>
          <a:ext cx="8229600" cy="2895600"/>
        </p:xfrm>
        <a:graphic>
          <a:graphicData uri="http://schemas.openxmlformats.org/drawingml/2006/table">
            <a:tbl>
              <a:tblPr firstRow="1" bandRow="1">
                <a:tableStyleId>{5C22544A-7EE6-4342-B048-85BDC9FD1C3A}</a:tableStyleId>
              </a:tblPr>
              <a:tblGrid>
                <a:gridCol w="4114800"/>
                <a:gridCol w="4114800"/>
              </a:tblGrid>
              <a:tr h="1193800">
                <a:tc gridSpan="2">
                  <a:txBody>
                    <a:bodyPr/>
                    <a:lstStyle/>
                    <a:p>
                      <a:pPr marL="0" marR="0" algn="ctr">
                        <a:spcBef>
                          <a:spcPts val="0"/>
                        </a:spcBef>
                        <a:spcAft>
                          <a:spcPts val="0"/>
                        </a:spcAft>
                      </a:pPr>
                      <a:r>
                        <a:rPr lang="en-US" sz="2400" b="1" dirty="0" smtClean="0">
                          <a:latin typeface="Calibri" pitchFamily="34" charset="0"/>
                          <a:ea typeface="Times New Roman"/>
                          <a:cs typeface="Times New Roman"/>
                        </a:rPr>
                        <a:t>Correlations </a:t>
                      </a:r>
                      <a:r>
                        <a:rPr lang="en-US" sz="2400" b="1" dirty="0">
                          <a:latin typeface="Calibri" pitchFamily="34" charset="0"/>
                          <a:ea typeface="Times New Roman"/>
                          <a:cs typeface="Times New Roman"/>
                        </a:rPr>
                        <a:t>between Perceived Spirituality and Perceived Stress</a:t>
                      </a:r>
                      <a:endParaRPr lang="en-US" sz="2400" dirty="0">
                        <a:latin typeface="Calibri" pitchFamily="34" charset="0"/>
                        <a:ea typeface="Times New Roman"/>
                        <a:cs typeface="Times New Roman"/>
                      </a:endParaRPr>
                    </a:p>
                  </a:txBody>
                  <a:tcPr marL="68580" marR="68580" marT="0" marB="0"/>
                </a:tc>
                <a:tc hMerge="1">
                  <a:txBody>
                    <a:bodyPr/>
                    <a:lstStyle/>
                    <a:p>
                      <a:endParaRPr lang="en-US"/>
                    </a:p>
                  </a:txBody>
                  <a:tcPr/>
                </a:tc>
              </a:tr>
              <a:tr h="863600">
                <a:tc>
                  <a:txBody>
                    <a:bodyPr/>
                    <a:lstStyle/>
                    <a:p>
                      <a:pPr marL="0" marR="0" algn="ctr">
                        <a:spcBef>
                          <a:spcPts val="0"/>
                        </a:spcBef>
                        <a:spcAft>
                          <a:spcPts val="0"/>
                        </a:spcAft>
                      </a:pPr>
                      <a:r>
                        <a:rPr lang="en-US" sz="2400" dirty="0">
                          <a:latin typeface="Calibri" pitchFamily="34" charset="0"/>
                          <a:ea typeface="Times New Roman"/>
                          <a:cs typeface="Times New Roman"/>
                        </a:rPr>
                        <a:t>Pearson Correlation (r)</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-.029</a:t>
                      </a:r>
                    </a:p>
                  </a:txBody>
                  <a:tcPr marL="68580" marR="68580" marT="0" marB="0"/>
                </a:tc>
              </a:tr>
              <a:tr h="838200">
                <a:tc>
                  <a:txBody>
                    <a:bodyPr/>
                    <a:lstStyle/>
                    <a:p>
                      <a:pPr marL="0" marR="0" algn="ctr">
                        <a:spcBef>
                          <a:spcPts val="0"/>
                        </a:spcBef>
                        <a:spcAft>
                          <a:spcPts val="0"/>
                        </a:spcAft>
                      </a:pPr>
                      <a:r>
                        <a:rPr lang="en-US" sz="2400">
                          <a:latin typeface="Calibri" pitchFamily="34" charset="0"/>
                          <a:ea typeface="Times New Roman"/>
                          <a:cs typeface="Times New Roman"/>
                        </a:rPr>
                        <a:t>Sig.</a:t>
                      </a:r>
                    </a:p>
                  </a:txBody>
                  <a:tcPr marL="68580" marR="68580" marT="0" marB="0"/>
                </a:tc>
                <a:tc>
                  <a:txBody>
                    <a:bodyPr/>
                    <a:lstStyle/>
                    <a:p>
                      <a:pPr marL="0" marR="0" algn="ctr">
                        <a:spcBef>
                          <a:spcPts val="0"/>
                        </a:spcBef>
                        <a:spcAft>
                          <a:spcPts val="0"/>
                        </a:spcAft>
                      </a:pPr>
                      <a:r>
                        <a:rPr lang="en-US" sz="2400" dirty="0">
                          <a:latin typeface="Calibri" pitchFamily="34" charset="0"/>
                          <a:ea typeface="Times New Roman"/>
                          <a:cs typeface="Times New Roman"/>
                        </a:rPr>
                        <a:t>.819</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143000"/>
          </a:xfrm>
        </p:spPr>
        <p:txBody>
          <a:bodyPr>
            <a:normAutofit/>
          </a:bodyPr>
          <a:lstStyle/>
          <a:p>
            <a:pPr algn="ctr"/>
            <a:r>
              <a:rPr lang="en-US" sz="4400" b="1" dirty="0" smtClean="0">
                <a:latin typeface="Calibri" pitchFamily="34" charset="0"/>
                <a:cs typeface="Times New Roman" pitchFamily="18" charset="0"/>
              </a:rPr>
              <a:t>conclusion</a:t>
            </a:r>
            <a:endParaRPr lang="en-US" sz="4400" b="1" dirty="0">
              <a:latin typeface="Calibri" pitchFamily="34" charset="0"/>
              <a:cs typeface="Times New Roman" pitchFamily="18" charset="0"/>
            </a:endParaRPr>
          </a:p>
        </p:txBody>
      </p:sp>
      <p:sp>
        <p:nvSpPr>
          <p:cNvPr id="3" name="Content Placeholder 2"/>
          <p:cNvSpPr>
            <a:spLocks noGrp="1"/>
          </p:cNvSpPr>
          <p:nvPr>
            <p:ph sz="quarter" idx="1"/>
          </p:nvPr>
        </p:nvSpPr>
        <p:spPr>
          <a:xfrm>
            <a:off x="457200" y="1600200"/>
            <a:ext cx="8305800" cy="4873752"/>
          </a:xfrm>
        </p:spPr>
        <p:txBody>
          <a:bodyPr>
            <a:normAutofit/>
          </a:bodyPr>
          <a:lstStyle/>
          <a:p>
            <a:r>
              <a:rPr lang="en-US" dirty="0" smtClean="0">
                <a:latin typeface="Calibri" pitchFamily="34" charset="0"/>
              </a:rPr>
              <a:t>High level of spirituality and stress was found among the health management students. However the result cannot  be generalized as One sample-t test  result were insignificant </a:t>
            </a:r>
          </a:p>
          <a:p>
            <a:r>
              <a:rPr lang="en-US" dirty="0" smtClean="0">
                <a:latin typeface="Calibri" pitchFamily="34" charset="0"/>
              </a:rPr>
              <a:t>There wasn’t much of difference in spirituality and stress based on gender and result were found to be insignificant. </a:t>
            </a:r>
          </a:p>
          <a:p>
            <a:r>
              <a:rPr lang="en-US" dirty="0" smtClean="0">
                <a:latin typeface="Calibri" pitchFamily="34" charset="0"/>
              </a:rPr>
              <a:t>Spirituality based on batch was significant but stress based on batch sample was not significant</a:t>
            </a:r>
          </a:p>
          <a:p>
            <a:r>
              <a:rPr lang="en-US" dirty="0" smtClean="0">
                <a:latin typeface="Calibri" pitchFamily="34" charset="0"/>
              </a:rPr>
              <a:t>There is a negative relationship between spirituality and stress which means that as the level of spirituality increases, stress level goes down however the strength of relationship was found to be weak</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1524000"/>
            <a:ext cx="8305800" cy="5334000"/>
          </a:xfrm>
        </p:spPr>
        <p:txBody>
          <a:bodyPr>
            <a:normAutofit/>
          </a:bodyPr>
          <a:lstStyle/>
          <a:p>
            <a:r>
              <a:rPr lang="en-US" b="1" dirty="0" smtClean="0">
                <a:latin typeface="Calibri" pitchFamily="34" charset="0"/>
              </a:rPr>
              <a:t>Stress:</a:t>
            </a:r>
          </a:p>
          <a:p>
            <a:pPr>
              <a:buNone/>
            </a:pPr>
            <a:r>
              <a:rPr lang="en-US" dirty="0" smtClean="0">
                <a:latin typeface="Calibri" pitchFamily="34" charset="0"/>
              </a:rPr>
              <a:t>     A state of psychological and physiological imbalance resulting from the disparity between situational demand and the individual's ability and motivation to meet those needs</a:t>
            </a:r>
          </a:p>
          <a:p>
            <a:pPr>
              <a:buFont typeface="Courier New" pitchFamily="49" charset="0"/>
              <a:buChar char="o"/>
            </a:pPr>
            <a:r>
              <a:rPr lang="en-US" b="1" dirty="0" smtClean="0">
                <a:latin typeface="Calibri" pitchFamily="34" charset="0"/>
              </a:rPr>
              <a:t>Stress in Health Care Students :</a:t>
            </a:r>
          </a:p>
          <a:p>
            <a:pPr>
              <a:buNone/>
            </a:pPr>
            <a:r>
              <a:rPr lang="en-US" dirty="0" smtClean="0">
                <a:latin typeface="Calibri" pitchFamily="34" charset="0"/>
              </a:rPr>
              <a:t>    Increased range of responsibilities borne by healthcare professionals</a:t>
            </a:r>
          </a:p>
          <a:p>
            <a:pPr>
              <a:buFont typeface="Wingdings" pitchFamily="2" charset="2"/>
              <a:buChar char="§"/>
            </a:pPr>
            <a:r>
              <a:rPr lang="en-US" dirty="0" smtClean="0">
                <a:latin typeface="Calibri" pitchFamily="34" charset="0"/>
              </a:rPr>
              <a:t> Theoretical and Practical study</a:t>
            </a:r>
            <a:r>
              <a:rPr lang="en-US" dirty="0" smtClean="0"/>
              <a:t> </a:t>
            </a:r>
          </a:p>
          <a:p>
            <a:pPr>
              <a:buFont typeface="Wingdings" pitchFamily="2" charset="2"/>
              <a:buChar char="§"/>
            </a:pPr>
            <a:r>
              <a:rPr lang="en-US" dirty="0" smtClean="0">
                <a:latin typeface="Calibri" pitchFamily="34" charset="0"/>
              </a:rPr>
              <a:t>Academic Performance </a:t>
            </a:r>
          </a:p>
          <a:p>
            <a:pPr>
              <a:buFont typeface="Wingdings" pitchFamily="2" charset="2"/>
              <a:buChar char="§"/>
            </a:pPr>
            <a:r>
              <a:rPr lang="en-US" dirty="0" smtClean="0">
                <a:latin typeface="Calibri" pitchFamily="34" charset="0"/>
              </a:rPr>
              <a:t>Working with Patient</a:t>
            </a:r>
          </a:p>
          <a:p>
            <a:pPr>
              <a:buFont typeface="Wingdings" pitchFamily="2" charset="2"/>
              <a:buChar char="§"/>
            </a:pPr>
            <a:r>
              <a:rPr lang="en-US" dirty="0" smtClean="0">
                <a:latin typeface="Calibri" pitchFamily="34" charset="0"/>
              </a:rPr>
              <a:t>Problem solving, Research, Interpersonal interactions, and lifelong learning skills</a:t>
            </a:r>
          </a:p>
          <a:p>
            <a:pPr>
              <a:buFont typeface="Wingdings" pitchFamily="2" charset="2"/>
              <a:buChar char="§"/>
            </a:pPr>
            <a:endParaRPr lang="en-US" dirty="0" smtClean="0">
              <a:latin typeface="Calibri" pitchFamily="34" charset="0"/>
            </a:endParaRPr>
          </a:p>
          <a:p>
            <a:pPr>
              <a:buNone/>
            </a:pPr>
            <a:endParaRPr lang="en-US" dirty="0" smtClean="0">
              <a:latin typeface="Calibri" pitchFamily="34" charset="0"/>
            </a:endParaRPr>
          </a:p>
          <a:p>
            <a:endParaRPr lang="en-US" sz="2800" dirty="0">
              <a:latin typeface="Calibri" pitchFamily="34" charset="0"/>
            </a:endParaRPr>
          </a:p>
        </p:txBody>
      </p:sp>
      <p:pic>
        <p:nvPicPr>
          <p:cNvPr id="4" name="Picture 2" descr="stress meaning definition causes"/>
          <p:cNvPicPr>
            <a:picLocks noChangeAspect="1" noChangeArrowheads="1"/>
          </p:cNvPicPr>
          <p:nvPr/>
        </p:nvPicPr>
        <p:blipFill>
          <a:blip r:embed="rId2" cstate="print"/>
          <a:srcRect/>
          <a:stretch>
            <a:fillRect/>
          </a:stretch>
        </p:blipFill>
        <p:spPr bwMode="auto">
          <a:xfrm>
            <a:off x="5143500" y="228600"/>
            <a:ext cx="3314700" cy="16764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Calibri" pitchFamily="34" charset="0"/>
              </a:rPr>
              <a:t>recommendation</a:t>
            </a:r>
            <a:endParaRPr lang="en-US" sz="4400" b="1" dirty="0">
              <a:latin typeface="Calibri" pitchFamily="34" charset="0"/>
            </a:endParaRPr>
          </a:p>
        </p:txBody>
      </p:sp>
      <p:sp>
        <p:nvSpPr>
          <p:cNvPr id="3" name="Content Placeholder 2"/>
          <p:cNvSpPr>
            <a:spLocks noGrp="1"/>
          </p:cNvSpPr>
          <p:nvPr>
            <p:ph sz="quarter" idx="1"/>
          </p:nvPr>
        </p:nvSpPr>
        <p:spPr>
          <a:xfrm>
            <a:off x="457200" y="1676400"/>
            <a:ext cx="7467600" cy="4797552"/>
          </a:xfrm>
        </p:spPr>
        <p:txBody>
          <a:bodyPr/>
          <a:lstStyle/>
          <a:p>
            <a:r>
              <a:rPr lang="en-US" dirty="0" smtClean="0">
                <a:latin typeface="Calibri" pitchFamily="34" charset="0"/>
              </a:rPr>
              <a:t>Focus on the spiritual growth and competence of the management students</a:t>
            </a:r>
          </a:p>
          <a:p>
            <a:r>
              <a:rPr lang="en-US" dirty="0" smtClean="0">
                <a:latin typeface="Calibri" pitchFamily="34" charset="0"/>
              </a:rPr>
              <a:t>The inclusion of spiritual components in management education</a:t>
            </a:r>
          </a:p>
          <a:p>
            <a:r>
              <a:rPr lang="en-US" dirty="0" smtClean="0">
                <a:latin typeface="Calibri" pitchFamily="34" charset="0"/>
              </a:rPr>
              <a:t>Learn the spiritual needs of the patients</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752600"/>
          </a:xfrm>
        </p:spPr>
        <p:txBody>
          <a:bodyPr>
            <a:normAutofit/>
          </a:bodyPr>
          <a:lstStyle/>
          <a:p>
            <a:pPr algn="ctr"/>
            <a:r>
              <a:rPr lang="en-US" sz="4400" b="1" dirty="0" smtClean="0">
                <a:latin typeface="Calibri" pitchFamily="34" charset="0"/>
              </a:rPr>
              <a:t>Limitation:</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077200" cy="4873752"/>
          </a:xfrm>
        </p:spPr>
        <p:txBody>
          <a:bodyPr>
            <a:normAutofit/>
          </a:bodyPr>
          <a:lstStyle/>
          <a:p>
            <a:endParaRPr lang="en-US" dirty="0" smtClean="0">
              <a:latin typeface="Calibri" pitchFamily="34" charset="0"/>
            </a:endParaRPr>
          </a:p>
          <a:p>
            <a:r>
              <a:rPr lang="en-US" dirty="0" smtClean="0">
                <a:latin typeface="Calibri" pitchFamily="34" charset="0"/>
              </a:rPr>
              <a:t>Sample was taken only from IIHMR, New Delhi </a:t>
            </a:r>
            <a:r>
              <a:rPr lang="en-US" dirty="0" smtClean="0">
                <a:latin typeface="Calibri" pitchFamily="34" charset="0"/>
              </a:rPr>
              <a:t>students</a:t>
            </a:r>
            <a:endParaRPr lang="en-US" dirty="0" smtClean="0">
              <a:latin typeface="Calibri" pitchFamily="34" charset="0"/>
            </a:endParaRPr>
          </a:p>
          <a:p>
            <a:pPr lvl="0"/>
            <a:r>
              <a:rPr lang="en-US" dirty="0" smtClean="0">
                <a:latin typeface="Calibri" pitchFamily="34" charset="0"/>
              </a:rPr>
              <a:t> A small sample size was taken for the </a:t>
            </a:r>
            <a:r>
              <a:rPr lang="en-US" dirty="0" smtClean="0">
                <a:latin typeface="Calibri" pitchFamily="34" charset="0"/>
              </a:rPr>
              <a:t>convenience</a:t>
            </a:r>
            <a:endParaRPr lang="en-US" dirty="0" smtClean="0">
              <a:latin typeface="Calibri" pitchFamily="34" charset="0"/>
            </a:endParaRPr>
          </a:p>
          <a:p>
            <a:pPr lvl="0"/>
            <a:r>
              <a:rPr lang="en-US" dirty="0" smtClean="0">
                <a:latin typeface="Calibri" pitchFamily="34" charset="0"/>
              </a:rPr>
              <a:t>Hindu participants are more than any other </a:t>
            </a:r>
            <a:r>
              <a:rPr lang="en-US" dirty="0" smtClean="0">
                <a:latin typeface="Calibri" pitchFamily="34" charset="0"/>
              </a:rPr>
              <a:t>religion</a:t>
            </a:r>
            <a:endParaRPr lang="en-US" dirty="0" smtClean="0">
              <a:latin typeface="Calibri" pitchFamily="34" charset="0"/>
            </a:endParaRPr>
          </a:p>
          <a:p>
            <a:pPr lvl="0"/>
            <a:r>
              <a:rPr lang="en-US" dirty="0" smtClean="0">
                <a:latin typeface="Calibri" pitchFamily="34" charset="0"/>
              </a:rPr>
              <a:t>Females’ participants are more than male </a:t>
            </a:r>
            <a:r>
              <a:rPr lang="en-US" dirty="0" smtClean="0">
                <a:latin typeface="Calibri" pitchFamily="34" charset="0"/>
              </a:rPr>
              <a:t>participants</a:t>
            </a:r>
            <a:endParaRPr lang="en-US" dirty="0" smtClean="0">
              <a:latin typeface="Calibri" pitchFamily="34" charset="0"/>
            </a:endParaRPr>
          </a:p>
          <a:p>
            <a:pPr lvl="0"/>
            <a:r>
              <a:rPr lang="en-US" dirty="0" smtClean="0">
                <a:latin typeface="Calibri" pitchFamily="34" charset="0"/>
              </a:rPr>
              <a:t>The methodology used could also be seen as a limitation, only quantitative research is </a:t>
            </a:r>
            <a:r>
              <a:rPr lang="en-US" dirty="0" smtClean="0">
                <a:latin typeface="Calibri" pitchFamily="34" charset="0"/>
              </a:rPr>
              <a:t>done</a:t>
            </a:r>
            <a:endParaRPr lang="en-US" dirty="0" smtClean="0">
              <a:latin typeface="Calibri" pitchFamily="34" charset="0"/>
            </a:endParaRPr>
          </a:p>
          <a:p>
            <a:pPr lvl="0"/>
            <a:r>
              <a:rPr lang="en-US" dirty="0" smtClean="0">
                <a:latin typeface="Calibri" pitchFamily="34" charset="0"/>
              </a:rPr>
              <a:t>Response bias is always a possibility</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buNone/>
            </a:pPr>
            <a:endParaRPr lang="en-US" dirty="0" smtClean="0"/>
          </a:p>
          <a:p>
            <a:pPr algn="ctr">
              <a:buNone/>
            </a:pPr>
            <a:r>
              <a:rPr lang="en-US" sz="4400" dirty="0" smtClean="0"/>
              <a:t>THANK YOU</a:t>
            </a:r>
            <a:endParaRPr lang="en-US"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latin typeface="Calibri" pitchFamily="34" charset="0"/>
              </a:rPr>
              <a:t>Spirituality and Stress :</a:t>
            </a:r>
            <a:r>
              <a:rPr lang="en-US" dirty="0" smtClean="0">
                <a:latin typeface="Calibri" pitchFamily="34" charset="0"/>
              </a:rPr>
              <a:t> </a:t>
            </a:r>
          </a:p>
          <a:p>
            <a:pPr>
              <a:buNone/>
            </a:pPr>
            <a:r>
              <a:rPr lang="en-US" dirty="0" smtClean="0"/>
              <a:t>   </a:t>
            </a:r>
            <a:r>
              <a:rPr lang="en-US" dirty="0" smtClean="0">
                <a:latin typeface="Calibri" pitchFamily="34" charset="0"/>
              </a:rPr>
              <a:t>Spirituality is one such tool to cope up with stress-related issues</a:t>
            </a:r>
          </a:p>
          <a:p>
            <a:pPr>
              <a:buFont typeface="Wingdings" pitchFamily="2" charset="2"/>
              <a:buChar char="§"/>
            </a:pPr>
            <a:r>
              <a:rPr lang="en-US" dirty="0" smtClean="0">
                <a:latin typeface="Calibri" pitchFamily="34" charset="0"/>
              </a:rPr>
              <a:t>Empathy </a:t>
            </a:r>
          </a:p>
          <a:p>
            <a:pPr>
              <a:buFont typeface="Wingdings" pitchFamily="2" charset="2"/>
              <a:buChar char="§"/>
            </a:pPr>
            <a:r>
              <a:rPr lang="en-US" dirty="0" smtClean="0">
                <a:latin typeface="Calibri" pitchFamily="34" charset="0"/>
              </a:rPr>
              <a:t>Problem solving </a:t>
            </a:r>
          </a:p>
          <a:p>
            <a:pPr>
              <a:buFont typeface="Wingdings" pitchFamily="2" charset="2"/>
              <a:buChar char="§"/>
            </a:pPr>
            <a:r>
              <a:rPr lang="en-US" dirty="0" smtClean="0">
                <a:latin typeface="Calibri" pitchFamily="34" charset="0"/>
              </a:rPr>
              <a:t>Critical thinking</a:t>
            </a:r>
          </a:p>
          <a:p>
            <a:pPr>
              <a:buFont typeface="Wingdings" pitchFamily="2" charset="2"/>
              <a:buChar char="§"/>
            </a:pPr>
            <a:r>
              <a:rPr lang="en-US" dirty="0" smtClean="0">
                <a:latin typeface="Calibri" pitchFamily="34" charset="0"/>
              </a:rPr>
              <a:t> Decision-making abilities</a:t>
            </a:r>
          </a:p>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latin typeface="Calibri" pitchFamily="34" charset="0"/>
              </a:rPr>
              <a:t>Spirituality in management students</a:t>
            </a:r>
            <a:r>
              <a:rPr lang="en-US" dirty="0" smtClean="0">
                <a:latin typeface="Calibri" pitchFamily="34" charset="0"/>
              </a:rPr>
              <a:t>:</a:t>
            </a:r>
          </a:p>
          <a:p>
            <a:pPr>
              <a:buNone/>
            </a:pPr>
            <a:r>
              <a:rPr lang="en-US" dirty="0" smtClean="0">
                <a:latin typeface="Calibri" pitchFamily="34" charset="0"/>
              </a:rPr>
              <a:t>    Companies select managers who are not only intelligent but also spiritual because they have responsibilities such as</a:t>
            </a:r>
          </a:p>
          <a:p>
            <a:pPr>
              <a:buFont typeface="Arial" pitchFamily="34" charset="0"/>
              <a:buChar char="•"/>
            </a:pPr>
            <a:r>
              <a:rPr lang="en-US" dirty="0" smtClean="0">
                <a:latin typeface="Calibri" pitchFamily="34" charset="0"/>
              </a:rPr>
              <a:t> employee productivity</a:t>
            </a:r>
          </a:p>
          <a:p>
            <a:pPr>
              <a:buFont typeface="Arial" pitchFamily="34" charset="0"/>
              <a:buChar char="•"/>
            </a:pPr>
            <a:r>
              <a:rPr lang="en-US" dirty="0" smtClean="0">
                <a:latin typeface="Calibri" pitchFamily="34" charset="0"/>
              </a:rPr>
              <a:t> goal-setting</a:t>
            </a:r>
          </a:p>
          <a:p>
            <a:pPr>
              <a:buFont typeface="Arial" pitchFamily="34" charset="0"/>
              <a:buChar char="•"/>
            </a:pPr>
            <a:r>
              <a:rPr lang="en-US" dirty="0" smtClean="0">
                <a:latin typeface="Calibri" pitchFamily="34" charset="0"/>
              </a:rPr>
              <a:t> conflict resolution</a:t>
            </a:r>
          </a:p>
          <a:p>
            <a:pPr>
              <a:buFont typeface="Arial" pitchFamily="34" charset="0"/>
              <a:buChar char="•"/>
            </a:pPr>
            <a:r>
              <a:rPr lang="en-US" dirty="0" smtClean="0">
                <a:latin typeface="Calibri" pitchFamily="34" charset="0"/>
              </a:rPr>
              <a:t> short and long term strategic planning</a:t>
            </a:r>
          </a:p>
          <a:p>
            <a:pPr>
              <a:buFont typeface="Arial" pitchFamily="34" charset="0"/>
              <a:buChar char="•"/>
            </a:pP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latin typeface="Calibri" pitchFamily="34" charset="0"/>
              </a:rPr>
              <a:t>Health Care Manager/ Professionals With Spirituality:</a:t>
            </a:r>
          </a:p>
          <a:p>
            <a:pPr>
              <a:buNone/>
            </a:pPr>
            <a:r>
              <a:rPr lang="en-US" dirty="0" smtClean="0">
                <a:latin typeface="Calibri" pitchFamily="34" charset="0"/>
              </a:rPr>
              <a:t>    Assess spiritual needs of patients they will be able to </a:t>
            </a:r>
          </a:p>
          <a:p>
            <a:pPr>
              <a:buFont typeface="Arial" pitchFamily="34" charset="0"/>
              <a:buChar char="•"/>
            </a:pPr>
            <a:r>
              <a:rPr lang="en-US" dirty="0" smtClean="0">
                <a:latin typeface="Calibri" pitchFamily="34" charset="0"/>
              </a:rPr>
              <a:t>promote the quality of life </a:t>
            </a:r>
          </a:p>
          <a:p>
            <a:pPr>
              <a:buFont typeface="Arial" pitchFamily="34" charset="0"/>
              <a:buChar char="•"/>
            </a:pPr>
            <a:r>
              <a:rPr lang="en-US" dirty="0" smtClean="0">
                <a:latin typeface="Calibri" pitchFamily="34" charset="0"/>
              </a:rPr>
              <a:t>decrease suffering of patients</a:t>
            </a:r>
            <a:endParaRPr lang="en-US" dirty="0" smtClean="0"/>
          </a:p>
          <a:p>
            <a:pPr>
              <a:buFont typeface="Arial" pitchFamily="34" charset="0"/>
              <a:buChar char="•"/>
            </a:pPr>
            <a:r>
              <a:rPr lang="en-US" dirty="0" smtClean="0">
                <a:latin typeface="Calibri" pitchFamily="34" charset="0"/>
              </a:rPr>
              <a:t>spiritual care delivery, assessment, and meeting the spiritual needs of their patients</a:t>
            </a:r>
            <a:endParaRPr lang="en-US" dirty="0" smtClean="0"/>
          </a:p>
          <a:p>
            <a:pPr>
              <a:buFont typeface="Arial" pitchFamily="34" charset="0"/>
              <a:buChar char="•"/>
            </a:pPr>
            <a:r>
              <a:rPr lang="en-US" dirty="0" smtClean="0">
                <a:latin typeface="Calibri" pitchFamily="34" charset="0"/>
              </a:rPr>
              <a:t> Spirituality help in providing the best care for the sick  and disabled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u="sng" dirty="0" smtClean="0">
                <a:latin typeface="Calibri" pitchFamily="34" charset="0"/>
              </a:rPr>
              <a:t>research Objectives</a:t>
            </a:r>
            <a:endParaRPr lang="en-US" sz="4400" u="sng" dirty="0">
              <a:latin typeface="Calibri" pitchFamily="34" charset="0"/>
            </a:endParaRPr>
          </a:p>
        </p:txBody>
      </p:sp>
      <p:sp>
        <p:nvSpPr>
          <p:cNvPr id="3" name="Content Placeholder 2"/>
          <p:cNvSpPr>
            <a:spLocks noGrp="1"/>
          </p:cNvSpPr>
          <p:nvPr>
            <p:ph sz="quarter" idx="1"/>
          </p:nvPr>
        </p:nvSpPr>
        <p:spPr>
          <a:xfrm>
            <a:off x="457200" y="1981200"/>
            <a:ext cx="8001000" cy="4568952"/>
          </a:xfrm>
        </p:spPr>
        <p:txBody>
          <a:bodyPr>
            <a:normAutofit/>
          </a:bodyPr>
          <a:lstStyle/>
          <a:p>
            <a:r>
              <a:rPr lang="en-US" dirty="0" smtClean="0">
                <a:latin typeface="Calibri" pitchFamily="34" charset="0"/>
              </a:rPr>
              <a:t>The objective of this study is to examine the extent to which health management students are spiritual and stressed and to further explore the possible relationship between self reported spirituality and stress.</a:t>
            </a:r>
          </a:p>
          <a:p>
            <a:pPr>
              <a:buNone/>
            </a:pP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u="sng" dirty="0" smtClean="0">
                <a:latin typeface="Calibri" pitchFamily="34" charset="0"/>
                <a:cs typeface="Times New Roman" pitchFamily="18" charset="0"/>
              </a:rPr>
              <a:t>Specific objective</a:t>
            </a:r>
            <a:endParaRPr lang="en-US" sz="4400" b="1" u="sng" dirty="0">
              <a:latin typeface="Calibri" pitchFamily="34" charset="0"/>
              <a:cs typeface="Times New Roman" pitchFamily="18" charset="0"/>
            </a:endParaRPr>
          </a:p>
        </p:txBody>
      </p:sp>
      <p:sp>
        <p:nvSpPr>
          <p:cNvPr id="3" name="Content Placeholder 2"/>
          <p:cNvSpPr>
            <a:spLocks noGrp="1"/>
          </p:cNvSpPr>
          <p:nvPr>
            <p:ph sz="quarter" idx="1"/>
          </p:nvPr>
        </p:nvSpPr>
        <p:spPr>
          <a:xfrm>
            <a:off x="457200" y="1219200"/>
            <a:ext cx="8153400" cy="5254752"/>
          </a:xfrm>
        </p:spPr>
        <p:txBody>
          <a:bodyPr/>
          <a:lstStyle/>
          <a:p>
            <a:pPr>
              <a:buNone/>
            </a:pPr>
            <a:endParaRPr lang="en-US" dirty="0" smtClean="0"/>
          </a:p>
          <a:p>
            <a:pPr lvl="0"/>
            <a:r>
              <a:rPr lang="en-US" dirty="0" smtClean="0">
                <a:latin typeface="Calibri" pitchFamily="34" charset="0"/>
              </a:rPr>
              <a:t>To assess the level of spirituality and stress as reported amongst Health Management students.</a:t>
            </a:r>
          </a:p>
          <a:p>
            <a:pPr lvl="0">
              <a:buNone/>
            </a:pPr>
            <a:endParaRPr lang="en-US" dirty="0" smtClean="0">
              <a:latin typeface="Calibri" pitchFamily="34" charset="0"/>
            </a:endParaRPr>
          </a:p>
          <a:p>
            <a:pPr lvl="0"/>
            <a:r>
              <a:rPr lang="en-US" dirty="0" smtClean="0">
                <a:latin typeface="Calibri" pitchFamily="34" charset="0"/>
              </a:rPr>
              <a:t>To identify if there is a relationship between Health Management </a:t>
            </a:r>
            <a:r>
              <a:rPr lang="en-US" dirty="0" smtClean="0">
                <a:latin typeface="Calibri" pitchFamily="34" charset="0"/>
              </a:rPr>
              <a:t>students perceived </a:t>
            </a:r>
            <a:r>
              <a:rPr lang="en-US" dirty="0" smtClean="0">
                <a:latin typeface="Calibri" pitchFamily="34" charset="0"/>
              </a:rPr>
              <a:t>spirituality and perceived stress</a:t>
            </a:r>
          </a:p>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smtClean="0">
                <a:latin typeface="Calibri" pitchFamily="34" charset="0"/>
                <a:cs typeface="Times New Roman" pitchFamily="18" charset="0"/>
              </a:rPr>
              <a:t>methodology</a:t>
            </a:r>
            <a:endParaRPr lang="en-US" sz="4000" b="1" u="sng" dirty="0">
              <a:latin typeface="Calibri" pitchFamily="34" charset="0"/>
              <a:cs typeface="Times New Roman" pitchFamily="18" charset="0"/>
            </a:endParaRPr>
          </a:p>
        </p:txBody>
      </p:sp>
      <p:sp>
        <p:nvSpPr>
          <p:cNvPr id="3" name="Content Placeholder 2"/>
          <p:cNvSpPr>
            <a:spLocks noGrp="1"/>
          </p:cNvSpPr>
          <p:nvPr>
            <p:ph sz="quarter" idx="1"/>
          </p:nvPr>
        </p:nvSpPr>
        <p:spPr>
          <a:xfrm>
            <a:off x="457200" y="1600200"/>
            <a:ext cx="8138160" cy="5562600"/>
          </a:xfrm>
        </p:spPr>
        <p:txBody>
          <a:bodyPr>
            <a:normAutofit/>
          </a:bodyPr>
          <a:lstStyle/>
          <a:p>
            <a:r>
              <a:rPr lang="en-IN" b="1" u="sng" dirty="0" smtClean="0">
                <a:latin typeface="Calibri" pitchFamily="34" charset="0"/>
                <a:cs typeface="Times New Roman" pitchFamily="18" charset="0"/>
              </a:rPr>
              <a:t>Study Design</a:t>
            </a:r>
            <a:r>
              <a:rPr lang="en-IN" dirty="0" smtClean="0">
                <a:latin typeface="Calibri" pitchFamily="34" charset="0"/>
                <a:cs typeface="Times New Roman" pitchFamily="18" charset="0"/>
              </a:rPr>
              <a:t>: Cross sectional Descriptive Study</a:t>
            </a:r>
          </a:p>
          <a:p>
            <a:r>
              <a:rPr lang="en-US" b="1" u="sng" dirty="0" smtClean="0">
                <a:latin typeface="Calibri" pitchFamily="34" charset="0"/>
                <a:cs typeface="Times New Roman" pitchFamily="18" charset="0"/>
              </a:rPr>
              <a:t>Study Area-</a:t>
            </a:r>
            <a:r>
              <a:rPr lang="en-IN" dirty="0" smtClean="0">
                <a:latin typeface="Calibri" pitchFamily="34" charset="0"/>
                <a:cs typeface="Times New Roman" pitchFamily="18" charset="0"/>
              </a:rPr>
              <a:t>International institute of  health management research, Delhi (IIHMR)</a:t>
            </a:r>
          </a:p>
          <a:p>
            <a:r>
              <a:rPr lang="en-US" b="1" u="sng" dirty="0" smtClean="0">
                <a:latin typeface="Calibri" pitchFamily="34" charset="0"/>
                <a:cs typeface="Times New Roman" pitchFamily="18" charset="0"/>
              </a:rPr>
              <a:t> Study Participants</a:t>
            </a:r>
            <a:r>
              <a:rPr lang="en-US" b="1" dirty="0" smtClean="0">
                <a:latin typeface="Calibri" pitchFamily="34" charset="0"/>
                <a:cs typeface="Times New Roman" pitchFamily="18" charset="0"/>
              </a:rPr>
              <a:t>-</a:t>
            </a:r>
            <a:r>
              <a:rPr lang="en-US" dirty="0" smtClean="0">
                <a:latin typeface="Calibri" pitchFamily="34" charset="0"/>
                <a:cs typeface="Times New Roman" pitchFamily="18" charset="0"/>
              </a:rPr>
              <a:t>IIHMR Students</a:t>
            </a:r>
            <a:endParaRPr lang="en-IN" dirty="0" smtClean="0">
              <a:latin typeface="Calibri" pitchFamily="34" charset="0"/>
              <a:cs typeface="Times New Roman" pitchFamily="18" charset="0"/>
            </a:endParaRPr>
          </a:p>
          <a:p>
            <a:r>
              <a:rPr lang="en-US" b="1" u="sng" dirty="0" smtClean="0">
                <a:latin typeface="Calibri" pitchFamily="34" charset="0"/>
                <a:cs typeface="Times New Roman" pitchFamily="18" charset="0"/>
              </a:rPr>
              <a:t>Research method</a:t>
            </a:r>
            <a:r>
              <a:rPr lang="en-US" b="1" dirty="0" smtClean="0">
                <a:latin typeface="Calibri" pitchFamily="34" charset="0"/>
                <a:cs typeface="Times New Roman" pitchFamily="18" charset="0"/>
              </a:rPr>
              <a:t>-</a:t>
            </a:r>
            <a:r>
              <a:rPr lang="en-US" dirty="0" smtClean="0">
                <a:latin typeface="Calibri" pitchFamily="34" charset="0"/>
                <a:cs typeface="Times New Roman" pitchFamily="18" charset="0"/>
              </a:rPr>
              <a:t>  Quantitative</a:t>
            </a:r>
          </a:p>
          <a:p>
            <a:r>
              <a:rPr lang="en-US" b="1" u="sng" dirty="0" smtClean="0">
                <a:latin typeface="Calibri" pitchFamily="34" charset="0"/>
                <a:cs typeface="Times New Roman" pitchFamily="18" charset="0"/>
              </a:rPr>
              <a:t>Sampling Method</a:t>
            </a:r>
            <a:r>
              <a:rPr lang="en-US" b="1" dirty="0" smtClean="0">
                <a:latin typeface="Calibri" pitchFamily="34" charset="0"/>
                <a:cs typeface="Times New Roman" pitchFamily="18" charset="0"/>
              </a:rPr>
              <a:t>-</a:t>
            </a:r>
            <a:r>
              <a:rPr lang="en-US" dirty="0" smtClean="0">
                <a:latin typeface="Calibri" pitchFamily="34" charset="0"/>
              </a:rPr>
              <a:t>Non-probability Convenience Sampling</a:t>
            </a:r>
          </a:p>
          <a:p>
            <a:r>
              <a:rPr lang="en-US" b="1" u="sng" dirty="0" smtClean="0">
                <a:latin typeface="Calibri" pitchFamily="34" charset="0"/>
              </a:rPr>
              <a:t>Sample Size</a:t>
            </a:r>
            <a:r>
              <a:rPr lang="en-IN" dirty="0" smtClean="0">
                <a:latin typeface="Calibri" pitchFamily="34" charset="0"/>
              </a:rPr>
              <a:t>-</a:t>
            </a:r>
            <a:r>
              <a:rPr lang="en-US" dirty="0" smtClean="0">
                <a:latin typeface="Calibri" pitchFamily="34" charset="0"/>
              </a:rPr>
              <a:t>65 students of IIHMR</a:t>
            </a:r>
          </a:p>
          <a:p>
            <a:endParaRPr lang="en-IN" dirty="0" smtClean="0">
              <a:latin typeface="Calibri" pitchFamily="34"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1082</TotalTime>
  <Words>1134</Words>
  <Application>Microsoft Office PowerPoint</Application>
  <PresentationFormat>On-screen Show (4:3)</PresentationFormat>
  <Paragraphs>292</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Oriel</vt:lpstr>
      <vt:lpstr>Slide 1</vt:lpstr>
      <vt:lpstr>introduction</vt:lpstr>
      <vt:lpstr>Slide 3</vt:lpstr>
      <vt:lpstr>Slide 4</vt:lpstr>
      <vt:lpstr>Slide 5</vt:lpstr>
      <vt:lpstr>Slide 6</vt:lpstr>
      <vt:lpstr>research Objectives</vt:lpstr>
      <vt:lpstr>Specific objective</vt:lpstr>
      <vt:lpstr>methodology</vt:lpstr>
      <vt:lpstr>Slide 10</vt:lpstr>
      <vt:lpstr>Slide 11</vt:lpstr>
      <vt:lpstr>   FINDINGS </vt:lpstr>
      <vt:lpstr>Slide 13</vt:lpstr>
      <vt:lpstr>Course Wise Distribution:</vt:lpstr>
      <vt:lpstr>Slide 15</vt:lpstr>
      <vt:lpstr>Slide 16</vt:lpstr>
      <vt:lpstr>Slide 17</vt:lpstr>
      <vt:lpstr>Slide 18</vt:lpstr>
      <vt:lpstr>Slide 19</vt:lpstr>
      <vt:lpstr>Spirituality Level of Participants</vt:lpstr>
      <vt:lpstr>ONE SAMPLE TEST spirituality level of participants</vt:lpstr>
      <vt:lpstr>Spirituality level gender wise</vt:lpstr>
      <vt:lpstr>Spirituality level Batch wise</vt:lpstr>
      <vt:lpstr>Stress level of participants</vt:lpstr>
      <vt:lpstr>ONE SAMPLE TEST stress level of participants</vt:lpstr>
      <vt:lpstr>Stress level gender wise</vt:lpstr>
      <vt:lpstr>Stress level batch wise</vt:lpstr>
      <vt:lpstr>Relationship between Perceived Spirituality and Perceived Stress</vt:lpstr>
      <vt:lpstr>conclusion</vt:lpstr>
      <vt:lpstr>recommendation</vt:lpstr>
      <vt:lpstr>Limitation: </vt:lpstr>
      <vt:lpstr>Slide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Assessment of Spirituality and Its Relationship to Stress with Special Reference to Health Care ,Management Students    </dc:title>
  <dc:creator>dell</dc:creator>
  <cp:lastModifiedBy>dell</cp:lastModifiedBy>
  <cp:revision>97</cp:revision>
  <dcterms:created xsi:type="dcterms:W3CDTF">2006-08-16T00:00:00Z</dcterms:created>
  <dcterms:modified xsi:type="dcterms:W3CDTF">2017-05-15T17:36:37Z</dcterms:modified>
</cp:coreProperties>
</file>