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notesSlides/notesSlide9.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0.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12.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41"/>
  </p:notesMasterIdLst>
  <p:sldIdLst>
    <p:sldId id="256" r:id="rId2"/>
    <p:sldId id="257" r:id="rId3"/>
    <p:sldId id="258" r:id="rId4"/>
    <p:sldId id="318" r:id="rId5"/>
    <p:sldId id="319" r:id="rId6"/>
    <p:sldId id="320" r:id="rId7"/>
    <p:sldId id="317" r:id="rId8"/>
    <p:sldId id="321" r:id="rId9"/>
    <p:sldId id="324" r:id="rId10"/>
    <p:sldId id="323" r:id="rId11"/>
    <p:sldId id="269" r:id="rId12"/>
    <p:sldId id="326" r:id="rId13"/>
    <p:sldId id="327" r:id="rId14"/>
    <p:sldId id="328" r:id="rId15"/>
    <p:sldId id="329" r:id="rId16"/>
    <p:sldId id="270" r:id="rId17"/>
    <p:sldId id="325" r:id="rId18"/>
    <p:sldId id="330" r:id="rId19"/>
    <p:sldId id="331" r:id="rId20"/>
    <p:sldId id="273" r:id="rId21"/>
    <p:sldId id="275" r:id="rId22"/>
    <p:sldId id="277" r:id="rId23"/>
    <p:sldId id="278" r:id="rId24"/>
    <p:sldId id="279" r:id="rId25"/>
    <p:sldId id="313" r:id="rId26"/>
    <p:sldId id="280" r:id="rId27"/>
    <p:sldId id="314" r:id="rId28"/>
    <p:sldId id="281" r:id="rId29"/>
    <p:sldId id="282" r:id="rId30"/>
    <p:sldId id="315" r:id="rId31"/>
    <p:sldId id="332" r:id="rId32"/>
    <p:sldId id="333" r:id="rId33"/>
    <p:sldId id="283" r:id="rId34"/>
    <p:sldId id="316" r:id="rId35"/>
    <p:sldId id="334" r:id="rId36"/>
    <p:sldId id="260" r:id="rId37"/>
    <p:sldId id="312" r:id="rId38"/>
    <p:sldId id="307" r:id="rId39"/>
    <p:sldId id="308"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8826" autoAdjust="0"/>
  </p:normalViewPr>
  <p:slideViewPr>
    <p:cSldViewPr>
      <p:cViewPr varScale="1">
        <p:scale>
          <a:sx n="74" d="100"/>
          <a:sy n="74" d="100"/>
        </p:scale>
        <p:origin x="-1260" y="-90"/>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Jatin%20Bhatt\Desktop\Study.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atin%20Bhatt\Desktop\Stud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tin%20Bhatt\Desktop\Study.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tin%20Bhatt\Desktop\Study.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tin%20Bhatt\Desktop\Study.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atin%20Bhatt\Desktop\Study.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Jatin%20Bhatt\Desktop\Study.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Jatin%20Bhatt\Desktop\Study.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Jatin%20Bhatt\Desktop\Stud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Jatin%20Bhatt\Desktop\Stud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[Study.xlsx]Sheet3!$B$1</c:f>
              <c:strCache>
                <c:ptCount val="1"/>
                <c:pt idx="0">
                  <c:v>What do you know about RBSK</c:v>
                </c:pt>
              </c:strCache>
            </c:strRef>
          </c:tx>
          <c:invertIfNegative val="0"/>
          <c:cat>
            <c:strRef>
              <c:f>[Study.xlsx]Sheet3!$A$2:$A$26</c:f>
              <c:strCache>
                <c:ptCount val="25"/>
                <c:pt idx="0">
                  <c:v>SHC Thangoan, Distt. Anuppur</c:v>
                </c:pt>
                <c:pt idx="1">
                  <c:v>SHC Rajnagar, Distt. Anuppur</c:v>
                </c:pt>
                <c:pt idx="2">
                  <c:v>CHC Kotma, Distt. Anuppur</c:v>
                </c:pt>
                <c:pt idx="3">
                  <c:v>PHC Bijuri, Distt. Anuppur</c:v>
                </c:pt>
                <c:pt idx="4">
                  <c:v>CHC Venkatnagar, Distt. Anuppur</c:v>
                </c:pt>
                <c:pt idx="5">
                  <c:v>PHC Singhaura, Distt. Anuppur</c:v>
                </c:pt>
                <c:pt idx="6">
                  <c:v>CHC Jaithari, Distt. Anuppur</c:v>
                </c:pt>
                <c:pt idx="7">
                  <c:v>CHC Funga, Distt. Anuppur</c:v>
                </c:pt>
                <c:pt idx="8">
                  <c:v>DH Anuppur, Distt. Anuppur</c:v>
                </c:pt>
                <c:pt idx="9">
                  <c:v>CHC Karpa, Distt. Anuppur</c:v>
                </c:pt>
                <c:pt idx="10">
                  <c:v>PHC Belia Badi, Distt. Anuppur</c:v>
                </c:pt>
                <c:pt idx="11">
                  <c:v>PHC Amarkantak, Distt. Anuppur</c:v>
                </c:pt>
                <c:pt idx="12">
                  <c:v>PHC Benibari, Distt. Anuppur</c:v>
                </c:pt>
                <c:pt idx="13">
                  <c:v>PHC Cholana, Distt. Anuppur</c:v>
                </c:pt>
                <c:pt idx="14">
                  <c:v>PHC Kothi, Distt. Anuppur</c:v>
                </c:pt>
                <c:pt idx="15">
                  <c:v>CHC Parasi, Distt. Anuppur</c:v>
                </c:pt>
                <c:pt idx="16">
                  <c:v>CHC Pushprajgarh, Distt. Anuppur</c:v>
                </c:pt>
                <c:pt idx="17">
                  <c:v>PHC Lapta, Distt. Anuppur</c:v>
                </c:pt>
                <c:pt idx="18">
                  <c:v>SHC Bilaspur, Distt. Anuppur</c:v>
                </c:pt>
                <c:pt idx="19">
                  <c:v>SHC Sakola, Distt. Anuppur</c:v>
                </c:pt>
                <c:pt idx="20">
                  <c:v>SHC Kelhori, Distt. Anuppur</c:v>
                </c:pt>
                <c:pt idx="21">
                  <c:v>SHC Bargawan, Distt. Anuppur</c:v>
                </c:pt>
                <c:pt idx="22">
                  <c:v>SHC Podki, Distt. Anuppur</c:v>
                </c:pt>
                <c:pt idx="23">
                  <c:v>SHC Lodhi, Distt. Anuppur</c:v>
                </c:pt>
                <c:pt idx="24">
                  <c:v>SHC Kolmi, Distt. Anuppur</c:v>
                </c:pt>
              </c:strCache>
            </c:strRef>
          </c:cat>
          <c:val>
            <c:numRef>
              <c:f>[Study.xlsx]Sheet3!$B$2:$B$26</c:f>
              <c:numCache>
                <c:formatCode>General</c:formatCode>
                <c:ptCount val="25"/>
                <c:pt idx="0">
                  <c:v>0</c:v>
                </c:pt>
                <c:pt idx="1">
                  <c:v>2</c:v>
                </c:pt>
                <c:pt idx="2">
                  <c:v>0</c:v>
                </c:pt>
                <c:pt idx="3">
                  <c:v>2</c:v>
                </c:pt>
                <c:pt idx="4">
                  <c:v>1</c:v>
                </c:pt>
                <c:pt idx="5">
                  <c:v>2</c:v>
                </c:pt>
                <c:pt idx="6">
                  <c:v>0</c:v>
                </c:pt>
                <c:pt idx="7">
                  <c:v>3</c:v>
                </c:pt>
                <c:pt idx="8">
                  <c:v>0</c:v>
                </c:pt>
                <c:pt idx="9">
                  <c:v>0</c:v>
                </c:pt>
                <c:pt idx="10">
                  <c:v>0</c:v>
                </c:pt>
                <c:pt idx="11">
                  <c:v>3</c:v>
                </c:pt>
                <c:pt idx="12">
                  <c:v>2</c:v>
                </c:pt>
                <c:pt idx="13">
                  <c:v>0</c:v>
                </c:pt>
                <c:pt idx="14">
                  <c:v>2</c:v>
                </c:pt>
                <c:pt idx="15">
                  <c:v>0</c:v>
                </c:pt>
                <c:pt idx="16">
                  <c:v>0</c:v>
                </c:pt>
                <c:pt idx="17">
                  <c:v>0</c:v>
                </c:pt>
                <c:pt idx="18">
                  <c:v>2</c:v>
                </c:pt>
                <c:pt idx="19">
                  <c:v>0</c:v>
                </c:pt>
                <c:pt idx="20">
                  <c:v>0</c:v>
                </c:pt>
                <c:pt idx="21">
                  <c:v>2</c:v>
                </c:pt>
                <c:pt idx="22">
                  <c:v>0</c:v>
                </c:pt>
                <c:pt idx="23">
                  <c:v>0</c:v>
                </c:pt>
                <c:pt idx="24">
                  <c:v>1</c:v>
                </c:pt>
              </c:numCache>
            </c:numRef>
          </c:val>
        </c:ser>
        <c:dLbls>
          <c:showLegendKey val="0"/>
          <c:showVal val="0"/>
          <c:showCatName val="0"/>
          <c:showSerName val="0"/>
          <c:showPercent val="0"/>
          <c:showBubbleSize val="0"/>
        </c:dLbls>
        <c:gapWidth val="150"/>
        <c:axId val="209848576"/>
        <c:axId val="210923904"/>
      </c:barChart>
      <c:catAx>
        <c:axId val="209848576"/>
        <c:scaling>
          <c:orientation val="minMax"/>
        </c:scaling>
        <c:delete val="0"/>
        <c:axPos val="b"/>
        <c:title>
          <c:tx>
            <c:rich>
              <a:bodyPr/>
              <a:lstStyle/>
              <a:p>
                <a:pPr>
                  <a:defRPr/>
                </a:pPr>
                <a:r>
                  <a:rPr lang="en-IN" sz="1200" dirty="0"/>
                  <a:t>Health Centres</a:t>
                </a:r>
              </a:p>
            </c:rich>
          </c:tx>
          <c:layout/>
          <c:overlay val="0"/>
        </c:title>
        <c:numFmt formatCode="General" sourceLinked="0"/>
        <c:majorTickMark val="out"/>
        <c:minorTickMark val="none"/>
        <c:tickLblPos val="nextTo"/>
        <c:txPr>
          <a:bodyPr/>
          <a:lstStyle/>
          <a:p>
            <a:pPr>
              <a:defRPr b="1"/>
            </a:pPr>
            <a:endParaRPr lang="en-US"/>
          </a:p>
        </c:txPr>
        <c:crossAx val="210923904"/>
        <c:crosses val="autoZero"/>
        <c:auto val="1"/>
        <c:lblAlgn val="ctr"/>
        <c:lblOffset val="100"/>
        <c:noMultiLvlLbl val="0"/>
      </c:catAx>
      <c:valAx>
        <c:axId val="210923904"/>
        <c:scaling>
          <c:orientation val="minMax"/>
          <c:max val="3"/>
          <c:min val="0"/>
        </c:scaling>
        <c:delete val="0"/>
        <c:axPos val="l"/>
        <c:majorGridlines/>
        <c:title>
          <c:tx>
            <c:rich>
              <a:bodyPr rot="-5400000" vert="horz"/>
              <a:lstStyle/>
              <a:p>
                <a:pPr>
                  <a:defRPr b="1"/>
                </a:pPr>
                <a:r>
                  <a:rPr lang="en-US" sz="1200" b="1" dirty="0"/>
                  <a:t>Scores</a:t>
                </a:r>
              </a:p>
            </c:rich>
          </c:tx>
          <c:layout>
            <c:manualLayout>
              <c:xMode val="edge"/>
              <c:yMode val="edge"/>
              <c:x val="5.1851897419072618E-2"/>
              <c:y val="0.1488768324691121"/>
            </c:manualLayout>
          </c:layout>
          <c:overlay val="0"/>
        </c:title>
        <c:numFmt formatCode="General" sourceLinked="1"/>
        <c:majorTickMark val="out"/>
        <c:minorTickMark val="none"/>
        <c:tickLblPos val="nextTo"/>
        <c:txPr>
          <a:bodyPr/>
          <a:lstStyle/>
          <a:p>
            <a:pPr>
              <a:defRPr b="1"/>
            </a:pPr>
            <a:endParaRPr lang="en-US"/>
          </a:p>
        </c:txPr>
        <c:crossAx val="209848576"/>
        <c:crosses val="autoZero"/>
        <c:crossBetween val="between"/>
        <c:majorUnit val="0.5"/>
        <c:minorUnit val="0.1"/>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[Study.xlsx]Sheet3!$B$32</c:f>
              <c:strCache>
                <c:ptCount val="1"/>
                <c:pt idx="0">
                  <c:v>And how many of them are of congenital birth defect</c:v>
                </c:pt>
              </c:strCache>
            </c:strRef>
          </c:tx>
          <c:invertIfNegative val="0"/>
          <c:cat>
            <c:strRef>
              <c:f>[Study.xlsx]Sheet3!$A$33:$A$57</c:f>
              <c:strCache>
                <c:ptCount val="25"/>
                <c:pt idx="0">
                  <c:v>SHC Thangoan, Distt. Anuppur</c:v>
                </c:pt>
                <c:pt idx="1">
                  <c:v>SHC Rajnagar, Distt. Anuppur</c:v>
                </c:pt>
                <c:pt idx="2">
                  <c:v>CHC Kotma, Distt. Anuppur</c:v>
                </c:pt>
                <c:pt idx="3">
                  <c:v>PHC Bijuri, Distt. Anuppur</c:v>
                </c:pt>
                <c:pt idx="4">
                  <c:v>CHC Venkatnagar, Distt. Anuppur</c:v>
                </c:pt>
                <c:pt idx="5">
                  <c:v>PHC Singhaura, Distt. Anuppur</c:v>
                </c:pt>
                <c:pt idx="6">
                  <c:v>CHC Jaithari, Distt. Anuppur</c:v>
                </c:pt>
                <c:pt idx="7">
                  <c:v>CHC Funga, Distt. Anuppur</c:v>
                </c:pt>
                <c:pt idx="8">
                  <c:v>DH Anuppur, Distt. Anuppur</c:v>
                </c:pt>
                <c:pt idx="9">
                  <c:v>CHC Karpa, Distt. Anuppur</c:v>
                </c:pt>
                <c:pt idx="10">
                  <c:v>PHC Belia Badi, Distt. Anuppur</c:v>
                </c:pt>
                <c:pt idx="11">
                  <c:v>PHC Amarkantak, Distt. Anuppur</c:v>
                </c:pt>
                <c:pt idx="12">
                  <c:v>PHC Benibari, Distt. Anuppur</c:v>
                </c:pt>
                <c:pt idx="13">
                  <c:v>PHC Cholana, Distt. Anuppur</c:v>
                </c:pt>
                <c:pt idx="14">
                  <c:v>PHC Kothi, Distt. Anuppur</c:v>
                </c:pt>
                <c:pt idx="15">
                  <c:v>CHC Parasi, Distt. Anuppur</c:v>
                </c:pt>
                <c:pt idx="16">
                  <c:v>CHC Pushprajgarh, Distt. Anuppur</c:v>
                </c:pt>
                <c:pt idx="17">
                  <c:v>PHC Lapta, Distt. Anuppur</c:v>
                </c:pt>
                <c:pt idx="18">
                  <c:v>SHC Bilaspur, Distt. Anuppur</c:v>
                </c:pt>
                <c:pt idx="19">
                  <c:v>SHC Sakola, Distt. Anuppur</c:v>
                </c:pt>
                <c:pt idx="20">
                  <c:v>SHC Kelhori, Distt. Anuppur</c:v>
                </c:pt>
                <c:pt idx="21">
                  <c:v>SHC Bargawan, Distt. Anuppur</c:v>
                </c:pt>
                <c:pt idx="22">
                  <c:v>SHC Podki, Distt. Anuppur</c:v>
                </c:pt>
                <c:pt idx="23">
                  <c:v>SHC Lodhi, Distt. Anuppur</c:v>
                </c:pt>
                <c:pt idx="24">
                  <c:v>SHC Kolmi, Distt. Anuppur</c:v>
                </c:pt>
              </c:strCache>
            </c:strRef>
          </c:cat>
          <c:val>
            <c:numRef>
              <c:f>[Study.xlsx]Sheet3!$B$33:$B$57</c:f>
              <c:numCache>
                <c:formatCode>General</c:formatCode>
                <c:ptCount val="25"/>
                <c:pt idx="0">
                  <c:v>3</c:v>
                </c:pt>
                <c:pt idx="1">
                  <c:v>2</c:v>
                </c:pt>
                <c:pt idx="2">
                  <c:v>5</c:v>
                </c:pt>
                <c:pt idx="3">
                  <c:v>0</c:v>
                </c:pt>
                <c:pt idx="4">
                  <c:v>0</c:v>
                </c:pt>
                <c:pt idx="5">
                  <c:v>2</c:v>
                </c:pt>
                <c:pt idx="6">
                  <c:v>1</c:v>
                </c:pt>
                <c:pt idx="7">
                  <c:v>15</c:v>
                </c:pt>
                <c:pt idx="8">
                  <c:v>4</c:v>
                </c:pt>
                <c:pt idx="9">
                  <c:v>4</c:v>
                </c:pt>
                <c:pt idx="10">
                  <c:v>6</c:v>
                </c:pt>
                <c:pt idx="11">
                  <c:v>5</c:v>
                </c:pt>
                <c:pt idx="12">
                  <c:v>3</c:v>
                </c:pt>
                <c:pt idx="13">
                  <c:v>5</c:v>
                </c:pt>
                <c:pt idx="14">
                  <c:v>1</c:v>
                </c:pt>
                <c:pt idx="15">
                  <c:v>2</c:v>
                </c:pt>
                <c:pt idx="16">
                  <c:v>2</c:v>
                </c:pt>
                <c:pt idx="17">
                  <c:v>0</c:v>
                </c:pt>
                <c:pt idx="18">
                  <c:v>0</c:v>
                </c:pt>
                <c:pt idx="19">
                  <c:v>2</c:v>
                </c:pt>
                <c:pt idx="20">
                  <c:v>0</c:v>
                </c:pt>
                <c:pt idx="21">
                  <c:v>3</c:v>
                </c:pt>
                <c:pt idx="22">
                  <c:v>1</c:v>
                </c:pt>
                <c:pt idx="23">
                  <c:v>5</c:v>
                </c:pt>
                <c:pt idx="24">
                  <c:v>4</c:v>
                </c:pt>
              </c:numCache>
            </c:numRef>
          </c:val>
        </c:ser>
        <c:dLbls>
          <c:showLegendKey val="0"/>
          <c:showVal val="0"/>
          <c:showCatName val="0"/>
          <c:showSerName val="0"/>
          <c:showPercent val="0"/>
          <c:showBubbleSize val="0"/>
        </c:dLbls>
        <c:gapWidth val="150"/>
        <c:axId val="211652608"/>
        <c:axId val="211654528"/>
      </c:barChart>
      <c:catAx>
        <c:axId val="211652608"/>
        <c:scaling>
          <c:orientation val="minMax"/>
        </c:scaling>
        <c:delete val="0"/>
        <c:axPos val="b"/>
        <c:title>
          <c:tx>
            <c:rich>
              <a:bodyPr/>
              <a:lstStyle/>
              <a:p>
                <a:pPr>
                  <a:defRPr sz="1200"/>
                </a:pPr>
                <a:r>
                  <a:rPr lang="en-IN" sz="1200"/>
                  <a:t>Health</a:t>
                </a:r>
                <a:r>
                  <a:rPr lang="en-IN" sz="1200" baseline="0"/>
                  <a:t> Centre</a:t>
                </a:r>
                <a:endParaRPr lang="en-IN" sz="1200"/>
              </a:p>
            </c:rich>
          </c:tx>
          <c:layout>
            <c:manualLayout>
              <c:xMode val="edge"/>
              <c:yMode val="edge"/>
              <c:x val="0.48081360526655476"/>
              <c:y val="0.91333594446792299"/>
            </c:manualLayout>
          </c:layout>
          <c:overlay val="0"/>
        </c:title>
        <c:numFmt formatCode="General" sourceLinked="0"/>
        <c:majorTickMark val="out"/>
        <c:minorTickMark val="none"/>
        <c:tickLblPos val="nextTo"/>
        <c:crossAx val="211654528"/>
        <c:crosses val="autoZero"/>
        <c:auto val="1"/>
        <c:lblAlgn val="ctr"/>
        <c:lblOffset val="100"/>
        <c:noMultiLvlLbl val="0"/>
      </c:catAx>
      <c:valAx>
        <c:axId val="211654528"/>
        <c:scaling>
          <c:orientation val="minMax"/>
        </c:scaling>
        <c:delete val="0"/>
        <c:axPos val="l"/>
        <c:majorGridlines/>
        <c:title>
          <c:tx>
            <c:rich>
              <a:bodyPr rot="-5400000" vert="horz"/>
              <a:lstStyle/>
              <a:p>
                <a:pPr>
                  <a:defRPr sz="1100" b="1"/>
                </a:pPr>
                <a:r>
                  <a:rPr lang="en-US" sz="1100" b="1"/>
                  <a:t>No. of congenital birth defect found </a:t>
                </a:r>
              </a:p>
            </c:rich>
          </c:tx>
          <c:layout>
            <c:manualLayout>
              <c:xMode val="edge"/>
              <c:yMode val="edge"/>
              <c:x val="7.8021814896088809E-2"/>
              <c:y val="4.5186724056620192E-2"/>
            </c:manualLayout>
          </c:layout>
          <c:overlay val="0"/>
        </c:title>
        <c:numFmt formatCode="General" sourceLinked="1"/>
        <c:majorTickMark val="out"/>
        <c:minorTickMark val="none"/>
        <c:tickLblPos val="nextTo"/>
        <c:crossAx val="211652608"/>
        <c:crosses val="autoZero"/>
        <c:crossBetween val="between"/>
      </c:valAx>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[Study.xlsx]Sheet3!$B$1</c:f>
              <c:strCache>
                <c:ptCount val="1"/>
                <c:pt idx="0">
                  <c:v>What we do in RBSK program</c:v>
                </c:pt>
              </c:strCache>
            </c:strRef>
          </c:tx>
          <c:invertIfNegative val="0"/>
          <c:cat>
            <c:strRef>
              <c:f>[Study.xlsx]Sheet3!$A$2:$A$26</c:f>
              <c:strCache>
                <c:ptCount val="25"/>
                <c:pt idx="0">
                  <c:v>SHC Thangoan, Distt. Anuppur</c:v>
                </c:pt>
                <c:pt idx="1">
                  <c:v>SHC Rajnagar, Distt. Anuppur</c:v>
                </c:pt>
                <c:pt idx="2">
                  <c:v>CHC Kotma, Distt. Anuppur</c:v>
                </c:pt>
                <c:pt idx="3">
                  <c:v>PHC Bijuri, Distt. Anuppur</c:v>
                </c:pt>
                <c:pt idx="4">
                  <c:v>CHC Venkatnagar, Distt. Anuppur</c:v>
                </c:pt>
                <c:pt idx="5">
                  <c:v>PHC Singhaura, Distt. Anuppur</c:v>
                </c:pt>
                <c:pt idx="6">
                  <c:v>CHC Jaithari, Distt. Anuppur</c:v>
                </c:pt>
                <c:pt idx="7">
                  <c:v>CHC Funga, Distt. Anuppur</c:v>
                </c:pt>
                <c:pt idx="8">
                  <c:v>DH Anuppur, Distt. Anuppur</c:v>
                </c:pt>
                <c:pt idx="9">
                  <c:v>CHC Karpa, Distt. Anuppur</c:v>
                </c:pt>
                <c:pt idx="10">
                  <c:v>PHC Belia Badi, Distt. Anuppur</c:v>
                </c:pt>
                <c:pt idx="11">
                  <c:v>PHC Amarkantak, Distt. Anuppur</c:v>
                </c:pt>
                <c:pt idx="12">
                  <c:v>PHC Benibari, Distt. Anuppur</c:v>
                </c:pt>
                <c:pt idx="13">
                  <c:v>PHC Cholana, Distt. Anuppur</c:v>
                </c:pt>
                <c:pt idx="14">
                  <c:v>PHC Kothi, Distt. Anuppur</c:v>
                </c:pt>
                <c:pt idx="15">
                  <c:v>CHC Parasi, Distt. Anuppur</c:v>
                </c:pt>
                <c:pt idx="16">
                  <c:v>CHC Pushprajgarh, Distt. Anuppur</c:v>
                </c:pt>
                <c:pt idx="17">
                  <c:v>PHC Lapta, Distt. Anuppur</c:v>
                </c:pt>
                <c:pt idx="18">
                  <c:v>SHC Bilaspur, Distt. Anuppur</c:v>
                </c:pt>
                <c:pt idx="19">
                  <c:v>SHC Sakola, Distt. Anuppur</c:v>
                </c:pt>
                <c:pt idx="20">
                  <c:v>SHC Kelhori, Distt. Anuppur</c:v>
                </c:pt>
                <c:pt idx="21">
                  <c:v>SHC Bargawan, Distt. Anuppur</c:v>
                </c:pt>
                <c:pt idx="22">
                  <c:v>SHC Podki, Distt. Anuppur</c:v>
                </c:pt>
                <c:pt idx="23">
                  <c:v>SHC Lodhi, Distt. Anuppur</c:v>
                </c:pt>
                <c:pt idx="24">
                  <c:v>SHC Kolmi, Distt. Anuppur</c:v>
                </c:pt>
              </c:strCache>
            </c:strRef>
          </c:cat>
          <c:val>
            <c:numRef>
              <c:f>[Study.xlsx]Sheet3!$B$2:$B$26</c:f>
              <c:numCache>
                <c:formatCode>General</c:formatCode>
                <c:ptCount val="25"/>
                <c:pt idx="0">
                  <c:v>0</c:v>
                </c:pt>
                <c:pt idx="1">
                  <c:v>3</c:v>
                </c:pt>
                <c:pt idx="2">
                  <c:v>0</c:v>
                </c:pt>
                <c:pt idx="3">
                  <c:v>3</c:v>
                </c:pt>
                <c:pt idx="4">
                  <c:v>2</c:v>
                </c:pt>
                <c:pt idx="5">
                  <c:v>3</c:v>
                </c:pt>
                <c:pt idx="6">
                  <c:v>0</c:v>
                </c:pt>
                <c:pt idx="7">
                  <c:v>2</c:v>
                </c:pt>
                <c:pt idx="8">
                  <c:v>0</c:v>
                </c:pt>
                <c:pt idx="9">
                  <c:v>0</c:v>
                </c:pt>
                <c:pt idx="10">
                  <c:v>0</c:v>
                </c:pt>
                <c:pt idx="11">
                  <c:v>3</c:v>
                </c:pt>
                <c:pt idx="12">
                  <c:v>2</c:v>
                </c:pt>
                <c:pt idx="13">
                  <c:v>0</c:v>
                </c:pt>
                <c:pt idx="14">
                  <c:v>1</c:v>
                </c:pt>
                <c:pt idx="15">
                  <c:v>0</c:v>
                </c:pt>
                <c:pt idx="16">
                  <c:v>0</c:v>
                </c:pt>
                <c:pt idx="17">
                  <c:v>0</c:v>
                </c:pt>
                <c:pt idx="18">
                  <c:v>4</c:v>
                </c:pt>
                <c:pt idx="19">
                  <c:v>0</c:v>
                </c:pt>
                <c:pt idx="20">
                  <c:v>0</c:v>
                </c:pt>
                <c:pt idx="21">
                  <c:v>3</c:v>
                </c:pt>
                <c:pt idx="22">
                  <c:v>0</c:v>
                </c:pt>
                <c:pt idx="23">
                  <c:v>0</c:v>
                </c:pt>
                <c:pt idx="24">
                  <c:v>2</c:v>
                </c:pt>
              </c:numCache>
            </c:numRef>
          </c:val>
        </c:ser>
        <c:dLbls>
          <c:showLegendKey val="0"/>
          <c:showVal val="0"/>
          <c:showCatName val="0"/>
          <c:showSerName val="0"/>
          <c:showPercent val="0"/>
          <c:showBubbleSize val="0"/>
        </c:dLbls>
        <c:gapWidth val="150"/>
        <c:axId val="210868864"/>
        <c:axId val="210883328"/>
      </c:barChart>
      <c:catAx>
        <c:axId val="210868864"/>
        <c:scaling>
          <c:orientation val="minMax"/>
        </c:scaling>
        <c:delete val="0"/>
        <c:axPos val="b"/>
        <c:title>
          <c:tx>
            <c:rich>
              <a:bodyPr/>
              <a:lstStyle/>
              <a:p>
                <a:pPr>
                  <a:defRPr/>
                </a:pPr>
                <a:r>
                  <a:rPr lang="en-IN" sz="1200" dirty="0"/>
                  <a:t>Health Centres</a:t>
                </a:r>
              </a:p>
            </c:rich>
          </c:tx>
          <c:layout>
            <c:manualLayout>
              <c:xMode val="edge"/>
              <c:yMode val="edge"/>
              <c:x val="0.49056369358324586"/>
              <c:y val="0.86025178538729175"/>
            </c:manualLayout>
          </c:layout>
          <c:overlay val="0"/>
        </c:title>
        <c:numFmt formatCode="General" sourceLinked="0"/>
        <c:majorTickMark val="out"/>
        <c:minorTickMark val="none"/>
        <c:tickLblPos val="nextTo"/>
        <c:txPr>
          <a:bodyPr/>
          <a:lstStyle/>
          <a:p>
            <a:pPr>
              <a:defRPr b="1"/>
            </a:pPr>
            <a:endParaRPr lang="en-US"/>
          </a:p>
        </c:txPr>
        <c:crossAx val="210883328"/>
        <c:crosses val="autoZero"/>
        <c:auto val="1"/>
        <c:lblAlgn val="ctr"/>
        <c:lblOffset val="100"/>
        <c:noMultiLvlLbl val="0"/>
      </c:catAx>
      <c:valAx>
        <c:axId val="210883328"/>
        <c:scaling>
          <c:orientation val="minMax"/>
        </c:scaling>
        <c:delete val="0"/>
        <c:axPos val="l"/>
        <c:majorGridlines/>
        <c:title>
          <c:tx>
            <c:rich>
              <a:bodyPr rot="-5400000" vert="horz"/>
              <a:lstStyle/>
              <a:p>
                <a:pPr>
                  <a:defRPr/>
                </a:pPr>
                <a:r>
                  <a:rPr lang="en-US" sz="1200" dirty="0"/>
                  <a:t>Scores</a:t>
                </a:r>
              </a:p>
            </c:rich>
          </c:tx>
          <c:layout/>
          <c:overlay val="0"/>
        </c:title>
        <c:numFmt formatCode="General" sourceLinked="1"/>
        <c:majorTickMark val="out"/>
        <c:minorTickMark val="none"/>
        <c:tickLblPos val="nextTo"/>
        <c:txPr>
          <a:bodyPr/>
          <a:lstStyle/>
          <a:p>
            <a:pPr>
              <a:defRPr b="1"/>
            </a:pPr>
            <a:endParaRPr lang="en-US"/>
          </a:p>
        </c:txPr>
        <c:crossAx val="210868864"/>
        <c:crosses val="autoZero"/>
        <c:crossBetween val="between"/>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[Study.xlsx]Sheet3!$B$1</c:f>
              <c:strCache>
                <c:ptCount val="1"/>
                <c:pt idx="0">
                  <c:v>Why RBSK Program is being running</c:v>
                </c:pt>
              </c:strCache>
            </c:strRef>
          </c:tx>
          <c:invertIfNegative val="0"/>
          <c:cat>
            <c:strRef>
              <c:f>[Study.xlsx]Sheet3!$A$2:$A$26</c:f>
              <c:strCache>
                <c:ptCount val="25"/>
                <c:pt idx="0">
                  <c:v>SHC Thangoan, Distt. Anuppur</c:v>
                </c:pt>
                <c:pt idx="1">
                  <c:v>SHC Rajnagar, Distt. Anuppur</c:v>
                </c:pt>
                <c:pt idx="2">
                  <c:v>CHC Kotma, Distt. Anuppur</c:v>
                </c:pt>
                <c:pt idx="3">
                  <c:v>PHC Bijuri, Distt. Anuppur</c:v>
                </c:pt>
                <c:pt idx="4">
                  <c:v>CHC Venkatnagar, Distt. Anuppur</c:v>
                </c:pt>
                <c:pt idx="5">
                  <c:v>PHC Singhaura, Distt. Anuppur</c:v>
                </c:pt>
                <c:pt idx="6">
                  <c:v>CHC Jaithari, Distt. Anuppur</c:v>
                </c:pt>
                <c:pt idx="7">
                  <c:v>CHC Funga, Distt. Anuppur</c:v>
                </c:pt>
                <c:pt idx="8">
                  <c:v>DH Anuppur, Distt. Anuppur</c:v>
                </c:pt>
                <c:pt idx="9">
                  <c:v>CHC Karpa, Distt. Anuppur</c:v>
                </c:pt>
                <c:pt idx="10">
                  <c:v>PHC Belia Badi, Distt. Anuppur</c:v>
                </c:pt>
                <c:pt idx="11">
                  <c:v>PHC Amarkantak, Distt. Anuppur</c:v>
                </c:pt>
                <c:pt idx="12">
                  <c:v>PHC Benibari, Distt. Anuppur</c:v>
                </c:pt>
                <c:pt idx="13">
                  <c:v>PHC Cholana, Distt. Anuppur</c:v>
                </c:pt>
                <c:pt idx="14">
                  <c:v>PHC Kothi, Distt. Anuppur</c:v>
                </c:pt>
                <c:pt idx="15">
                  <c:v>CHC Parasi, Distt. Anuppur</c:v>
                </c:pt>
                <c:pt idx="16">
                  <c:v>CHC Pushprajgarh, Distt. Anuppur</c:v>
                </c:pt>
                <c:pt idx="17">
                  <c:v>PHC Lapta, Distt. Anuppur</c:v>
                </c:pt>
                <c:pt idx="18">
                  <c:v>SHC Bilaspur, Distt. Anuppur</c:v>
                </c:pt>
                <c:pt idx="19">
                  <c:v>SHC Sakola, Distt. Anuppur</c:v>
                </c:pt>
                <c:pt idx="20">
                  <c:v>SHC Kelhori, Distt. Anuppur</c:v>
                </c:pt>
                <c:pt idx="21">
                  <c:v>SHC Bargawan, Distt. Anuppur</c:v>
                </c:pt>
                <c:pt idx="22">
                  <c:v>SHC Podki, Distt. Anuppur</c:v>
                </c:pt>
                <c:pt idx="23">
                  <c:v>SHC Lodhi, Distt. Anuppur</c:v>
                </c:pt>
                <c:pt idx="24">
                  <c:v>SHC Kolmi, Distt. Anuppur</c:v>
                </c:pt>
              </c:strCache>
            </c:strRef>
          </c:cat>
          <c:val>
            <c:numRef>
              <c:f>[Study.xlsx]Sheet3!$B$2:$B$26</c:f>
              <c:numCache>
                <c:formatCode>General</c:formatCode>
                <c:ptCount val="25"/>
                <c:pt idx="0">
                  <c:v>0</c:v>
                </c:pt>
                <c:pt idx="1">
                  <c:v>4</c:v>
                </c:pt>
                <c:pt idx="2">
                  <c:v>0</c:v>
                </c:pt>
                <c:pt idx="3">
                  <c:v>3</c:v>
                </c:pt>
                <c:pt idx="4">
                  <c:v>3</c:v>
                </c:pt>
                <c:pt idx="5">
                  <c:v>4</c:v>
                </c:pt>
                <c:pt idx="6">
                  <c:v>0</c:v>
                </c:pt>
                <c:pt idx="7">
                  <c:v>5</c:v>
                </c:pt>
                <c:pt idx="8">
                  <c:v>0</c:v>
                </c:pt>
                <c:pt idx="9">
                  <c:v>0</c:v>
                </c:pt>
                <c:pt idx="10">
                  <c:v>0</c:v>
                </c:pt>
                <c:pt idx="11">
                  <c:v>2</c:v>
                </c:pt>
                <c:pt idx="12">
                  <c:v>2</c:v>
                </c:pt>
                <c:pt idx="13">
                  <c:v>0</c:v>
                </c:pt>
                <c:pt idx="14">
                  <c:v>5</c:v>
                </c:pt>
                <c:pt idx="15">
                  <c:v>0</c:v>
                </c:pt>
                <c:pt idx="16">
                  <c:v>0</c:v>
                </c:pt>
                <c:pt idx="17">
                  <c:v>0</c:v>
                </c:pt>
                <c:pt idx="18">
                  <c:v>4</c:v>
                </c:pt>
                <c:pt idx="19">
                  <c:v>0</c:v>
                </c:pt>
                <c:pt idx="20">
                  <c:v>0</c:v>
                </c:pt>
                <c:pt idx="21">
                  <c:v>5</c:v>
                </c:pt>
                <c:pt idx="22">
                  <c:v>0</c:v>
                </c:pt>
                <c:pt idx="23">
                  <c:v>0</c:v>
                </c:pt>
                <c:pt idx="24">
                  <c:v>2</c:v>
                </c:pt>
              </c:numCache>
            </c:numRef>
          </c:val>
        </c:ser>
        <c:dLbls>
          <c:showLegendKey val="0"/>
          <c:showVal val="0"/>
          <c:showCatName val="0"/>
          <c:showSerName val="0"/>
          <c:showPercent val="0"/>
          <c:showBubbleSize val="0"/>
        </c:dLbls>
        <c:gapWidth val="150"/>
        <c:axId val="210725504"/>
        <c:axId val="210731776"/>
      </c:barChart>
      <c:catAx>
        <c:axId val="210725504"/>
        <c:scaling>
          <c:orientation val="minMax"/>
        </c:scaling>
        <c:delete val="0"/>
        <c:axPos val="b"/>
        <c:title>
          <c:tx>
            <c:rich>
              <a:bodyPr/>
              <a:lstStyle/>
              <a:p>
                <a:pPr>
                  <a:defRPr/>
                </a:pPr>
                <a:r>
                  <a:rPr lang="en-IN" sz="1200" b="1" dirty="0"/>
                  <a:t>Health Centre</a:t>
                </a:r>
              </a:p>
            </c:rich>
          </c:tx>
          <c:layout>
            <c:manualLayout>
              <c:xMode val="edge"/>
              <c:yMode val="edge"/>
              <c:x val="0.47765143530287058"/>
              <c:y val="0.87076737118386516"/>
            </c:manualLayout>
          </c:layout>
          <c:overlay val="0"/>
        </c:title>
        <c:numFmt formatCode="General" sourceLinked="0"/>
        <c:majorTickMark val="out"/>
        <c:minorTickMark val="none"/>
        <c:tickLblPos val="nextTo"/>
        <c:txPr>
          <a:bodyPr/>
          <a:lstStyle/>
          <a:p>
            <a:pPr>
              <a:defRPr b="1"/>
            </a:pPr>
            <a:endParaRPr lang="en-US"/>
          </a:p>
        </c:txPr>
        <c:crossAx val="210731776"/>
        <c:crosses val="autoZero"/>
        <c:auto val="1"/>
        <c:lblAlgn val="ctr"/>
        <c:lblOffset val="100"/>
        <c:noMultiLvlLbl val="0"/>
      </c:catAx>
      <c:valAx>
        <c:axId val="210731776"/>
        <c:scaling>
          <c:orientation val="minMax"/>
        </c:scaling>
        <c:delete val="0"/>
        <c:axPos val="l"/>
        <c:majorGridlines/>
        <c:title>
          <c:tx>
            <c:rich>
              <a:bodyPr rot="-5400000" vert="horz"/>
              <a:lstStyle/>
              <a:p>
                <a:pPr>
                  <a:defRPr/>
                </a:pPr>
                <a:r>
                  <a:rPr lang="en-US" sz="1200" b="1" dirty="0"/>
                  <a:t>Scores</a:t>
                </a:r>
              </a:p>
            </c:rich>
          </c:tx>
          <c:layout>
            <c:manualLayout>
              <c:xMode val="edge"/>
              <c:yMode val="edge"/>
              <c:x val="3.937007874015748E-2"/>
              <c:y val="0.21746477414007459"/>
            </c:manualLayout>
          </c:layout>
          <c:overlay val="0"/>
        </c:title>
        <c:numFmt formatCode="General" sourceLinked="1"/>
        <c:majorTickMark val="out"/>
        <c:minorTickMark val="none"/>
        <c:tickLblPos val="nextTo"/>
        <c:txPr>
          <a:bodyPr/>
          <a:lstStyle/>
          <a:p>
            <a:pPr>
              <a:defRPr b="1"/>
            </a:pPr>
            <a:endParaRPr lang="en-US"/>
          </a:p>
        </c:txPr>
        <c:crossAx val="210725504"/>
        <c:crosses val="autoZero"/>
        <c:crossBetween val="between"/>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[Study.xlsx]Sheet3!$B$1</c:f>
              <c:strCache>
                <c:ptCount val="1"/>
                <c:pt idx="0">
                  <c:v>For which disease or defect RBSK program is helpful</c:v>
                </c:pt>
              </c:strCache>
            </c:strRef>
          </c:tx>
          <c:invertIfNegative val="0"/>
          <c:cat>
            <c:strRef>
              <c:f>[Study.xlsx]Sheet3!$A$2:$A$26</c:f>
              <c:strCache>
                <c:ptCount val="25"/>
                <c:pt idx="0">
                  <c:v>SHC Thangoan, Distt. Anuppur</c:v>
                </c:pt>
                <c:pt idx="1">
                  <c:v>SHC Rajnagar, Distt. Anuppur</c:v>
                </c:pt>
                <c:pt idx="2">
                  <c:v>CHC Kotma, Distt. Anuppur</c:v>
                </c:pt>
                <c:pt idx="3">
                  <c:v>PHC Bijuri, Distt. Anuppur</c:v>
                </c:pt>
                <c:pt idx="4">
                  <c:v>CHC Venkatnagar, Distt. Anuppur</c:v>
                </c:pt>
                <c:pt idx="5">
                  <c:v>PHC Singhaura, Distt. Anuppur</c:v>
                </c:pt>
                <c:pt idx="6">
                  <c:v>CHC Jaithari, Distt. Anuppur</c:v>
                </c:pt>
                <c:pt idx="7">
                  <c:v>CHC Funga, Distt. Anuppur</c:v>
                </c:pt>
                <c:pt idx="8">
                  <c:v>DH Anuppur, Distt. Anuppur</c:v>
                </c:pt>
                <c:pt idx="9">
                  <c:v>CHC Karpa, Distt. Anuppur</c:v>
                </c:pt>
                <c:pt idx="10">
                  <c:v>PHC Belia Badi, Distt. Anuppur</c:v>
                </c:pt>
                <c:pt idx="11">
                  <c:v>PHC Amarkantak, Distt. Anuppur</c:v>
                </c:pt>
                <c:pt idx="12">
                  <c:v>PHC Benibari, Distt. Anuppur</c:v>
                </c:pt>
                <c:pt idx="13">
                  <c:v>PHC Cholana, Distt. Anuppur</c:v>
                </c:pt>
                <c:pt idx="14">
                  <c:v>PHC Kothi, Distt. Anuppur</c:v>
                </c:pt>
                <c:pt idx="15">
                  <c:v>CHC Parasi, Distt. Anuppur</c:v>
                </c:pt>
                <c:pt idx="16">
                  <c:v>CHC Pushprajgarh, Distt. Anuppur</c:v>
                </c:pt>
                <c:pt idx="17">
                  <c:v>PHC Lapta, Distt. Anuppur</c:v>
                </c:pt>
                <c:pt idx="18">
                  <c:v>SHC Bilaspur, Distt. Anuppur</c:v>
                </c:pt>
                <c:pt idx="19">
                  <c:v>SHC Sakola, Distt. Anuppur</c:v>
                </c:pt>
                <c:pt idx="20">
                  <c:v>SHC Kelhori, Distt. Anuppur</c:v>
                </c:pt>
                <c:pt idx="21">
                  <c:v>SHC Bargawan, Distt. Anuppur</c:v>
                </c:pt>
                <c:pt idx="22">
                  <c:v>SHC Podki, Distt. Anuppur</c:v>
                </c:pt>
                <c:pt idx="23">
                  <c:v>SHC Lodhi, Distt. Anuppur</c:v>
                </c:pt>
                <c:pt idx="24">
                  <c:v>SHC Kolmi, Distt. Anuppur</c:v>
                </c:pt>
              </c:strCache>
            </c:strRef>
          </c:cat>
          <c:val>
            <c:numRef>
              <c:f>[Study.xlsx]Sheet3!$B$2:$B$26</c:f>
              <c:numCache>
                <c:formatCode>General</c:formatCode>
                <c:ptCount val="25"/>
                <c:pt idx="0">
                  <c:v>0</c:v>
                </c:pt>
                <c:pt idx="1">
                  <c:v>2</c:v>
                </c:pt>
                <c:pt idx="2">
                  <c:v>0</c:v>
                </c:pt>
                <c:pt idx="3">
                  <c:v>1</c:v>
                </c:pt>
                <c:pt idx="4">
                  <c:v>4</c:v>
                </c:pt>
                <c:pt idx="5">
                  <c:v>2</c:v>
                </c:pt>
                <c:pt idx="6">
                  <c:v>0</c:v>
                </c:pt>
                <c:pt idx="7">
                  <c:v>2</c:v>
                </c:pt>
                <c:pt idx="8">
                  <c:v>0</c:v>
                </c:pt>
                <c:pt idx="9">
                  <c:v>0</c:v>
                </c:pt>
                <c:pt idx="10">
                  <c:v>0</c:v>
                </c:pt>
                <c:pt idx="11">
                  <c:v>3</c:v>
                </c:pt>
                <c:pt idx="12">
                  <c:v>2</c:v>
                </c:pt>
                <c:pt idx="13">
                  <c:v>0</c:v>
                </c:pt>
                <c:pt idx="14">
                  <c:v>2</c:v>
                </c:pt>
                <c:pt idx="15">
                  <c:v>0</c:v>
                </c:pt>
                <c:pt idx="16">
                  <c:v>2</c:v>
                </c:pt>
                <c:pt idx="17">
                  <c:v>0</c:v>
                </c:pt>
                <c:pt idx="18">
                  <c:v>2</c:v>
                </c:pt>
                <c:pt idx="19">
                  <c:v>0</c:v>
                </c:pt>
                <c:pt idx="20">
                  <c:v>2</c:v>
                </c:pt>
                <c:pt idx="21">
                  <c:v>2</c:v>
                </c:pt>
                <c:pt idx="22">
                  <c:v>0</c:v>
                </c:pt>
                <c:pt idx="23">
                  <c:v>0</c:v>
                </c:pt>
                <c:pt idx="24">
                  <c:v>2</c:v>
                </c:pt>
              </c:numCache>
            </c:numRef>
          </c:val>
        </c:ser>
        <c:dLbls>
          <c:showLegendKey val="0"/>
          <c:showVal val="0"/>
          <c:showCatName val="0"/>
          <c:showSerName val="0"/>
          <c:showPercent val="0"/>
          <c:showBubbleSize val="0"/>
        </c:dLbls>
        <c:gapWidth val="150"/>
        <c:axId val="211224064"/>
        <c:axId val="211225984"/>
      </c:barChart>
      <c:catAx>
        <c:axId val="211224064"/>
        <c:scaling>
          <c:orientation val="minMax"/>
        </c:scaling>
        <c:delete val="0"/>
        <c:axPos val="b"/>
        <c:title>
          <c:tx>
            <c:rich>
              <a:bodyPr/>
              <a:lstStyle/>
              <a:p>
                <a:pPr>
                  <a:defRPr/>
                </a:pPr>
                <a:r>
                  <a:rPr lang="en-IN" sz="1200" dirty="0"/>
                  <a:t>Health Centre</a:t>
                </a:r>
              </a:p>
            </c:rich>
          </c:tx>
          <c:layout>
            <c:manualLayout>
              <c:xMode val="edge"/>
              <c:yMode val="edge"/>
              <c:x val="0.47841057894284278"/>
              <c:y val="0.84624982732421605"/>
            </c:manualLayout>
          </c:layout>
          <c:overlay val="0"/>
        </c:title>
        <c:numFmt formatCode="General" sourceLinked="0"/>
        <c:majorTickMark val="out"/>
        <c:minorTickMark val="none"/>
        <c:tickLblPos val="nextTo"/>
        <c:txPr>
          <a:bodyPr/>
          <a:lstStyle/>
          <a:p>
            <a:pPr>
              <a:defRPr b="1"/>
            </a:pPr>
            <a:endParaRPr lang="en-US"/>
          </a:p>
        </c:txPr>
        <c:crossAx val="211225984"/>
        <c:crosses val="autoZero"/>
        <c:auto val="1"/>
        <c:lblAlgn val="ctr"/>
        <c:lblOffset val="100"/>
        <c:noMultiLvlLbl val="0"/>
      </c:catAx>
      <c:valAx>
        <c:axId val="211225984"/>
        <c:scaling>
          <c:orientation val="minMax"/>
        </c:scaling>
        <c:delete val="0"/>
        <c:axPos val="l"/>
        <c:majorGridlines/>
        <c:title>
          <c:tx>
            <c:rich>
              <a:bodyPr rot="-5400000" vert="horz"/>
              <a:lstStyle/>
              <a:p>
                <a:pPr>
                  <a:defRPr/>
                </a:pPr>
                <a:r>
                  <a:rPr lang="en-US" sz="1200" dirty="0"/>
                  <a:t>Scores</a:t>
                </a:r>
              </a:p>
            </c:rich>
          </c:tx>
          <c:layout>
            <c:manualLayout>
              <c:xMode val="edge"/>
              <c:yMode val="edge"/>
              <c:x val="2.6521060842433698E-2"/>
              <c:y val="0.18117972095593313"/>
            </c:manualLayout>
          </c:layout>
          <c:overlay val="0"/>
        </c:title>
        <c:numFmt formatCode="General" sourceLinked="1"/>
        <c:majorTickMark val="out"/>
        <c:minorTickMark val="none"/>
        <c:tickLblPos val="nextTo"/>
        <c:txPr>
          <a:bodyPr/>
          <a:lstStyle/>
          <a:p>
            <a:pPr>
              <a:defRPr b="1"/>
            </a:pPr>
            <a:endParaRPr lang="en-US"/>
          </a:p>
        </c:txPr>
        <c:crossAx val="211224064"/>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plotArea>
      <c:layout/>
      <c:pieChart>
        <c:varyColors val="1"/>
        <c:ser>
          <c:idx val="0"/>
          <c:order val="0"/>
          <c:dPt>
            <c:idx val="0"/>
            <c:bubble3D val="0"/>
          </c:dPt>
          <c:dPt>
            <c:idx val="1"/>
            <c:bubble3D val="0"/>
          </c:dPt>
          <c:dLbls>
            <c:txPr>
              <a:bodyPr rot="0" vert="horz"/>
              <a:lstStyle/>
              <a:p>
                <a:pPr>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[Study.xlsx]Sheet4!$M$2:$N$2</c:f>
              <c:strCache>
                <c:ptCount val="2"/>
                <c:pt idx="0">
                  <c:v>By physical examination</c:v>
                </c:pt>
                <c:pt idx="1">
                  <c:v>Don’t Know</c:v>
                </c:pt>
              </c:strCache>
            </c:strRef>
          </c:cat>
          <c:val>
            <c:numRef>
              <c:f>[Study.xlsx]Sheet4!$M$3:$N$3</c:f>
              <c:numCache>
                <c:formatCode>General</c:formatCode>
                <c:ptCount val="2"/>
                <c:pt idx="0">
                  <c:v>23</c:v>
                </c:pt>
                <c:pt idx="1">
                  <c:v>2</c:v>
                </c:pt>
              </c:numCache>
            </c:numRef>
          </c:val>
        </c:ser>
        <c:dLbls>
          <c:dLblPos val="inEnd"/>
          <c:showLegendKey val="0"/>
          <c:showVal val="0"/>
          <c:showCatName val="0"/>
          <c:showSerName val="0"/>
          <c:showPercent val="1"/>
          <c:showBubbleSize val="0"/>
          <c:showLeaderLines val="1"/>
        </c:dLbls>
        <c:firstSliceAng val="0"/>
      </c:pieChart>
    </c:plotArea>
    <c:legend>
      <c:legendPos val="b"/>
      <c:layout>
        <c:manualLayout>
          <c:xMode val="edge"/>
          <c:yMode val="edge"/>
          <c:x val="0.18141363845087918"/>
          <c:y val="0.85271364521754345"/>
          <c:w val="0.64405358069274543"/>
          <c:h val="0.11027216601009389"/>
        </c:manualLayout>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Pt>
            <c:idx val="0"/>
            <c:bubble3D val="0"/>
          </c:dPt>
          <c:dPt>
            <c:idx val="1"/>
            <c:bubble3D val="0"/>
          </c:dPt>
          <c:dLbls>
            <c:txPr>
              <a:bodyPr rot="0" vert="horz"/>
              <a:lstStyle/>
              <a:p>
                <a:pPr>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[Study.xlsx]Sheet3!$D$5:$E$5</c:f>
              <c:strCache>
                <c:ptCount val="2"/>
                <c:pt idx="0">
                  <c:v>No</c:v>
                </c:pt>
                <c:pt idx="1">
                  <c:v>Yes</c:v>
                </c:pt>
              </c:strCache>
            </c:strRef>
          </c:cat>
          <c:val>
            <c:numRef>
              <c:f>[Study.xlsx]Sheet3!$D$6:$E$6</c:f>
              <c:numCache>
                <c:formatCode>General</c:formatCode>
                <c:ptCount val="2"/>
                <c:pt idx="0">
                  <c:v>16</c:v>
                </c:pt>
                <c:pt idx="1">
                  <c:v>9</c:v>
                </c:pt>
              </c:numCache>
            </c:numRef>
          </c:val>
        </c:ser>
        <c:dLbls>
          <c:dLblPos val="inEnd"/>
          <c:showLegendKey val="0"/>
          <c:showVal val="0"/>
          <c:showCatName val="0"/>
          <c:showSerName val="0"/>
          <c:showPercent val="1"/>
          <c:showBubbleSize val="0"/>
          <c:showLeaderLines val="1"/>
        </c:dLbls>
        <c:firstSliceAng val="0"/>
      </c:pieChart>
    </c:plotArea>
    <c:legend>
      <c:legendPos val="b"/>
      <c:layout>
        <c:manualLayout>
          <c:xMode val="edge"/>
          <c:yMode val="edge"/>
          <c:x val="0.41473069678390545"/>
          <c:y val="0.85289699520853812"/>
          <c:w val="0.19021370484124803"/>
          <c:h val="0.11162104145615742"/>
        </c:manualLayout>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pieChart>
        <c:varyColors val="1"/>
        <c:ser>
          <c:idx val="0"/>
          <c:order val="0"/>
          <c:dPt>
            <c:idx val="0"/>
            <c:bubble3D val="0"/>
          </c:dPt>
          <c:dPt>
            <c:idx val="1"/>
            <c:bubble3D val="0"/>
          </c:dPt>
          <c:dLbls>
            <c:txPr>
              <a:bodyPr rot="0" vert="horz"/>
              <a:lstStyle/>
              <a:p>
                <a:pPr>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[Study.xlsx]Sheet3!$D$5:$E$5</c:f>
              <c:strCache>
                <c:ptCount val="2"/>
                <c:pt idx="0">
                  <c:v>No</c:v>
                </c:pt>
                <c:pt idx="1">
                  <c:v>Yes</c:v>
                </c:pt>
              </c:strCache>
            </c:strRef>
          </c:cat>
          <c:val>
            <c:numRef>
              <c:f>[Study.xlsx]Sheet3!$D$6:$E$6</c:f>
              <c:numCache>
                <c:formatCode>General</c:formatCode>
                <c:ptCount val="2"/>
                <c:pt idx="0">
                  <c:v>21</c:v>
                </c:pt>
                <c:pt idx="1">
                  <c:v>4</c:v>
                </c:pt>
              </c:numCache>
            </c:numRef>
          </c:val>
        </c:ser>
        <c:dLbls>
          <c:dLblPos val="inEnd"/>
          <c:showLegendKey val="0"/>
          <c:showVal val="0"/>
          <c:showCatName val="0"/>
          <c:showSerName val="0"/>
          <c:showPercent val="1"/>
          <c:showBubbleSize val="0"/>
          <c:showLeaderLines val="1"/>
        </c:dLbls>
        <c:firstSliceAng val="0"/>
      </c:pieChart>
    </c:plotArea>
    <c:legend>
      <c:legendPos val="b"/>
      <c:layout>
        <c:manualLayout>
          <c:xMode val="edge"/>
          <c:yMode val="edge"/>
          <c:x val="0.41177990155810679"/>
          <c:y val="0.85465896517536533"/>
          <c:w val="0.19340345815551682"/>
          <c:h val="0.11028406725232966"/>
        </c:manualLayout>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dPt>
            <c:idx val="0"/>
            <c:bubble3D val="0"/>
          </c:dPt>
          <c:dPt>
            <c:idx val="1"/>
            <c:bubble3D val="0"/>
          </c:dPt>
          <c:dLbls>
            <c:txPr>
              <a:bodyPr rot="0" vert="horz"/>
              <a:lstStyle/>
              <a:p>
                <a:pPr>
                  <a:defRPr/>
                </a:pPr>
                <a:endParaRPr lang="en-US"/>
              </a:p>
            </c:txPr>
            <c:dLblPos val="inEnd"/>
            <c:showLegendKey val="0"/>
            <c:showVal val="0"/>
            <c:showCatName val="0"/>
            <c:showSerName val="0"/>
            <c:showPercent val="1"/>
            <c:showBubbleSize val="0"/>
            <c:showLeaderLines val="1"/>
            <c:extLst>
              <c:ext xmlns:c15="http://schemas.microsoft.com/office/drawing/2012/chart" uri="{CE6537A1-D6FC-4f65-9D91-7224C49458BB}"/>
            </c:extLst>
          </c:dLbls>
          <c:cat>
            <c:strRef>
              <c:f>[Study.xlsx]Sheet3!$D$5:$E$5</c:f>
              <c:strCache>
                <c:ptCount val="2"/>
                <c:pt idx="0">
                  <c:v>By looking at child's body</c:v>
                </c:pt>
                <c:pt idx="1">
                  <c:v>Don't Know</c:v>
                </c:pt>
              </c:strCache>
            </c:strRef>
          </c:cat>
          <c:val>
            <c:numRef>
              <c:f>[Study.xlsx]Sheet3!$D$6:$E$6</c:f>
              <c:numCache>
                <c:formatCode>General</c:formatCode>
                <c:ptCount val="2"/>
                <c:pt idx="0">
                  <c:v>23</c:v>
                </c:pt>
                <c:pt idx="1">
                  <c:v>2</c:v>
                </c:pt>
              </c:numCache>
            </c:numRef>
          </c:val>
        </c:ser>
        <c:dLbls>
          <c:dLblPos val="inEnd"/>
          <c:showLegendKey val="0"/>
          <c:showVal val="0"/>
          <c:showCatName val="0"/>
          <c:showSerName val="0"/>
          <c:showPercent val="1"/>
          <c:showBubbleSize val="0"/>
          <c:showLeaderLines val="1"/>
        </c:dLbls>
        <c:firstSliceAng val="0"/>
      </c:pieChart>
    </c:plotArea>
    <c:legend>
      <c:legendPos val="b"/>
      <c:layout/>
      <c:overlay val="0"/>
      <c:txPr>
        <a:bodyPr rot="0" vert="horz"/>
        <a:lstStyle/>
        <a:p>
          <a:pPr>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pieChart>
        <c:varyColors val="1"/>
        <c:ser>
          <c:idx val="0"/>
          <c:order val="0"/>
          <c:dPt>
            <c:idx val="0"/>
            <c:bubble3D val="0"/>
          </c:dPt>
          <c:dPt>
            <c:idx val="1"/>
            <c:bubble3D val="0"/>
          </c:dPt>
          <c:dPt>
            <c:idx val="2"/>
            <c:bubble3D val="0"/>
          </c:dPt>
          <c:dPt>
            <c:idx val="3"/>
            <c:bubble3D val="0"/>
          </c:dPt>
          <c:cat>
            <c:strRef>
              <c:f>[Study.xlsx]Sheet3!$E$28:$H$28</c:f>
              <c:strCache>
                <c:ptCount val="4"/>
                <c:pt idx="0">
                  <c:v>100≤a≤400</c:v>
                </c:pt>
                <c:pt idx="1">
                  <c:v>a&lt;100</c:v>
                </c:pt>
                <c:pt idx="2">
                  <c:v>400&lt;a&lt;10000</c:v>
                </c:pt>
                <c:pt idx="3">
                  <c:v>a≥10000</c:v>
                </c:pt>
              </c:strCache>
            </c:strRef>
          </c:cat>
          <c:val>
            <c:numRef>
              <c:f>[Study.xlsx]Sheet3!$E$29:$H$29</c:f>
              <c:numCache>
                <c:formatCode>General</c:formatCode>
                <c:ptCount val="4"/>
                <c:pt idx="0">
                  <c:v>19</c:v>
                </c:pt>
                <c:pt idx="1">
                  <c:v>2</c:v>
                </c:pt>
                <c:pt idx="2">
                  <c:v>2</c:v>
                </c:pt>
                <c:pt idx="3">
                  <c:v>2</c:v>
                </c:pt>
              </c:numCache>
            </c:numRef>
          </c:val>
        </c:ser>
        <c:dLbls>
          <c:showLegendKey val="0"/>
          <c:showVal val="0"/>
          <c:showCatName val="0"/>
          <c:showSerName val="0"/>
          <c:showPercent val="0"/>
          <c:showBubbleSize val="0"/>
          <c:showLeaderLines val="1"/>
        </c:dLbls>
        <c:firstSliceAng val="0"/>
      </c:pieChart>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FDD94C-71E0-423F-9695-0F9C5C868F05}" type="datetimeFigureOut">
              <a:rPr lang="en-IN" smtClean="0"/>
              <a:t>15-05-2017</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D2ECFD-0C6D-420C-954F-E461BAB19ACC}" type="slidenum">
              <a:rPr lang="en-IN" smtClean="0"/>
              <a:t>‹#›</a:t>
            </a:fld>
            <a:endParaRPr lang="en-IN"/>
          </a:p>
        </p:txBody>
      </p:sp>
    </p:spTree>
    <p:extLst>
      <p:ext uri="{BB962C8B-B14F-4D97-AF65-F5344CB8AC3E}">
        <p14:creationId xmlns:p14="http://schemas.microsoft.com/office/powerpoint/2010/main" val="32703471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D2ECFD-0C6D-420C-954F-E461BAB19ACC}" type="slidenum">
              <a:rPr lang="en-IN" smtClean="0"/>
              <a:t>1</a:t>
            </a:fld>
            <a:endParaRPr lang="en-IN"/>
          </a:p>
        </p:txBody>
      </p:sp>
    </p:spTree>
    <p:extLst>
      <p:ext uri="{BB962C8B-B14F-4D97-AF65-F5344CB8AC3E}">
        <p14:creationId xmlns:p14="http://schemas.microsoft.com/office/powerpoint/2010/main" val="3087587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D2ECFD-0C6D-420C-954F-E461BAB19ACC}" type="slidenum">
              <a:rPr lang="en-IN" smtClean="0"/>
              <a:t>26</a:t>
            </a:fld>
            <a:endParaRPr lang="en-IN"/>
          </a:p>
        </p:txBody>
      </p:sp>
    </p:spTree>
    <p:extLst>
      <p:ext uri="{BB962C8B-B14F-4D97-AF65-F5344CB8AC3E}">
        <p14:creationId xmlns:p14="http://schemas.microsoft.com/office/powerpoint/2010/main" val="3993430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D2ECFD-0C6D-420C-954F-E461BAB19ACC}" type="slidenum">
              <a:rPr lang="en-IN" smtClean="0"/>
              <a:t>28</a:t>
            </a:fld>
            <a:endParaRPr lang="en-IN"/>
          </a:p>
        </p:txBody>
      </p:sp>
    </p:spTree>
    <p:extLst>
      <p:ext uri="{BB962C8B-B14F-4D97-AF65-F5344CB8AC3E}">
        <p14:creationId xmlns:p14="http://schemas.microsoft.com/office/powerpoint/2010/main" val="1029546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D2ECFD-0C6D-420C-954F-E461BAB19ACC}" type="slidenum">
              <a:rPr lang="en-IN" smtClean="0"/>
              <a:t>29</a:t>
            </a:fld>
            <a:endParaRPr lang="en-IN"/>
          </a:p>
        </p:txBody>
      </p:sp>
    </p:spTree>
    <p:extLst>
      <p:ext uri="{BB962C8B-B14F-4D97-AF65-F5344CB8AC3E}">
        <p14:creationId xmlns:p14="http://schemas.microsoft.com/office/powerpoint/2010/main" val="246574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D2ECFD-0C6D-420C-954F-E461BAB19ACC}" type="slidenum">
              <a:rPr lang="en-IN" smtClean="0"/>
              <a:t>33</a:t>
            </a:fld>
            <a:endParaRPr lang="en-IN"/>
          </a:p>
        </p:txBody>
      </p:sp>
    </p:spTree>
    <p:extLst>
      <p:ext uri="{BB962C8B-B14F-4D97-AF65-F5344CB8AC3E}">
        <p14:creationId xmlns:p14="http://schemas.microsoft.com/office/powerpoint/2010/main" val="1103093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D2ECFD-0C6D-420C-954F-E461BAB19ACC}" type="slidenum">
              <a:rPr lang="en-IN" smtClean="0"/>
              <a:t>36</a:t>
            </a:fld>
            <a:endParaRPr lang="en-IN"/>
          </a:p>
        </p:txBody>
      </p:sp>
    </p:spTree>
    <p:extLst>
      <p:ext uri="{BB962C8B-B14F-4D97-AF65-F5344CB8AC3E}">
        <p14:creationId xmlns:p14="http://schemas.microsoft.com/office/powerpoint/2010/main" val="3991614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Health includes both the health of individuals as well as of groups of individuals or population. Health expenditure consists of all expenditures or outlays for medical care, prevention, promotion, rehabilitation, community health activities, health administration and regulation and capital formation with the predominant objective of improving health. </a:t>
            </a:r>
          </a:p>
          <a:p>
            <a:r>
              <a:rPr lang="en-IN" dirty="0" smtClean="0"/>
              <a:t>Health-related expenditures include expenditures on health-related functions such as medical education and training, and research and development. </a:t>
            </a:r>
            <a:endParaRPr lang="en-IN" dirty="0"/>
          </a:p>
        </p:txBody>
      </p:sp>
      <p:sp>
        <p:nvSpPr>
          <p:cNvPr id="4" name="Slide Number Placeholder 3"/>
          <p:cNvSpPr>
            <a:spLocks noGrp="1"/>
          </p:cNvSpPr>
          <p:nvPr>
            <p:ph type="sldNum" sz="quarter" idx="10"/>
          </p:nvPr>
        </p:nvSpPr>
        <p:spPr/>
        <p:txBody>
          <a:bodyPr/>
          <a:lstStyle/>
          <a:p>
            <a:fld id="{A4D2ECFD-0C6D-420C-954F-E461BAB19ACC}" type="slidenum">
              <a:rPr lang="en-IN" smtClean="0"/>
              <a:t>3</a:t>
            </a:fld>
            <a:endParaRPr lang="en-IN"/>
          </a:p>
        </p:txBody>
      </p:sp>
    </p:spTree>
    <p:extLst>
      <p:ext uri="{BB962C8B-B14F-4D97-AF65-F5344CB8AC3E}">
        <p14:creationId xmlns:p14="http://schemas.microsoft.com/office/powerpoint/2010/main" val="3622034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D2ECFD-0C6D-420C-954F-E461BAB19ACC}" type="slidenum">
              <a:rPr lang="en-IN" smtClean="0"/>
              <a:t>11</a:t>
            </a:fld>
            <a:endParaRPr lang="en-IN"/>
          </a:p>
        </p:txBody>
      </p:sp>
    </p:spTree>
    <p:extLst>
      <p:ext uri="{BB962C8B-B14F-4D97-AF65-F5344CB8AC3E}">
        <p14:creationId xmlns:p14="http://schemas.microsoft.com/office/powerpoint/2010/main" val="1265574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D2ECFD-0C6D-420C-954F-E461BAB19ACC}" type="slidenum">
              <a:rPr lang="en-IN" smtClean="0"/>
              <a:t>16</a:t>
            </a:fld>
            <a:endParaRPr lang="en-IN"/>
          </a:p>
        </p:txBody>
      </p:sp>
    </p:spTree>
    <p:extLst>
      <p:ext uri="{BB962C8B-B14F-4D97-AF65-F5344CB8AC3E}">
        <p14:creationId xmlns:p14="http://schemas.microsoft.com/office/powerpoint/2010/main" val="3779454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D2ECFD-0C6D-420C-954F-E461BAB19ACC}" type="slidenum">
              <a:rPr lang="en-IN" smtClean="0"/>
              <a:t>20</a:t>
            </a:fld>
            <a:endParaRPr lang="en-IN"/>
          </a:p>
        </p:txBody>
      </p:sp>
    </p:spTree>
    <p:extLst>
      <p:ext uri="{BB962C8B-B14F-4D97-AF65-F5344CB8AC3E}">
        <p14:creationId xmlns:p14="http://schemas.microsoft.com/office/powerpoint/2010/main" val="39667955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A4D2ECFD-0C6D-420C-954F-E461BAB19ACC}" type="slidenum">
              <a:rPr lang="en-IN" smtClean="0"/>
              <a:t>21</a:t>
            </a:fld>
            <a:endParaRPr lang="en-IN"/>
          </a:p>
        </p:txBody>
      </p:sp>
    </p:spTree>
    <p:extLst>
      <p:ext uri="{BB962C8B-B14F-4D97-AF65-F5344CB8AC3E}">
        <p14:creationId xmlns:p14="http://schemas.microsoft.com/office/powerpoint/2010/main" val="2089115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A4D2ECFD-0C6D-420C-954F-E461BAB19ACC}" type="slidenum">
              <a:rPr lang="en-IN" smtClean="0"/>
              <a:t>22</a:t>
            </a:fld>
            <a:endParaRPr lang="en-IN"/>
          </a:p>
        </p:txBody>
      </p:sp>
    </p:spTree>
    <p:extLst>
      <p:ext uri="{BB962C8B-B14F-4D97-AF65-F5344CB8AC3E}">
        <p14:creationId xmlns:p14="http://schemas.microsoft.com/office/powerpoint/2010/main" val="3444453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Health spending is highly unequal across the globe, as is to be expected the developed countries spend the most on health per person.</a:t>
            </a:r>
          </a:p>
          <a:p>
            <a:r>
              <a:rPr lang="en-IN" sz="1200" kern="1200" dirty="0" smtClean="0">
                <a:solidFill>
                  <a:schemeClr val="tx1"/>
                </a:solidFill>
                <a:effectLst/>
                <a:latin typeface="+mn-lt"/>
                <a:ea typeface="+mn-ea"/>
                <a:cs typeface="+mn-cs"/>
              </a:rPr>
              <a:t>60 $ in 2012 and 24 $ in 2000. India </a:t>
            </a:r>
          </a:p>
          <a:p>
            <a:r>
              <a:rPr lang="en-IN" sz="1200" kern="1200" dirty="0" smtClean="0">
                <a:solidFill>
                  <a:schemeClr val="tx1"/>
                </a:solidFill>
                <a:effectLst/>
                <a:latin typeface="+mn-lt"/>
                <a:ea typeface="+mn-ea"/>
                <a:cs typeface="+mn-cs"/>
              </a:rPr>
              <a:t>50 $ in 2000 and 323 $ in 2012 China </a:t>
            </a:r>
            <a:endParaRPr lang="en-IN" dirty="0"/>
          </a:p>
        </p:txBody>
      </p:sp>
      <p:sp>
        <p:nvSpPr>
          <p:cNvPr id="4" name="Slide Number Placeholder 3"/>
          <p:cNvSpPr>
            <a:spLocks noGrp="1"/>
          </p:cNvSpPr>
          <p:nvPr>
            <p:ph type="sldNum" sz="quarter" idx="10"/>
          </p:nvPr>
        </p:nvSpPr>
        <p:spPr/>
        <p:txBody>
          <a:bodyPr/>
          <a:lstStyle/>
          <a:p>
            <a:fld id="{A4D2ECFD-0C6D-420C-954F-E461BAB19ACC}" type="slidenum">
              <a:rPr lang="en-IN" smtClean="0"/>
              <a:t>23</a:t>
            </a:fld>
            <a:endParaRPr lang="en-IN"/>
          </a:p>
        </p:txBody>
      </p:sp>
    </p:spTree>
    <p:extLst>
      <p:ext uri="{BB962C8B-B14F-4D97-AF65-F5344CB8AC3E}">
        <p14:creationId xmlns:p14="http://schemas.microsoft.com/office/powerpoint/2010/main" val="3716103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kern="1200" dirty="0" smtClean="0">
                <a:solidFill>
                  <a:schemeClr val="tx1"/>
                </a:solidFill>
                <a:effectLst/>
                <a:latin typeface="+mn-lt"/>
                <a:ea typeface="+mn-ea"/>
                <a:cs typeface="+mn-cs"/>
              </a:rPr>
              <a:t>This is well known that health expenditure in India is dominated by private spending. To a large extent this is a reflection of the inadequate public spending that has been a constant.</a:t>
            </a:r>
          </a:p>
          <a:p>
            <a:r>
              <a:rPr lang="en-IN" sz="1200" kern="1200" dirty="0" smtClean="0">
                <a:solidFill>
                  <a:schemeClr val="tx1"/>
                </a:solidFill>
                <a:effectLst/>
                <a:latin typeface="+mn-lt"/>
                <a:ea typeface="+mn-ea"/>
                <a:cs typeface="+mn-cs"/>
              </a:rPr>
              <a:t>Japan (82.1), Qatar (83.6) and Thailand (79.5) have higher health spending from government side on health as compare to other 20 selected countries</a:t>
            </a:r>
            <a:endParaRPr lang="en-IN" dirty="0"/>
          </a:p>
        </p:txBody>
      </p:sp>
      <p:sp>
        <p:nvSpPr>
          <p:cNvPr id="4" name="Slide Number Placeholder 3"/>
          <p:cNvSpPr>
            <a:spLocks noGrp="1"/>
          </p:cNvSpPr>
          <p:nvPr>
            <p:ph type="sldNum" sz="quarter" idx="10"/>
          </p:nvPr>
        </p:nvSpPr>
        <p:spPr/>
        <p:txBody>
          <a:bodyPr/>
          <a:lstStyle/>
          <a:p>
            <a:fld id="{A4D2ECFD-0C6D-420C-954F-E461BAB19ACC}" type="slidenum">
              <a:rPr lang="en-IN" smtClean="0"/>
              <a:t>24</a:t>
            </a:fld>
            <a:endParaRPr lang="en-IN"/>
          </a:p>
        </p:txBody>
      </p:sp>
    </p:spTree>
    <p:extLst>
      <p:ext uri="{BB962C8B-B14F-4D97-AF65-F5344CB8AC3E}">
        <p14:creationId xmlns:p14="http://schemas.microsoft.com/office/powerpoint/2010/main" val="36183707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5/15/2017</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tmp"/><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mohfw.nic.in/WriteReadData/c08032016/56987532145632566578.pdf" TargetMode="External"/><Relationship Id="rId3" Type="http://schemas.openxmlformats.org/officeDocument/2006/relationships/hyperlink" Target="https://www.ncbi.nlm.nih.gov/pubmed/?term=Sarkar%20S%5BAuthor%5D&amp;cauthor=true&amp;cauthor_uid=24251257" TargetMode="External"/><Relationship Id="rId7" Type="http://schemas.openxmlformats.org/officeDocument/2006/relationships/hyperlink" Target="https://www.ncbi.nlm.nih.gov/pubmed/?term=Karmakar%20PR%5BAuthor%5D&amp;cauthor=true&amp;cauthor_uid=24251257"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ncbi.nlm.nih.gov/pubmed/?term=Nayek%20K%5BAuthor%5D&amp;cauthor=true&amp;cauthor_uid=24251257" TargetMode="External"/><Relationship Id="rId5" Type="http://schemas.openxmlformats.org/officeDocument/2006/relationships/hyperlink" Target="https://www.ncbi.nlm.nih.gov/pubmed/?term=Dasgupta%20MK%5BAuthor%5D&amp;cauthor=true&amp;cauthor_uid=24251257" TargetMode="External"/><Relationship Id="rId10" Type="http://schemas.openxmlformats.org/officeDocument/2006/relationships/hyperlink" Target="http://medind.nic.in/gaa/t13/i2/gaat13i2p97.pdf" TargetMode="External"/><Relationship Id="rId4" Type="http://schemas.openxmlformats.org/officeDocument/2006/relationships/hyperlink" Target="https://www.ncbi.nlm.nih.gov/pubmed/?term=Patra%20C%5BAuthor%5D&amp;cauthor=true&amp;cauthor_uid=24251257" TargetMode="External"/><Relationship Id="rId9" Type="http://schemas.openxmlformats.org/officeDocument/2006/relationships/hyperlink" Target="http://vikaspedia.in/health/nrhm/national-health-programmes-1/communicable-diseases/revised-national-tuberculosis-control-programme"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ncbi.nlm.nih.gov/pubmed/?term=Vilhekar%20K%5bAuthor%5d&amp;cauthor=true&amp;cauthor_uid=21206705" TargetMode="External"/><Relationship Id="rId2" Type="http://schemas.openxmlformats.org/officeDocument/2006/relationships/hyperlink" Target="https://www.ncbi.nlm.nih.gov/pubmed/?term=Taksande%20A%5bAuthor%5d&amp;cauthor=true&amp;cauthor_uid=21206705" TargetMode="External"/><Relationship Id="rId1" Type="http://schemas.openxmlformats.org/officeDocument/2006/relationships/slideLayout" Target="../slideLayouts/slideLayout2.xml"/><Relationship Id="rId6" Type="http://schemas.openxmlformats.org/officeDocument/2006/relationships/hyperlink" Target="http://nrhm.gov.in/nhm/about-nhm.html" TargetMode="External"/><Relationship Id="rId5" Type="http://schemas.openxmlformats.org/officeDocument/2006/relationships/hyperlink" Target="https://www.ncbi.nlm.nih.gov/pubmed/?term=Jain%20M%5bAuthor%5d&amp;cauthor=true&amp;cauthor_uid=21206705" TargetMode="External"/><Relationship Id="rId4" Type="http://schemas.openxmlformats.org/officeDocument/2006/relationships/hyperlink" Target="https://www.ncbi.nlm.nih.gov/pubmed/?term=Chaturvedi%20P%5bAuthor%5d&amp;cauthor=true&amp;cauthor_uid=21206705"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nhp.gov.in/disease/skin/leprosy" TargetMode="External"/><Relationship Id="rId2" Type="http://schemas.openxmlformats.org/officeDocument/2006/relationships/hyperlink" Target="http://www.nhp.gov.in/disease/kala-azar-leishmaniasis" TargetMode="External"/><Relationship Id="rId1" Type="http://schemas.openxmlformats.org/officeDocument/2006/relationships/slideLayout" Target="../slideLayouts/slideLayout2.xml"/><Relationship Id="rId4" Type="http://schemas.openxmlformats.org/officeDocument/2006/relationships/hyperlink" Target="http://www.nhp.gov.in/disease/malaria"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143000"/>
            <a:ext cx="6400800" cy="1295400"/>
          </a:xfrm>
        </p:spPr>
        <p:txBody>
          <a:bodyPr>
            <a:noAutofit/>
          </a:bodyPr>
          <a:lstStyle/>
          <a:p>
            <a:r>
              <a:rPr lang="en-IN" sz="2000" b="1" dirty="0">
                <a:effectLst/>
              </a:rPr>
              <a:t>Knowledge and awareness level assessment of ANM at delivery point regarding RBSK and identification of congenital birth defect of </a:t>
            </a:r>
            <a:r>
              <a:rPr lang="en-IN" sz="2000" b="1" dirty="0" err="1">
                <a:effectLst/>
              </a:rPr>
              <a:t>Anuppur</a:t>
            </a:r>
            <a:r>
              <a:rPr lang="en-IN" sz="2000" b="1" dirty="0">
                <a:effectLst/>
              </a:rPr>
              <a:t> District, Madhya Pradesh</a:t>
            </a:r>
            <a:r>
              <a:rPr lang="en-IN" sz="2000" dirty="0">
                <a:effectLst/>
              </a:rPr>
              <a:t/>
            </a:r>
            <a:br>
              <a:rPr lang="en-IN" sz="2000" dirty="0">
                <a:effectLst/>
              </a:rPr>
            </a:br>
            <a:r>
              <a:rPr lang="en-IN" sz="2000" b="1" dirty="0">
                <a:latin typeface="David" pitchFamily="34" charset="-79"/>
                <a:cs typeface="David" pitchFamily="34" charset="-79"/>
              </a:rPr>
              <a:t/>
            </a:r>
            <a:br>
              <a:rPr lang="en-IN" sz="2000" b="1" dirty="0">
                <a:latin typeface="David" pitchFamily="34" charset="-79"/>
                <a:cs typeface="David" pitchFamily="34" charset="-79"/>
              </a:rPr>
            </a:br>
            <a:endParaRPr lang="en-IN" sz="2000" b="1" dirty="0">
              <a:latin typeface="David" pitchFamily="34" charset="-79"/>
              <a:cs typeface="David" pitchFamily="34" charset="-79"/>
            </a:endParaRPr>
          </a:p>
        </p:txBody>
      </p:sp>
      <p:sp>
        <p:nvSpPr>
          <p:cNvPr id="3" name="Subtitle 2"/>
          <p:cNvSpPr>
            <a:spLocks noGrp="1"/>
          </p:cNvSpPr>
          <p:nvPr>
            <p:ph type="subTitle" idx="1"/>
          </p:nvPr>
        </p:nvSpPr>
        <p:spPr>
          <a:xfrm>
            <a:off x="1371599" y="2438400"/>
            <a:ext cx="6400800" cy="762000"/>
          </a:xfrm>
        </p:spPr>
        <p:txBody>
          <a:bodyPr>
            <a:normAutofit/>
          </a:bodyPr>
          <a:lstStyle/>
          <a:p>
            <a:r>
              <a:rPr lang="en-IN" sz="1800" b="1" dirty="0">
                <a:latin typeface="David" panose="020E0502060401010101" pitchFamily="34" charset="-79"/>
                <a:cs typeface="David" panose="020E0502060401010101" pitchFamily="34" charset="-79"/>
              </a:rPr>
              <a:t>UNDER THE SUPERVISION OF</a:t>
            </a:r>
            <a:endParaRPr lang="en-IN" sz="1800" dirty="0">
              <a:latin typeface="David" panose="020E0502060401010101" pitchFamily="34" charset="-79"/>
              <a:cs typeface="David" panose="020E0502060401010101" pitchFamily="34" charset="-79"/>
            </a:endParaRPr>
          </a:p>
          <a:p>
            <a:r>
              <a:rPr lang="en-IN" sz="1800" b="1" dirty="0" err="1">
                <a:latin typeface="David" panose="020E0502060401010101" pitchFamily="34" charset="-79"/>
                <a:cs typeface="David" panose="020E0502060401010101" pitchFamily="34" charset="-79"/>
              </a:rPr>
              <a:t>Dr.</a:t>
            </a:r>
            <a:r>
              <a:rPr lang="en-IN" sz="1800" b="1" dirty="0">
                <a:latin typeface="David" panose="020E0502060401010101" pitchFamily="34" charset="-79"/>
                <a:cs typeface="David" panose="020E0502060401010101" pitchFamily="34" charset="-79"/>
              </a:rPr>
              <a:t> </a:t>
            </a:r>
            <a:r>
              <a:rPr lang="en-IN" sz="1800" b="1" dirty="0" smtClean="0">
                <a:latin typeface="David" panose="020E0502060401010101" pitchFamily="34" charset="-79"/>
                <a:cs typeface="David" panose="020E0502060401010101" pitchFamily="34" charset="-79"/>
              </a:rPr>
              <a:t>B.S. Singh</a:t>
            </a:r>
            <a:endParaRPr lang="en-IN" sz="1800" dirty="0">
              <a:latin typeface="David" panose="020E0502060401010101" pitchFamily="34" charset="-79"/>
              <a:cs typeface="David" panose="020E0502060401010101" pitchFamily="34" charset="-79"/>
            </a:endParaRPr>
          </a:p>
          <a:p>
            <a:endParaRPr lang="en-IN" sz="1800" dirty="0">
              <a:latin typeface="David" panose="020E0502060401010101" pitchFamily="34" charset="-79"/>
              <a:cs typeface="David" panose="020E0502060401010101" pitchFamily="34" charset="-79"/>
            </a:endParaRPr>
          </a:p>
        </p:txBody>
      </p:sp>
      <p:sp>
        <p:nvSpPr>
          <p:cNvPr id="5" name="TextBox 4"/>
          <p:cNvSpPr txBox="1"/>
          <p:nvPr/>
        </p:nvSpPr>
        <p:spPr>
          <a:xfrm>
            <a:off x="1371600" y="3849468"/>
            <a:ext cx="2133600" cy="369332"/>
          </a:xfrm>
          <a:prstGeom prst="rect">
            <a:avLst/>
          </a:prstGeom>
          <a:noFill/>
        </p:spPr>
        <p:txBody>
          <a:bodyPr wrap="square" rtlCol="0">
            <a:spAutoFit/>
          </a:bodyPr>
          <a:lstStyle/>
          <a:p>
            <a:r>
              <a:rPr lang="en-IN" dirty="0" smtClean="0">
                <a:cs typeface="David" pitchFamily="34" charset="-79"/>
              </a:rPr>
              <a:t>                                                   </a:t>
            </a:r>
            <a:endParaRPr lang="en-IN" dirty="0">
              <a:cs typeface="David" pitchFamily="34" charset="-79"/>
            </a:endParaRPr>
          </a:p>
        </p:txBody>
      </p:sp>
      <p:sp>
        <p:nvSpPr>
          <p:cNvPr id="7" name="TextBox 6"/>
          <p:cNvSpPr txBox="1"/>
          <p:nvPr/>
        </p:nvSpPr>
        <p:spPr>
          <a:xfrm>
            <a:off x="1066800" y="5141893"/>
            <a:ext cx="4092787" cy="738664"/>
          </a:xfrm>
          <a:prstGeom prst="rect">
            <a:avLst/>
          </a:prstGeom>
          <a:noFill/>
        </p:spPr>
        <p:txBody>
          <a:bodyPr wrap="none" rtlCol="0">
            <a:spAutoFit/>
          </a:bodyPr>
          <a:lstStyle/>
          <a:p>
            <a:r>
              <a:rPr lang="en-IN" sz="1400" dirty="0" smtClean="0">
                <a:latin typeface="Times New Roman" pitchFamily="18" charset="0"/>
                <a:cs typeface="Times New Roman" pitchFamily="18" charset="0"/>
              </a:rPr>
              <a:t>International Institute of Heath Management Research</a:t>
            </a:r>
          </a:p>
          <a:p>
            <a:r>
              <a:rPr lang="en-IN" sz="1400" dirty="0" smtClean="0"/>
              <a:t>Plot </a:t>
            </a:r>
            <a:r>
              <a:rPr lang="en-IN" sz="1400" dirty="0"/>
              <a:t>no. 3, Sector 18A, Dwarka, </a:t>
            </a:r>
            <a:r>
              <a:rPr lang="en-IN" sz="1400" dirty="0" smtClean="0"/>
              <a:t>Phase-II</a:t>
            </a:r>
          </a:p>
          <a:p>
            <a:r>
              <a:rPr lang="en-IN" sz="1400" dirty="0" smtClean="0"/>
              <a:t>New </a:t>
            </a:r>
            <a:r>
              <a:rPr lang="en-IN" sz="1400" dirty="0"/>
              <a:t>Delhi - 110075 </a:t>
            </a:r>
            <a:endParaRPr lang="en-IN" sz="1400" dirty="0">
              <a:latin typeface="Times New Roman" pitchFamily="18" charset="0"/>
              <a:cs typeface="Times New Roman" pitchFamily="18" charset="0"/>
            </a:endParaRPr>
          </a:p>
        </p:txBody>
      </p:sp>
      <p:sp>
        <p:nvSpPr>
          <p:cNvPr id="6" name="TextBox 5"/>
          <p:cNvSpPr txBox="1"/>
          <p:nvPr/>
        </p:nvSpPr>
        <p:spPr>
          <a:xfrm>
            <a:off x="3733800" y="3895634"/>
            <a:ext cx="1828800" cy="646331"/>
          </a:xfrm>
          <a:prstGeom prst="rect">
            <a:avLst/>
          </a:prstGeom>
          <a:noFill/>
        </p:spPr>
        <p:txBody>
          <a:bodyPr wrap="square" rtlCol="0">
            <a:spAutoFit/>
          </a:bodyPr>
          <a:lstStyle/>
          <a:p>
            <a:pPr algn="ctr"/>
            <a:r>
              <a:rPr lang="en-IN" b="1" dirty="0" smtClean="0">
                <a:cs typeface="David"/>
              </a:rPr>
              <a:t>Jatin Bhatt</a:t>
            </a:r>
          </a:p>
          <a:p>
            <a:pPr algn="ctr"/>
            <a:r>
              <a:rPr lang="en-IN" b="1" dirty="0" smtClean="0">
                <a:cs typeface="David"/>
              </a:rPr>
              <a:t>PGDHM</a:t>
            </a:r>
            <a:endParaRPr lang="en-IN" b="1" dirty="0">
              <a:cs typeface="David"/>
            </a:endParaRPr>
          </a:p>
        </p:txBody>
      </p:sp>
    </p:spTree>
    <p:extLst>
      <p:ext uri="{BB962C8B-B14F-4D97-AF65-F5344CB8AC3E}">
        <p14:creationId xmlns:p14="http://schemas.microsoft.com/office/powerpoint/2010/main" val="324159588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2165777"/>
              </p:ext>
            </p:extLst>
          </p:nvPr>
        </p:nvGraphicFramePr>
        <p:xfrm>
          <a:off x="457200" y="579120"/>
          <a:ext cx="8458200" cy="6217920"/>
        </p:xfrm>
        <a:graphic>
          <a:graphicData uri="http://schemas.openxmlformats.org/drawingml/2006/table">
            <a:tbl>
              <a:tblPr firstRow="1" bandRow="1">
                <a:tableStyleId>{5C22544A-7EE6-4342-B048-85BDC9FD1C3A}</a:tableStyleId>
              </a:tblPr>
              <a:tblGrid>
                <a:gridCol w="1691640"/>
                <a:gridCol w="1691640"/>
                <a:gridCol w="1691640"/>
                <a:gridCol w="1691640"/>
                <a:gridCol w="1691640"/>
              </a:tblGrid>
              <a:tr h="237744">
                <a:tc>
                  <a:txBody>
                    <a:bodyPr/>
                    <a:lstStyle/>
                    <a:p>
                      <a:r>
                        <a:rPr lang="en-IN" dirty="0" smtClean="0"/>
                        <a:t>Indicators</a:t>
                      </a:r>
                      <a:endParaRPr lang="en-IN" dirty="0"/>
                    </a:p>
                  </a:txBody>
                  <a:tcPr/>
                </a:tc>
                <a:tc>
                  <a:txBody>
                    <a:bodyPr/>
                    <a:lstStyle/>
                    <a:p>
                      <a:r>
                        <a:rPr lang="en-IN" dirty="0" smtClean="0"/>
                        <a:t>Total</a:t>
                      </a:r>
                      <a:endParaRPr lang="en-IN" dirty="0"/>
                    </a:p>
                  </a:txBody>
                  <a:tcPr/>
                </a:tc>
                <a:tc>
                  <a:txBody>
                    <a:bodyPr/>
                    <a:lstStyle/>
                    <a:p>
                      <a:r>
                        <a:rPr lang="en-IN" dirty="0" smtClean="0"/>
                        <a:t>Urban</a:t>
                      </a:r>
                      <a:endParaRPr lang="en-IN" dirty="0"/>
                    </a:p>
                  </a:txBody>
                  <a:tcPr/>
                </a:tc>
                <a:tc>
                  <a:txBody>
                    <a:bodyPr/>
                    <a:lstStyle/>
                    <a:p>
                      <a:r>
                        <a:rPr lang="en-IN" dirty="0" smtClean="0"/>
                        <a:t>Rural</a:t>
                      </a:r>
                      <a:endParaRPr lang="en-IN" dirty="0"/>
                    </a:p>
                  </a:txBody>
                  <a:tcPr/>
                </a:tc>
                <a:tc>
                  <a:txBody>
                    <a:bodyPr/>
                    <a:lstStyle/>
                    <a:p>
                      <a:r>
                        <a:rPr lang="en-IN" dirty="0" smtClean="0"/>
                        <a:t>Source</a:t>
                      </a:r>
                      <a:endParaRPr lang="en-IN" dirty="0"/>
                    </a:p>
                  </a:txBody>
                  <a:tcPr/>
                </a:tc>
              </a:tr>
              <a:tr h="594360">
                <a:tc>
                  <a:txBody>
                    <a:bodyPr/>
                    <a:lstStyle/>
                    <a:p>
                      <a:r>
                        <a:rPr lang="en-IN" dirty="0" smtClean="0"/>
                        <a:t>Population</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749521</a:t>
                      </a:r>
                    </a:p>
                    <a:p>
                      <a:endParaRPr lang="en-IN" dirty="0"/>
                    </a:p>
                  </a:txBody>
                  <a:tcPr/>
                </a:tc>
                <a:tc>
                  <a:txBody>
                    <a:bodyPr/>
                    <a:lstStyle/>
                    <a:p>
                      <a:r>
                        <a:rPr lang="en-IN" dirty="0" smtClean="0"/>
                        <a:t>205292</a:t>
                      </a:r>
                      <a:endParaRPr lang="en-IN" dirty="0"/>
                    </a:p>
                  </a:txBody>
                  <a:tcPr/>
                </a:tc>
                <a:tc>
                  <a:txBody>
                    <a:bodyPr/>
                    <a:lstStyle/>
                    <a:p>
                      <a:r>
                        <a:rPr lang="en-IN" dirty="0" smtClean="0"/>
                        <a:t>544229</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b="0" i="0" u="none" strike="noStrike" kern="1200" baseline="0" dirty="0" smtClean="0">
                          <a:solidFill>
                            <a:schemeClr val="dk1"/>
                          </a:solidFill>
                          <a:latin typeface="+mn-lt"/>
                          <a:ea typeface="+mn-ea"/>
                          <a:cs typeface="+mn-cs"/>
                        </a:rPr>
                        <a:t>Census of India 	</a:t>
                      </a:r>
                    </a:p>
                    <a:p>
                      <a:endParaRPr lang="en-IN" dirty="0"/>
                    </a:p>
                  </a:txBody>
                  <a:tcPr/>
                </a:tc>
              </a:tr>
              <a:tr h="594360">
                <a:tc>
                  <a:txBody>
                    <a:bodyPr/>
                    <a:lstStyle/>
                    <a:p>
                      <a:r>
                        <a:rPr lang="en-IN" dirty="0" smtClean="0"/>
                        <a:t>Child Population (0-6 years)</a:t>
                      </a:r>
                      <a:endParaRPr lang="en-IN" dirty="0"/>
                    </a:p>
                  </a:txBody>
                  <a:tcPr/>
                </a:tc>
                <a:tc>
                  <a:txBody>
                    <a:bodyPr/>
                    <a:lstStyle/>
                    <a:p>
                      <a:r>
                        <a:rPr lang="en-IN" dirty="0" smtClean="0"/>
                        <a:t>181774</a:t>
                      </a:r>
                      <a:endParaRPr lang="en-IN" dirty="0"/>
                    </a:p>
                  </a:txBody>
                  <a:tcPr/>
                </a:tc>
                <a:tc>
                  <a:txBody>
                    <a:bodyPr/>
                    <a:lstStyle/>
                    <a:p>
                      <a:r>
                        <a:rPr lang="en-IN" dirty="0" smtClean="0"/>
                        <a:t>78769</a:t>
                      </a:r>
                      <a:endParaRPr lang="en-IN" dirty="0"/>
                    </a:p>
                  </a:txBody>
                  <a:tcPr/>
                </a:tc>
                <a:tc>
                  <a:txBody>
                    <a:bodyPr/>
                    <a:lstStyle/>
                    <a:p>
                      <a:r>
                        <a:rPr lang="en-IN" dirty="0" smtClean="0"/>
                        <a:t>103005</a:t>
                      </a:r>
                      <a:endParaRPr lang="en-IN" dirty="0"/>
                    </a:p>
                  </a:txBody>
                  <a:tcPr/>
                </a:tc>
                <a:tc>
                  <a:txBody>
                    <a:bodyPr/>
                    <a:lstStyle/>
                    <a:p>
                      <a:r>
                        <a:rPr lang="en-IN" sz="1800" b="0" i="0" u="none" strike="noStrike" kern="1200" baseline="0" dirty="0" smtClean="0">
                          <a:solidFill>
                            <a:schemeClr val="dk1"/>
                          </a:solidFill>
                          <a:latin typeface="+mn-lt"/>
                          <a:ea typeface="+mn-ea"/>
                          <a:cs typeface="+mn-cs"/>
                        </a:rPr>
                        <a:t>Census of India </a:t>
                      </a:r>
                      <a:endParaRPr lang="en-IN" dirty="0"/>
                    </a:p>
                  </a:txBody>
                  <a:tcPr/>
                </a:tc>
              </a:tr>
              <a:tr h="416052">
                <a:tc>
                  <a:txBody>
                    <a:bodyPr/>
                    <a:lstStyle/>
                    <a:p>
                      <a:r>
                        <a:rPr lang="en-IN" dirty="0" smtClean="0"/>
                        <a:t>Sex Ratio</a:t>
                      </a:r>
                      <a:endParaRPr lang="en-IN" dirty="0"/>
                    </a:p>
                  </a:txBody>
                  <a:tcPr/>
                </a:tc>
                <a:tc>
                  <a:txBody>
                    <a:bodyPr/>
                    <a:lstStyle/>
                    <a:p>
                      <a:r>
                        <a:rPr lang="en-IN" dirty="0" smtClean="0"/>
                        <a:t>11.3</a:t>
                      </a:r>
                      <a:endParaRPr lang="en-IN" dirty="0"/>
                    </a:p>
                  </a:txBody>
                  <a:tcPr/>
                </a:tc>
                <a:tc>
                  <a:txBody>
                    <a:bodyPr/>
                    <a:lstStyle/>
                    <a:p>
                      <a:r>
                        <a:rPr lang="en-IN" dirty="0" smtClean="0"/>
                        <a:t>11.3</a:t>
                      </a:r>
                      <a:endParaRPr lang="en-IN" dirty="0"/>
                    </a:p>
                  </a:txBody>
                  <a:tcPr/>
                </a:tc>
                <a:tc>
                  <a:txBody>
                    <a:bodyPr/>
                    <a:lstStyle/>
                    <a:p>
                      <a:r>
                        <a:rPr lang="en-IN" dirty="0" smtClean="0"/>
                        <a:t>11.4</a:t>
                      </a:r>
                      <a:endParaRPr lang="en-IN" dirty="0"/>
                    </a:p>
                  </a:txBody>
                  <a:tcPr/>
                </a:tc>
                <a:tc>
                  <a:txBody>
                    <a:bodyPr/>
                    <a:lstStyle/>
                    <a:p>
                      <a:r>
                        <a:rPr lang="en-IN" sz="1800" b="0" i="0" u="none" strike="noStrike" kern="1200" baseline="0" dirty="0" smtClean="0">
                          <a:solidFill>
                            <a:schemeClr val="dk1"/>
                          </a:solidFill>
                          <a:latin typeface="+mn-lt"/>
                          <a:ea typeface="+mn-ea"/>
                          <a:cs typeface="+mn-cs"/>
                        </a:rPr>
                        <a:t>Census of India </a:t>
                      </a:r>
                      <a:endParaRPr lang="en-IN" dirty="0"/>
                    </a:p>
                  </a:txBody>
                  <a:tcPr/>
                </a:tc>
              </a:tr>
              <a:tr h="594360">
                <a:tc>
                  <a:txBody>
                    <a:bodyPr/>
                    <a:lstStyle/>
                    <a:p>
                      <a:r>
                        <a:rPr lang="en-IN" dirty="0" smtClean="0"/>
                        <a:t>Crude</a:t>
                      </a:r>
                      <a:r>
                        <a:rPr lang="en-IN" baseline="0" dirty="0" smtClean="0"/>
                        <a:t> Birth Rate</a:t>
                      </a:r>
                      <a:endParaRPr lang="en-IN" dirty="0"/>
                    </a:p>
                  </a:txBody>
                  <a:tcPr/>
                </a:tc>
                <a:tc>
                  <a:txBody>
                    <a:bodyPr/>
                    <a:lstStyle/>
                    <a:p>
                      <a:r>
                        <a:rPr lang="en-IN" dirty="0" smtClean="0"/>
                        <a:t>24.5</a:t>
                      </a:r>
                      <a:endParaRPr lang="en-IN" dirty="0"/>
                    </a:p>
                  </a:txBody>
                  <a:tcPr/>
                </a:tc>
                <a:tc>
                  <a:txBody>
                    <a:bodyPr/>
                    <a:lstStyle/>
                    <a:p>
                      <a:r>
                        <a:rPr lang="en-IN" dirty="0" smtClean="0"/>
                        <a:t>18.9</a:t>
                      </a:r>
                      <a:endParaRPr lang="en-IN" dirty="0"/>
                    </a:p>
                  </a:txBody>
                  <a:tcPr/>
                </a:tc>
                <a:tc>
                  <a:txBody>
                    <a:bodyPr/>
                    <a:lstStyle/>
                    <a:p>
                      <a:r>
                        <a:rPr lang="en-IN" dirty="0" smtClean="0"/>
                        <a:t>26.8</a:t>
                      </a:r>
                      <a:endParaRPr lang="en-IN" dirty="0"/>
                    </a:p>
                  </a:txBody>
                  <a:tcPr/>
                </a:tc>
                <a:tc>
                  <a:txBody>
                    <a:bodyPr/>
                    <a:lstStyle/>
                    <a:p>
                      <a:r>
                        <a:rPr lang="en-IN" dirty="0" smtClean="0"/>
                        <a:t>Annual Health Survey</a:t>
                      </a:r>
                      <a:endParaRPr lang="en-IN" dirty="0"/>
                    </a:p>
                  </a:txBody>
                  <a:tcPr/>
                </a:tc>
              </a:tr>
              <a:tr h="772668">
                <a:tc>
                  <a:txBody>
                    <a:bodyPr/>
                    <a:lstStyle/>
                    <a:p>
                      <a:r>
                        <a:rPr lang="en-IN" dirty="0" smtClean="0"/>
                        <a:t>Crude</a:t>
                      </a:r>
                      <a:r>
                        <a:rPr lang="en-IN" baseline="0" dirty="0" smtClean="0"/>
                        <a:t> Death Rate</a:t>
                      </a:r>
                      <a:endParaRPr lang="en-IN" dirty="0"/>
                    </a:p>
                  </a:txBody>
                  <a:tcPr/>
                </a:tc>
                <a:tc>
                  <a:txBody>
                    <a:bodyPr/>
                    <a:lstStyle/>
                    <a:p>
                      <a:r>
                        <a:rPr lang="en-IN" dirty="0" smtClean="0"/>
                        <a:t>10.1</a:t>
                      </a:r>
                      <a:endParaRPr lang="en-IN" dirty="0"/>
                    </a:p>
                  </a:txBody>
                  <a:tcPr/>
                </a:tc>
                <a:tc>
                  <a:txBody>
                    <a:bodyPr/>
                    <a:lstStyle/>
                    <a:p>
                      <a:r>
                        <a:rPr lang="en-IN" dirty="0" smtClean="0"/>
                        <a:t>7.1</a:t>
                      </a:r>
                      <a:endParaRPr lang="en-IN" dirty="0"/>
                    </a:p>
                  </a:txBody>
                  <a:tcPr/>
                </a:tc>
                <a:tc>
                  <a:txBody>
                    <a:bodyPr/>
                    <a:lstStyle/>
                    <a:p>
                      <a:r>
                        <a:rPr lang="en-IN" dirty="0" smtClean="0"/>
                        <a:t>11.3</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Annual Health Survey</a:t>
                      </a:r>
                    </a:p>
                    <a:p>
                      <a:endParaRPr lang="en-IN" dirty="0"/>
                    </a:p>
                  </a:txBody>
                  <a:tcPr/>
                </a:tc>
              </a:tr>
              <a:tr h="772668">
                <a:tc>
                  <a:txBody>
                    <a:bodyPr/>
                    <a:lstStyle/>
                    <a:p>
                      <a:r>
                        <a:rPr lang="en-IN" dirty="0" smtClean="0"/>
                        <a:t>Infant Mortality Rate</a:t>
                      </a:r>
                      <a:endParaRPr lang="en-IN" dirty="0"/>
                    </a:p>
                  </a:txBody>
                  <a:tcPr/>
                </a:tc>
                <a:tc>
                  <a:txBody>
                    <a:bodyPr/>
                    <a:lstStyle/>
                    <a:p>
                      <a:r>
                        <a:rPr lang="en-IN" dirty="0" smtClean="0"/>
                        <a:t>77</a:t>
                      </a:r>
                      <a:endParaRPr lang="en-IN" dirty="0"/>
                    </a:p>
                  </a:txBody>
                  <a:tcPr/>
                </a:tc>
                <a:tc>
                  <a:txBody>
                    <a:bodyPr/>
                    <a:lstStyle/>
                    <a:p>
                      <a:r>
                        <a:rPr lang="en-IN" dirty="0" smtClean="0"/>
                        <a:t>68</a:t>
                      </a:r>
                      <a:endParaRPr lang="en-IN" dirty="0"/>
                    </a:p>
                  </a:txBody>
                  <a:tcPr/>
                </a:tc>
                <a:tc>
                  <a:txBody>
                    <a:bodyPr/>
                    <a:lstStyle/>
                    <a:p>
                      <a:r>
                        <a:rPr lang="en-IN" dirty="0" smtClean="0"/>
                        <a:t>79</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Annual Health Survey</a:t>
                      </a:r>
                    </a:p>
                    <a:p>
                      <a:endParaRPr lang="en-IN" dirty="0"/>
                    </a:p>
                  </a:txBody>
                  <a:tcPr/>
                </a:tc>
              </a:tr>
              <a:tr h="772668">
                <a:tc>
                  <a:txBody>
                    <a:bodyPr/>
                    <a:lstStyle/>
                    <a:p>
                      <a:r>
                        <a:rPr lang="en-IN" dirty="0" smtClean="0"/>
                        <a:t>Under 5 Mortality Rate</a:t>
                      </a:r>
                      <a:endParaRPr lang="en-IN" dirty="0"/>
                    </a:p>
                  </a:txBody>
                  <a:tcPr/>
                </a:tc>
                <a:tc>
                  <a:txBody>
                    <a:bodyPr/>
                    <a:lstStyle/>
                    <a:p>
                      <a:r>
                        <a:rPr lang="en-IN" dirty="0" smtClean="0"/>
                        <a:t>92</a:t>
                      </a:r>
                      <a:endParaRPr lang="en-IN" dirty="0"/>
                    </a:p>
                  </a:txBody>
                  <a:tcPr/>
                </a:tc>
                <a:tc>
                  <a:txBody>
                    <a:bodyPr/>
                    <a:lstStyle/>
                    <a:p>
                      <a:r>
                        <a:rPr lang="en-IN" dirty="0" smtClean="0"/>
                        <a:t>79</a:t>
                      </a:r>
                      <a:endParaRPr lang="en-IN" dirty="0"/>
                    </a:p>
                  </a:txBody>
                  <a:tcPr/>
                </a:tc>
                <a:tc>
                  <a:txBody>
                    <a:bodyPr/>
                    <a:lstStyle/>
                    <a:p>
                      <a:r>
                        <a:rPr lang="en-IN" dirty="0" smtClean="0"/>
                        <a:t>97</a:t>
                      </a:r>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smtClean="0"/>
                        <a:t>Annual Health Survey</a:t>
                      </a:r>
                    </a:p>
                    <a:p>
                      <a:endParaRPr lang="en-IN" dirty="0"/>
                    </a:p>
                  </a:txBody>
                  <a:tcPr/>
                </a:tc>
              </a:tr>
            </a:tbl>
          </a:graphicData>
        </a:graphic>
      </p:graphicFrame>
      <p:sp>
        <p:nvSpPr>
          <p:cNvPr id="3" name="Title 2"/>
          <p:cNvSpPr>
            <a:spLocks noGrp="1"/>
          </p:cNvSpPr>
          <p:nvPr>
            <p:ph type="title"/>
          </p:nvPr>
        </p:nvSpPr>
        <p:spPr>
          <a:xfrm>
            <a:off x="762000" y="0"/>
            <a:ext cx="7756263" cy="609600"/>
          </a:xfrm>
        </p:spPr>
        <p:txBody>
          <a:bodyPr/>
          <a:lstStyle/>
          <a:p>
            <a:r>
              <a:rPr lang="en-IN" sz="4000" dirty="0" smtClean="0"/>
              <a:t>District Profile </a:t>
            </a:r>
            <a:r>
              <a:rPr lang="en-IN" sz="4000" dirty="0" err="1" smtClean="0"/>
              <a:t>Contd</a:t>
            </a:r>
            <a:r>
              <a:rPr lang="en-IN" dirty="0" smtClean="0"/>
              <a:t>…</a:t>
            </a:r>
            <a:endParaRPr lang="en-IN" dirty="0"/>
          </a:p>
        </p:txBody>
      </p:sp>
    </p:spTree>
    <p:extLst>
      <p:ext uri="{BB962C8B-B14F-4D97-AF65-F5344CB8AC3E}">
        <p14:creationId xmlns:p14="http://schemas.microsoft.com/office/powerpoint/2010/main" val="6154545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733800"/>
            <a:ext cx="7756263" cy="10542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IN"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rPr>
              <a:t>ABOUT THE STUDY</a:t>
            </a:r>
            <a:br>
              <a:rPr lang="en-IN"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rPr>
            </a:br>
            <a:endParaRPr lang="en-IN"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endParaRPr>
          </a:p>
        </p:txBody>
      </p:sp>
    </p:spTree>
    <p:extLst>
      <p:ext uri="{BB962C8B-B14F-4D97-AF65-F5344CB8AC3E}">
        <p14:creationId xmlns:p14="http://schemas.microsoft.com/office/powerpoint/2010/main" val="9920754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IN" sz="2200" dirty="0"/>
              <a:t>According to March of Dimes (2006), out of every 100 babies born in this country, annually, 6 to 7 have a birth defect. This would translate to around 17 lakh birth defects, annually, in the country and accounts for 9.6% of all the new-born deaths. </a:t>
            </a:r>
            <a:endParaRPr lang="en-IN" sz="2200" dirty="0" smtClean="0"/>
          </a:p>
          <a:p>
            <a:pPr algn="just"/>
            <a:r>
              <a:rPr lang="en-IN" sz="2000" dirty="0"/>
              <a:t>Keeping this in view, the Ministry of Health and Family Welfare, introduced “Child Health Screening and Early Intervention Services” as </a:t>
            </a:r>
            <a:r>
              <a:rPr lang="en-IN" sz="2000" b="1" dirty="0" err="1"/>
              <a:t>Rashtriya</a:t>
            </a:r>
            <a:r>
              <a:rPr lang="en-IN" sz="2000" b="1" dirty="0"/>
              <a:t> </a:t>
            </a:r>
            <a:r>
              <a:rPr lang="en-IN" sz="2000" b="1" dirty="0" err="1"/>
              <a:t>Bal</a:t>
            </a:r>
            <a:r>
              <a:rPr lang="en-IN" sz="2000" b="1" dirty="0"/>
              <a:t> </a:t>
            </a:r>
            <a:r>
              <a:rPr lang="en-IN" sz="2000" b="1" dirty="0" err="1"/>
              <a:t>Swasthya</a:t>
            </a:r>
            <a:r>
              <a:rPr lang="en-IN" sz="2000" b="1" dirty="0"/>
              <a:t> </a:t>
            </a:r>
            <a:r>
              <a:rPr lang="en-IN" sz="2000" b="1" dirty="0" err="1"/>
              <a:t>Karyakram</a:t>
            </a:r>
            <a:r>
              <a:rPr lang="en-IN" sz="2000" b="1" dirty="0"/>
              <a:t> </a:t>
            </a:r>
            <a:r>
              <a:rPr lang="en-IN" sz="2000" dirty="0"/>
              <a:t>(RBSK) under the National Health Mission</a:t>
            </a:r>
            <a:r>
              <a:rPr lang="en-IN" sz="2000" dirty="0" smtClean="0"/>
              <a:t>.</a:t>
            </a:r>
          </a:p>
          <a:p>
            <a:pPr algn="just"/>
            <a:r>
              <a:rPr lang="en-IN" sz="2000" b="1" dirty="0"/>
              <a:t>Defects at Birth</a:t>
            </a:r>
            <a:r>
              <a:rPr lang="en-IN" sz="2000" dirty="0"/>
              <a:t>, </a:t>
            </a:r>
            <a:r>
              <a:rPr lang="en-IN" sz="2000" b="1" dirty="0"/>
              <a:t>Deficiencies</a:t>
            </a:r>
            <a:r>
              <a:rPr lang="en-IN" sz="2000" dirty="0"/>
              <a:t>, </a:t>
            </a:r>
            <a:r>
              <a:rPr lang="en-IN" sz="2000" b="1" dirty="0"/>
              <a:t>Diseases specific to childhood </a:t>
            </a:r>
            <a:r>
              <a:rPr lang="en-IN" sz="2000" dirty="0"/>
              <a:t>and </a:t>
            </a:r>
            <a:r>
              <a:rPr lang="en-IN" sz="2000" b="1" dirty="0"/>
              <a:t>Developmental delays including disabilities</a:t>
            </a:r>
            <a:r>
              <a:rPr lang="en-IN" sz="2000" dirty="0"/>
              <a:t>, “</a:t>
            </a:r>
            <a:r>
              <a:rPr lang="en-IN" sz="2000" b="1" dirty="0"/>
              <a:t>4Ds</a:t>
            </a:r>
            <a:r>
              <a:rPr lang="en-IN" sz="2000" dirty="0"/>
              <a:t>”, can either lead to untimely death of a child or a survival with poor developmental outcomes.</a:t>
            </a:r>
            <a:endParaRPr lang="en-IN" sz="2200" dirty="0"/>
          </a:p>
        </p:txBody>
      </p:sp>
      <p:sp>
        <p:nvSpPr>
          <p:cNvPr id="3" name="Title 2"/>
          <p:cNvSpPr>
            <a:spLocks noGrp="1"/>
          </p:cNvSpPr>
          <p:nvPr>
            <p:ph type="title"/>
          </p:nvPr>
        </p:nvSpPr>
        <p:spPr/>
        <p:txBody>
          <a:bodyPr/>
          <a:lstStyle/>
          <a:p>
            <a:r>
              <a:rPr lang="en-IN" dirty="0" smtClean="0"/>
              <a:t>Introduction</a:t>
            </a:r>
            <a:endParaRPr lang="en-IN" dirty="0"/>
          </a:p>
        </p:txBody>
      </p:sp>
    </p:spTree>
    <p:extLst>
      <p:ext uri="{BB962C8B-B14F-4D97-AF65-F5344CB8AC3E}">
        <p14:creationId xmlns:p14="http://schemas.microsoft.com/office/powerpoint/2010/main" val="2297845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381000"/>
            <a:ext cx="7756263" cy="1054250"/>
          </a:xfrm>
        </p:spPr>
        <p:txBody>
          <a:bodyPr/>
          <a:lstStyle/>
          <a:p>
            <a:r>
              <a:rPr lang="en-IN" sz="4400" dirty="0" smtClean="0"/>
              <a:t>Selected Health Conditions Under RBSK</a:t>
            </a:r>
            <a:endParaRPr lang="en-IN" sz="4400"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5800" y="1676400"/>
            <a:ext cx="7924800" cy="5029200"/>
          </a:xfrm>
          <a:prstGeom prst="rect">
            <a:avLst/>
          </a:prstGeom>
        </p:spPr>
      </p:pic>
    </p:spTree>
    <p:extLst>
      <p:ext uri="{BB962C8B-B14F-4D97-AF65-F5344CB8AC3E}">
        <p14:creationId xmlns:p14="http://schemas.microsoft.com/office/powerpoint/2010/main" val="31097494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smtClean="0"/>
              <a:t>Target Age Group</a:t>
            </a:r>
            <a:endParaRPr lang="en-IN"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685800" y="1752600"/>
            <a:ext cx="7848599" cy="4800600"/>
          </a:xfrm>
          <a:prstGeom prst="rect">
            <a:avLst/>
          </a:prstGeom>
        </p:spPr>
      </p:pic>
    </p:spTree>
    <p:extLst>
      <p:ext uri="{BB962C8B-B14F-4D97-AF65-F5344CB8AC3E}">
        <p14:creationId xmlns:p14="http://schemas.microsoft.com/office/powerpoint/2010/main" val="2147220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93868" y="0"/>
            <a:ext cx="7756263" cy="1054250"/>
          </a:xfrm>
        </p:spPr>
        <p:txBody>
          <a:bodyPr/>
          <a:lstStyle/>
          <a:p>
            <a:r>
              <a:rPr lang="en-IN" dirty="0" smtClean="0"/>
              <a:t>Mobile Health Team</a:t>
            </a:r>
            <a:endParaRPr lang="en-IN" dirty="0"/>
          </a:p>
        </p:txBody>
      </p:sp>
      <p:pic>
        <p:nvPicPr>
          <p:cNvPr id="4" name="Content Placeholder 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838200" y="990600"/>
            <a:ext cx="7772400" cy="2133600"/>
          </a:xfrm>
          <a:prstGeom prst="rect">
            <a:avLst/>
          </a:prstGeom>
        </p:spPr>
      </p:pic>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425262" y="3324896"/>
            <a:ext cx="6477000" cy="3505200"/>
          </a:xfrm>
          <a:prstGeom prst="rect">
            <a:avLst/>
          </a:prstGeom>
        </p:spPr>
      </p:pic>
    </p:spTree>
    <p:extLst>
      <p:ext uri="{BB962C8B-B14F-4D97-AF65-F5344CB8AC3E}">
        <p14:creationId xmlns:p14="http://schemas.microsoft.com/office/powerpoint/2010/main" val="30418369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0"/>
            <a:ext cx="7745505" cy="4419599"/>
          </a:xfrm>
        </p:spPr>
        <p:txBody>
          <a:bodyPr>
            <a:noAutofit/>
          </a:bodyPr>
          <a:lstStyle/>
          <a:p>
            <a:pPr algn="just"/>
            <a:r>
              <a:rPr lang="en-IN" sz="1800" dirty="0"/>
              <a:t>Congenital anomalies are also known as birth defects, congenital disorders or congenital malformations</a:t>
            </a:r>
            <a:r>
              <a:rPr lang="en-IN" sz="1800" dirty="0" smtClean="0"/>
              <a:t>.</a:t>
            </a:r>
          </a:p>
          <a:p>
            <a:pPr algn="just"/>
            <a:r>
              <a:rPr lang="en-IN" sz="1800" dirty="0" smtClean="0"/>
              <a:t>According WHO definition “Congenital </a:t>
            </a:r>
            <a:r>
              <a:rPr lang="en-IN" sz="1800" dirty="0"/>
              <a:t>anomalies can be defined as structural or functional anomalies (for example, metabolic disorders) that occur during intrauterine life and can be identified prenatally, at birth, or sometimes may only be detected later in infancy, such as hearing </a:t>
            </a:r>
            <a:r>
              <a:rPr lang="en-IN" sz="1800" dirty="0" smtClean="0"/>
              <a:t>defects”.</a:t>
            </a:r>
          </a:p>
          <a:p>
            <a:pPr algn="just"/>
            <a:r>
              <a:rPr lang="en-IN" sz="1800" dirty="0"/>
              <a:t>An estimated 303 000 </a:t>
            </a:r>
            <a:r>
              <a:rPr lang="en-IN" sz="1800" dirty="0" smtClean="0"/>
              <a:t>new-borns </a:t>
            </a:r>
            <a:r>
              <a:rPr lang="en-IN" sz="1800" dirty="0"/>
              <a:t>die within 4 weeks of birth every year, worldwide, due to congenital anomalies.</a:t>
            </a:r>
          </a:p>
          <a:p>
            <a:pPr algn="just"/>
            <a:r>
              <a:rPr lang="en-IN" sz="1800" dirty="0"/>
              <a:t>Congenital anomalies can contribute to long-term disability, which may have significant impacts on individuals, families, health-care systems, and societies.</a:t>
            </a:r>
          </a:p>
          <a:p>
            <a:pPr algn="just"/>
            <a:r>
              <a:rPr lang="en-IN" sz="1800" dirty="0"/>
              <a:t>The most common, severe congenital anomalies are heart defects, neural tube defects and Down syndrome.</a:t>
            </a:r>
          </a:p>
          <a:p>
            <a:pPr algn="just"/>
            <a:endParaRPr lang="en-IN" sz="1800" dirty="0" smtClean="0">
              <a:latin typeface="Times New Roman" pitchFamily="18" charset="0"/>
              <a:cs typeface="Times New Roman" pitchFamily="18" charset="0"/>
            </a:endParaRPr>
          </a:p>
          <a:p>
            <a:pPr marL="0" indent="0" algn="just">
              <a:buNone/>
            </a:pPr>
            <a:endParaRPr lang="en-IN" sz="2000" dirty="0"/>
          </a:p>
          <a:p>
            <a:pPr marL="0" indent="0" algn="just">
              <a:buNone/>
            </a:pPr>
            <a:endParaRPr lang="en-IN" sz="1800" dirty="0" smtClean="0">
              <a:latin typeface="Times New Roman" pitchFamily="18" charset="0"/>
              <a:cs typeface="Times New Roman" pitchFamily="18" charset="0"/>
            </a:endParaRPr>
          </a:p>
        </p:txBody>
      </p:sp>
      <p:sp>
        <p:nvSpPr>
          <p:cNvPr id="3" name="Title 2"/>
          <p:cNvSpPr>
            <a:spLocks noGrp="1"/>
          </p:cNvSpPr>
          <p:nvPr>
            <p:ph type="title"/>
          </p:nvPr>
        </p:nvSpPr>
        <p:spPr>
          <a:xfrm>
            <a:off x="688490" y="570156"/>
            <a:ext cx="8074510" cy="1054250"/>
          </a:xfrm>
        </p:spPr>
        <p:txBody>
          <a:bodyPr/>
          <a:lstStyle/>
          <a:p>
            <a:pPr lvl="0"/>
            <a:r>
              <a:rPr lang="en-IN" dirty="0" smtClean="0"/>
              <a:t>Problem Statement</a:t>
            </a:r>
            <a:endParaRPr lang="en-IN" dirty="0"/>
          </a:p>
        </p:txBody>
      </p:sp>
    </p:spTree>
    <p:extLst>
      <p:ext uri="{BB962C8B-B14F-4D97-AF65-F5344CB8AC3E}">
        <p14:creationId xmlns:p14="http://schemas.microsoft.com/office/powerpoint/2010/main" val="1154433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gn="just"/>
            <a:r>
              <a:rPr lang="en-IN" dirty="0"/>
              <a:t>A recent study shows that congenital anomalies contribute to 9% of perinatal deaths as compared to 8% a decade ago. About 2% </a:t>
            </a:r>
            <a:r>
              <a:rPr lang="en-IN" dirty="0" err="1"/>
              <a:t>newborn</a:t>
            </a:r>
            <a:r>
              <a:rPr lang="en-IN" dirty="0"/>
              <a:t> infants have major anomalies. </a:t>
            </a:r>
            <a:endParaRPr lang="en-IN" dirty="0" smtClean="0"/>
          </a:p>
          <a:p>
            <a:pPr algn="just"/>
            <a:r>
              <a:rPr lang="en-IN" dirty="0"/>
              <a:t>The incidence is as high as 5% if one includes anomalies detected later in childhood such as abnormalities of heart, kidney, lungs and spine.</a:t>
            </a:r>
          </a:p>
          <a:p>
            <a:pPr algn="just"/>
            <a:r>
              <a:rPr lang="en-IN" dirty="0"/>
              <a:t>It is very important that these congenital birth defects are detected at early stage or after delivery and the neonate is being referred to appropriate hospital for treatment.</a:t>
            </a:r>
          </a:p>
        </p:txBody>
      </p:sp>
      <p:sp>
        <p:nvSpPr>
          <p:cNvPr id="3" name="Title 2"/>
          <p:cNvSpPr>
            <a:spLocks noGrp="1"/>
          </p:cNvSpPr>
          <p:nvPr>
            <p:ph type="title"/>
          </p:nvPr>
        </p:nvSpPr>
        <p:spPr/>
        <p:txBody>
          <a:bodyPr/>
          <a:lstStyle/>
          <a:p>
            <a:r>
              <a:rPr lang="en-IN" dirty="0" smtClean="0"/>
              <a:t>Rationale</a:t>
            </a:r>
            <a:endParaRPr lang="en-IN" dirty="0"/>
          </a:p>
        </p:txBody>
      </p:sp>
    </p:spTree>
    <p:extLst>
      <p:ext uri="{BB962C8B-B14F-4D97-AF65-F5344CB8AC3E}">
        <p14:creationId xmlns:p14="http://schemas.microsoft.com/office/powerpoint/2010/main" val="21046400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304853"/>
          </a:xfrm>
        </p:spPr>
        <p:txBody>
          <a:bodyPr>
            <a:normAutofit fontScale="92500" lnSpcReduction="20000"/>
          </a:bodyPr>
          <a:lstStyle/>
          <a:p>
            <a:pPr algn="just"/>
            <a:r>
              <a:rPr lang="en-IN" dirty="0"/>
              <a:t>The Global Burden of Disease study 2013 identified congenital anomalies among the top ten causes of mortality in children </a:t>
            </a:r>
            <a:r>
              <a:rPr lang="en-IN" dirty="0" smtClean="0"/>
              <a:t>less </a:t>
            </a:r>
            <a:r>
              <a:rPr lang="en-IN" dirty="0"/>
              <a:t>than five years of </a:t>
            </a:r>
            <a:r>
              <a:rPr lang="en-IN" dirty="0" smtClean="0"/>
              <a:t>age.</a:t>
            </a:r>
          </a:p>
          <a:p>
            <a:pPr algn="just"/>
            <a:r>
              <a:rPr lang="en-IN" dirty="0"/>
              <a:t>K</a:t>
            </a:r>
            <a:r>
              <a:rPr lang="en-IN" dirty="0" smtClean="0"/>
              <a:t>ey </a:t>
            </a:r>
            <a:r>
              <a:rPr lang="en-IN" dirty="0"/>
              <a:t>reasons for this public health under-prioritization in </a:t>
            </a:r>
            <a:r>
              <a:rPr lang="en-IN" dirty="0" smtClean="0"/>
              <a:t>LMICs is because they are low </a:t>
            </a:r>
            <a:r>
              <a:rPr lang="en-IN" dirty="0"/>
              <a:t>in prevalence, their proportionate contribution to mortality is significantly lower as compared to other perinatal causes, infections and malnutrition, and their management is resource intensive</a:t>
            </a:r>
            <a:r>
              <a:rPr lang="en-IN" dirty="0" smtClean="0"/>
              <a:t>.</a:t>
            </a:r>
          </a:p>
          <a:p>
            <a:pPr algn="just"/>
            <a:r>
              <a:rPr lang="en-IN" dirty="0"/>
              <a:t>According to the March of Dimes Report, 1 722 404 infants are born each year with birth defects, i.e. 64.3 infants per 1000 live </a:t>
            </a:r>
            <a:r>
              <a:rPr lang="en-IN" dirty="0" smtClean="0"/>
              <a:t>births. </a:t>
            </a:r>
            <a:r>
              <a:rPr lang="en-IN" dirty="0"/>
              <a:t>Of these, 7.9 have cardiovascular defects, 4.7 NTDs, 1.2 some form of </a:t>
            </a:r>
            <a:r>
              <a:rPr lang="en-IN" dirty="0" err="1"/>
              <a:t>haemoglobinopathies</a:t>
            </a:r>
            <a:r>
              <a:rPr lang="en-IN" dirty="0"/>
              <a:t>, 1.6 Down syndrome, and 2.4 have G6PD deficiency.</a:t>
            </a:r>
          </a:p>
          <a:p>
            <a:pPr algn="just"/>
            <a:endParaRPr lang="en-IN" dirty="0"/>
          </a:p>
          <a:p>
            <a:pPr algn="just"/>
            <a:endParaRPr lang="en-IN" dirty="0"/>
          </a:p>
        </p:txBody>
      </p:sp>
      <p:sp>
        <p:nvSpPr>
          <p:cNvPr id="3" name="Title 2"/>
          <p:cNvSpPr>
            <a:spLocks noGrp="1"/>
          </p:cNvSpPr>
          <p:nvPr>
            <p:ph type="title"/>
          </p:nvPr>
        </p:nvSpPr>
        <p:spPr/>
        <p:txBody>
          <a:bodyPr/>
          <a:lstStyle/>
          <a:p>
            <a:r>
              <a:rPr lang="en-IN" dirty="0" smtClean="0"/>
              <a:t>Review Of Literature</a:t>
            </a:r>
            <a:endParaRPr lang="en-IN" dirty="0"/>
          </a:p>
        </p:txBody>
      </p:sp>
    </p:spTree>
    <p:extLst>
      <p:ext uri="{BB962C8B-B14F-4D97-AF65-F5344CB8AC3E}">
        <p14:creationId xmlns:p14="http://schemas.microsoft.com/office/powerpoint/2010/main" val="3945833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lvl="0" indent="-457200">
              <a:buFont typeface="+mj-lt"/>
              <a:buAutoNum type="arabicPeriod"/>
            </a:pPr>
            <a:r>
              <a:rPr lang="en-IN" dirty="0"/>
              <a:t>Assess the knowledge and awareness of ANM (Auxiliary Nurse Midwife) about RBSK program and their important features</a:t>
            </a:r>
            <a:r>
              <a:rPr lang="en-IN" dirty="0" smtClean="0"/>
              <a:t>.</a:t>
            </a:r>
          </a:p>
          <a:p>
            <a:pPr marL="457200" lvl="0" indent="-457200">
              <a:buFont typeface="+mj-lt"/>
              <a:buAutoNum type="arabicPeriod"/>
            </a:pPr>
            <a:endParaRPr lang="en-IN" dirty="0"/>
          </a:p>
          <a:p>
            <a:pPr marL="457200" lvl="0" indent="-457200">
              <a:buFont typeface="+mj-lt"/>
              <a:buAutoNum type="arabicPeriod"/>
            </a:pPr>
            <a:r>
              <a:rPr lang="en-IN" dirty="0"/>
              <a:t>To determine the level of knowledge of ANM regarding approach used for confirming a child with birth defect at delivery point.</a:t>
            </a:r>
          </a:p>
          <a:p>
            <a:pPr marL="0" indent="0">
              <a:buNone/>
            </a:pPr>
            <a:endParaRPr lang="en-IN" dirty="0"/>
          </a:p>
        </p:txBody>
      </p:sp>
      <p:sp>
        <p:nvSpPr>
          <p:cNvPr id="3" name="Title 2"/>
          <p:cNvSpPr>
            <a:spLocks noGrp="1"/>
          </p:cNvSpPr>
          <p:nvPr>
            <p:ph type="title"/>
          </p:nvPr>
        </p:nvSpPr>
        <p:spPr/>
        <p:txBody>
          <a:bodyPr/>
          <a:lstStyle/>
          <a:p>
            <a:r>
              <a:rPr lang="en-IN" dirty="0" smtClean="0"/>
              <a:t>Objectives </a:t>
            </a:r>
            <a:endParaRPr lang="en-IN" dirty="0"/>
          </a:p>
        </p:txBody>
      </p:sp>
    </p:spTree>
    <p:extLst>
      <p:ext uri="{BB962C8B-B14F-4D97-AF65-F5344CB8AC3E}">
        <p14:creationId xmlns:p14="http://schemas.microsoft.com/office/powerpoint/2010/main" val="2206485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Blip>
                <a:blip r:embed="rId2"/>
              </a:buBlip>
            </a:pPr>
            <a:r>
              <a:rPr lang="en-US" dirty="0" smtClean="0">
                <a:latin typeface="Arial" pitchFamily="34" charset="0"/>
                <a:cs typeface="Arial" pitchFamily="34" charset="0"/>
              </a:rPr>
              <a:t>Background</a:t>
            </a:r>
            <a:endParaRPr lang="en-US" dirty="0">
              <a:latin typeface="Arial" pitchFamily="34" charset="0"/>
              <a:cs typeface="Arial" pitchFamily="34" charset="0"/>
            </a:endParaRPr>
          </a:p>
          <a:p>
            <a:pPr>
              <a:buBlip>
                <a:blip r:embed="rId2"/>
              </a:buBlip>
            </a:pPr>
            <a:r>
              <a:rPr lang="en-US" dirty="0">
                <a:latin typeface="Arial" pitchFamily="34" charset="0"/>
                <a:cs typeface="Arial" pitchFamily="34" charset="0"/>
              </a:rPr>
              <a:t>About </a:t>
            </a:r>
            <a:r>
              <a:rPr lang="en-US" dirty="0" smtClean="0">
                <a:latin typeface="Arial" pitchFamily="34" charset="0"/>
                <a:cs typeface="Arial" pitchFamily="34" charset="0"/>
              </a:rPr>
              <a:t>the study</a:t>
            </a:r>
            <a:endParaRPr lang="en-US" dirty="0">
              <a:latin typeface="Arial" pitchFamily="34" charset="0"/>
              <a:cs typeface="Arial" pitchFamily="34" charset="0"/>
            </a:endParaRPr>
          </a:p>
          <a:p>
            <a:pPr>
              <a:buBlip>
                <a:blip r:embed="rId2"/>
              </a:buBlip>
            </a:pPr>
            <a:r>
              <a:rPr lang="en-US" dirty="0" smtClean="0">
                <a:latin typeface="Arial" pitchFamily="34" charset="0"/>
                <a:cs typeface="Arial" pitchFamily="34" charset="0"/>
              </a:rPr>
              <a:t>Methodology</a:t>
            </a:r>
          </a:p>
          <a:p>
            <a:pPr>
              <a:buBlip>
                <a:blip r:embed="rId2"/>
              </a:buBlip>
            </a:pPr>
            <a:r>
              <a:rPr lang="en-US" dirty="0" smtClean="0">
                <a:latin typeface="Arial" pitchFamily="34" charset="0"/>
                <a:cs typeface="Arial" pitchFamily="34" charset="0"/>
              </a:rPr>
              <a:t>Key </a:t>
            </a:r>
            <a:r>
              <a:rPr lang="en-US" dirty="0" smtClean="0">
                <a:latin typeface="Arial" pitchFamily="34" charset="0"/>
                <a:cs typeface="Arial" pitchFamily="34" charset="0"/>
              </a:rPr>
              <a:t>Findings</a:t>
            </a:r>
          </a:p>
          <a:p>
            <a:pPr>
              <a:buBlip>
                <a:blip r:embed="rId2"/>
              </a:buBlip>
            </a:pPr>
            <a:r>
              <a:rPr lang="en-US" dirty="0" smtClean="0">
                <a:latin typeface="Arial" pitchFamily="34" charset="0"/>
                <a:cs typeface="Arial" pitchFamily="34" charset="0"/>
              </a:rPr>
              <a:t>Result and interpretation</a:t>
            </a:r>
            <a:endParaRPr lang="en-US" dirty="0">
              <a:latin typeface="Arial" pitchFamily="34" charset="0"/>
              <a:cs typeface="Arial" pitchFamily="34" charset="0"/>
            </a:endParaRPr>
          </a:p>
          <a:p>
            <a:pPr>
              <a:buBlip>
                <a:blip r:embed="rId2"/>
              </a:buBlip>
            </a:pPr>
            <a:r>
              <a:rPr lang="en-US" dirty="0" smtClean="0">
                <a:latin typeface="Arial" pitchFamily="34" charset="0"/>
                <a:cs typeface="Arial" pitchFamily="34" charset="0"/>
              </a:rPr>
              <a:t>Conclusion</a:t>
            </a:r>
            <a:endParaRPr lang="en-US" dirty="0">
              <a:latin typeface="Arial" pitchFamily="34" charset="0"/>
              <a:cs typeface="Arial" pitchFamily="34" charset="0"/>
            </a:endParaRPr>
          </a:p>
          <a:p>
            <a:pPr>
              <a:buBlip>
                <a:blip r:embed="rId2"/>
              </a:buBlip>
            </a:pPr>
            <a:r>
              <a:rPr lang="en-US" dirty="0" smtClean="0">
                <a:latin typeface="Arial" pitchFamily="34" charset="0"/>
                <a:cs typeface="Arial" pitchFamily="34" charset="0"/>
              </a:rPr>
              <a:t>References</a:t>
            </a:r>
            <a:endParaRPr lang="en-US" dirty="0">
              <a:latin typeface="Arial" pitchFamily="34" charset="0"/>
              <a:cs typeface="Arial" pitchFamily="34" charset="0"/>
            </a:endParaRPr>
          </a:p>
        </p:txBody>
      </p:sp>
      <p:sp>
        <p:nvSpPr>
          <p:cNvPr id="2" name="Title 1"/>
          <p:cNvSpPr>
            <a:spLocks noGrp="1"/>
          </p:cNvSpPr>
          <p:nvPr>
            <p:ph type="title"/>
          </p:nvPr>
        </p:nvSpPr>
        <p:spPr/>
        <p:txBody>
          <a:bodyPr/>
          <a:lstStyle/>
          <a:p>
            <a:r>
              <a:rPr lang="en-IN" dirty="0" smtClean="0"/>
              <a:t>TOPICS COVERED</a:t>
            </a:r>
            <a:endParaRPr lang="en-IN" dirty="0"/>
          </a:p>
        </p:txBody>
      </p:sp>
    </p:spTree>
    <p:extLst>
      <p:ext uri="{BB962C8B-B14F-4D97-AF65-F5344CB8AC3E}">
        <p14:creationId xmlns:p14="http://schemas.microsoft.com/office/powerpoint/2010/main" val="29649320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276600"/>
            <a:ext cx="7756263" cy="10542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IN"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rPr>
              <a:t> Methodology</a:t>
            </a:r>
            <a:r>
              <a:rPr lang="en-IN"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rPr>
              <a:t/>
            </a:r>
            <a:br>
              <a:rPr lang="en-IN"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rPr>
            </a:br>
            <a:endParaRPr lang="en-IN"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endParaRPr>
          </a:p>
        </p:txBody>
      </p:sp>
    </p:spTree>
    <p:extLst>
      <p:ext uri="{BB962C8B-B14F-4D97-AF65-F5344CB8AC3E}">
        <p14:creationId xmlns:p14="http://schemas.microsoft.com/office/powerpoint/2010/main" val="20330008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905000"/>
            <a:ext cx="7745505" cy="5257800"/>
          </a:xfrm>
        </p:spPr>
        <p:txBody>
          <a:bodyPr>
            <a:normAutofit fontScale="92500" lnSpcReduction="10000"/>
          </a:bodyPr>
          <a:lstStyle/>
          <a:p>
            <a:pPr lvl="0" algn="just"/>
            <a:r>
              <a:rPr lang="en-IN" sz="1800" b="1" dirty="0"/>
              <a:t>Study Design</a:t>
            </a:r>
            <a:r>
              <a:rPr lang="en-IN" sz="1800" dirty="0"/>
              <a:t>: - Descriptive Cross-sectional study</a:t>
            </a:r>
          </a:p>
          <a:p>
            <a:pPr lvl="0" algn="just"/>
            <a:r>
              <a:rPr lang="en-IN" sz="1800" b="1" dirty="0"/>
              <a:t>Study Period</a:t>
            </a:r>
            <a:r>
              <a:rPr lang="en-IN" sz="1800" dirty="0"/>
              <a:t>: - One Month</a:t>
            </a:r>
          </a:p>
          <a:p>
            <a:pPr lvl="0" algn="just"/>
            <a:r>
              <a:rPr lang="en-IN" sz="1800" b="1" dirty="0"/>
              <a:t>Study area &amp; group</a:t>
            </a:r>
            <a:r>
              <a:rPr lang="en-IN" sz="1800" dirty="0"/>
              <a:t>: The study was carried out in </a:t>
            </a:r>
            <a:r>
              <a:rPr lang="en-IN" sz="1800" dirty="0" err="1"/>
              <a:t>Anuppur</a:t>
            </a:r>
            <a:r>
              <a:rPr lang="en-IN" sz="1800" dirty="0"/>
              <a:t> district of Madhya Pradesh. ANMs of 25 delivery points were included in this study.</a:t>
            </a:r>
          </a:p>
          <a:p>
            <a:pPr lvl="0" algn="just"/>
            <a:r>
              <a:rPr lang="en-IN" sz="1800" b="1" dirty="0"/>
              <a:t>Tools and techniques</a:t>
            </a:r>
            <a:r>
              <a:rPr lang="en-IN" sz="1800" dirty="0"/>
              <a:t>: The data was collected with the help questionnaire specifically designed to evaluate ANMs at delivery points.</a:t>
            </a:r>
          </a:p>
          <a:p>
            <a:pPr lvl="0" algn="just"/>
            <a:r>
              <a:rPr lang="en-IN" sz="1800" b="1" dirty="0"/>
              <a:t>Data Collection</a:t>
            </a:r>
            <a:r>
              <a:rPr lang="en-IN" sz="1800" dirty="0"/>
              <a:t>: All 25 delivery points were visited with questionnaire presented to ANM</a:t>
            </a:r>
            <a:r>
              <a:rPr lang="en-IN" sz="1800" dirty="0" smtClean="0"/>
              <a:t>.</a:t>
            </a:r>
          </a:p>
          <a:p>
            <a:pPr lvl="0" algn="just"/>
            <a:r>
              <a:rPr lang="en-IN" sz="1800" b="1" dirty="0"/>
              <a:t>Sampling Method</a:t>
            </a:r>
            <a:r>
              <a:rPr lang="en-IN" sz="1800" dirty="0"/>
              <a:t>: There are 41 delivery points in </a:t>
            </a:r>
            <a:r>
              <a:rPr lang="en-IN" sz="1800" dirty="0" err="1"/>
              <a:t>Anuppur</a:t>
            </a:r>
            <a:r>
              <a:rPr lang="en-IN" sz="1800" dirty="0"/>
              <a:t> district. Out of which there are 7 CHCs, 15 PHCs, 18 SHCs and One DH. Convenient sampling was used in which all 7 CHCs were taken, 50% of PHCs and SHCs of different geographic region were taken and one district hospital was used in order to conduct this study. ANMs of all these health centres were interviewed with help of questionnaire voluntarily filled by them with prior consent given one week before arrival.</a:t>
            </a:r>
          </a:p>
          <a:p>
            <a:pPr lvl="0" algn="just"/>
            <a:r>
              <a:rPr lang="en-IN" sz="1800" b="1" dirty="0" smtClean="0"/>
              <a:t>Plan of data analysis</a:t>
            </a:r>
            <a:r>
              <a:rPr lang="en-IN" sz="1800" dirty="0" smtClean="0"/>
              <a:t>: The collected data will be compiled and analysed using various functions in Microsoft Office Excel software. Bar Graph and Pie Charts were used to represent the findings of this study, as and when required.</a:t>
            </a:r>
          </a:p>
          <a:p>
            <a:pPr lvl="0" algn="just"/>
            <a:endParaRPr lang="en-IN" sz="1800" dirty="0"/>
          </a:p>
        </p:txBody>
      </p:sp>
      <p:sp>
        <p:nvSpPr>
          <p:cNvPr id="3" name="Title 2"/>
          <p:cNvSpPr>
            <a:spLocks noGrp="1"/>
          </p:cNvSpPr>
          <p:nvPr>
            <p:ph type="title"/>
          </p:nvPr>
        </p:nvSpPr>
        <p:spPr>
          <a:xfrm>
            <a:off x="685800" y="228600"/>
            <a:ext cx="7756263" cy="1054250"/>
          </a:xfrm>
        </p:spPr>
        <p:txBody>
          <a:bodyPr/>
          <a:lstStyle/>
          <a:p>
            <a:r>
              <a:rPr lang="en-IN" sz="4800" dirty="0" smtClean="0"/>
              <a:t>Methodology</a:t>
            </a:r>
            <a:endParaRPr lang="en-IN" sz="4800" dirty="0"/>
          </a:p>
        </p:txBody>
      </p:sp>
    </p:spTree>
    <p:extLst>
      <p:ext uri="{BB962C8B-B14F-4D97-AF65-F5344CB8AC3E}">
        <p14:creationId xmlns:p14="http://schemas.microsoft.com/office/powerpoint/2010/main" val="38771405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2895600"/>
            <a:ext cx="7756263" cy="1054250"/>
          </a:xfrm>
        </p:spPr>
        <p:txBody>
          <a:bodyPr/>
          <a:lstStyle/>
          <a:p>
            <a:r>
              <a:rPr lang="en-IN"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rPr>
              <a:t>Key Findings</a:t>
            </a:r>
            <a:r>
              <a:rPr lang="en-IN"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rPr>
              <a:t/>
            </a:r>
            <a:br>
              <a:rPr lang="en-IN"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rPr>
            </a:br>
            <a:endParaRPr lang="en-IN" sz="4800" dirty="0"/>
          </a:p>
        </p:txBody>
      </p:sp>
    </p:spTree>
    <p:extLst>
      <p:ext uri="{BB962C8B-B14F-4D97-AF65-F5344CB8AC3E}">
        <p14:creationId xmlns:p14="http://schemas.microsoft.com/office/powerpoint/2010/main" val="27739668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1624407"/>
            <a:ext cx="7745505" cy="4501756"/>
          </a:xfrm>
        </p:spPr>
        <p:txBody>
          <a:bodyPr>
            <a:normAutofit/>
          </a:bodyPr>
          <a:lstStyle/>
          <a:p>
            <a:pPr lvl="0"/>
            <a:endParaRPr lang="en-IN" sz="1800" dirty="0">
              <a:latin typeface="Times New Roman" pitchFamily="18" charset="0"/>
              <a:cs typeface="Times New Roman" pitchFamily="18" charset="0"/>
            </a:endParaRPr>
          </a:p>
          <a:p>
            <a:endParaRPr lang="en-IN" sz="1800" dirty="0" smtClean="0"/>
          </a:p>
        </p:txBody>
      </p:sp>
      <p:sp>
        <p:nvSpPr>
          <p:cNvPr id="3" name="Title 2"/>
          <p:cNvSpPr>
            <a:spLocks noGrp="1"/>
          </p:cNvSpPr>
          <p:nvPr>
            <p:ph type="title"/>
          </p:nvPr>
        </p:nvSpPr>
        <p:spPr/>
        <p:txBody>
          <a:bodyPr/>
          <a:lstStyle/>
          <a:p>
            <a:r>
              <a:rPr lang="en-IN" sz="4800" dirty="0"/>
              <a:t>What do you know about RBSK?</a:t>
            </a:r>
          </a:p>
        </p:txBody>
      </p:sp>
      <p:graphicFrame>
        <p:nvGraphicFramePr>
          <p:cNvPr id="6" name="Chart 5"/>
          <p:cNvGraphicFramePr/>
          <p:nvPr>
            <p:extLst>
              <p:ext uri="{D42A27DB-BD31-4B8C-83A1-F6EECF244321}">
                <p14:modId xmlns:p14="http://schemas.microsoft.com/office/powerpoint/2010/main" val="1447661730"/>
              </p:ext>
            </p:extLst>
          </p:nvPr>
        </p:nvGraphicFramePr>
        <p:xfrm>
          <a:off x="685800" y="1981200"/>
          <a:ext cx="7696200" cy="3124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033955945"/>
              </p:ext>
            </p:extLst>
          </p:nvPr>
        </p:nvGraphicFramePr>
        <p:xfrm>
          <a:off x="1295400" y="5181600"/>
          <a:ext cx="6391274" cy="1542288"/>
        </p:xfrm>
        <a:graphic>
          <a:graphicData uri="http://schemas.openxmlformats.org/drawingml/2006/table">
            <a:tbl>
              <a:tblPr firstRow="1" firstCol="1" bandRow="1">
                <a:tableStyleId>{5C22544A-7EE6-4342-B048-85BDC9FD1C3A}</a:tableStyleId>
              </a:tblPr>
              <a:tblGrid>
                <a:gridCol w="741413"/>
                <a:gridCol w="656916"/>
                <a:gridCol w="849417"/>
                <a:gridCol w="1043824"/>
                <a:gridCol w="1120061"/>
                <a:gridCol w="1120061"/>
                <a:gridCol w="859582"/>
              </a:tblGrid>
              <a:tr h="839470">
                <a:tc>
                  <a:txBody>
                    <a:bodyPr/>
                    <a:lstStyle/>
                    <a:p>
                      <a:pPr algn="ctr">
                        <a:lnSpc>
                          <a:spcPct val="115000"/>
                        </a:lnSpc>
                        <a:spcAft>
                          <a:spcPts val="0"/>
                        </a:spcAft>
                      </a:pPr>
                      <a:r>
                        <a:rPr lang="en-IN" sz="1100">
                          <a:effectLst/>
                        </a:rPr>
                        <a:t> </a:t>
                      </a:r>
                    </a:p>
                    <a:p>
                      <a:pPr>
                        <a:lnSpc>
                          <a:spcPct val="115000"/>
                        </a:lnSpc>
                        <a:spcAft>
                          <a:spcPts val="0"/>
                        </a:spcAft>
                      </a:pPr>
                      <a:r>
                        <a:rPr lang="en-IN" sz="1100">
                          <a:effectLst/>
                        </a:rPr>
                        <a:t> </a:t>
                      </a:r>
                    </a:p>
                    <a:p>
                      <a:pPr>
                        <a:lnSpc>
                          <a:spcPct val="115000"/>
                        </a:lnSpc>
                        <a:spcAft>
                          <a:spcPts val="0"/>
                        </a:spcAft>
                      </a:pPr>
                      <a:r>
                        <a:rPr lang="en-IN" sz="1100" cap="all">
                          <a:effectLst/>
                        </a:rPr>
                        <a:t> </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Don't know</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Full form of RBSK atleast</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About screening</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Screening and treatment</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Screening, referal and treatment</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Know detailed information about 4d</a:t>
                      </a:r>
                      <a:endParaRPr lang="en-IN" sz="1100">
                        <a:effectLst/>
                        <a:latin typeface="Calibri"/>
                        <a:ea typeface="Calibri"/>
                        <a:cs typeface="Times New Roman"/>
                      </a:endParaRPr>
                    </a:p>
                  </a:txBody>
                  <a:tcPr marL="68580" marR="68580" marT="0" marB="0"/>
                </a:tc>
              </a:tr>
              <a:tr h="191135">
                <a:tc>
                  <a:txBody>
                    <a:bodyPr/>
                    <a:lstStyle/>
                    <a:p>
                      <a:pPr algn="ctr">
                        <a:lnSpc>
                          <a:spcPct val="115000"/>
                        </a:lnSpc>
                        <a:spcAft>
                          <a:spcPts val="0"/>
                        </a:spcAft>
                      </a:pPr>
                      <a:r>
                        <a:rPr lang="en-IN" sz="1100" cap="all">
                          <a:effectLst/>
                        </a:rPr>
                        <a:t>Score</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0</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1</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2</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3</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4</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dirty="0">
                          <a:effectLst/>
                        </a:rPr>
                        <a:t>5</a:t>
                      </a:r>
                      <a:endParaRPr lang="en-IN"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6980826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800" dirty="0"/>
              <a:t>What we do in RBSK program?</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02174768"/>
              </p:ext>
            </p:extLst>
          </p:nvPr>
        </p:nvGraphicFramePr>
        <p:xfrm>
          <a:off x="533400" y="1828800"/>
          <a:ext cx="7912100" cy="3276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422341223"/>
              </p:ext>
            </p:extLst>
          </p:nvPr>
        </p:nvGraphicFramePr>
        <p:xfrm>
          <a:off x="457200" y="5105400"/>
          <a:ext cx="8229602" cy="1542288"/>
        </p:xfrm>
        <a:graphic>
          <a:graphicData uri="http://schemas.openxmlformats.org/drawingml/2006/table">
            <a:tbl>
              <a:tblPr firstRow="1" firstCol="1" bandRow="1">
                <a:tableStyleId>{5C22544A-7EE6-4342-B048-85BDC9FD1C3A}</a:tableStyleId>
              </a:tblPr>
              <a:tblGrid>
                <a:gridCol w="1326722"/>
                <a:gridCol w="796213"/>
                <a:gridCol w="960269"/>
                <a:gridCol w="1204571"/>
                <a:gridCol w="981668"/>
                <a:gridCol w="1510395"/>
                <a:gridCol w="1449764"/>
              </a:tblGrid>
              <a:tr h="887027">
                <a:tc>
                  <a:txBody>
                    <a:bodyPr/>
                    <a:lstStyle/>
                    <a:p>
                      <a:pPr algn="ctr">
                        <a:lnSpc>
                          <a:spcPct val="115000"/>
                        </a:lnSpc>
                        <a:spcAft>
                          <a:spcPts val="0"/>
                        </a:spcAft>
                      </a:pPr>
                      <a:r>
                        <a:rPr lang="en-IN" sz="1100" dirty="0">
                          <a:effectLst/>
                        </a:rPr>
                        <a:t> </a:t>
                      </a:r>
                    </a:p>
                    <a:p>
                      <a:pPr>
                        <a:lnSpc>
                          <a:spcPct val="115000"/>
                        </a:lnSpc>
                        <a:spcAft>
                          <a:spcPts val="0"/>
                        </a:spcAft>
                      </a:pPr>
                      <a:r>
                        <a:rPr lang="en-IN" sz="1100" dirty="0">
                          <a:effectLst/>
                        </a:rPr>
                        <a:t> </a:t>
                      </a:r>
                    </a:p>
                    <a:p>
                      <a:pPr>
                        <a:lnSpc>
                          <a:spcPct val="115000"/>
                        </a:lnSpc>
                        <a:spcAft>
                          <a:spcPts val="0"/>
                        </a:spcAft>
                      </a:pPr>
                      <a:r>
                        <a:rPr lang="en-IN" sz="1100" cap="all" dirty="0">
                          <a:effectLst/>
                        </a:rPr>
                        <a:t> </a:t>
                      </a:r>
                      <a:endParaRPr lang="en-IN"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Don't know</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Know only about line listing</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dirty="0">
                          <a:effectLst/>
                        </a:rPr>
                        <a:t>Line listing and referral</a:t>
                      </a:r>
                      <a:endParaRPr lang="en-IN" sz="11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Line listing of what and refer to which health center</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Basic components or institution where Screening is done</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Know everything about it</a:t>
                      </a:r>
                      <a:endParaRPr lang="en-IN" sz="1100">
                        <a:effectLst/>
                        <a:latin typeface="Calibri"/>
                        <a:ea typeface="Calibri"/>
                        <a:cs typeface="Times New Roman"/>
                      </a:endParaRPr>
                    </a:p>
                  </a:txBody>
                  <a:tcPr marL="68580" marR="68580" marT="0" marB="0"/>
                </a:tc>
              </a:tr>
              <a:tr h="73919">
                <a:tc>
                  <a:txBody>
                    <a:bodyPr/>
                    <a:lstStyle/>
                    <a:p>
                      <a:pPr algn="ctr">
                        <a:lnSpc>
                          <a:spcPct val="115000"/>
                        </a:lnSpc>
                        <a:spcAft>
                          <a:spcPts val="0"/>
                        </a:spcAft>
                      </a:pPr>
                      <a:r>
                        <a:rPr lang="en-IN" sz="1100" cap="all">
                          <a:effectLst/>
                        </a:rPr>
                        <a:t>Score</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0</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1</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2</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3</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4</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dirty="0">
                          <a:effectLst/>
                        </a:rPr>
                        <a:t>5</a:t>
                      </a:r>
                      <a:endParaRPr lang="en-IN"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2785227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dirty="0"/>
              <a:t>Why RBSK program is being running?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71535783"/>
              </p:ext>
            </p:extLst>
          </p:nvPr>
        </p:nvGraphicFramePr>
        <p:xfrm>
          <a:off x="492880" y="2057400"/>
          <a:ext cx="8064500" cy="2895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90086938"/>
              </p:ext>
            </p:extLst>
          </p:nvPr>
        </p:nvGraphicFramePr>
        <p:xfrm>
          <a:off x="838200" y="5257800"/>
          <a:ext cx="7391398" cy="1284188"/>
        </p:xfrm>
        <a:graphic>
          <a:graphicData uri="http://schemas.openxmlformats.org/drawingml/2006/table">
            <a:tbl>
              <a:tblPr firstRow="1" firstCol="1" bandRow="1">
                <a:tableStyleId>{5C22544A-7EE6-4342-B048-85BDC9FD1C3A}</a:tableStyleId>
              </a:tblPr>
              <a:tblGrid>
                <a:gridCol w="851510"/>
                <a:gridCol w="810072"/>
                <a:gridCol w="913260"/>
                <a:gridCol w="1378015"/>
                <a:gridCol w="1147263"/>
                <a:gridCol w="1148077"/>
                <a:gridCol w="1143201"/>
              </a:tblGrid>
              <a:tr h="1091402">
                <a:tc>
                  <a:txBody>
                    <a:bodyPr/>
                    <a:lstStyle/>
                    <a:p>
                      <a:pPr algn="ctr">
                        <a:lnSpc>
                          <a:spcPct val="115000"/>
                        </a:lnSpc>
                        <a:spcAft>
                          <a:spcPts val="0"/>
                        </a:spcAft>
                      </a:pPr>
                      <a:r>
                        <a:rPr lang="en-IN" sz="1100">
                          <a:effectLst/>
                        </a:rPr>
                        <a:t> </a:t>
                      </a:r>
                    </a:p>
                    <a:p>
                      <a:pPr>
                        <a:lnSpc>
                          <a:spcPct val="115000"/>
                        </a:lnSpc>
                        <a:spcAft>
                          <a:spcPts val="0"/>
                        </a:spcAft>
                      </a:pPr>
                      <a:r>
                        <a:rPr lang="en-IN" sz="1100">
                          <a:effectLst/>
                        </a:rPr>
                        <a:t> </a:t>
                      </a:r>
                    </a:p>
                    <a:p>
                      <a:pPr>
                        <a:lnSpc>
                          <a:spcPct val="115000"/>
                        </a:lnSpc>
                        <a:spcAft>
                          <a:spcPts val="0"/>
                        </a:spcAft>
                      </a:pPr>
                      <a:r>
                        <a:rPr lang="en-IN" sz="1100" cap="all">
                          <a:effectLst/>
                        </a:rPr>
                        <a:t> </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Don't know</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Only for identification</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Identification and treatment</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Identification and treatment of what</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Identification and treatment on right time</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Know everything about why it is being running</a:t>
                      </a:r>
                      <a:endParaRPr lang="en-IN" sz="1100">
                        <a:effectLst/>
                        <a:latin typeface="Calibri"/>
                        <a:ea typeface="Calibri"/>
                        <a:cs typeface="Times New Roman"/>
                      </a:endParaRPr>
                    </a:p>
                  </a:txBody>
                  <a:tcPr marL="68580" marR="68580" marT="0" marB="0"/>
                </a:tc>
              </a:tr>
              <a:tr h="181900">
                <a:tc>
                  <a:txBody>
                    <a:bodyPr/>
                    <a:lstStyle/>
                    <a:p>
                      <a:pPr algn="ctr">
                        <a:lnSpc>
                          <a:spcPct val="115000"/>
                        </a:lnSpc>
                        <a:spcAft>
                          <a:spcPts val="0"/>
                        </a:spcAft>
                      </a:pPr>
                      <a:r>
                        <a:rPr lang="en-IN" sz="1100" cap="all">
                          <a:effectLst/>
                        </a:rPr>
                        <a:t>Score</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0</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1</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2</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3</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4</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dirty="0">
                          <a:effectLst/>
                        </a:rPr>
                        <a:t>5</a:t>
                      </a:r>
                      <a:endParaRPr lang="en-IN"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4424216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IN" sz="4800" dirty="0"/>
              <a:t>For which disease or defect RBSK program is helpful?</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0139682"/>
              </p:ext>
            </p:extLst>
          </p:nvPr>
        </p:nvGraphicFramePr>
        <p:xfrm>
          <a:off x="304800" y="2057401"/>
          <a:ext cx="8534400" cy="2895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Table 3"/>
          <p:cNvGraphicFramePr>
            <a:graphicFrameLocks noGrp="1"/>
          </p:cNvGraphicFramePr>
          <p:nvPr>
            <p:extLst>
              <p:ext uri="{D42A27DB-BD31-4B8C-83A1-F6EECF244321}">
                <p14:modId xmlns:p14="http://schemas.microsoft.com/office/powerpoint/2010/main" val="1519400132"/>
              </p:ext>
            </p:extLst>
          </p:nvPr>
        </p:nvGraphicFramePr>
        <p:xfrm>
          <a:off x="838200" y="4953000"/>
          <a:ext cx="7772399" cy="1600200"/>
        </p:xfrm>
        <a:graphic>
          <a:graphicData uri="http://schemas.openxmlformats.org/drawingml/2006/table">
            <a:tbl>
              <a:tblPr firstRow="1" firstCol="1" bandRow="1">
                <a:tableStyleId>{5C22544A-7EE6-4342-B048-85BDC9FD1C3A}</a:tableStyleId>
              </a:tblPr>
              <a:tblGrid>
                <a:gridCol w="864341"/>
                <a:gridCol w="914400"/>
                <a:gridCol w="1047888"/>
                <a:gridCol w="1309027"/>
                <a:gridCol w="1283998"/>
                <a:gridCol w="1077090"/>
                <a:gridCol w="1275655"/>
              </a:tblGrid>
              <a:tr h="1371600">
                <a:tc>
                  <a:txBody>
                    <a:bodyPr/>
                    <a:lstStyle/>
                    <a:p>
                      <a:pPr algn="ctr">
                        <a:lnSpc>
                          <a:spcPct val="115000"/>
                        </a:lnSpc>
                        <a:spcAft>
                          <a:spcPts val="0"/>
                        </a:spcAft>
                      </a:pPr>
                      <a:r>
                        <a:rPr lang="en-IN" sz="1200">
                          <a:effectLst/>
                        </a:rPr>
                        <a:t> </a:t>
                      </a:r>
                      <a:endParaRPr lang="en-IN" sz="1100">
                        <a:effectLst/>
                      </a:endParaRPr>
                    </a:p>
                    <a:p>
                      <a:pPr>
                        <a:lnSpc>
                          <a:spcPct val="115000"/>
                        </a:lnSpc>
                        <a:spcAft>
                          <a:spcPts val="0"/>
                        </a:spcAft>
                      </a:pPr>
                      <a:r>
                        <a:rPr lang="en-IN" sz="1200">
                          <a:effectLst/>
                        </a:rPr>
                        <a:t> </a:t>
                      </a:r>
                      <a:endParaRPr lang="en-IN" sz="1100">
                        <a:effectLst/>
                      </a:endParaRPr>
                    </a:p>
                    <a:p>
                      <a:pPr>
                        <a:lnSpc>
                          <a:spcPct val="115000"/>
                        </a:lnSpc>
                        <a:spcAft>
                          <a:spcPts val="0"/>
                        </a:spcAft>
                      </a:pPr>
                      <a:r>
                        <a:rPr lang="en-IN" sz="1200" cap="all">
                          <a:effectLst/>
                        </a:rPr>
                        <a:t> </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Don't know</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Know only one disease or defect</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Know 2 disease or defects</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Know 3 disease or defects</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Know 4  disease or defects</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cap="all">
                          <a:effectLst/>
                        </a:rPr>
                        <a:t>Know all congenital defects listed in RBSK Guidelines</a:t>
                      </a:r>
                      <a:endParaRPr lang="en-IN" sz="1100">
                        <a:effectLst/>
                        <a:latin typeface="Calibri"/>
                        <a:ea typeface="Calibri"/>
                        <a:cs typeface="Times New Roman"/>
                      </a:endParaRPr>
                    </a:p>
                  </a:txBody>
                  <a:tcPr marL="68580" marR="68580" marT="0" marB="0"/>
                </a:tc>
              </a:tr>
              <a:tr h="228600">
                <a:tc>
                  <a:txBody>
                    <a:bodyPr/>
                    <a:lstStyle/>
                    <a:p>
                      <a:pPr algn="ctr">
                        <a:lnSpc>
                          <a:spcPct val="115000"/>
                        </a:lnSpc>
                        <a:spcAft>
                          <a:spcPts val="0"/>
                        </a:spcAft>
                      </a:pPr>
                      <a:r>
                        <a:rPr lang="en-IN" sz="1100" cap="all">
                          <a:effectLst/>
                        </a:rPr>
                        <a:t>Score</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0</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1</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2</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3</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a:effectLst/>
                        </a:rPr>
                        <a:t>4</a:t>
                      </a:r>
                      <a:endParaRPr lang="en-IN" sz="1100">
                        <a:effectLst/>
                        <a:latin typeface="Calibri"/>
                        <a:ea typeface="Calibri"/>
                        <a:cs typeface="Times New Roman"/>
                      </a:endParaRPr>
                    </a:p>
                  </a:txBody>
                  <a:tcPr marL="68580" marR="68580" marT="0" marB="0"/>
                </a:tc>
                <a:tc>
                  <a:txBody>
                    <a:bodyPr/>
                    <a:lstStyle/>
                    <a:p>
                      <a:pPr algn="ctr">
                        <a:lnSpc>
                          <a:spcPct val="115000"/>
                        </a:lnSpc>
                        <a:spcAft>
                          <a:spcPts val="0"/>
                        </a:spcAft>
                      </a:pPr>
                      <a:r>
                        <a:rPr lang="en-IN" sz="1100" dirty="0">
                          <a:effectLst/>
                        </a:rPr>
                        <a:t>5</a:t>
                      </a:r>
                      <a:endParaRPr lang="en-IN"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648836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04800"/>
            <a:ext cx="8991600" cy="1054250"/>
          </a:xfrm>
        </p:spPr>
        <p:txBody>
          <a:bodyPr/>
          <a:lstStyle/>
          <a:p>
            <a:r>
              <a:rPr lang="en-IN" dirty="0"/>
              <a:t>How do you identify defect in child right after birth? </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572713398"/>
              </p:ext>
            </p:extLst>
          </p:nvPr>
        </p:nvGraphicFramePr>
        <p:xfrm>
          <a:off x="698500" y="2247901"/>
          <a:ext cx="7747000" cy="36194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7839488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5343" y="304800"/>
            <a:ext cx="8534400" cy="1054250"/>
          </a:xfrm>
        </p:spPr>
        <p:txBody>
          <a:bodyPr/>
          <a:lstStyle/>
          <a:p>
            <a:r>
              <a:rPr lang="en-IN" sz="4800" dirty="0"/>
              <a:t>Have you got RBSK training before?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57934576"/>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46385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570156"/>
            <a:ext cx="8763000" cy="1054250"/>
          </a:xfrm>
        </p:spPr>
        <p:txBody>
          <a:bodyPr/>
          <a:lstStyle/>
          <a:p>
            <a:r>
              <a:rPr lang="en-IN" sz="4000" dirty="0"/>
              <a:t>If yes, do you have any photographs use to identify birth defect?</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034071882"/>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41533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0" indent="0" algn="just">
              <a:buNone/>
            </a:pPr>
            <a:r>
              <a:rPr lang="en-IN" sz="2800" dirty="0">
                <a:solidFill>
                  <a:schemeClr val="tx2"/>
                </a:solidFill>
                <a:latin typeface="+mj-lt"/>
                <a:ea typeface="+mj-ea"/>
                <a:cs typeface="+mj-cs"/>
              </a:rPr>
              <a:t>Organisational Profile</a:t>
            </a:r>
          </a:p>
          <a:p>
            <a:pPr marL="0" indent="0" algn="just">
              <a:buNone/>
            </a:pPr>
            <a:endParaRPr lang="en-IN" sz="1100" b="1" dirty="0" smtClean="0"/>
          </a:p>
          <a:p>
            <a:pPr algn="just"/>
            <a:r>
              <a:rPr lang="en-IN" sz="1800" dirty="0" smtClean="0"/>
              <a:t>The </a:t>
            </a:r>
            <a:r>
              <a:rPr lang="en-IN" sz="1800" b="1" dirty="0"/>
              <a:t>National Health Mission (NHM) </a:t>
            </a:r>
            <a:r>
              <a:rPr lang="en-IN" sz="1800" dirty="0"/>
              <a:t>encompasses its two Sub-Missions, the </a:t>
            </a:r>
            <a:r>
              <a:rPr lang="en-IN" sz="1800" b="1" dirty="0"/>
              <a:t>National Rural Health Mission (NRHM)</a:t>
            </a:r>
            <a:r>
              <a:rPr lang="en-IN" sz="1800" dirty="0"/>
              <a:t> and the </a:t>
            </a:r>
            <a:r>
              <a:rPr lang="en-IN" sz="1800" b="1" dirty="0"/>
              <a:t>National Urban Health Mission (NUHM)</a:t>
            </a:r>
            <a:r>
              <a:rPr lang="en-IN" sz="1800" dirty="0"/>
              <a:t>. </a:t>
            </a:r>
            <a:endParaRPr lang="en-IN" sz="1800" dirty="0" smtClean="0"/>
          </a:p>
          <a:p>
            <a:pPr algn="just"/>
            <a:r>
              <a:rPr lang="en-IN" sz="1800" dirty="0" smtClean="0"/>
              <a:t>The </a:t>
            </a:r>
            <a:r>
              <a:rPr lang="en-IN" sz="1800" dirty="0"/>
              <a:t>main programmatic components include Health system strengthening in rural and urban areas, Reproductive-Maternal-Neonatal-Child and Adolescent Health (RMNCH+A) and Communicable and Non-Communicable Diseases</a:t>
            </a:r>
            <a:r>
              <a:rPr lang="en-IN" sz="1800" dirty="0" smtClean="0"/>
              <a:t>.</a:t>
            </a:r>
            <a:endParaRPr lang="en-IN" sz="1800" dirty="0" smtClean="0">
              <a:latin typeface="Times New Roman" pitchFamily="18" charset="0"/>
              <a:cs typeface="Times New Roman" pitchFamily="18" charset="0"/>
            </a:endParaRPr>
          </a:p>
          <a:p>
            <a:pPr algn="just"/>
            <a:r>
              <a:rPr lang="en-IN" sz="1800" dirty="0"/>
              <a:t>Under the NRHM, the Empowered Action Group (EAG) States as well as North Eastern States, Jammu &amp; Kashmir and Himachal Pradesh have been given special focus. </a:t>
            </a:r>
            <a:endParaRPr lang="en-US" sz="1800" dirty="0" smtClean="0">
              <a:latin typeface="Times New Roman" pitchFamily="18" charset="0"/>
              <a:cs typeface="Times New Roman" pitchFamily="18" charset="0"/>
            </a:endParaRPr>
          </a:p>
          <a:p>
            <a:pPr algn="just"/>
            <a:endParaRPr lang="en-US" sz="1800" dirty="0">
              <a:latin typeface="Times New Roman" pitchFamily="18" charset="0"/>
              <a:cs typeface="Times New Roman" pitchFamily="18" charset="0"/>
            </a:endParaRPr>
          </a:p>
          <a:p>
            <a:pPr algn="just"/>
            <a:endParaRPr lang="en-IN" sz="1800" dirty="0">
              <a:latin typeface="Times New Roman" pitchFamily="18" charset="0"/>
              <a:cs typeface="Times New Roman" pitchFamily="18" charset="0"/>
            </a:endParaRPr>
          </a:p>
        </p:txBody>
      </p:sp>
      <p:sp>
        <p:nvSpPr>
          <p:cNvPr id="3" name="Title 2"/>
          <p:cNvSpPr>
            <a:spLocks noGrp="1"/>
          </p:cNvSpPr>
          <p:nvPr>
            <p:ph type="title"/>
          </p:nvPr>
        </p:nvSpPr>
        <p:spPr/>
        <p:txBody>
          <a:bodyPr/>
          <a:lstStyle/>
          <a:p>
            <a:r>
              <a:rPr lang="en-IN" dirty="0" smtClean="0"/>
              <a:t>BACKGROUND</a:t>
            </a:r>
            <a:endParaRPr lang="en-IN" dirty="0"/>
          </a:p>
        </p:txBody>
      </p:sp>
    </p:spTree>
    <p:extLst>
      <p:ext uri="{BB962C8B-B14F-4D97-AF65-F5344CB8AC3E}">
        <p14:creationId xmlns:p14="http://schemas.microsoft.com/office/powerpoint/2010/main" val="26616949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81000"/>
            <a:ext cx="8074510" cy="1243406"/>
          </a:xfrm>
        </p:spPr>
        <p:txBody>
          <a:bodyPr/>
          <a:lstStyle/>
          <a:p>
            <a:r>
              <a:rPr lang="en-IN" dirty="0"/>
              <a:t>How do we identify birth defect in child?</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5809191"/>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877277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70156"/>
            <a:ext cx="8534400" cy="1258644"/>
          </a:xfrm>
        </p:spPr>
        <p:txBody>
          <a:bodyPr/>
          <a:lstStyle/>
          <a:p>
            <a:r>
              <a:rPr lang="en-IN" dirty="0"/>
              <a:t>How many deliveries is being delivered by you? </a:t>
            </a:r>
            <a:br>
              <a:rPr lang="en-IN" dirty="0"/>
            </a:br>
            <a:endParaRPr lang="en-IN"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02601185"/>
              </p:ext>
            </p:extLst>
          </p:nvPr>
        </p:nvGraphicFramePr>
        <p:xfrm>
          <a:off x="685800" y="2209800"/>
          <a:ext cx="7747000" cy="387826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28800" y="6096000"/>
            <a:ext cx="5541902" cy="646331"/>
          </a:xfrm>
          <a:prstGeom prst="rect">
            <a:avLst/>
          </a:prstGeom>
          <a:noFill/>
        </p:spPr>
        <p:txBody>
          <a:bodyPr wrap="none" rtlCol="0">
            <a:spAutoFit/>
          </a:bodyPr>
          <a:lstStyle/>
          <a:p>
            <a:r>
              <a:rPr lang="en-IN" i="1" dirty="0"/>
              <a:t>*‘a’ here refers to number of deliveries delivered by ANM </a:t>
            </a:r>
            <a:endParaRPr lang="en-IN" dirty="0"/>
          </a:p>
          <a:p>
            <a:endParaRPr lang="en-IN" dirty="0"/>
          </a:p>
        </p:txBody>
      </p:sp>
    </p:spTree>
    <p:extLst>
      <p:ext uri="{BB962C8B-B14F-4D97-AF65-F5344CB8AC3E}">
        <p14:creationId xmlns:p14="http://schemas.microsoft.com/office/powerpoint/2010/main" val="4696422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570156"/>
            <a:ext cx="8458200" cy="1054250"/>
          </a:xfrm>
        </p:spPr>
        <p:txBody>
          <a:bodyPr/>
          <a:lstStyle/>
          <a:p>
            <a:r>
              <a:rPr lang="en-IN" sz="4400" dirty="0"/>
              <a:t>And how many of them are of congenital birth defect?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83734455"/>
              </p:ext>
            </p:extLst>
          </p:nvPr>
        </p:nvGraphicFramePr>
        <p:xfrm>
          <a:off x="698500" y="2247900"/>
          <a:ext cx="7747000" cy="3878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0883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8490" y="3289150"/>
            <a:ext cx="7756263" cy="1054250"/>
          </a:xfrm>
        </p:spPr>
        <p:txBody>
          <a:bodyPr>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IN" sz="6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rPr>
              <a:t>Result and Interpretation</a:t>
            </a:r>
            <a:endParaRPr lang="en-IN" sz="6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David" pitchFamily="34" charset="-79"/>
              <a:cs typeface="David" pitchFamily="34" charset="-79"/>
            </a:endParaRPr>
          </a:p>
        </p:txBody>
      </p:sp>
    </p:spTree>
    <p:extLst>
      <p:ext uri="{BB962C8B-B14F-4D97-AF65-F5344CB8AC3E}">
        <p14:creationId xmlns:p14="http://schemas.microsoft.com/office/powerpoint/2010/main" val="24165375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133600"/>
            <a:ext cx="8077199" cy="4571999"/>
          </a:xfrm>
        </p:spPr>
        <p:txBody>
          <a:bodyPr>
            <a:normAutofit fontScale="92500" lnSpcReduction="10000"/>
          </a:bodyPr>
          <a:lstStyle/>
          <a:p>
            <a:pPr lvl="0" algn="just"/>
            <a:r>
              <a:rPr lang="en-IN" sz="1800" dirty="0"/>
              <a:t>When we met ANM we found that many of them about 56% don’t know about RBSK program. 28% know that this program is for screening of child and about 8% know that this program is for both screening and treatment of child. But no ANM know that this program is for screening and treatment of child with 4D in 0-18 years of age group.</a:t>
            </a:r>
          </a:p>
          <a:p>
            <a:pPr lvl="0" algn="just"/>
            <a:r>
              <a:rPr lang="en-IN" sz="1800" dirty="0"/>
              <a:t>About 40% of ANM know 2 birth defect i.e., cleft lip and palate and clubbed foot for which this program is helpful. Many of them about 48% don’t know any disease or defect for which this program is helpful.</a:t>
            </a:r>
          </a:p>
          <a:p>
            <a:pPr lvl="0" algn="just"/>
            <a:r>
              <a:rPr lang="en-IN" sz="1800" dirty="0"/>
              <a:t>According to the data collected 92% of ANM identify the congenital abnormality in neonate by physical examination and rest 8% don’t know the approach for identification of congenital anomalies.</a:t>
            </a:r>
          </a:p>
          <a:p>
            <a:pPr lvl="0" algn="just"/>
            <a:r>
              <a:rPr lang="en-IN" sz="1800" dirty="0"/>
              <a:t>When question about training was asked that whether you got training previously under RBSK 64% said no that they didn’t get any training under this program and many of them (84%) don’t have any photographs for identification of birth defect in neonate.</a:t>
            </a:r>
          </a:p>
          <a:p>
            <a:pPr lvl="0" algn="just"/>
            <a:r>
              <a:rPr lang="en-IN" sz="1800" dirty="0"/>
              <a:t>About 76% of ANM has delivered deliveries in between 100 to 400 in their carrier and 5 ANM has said that they didn’t get any neonate with congenital birth defect. </a:t>
            </a:r>
          </a:p>
        </p:txBody>
      </p:sp>
      <p:sp>
        <p:nvSpPr>
          <p:cNvPr id="3" name="Title 2"/>
          <p:cNvSpPr>
            <a:spLocks noGrp="1"/>
          </p:cNvSpPr>
          <p:nvPr>
            <p:ph type="title"/>
          </p:nvPr>
        </p:nvSpPr>
        <p:spPr>
          <a:xfrm>
            <a:off x="685800" y="381000"/>
            <a:ext cx="8229600" cy="1054250"/>
          </a:xfrm>
        </p:spPr>
        <p:txBody>
          <a:bodyPr/>
          <a:lstStyle/>
          <a:p>
            <a:r>
              <a:rPr lang="en-IN" dirty="0" smtClean="0"/>
              <a:t>Result and Interpretation</a:t>
            </a:r>
            <a:endParaRPr lang="en-IN" dirty="0"/>
          </a:p>
        </p:txBody>
      </p:sp>
    </p:spTree>
    <p:extLst>
      <p:ext uri="{BB962C8B-B14F-4D97-AF65-F5344CB8AC3E}">
        <p14:creationId xmlns:p14="http://schemas.microsoft.com/office/powerpoint/2010/main" val="38212904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IN" dirty="0"/>
              <a:t>Although many of ANMs which we interviewed know basic techniques for identification of congenital birth </a:t>
            </a:r>
            <a:r>
              <a:rPr lang="en-IN" dirty="0" smtClean="0"/>
              <a:t>defect.</a:t>
            </a:r>
          </a:p>
          <a:p>
            <a:pPr algn="just"/>
            <a:r>
              <a:rPr lang="en-IN" dirty="0" smtClean="0"/>
              <a:t>But about 56% don’t even know the full form of RBSK and what this program does for children.</a:t>
            </a:r>
          </a:p>
          <a:p>
            <a:pPr algn="just"/>
            <a:r>
              <a:rPr lang="en-IN" dirty="0" smtClean="0"/>
              <a:t>More emphasis shall be given on training of ANM regarding identification of congenital birth defect and giving them a brief overview about its features.</a:t>
            </a:r>
            <a:endParaRPr lang="en-IN" dirty="0"/>
          </a:p>
        </p:txBody>
      </p:sp>
      <p:sp>
        <p:nvSpPr>
          <p:cNvPr id="3" name="Title 2"/>
          <p:cNvSpPr>
            <a:spLocks noGrp="1"/>
          </p:cNvSpPr>
          <p:nvPr>
            <p:ph type="title"/>
          </p:nvPr>
        </p:nvSpPr>
        <p:spPr/>
        <p:txBody>
          <a:bodyPr/>
          <a:lstStyle/>
          <a:p>
            <a:r>
              <a:rPr lang="en-IN" dirty="0" smtClean="0"/>
              <a:t>Conclusion</a:t>
            </a:r>
            <a:endParaRPr lang="en-IN" dirty="0"/>
          </a:p>
        </p:txBody>
      </p:sp>
    </p:spTree>
    <p:extLst>
      <p:ext uri="{BB962C8B-B14F-4D97-AF65-F5344CB8AC3E}">
        <p14:creationId xmlns:p14="http://schemas.microsoft.com/office/powerpoint/2010/main" val="1214803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057400"/>
            <a:ext cx="7745505" cy="3992562"/>
          </a:xfrm>
        </p:spPr>
        <p:txBody>
          <a:bodyPr>
            <a:noAutofit/>
          </a:bodyPr>
          <a:lstStyle/>
          <a:p>
            <a:pPr lvl="0"/>
            <a:r>
              <a:rPr lang="en-IN" sz="1600" b="1" dirty="0" err="1">
                <a:hlinkClick r:id="rId3"/>
              </a:rPr>
              <a:t>Shatanik</a:t>
            </a:r>
            <a:r>
              <a:rPr lang="en-IN" sz="1600" b="1" dirty="0">
                <a:hlinkClick r:id="rId3"/>
              </a:rPr>
              <a:t> </a:t>
            </a:r>
            <a:r>
              <a:rPr lang="en-IN" sz="1600" b="1" dirty="0" err="1">
                <a:hlinkClick r:id="rId3"/>
              </a:rPr>
              <a:t>Sarkar</a:t>
            </a:r>
            <a:r>
              <a:rPr lang="en-IN" sz="1600" b="1" dirty="0"/>
              <a:t>, </a:t>
            </a:r>
            <a:r>
              <a:rPr lang="en-IN" sz="1600" b="1" dirty="0" err="1">
                <a:hlinkClick r:id="rId4"/>
              </a:rPr>
              <a:t>Chaitali</a:t>
            </a:r>
            <a:r>
              <a:rPr lang="en-IN" sz="1600" b="1" dirty="0">
                <a:hlinkClick r:id="rId4"/>
              </a:rPr>
              <a:t> </a:t>
            </a:r>
            <a:r>
              <a:rPr lang="en-IN" sz="1600" b="1" dirty="0" err="1">
                <a:hlinkClick r:id="rId4"/>
              </a:rPr>
              <a:t>Patra</a:t>
            </a:r>
            <a:r>
              <a:rPr lang="en-IN" sz="1600" b="1" dirty="0"/>
              <a:t>, </a:t>
            </a:r>
            <a:r>
              <a:rPr lang="en-IN" sz="1600" b="1" dirty="0">
                <a:hlinkClick r:id="rId5"/>
              </a:rPr>
              <a:t>Malay Kumar </a:t>
            </a:r>
            <a:r>
              <a:rPr lang="en-IN" sz="1600" b="1" dirty="0" err="1">
                <a:hlinkClick r:id="rId5"/>
              </a:rPr>
              <a:t>Dasgupta</a:t>
            </a:r>
            <a:r>
              <a:rPr lang="en-IN" sz="1600" b="1" dirty="0"/>
              <a:t>, </a:t>
            </a:r>
            <a:r>
              <a:rPr lang="en-IN" sz="1600" b="1" dirty="0" err="1">
                <a:hlinkClick r:id="rId6"/>
              </a:rPr>
              <a:t>Kaustav</a:t>
            </a:r>
            <a:r>
              <a:rPr lang="en-IN" sz="1600" b="1" dirty="0">
                <a:hlinkClick r:id="rId6"/>
              </a:rPr>
              <a:t> </a:t>
            </a:r>
            <a:r>
              <a:rPr lang="en-IN" sz="1600" b="1" dirty="0" err="1">
                <a:hlinkClick r:id="rId6"/>
              </a:rPr>
              <a:t>Nayek</a:t>
            </a:r>
            <a:r>
              <a:rPr lang="en-IN" sz="1600" b="1" dirty="0"/>
              <a:t>, and </a:t>
            </a:r>
            <a:r>
              <a:rPr lang="en-IN" sz="1600" b="1" dirty="0" err="1">
                <a:hlinkClick r:id="rId7"/>
              </a:rPr>
              <a:t>Prasanta</a:t>
            </a:r>
            <a:r>
              <a:rPr lang="en-IN" sz="1600" b="1" dirty="0">
                <a:hlinkClick r:id="rId7"/>
              </a:rPr>
              <a:t> Ray </a:t>
            </a:r>
            <a:r>
              <a:rPr lang="en-IN" sz="1600" b="1" dirty="0" err="1">
                <a:hlinkClick r:id="rId7"/>
              </a:rPr>
              <a:t>Karmakar</a:t>
            </a:r>
            <a:r>
              <a:rPr lang="en-IN" sz="1600" b="1" dirty="0"/>
              <a:t> entitled “Prevalence of Congenital Anomalies in Neonates and Associated Risk Factors in a Tertiary Care Hospital in Eastern India” PMCID: PMC3830148</a:t>
            </a:r>
          </a:p>
          <a:p>
            <a:pPr lvl="0"/>
            <a:r>
              <a:rPr lang="en-IN" sz="1600" dirty="0"/>
              <a:t>Retrieved from: </a:t>
            </a:r>
            <a:r>
              <a:rPr lang="en-IN" sz="1600" u="sng" dirty="0">
                <a:hlinkClick r:id="rId8"/>
              </a:rPr>
              <a:t>http://www.mohfw.nic.in/WriteReadData/c08032016/56987532145632566578.pdf</a:t>
            </a:r>
            <a:endParaRPr lang="en-IN" sz="1600" dirty="0"/>
          </a:p>
          <a:p>
            <a:pPr lvl="0"/>
            <a:r>
              <a:rPr lang="en-IN" sz="1600" dirty="0"/>
              <a:t>Retrieved from: </a:t>
            </a:r>
            <a:r>
              <a:rPr lang="en-IN" sz="1600" u="sng" dirty="0">
                <a:hlinkClick r:id="rId9"/>
              </a:rPr>
              <a:t>http://vikaspedia.in/health/nrhm/national-health-programmes-1/communicable-diseases/revised-national-tuberculosis-control-programme</a:t>
            </a:r>
            <a:endParaRPr lang="en-IN" sz="1600" dirty="0"/>
          </a:p>
          <a:p>
            <a:pPr lvl="0"/>
            <a:r>
              <a:rPr lang="en-IN" sz="1600" dirty="0" err="1"/>
              <a:t>Dr.</a:t>
            </a:r>
            <a:r>
              <a:rPr lang="en-IN" sz="1600" dirty="0"/>
              <a:t> </a:t>
            </a:r>
            <a:r>
              <a:rPr lang="en-IN" sz="1600" dirty="0" err="1"/>
              <a:t>Kanan</a:t>
            </a:r>
            <a:r>
              <a:rPr lang="en-IN" sz="1600" dirty="0"/>
              <a:t> Shah, </a:t>
            </a:r>
            <a:r>
              <a:rPr lang="en-IN" sz="1600" dirty="0" err="1"/>
              <a:t>Dr.</a:t>
            </a:r>
            <a:r>
              <a:rPr lang="en-IN" sz="1600" dirty="0"/>
              <a:t> </a:t>
            </a:r>
            <a:r>
              <a:rPr lang="en-IN" sz="1600" dirty="0" err="1"/>
              <a:t>C.A.Pensi</a:t>
            </a:r>
            <a:r>
              <a:rPr lang="en-IN" sz="1600" dirty="0"/>
              <a:t> entitled “Study of Incidence of Congenital Anomalies In New </a:t>
            </a:r>
            <a:r>
              <a:rPr lang="en-IN" sz="1600" dirty="0" err="1"/>
              <a:t>Borns</a:t>
            </a:r>
            <a:r>
              <a:rPr lang="en-IN" sz="1600" dirty="0"/>
              <a:t>” available on (</a:t>
            </a:r>
            <a:r>
              <a:rPr lang="en-IN" sz="1600" u="sng" dirty="0">
                <a:hlinkClick r:id="rId10"/>
              </a:rPr>
              <a:t>http://medind.nic.in/gaa/t13/i2/gaat13i2p97.pdf</a:t>
            </a:r>
            <a:r>
              <a:rPr lang="en-IN" sz="1600" dirty="0"/>
              <a:t>)</a:t>
            </a:r>
          </a:p>
          <a:p>
            <a:pPr lvl="0"/>
            <a:r>
              <a:rPr lang="en-IN" sz="1600" dirty="0"/>
              <a:t>Anjali </a:t>
            </a:r>
            <a:r>
              <a:rPr lang="en-IN" sz="1600" dirty="0" err="1"/>
              <a:t>Vivek</a:t>
            </a:r>
            <a:r>
              <a:rPr lang="en-IN" sz="1600" dirty="0"/>
              <a:t> </a:t>
            </a:r>
            <a:r>
              <a:rPr lang="en-IN" sz="1600" dirty="0" err="1"/>
              <a:t>Kanhere</a:t>
            </a:r>
            <a:r>
              <a:rPr lang="en-IN" sz="1600" dirty="0"/>
              <a:t>*, </a:t>
            </a:r>
            <a:r>
              <a:rPr lang="en-IN" sz="1600" dirty="0" err="1"/>
              <a:t>Mudita</a:t>
            </a:r>
            <a:r>
              <a:rPr lang="en-IN" sz="1600" dirty="0"/>
              <a:t> Jain, </a:t>
            </a:r>
            <a:r>
              <a:rPr lang="en-IN" sz="1600" dirty="0" err="1"/>
              <a:t>Anushree</a:t>
            </a:r>
            <a:r>
              <a:rPr lang="en-IN" sz="1600" dirty="0"/>
              <a:t> Jain entitled “Study of congenital anomalies of </a:t>
            </a:r>
            <a:r>
              <a:rPr lang="en-IN" sz="1600" dirty="0" err="1"/>
              <a:t>fetus</a:t>
            </a:r>
            <a:r>
              <a:rPr lang="en-IN" sz="1600" dirty="0"/>
              <a:t> and its outcome in a tertiary care centre” International Journal of Reproduction, Contraception, Obstetrics and </a:t>
            </a:r>
            <a:r>
              <a:rPr lang="en-IN" sz="1600" dirty="0" err="1"/>
              <a:t>Gynecology</a:t>
            </a:r>
            <a:r>
              <a:rPr lang="en-IN" sz="1600" dirty="0"/>
              <a:t> </a:t>
            </a:r>
            <a:r>
              <a:rPr lang="en-IN" sz="1600" dirty="0" err="1"/>
              <a:t>Kanhere</a:t>
            </a:r>
            <a:r>
              <a:rPr lang="en-IN" sz="1600" dirty="0"/>
              <a:t> AV et al. </a:t>
            </a:r>
            <a:r>
              <a:rPr lang="en-IN" sz="1600" dirty="0" err="1"/>
              <a:t>Int</a:t>
            </a:r>
            <a:r>
              <a:rPr lang="en-IN" sz="1600" dirty="0"/>
              <a:t> J </a:t>
            </a:r>
            <a:r>
              <a:rPr lang="en-IN" sz="1600" dirty="0" err="1"/>
              <a:t>Reprod</a:t>
            </a:r>
            <a:r>
              <a:rPr lang="en-IN" sz="1600" dirty="0"/>
              <a:t> </a:t>
            </a:r>
            <a:r>
              <a:rPr lang="en-IN" sz="1600" dirty="0" err="1"/>
              <a:t>Contracept</a:t>
            </a:r>
            <a:r>
              <a:rPr lang="en-IN" sz="1600" dirty="0"/>
              <a:t> </a:t>
            </a:r>
            <a:r>
              <a:rPr lang="en-IN" sz="1600" dirty="0" err="1"/>
              <a:t>Obstet</a:t>
            </a:r>
            <a:r>
              <a:rPr lang="en-IN" sz="1600" dirty="0"/>
              <a:t> Gynecol. 2015 Dec;4(6):1692-1695</a:t>
            </a:r>
          </a:p>
          <a:p>
            <a:pPr>
              <a:buFont typeface="+mj-lt"/>
              <a:buAutoNum type="arabicPeriod"/>
            </a:pPr>
            <a:endParaRPr lang="en-IN" sz="1600" dirty="0">
              <a:latin typeface="Times New Roman" panose="02020603050405020304" pitchFamily="18" charset="0"/>
              <a:cs typeface="Times New Roman" panose="02020603050405020304" pitchFamily="18" charset="0"/>
            </a:endParaRPr>
          </a:p>
          <a:p>
            <a:pPr lvl="0">
              <a:buFont typeface="+mj-lt"/>
              <a:buAutoNum type="arabicPeriod"/>
            </a:pPr>
            <a:endParaRPr lang="en-IN" sz="1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IN" dirty="0" smtClean="0"/>
              <a:t>REFERENCES</a:t>
            </a:r>
            <a:endParaRPr lang="en-IN" dirty="0"/>
          </a:p>
        </p:txBody>
      </p:sp>
    </p:spTree>
    <p:extLst>
      <p:ext uri="{BB962C8B-B14F-4D97-AF65-F5344CB8AC3E}">
        <p14:creationId xmlns:p14="http://schemas.microsoft.com/office/powerpoint/2010/main" val="29382319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133601"/>
            <a:ext cx="7745505" cy="3992562"/>
          </a:xfrm>
        </p:spPr>
        <p:txBody>
          <a:bodyPr>
            <a:noAutofit/>
          </a:bodyPr>
          <a:lstStyle/>
          <a:p>
            <a:pPr lvl="0"/>
            <a:r>
              <a:rPr lang="en-IN" sz="1600" dirty="0">
                <a:hlinkClick r:id="rId2"/>
              </a:rPr>
              <a:t>Amar </a:t>
            </a:r>
            <a:r>
              <a:rPr lang="en-IN" sz="1600" dirty="0" err="1">
                <a:hlinkClick r:id="rId2"/>
              </a:rPr>
              <a:t>Taksande</a:t>
            </a:r>
            <a:r>
              <a:rPr lang="en-IN" sz="1600" dirty="0"/>
              <a:t>, </a:t>
            </a:r>
            <a:r>
              <a:rPr lang="en-IN" sz="1600" dirty="0">
                <a:hlinkClick r:id="rId3"/>
              </a:rPr>
              <a:t>Krishna </a:t>
            </a:r>
            <a:r>
              <a:rPr lang="en-IN" sz="1600" dirty="0" err="1">
                <a:hlinkClick r:id="rId3"/>
              </a:rPr>
              <a:t>Vilhekar</a:t>
            </a:r>
            <a:r>
              <a:rPr lang="en-IN" sz="1600" dirty="0"/>
              <a:t>, </a:t>
            </a:r>
            <a:r>
              <a:rPr lang="en-IN" sz="1600" dirty="0" err="1">
                <a:hlinkClick r:id="rId4"/>
              </a:rPr>
              <a:t>Pushpa</a:t>
            </a:r>
            <a:r>
              <a:rPr lang="en-IN" sz="1600" dirty="0">
                <a:hlinkClick r:id="rId4"/>
              </a:rPr>
              <a:t> </a:t>
            </a:r>
            <a:r>
              <a:rPr lang="en-IN" sz="1600" dirty="0" err="1">
                <a:hlinkClick r:id="rId4"/>
              </a:rPr>
              <a:t>Chaturvedi</a:t>
            </a:r>
            <a:r>
              <a:rPr lang="en-IN" sz="1600" dirty="0"/>
              <a:t>, and </a:t>
            </a:r>
            <a:r>
              <a:rPr lang="en-IN" sz="1600" dirty="0">
                <a:hlinkClick r:id="rId5"/>
              </a:rPr>
              <a:t>Manish Jain</a:t>
            </a:r>
            <a:r>
              <a:rPr lang="en-IN" sz="1600" dirty="0"/>
              <a:t> entitled “Congenital malformations at birth in Central India: A rural medical college hospital based data” accessed from (https://www.ncbi.nlm.nih.gov/pmc/articles/PMC3009428/)</a:t>
            </a:r>
          </a:p>
          <a:p>
            <a:pPr lvl="0"/>
            <a:r>
              <a:rPr lang="en-IN" sz="1600" dirty="0"/>
              <a:t>Data retrieved from National Health Mission website (</a:t>
            </a:r>
            <a:r>
              <a:rPr lang="en-IN" sz="1600" u="sng" dirty="0">
                <a:hlinkClick r:id="rId6"/>
              </a:rPr>
              <a:t>http://nrhm.gov.in/nhm/about-nhm.html</a:t>
            </a:r>
            <a:r>
              <a:rPr lang="en-IN" sz="1600" dirty="0" smtClean="0"/>
              <a:t>)</a:t>
            </a:r>
          </a:p>
          <a:p>
            <a:pPr lvl="0"/>
            <a:r>
              <a:rPr lang="en-IN" sz="1600" dirty="0"/>
              <a:t>Data retrieved from National Health Mission MP Website (http://www.nhmmp.gov.in/)</a:t>
            </a:r>
          </a:p>
          <a:p>
            <a:pPr lvl="0"/>
            <a:r>
              <a:rPr lang="en-IN" sz="1600" dirty="0"/>
              <a:t>Data retrieved from </a:t>
            </a:r>
            <a:r>
              <a:rPr lang="en-IN" sz="1600" dirty="0" err="1"/>
              <a:t>Anuppur</a:t>
            </a:r>
            <a:r>
              <a:rPr lang="en-IN" sz="1600" dirty="0"/>
              <a:t> District online portal (http://anuppur.nic.in/)</a:t>
            </a:r>
          </a:p>
          <a:p>
            <a:pPr lvl="0"/>
            <a:endParaRPr lang="en-IN" sz="1600" dirty="0"/>
          </a:p>
          <a:p>
            <a:pPr marL="0" indent="0">
              <a:buNone/>
            </a:pPr>
            <a:endParaRPr lang="en-IN" sz="1600" dirty="0">
              <a:latin typeface="Times New Roman" panose="02020603050405020304" pitchFamily="18" charset="0"/>
              <a:cs typeface="Times New Roman" panose="02020603050405020304" pitchFamily="18" charset="0"/>
            </a:endParaRPr>
          </a:p>
          <a:p>
            <a:pPr marL="457200" indent="-457200">
              <a:buFont typeface="+mj-lt"/>
              <a:buAutoNum type="arabicPeriod" startAt="7"/>
            </a:pPr>
            <a:endParaRPr lang="en-IN" sz="1600" dirty="0">
              <a:latin typeface="Times New Roman" panose="02020603050405020304" pitchFamily="18" charset="0"/>
              <a:cs typeface="Times New Roman" panose="02020603050405020304" pitchFamily="18" charset="0"/>
            </a:endParaRPr>
          </a:p>
          <a:p>
            <a:pPr marL="457200" lvl="0" indent="-457200">
              <a:buFont typeface="+mj-lt"/>
              <a:buAutoNum type="arabicPeriod" startAt="7"/>
            </a:pPr>
            <a:endParaRPr lang="en-IN" sz="1600" dirty="0">
              <a:latin typeface="Times New Roman" panose="02020603050405020304" pitchFamily="18" charset="0"/>
              <a:cs typeface="Times New Roman" panose="02020603050405020304" pitchFamily="18" charset="0"/>
            </a:endParaRPr>
          </a:p>
          <a:p>
            <a:endParaRPr lang="en-IN" sz="16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IN" dirty="0" smtClean="0"/>
              <a:t>REFERENCES</a:t>
            </a:r>
            <a:endParaRPr lang="en-IN" dirty="0"/>
          </a:p>
        </p:txBody>
      </p:sp>
    </p:spTree>
    <p:extLst>
      <p:ext uri="{BB962C8B-B14F-4D97-AF65-F5344CB8AC3E}">
        <p14:creationId xmlns:p14="http://schemas.microsoft.com/office/powerpoint/2010/main" val="1362952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None/>
            </a:pPr>
            <a:r>
              <a:rPr lang="en-US" sz="2000" dirty="0">
                <a:latin typeface="Times New Roman" panose="02020603050405020304" pitchFamily="18" charset="0"/>
                <a:cs typeface="Times New Roman" panose="02020603050405020304" pitchFamily="18" charset="0"/>
              </a:rPr>
              <a:t>I would like to </a:t>
            </a:r>
            <a:r>
              <a:rPr lang="en-US" sz="2000" dirty="0" smtClean="0">
                <a:latin typeface="Times New Roman" panose="02020603050405020304" pitchFamily="18" charset="0"/>
                <a:cs typeface="Times New Roman" panose="02020603050405020304" pitchFamily="18" charset="0"/>
              </a:rPr>
              <a:t>acknowledge</a:t>
            </a:r>
          </a:p>
          <a:p>
            <a:pPr>
              <a:buNone/>
            </a:pPr>
            <a:endParaRPr lang="en-US" sz="1100" dirty="0" smtClean="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Dr</a:t>
            </a:r>
            <a:r>
              <a:rPr lang="en-US" sz="2000" dirty="0" smtClean="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B.S. Singh (Associate Professor, IIHMR-Delhi)</a:t>
            </a:r>
          </a:p>
          <a:p>
            <a:pPr marL="0" indent="0">
              <a:buNone/>
            </a:pP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Dr</a:t>
            </a:r>
            <a:r>
              <a:rPr lang="en-US" sz="2000" dirty="0" smtClean="0">
                <a:latin typeface="Times New Roman" panose="02020603050405020304" pitchFamily="18" charset="0"/>
                <a:cs typeface="Times New Roman" panose="02020603050405020304" pitchFamily="18" charset="0"/>
              </a:rPr>
              <a:t> Mohan Singh </a:t>
            </a:r>
            <a:r>
              <a:rPr lang="en-US" sz="2000" dirty="0" err="1" smtClean="0">
                <a:latin typeface="Times New Roman" panose="02020603050405020304" pitchFamily="18" charset="0"/>
                <a:cs typeface="Times New Roman" panose="02020603050405020304" pitchFamily="18" charset="0"/>
              </a:rPr>
              <a:t>Shyam</a:t>
            </a:r>
            <a:r>
              <a:rPr lang="en-US" sz="2000" dirty="0" smtClean="0">
                <a:latin typeface="Times New Roman" panose="02020603050405020304" pitchFamily="18" charset="0"/>
                <a:cs typeface="Times New Roman" panose="02020603050405020304" pitchFamily="18" charset="0"/>
              </a:rPr>
              <a:t> (RBSK Nodal Officer, NRHM, 	</a:t>
            </a:r>
            <a:r>
              <a:rPr lang="en-US" sz="2000" dirty="0" err="1" smtClean="0">
                <a:latin typeface="Times New Roman" panose="02020603050405020304" pitchFamily="18" charset="0"/>
                <a:cs typeface="Times New Roman" panose="02020603050405020304" pitchFamily="18" charset="0"/>
              </a:rPr>
              <a:t>Anuppur</a:t>
            </a:r>
            <a:r>
              <a:rPr lang="en-US" sz="2000" dirty="0" smtClean="0">
                <a:latin typeface="Times New Roman" panose="02020603050405020304" pitchFamily="18" charset="0"/>
                <a:cs typeface="Times New Roman" panose="02020603050405020304" pitchFamily="18" charset="0"/>
              </a:rPr>
              <a:t>, M.P)</a:t>
            </a:r>
          </a:p>
          <a:p>
            <a:pPr marL="0" indent="0">
              <a:buNone/>
            </a:pPr>
            <a:r>
              <a:rPr lang="en-US" sz="2000" dirty="0" smtClean="0">
                <a:latin typeface="Times New Roman" panose="02020603050405020304" pitchFamily="18" charset="0"/>
                <a:cs typeface="Times New Roman" panose="02020603050405020304" pitchFamily="18" charset="0"/>
              </a:rPr>
              <a:t>	All ANMs of </a:t>
            </a:r>
            <a:r>
              <a:rPr lang="en-US" sz="2000" dirty="0" err="1" smtClean="0">
                <a:latin typeface="Times New Roman" panose="02020603050405020304" pitchFamily="18" charset="0"/>
                <a:cs typeface="Times New Roman" panose="02020603050405020304" pitchFamily="18" charset="0"/>
              </a:rPr>
              <a:t>Anuppur</a:t>
            </a:r>
            <a:r>
              <a:rPr lang="en-US" sz="2000" dirty="0" smtClean="0">
                <a:latin typeface="Times New Roman" panose="02020603050405020304" pitchFamily="18" charset="0"/>
                <a:cs typeface="Times New Roman" panose="02020603050405020304" pitchFamily="18" charset="0"/>
              </a:rPr>
              <a:t> district for being cooperative </a:t>
            </a:r>
            <a:endParaRPr lang="en-US" sz="2000" dirty="0">
              <a:latin typeface="Times New Roman" panose="02020603050405020304" pitchFamily="18" charset="0"/>
              <a:cs typeface="Times New Roman" panose="02020603050405020304" pitchFamily="18" charset="0"/>
            </a:endParaRPr>
          </a:p>
        </p:txBody>
      </p:sp>
      <p:sp>
        <p:nvSpPr>
          <p:cNvPr id="3" name="Title 2"/>
          <p:cNvSpPr>
            <a:spLocks noGrp="1"/>
          </p:cNvSpPr>
          <p:nvPr>
            <p:ph type="title"/>
          </p:nvPr>
        </p:nvSpPr>
        <p:spPr/>
        <p:txBody>
          <a:bodyPr/>
          <a:lstStyle/>
          <a:p>
            <a:r>
              <a:rPr lang="en-US" sz="4800" dirty="0" smtClean="0">
                <a:latin typeface="Arial" pitchFamily="34" charset="0"/>
                <a:cs typeface="Arial" pitchFamily="34" charset="0"/>
              </a:rPr>
              <a:t>ACKNOWLEDGEMENTS</a:t>
            </a:r>
            <a:endParaRPr lang="en-US" sz="4800" dirty="0"/>
          </a:p>
        </p:txBody>
      </p:sp>
    </p:spTree>
    <p:extLst>
      <p:ext uri="{BB962C8B-B14F-4D97-AF65-F5344CB8AC3E}">
        <p14:creationId xmlns:p14="http://schemas.microsoft.com/office/powerpoint/2010/main" val="4970189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685800"/>
            <a:ext cx="6934200" cy="5638800"/>
          </a:xfrm>
        </p:spPr>
      </p:pic>
    </p:spTree>
    <p:extLst>
      <p:ext uri="{BB962C8B-B14F-4D97-AF65-F5344CB8AC3E}">
        <p14:creationId xmlns:p14="http://schemas.microsoft.com/office/powerpoint/2010/main" val="32045962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IN" sz="2800" b="1" dirty="0" smtClean="0">
                <a:solidFill>
                  <a:schemeClr val="tx2"/>
                </a:solidFill>
              </a:rPr>
              <a:t> </a:t>
            </a:r>
            <a:endParaRPr lang="en-IN" dirty="0">
              <a:solidFill>
                <a:schemeClr val="tx2"/>
              </a:solidFill>
            </a:endParaRPr>
          </a:p>
          <a:p>
            <a:pPr marL="0" indent="0" algn="ctr">
              <a:buNone/>
            </a:pPr>
            <a:r>
              <a:rPr lang="en-IN" i="1" dirty="0"/>
              <a:t>“Attainment of Universal Access to Equitable, Affordable and Quality health care services, accountable and responsive to people’s needs, with effective inter-</a:t>
            </a:r>
            <a:r>
              <a:rPr lang="en-IN" i="1" dirty="0" err="1"/>
              <a:t>sectoral</a:t>
            </a:r>
            <a:r>
              <a:rPr lang="en-IN" i="1" dirty="0"/>
              <a:t> convergent action to address the wider social determinants of health”.</a:t>
            </a:r>
          </a:p>
          <a:p>
            <a:pPr marL="0" indent="0" algn="ctr">
              <a:buNone/>
            </a:pPr>
            <a:endParaRPr lang="en-IN" b="1" dirty="0" smtClean="0">
              <a:solidFill>
                <a:schemeClr val="tx2"/>
              </a:solidFill>
            </a:endParaRPr>
          </a:p>
          <a:p>
            <a:pPr marL="0" indent="0">
              <a:buNone/>
            </a:pPr>
            <a:r>
              <a:rPr lang="en-IN" b="1" dirty="0" smtClean="0">
                <a:solidFill>
                  <a:schemeClr val="tx2"/>
                </a:solidFill>
              </a:rPr>
              <a:t> </a:t>
            </a:r>
            <a:endParaRPr lang="en-IN" b="1" dirty="0">
              <a:solidFill>
                <a:schemeClr val="tx2"/>
              </a:solidFill>
            </a:endParaRPr>
          </a:p>
        </p:txBody>
      </p:sp>
      <p:sp>
        <p:nvSpPr>
          <p:cNvPr id="3" name="Title 2"/>
          <p:cNvSpPr>
            <a:spLocks noGrp="1"/>
          </p:cNvSpPr>
          <p:nvPr>
            <p:ph type="title"/>
          </p:nvPr>
        </p:nvSpPr>
        <p:spPr/>
        <p:txBody>
          <a:bodyPr/>
          <a:lstStyle/>
          <a:p>
            <a:r>
              <a:rPr lang="en-IN" b="1" dirty="0"/>
              <a:t>Vision</a:t>
            </a:r>
            <a:endParaRPr lang="en-IN" dirty="0"/>
          </a:p>
        </p:txBody>
      </p:sp>
    </p:spTree>
    <p:extLst>
      <p:ext uri="{BB962C8B-B14F-4D97-AF65-F5344CB8AC3E}">
        <p14:creationId xmlns:p14="http://schemas.microsoft.com/office/powerpoint/2010/main" val="28513169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000053"/>
          </a:xfrm>
        </p:spPr>
        <p:txBody>
          <a:bodyPr>
            <a:normAutofit fontScale="85000" lnSpcReduction="20000"/>
          </a:bodyPr>
          <a:lstStyle/>
          <a:p>
            <a:pPr lvl="0" algn="just">
              <a:lnSpc>
                <a:spcPct val="110000"/>
              </a:lnSpc>
            </a:pPr>
            <a:r>
              <a:rPr lang="en-IN" dirty="0"/>
              <a:t>Safeguard the health of the poor, vulnerable and disadvantaged, and move towards a right based approach to health through entitlements and service guarantees</a:t>
            </a:r>
          </a:p>
          <a:p>
            <a:pPr lvl="0" algn="just">
              <a:lnSpc>
                <a:spcPct val="110000"/>
              </a:lnSpc>
            </a:pPr>
            <a:r>
              <a:rPr lang="en-IN" dirty="0"/>
              <a:t>Strengthen public health systems as a basis for universal access and social protection against the rising costs of health care.</a:t>
            </a:r>
          </a:p>
          <a:p>
            <a:pPr lvl="0" algn="just">
              <a:lnSpc>
                <a:spcPct val="110000"/>
              </a:lnSpc>
            </a:pPr>
            <a:r>
              <a:rPr lang="en-IN" dirty="0"/>
              <a:t>Build environment of trust between people and providers of health services.</a:t>
            </a:r>
          </a:p>
          <a:p>
            <a:pPr lvl="0" algn="just">
              <a:lnSpc>
                <a:spcPct val="110000"/>
              </a:lnSpc>
            </a:pPr>
            <a:r>
              <a:rPr lang="en-IN" dirty="0"/>
              <a:t>Empower community to become active participants in the process of attainment of highest possible levels of health.</a:t>
            </a:r>
          </a:p>
          <a:p>
            <a:pPr lvl="0" algn="just">
              <a:lnSpc>
                <a:spcPct val="110000"/>
              </a:lnSpc>
            </a:pPr>
            <a:r>
              <a:rPr lang="en-IN" dirty="0"/>
              <a:t>Institutionalize transparency and accountability in all processes and mechanisms.</a:t>
            </a:r>
          </a:p>
          <a:p>
            <a:pPr lvl="0" algn="just">
              <a:lnSpc>
                <a:spcPct val="110000"/>
              </a:lnSpc>
            </a:pPr>
            <a:r>
              <a:rPr lang="en-IN" dirty="0"/>
              <a:t>Improve efficiency to optimize use of available resources.</a:t>
            </a:r>
          </a:p>
          <a:p>
            <a:pPr marL="0" indent="0">
              <a:buNone/>
            </a:pPr>
            <a:endParaRPr lang="en-IN" dirty="0"/>
          </a:p>
        </p:txBody>
      </p:sp>
      <p:sp>
        <p:nvSpPr>
          <p:cNvPr id="3" name="Title 2"/>
          <p:cNvSpPr>
            <a:spLocks noGrp="1"/>
          </p:cNvSpPr>
          <p:nvPr>
            <p:ph type="title"/>
          </p:nvPr>
        </p:nvSpPr>
        <p:spPr/>
        <p:txBody>
          <a:bodyPr/>
          <a:lstStyle/>
          <a:p>
            <a:r>
              <a:rPr lang="en-IN" dirty="0" smtClean="0"/>
              <a:t>Core Values</a:t>
            </a:r>
            <a:endParaRPr lang="en-IN" dirty="0"/>
          </a:p>
        </p:txBody>
      </p:sp>
    </p:spTree>
    <p:extLst>
      <p:ext uri="{BB962C8B-B14F-4D97-AF65-F5344CB8AC3E}">
        <p14:creationId xmlns:p14="http://schemas.microsoft.com/office/powerpoint/2010/main" val="32320604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4228653"/>
          </a:xfrm>
        </p:spPr>
        <p:txBody>
          <a:bodyPr>
            <a:normAutofit fontScale="92500" lnSpcReduction="10000"/>
          </a:bodyPr>
          <a:lstStyle/>
          <a:p>
            <a:pPr lvl="0" algn="just">
              <a:lnSpc>
                <a:spcPct val="110000"/>
              </a:lnSpc>
            </a:pPr>
            <a:r>
              <a:rPr lang="en-IN" dirty="0"/>
              <a:t>Reduction of MMR to &lt; 100 per 100000 live births</a:t>
            </a:r>
          </a:p>
          <a:p>
            <a:pPr lvl="0" algn="just">
              <a:lnSpc>
                <a:spcPct val="110000"/>
              </a:lnSpc>
            </a:pPr>
            <a:r>
              <a:rPr lang="en-IN" dirty="0"/>
              <a:t>Reducing IMR to &lt; 27 per 1000 live births</a:t>
            </a:r>
          </a:p>
          <a:p>
            <a:pPr lvl="0" algn="just">
              <a:lnSpc>
                <a:spcPct val="110000"/>
              </a:lnSpc>
            </a:pPr>
            <a:r>
              <a:rPr lang="en-IN" dirty="0"/>
              <a:t>Reduction in NMR to &lt; 18 per 1000 live births</a:t>
            </a:r>
          </a:p>
          <a:p>
            <a:pPr lvl="0" algn="just">
              <a:lnSpc>
                <a:spcPct val="110000"/>
              </a:lnSpc>
            </a:pPr>
            <a:r>
              <a:rPr lang="en-IN" dirty="0"/>
              <a:t>Reducing TFR to 2.1</a:t>
            </a:r>
          </a:p>
          <a:p>
            <a:pPr lvl="0" algn="just">
              <a:lnSpc>
                <a:spcPct val="110000"/>
              </a:lnSpc>
            </a:pPr>
            <a:r>
              <a:rPr lang="en-IN" dirty="0"/>
              <a:t>Elimination of </a:t>
            </a:r>
            <a:r>
              <a:rPr lang="en-IN" dirty="0" err="1"/>
              <a:t>Filaria</a:t>
            </a:r>
            <a:r>
              <a:rPr lang="en-IN" dirty="0"/>
              <a:t> – in all 250 districts; </a:t>
            </a:r>
            <a:r>
              <a:rPr lang="en-IN" dirty="0">
                <a:hlinkClick r:id="rId2"/>
              </a:rPr>
              <a:t>Kala-</a:t>
            </a:r>
            <a:r>
              <a:rPr lang="en-IN" dirty="0" err="1">
                <a:hlinkClick r:id="rId2"/>
              </a:rPr>
              <a:t>azar</a:t>
            </a:r>
            <a:r>
              <a:rPr lang="en-IN" dirty="0"/>
              <a:t> in all 514 Blocks and </a:t>
            </a:r>
            <a:r>
              <a:rPr lang="en-IN" dirty="0">
                <a:hlinkClick r:id="rId3"/>
              </a:rPr>
              <a:t>Leprosy</a:t>
            </a:r>
            <a:r>
              <a:rPr lang="en-IN" dirty="0"/>
              <a:t> in all districts</a:t>
            </a:r>
          </a:p>
          <a:p>
            <a:pPr lvl="0" algn="just">
              <a:lnSpc>
                <a:spcPct val="110000"/>
              </a:lnSpc>
            </a:pPr>
            <a:r>
              <a:rPr lang="en-IN" dirty="0"/>
              <a:t>Reduction in TB prevalence and mortality by 50%</a:t>
            </a:r>
          </a:p>
          <a:p>
            <a:pPr lvl="0" algn="just">
              <a:lnSpc>
                <a:spcPct val="110000"/>
              </a:lnSpc>
            </a:pPr>
            <a:r>
              <a:rPr lang="en-IN" dirty="0"/>
              <a:t>Reduction in Annual </a:t>
            </a:r>
            <a:r>
              <a:rPr lang="en-IN" dirty="0">
                <a:hlinkClick r:id="rId4"/>
              </a:rPr>
              <a:t>Malaria</a:t>
            </a:r>
            <a:r>
              <a:rPr lang="en-IN" dirty="0"/>
              <a:t> incidence to &lt;1/1000 pop.</a:t>
            </a:r>
          </a:p>
          <a:p>
            <a:pPr lvl="0" algn="just">
              <a:lnSpc>
                <a:spcPct val="110000"/>
              </a:lnSpc>
            </a:pPr>
            <a:r>
              <a:rPr lang="en-IN" dirty="0"/>
              <a:t>Reduction in JE mortality by 50%</a:t>
            </a:r>
          </a:p>
          <a:p>
            <a:pPr lvl="0" algn="just">
              <a:lnSpc>
                <a:spcPct val="110000"/>
              </a:lnSpc>
            </a:pPr>
            <a:r>
              <a:rPr lang="en-IN" dirty="0"/>
              <a:t>Sustaining case fatality rate of less than 1% for Dengue</a:t>
            </a:r>
          </a:p>
          <a:p>
            <a:pPr>
              <a:lnSpc>
                <a:spcPct val="110000"/>
              </a:lnSpc>
            </a:pPr>
            <a:endParaRPr lang="en-IN" dirty="0"/>
          </a:p>
        </p:txBody>
      </p:sp>
      <p:sp>
        <p:nvSpPr>
          <p:cNvPr id="3" name="Title 2"/>
          <p:cNvSpPr>
            <a:spLocks noGrp="1"/>
          </p:cNvSpPr>
          <p:nvPr>
            <p:ph type="title"/>
          </p:nvPr>
        </p:nvSpPr>
        <p:spPr/>
        <p:txBody>
          <a:bodyPr/>
          <a:lstStyle/>
          <a:p>
            <a:r>
              <a:rPr lang="en-IN" dirty="0" smtClean="0"/>
              <a:t>Objectives </a:t>
            </a:r>
            <a:endParaRPr lang="en-IN" dirty="0"/>
          </a:p>
        </p:txBody>
      </p:sp>
    </p:spTree>
    <p:extLst>
      <p:ext uri="{BB962C8B-B14F-4D97-AF65-F5344CB8AC3E}">
        <p14:creationId xmlns:p14="http://schemas.microsoft.com/office/powerpoint/2010/main" val="119432480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912814040"/>
              </p:ext>
            </p:extLst>
          </p:nvPr>
        </p:nvGraphicFramePr>
        <p:xfrm>
          <a:off x="838200" y="1447800"/>
          <a:ext cx="7391400" cy="5270538"/>
        </p:xfrm>
        <a:graphic>
          <a:graphicData uri="http://schemas.openxmlformats.org/drawingml/2006/table">
            <a:tbl>
              <a:tblPr firstRow="1" firstCol="1" bandRow="1">
                <a:tableStyleId>{5C22544A-7EE6-4342-B048-85BDC9FD1C3A}</a:tableStyleId>
              </a:tblPr>
              <a:tblGrid>
                <a:gridCol w="4688384"/>
                <a:gridCol w="2703016"/>
              </a:tblGrid>
              <a:tr h="533400">
                <a:tc>
                  <a:txBody>
                    <a:bodyPr/>
                    <a:lstStyle/>
                    <a:p>
                      <a:pPr>
                        <a:lnSpc>
                          <a:spcPct val="115000"/>
                        </a:lnSpc>
                        <a:spcAft>
                          <a:spcPts val="1000"/>
                        </a:spcAft>
                      </a:pPr>
                      <a:r>
                        <a:rPr lang="en-IN" sz="1600" b="0" dirty="0">
                          <a:effectLst/>
                        </a:rPr>
                        <a:t>Institute </a:t>
                      </a:r>
                      <a:endParaRPr lang="en-IN" sz="1400" b="0" dirty="0">
                        <a:effectLst/>
                        <a:latin typeface="Calibri"/>
                        <a:ea typeface="Calibri"/>
                        <a:cs typeface="Times New Roman"/>
                      </a:endParaRPr>
                    </a:p>
                  </a:txBody>
                  <a:tcPr marL="68580" marR="68580" marT="0" marB="0"/>
                </a:tc>
                <a:tc>
                  <a:txBody>
                    <a:bodyPr/>
                    <a:lstStyle/>
                    <a:p>
                      <a:pPr>
                        <a:lnSpc>
                          <a:spcPct val="115000"/>
                        </a:lnSpc>
                        <a:spcAft>
                          <a:spcPts val="1000"/>
                        </a:spcAft>
                      </a:pPr>
                      <a:r>
                        <a:rPr lang="en-IN" sz="1600" b="0" dirty="0">
                          <a:effectLst/>
                        </a:rPr>
                        <a:t>Position as on 31/1/2015 </a:t>
                      </a:r>
                      <a:endParaRPr lang="en-IN" sz="1400" b="0" dirty="0">
                        <a:effectLst/>
                        <a:latin typeface="Calibri"/>
                        <a:ea typeface="Calibri"/>
                        <a:cs typeface="Times New Roman"/>
                      </a:endParaRPr>
                    </a:p>
                  </a:txBody>
                  <a:tcPr marL="68580" marR="68580" marT="0" marB="0"/>
                </a:tc>
              </a:tr>
              <a:tr h="789523">
                <a:tc>
                  <a:txBody>
                    <a:bodyPr/>
                    <a:lstStyle/>
                    <a:p>
                      <a:pPr>
                        <a:lnSpc>
                          <a:spcPct val="115000"/>
                        </a:lnSpc>
                        <a:spcAft>
                          <a:spcPts val="1000"/>
                        </a:spcAft>
                      </a:pPr>
                      <a:r>
                        <a:rPr lang="en-IN" sz="1200" dirty="0">
                          <a:effectLst/>
                        </a:rPr>
                        <a:t>District Hospital </a:t>
                      </a:r>
                      <a:endParaRPr lang="en-IN" sz="1100" dirty="0">
                        <a:effectLst/>
                      </a:endParaRPr>
                    </a:p>
                    <a:p>
                      <a:pPr>
                        <a:lnSpc>
                          <a:spcPct val="115000"/>
                        </a:lnSpc>
                        <a:spcAft>
                          <a:spcPts val="1000"/>
                        </a:spcAft>
                      </a:pPr>
                      <a:r>
                        <a:rPr lang="en-IN" sz="1200" dirty="0">
                          <a:effectLst/>
                        </a:rPr>
                        <a:t>Total number of beds </a:t>
                      </a:r>
                      <a:endParaRPr lang="en-IN" sz="1100" dirty="0">
                        <a:effectLst/>
                        <a:latin typeface="Calibri"/>
                        <a:ea typeface="Calibri"/>
                        <a:cs typeface="Times New Roman"/>
                      </a:endParaRPr>
                    </a:p>
                  </a:txBody>
                  <a:tcPr marL="68580" marR="68580" marT="0" marB="0"/>
                </a:tc>
                <a:tc>
                  <a:txBody>
                    <a:bodyPr/>
                    <a:lstStyle/>
                    <a:p>
                      <a:pPr>
                        <a:lnSpc>
                          <a:spcPct val="115000"/>
                        </a:lnSpc>
                        <a:spcAft>
                          <a:spcPts val="1000"/>
                        </a:spcAft>
                      </a:pPr>
                      <a:r>
                        <a:rPr lang="en-IN" sz="1200" b="1" dirty="0">
                          <a:effectLst/>
                        </a:rPr>
                        <a:t>51</a:t>
                      </a:r>
                      <a:endParaRPr lang="en-IN" sz="1100" b="1" dirty="0">
                        <a:effectLst/>
                      </a:endParaRPr>
                    </a:p>
                    <a:p>
                      <a:pPr>
                        <a:lnSpc>
                          <a:spcPct val="115000"/>
                        </a:lnSpc>
                        <a:spcAft>
                          <a:spcPts val="1000"/>
                        </a:spcAft>
                      </a:pPr>
                      <a:r>
                        <a:rPr lang="en-IN" sz="1200" b="1" dirty="0">
                          <a:effectLst/>
                        </a:rPr>
                        <a:t>13700</a:t>
                      </a:r>
                      <a:endParaRPr lang="en-IN" sz="1100" b="1" dirty="0">
                        <a:effectLst/>
                        <a:latin typeface="Calibri"/>
                        <a:ea typeface="Calibri"/>
                        <a:cs typeface="Times New Roman"/>
                      </a:endParaRPr>
                    </a:p>
                  </a:txBody>
                  <a:tcPr marL="68580" marR="68580" marT="0" marB="0"/>
                </a:tc>
              </a:tr>
              <a:tr h="789523">
                <a:tc>
                  <a:txBody>
                    <a:bodyPr/>
                    <a:lstStyle/>
                    <a:p>
                      <a:pPr>
                        <a:lnSpc>
                          <a:spcPct val="115000"/>
                        </a:lnSpc>
                        <a:spcAft>
                          <a:spcPts val="1000"/>
                        </a:spcAft>
                      </a:pPr>
                      <a:r>
                        <a:rPr lang="en-IN" sz="1200">
                          <a:effectLst/>
                        </a:rPr>
                        <a:t>Civil Hospital </a:t>
                      </a:r>
                      <a:endParaRPr lang="en-IN" sz="1100">
                        <a:effectLst/>
                      </a:endParaRPr>
                    </a:p>
                    <a:p>
                      <a:pPr>
                        <a:lnSpc>
                          <a:spcPct val="115000"/>
                        </a:lnSpc>
                        <a:spcAft>
                          <a:spcPts val="1000"/>
                        </a:spcAft>
                      </a:pPr>
                      <a:r>
                        <a:rPr lang="en-IN" sz="1200">
                          <a:effectLst/>
                        </a:rPr>
                        <a:t>Total number of beds</a:t>
                      </a:r>
                      <a:endParaRPr lang="en-IN" sz="1100">
                        <a:effectLst/>
                        <a:latin typeface="Calibri"/>
                        <a:ea typeface="Calibri"/>
                        <a:cs typeface="Times New Roman"/>
                      </a:endParaRPr>
                    </a:p>
                  </a:txBody>
                  <a:tcPr marL="68580" marR="68580" marT="0" marB="0"/>
                </a:tc>
                <a:tc>
                  <a:txBody>
                    <a:bodyPr/>
                    <a:lstStyle/>
                    <a:p>
                      <a:pPr>
                        <a:lnSpc>
                          <a:spcPct val="115000"/>
                        </a:lnSpc>
                        <a:spcAft>
                          <a:spcPts val="1000"/>
                        </a:spcAft>
                      </a:pPr>
                      <a:r>
                        <a:rPr lang="en-IN" sz="1200" b="1" dirty="0">
                          <a:effectLst/>
                        </a:rPr>
                        <a:t>66</a:t>
                      </a:r>
                      <a:endParaRPr lang="en-IN" sz="1100" b="1" dirty="0">
                        <a:effectLst/>
                      </a:endParaRPr>
                    </a:p>
                    <a:p>
                      <a:pPr>
                        <a:lnSpc>
                          <a:spcPct val="115000"/>
                        </a:lnSpc>
                        <a:spcAft>
                          <a:spcPts val="1000"/>
                        </a:spcAft>
                      </a:pPr>
                      <a:r>
                        <a:rPr lang="en-IN" sz="1200" b="1" dirty="0">
                          <a:effectLst/>
                        </a:rPr>
                        <a:t>4467</a:t>
                      </a:r>
                      <a:endParaRPr lang="en-IN" sz="1100" b="1" dirty="0">
                        <a:effectLst/>
                        <a:latin typeface="Calibri"/>
                        <a:ea typeface="Calibri"/>
                        <a:cs typeface="Times New Roman"/>
                      </a:endParaRPr>
                    </a:p>
                  </a:txBody>
                  <a:tcPr marL="68580" marR="68580" marT="0" marB="0"/>
                </a:tc>
              </a:tr>
              <a:tr h="789523">
                <a:tc>
                  <a:txBody>
                    <a:bodyPr/>
                    <a:lstStyle/>
                    <a:p>
                      <a:pPr>
                        <a:lnSpc>
                          <a:spcPct val="115000"/>
                        </a:lnSpc>
                        <a:spcAft>
                          <a:spcPts val="1000"/>
                        </a:spcAft>
                      </a:pPr>
                      <a:r>
                        <a:rPr lang="en-IN" sz="1200">
                          <a:effectLst/>
                        </a:rPr>
                        <a:t>Community Health Centre </a:t>
                      </a:r>
                      <a:endParaRPr lang="en-IN" sz="1100">
                        <a:effectLst/>
                      </a:endParaRPr>
                    </a:p>
                    <a:p>
                      <a:pPr>
                        <a:lnSpc>
                          <a:spcPct val="115000"/>
                        </a:lnSpc>
                        <a:spcAft>
                          <a:spcPts val="1000"/>
                        </a:spcAft>
                      </a:pPr>
                      <a:r>
                        <a:rPr lang="en-IN" sz="1200">
                          <a:effectLst/>
                        </a:rPr>
                        <a:t>Total number of beds</a:t>
                      </a:r>
                      <a:endParaRPr lang="en-IN" sz="1100">
                        <a:effectLst/>
                        <a:latin typeface="Calibri"/>
                        <a:ea typeface="Calibri"/>
                        <a:cs typeface="Times New Roman"/>
                      </a:endParaRPr>
                    </a:p>
                  </a:txBody>
                  <a:tcPr marL="68580" marR="68580" marT="0" marB="0"/>
                </a:tc>
                <a:tc>
                  <a:txBody>
                    <a:bodyPr/>
                    <a:lstStyle/>
                    <a:p>
                      <a:pPr>
                        <a:lnSpc>
                          <a:spcPct val="115000"/>
                        </a:lnSpc>
                        <a:spcAft>
                          <a:spcPts val="1000"/>
                        </a:spcAft>
                      </a:pPr>
                      <a:r>
                        <a:rPr lang="en-IN" sz="1200" b="1" dirty="0">
                          <a:effectLst/>
                        </a:rPr>
                        <a:t>334</a:t>
                      </a:r>
                      <a:endParaRPr lang="en-IN" sz="1100" b="1" dirty="0">
                        <a:effectLst/>
                      </a:endParaRPr>
                    </a:p>
                    <a:p>
                      <a:pPr>
                        <a:lnSpc>
                          <a:spcPct val="115000"/>
                        </a:lnSpc>
                        <a:spcAft>
                          <a:spcPts val="1000"/>
                        </a:spcAft>
                      </a:pPr>
                      <a:r>
                        <a:rPr lang="en-IN" sz="1200" b="1" dirty="0">
                          <a:effectLst/>
                        </a:rPr>
                        <a:t>10020</a:t>
                      </a:r>
                      <a:endParaRPr lang="en-IN" sz="1100" b="1" dirty="0">
                        <a:effectLst/>
                        <a:latin typeface="Calibri"/>
                        <a:ea typeface="Calibri"/>
                        <a:cs typeface="Times New Roman"/>
                      </a:endParaRPr>
                    </a:p>
                  </a:txBody>
                  <a:tcPr marL="68580" marR="68580" marT="0" marB="0"/>
                </a:tc>
              </a:tr>
              <a:tr h="789523">
                <a:tc>
                  <a:txBody>
                    <a:bodyPr/>
                    <a:lstStyle/>
                    <a:p>
                      <a:pPr>
                        <a:lnSpc>
                          <a:spcPct val="115000"/>
                        </a:lnSpc>
                        <a:spcAft>
                          <a:spcPts val="1000"/>
                        </a:spcAft>
                      </a:pPr>
                      <a:r>
                        <a:rPr lang="en-IN" sz="1200">
                          <a:effectLst/>
                        </a:rPr>
                        <a:t>Primary Health Centre</a:t>
                      </a:r>
                      <a:endParaRPr lang="en-IN" sz="1100">
                        <a:effectLst/>
                      </a:endParaRPr>
                    </a:p>
                    <a:p>
                      <a:pPr>
                        <a:lnSpc>
                          <a:spcPct val="115000"/>
                        </a:lnSpc>
                        <a:spcAft>
                          <a:spcPts val="1000"/>
                        </a:spcAft>
                      </a:pPr>
                      <a:r>
                        <a:rPr lang="en-IN" sz="1200">
                          <a:effectLst/>
                        </a:rPr>
                        <a:t>Total number of beds</a:t>
                      </a:r>
                      <a:endParaRPr lang="en-IN" sz="1100">
                        <a:effectLst/>
                        <a:latin typeface="Calibri"/>
                        <a:ea typeface="Calibri"/>
                        <a:cs typeface="Times New Roman"/>
                      </a:endParaRPr>
                    </a:p>
                  </a:txBody>
                  <a:tcPr marL="68580" marR="68580" marT="0" marB="0"/>
                </a:tc>
                <a:tc>
                  <a:txBody>
                    <a:bodyPr/>
                    <a:lstStyle/>
                    <a:p>
                      <a:pPr>
                        <a:lnSpc>
                          <a:spcPct val="115000"/>
                        </a:lnSpc>
                        <a:spcAft>
                          <a:spcPts val="1000"/>
                        </a:spcAft>
                      </a:pPr>
                      <a:r>
                        <a:rPr lang="en-IN" sz="1200" b="1" dirty="0">
                          <a:effectLst/>
                        </a:rPr>
                        <a:t>1171</a:t>
                      </a:r>
                      <a:endParaRPr lang="en-IN" sz="1100" b="1" dirty="0">
                        <a:effectLst/>
                      </a:endParaRPr>
                    </a:p>
                    <a:p>
                      <a:pPr>
                        <a:lnSpc>
                          <a:spcPct val="115000"/>
                        </a:lnSpc>
                        <a:spcAft>
                          <a:spcPts val="1000"/>
                        </a:spcAft>
                      </a:pPr>
                      <a:r>
                        <a:rPr lang="en-IN" sz="1200" b="1" dirty="0">
                          <a:effectLst/>
                        </a:rPr>
                        <a:t>7026</a:t>
                      </a:r>
                      <a:endParaRPr lang="en-IN" sz="1100" b="1" dirty="0">
                        <a:effectLst/>
                        <a:latin typeface="Calibri"/>
                        <a:ea typeface="Calibri"/>
                        <a:cs typeface="Times New Roman"/>
                      </a:endParaRPr>
                    </a:p>
                  </a:txBody>
                  <a:tcPr marL="68580" marR="68580" marT="0" marB="0"/>
                </a:tc>
              </a:tr>
              <a:tr h="789523">
                <a:tc>
                  <a:txBody>
                    <a:bodyPr/>
                    <a:lstStyle/>
                    <a:p>
                      <a:pPr>
                        <a:lnSpc>
                          <a:spcPct val="115000"/>
                        </a:lnSpc>
                        <a:spcAft>
                          <a:spcPts val="1000"/>
                        </a:spcAft>
                      </a:pPr>
                      <a:r>
                        <a:rPr lang="en-IN" sz="1200">
                          <a:effectLst/>
                        </a:rPr>
                        <a:t>Sub Health Centre </a:t>
                      </a:r>
                      <a:endParaRPr lang="en-IN" sz="1100">
                        <a:effectLst/>
                      </a:endParaRPr>
                    </a:p>
                    <a:p>
                      <a:pPr>
                        <a:lnSpc>
                          <a:spcPct val="115000"/>
                        </a:lnSpc>
                        <a:spcAft>
                          <a:spcPts val="1000"/>
                        </a:spcAft>
                      </a:pPr>
                      <a:r>
                        <a:rPr lang="en-IN" sz="1200">
                          <a:effectLst/>
                        </a:rPr>
                        <a:t>Total number of beds</a:t>
                      </a:r>
                      <a:endParaRPr lang="en-IN" sz="1100">
                        <a:effectLst/>
                        <a:latin typeface="Calibri"/>
                        <a:ea typeface="Calibri"/>
                        <a:cs typeface="Times New Roman"/>
                      </a:endParaRPr>
                    </a:p>
                  </a:txBody>
                  <a:tcPr marL="68580" marR="68580" marT="0" marB="0"/>
                </a:tc>
                <a:tc>
                  <a:txBody>
                    <a:bodyPr/>
                    <a:lstStyle/>
                    <a:p>
                      <a:pPr>
                        <a:lnSpc>
                          <a:spcPct val="115000"/>
                        </a:lnSpc>
                        <a:spcAft>
                          <a:spcPts val="1000"/>
                        </a:spcAft>
                      </a:pPr>
                      <a:r>
                        <a:rPr lang="en-IN" sz="1200" b="1" dirty="0">
                          <a:effectLst/>
                        </a:rPr>
                        <a:t>9192</a:t>
                      </a:r>
                      <a:endParaRPr lang="en-IN" sz="1100" b="1" dirty="0">
                        <a:effectLst/>
                      </a:endParaRPr>
                    </a:p>
                    <a:p>
                      <a:pPr>
                        <a:lnSpc>
                          <a:spcPct val="115000"/>
                        </a:lnSpc>
                        <a:spcAft>
                          <a:spcPts val="1000"/>
                        </a:spcAft>
                      </a:pPr>
                      <a:r>
                        <a:rPr lang="en-IN" sz="1200" b="1" dirty="0">
                          <a:effectLst/>
                        </a:rPr>
                        <a:t>400 (approx.)</a:t>
                      </a:r>
                      <a:endParaRPr lang="en-IN" sz="1100" b="1" dirty="0">
                        <a:effectLst/>
                        <a:latin typeface="Calibri"/>
                        <a:ea typeface="Calibri"/>
                        <a:cs typeface="Times New Roman"/>
                      </a:endParaRPr>
                    </a:p>
                  </a:txBody>
                  <a:tcPr marL="68580" marR="68580" marT="0" marB="0"/>
                </a:tc>
              </a:tr>
              <a:tr h="789523">
                <a:tc>
                  <a:txBody>
                    <a:bodyPr/>
                    <a:lstStyle/>
                    <a:p>
                      <a:pPr>
                        <a:lnSpc>
                          <a:spcPct val="115000"/>
                        </a:lnSpc>
                        <a:spcAft>
                          <a:spcPts val="1000"/>
                        </a:spcAft>
                      </a:pPr>
                      <a:r>
                        <a:rPr lang="en-IN" sz="1200">
                          <a:effectLst/>
                          <a:latin typeface="Times New Roman"/>
                          <a:ea typeface="Calibri"/>
                          <a:cs typeface="Times New Roman"/>
                        </a:rPr>
                        <a:t>Civil dispensary( Urban) </a:t>
                      </a:r>
                      <a:endParaRPr lang="en-IN" sz="1100">
                        <a:effectLst/>
                        <a:latin typeface="Calibri"/>
                        <a:ea typeface="Calibri"/>
                        <a:cs typeface="Times New Roman"/>
                      </a:endParaRPr>
                    </a:p>
                    <a:p>
                      <a:pPr>
                        <a:lnSpc>
                          <a:spcPct val="115000"/>
                        </a:lnSpc>
                        <a:spcAft>
                          <a:spcPts val="1000"/>
                        </a:spcAft>
                      </a:pPr>
                      <a:r>
                        <a:rPr lang="en-IN" sz="1200">
                          <a:effectLst/>
                          <a:latin typeface="Times New Roman"/>
                          <a:ea typeface="Calibri"/>
                          <a:cs typeface="Times New Roman"/>
                        </a:rPr>
                        <a:t>Urban Family welfare center </a:t>
                      </a:r>
                      <a:endParaRPr lang="en-IN" sz="1100">
                        <a:effectLst/>
                        <a:latin typeface="Calibri"/>
                        <a:ea typeface="Calibri"/>
                        <a:cs typeface="Times New Roman"/>
                      </a:endParaRPr>
                    </a:p>
                  </a:txBody>
                  <a:tcPr marL="68580" marR="68580" marT="0" marB="0"/>
                </a:tc>
                <a:tc>
                  <a:txBody>
                    <a:bodyPr/>
                    <a:lstStyle/>
                    <a:p>
                      <a:pPr>
                        <a:lnSpc>
                          <a:spcPct val="115000"/>
                        </a:lnSpc>
                        <a:spcAft>
                          <a:spcPts val="1000"/>
                        </a:spcAft>
                      </a:pPr>
                      <a:r>
                        <a:rPr lang="en-IN" sz="1200" b="1" dirty="0">
                          <a:effectLst/>
                          <a:latin typeface="Times New Roman"/>
                          <a:ea typeface="Calibri"/>
                          <a:cs typeface="Times New Roman"/>
                        </a:rPr>
                        <a:t>92</a:t>
                      </a:r>
                      <a:endParaRPr lang="en-IN" sz="1100" b="1" dirty="0">
                        <a:effectLst/>
                        <a:latin typeface="Calibri"/>
                        <a:ea typeface="Calibri"/>
                        <a:cs typeface="Times New Roman"/>
                      </a:endParaRPr>
                    </a:p>
                    <a:p>
                      <a:pPr>
                        <a:lnSpc>
                          <a:spcPct val="115000"/>
                        </a:lnSpc>
                        <a:spcAft>
                          <a:spcPts val="1000"/>
                        </a:spcAft>
                      </a:pPr>
                      <a:r>
                        <a:rPr lang="en-IN" sz="1200" b="1" dirty="0" smtClean="0">
                          <a:effectLst/>
                          <a:latin typeface="Times New Roman"/>
                          <a:ea typeface="Calibri"/>
                          <a:cs typeface="Times New Roman"/>
                        </a:rPr>
                        <a:t>96</a:t>
                      </a:r>
                      <a:endParaRPr lang="en-IN" sz="1100" b="1" dirty="0">
                        <a:effectLst/>
                        <a:latin typeface="Calibri"/>
                        <a:ea typeface="Calibri"/>
                        <a:cs typeface="Times New Roman"/>
                      </a:endParaRPr>
                    </a:p>
                  </a:txBody>
                  <a:tcPr marL="68580" marR="68580" marT="0" marB="0"/>
                </a:tc>
              </a:tr>
            </a:tbl>
          </a:graphicData>
        </a:graphic>
      </p:graphicFrame>
      <p:sp>
        <p:nvSpPr>
          <p:cNvPr id="3" name="Title 2"/>
          <p:cNvSpPr>
            <a:spLocks noGrp="1"/>
          </p:cNvSpPr>
          <p:nvPr>
            <p:ph type="title"/>
          </p:nvPr>
        </p:nvSpPr>
        <p:spPr>
          <a:xfrm>
            <a:off x="685800" y="228600"/>
            <a:ext cx="7756263" cy="1054250"/>
          </a:xfrm>
        </p:spPr>
        <p:txBody>
          <a:bodyPr/>
          <a:lstStyle/>
          <a:p>
            <a:r>
              <a:rPr lang="en-IN" dirty="0" smtClean="0"/>
              <a:t>State Profile of M.P</a:t>
            </a:r>
            <a:endParaRPr lang="en-IN" dirty="0"/>
          </a:p>
        </p:txBody>
      </p:sp>
    </p:spTree>
    <p:extLst>
      <p:ext uri="{BB962C8B-B14F-4D97-AF65-F5344CB8AC3E}">
        <p14:creationId xmlns:p14="http://schemas.microsoft.com/office/powerpoint/2010/main" val="27497249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55465123"/>
              </p:ext>
            </p:extLst>
          </p:nvPr>
        </p:nvGraphicFramePr>
        <p:xfrm>
          <a:off x="698500" y="2247900"/>
          <a:ext cx="7746999" cy="3947160"/>
        </p:xfrm>
        <a:graphic>
          <a:graphicData uri="http://schemas.openxmlformats.org/drawingml/2006/table">
            <a:tbl>
              <a:tblPr firstRow="1" bandRow="1">
                <a:tableStyleId>{5C22544A-7EE6-4342-B048-85BDC9FD1C3A}</a:tableStyleId>
              </a:tblPr>
              <a:tblGrid>
                <a:gridCol w="2582333"/>
                <a:gridCol w="2582333"/>
                <a:gridCol w="2582333"/>
              </a:tblGrid>
              <a:tr h="370840">
                <a:tc>
                  <a:txBody>
                    <a:bodyPr/>
                    <a:lstStyle/>
                    <a:p>
                      <a:r>
                        <a:rPr lang="en-IN" dirty="0" smtClean="0"/>
                        <a:t>Indicators</a:t>
                      </a:r>
                      <a:endParaRPr lang="en-IN" dirty="0"/>
                    </a:p>
                  </a:txBody>
                  <a:tcPr/>
                </a:tc>
                <a:tc>
                  <a:txBody>
                    <a:bodyPr/>
                    <a:lstStyle/>
                    <a:p>
                      <a:r>
                        <a:rPr lang="en-IN" dirty="0" smtClean="0"/>
                        <a:t>Urban </a:t>
                      </a:r>
                      <a:endParaRPr lang="en-IN" dirty="0"/>
                    </a:p>
                  </a:txBody>
                  <a:tcPr/>
                </a:tc>
                <a:tc>
                  <a:txBody>
                    <a:bodyPr/>
                    <a:lstStyle/>
                    <a:p>
                      <a:r>
                        <a:rPr lang="en-IN" dirty="0" smtClean="0"/>
                        <a:t>Rural</a:t>
                      </a:r>
                      <a:endParaRPr lang="en-IN" dirty="0"/>
                    </a:p>
                  </a:txBody>
                  <a:tcPr/>
                </a:tc>
              </a:tr>
              <a:tr h="370840">
                <a:tc>
                  <a:txBody>
                    <a:bodyPr/>
                    <a:lstStyle/>
                    <a:p>
                      <a:r>
                        <a:rPr lang="en-IN" dirty="0" smtClean="0"/>
                        <a:t>Infant Mortality Rate </a:t>
                      </a:r>
                      <a:endParaRPr lang="en-IN" dirty="0"/>
                    </a:p>
                  </a:txBody>
                  <a:tcPr/>
                </a:tc>
                <a:tc>
                  <a:txBody>
                    <a:bodyPr/>
                    <a:lstStyle/>
                    <a:p>
                      <a:r>
                        <a:rPr lang="en-IN" dirty="0" smtClean="0"/>
                        <a:t>44 </a:t>
                      </a:r>
                      <a:endParaRPr lang="en-IN" dirty="0"/>
                    </a:p>
                  </a:txBody>
                  <a:tcPr/>
                </a:tc>
                <a:tc>
                  <a:txBody>
                    <a:bodyPr/>
                    <a:lstStyle/>
                    <a:p>
                      <a:r>
                        <a:rPr lang="en-IN" dirty="0" smtClean="0"/>
                        <a:t>54</a:t>
                      </a:r>
                      <a:endParaRPr lang="en-IN" dirty="0"/>
                    </a:p>
                  </a:txBody>
                  <a:tcPr/>
                </a:tc>
              </a:tr>
              <a:tr h="370840">
                <a:tc>
                  <a:txBody>
                    <a:bodyPr/>
                    <a:lstStyle/>
                    <a:p>
                      <a:r>
                        <a:rPr lang="en-IN" dirty="0" smtClean="0"/>
                        <a:t>Under-five mortality rate (U5MR)</a:t>
                      </a:r>
                      <a:endParaRPr lang="en-IN" dirty="0"/>
                    </a:p>
                  </a:txBody>
                  <a:tcPr/>
                </a:tc>
                <a:tc>
                  <a:txBody>
                    <a:bodyPr/>
                    <a:lstStyle/>
                    <a:p>
                      <a:r>
                        <a:rPr lang="en-IN" dirty="0" smtClean="0"/>
                        <a:t>52</a:t>
                      </a:r>
                      <a:endParaRPr lang="en-IN" dirty="0"/>
                    </a:p>
                  </a:txBody>
                  <a:tcPr/>
                </a:tc>
                <a:tc>
                  <a:txBody>
                    <a:bodyPr/>
                    <a:lstStyle/>
                    <a:p>
                      <a:r>
                        <a:rPr lang="en-IN" dirty="0" smtClean="0"/>
                        <a:t>69</a:t>
                      </a:r>
                      <a:endParaRPr lang="en-IN" dirty="0"/>
                    </a:p>
                  </a:txBody>
                  <a:tcPr/>
                </a:tc>
              </a:tr>
              <a:tr h="370840">
                <a:tc>
                  <a:txBody>
                    <a:bodyPr/>
                    <a:lstStyle/>
                    <a:p>
                      <a:r>
                        <a:rPr lang="en-IN" dirty="0" smtClean="0"/>
                        <a:t>Women who are literate (%)</a:t>
                      </a:r>
                      <a:endParaRPr lang="en-IN" dirty="0"/>
                    </a:p>
                  </a:txBody>
                  <a:tcPr/>
                </a:tc>
                <a:tc>
                  <a:txBody>
                    <a:bodyPr/>
                    <a:lstStyle/>
                    <a:p>
                      <a:r>
                        <a:rPr lang="en-IN" dirty="0" smtClean="0"/>
                        <a:t>77.5</a:t>
                      </a:r>
                      <a:endParaRPr lang="en-IN" dirty="0"/>
                    </a:p>
                  </a:txBody>
                  <a:tcPr/>
                </a:tc>
                <a:tc>
                  <a:txBody>
                    <a:bodyPr/>
                    <a:lstStyle/>
                    <a:p>
                      <a:r>
                        <a:rPr lang="en-IN" dirty="0" smtClean="0"/>
                        <a:t>51.4</a:t>
                      </a:r>
                      <a:endParaRPr lang="en-IN" dirty="0"/>
                    </a:p>
                  </a:txBody>
                  <a:tcPr/>
                </a:tc>
              </a:tr>
              <a:tr h="370840">
                <a:tc>
                  <a:txBody>
                    <a:bodyPr/>
                    <a:lstStyle/>
                    <a:p>
                      <a:r>
                        <a:rPr lang="en-IN" dirty="0" smtClean="0"/>
                        <a:t>Men who are literate (%)</a:t>
                      </a:r>
                      <a:endParaRPr lang="en-IN" dirty="0"/>
                    </a:p>
                  </a:txBody>
                  <a:tcPr/>
                </a:tc>
                <a:tc>
                  <a:txBody>
                    <a:bodyPr/>
                    <a:lstStyle/>
                    <a:p>
                      <a:r>
                        <a:rPr lang="en-IN" dirty="0" smtClean="0"/>
                        <a:t>88.7</a:t>
                      </a:r>
                      <a:endParaRPr lang="en-IN" dirty="0"/>
                    </a:p>
                  </a:txBody>
                  <a:tcPr/>
                </a:tc>
                <a:tc>
                  <a:txBody>
                    <a:bodyPr/>
                    <a:lstStyle/>
                    <a:p>
                      <a:r>
                        <a:rPr lang="en-IN" dirty="0" smtClean="0"/>
                        <a:t>78.5</a:t>
                      </a:r>
                      <a:endParaRPr lang="en-IN" dirty="0"/>
                    </a:p>
                  </a:txBody>
                  <a:tcPr/>
                </a:tc>
              </a:tr>
              <a:tr h="370840">
                <a:tc>
                  <a:txBody>
                    <a:bodyPr/>
                    <a:lstStyle/>
                    <a:p>
                      <a:r>
                        <a:rPr lang="en-IN" dirty="0" smtClean="0"/>
                        <a:t>Mothers who had at least 4 antenatal care visits (%)</a:t>
                      </a:r>
                      <a:endParaRPr lang="en-IN" dirty="0"/>
                    </a:p>
                  </a:txBody>
                  <a:tcPr/>
                </a:tc>
                <a:tc>
                  <a:txBody>
                    <a:bodyPr/>
                    <a:lstStyle/>
                    <a:p>
                      <a:r>
                        <a:rPr lang="en-IN" dirty="0" smtClean="0"/>
                        <a:t>51.6</a:t>
                      </a:r>
                      <a:endParaRPr lang="en-IN" dirty="0"/>
                    </a:p>
                  </a:txBody>
                  <a:tcPr/>
                </a:tc>
                <a:tc>
                  <a:txBody>
                    <a:bodyPr/>
                    <a:lstStyle/>
                    <a:p>
                      <a:r>
                        <a:rPr lang="en-IN" dirty="0" smtClean="0"/>
                        <a:t>29.6</a:t>
                      </a:r>
                      <a:endParaRPr lang="en-IN" dirty="0"/>
                    </a:p>
                  </a:txBody>
                  <a:tcPr/>
                </a:tc>
              </a:tr>
              <a:tr h="370840">
                <a:tc>
                  <a:txBody>
                    <a:bodyPr/>
                    <a:lstStyle/>
                    <a:p>
                      <a:r>
                        <a:rPr lang="en-IN" dirty="0" smtClean="0"/>
                        <a:t>Institutional births (%)</a:t>
                      </a:r>
                      <a:endParaRPr lang="en-IN" dirty="0"/>
                    </a:p>
                  </a:txBody>
                  <a:tcPr/>
                </a:tc>
                <a:tc>
                  <a:txBody>
                    <a:bodyPr/>
                    <a:lstStyle/>
                    <a:p>
                      <a:r>
                        <a:rPr lang="en-IN" dirty="0" smtClean="0"/>
                        <a:t>93.8</a:t>
                      </a:r>
                      <a:endParaRPr lang="en-IN" dirty="0"/>
                    </a:p>
                  </a:txBody>
                  <a:tcPr/>
                </a:tc>
                <a:tc>
                  <a:txBody>
                    <a:bodyPr/>
                    <a:lstStyle/>
                    <a:p>
                      <a:r>
                        <a:rPr lang="en-IN" dirty="0" smtClean="0"/>
                        <a:t>76.4</a:t>
                      </a:r>
                      <a:endParaRPr lang="en-IN" dirty="0"/>
                    </a:p>
                  </a:txBody>
                  <a:tcPr/>
                </a:tc>
              </a:tr>
            </a:tbl>
          </a:graphicData>
        </a:graphic>
      </p:graphicFrame>
      <p:sp>
        <p:nvSpPr>
          <p:cNvPr id="3" name="Title 2"/>
          <p:cNvSpPr>
            <a:spLocks noGrp="1"/>
          </p:cNvSpPr>
          <p:nvPr>
            <p:ph type="title"/>
          </p:nvPr>
        </p:nvSpPr>
        <p:spPr/>
        <p:txBody>
          <a:bodyPr/>
          <a:lstStyle/>
          <a:p>
            <a:r>
              <a:rPr lang="en-IN" dirty="0" smtClean="0"/>
              <a:t>State Profile </a:t>
            </a:r>
            <a:r>
              <a:rPr lang="en-IN" dirty="0" err="1" smtClean="0"/>
              <a:t>Contd</a:t>
            </a:r>
            <a:r>
              <a:rPr lang="en-IN" dirty="0" smtClean="0"/>
              <a:t>…</a:t>
            </a:r>
            <a:endParaRPr lang="en-IN" dirty="0"/>
          </a:p>
        </p:txBody>
      </p:sp>
    </p:spTree>
    <p:extLst>
      <p:ext uri="{BB962C8B-B14F-4D97-AF65-F5344CB8AC3E}">
        <p14:creationId xmlns:p14="http://schemas.microsoft.com/office/powerpoint/2010/main" val="24558406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83631"/>
            <a:ext cx="5327277" cy="1886921"/>
          </a:xfrm>
        </p:spPr>
        <p:txBody>
          <a:bodyPr/>
          <a:lstStyle/>
          <a:p>
            <a:r>
              <a:rPr lang="en-IN" sz="5400" dirty="0"/>
              <a:t>District Profile</a:t>
            </a:r>
            <a:r>
              <a:rPr lang="en-IN" sz="6000" dirty="0"/>
              <a:t> </a:t>
            </a:r>
          </a:p>
        </p:txBody>
      </p:sp>
      <p:sp>
        <p:nvSpPr>
          <p:cNvPr id="4" name="Text Placeholder 3"/>
          <p:cNvSpPr>
            <a:spLocks noGrp="1"/>
          </p:cNvSpPr>
          <p:nvPr>
            <p:ph type="body" sz="half" idx="2"/>
          </p:nvPr>
        </p:nvSpPr>
        <p:spPr>
          <a:xfrm>
            <a:off x="5029200" y="1181100"/>
            <a:ext cx="3841629" cy="5372100"/>
          </a:xfrm>
        </p:spPr>
        <p:txBody>
          <a:bodyPr>
            <a:normAutofit/>
          </a:bodyPr>
          <a:lstStyle/>
          <a:p>
            <a:pPr marL="285750" indent="-285750" algn="just">
              <a:buFont typeface="Wingdings" pitchFamily="2" charset="2"/>
              <a:buChar char="ü"/>
            </a:pPr>
            <a:r>
              <a:rPr lang="en-IN" sz="1800" b="1" dirty="0" err="1"/>
              <a:t>Anuppur</a:t>
            </a:r>
            <a:r>
              <a:rPr lang="en-IN" dirty="0"/>
              <a:t> </a:t>
            </a:r>
            <a:r>
              <a:rPr lang="en-IN" dirty="0" smtClean="0"/>
              <a:t>district </a:t>
            </a:r>
            <a:r>
              <a:rPr lang="en-IN" dirty="0"/>
              <a:t>situated in the north eastern part of Madhya Pradesh, this District came into existence on 15th August 2003 by re-organising </a:t>
            </a:r>
            <a:r>
              <a:rPr lang="en-IN" dirty="0" err="1"/>
              <a:t>Shahdol</a:t>
            </a:r>
            <a:r>
              <a:rPr lang="en-IN" dirty="0"/>
              <a:t> District.</a:t>
            </a:r>
          </a:p>
          <a:p>
            <a:pPr marL="285750" indent="-285750" algn="just">
              <a:buFont typeface="Wingdings" pitchFamily="2" charset="2"/>
              <a:buChar char="ü"/>
            </a:pPr>
            <a:r>
              <a:rPr lang="en-IN" dirty="0" smtClean="0"/>
              <a:t>District has 4 block i.e., </a:t>
            </a:r>
            <a:r>
              <a:rPr lang="en-IN" dirty="0" err="1" smtClean="0"/>
              <a:t>Anuppur</a:t>
            </a:r>
            <a:r>
              <a:rPr lang="en-IN" dirty="0" smtClean="0"/>
              <a:t>, </a:t>
            </a:r>
            <a:r>
              <a:rPr lang="en-IN" dirty="0" err="1" smtClean="0"/>
              <a:t>Kotma</a:t>
            </a:r>
            <a:r>
              <a:rPr lang="en-IN" dirty="0" smtClean="0"/>
              <a:t>, </a:t>
            </a:r>
            <a:r>
              <a:rPr lang="en-IN" dirty="0" err="1" smtClean="0"/>
              <a:t>Jaithari</a:t>
            </a:r>
            <a:r>
              <a:rPr lang="en-IN" dirty="0" smtClean="0"/>
              <a:t> and </a:t>
            </a:r>
            <a:r>
              <a:rPr lang="en-IN" dirty="0" err="1" smtClean="0"/>
              <a:t>Pusprajgarh</a:t>
            </a:r>
            <a:r>
              <a:rPr lang="en-IN" dirty="0" smtClean="0"/>
              <a:t>.</a:t>
            </a:r>
          </a:p>
          <a:p>
            <a:pPr marL="285750" indent="-285750" algn="just">
              <a:buFont typeface="Wingdings" pitchFamily="2" charset="2"/>
              <a:buChar char="ü"/>
            </a:pPr>
            <a:r>
              <a:rPr lang="en-IN" dirty="0"/>
              <a:t>District </a:t>
            </a:r>
            <a:r>
              <a:rPr lang="en-IN" dirty="0" err="1"/>
              <a:t>anuppur</a:t>
            </a:r>
            <a:r>
              <a:rPr lang="en-IN" dirty="0"/>
              <a:t> is surrounded by </a:t>
            </a:r>
            <a:r>
              <a:rPr lang="en-IN" dirty="0" err="1"/>
              <a:t>Koria</a:t>
            </a:r>
            <a:r>
              <a:rPr lang="en-IN" dirty="0"/>
              <a:t> District (C.G.) in east, </a:t>
            </a:r>
            <a:r>
              <a:rPr lang="en-IN" dirty="0" err="1"/>
              <a:t>Shahdol</a:t>
            </a:r>
            <a:r>
              <a:rPr lang="en-IN" dirty="0"/>
              <a:t> &amp; </a:t>
            </a:r>
            <a:r>
              <a:rPr lang="en-IN" dirty="0" err="1"/>
              <a:t>Umaria</a:t>
            </a:r>
            <a:r>
              <a:rPr lang="en-IN" dirty="0"/>
              <a:t> District in west, </a:t>
            </a:r>
            <a:r>
              <a:rPr lang="en-IN" dirty="0" err="1"/>
              <a:t>Shahdol</a:t>
            </a:r>
            <a:r>
              <a:rPr lang="en-IN" dirty="0"/>
              <a:t> District in North and </a:t>
            </a:r>
            <a:r>
              <a:rPr lang="en-IN" dirty="0" err="1"/>
              <a:t>Dindori</a:t>
            </a:r>
            <a:r>
              <a:rPr lang="en-IN" dirty="0"/>
              <a:t> (M.P.) </a:t>
            </a:r>
            <a:r>
              <a:rPr lang="en-IN" dirty="0" err="1"/>
              <a:t>Bilaspur</a:t>
            </a:r>
            <a:r>
              <a:rPr lang="en-IN" dirty="0"/>
              <a:t> (C.G.) in the south.</a:t>
            </a:r>
          </a:p>
          <a:p>
            <a:pPr marL="285750" indent="-285750" algn="just">
              <a:buFont typeface="Wingdings" pitchFamily="2" charset="2"/>
              <a:buChar char="ü"/>
            </a:pPr>
            <a:r>
              <a:rPr lang="en-IN" dirty="0"/>
              <a:t>Besides one District Hospital, there are 7 Community Health </a:t>
            </a:r>
            <a:r>
              <a:rPr lang="en-IN" dirty="0" err="1"/>
              <a:t>Centers</a:t>
            </a:r>
            <a:r>
              <a:rPr lang="en-IN" dirty="0"/>
              <a:t>, 17 Primary Health </a:t>
            </a:r>
            <a:r>
              <a:rPr lang="en-IN" dirty="0" err="1"/>
              <a:t>Centers</a:t>
            </a:r>
            <a:r>
              <a:rPr lang="en-IN" dirty="0"/>
              <a:t>, 12 </a:t>
            </a:r>
            <a:r>
              <a:rPr lang="en-IN" dirty="0" err="1"/>
              <a:t>Ayurvedic</a:t>
            </a:r>
            <a:r>
              <a:rPr lang="en-IN" dirty="0"/>
              <a:t> Dispensaries and 174 Sub-Health </a:t>
            </a:r>
            <a:r>
              <a:rPr lang="en-IN" dirty="0" err="1"/>
              <a:t>Centers</a:t>
            </a:r>
            <a:r>
              <a:rPr lang="en-IN" dirty="0"/>
              <a:t> Working in the District. Out of these there are 41 delivery points in </a:t>
            </a:r>
            <a:r>
              <a:rPr lang="en-IN" dirty="0" err="1"/>
              <a:t>Anuppur</a:t>
            </a:r>
            <a:r>
              <a:rPr lang="en-IN" dirty="0"/>
              <a:t> district.</a:t>
            </a:r>
          </a:p>
          <a:p>
            <a:pPr marL="285750" indent="-285750" algn="just">
              <a:buFont typeface="Wingdings" pitchFamily="2" charset="2"/>
              <a:buChar char="ü"/>
            </a:pPr>
            <a:endParaRPr lang="en-IN" dirty="0"/>
          </a:p>
          <a:p>
            <a:pPr algn="just"/>
            <a:endParaRPr lang="en-IN"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5042647" cy="54102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52174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1188</TotalTime>
  <Words>2168</Words>
  <Application>Microsoft Office PowerPoint</Application>
  <PresentationFormat>On-screen Show (4:3)</PresentationFormat>
  <Paragraphs>314</Paragraphs>
  <Slides>39</Slides>
  <Notes>14</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Hardcover</vt:lpstr>
      <vt:lpstr>Knowledge and awareness level assessment of ANM at delivery point regarding RBSK and identification of congenital birth defect of Anuppur District, Madhya Pradesh  </vt:lpstr>
      <vt:lpstr>TOPICS COVERED</vt:lpstr>
      <vt:lpstr>BACKGROUND</vt:lpstr>
      <vt:lpstr>Vision</vt:lpstr>
      <vt:lpstr>Core Values</vt:lpstr>
      <vt:lpstr>Objectives </vt:lpstr>
      <vt:lpstr>State Profile of M.P</vt:lpstr>
      <vt:lpstr>State Profile Contd…</vt:lpstr>
      <vt:lpstr>District Profile </vt:lpstr>
      <vt:lpstr>District Profile Contd…</vt:lpstr>
      <vt:lpstr>ABOUT THE STUDY </vt:lpstr>
      <vt:lpstr>Introduction</vt:lpstr>
      <vt:lpstr>Selected Health Conditions Under RBSK</vt:lpstr>
      <vt:lpstr>Target Age Group</vt:lpstr>
      <vt:lpstr>Mobile Health Team</vt:lpstr>
      <vt:lpstr>Problem Statement</vt:lpstr>
      <vt:lpstr>Rationale</vt:lpstr>
      <vt:lpstr>Review Of Literature</vt:lpstr>
      <vt:lpstr>Objectives </vt:lpstr>
      <vt:lpstr> Methodology </vt:lpstr>
      <vt:lpstr>Methodology</vt:lpstr>
      <vt:lpstr>Key Findings </vt:lpstr>
      <vt:lpstr>What do you know about RBSK?</vt:lpstr>
      <vt:lpstr>What we do in RBSK program?</vt:lpstr>
      <vt:lpstr>Why RBSK program is being running?</vt:lpstr>
      <vt:lpstr>For which disease or defect RBSK program is helpful?</vt:lpstr>
      <vt:lpstr>How do you identify defect in child right after birth? </vt:lpstr>
      <vt:lpstr>Have you got RBSK training before?</vt:lpstr>
      <vt:lpstr>If yes, do you have any photographs use to identify birth defect?</vt:lpstr>
      <vt:lpstr>How do we identify birth defect in child?</vt:lpstr>
      <vt:lpstr>How many deliveries is being delivered by you?  </vt:lpstr>
      <vt:lpstr>And how many of them are of congenital birth defect?</vt:lpstr>
      <vt:lpstr>Result and Interpretation</vt:lpstr>
      <vt:lpstr>Result and Interpretation</vt:lpstr>
      <vt:lpstr>Conclusion</vt:lpstr>
      <vt:lpstr>REFERENCES</vt:lpstr>
      <vt:lpstr>REFERENCES</vt:lpstr>
      <vt:lpstr>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FORMULATION AND CHARACTERIZATION OF FLURBIPROFEN-POLOXAMER 188 SOLID DISPERSION: A COMPARATIVE STUDY OF MELTING AND FREEZE DRYING METHOD</dc:title>
  <dc:creator>Jatin Bhatt</dc:creator>
  <cp:lastModifiedBy>Jatin Bhatt</cp:lastModifiedBy>
  <cp:revision>100</cp:revision>
  <dcterms:created xsi:type="dcterms:W3CDTF">2006-08-16T00:00:00Z</dcterms:created>
  <dcterms:modified xsi:type="dcterms:W3CDTF">2017-05-15T02:52:17Z</dcterms:modified>
</cp:coreProperties>
</file>