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itchFamily="18" charset="0"/>
                <a:ea typeface="+mn-ea"/>
                <a:cs typeface="Times New Roman" pitchFamily="18" charset="0"/>
              </a:defRPr>
            </a:pPr>
            <a:r>
              <a:rPr lang="en-US" sz="1600">
                <a:latin typeface="Times New Roman" pitchFamily="18" charset="0"/>
                <a:cs typeface="Times New Roman" pitchFamily="18" charset="0"/>
              </a:rPr>
              <a:t>No. of Surveyors</a:t>
            </a:r>
          </a:p>
        </c:rich>
      </c:tx>
      <c:overlay val="0"/>
      <c:spPr>
        <a:noFill/>
        <a:ln>
          <a:noFill/>
        </a:ln>
        <a:effectLst/>
      </c:spPr>
    </c:title>
    <c:autoTitleDeleted val="0"/>
    <c:plotArea>
      <c:layout/>
      <c:pieChart>
        <c:varyColors val="1"/>
        <c:ser>
          <c:idx val="0"/>
          <c:order val="0"/>
          <c:tx>
            <c:strRef>
              <c:f>Sheet1!$B$1</c:f>
              <c:strCache>
                <c:ptCount val="1"/>
                <c:pt idx="0">
                  <c:v>No. of people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5">
                  <a:lumMod val="40000"/>
                  <a:lumOff val="60000"/>
                </a:schemeClr>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dLblPos val="ctr"/>
              <c:showLegendKey val="0"/>
              <c:showVal val="1"/>
              <c:showCatName val="0"/>
              <c:showSerName val="0"/>
              <c:showPercent val="0"/>
              <c:showBubbleSize val="0"/>
            </c:dLbl>
            <c:dLbl>
              <c:idx val="1"/>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dLbl>
            <c:dLbl>
              <c:idx val="2"/>
              <c:dLblPos val="ctr"/>
              <c:showLegendKey val="0"/>
              <c:showVal val="1"/>
              <c:showCatName val="0"/>
              <c:showSerName val="0"/>
              <c:showPercent val="0"/>
              <c:showBubbleSize val="0"/>
            </c:dLbl>
            <c:dLbl>
              <c:idx val="3"/>
              <c:dLblPos val="ctr"/>
              <c:showLegendKey val="0"/>
              <c:showVal val="1"/>
              <c:showCatName val="0"/>
              <c:showSerName val="0"/>
              <c:showPercent val="0"/>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&gt;12 year experience</c:v>
                </c:pt>
                <c:pt idx="1">
                  <c:v>8-12 year of experience</c:v>
                </c:pt>
                <c:pt idx="2">
                  <c:v>4-8 year experience</c:v>
                </c:pt>
                <c:pt idx="3">
                  <c:v>0-4 year experience</c:v>
                </c:pt>
              </c:strCache>
            </c:strRef>
          </c:cat>
          <c:val>
            <c:numRef>
              <c:f>Sheet1!$B$2:$B$5</c:f>
              <c:numCache>
                <c:formatCode>0%</c:formatCode>
                <c:ptCount val="4"/>
                <c:pt idx="0">
                  <c:v>0.22</c:v>
                </c:pt>
                <c:pt idx="1">
                  <c:v>0.3</c:v>
                </c:pt>
                <c:pt idx="2">
                  <c:v>0.28000000000000003</c:v>
                </c:pt>
                <c:pt idx="3">
                  <c:v>0.2</c:v>
                </c:pt>
              </c:numCache>
            </c:numRef>
          </c:val>
        </c:ser>
        <c:dLbls>
          <c:dLblPos val="ctr"/>
          <c:showLegendKey val="0"/>
          <c:showVal val="0"/>
          <c:showCatName val="0"/>
          <c:showSerName val="0"/>
          <c:showPercent val="1"/>
          <c:showBubbleSize val="0"/>
          <c:showLeaderLines val="1"/>
        </c:dLbls>
        <c:firstSliceAng val="140"/>
      </c:pieChart>
      <c:spPr>
        <a:noFill/>
        <a:ln>
          <a:noFill/>
        </a:ln>
        <a:effectLst/>
      </c:spPr>
    </c:plotArea>
    <c:legend>
      <c:legendPos val="r"/>
      <c:layout>
        <c:manualLayout>
          <c:xMode val="edge"/>
          <c:yMode val="edge"/>
          <c:x val="0.70954072484451736"/>
          <c:y val="0.33524648556026942"/>
          <c:w val="0.28107210810271432"/>
          <c:h val="0.33059837638427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itchFamily="18" charset="0"/>
              <a:ea typeface="+mn-ea"/>
              <a:cs typeface="Times New Roman"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8791112767527306"/>
          <c:y val="6.3351479892248624E-2"/>
        </c:manualLayout>
      </c:layout>
      <c:overlay val="0"/>
    </c:title>
    <c:autoTitleDeleted val="0"/>
    <c:plotArea>
      <c:layout>
        <c:manualLayout>
          <c:layoutTarget val="inner"/>
          <c:xMode val="edge"/>
          <c:yMode val="edge"/>
          <c:x val="3.9988391096651046E-2"/>
          <c:y val="0.16563600642018189"/>
          <c:w val="0.9424219798594341"/>
          <c:h val="0.60194342894638175"/>
        </c:manualLayout>
      </c:layout>
      <c:barChart>
        <c:barDir val="col"/>
        <c:grouping val="clustered"/>
        <c:varyColors val="0"/>
        <c:ser>
          <c:idx val="0"/>
          <c:order val="0"/>
          <c:tx>
            <c:strRef>
              <c:f>Sheet1!$B$1</c:f>
              <c:strCache>
                <c:ptCount val="1"/>
                <c:pt idx="0">
                  <c:v>%</c:v>
                </c:pt>
              </c:strCache>
            </c:strRef>
          </c:tx>
          <c:invertIfNegative val="0"/>
          <c:dPt>
            <c:idx val="0"/>
            <c:invertIfNegative val="0"/>
            <c:bubble3D val="0"/>
            <c:spPr>
              <a:solidFill>
                <a:schemeClr val="accent6">
                  <a:lumMod val="50000"/>
                </a:schemeClr>
              </a:solidFill>
            </c:spPr>
          </c:dPt>
          <c:dPt>
            <c:idx val="1"/>
            <c:invertIfNegative val="0"/>
            <c:bubble3D val="0"/>
            <c:spPr>
              <a:solidFill>
                <a:schemeClr val="accent5">
                  <a:lumMod val="40000"/>
                  <a:lumOff val="60000"/>
                </a:schemeClr>
              </a:solidFill>
            </c:spPr>
          </c:dPt>
          <c:dPt>
            <c:idx val="2"/>
            <c:invertIfNegative val="0"/>
            <c:bubble3D val="0"/>
            <c:spPr>
              <a:solidFill>
                <a:schemeClr val="accent1">
                  <a:lumMod val="50000"/>
                </a:schemeClr>
              </a:solidFill>
            </c:spPr>
          </c:dPt>
          <c:dPt>
            <c:idx val="3"/>
            <c:invertIfNegative val="0"/>
            <c:bubble3D val="0"/>
            <c:spPr>
              <a:solidFill>
                <a:schemeClr val="accent4">
                  <a:lumMod val="75000"/>
                </a:schemeClr>
              </a:solidFill>
            </c:spPr>
          </c:dPt>
          <c:dPt>
            <c:idx val="4"/>
            <c:invertIfNegative val="0"/>
            <c:bubble3D val="0"/>
            <c:spPr>
              <a:solidFill>
                <a:schemeClr val="accent2">
                  <a:lumMod val="60000"/>
                  <a:lumOff val="40000"/>
                </a:schemeClr>
              </a:solidFill>
            </c:spPr>
          </c:dPt>
          <c:dPt>
            <c:idx val="5"/>
            <c:invertIfNegative val="0"/>
            <c:bubble3D val="0"/>
            <c:spPr>
              <a:solidFill>
                <a:srgbClr val="92D050"/>
              </a:solidFill>
            </c:spPr>
          </c:dPt>
          <c:dLbls>
            <c:spPr>
              <a:noFill/>
            </c:spPr>
            <c:txPr>
              <a:bodyPr/>
              <a:lstStyle/>
              <a:p>
                <a:pPr>
                  <a:defRPr sz="1000" b="1">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Sheet1!$A$2:$A$7</c:f>
              <c:strCache>
                <c:ptCount val="6"/>
                <c:pt idx="0">
                  <c:v>Hospitals</c:v>
                </c:pt>
                <c:pt idx="1">
                  <c:v>Private clinic/Nursing home</c:v>
                </c:pt>
                <c:pt idx="2">
                  <c:v>Rehab Centers</c:v>
                </c:pt>
                <c:pt idx="3">
                  <c:v>Insurance Companies</c:v>
                </c:pt>
                <c:pt idx="4">
                  <c:v>School/working organizations</c:v>
                </c:pt>
                <c:pt idx="5">
                  <c:v>All of these</c:v>
                </c:pt>
              </c:strCache>
            </c:strRef>
          </c:cat>
          <c:val>
            <c:numRef>
              <c:f>Sheet1!$B$2:$B$7</c:f>
              <c:numCache>
                <c:formatCode>General</c:formatCode>
                <c:ptCount val="6"/>
                <c:pt idx="0">
                  <c:v>45</c:v>
                </c:pt>
                <c:pt idx="1">
                  <c:v>42</c:v>
                </c:pt>
                <c:pt idx="2">
                  <c:v>38</c:v>
                </c:pt>
                <c:pt idx="3">
                  <c:v>44</c:v>
                </c:pt>
                <c:pt idx="4">
                  <c:v>23</c:v>
                </c:pt>
                <c:pt idx="5">
                  <c:v>22</c:v>
                </c:pt>
              </c:numCache>
            </c:numRef>
          </c:val>
        </c:ser>
        <c:dLbls>
          <c:showLegendKey val="0"/>
          <c:showVal val="0"/>
          <c:showCatName val="0"/>
          <c:showSerName val="0"/>
          <c:showPercent val="0"/>
          <c:showBubbleSize val="0"/>
        </c:dLbls>
        <c:gapWidth val="75"/>
        <c:overlap val="-25"/>
        <c:axId val="152605824"/>
        <c:axId val="152607360"/>
      </c:barChart>
      <c:catAx>
        <c:axId val="152605824"/>
        <c:scaling>
          <c:orientation val="minMax"/>
        </c:scaling>
        <c:delete val="0"/>
        <c:axPos val="b"/>
        <c:majorTickMark val="none"/>
        <c:minorTickMark val="none"/>
        <c:tickLblPos val="nextTo"/>
        <c:spPr>
          <a:ln>
            <a:solidFill>
              <a:schemeClr val="tx1"/>
            </a:solidFill>
          </a:ln>
        </c:spPr>
        <c:txPr>
          <a:bodyPr/>
          <a:lstStyle/>
          <a:p>
            <a:pPr>
              <a:defRPr sz="1000" b="1">
                <a:solidFill>
                  <a:schemeClr val="tx1"/>
                </a:solidFill>
                <a:latin typeface="Times New Roman" pitchFamily="18" charset="0"/>
                <a:cs typeface="Times New Roman" pitchFamily="18" charset="0"/>
              </a:defRPr>
            </a:pPr>
            <a:endParaRPr lang="en-US"/>
          </a:p>
        </c:txPr>
        <c:crossAx val="152607360"/>
        <c:crosses val="autoZero"/>
        <c:auto val="1"/>
        <c:lblAlgn val="ctr"/>
        <c:lblOffset val="100"/>
        <c:noMultiLvlLbl val="0"/>
      </c:catAx>
      <c:valAx>
        <c:axId val="152607360"/>
        <c:scaling>
          <c:orientation val="minMax"/>
        </c:scaling>
        <c:delete val="0"/>
        <c:axPos val="l"/>
        <c:majorGridlines>
          <c:spPr>
            <a:ln>
              <a:solidFill>
                <a:schemeClr val="tx1"/>
              </a:solidFill>
            </a:ln>
          </c:spPr>
        </c:majorGridlines>
        <c:numFmt formatCode="General" sourceLinked="1"/>
        <c:majorTickMark val="none"/>
        <c:minorTickMark val="none"/>
        <c:tickLblPos val="nextTo"/>
        <c:spPr>
          <a:ln w="9525">
            <a:solidFill>
              <a:schemeClr val="tx1"/>
            </a:solidFill>
          </a:ln>
        </c:spPr>
        <c:txPr>
          <a:bodyPr/>
          <a:lstStyle/>
          <a:p>
            <a:pPr>
              <a:defRPr b="1">
                <a:solidFill>
                  <a:schemeClr val="tx1"/>
                </a:solidFill>
                <a:latin typeface="Times New Roman" pitchFamily="18" charset="0"/>
                <a:cs typeface="Times New Roman" pitchFamily="18" charset="0"/>
              </a:defRPr>
            </a:pPr>
            <a:endParaRPr lang="en-US"/>
          </a:p>
        </c:txPr>
        <c:crossAx val="152605824"/>
        <c:crosses val="autoZero"/>
        <c:crossBetween val="between"/>
      </c:valAx>
      <c:spPr>
        <a:noFill/>
        <a:ln>
          <a:solidFill>
            <a:schemeClr val="tx2"/>
          </a:solidFill>
        </a:ln>
      </c:spPr>
    </c:plotArea>
    <c:legend>
      <c:legendPos val="b"/>
      <c:layout>
        <c:manualLayout>
          <c:xMode val="edge"/>
          <c:yMode val="edge"/>
          <c:x val="7.5042368719923454E-4"/>
          <c:y val="0.89177704349456333"/>
          <c:w val="0.9848580616405066"/>
          <c:h val="7.057063179602549E-2"/>
        </c:manualLayout>
      </c:layout>
      <c:overlay val="0"/>
      <c:txPr>
        <a:bodyPr/>
        <a:lstStyle/>
        <a:p>
          <a:pPr>
            <a:defRPr sz="1100">
              <a:solidFill>
                <a:schemeClr val="tx1"/>
              </a:solidFill>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USED</c:v>
                </c:pt>
              </c:strCache>
            </c:strRef>
          </c:tx>
          <c:spPr>
            <a:solidFill>
              <a:schemeClr val="accent1">
                <a:lumMod val="50000"/>
              </a:schemeClr>
            </a:solidFill>
            <a:ln>
              <a:noFill/>
            </a:ln>
          </c:spPr>
          <c:invertIfNegative val="0"/>
          <c:dLbls>
            <c:txPr>
              <a:bodyPr/>
              <a:lstStyle/>
              <a:p>
                <a:pPr>
                  <a:defRPr sz="1000" b="1">
                    <a:solidFill>
                      <a:srgbClr val="FF0000"/>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Sheet1!$A$2:$A$5</c:f>
              <c:strCache>
                <c:ptCount val="4"/>
                <c:pt idx="0">
                  <c:v>&gt;12 year</c:v>
                </c:pt>
                <c:pt idx="1">
                  <c:v>8-12 year</c:v>
                </c:pt>
                <c:pt idx="2">
                  <c:v>4-8 year</c:v>
                </c:pt>
                <c:pt idx="3">
                  <c:v>0-4 year</c:v>
                </c:pt>
              </c:strCache>
            </c:strRef>
          </c:cat>
          <c:val>
            <c:numRef>
              <c:f>Sheet1!$B$2:$B$5</c:f>
              <c:numCache>
                <c:formatCode>General</c:formatCode>
                <c:ptCount val="4"/>
                <c:pt idx="0">
                  <c:v>11</c:v>
                </c:pt>
                <c:pt idx="1">
                  <c:v>14</c:v>
                </c:pt>
                <c:pt idx="2">
                  <c:v>10</c:v>
                </c:pt>
                <c:pt idx="3">
                  <c:v>4</c:v>
                </c:pt>
              </c:numCache>
            </c:numRef>
          </c:val>
        </c:ser>
        <c:ser>
          <c:idx val="1"/>
          <c:order val="1"/>
          <c:tx>
            <c:strRef>
              <c:f>Sheet1!$C$1</c:f>
              <c:strCache>
                <c:ptCount val="1"/>
                <c:pt idx="0">
                  <c:v>AWARE</c:v>
                </c:pt>
              </c:strCache>
            </c:strRef>
          </c:tx>
          <c:spPr>
            <a:solidFill>
              <a:schemeClr val="accent2">
                <a:lumMod val="75000"/>
              </a:schemeClr>
            </a:solidFill>
          </c:spPr>
          <c:invertIfNegative val="0"/>
          <c:dLbls>
            <c:txPr>
              <a:bodyPr/>
              <a:lstStyle/>
              <a:p>
                <a:pPr>
                  <a:defRPr>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Sheet1!$A$2:$A$5</c:f>
              <c:strCache>
                <c:ptCount val="4"/>
                <c:pt idx="0">
                  <c:v>&gt;12 year</c:v>
                </c:pt>
                <c:pt idx="1">
                  <c:v>8-12 year</c:v>
                </c:pt>
                <c:pt idx="2">
                  <c:v>4-8 year</c:v>
                </c:pt>
                <c:pt idx="3">
                  <c:v>0-4 year</c:v>
                </c:pt>
              </c:strCache>
            </c:strRef>
          </c:cat>
          <c:val>
            <c:numRef>
              <c:f>Sheet1!$C$2:$C$5</c:f>
              <c:numCache>
                <c:formatCode>General</c:formatCode>
                <c:ptCount val="4"/>
                <c:pt idx="0">
                  <c:v>0</c:v>
                </c:pt>
                <c:pt idx="1">
                  <c:v>1</c:v>
                </c:pt>
                <c:pt idx="2">
                  <c:v>4</c:v>
                </c:pt>
                <c:pt idx="3">
                  <c:v>6</c:v>
                </c:pt>
              </c:numCache>
            </c:numRef>
          </c:val>
        </c:ser>
        <c:dLbls>
          <c:showLegendKey val="0"/>
          <c:showVal val="0"/>
          <c:showCatName val="0"/>
          <c:showSerName val="0"/>
          <c:showPercent val="0"/>
          <c:showBubbleSize val="0"/>
        </c:dLbls>
        <c:gapWidth val="75"/>
        <c:overlap val="-25"/>
        <c:axId val="29354624"/>
        <c:axId val="30019968"/>
      </c:barChart>
      <c:catAx>
        <c:axId val="29354624"/>
        <c:scaling>
          <c:orientation val="minMax"/>
        </c:scaling>
        <c:delete val="0"/>
        <c:axPos val="b"/>
        <c:numFmt formatCode="General" sourceLinked="0"/>
        <c:majorTickMark val="none"/>
        <c:minorTickMark val="none"/>
        <c:tickLblPos val="nextTo"/>
        <c:spPr>
          <a:ln>
            <a:solidFill>
              <a:schemeClr val="tx1"/>
            </a:solidFill>
          </a:ln>
        </c:spPr>
        <c:txPr>
          <a:bodyPr/>
          <a:lstStyle/>
          <a:p>
            <a:pPr>
              <a:defRPr sz="1000">
                <a:solidFill>
                  <a:schemeClr val="tx1"/>
                </a:solidFill>
                <a:latin typeface="Times New Roman" pitchFamily="18" charset="0"/>
                <a:cs typeface="Times New Roman" pitchFamily="18" charset="0"/>
              </a:defRPr>
            </a:pPr>
            <a:endParaRPr lang="en-US"/>
          </a:p>
        </c:txPr>
        <c:crossAx val="30019968"/>
        <c:crosses val="autoZero"/>
        <c:auto val="1"/>
        <c:lblAlgn val="ctr"/>
        <c:lblOffset val="100"/>
        <c:noMultiLvlLbl val="0"/>
      </c:catAx>
      <c:valAx>
        <c:axId val="30019968"/>
        <c:scaling>
          <c:orientation val="minMax"/>
        </c:scaling>
        <c:delete val="0"/>
        <c:axPos val="l"/>
        <c:majorGridlines>
          <c:spPr>
            <a:ln>
              <a:solidFill>
                <a:schemeClr val="tx1"/>
              </a:solidFill>
            </a:ln>
          </c:spPr>
        </c:majorGridlines>
        <c:numFmt formatCode="General" sourceLinked="1"/>
        <c:majorTickMark val="none"/>
        <c:minorTickMark val="none"/>
        <c:tickLblPos val="nextTo"/>
        <c:spPr>
          <a:noFill/>
          <a:ln w="9525">
            <a:solidFill>
              <a:schemeClr val="tx1"/>
            </a:solidFill>
          </a:ln>
        </c:spPr>
        <c:txPr>
          <a:bodyPr/>
          <a:lstStyle/>
          <a:p>
            <a:pPr>
              <a:defRPr sz="1000">
                <a:solidFill>
                  <a:schemeClr val="tx1"/>
                </a:solidFill>
                <a:latin typeface="Times New Roman" pitchFamily="18" charset="0"/>
                <a:cs typeface="Times New Roman" pitchFamily="18" charset="0"/>
              </a:defRPr>
            </a:pPr>
            <a:endParaRPr lang="en-US"/>
          </a:p>
        </c:txPr>
        <c:crossAx val="29354624"/>
        <c:crossesAt val="1"/>
        <c:crossBetween val="between"/>
      </c:valAx>
    </c:plotArea>
    <c:legend>
      <c:legendPos val="b"/>
      <c:layout>
        <c:manualLayout>
          <c:xMode val="edge"/>
          <c:yMode val="edge"/>
          <c:x val="0.75070360903092659"/>
          <c:y val="1.8325597863316938E-2"/>
          <c:w val="0.2214466673631425"/>
          <c:h val="6.4450362308926798E-2"/>
        </c:manualLayout>
      </c:layout>
      <c:overlay val="0"/>
      <c:txPr>
        <a:bodyPr/>
        <a:lstStyle/>
        <a:p>
          <a:pPr>
            <a:defRPr>
              <a:solidFill>
                <a:schemeClr val="bg2">
                  <a:lumMod val="50000"/>
                </a:schemeClr>
              </a:solidFill>
            </a:defRPr>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itchFamily="18" charset="0"/>
              <a:ea typeface="+mn-ea"/>
              <a:cs typeface="Times New Roman" pitchFamily="18" charset="0"/>
            </a:defRPr>
          </a:pPr>
          <a:endParaRPr lang="en-US"/>
        </a:p>
      </c:txPr>
    </c:title>
    <c:autoTitleDeleted val="0"/>
    <c:plotArea>
      <c:layout/>
      <c:pieChart>
        <c:varyColors val="1"/>
        <c:ser>
          <c:idx val="0"/>
          <c:order val="0"/>
          <c:tx>
            <c:strRef>
              <c:f>Sheet1!$B$1</c:f>
              <c:strCache>
                <c:ptCount val="1"/>
                <c:pt idx="0">
                  <c:v>Perception Towards HIE</c:v>
                </c:pt>
              </c:strCache>
            </c:strRef>
          </c:tx>
          <c:explosion val="1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1"/>
              <c:layout>
                <c:manualLayout>
                  <c:x val="1.5931977252843395E-2"/>
                  <c:y val="0.14294488188976379"/>
                </c:manualLayout>
              </c:layout>
              <c:dLblPos val="bestFit"/>
              <c:showLegendKey val="0"/>
              <c:showVal val="0"/>
              <c:showCatName val="0"/>
              <c:showSerName val="0"/>
              <c:showPercent val="1"/>
              <c:showBubbleSize val="0"/>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itchFamily="18" charset="0"/>
                    <a:ea typeface="+mn-ea"/>
                    <a:cs typeface="Times New Roman" pitchFamily="18"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Positive</c:v>
                </c:pt>
                <c:pt idx="1">
                  <c:v>Negative</c:v>
                </c:pt>
              </c:strCache>
            </c:strRef>
          </c:cat>
          <c:val>
            <c:numRef>
              <c:f>Sheet1!$B$2:$B$3</c:f>
              <c:numCache>
                <c:formatCode>0%</c:formatCode>
                <c:ptCount val="2"/>
                <c:pt idx="0">
                  <c:v>0.96</c:v>
                </c:pt>
                <c:pt idx="1">
                  <c:v>0.04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96555265674254E-2"/>
          <c:y val="8.5596707818930043E-2"/>
          <c:w val="0.90781443923707439"/>
          <c:h val="0.53262590324357606"/>
        </c:manualLayout>
      </c:layout>
      <c:barChart>
        <c:barDir val="col"/>
        <c:grouping val="clustered"/>
        <c:varyColors val="0"/>
        <c:ser>
          <c:idx val="0"/>
          <c:order val="0"/>
          <c:tx>
            <c:strRef>
              <c:f>Sheet1!$B$1</c:f>
              <c:strCache>
                <c:ptCount val="1"/>
                <c:pt idx="0">
                  <c:v>positive(%age )</c:v>
                </c:pt>
              </c:strCache>
            </c:strRef>
          </c:tx>
          <c:invertIfNegative val="0"/>
          <c:dPt>
            <c:idx val="0"/>
            <c:invertIfNegative val="0"/>
            <c:bubble3D val="0"/>
            <c:spPr>
              <a:solidFill>
                <a:schemeClr val="accent2"/>
              </a:solidFill>
            </c:spPr>
          </c:dPt>
          <c:dPt>
            <c:idx val="1"/>
            <c:invertIfNegative val="0"/>
            <c:bubble3D val="0"/>
            <c:spPr>
              <a:solidFill>
                <a:schemeClr val="tx2">
                  <a:lumMod val="75000"/>
                </a:schemeClr>
              </a:solidFill>
            </c:spPr>
          </c:dPt>
          <c:dPt>
            <c:idx val="2"/>
            <c:invertIfNegative val="0"/>
            <c:bubble3D val="0"/>
            <c:spPr>
              <a:solidFill>
                <a:schemeClr val="accent1">
                  <a:lumMod val="75000"/>
                </a:schemeClr>
              </a:solidFill>
            </c:spPr>
          </c:dPt>
          <c:dPt>
            <c:idx val="3"/>
            <c:invertIfNegative val="0"/>
            <c:bubble3D val="0"/>
            <c:spPr>
              <a:solidFill>
                <a:schemeClr val="accent6">
                  <a:lumMod val="60000"/>
                  <a:lumOff val="40000"/>
                </a:schemeClr>
              </a:solidFill>
              <a:ln>
                <a:solidFill>
                  <a:schemeClr val="tx1"/>
                </a:solidFill>
              </a:ln>
            </c:spPr>
          </c:dPt>
          <c:dLbls>
            <c:txPr>
              <a:bodyPr/>
              <a:lstStyle/>
              <a:p>
                <a:pPr>
                  <a:defRPr sz="1000" b="1">
                    <a:solidFill>
                      <a:srgbClr val="FF0000"/>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Sheet1!$A$2:$A$5</c:f>
              <c:strCache>
                <c:ptCount val="4"/>
                <c:pt idx="0">
                  <c:v>Cost effective</c:v>
                </c:pt>
                <c:pt idx="1">
                  <c:v>Provides better healthcare delivery</c:v>
                </c:pt>
                <c:pt idx="2">
                  <c:v>Improved communication of data between health organization</c:v>
                </c:pt>
                <c:pt idx="3">
                  <c:v>All of them</c:v>
                </c:pt>
              </c:strCache>
            </c:strRef>
          </c:cat>
          <c:val>
            <c:numRef>
              <c:f>Sheet1!$B$2:$B$5</c:f>
              <c:numCache>
                <c:formatCode>0%</c:formatCode>
                <c:ptCount val="4"/>
                <c:pt idx="0">
                  <c:v>0.4</c:v>
                </c:pt>
                <c:pt idx="1">
                  <c:v>0.6</c:v>
                </c:pt>
                <c:pt idx="2">
                  <c:v>0.85</c:v>
                </c:pt>
                <c:pt idx="3">
                  <c:v>0.75</c:v>
                </c:pt>
              </c:numCache>
            </c:numRef>
          </c:val>
        </c:ser>
        <c:dLbls>
          <c:showLegendKey val="0"/>
          <c:showVal val="0"/>
          <c:showCatName val="0"/>
          <c:showSerName val="0"/>
          <c:showPercent val="0"/>
          <c:showBubbleSize val="0"/>
        </c:dLbls>
        <c:gapWidth val="75"/>
        <c:overlap val="-25"/>
        <c:axId val="118781440"/>
        <c:axId val="118782976"/>
      </c:barChart>
      <c:catAx>
        <c:axId val="118781440"/>
        <c:scaling>
          <c:orientation val="minMax"/>
        </c:scaling>
        <c:delete val="0"/>
        <c:axPos val="b"/>
        <c:numFmt formatCode="General" sourceLinked="0"/>
        <c:majorTickMark val="none"/>
        <c:minorTickMark val="none"/>
        <c:tickLblPos val="nextTo"/>
        <c:spPr>
          <a:ln>
            <a:solidFill>
              <a:schemeClr val="tx1"/>
            </a:solidFill>
          </a:ln>
        </c:spPr>
        <c:txPr>
          <a:bodyPr/>
          <a:lstStyle/>
          <a:p>
            <a:pPr>
              <a:defRPr b="1">
                <a:solidFill>
                  <a:schemeClr val="tx1"/>
                </a:solidFill>
                <a:latin typeface="Times New Roman" pitchFamily="18" charset="0"/>
                <a:cs typeface="Times New Roman" pitchFamily="18" charset="0"/>
              </a:defRPr>
            </a:pPr>
            <a:endParaRPr lang="en-US"/>
          </a:p>
        </c:txPr>
        <c:crossAx val="118782976"/>
        <c:crosses val="autoZero"/>
        <c:auto val="1"/>
        <c:lblAlgn val="ctr"/>
        <c:lblOffset val="100"/>
        <c:noMultiLvlLbl val="0"/>
      </c:catAx>
      <c:valAx>
        <c:axId val="118782976"/>
        <c:scaling>
          <c:orientation val="minMax"/>
        </c:scaling>
        <c:delete val="0"/>
        <c:axPos val="l"/>
        <c:majorGridlines>
          <c:spPr>
            <a:ln>
              <a:solidFill>
                <a:schemeClr val="tx1"/>
              </a:solidFill>
            </a:ln>
          </c:spPr>
        </c:majorGridlines>
        <c:numFmt formatCode="0%" sourceLinked="1"/>
        <c:majorTickMark val="none"/>
        <c:minorTickMark val="none"/>
        <c:tickLblPos val="nextTo"/>
        <c:spPr>
          <a:noFill/>
          <a:ln w="25400">
            <a:solidFill>
              <a:schemeClr val="tx1"/>
            </a:solidFill>
          </a:ln>
        </c:spPr>
        <c:txPr>
          <a:bodyPr/>
          <a:lstStyle/>
          <a:p>
            <a:pPr>
              <a:defRPr b="1">
                <a:solidFill>
                  <a:schemeClr val="tx1"/>
                </a:solidFill>
                <a:latin typeface="Times New Roman" pitchFamily="18" charset="0"/>
                <a:cs typeface="Times New Roman" pitchFamily="18" charset="0"/>
              </a:defRPr>
            </a:pPr>
            <a:endParaRPr lang="en-US"/>
          </a:p>
        </c:txPr>
        <c:crossAx val="118781440"/>
        <c:crosses val="autoZero"/>
        <c:crossBetween val="between"/>
      </c:valAx>
    </c:plotArea>
    <c:legend>
      <c:legendPos val="b"/>
      <c:layout>
        <c:manualLayout>
          <c:xMode val="edge"/>
          <c:yMode val="edge"/>
          <c:x val="0.43380809595202402"/>
          <c:y val="0.75288169534363758"/>
          <c:w val="0.52218890554722641"/>
          <c:h val="0.2051429960143871"/>
        </c:manualLayout>
      </c:layout>
      <c:overlay val="0"/>
      <c:txPr>
        <a:bodyPr/>
        <a:lstStyle/>
        <a:p>
          <a:pPr>
            <a:defRPr sz="1200" b="1">
              <a:solidFill>
                <a:schemeClr val="tx1"/>
              </a:solidFill>
              <a:latin typeface="Times New Roman" pitchFamily="18" charset="0"/>
              <a:cs typeface="Times New Roman" pitchFamily="18" charset="0"/>
            </a:defRPr>
          </a:pPr>
          <a:endParaRPr lang="en-US"/>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7952178261073614E-4"/>
          <c:y val="2.2328895635033572E-2"/>
          <c:w val="0.95540392735189039"/>
          <c:h val="0.9776711043649664"/>
        </c:manualLayout>
      </c:layout>
      <c:pie3DChart>
        <c:varyColors val="1"/>
        <c:ser>
          <c:idx val="0"/>
          <c:order val="0"/>
          <c:tx>
            <c:strRef>
              <c:f>Sheet1!$A$2</c:f>
              <c:strCache>
                <c:ptCount val="1"/>
                <c:pt idx="0">
                  <c:v>Positive response</c:v>
                </c:pt>
              </c:strCache>
            </c:strRef>
          </c:tx>
          <c:explosion val="13"/>
          <c:dPt>
            <c:idx val="0"/>
            <c:bubble3D val="0"/>
            <c:explosion val="32"/>
            <c:spPr>
              <a:solidFill>
                <a:schemeClr val="accent1"/>
              </a:solidFill>
              <a:ln>
                <a:noFill/>
              </a:ln>
            </c:spPr>
          </c:dPt>
          <c:dPt>
            <c:idx val="1"/>
            <c:bubble3D val="0"/>
            <c:explosion val="22"/>
            <c:spPr>
              <a:solidFill>
                <a:srgbClr val="FF0000"/>
              </a:solidFill>
            </c:spPr>
          </c:dPt>
          <c:dLbls>
            <c:dLbl>
              <c:idx val="0"/>
              <c:layout>
                <c:manualLayout>
                  <c:x val="-2.0586152234483773E-2"/>
                  <c:y val="-0.34236947791164657"/>
                </c:manualLayout>
              </c:layout>
              <c:showLegendKey val="0"/>
              <c:showVal val="1"/>
              <c:showCatName val="0"/>
              <c:showSerName val="0"/>
              <c:showPercent val="0"/>
              <c:showBubbleSize val="0"/>
            </c:dLbl>
            <c:dLbl>
              <c:idx val="1"/>
              <c:layout>
                <c:manualLayout>
                  <c:x val="1.655240998464912E-2"/>
                  <c:y val="8.8353413654618476E-2"/>
                </c:manualLayout>
              </c:layout>
              <c:showLegendKey val="0"/>
              <c:showVal val="1"/>
              <c:showCatName val="0"/>
              <c:showSerName val="0"/>
              <c:showPercent val="0"/>
              <c:showBubbleSize val="0"/>
            </c:dLbl>
            <c:txPr>
              <a:bodyPr/>
              <a:lstStyle/>
              <a:p>
                <a:pPr>
                  <a:defRPr sz="1000" b="1">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dLbls>
          <c:cat>
            <c:strRef>
              <c:f>Sheet1!$A$2:$A$3</c:f>
              <c:strCache>
                <c:ptCount val="2"/>
                <c:pt idx="0">
                  <c:v>Positive response</c:v>
                </c:pt>
                <c:pt idx="1">
                  <c:v>Negative response</c:v>
                </c:pt>
              </c:strCache>
            </c:strRef>
          </c:cat>
          <c:val>
            <c:numRef>
              <c:f>Sheet1!$B$2:$B$3</c:f>
              <c:numCache>
                <c:formatCode>General</c:formatCode>
                <c:ptCount val="2"/>
                <c:pt idx="0">
                  <c:v>48</c:v>
                </c:pt>
                <c:pt idx="1">
                  <c:v>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377041813545306"/>
          <c:y val="0.10212566802643645"/>
          <c:w val="0.26008836512808026"/>
          <c:h val="0.16281908285362978"/>
        </c:manualLayout>
      </c:layout>
      <c:overlay val="0"/>
      <c:txPr>
        <a:bodyPr/>
        <a:lstStyle/>
        <a:p>
          <a:pPr>
            <a:defRPr b="1">
              <a:solidFill>
                <a:schemeClr val="tx1"/>
              </a:solidFill>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Percentage </c:v>
                </c:pt>
              </c:strCache>
            </c:strRef>
          </c:tx>
          <c:explosion val="25"/>
          <c:dPt>
            <c:idx val="0"/>
            <c:bubble3D val="0"/>
            <c:explosion val="3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Positive</c:v>
                </c:pt>
                <c:pt idx="1">
                  <c:v>Negative</c:v>
                </c:pt>
              </c:strCache>
            </c:strRef>
          </c:cat>
          <c:val>
            <c:numRef>
              <c:f>Sheet1!$B$2:$B$3</c:f>
              <c:numCache>
                <c:formatCode>0%</c:formatCode>
                <c:ptCount val="2"/>
                <c:pt idx="0">
                  <c:v>0.73</c:v>
                </c:pt>
                <c:pt idx="1">
                  <c:v>0.27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tx1"/>
                </a:solidFill>
              </a:defRPr>
            </a:pPr>
            <a:r>
              <a:rPr lang="en-US" sz="1600" b="1" i="0" baseline="0" dirty="0" smtClean="0">
                <a:solidFill>
                  <a:schemeClr val="tx1"/>
                </a:solidFill>
                <a:effectLst/>
              </a:rPr>
              <a:t>Categorization of Data</a:t>
            </a:r>
            <a:endParaRPr lang="en-US" sz="1600" b="1" dirty="0">
              <a:solidFill>
                <a:schemeClr val="tx1"/>
              </a:solidFill>
              <a:effectLst/>
            </a:endParaRPr>
          </a:p>
        </c:rich>
      </c:tx>
      <c:overlay val="0"/>
    </c:title>
    <c:autoTitleDeleted val="0"/>
    <c:plotArea>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chemeClr val="accent2">
                  <a:lumMod val="75000"/>
                </a:schemeClr>
              </a:solidFill>
            </c:spPr>
          </c:dPt>
          <c:dPt>
            <c:idx val="2"/>
            <c:invertIfNegative val="0"/>
            <c:bubble3D val="0"/>
            <c:spPr>
              <a:solidFill>
                <a:schemeClr val="accent6">
                  <a:lumMod val="60000"/>
                  <a:lumOff val="40000"/>
                </a:schemeClr>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chemeClr val="accent5"/>
              </a:solidFill>
            </c:spPr>
          </c:dPt>
          <c:dPt>
            <c:idx val="6"/>
            <c:invertIfNegative val="0"/>
            <c:bubble3D val="0"/>
            <c:spPr>
              <a:solidFill>
                <a:schemeClr val="accent6"/>
              </a:solidFill>
            </c:spPr>
          </c:dPt>
          <c:dLbls>
            <c:txPr>
              <a:bodyPr/>
              <a:lstStyle/>
              <a:p>
                <a:pPr>
                  <a:defRPr sz="800" b="1">
                    <a:solidFill>
                      <a:srgbClr val="FF0000"/>
                    </a:solidFill>
                  </a:defRPr>
                </a:pPr>
                <a:endParaRPr lang="en-US"/>
              </a:p>
            </c:txPr>
            <c:showLegendKey val="0"/>
            <c:showVal val="1"/>
            <c:showCatName val="0"/>
            <c:showSerName val="0"/>
            <c:showPercent val="0"/>
            <c:showBubbleSize val="0"/>
            <c:showLeaderLines val="0"/>
          </c:dLbls>
          <c:cat>
            <c:strRef>
              <c:f>Sheet1!$A$2:$A$8</c:f>
              <c:strCache>
                <c:ptCount val="7"/>
                <c:pt idx="0">
                  <c:v>Timely sharing of vital patient information</c:v>
                </c:pt>
                <c:pt idx="1">
                  <c:v>Improve public health reporting and surveillance</c:v>
                </c:pt>
                <c:pt idx="2">
                  <c:v>Avoid medication errors</c:v>
                </c:pt>
                <c:pt idx="3">
                  <c:v>Directed Exchange</c:v>
                </c:pt>
                <c:pt idx="4">
                  <c:v>Enhanced communication</c:v>
                </c:pt>
                <c:pt idx="5">
                  <c:v>Query-based Exchange</c:v>
                </c:pt>
                <c:pt idx="6">
                  <c:v>Consumer Mediated Exchange</c:v>
                </c:pt>
              </c:strCache>
            </c:strRef>
          </c:cat>
          <c:val>
            <c:numRef>
              <c:f>Sheet1!$B$2:$B$8</c:f>
              <c:numCache>
                <c:formatCode>0%</c:formatCode>
                <c:ptCount val="7"/>
                <c:pt idx="0">
                  <c:v>0.7</c:v>
                </c:pt>
                <c:pt idx="1">
                  <c:v>0.4</c:v>
                </c:pt>
                <c:pt idx="2">
                  <c:v>0.3</c:v>
                </c:pt>
                <c:pt idx="3">
                  <c:v>0.34</c:v>
                </c:pt>
                <c:pt idx="4">
                  <c:v>0.9</c:v>
                </c:pt>
                <c:pt idx="5">
                  <c:v>0.44</c:v>
                </c:pt>
                <c:pt idx="6">
                  <c:v>0.24</c:v>
                </c:pt>
              </c:numCache>
            </c:numRef>
          </c:val>
        </c:ser>
        <c:dLbls>
          <c:showLegendKey val="0"/>
          <c:showVal val="0"/>
          <c:showCatName val="0"/>
          <c:showSerName val="0"/>
          <c:showPercent val="0"/>
          <c:showBubbleSize val="0"/>
        </c:dLbls>
        <c:gapWidth val="75"/>
        <c:overlap val="-25"/>
        <c:axId val="29823744"/>
        <c:axId val="29825280"/>
      </c:barChart>
      <c:catAx>
        <c:axId val="29823744"/>
        <c:scaling>
          <c:orientation val="minMax"/>
        </c:scaling>
        <c:delete val="0"/>
        <c:axPos val="b"/>
        <c:majorTickMark val="none"/>
        <c:minorTickMark val="none"/>
        <c:tickLblPos val="nextTo"/>
        <c:spPr>
          <a:ln>
            <a:solidFill>
              <a:schemeClr val="tx1"/>
            </a:solidFill>
          </a:ln>
        </c:spPr>
        <c:txPr>
          <a:bodyPr/>
          <a:lstStyle/>
          <a:p>
            <a:pPr>
              <a:defRPr sz="1000" b="0">
                <a:solidFill>
                  <a:schemeClr val="tx1"/>
                </a:solidFill>
                <a:latin typeface="Times New Roman" pitchFamily="18" charset="0"/>
                <a:cs typeface="Times New Roman" pitchFamily="18" charset="0"/>
              </a:defRPr>
            </a:pPr>
            <a:endParaRPr lang="en-US"/>
          </a:p>
        </c:txPr>
        <c:crossAx val="29825280"/>
        <c:crosses val="autoZero"/>
        <c:auto val="1"/>
        <c:lblAlgn val="ctr"/>
        <c:lblOffset val="100"/>
        <c:noMultiLvlLbl val="0"/>
      </c:catAx>
      <c:valAx>
        <c:axId val="29825280"/>
        <c:scaling>
          <c:orientation val="minMax"/>
        </c:scaling>
        <c:delete val="0"/>
        <c:axPos val="l"/>
        <c:majorGridlines>
          <c:spPr>
            <a:ln w="6350">
              <a:solidFill>
                <a:schemeClr val="tx1"/>
              </a:solidFill>
            </a:ln>
          </c:spPr>
        </c:majorGridlines>
        <c:numFmt formatCode="0%" sourceLinked="1"/>
        <c:majorTickMark val="none"/>
        <c:minorTickMark val="none"/>
        <c:tickLblPos val="nextTo"/>
        <c:spPr>
          <a:ln w="9525">
            <a:solidFill>
              <a:schemeClr val="tx1"/>
            </a:solidFill>
          </a:ln>
        </c:spPr>
        <c:txPr>
          <a:bodyPr/>
          <a:lstStyle/>
          <a:p>
            <a:pPr>
              <a:defRPr b="1">
                <a:solidFill>
                  <a:schemeClr val="tx1"/>
                </a:solidFill>
                <a:latin typeface="Times New Roman" pitchFamily="18" charset="0"/>
                <a:cs typeface="Times New Roman" pitchFamily="18" charset="0"/>
              </a:defRPr>
            </a:pPr>
            <a:endParaRPr lang="en-US"/>
          </a:p>
        </c:txPr>
        <c:crossAx val="29823744"/>
        <c:crosses val="autoZero"/>
        <c:crossBetween val="between"/>
      </c:valAx>
    </c:plotArea>
    <c:legend>
      <c:legendPos val="b"/>
      <c:overlay val="0"/>
      <c:txPr>
        <a:bodyPr/>
        <a:lstStyle/>
        <a:p>
          <a:pPr>
            <a:defRPr sz="1000" b="1">
              <a:solidFill>
                <a:schemeClr val="tx1"/>
              </a:solidFill>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tx1"/>
                </a:solidFill>
                <a:latin typeface="Times New Roman" pitchFamily="18" charset="0"/>
                <a:cs typeface="Times New Roman" pitchFamily="18" charset="0"/>
              </a:defRPr>
            </a:pPr>
            <a:r>
              <a:rPr lang="en-US" sz="1600" b="1" dirty="0">
                <a:solidFill>
                  <a:schemeClr val="tx1"/>
                </a:solidFill>
                <a:latin typeface="Times New Roman" pitchFamily="18" charset="0"/>
                <a:cs typeface="Times New Roman" pitchFamily="18" charset="0"/>
              </a:rPr>
              <a:t>Redesign and transformation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Redesign and transformation </c:v>
                </c:pt>
              </c:strCache>
            </c:strRef>
          </c:tx>
          <c:dPt>
            <c:idx val="0"/>
            <c:bubble3D val="0"/>
            <c:explosion val="9"/>
            <c:spPr>
              <a:solidFill>
                <a:srgbClr val="735D73"/>
              </a:solidFill>
            </c:spPr>
          </c:dPt>
          <c:dPt>
            <c:idx val="1"/>
            <c:bubble3D val="0"/>
            <c:explosion val="13"/>
            <c:spPr>
              <a:solidFill>
                <a:srgbClr val="00B0F0"/>
              </a:solidFill>
            </c:spPr>
          </c:dPt>
          <c:dLbls>
            <c:dLbl>
              <c:idx val="0"/>
              <c:layout>
                <c:manualLayout>
                  <c:x val="-0.10149769415222712"/>
                  <c:y val="-0.31346040365643951"/>
                </c:manualLayout>
              </c:layout>
              <c:spPr>
                <a:noFill/>
              </c:spPr>
              <c:txPr>
                <a:bodyPr/>
                <a:lstStyle/>
                <a:p>
                  <a:pPr>
                    <a:defRPr b="1">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dLbl>
            <c:dLbl>
              <c:idx val="1"/>
              <c:layout>
                <c:manualLayout>
                  <c:x val="9.2160700151237521E-2"/>
                  <c:y val="8.1782604760611818E-2"/>
                </c:manualLayout>
              </c:layout>
              <c:spPr>
                <a:noFill/>
              </c:spPr>
              <c:txPr>
                <a:bodyPr/>
                <a:lstStyle/>
                <a:p>
                  <a:pPr>
                    <a:defRPr b="1">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dLbl>
            <c:spPr>
              <a:solidFill>
                <a:schemeClr val="bg2"/>
              </a:solidFill>
            </c:spPr>
            <c:txPr>
              <a:bodyPr/>
              <a:lstStyle/>
              <a:p>
                <a:pPr>
                  <a:defRPr b="1">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dLbls>
          <c:cat>
            <c:strRef>
              <c:f>Sheet1!$A$2:$A$3</c:f>
              <c:strCache>
                <c:ptCount val="2"/>
                <c:pt idx="0">
                  <c:v>Positive</c:v>
                </c:pt>
                <c:pt idx="1">
                  <c:v>Negative</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b="1">
              <a:solidFill>
                <a:schemeClr val="tx1"/>
              </a:solidFill>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b="1">
                <a:solidFill>
                  <a:schemeClr val="tx1"/>
                </a:solidFill>
                <a:latin typeface="Times New Roman" pitchFamily="18" charset="0"/>
                <a:cs typeface="Times New Roman" pitchFamily="18" charset="0"/>
              </a:defRPr>
            </a:pPr>
            <a:r>
              <a:rPr lang="en-US" dirty="0">
                <a:solidFill>
                  <a:schemeClr val="tx1"/>
                </a:solidFill>
                <a:latin typeface="Times New Roman" pitchFamily="18" charset="0"/>
                <a:cs typeface="Times New Roman" pitchFamily="18" charset="0"/>
              </a:rPr>
              <a:t>Aspect of work flow</a:t>
            </a:r>
          </a:p>
        </c:rich>
      </c:tx>
      <c:layout>
        <c:manualLayout>
          <c:xMode val="edge"/>
          <c:yMode val="edge"/>
          <c:x val="0.34212810355474443"/>
          <c:y val="2.3809608815151605E-2"/>
        </c:manualLayout>
      </c:layout>
      <c:overlay val="0"/>
    </c:title>
    <c:autoTitleDeleted val="0"/>
    <c:plotArea>
      <c:layout>
        <c:manualLayout>
          <c:layoutTarget val="inner"/>
          <c:xMode val="edge"/>
          <c:yMode val="edge"/>
          <c:x val="5.1940001481031665E-2"/>
          <c:y val="0.15698806200450602"/>
          <c:w val="0.68026926355621598"/>
          <c:h val="0.6822736743250547"/>
        </c:manualLayout>
      </c:layout>
      <c:barChart>
        <c:barDir val="col"/>
        <c:grouping val="clustered"/>
        <c:varyColors val="0"/>
        <c:ser>
          <c:idx val="0"/>
          <c:order val="0"/>
          <c:tx>
            <c:strRef>
              <c:f>Sheet1!$B$1</c:f>
              <c:strCache>
                <c:ptCount val="1"/>
                <c:pt idx="0">
                  <c:v>Aspect of work flow</c:v>
                </c:pt>
              </c:strCache>
            </c:strRef>
          </c:tx>
          <c:invertIfNegative val="0"/>
          <c:dPt>
            <c:idx val="1"/>
            <c:invertIfNegative val="0"/>
            <c:bubble3D val="0"/>
            <c:spPr>
              <a:solidFill>
                <a:srgbClr val="00B050"/>
              </a:solidFill>
            </c:spPr>
          </c:dPt>
          <c:dPt>
            <c:idx val="2"/>
            <c:invertIfNegative val="0"/>
            <c:bubble3D val="0"/>
            <c:spPr>
              <a:solidFill>
                <a:schemeClr val="bg2"/>
              </a:solidFill>
            </c:spPr>
          </c:dPt>
          <c:dPt>
            <c:idx val="3"/>
            <c:invertIfNegative val="0"/>
            <c:bubble3D val="0"/>
            <c:spPr>
              <a:solidFill>
                <a:schemeClr val="accent2">
                  <a:lumMod val="75000"/>
                </a:schemeClr>
              </a:solidFill>
            </c:spPr>
          </c:dPt>
          <c:dPt>
            <c:idx val="4"/>
            <c:invertIfNegative val="0"/>
            <c:bubble3D val="0"/>
            <c:spPr>
              <a:solidFill>
                <a:schemeClr val="accent5">
                  <a:lumMod val="60000"/>
                  <a:lumOff val="40000"/>
                </a:schemeClr>
              </a:solidFill>
            </c:spPr>
          </c:dPt>
          <c:dLbls>
            <c:dLbl>
              <c:idx val="0"/>
              <c:spPr/>
              <c:txPr>
                <a:bodyPr/>
                <a:lstStyle/>
                <a:p>
                  <a:pPr>
                    <a:defRPr sz="800" b="1">
                      <a:solidFill>
                        <a:schemeClr val="tx1"/>
                      </a:solidFill>
                    </a:defRPr>
                  </a:pPr>
                  <a:endParaRPr lang="en-US"/>
                </a:p>
              </c:txPr>
              <c:showLegendKey val="0"/>
              <c:showVal val="1"/>
              <c:showCatName val="0"/>
              <c:showSerName val="0"/>
              <c:showPercent val="0"/>
              <c:showBubbleSize val="0"/>
            </c:dLbl>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E-prescribing</c:v>
                </c:pt>
                <c:pt idx="1">
                  <c:v>Appointment scheduling</c:v>
                </c:pt>
                <c:pt idx="2">
                  <c:v>Diagnosis imaging</c:v>
                </c:pt>
                <c:pt idx="3">
                  <c:v>Working diagnosis</c:v>
                </c:pt>
                <c:pt idx="4">
                  <c:v>Pathology and lab results</c:v>
                </c:pt>
              </c:strCache>
            </c:strRef>
          </c:cat>
          <c:val>
            <c:numRef>
              <c:f>Sheet1!$B$2:$B$6</c:f>
              <c:numCache>
                <c:formatCode>General</c:formatCode>
                <c:ptCount val="5"/>
                <c:pt idx="0">
                  <c:v>35</c:v>
                </c:pt>
                <c:pt idx="1">
                  <c:v>32</c:v>
                </c:pt>
                <c:pt idx="2">
                  <c:v>22</c:v>
                </c:pt>
                <c:pt idx="3">
                  <c:v>43</c:v>
                </c:pt>
                <c:pt idx="4">
                  <c:v>38</c:v>
                </c:pt>
              </c:numCache>
            </c:numRef>
          </c:val>
        </c:ser>
        <c:dLbls>
          <c:showLegendKey val="0"/>
          <c:showVal val="0"/>
          <c:showCatName val="0"/>
          <c:showSerName val="0"/>
          <c:showPercent val="0"/>
          <c:showBubbleSize val="0"/>
        </c:dLbls>
        <c:gapWidth val="150"/>
        <c:axId val="152534400"/>
        <c:axId val="152544384"/>
      </c:barChart>
      <c:catAx>
        <c:axId val="152534400"/>
        <c:scaling>
          <c:orientation val="minMax"/>
        </c:scaling>
        <c:delete val="0"/>
        <c:axPos val="b"/>
        <c:majorTickMark val="out"/>
        <c:minorTickMark val="none"/>
        <c:tickLblPos val="nextTo"/>
        <c:spPr>
          <a:ln>
            <a:solidFill>
              <a:schemeClr val="tx1"/>
            </a:solidFill>
          </a:ln>
        </c:spPr>
        <c:txPr>
          <a:bodyPr/>
          <a:lstStyle/>
          <a:p>
            <a:pPr>
              <a:defRPr sz="1000" b="1">
                <a:solidFill>
                  <a:schemeClr val="tx1"/>
                </a:solidFill>
                <a:latin typeface="Times New Roman" pitchFamily="18" charset="0"/>
                <a:cs typeface="Times New Roman" pitchFamily="18" charset="0"/>
              </a:defRPr>
            </a:pPr>
            <a:endParaRPr lang="en-US"/>
          </a:p>
        </c:txPr>
        <c:crossAx val="152544384"/>
        <c:crosses val="autoZero"/>
        <c:auto val="1"/>
        <c:lblAlgn val="ctr"/>
        <c:lblOffset val="100"/>
        <c:noMultiLvlLbl val="0"/>
      </c:catAx>
      <c:valAx>
        <c:axId val="152544384"/>
        <c:scaling>
          <c:orientation val="minMax"/>
        </c:scaling>
        <c:delete val="0"/>
        <c:axPos val="l"/>
        <c:majorGridlines>
          <c:spPr>
            <a:ln>
              <a:solidFill>
                <a:schemeClr val="tx1"/>
              </a:solidFill>
            </a:ln>
          </c:spPr>
        </c:majorGridlines>
        <c:numFmt formatCode="General" sourceLinked="0"/>
        <c:majorTickMark val="out"/>
        <c:minorTickMark val="none"/>
        <c:tickLblPos val="nextTo"/>
        <c:spPr>
          <a:ln>
            <a:solidFill>
              <a:schemeClr val="tx1"/>
            </a:solidFill>
          </a:ln>
        </c:spPr>
        <c:txPr>
          <a:bodyPr/>
          <a:lstStyle/>
          <a:p>
            <a:pPr>
              <a:defRPr b="1">
                <a:solidFill>
                  <a:schemeClr val="tx1"/>
                </a:solidFill>
                <a:latin typeface="Times New Roman" pitchFamily="18" charset="0"/>
                <a:cs typeface="Times New Roman" pitchFamily="18" charset="0"/>
              </a:defRPr>
            </a:pPr>
            <a:endParaRPr lang="en-US"/>
          </a:p>
        </c:txPr>
        <c:crossAx val="152534400"/>
        <c:crosses val="autoZero"/>
        <c:crossBetween val="between"/>
      </c:valAx>
      <c:spPr>
        <a:noFill/>
        <a:ln>
          <a:solidFill>
            <a:schemeClr val="tx1"/>
          </a:solidFill>
        </a:ln>
      </c:spPr>
    </c:plotArea>
    <c:legend>
      <c:legendPos val="r"/>
      <c:layout>
        <c:manualLayout>
          <c:xMode val="edge"/>
          <c:yMode val="edge"/>
          <c:x val="0.75024343076405919"/>
          <c:y val="0.1757152230971129"/>
          <c:w val="0.23586771324132305"/>
          <c:h val="0.35878796400449942"/>
        </c:manualLayout>
      </c:layout>
      <c:overlay val="0"/>
      <c:txPr>
        <a:bodyPr/>
        <a:lstStyle/>
        <a:p>
          <a:pPr>
            <a:defRPr b="1">
              <a:solidFill>
                <a:schemeClr val="tx1"/>
              </a:solidFill>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A2169-D59C-491B-8FBB-9200EFB5415C}" type="doc">
      <dgm:prSet loTypeId="urn:microsoft.com/office/officeart/2005/8/layout/chart3" loCatId="cycle" qsTypeId="urn:microsoft.com/office/officeart/2005/8/quickstyle/simple1" qsCatId="simple" csTypeId="urn:microsoft.com/office/officeart/2005/8/colors/accent1_2" csCatId="accent1" phldr="1"/>
      <dgm:spPr/>
    </dgm:pt>
    <dgm:pt modelId="{31C48FA2-03C7-417B-BB51-8696AD4469EC}" type="pres">
      <dgm:prSet presAssocID="{068A2169-D59C-491B-8FBB-9200EFB5415C}" presName="compositeShape" presStyleCnt="0">
        <dgm:presLayoutVars>
          <dgm:chMax val="7"/>
          <dgm:dir/>
          <dgm:resizeHandles val="exact"/>
        </dgm:presLayoutVars>
      </dgm:prSet>
      <dgm:spPr/>
    </dgm:pt>
  </dgm:ptLst>
  <dgm:cxnLst>
    <dgm:cxn modelId="{66275AD6-7C49-4FE0-819A-DFE24FC4D9E9}" type="presOf" srcId="{068A2169-D59C-491B-8FBB-9200EFB5415C}" destId="{31C48FA2-03C7-417B-BB51-8696AD4469EC}"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67369-CAA1-4A5A-A41E-3D9E6EC6F7B0}" type="doc">
      <dgm:prSet loTypeId="urn:microsoft.com/office/officeart/2005/8/layout/pyramid2" loCatId="pyramid" qsTypeId="urn:microsoft.com/office/officeart/2005/8/quickstyle/3d4" qsCatId="3D" csTypeId="urn:microsoft.com/office/officeart/2005/8/colors/accent1_2" csCatId="accent1" phldr="1"/>
      <dgm:spPr/>
    </dgm:pt>
    <dgm:pt modelId="{B7D60257-717A-4439-B071-4FD0F7FD4CD3}">
      <dgm:prSet phldrT="[Text]" custT="1"/>
      <dgm:spPr/>
      <dgm:t>
        <a:bodyPr/>
        <a:lstStyle/>
        <a:p>
          <a:r>
            <a:rPr lang="en-US" sz="1600" b="1" dirty="0" smtClean="0">
              <a:latin typeface="+mn-lt"/>
              <a:cs typeface="Times New Roman" pitchFamily="18" charset="0"/>
            </a:rPr>
            <a:t>Lack </a:t>
          </a:r>
          <a:r>
            <a:rPr lang="en-US" sz="1600" b="1" dirty="0" smtClean="0">
              <a:latin typeface="Times New Roman" pitchFamily="18" charset="0"/>
              <a:cs typeface="Times New Roman" pitchFamily="18" charset="0"/>
            </a:rPr>
            <a:t>of</a:t>
          </a:r>
          <a:r>
            <a:rPr lang="en-US" sz="1600" b="1" dirty="0" smtClean="0">
              <a:latin typeface="+mn-lt"/>
              <a:cs typeface="Times New Roman" pitchFamily="18" charset="0"/>
            </a:rPr>
            <a:t> exchange standards</a:t>
          </a:r>
          <a:endParaRPr lang="en-US" sz="1600" dirty="0">
            <a:latin typeface="+mn-lt"/>
            <a:cs typeface="Times New Roman" pitchFamily="18" charset="0"/>
          </a:endParaRPr>
        </a:p>
      </dgm:t>
    </dgm:pt>
    <dgm:pt modelId="{EEAB5A27-5C1D-46BC-9F2F-D8DFF4B8D11C}" type="parTrans" cxnId="{802EA078-47EB-4EFD-B22C-52A95D658F7C}">
      <dgm:prSet/>
      <dgm:spPr/>
      <dgm:t>
        <a:bodyPr/>
        <a:lstStyle/>
        <a:p>
          <a:endParaRPr lang="en-US"/>
        </a:p>
      </dgm:t>
    </dgm:pt>
    <dgm:pt modelId="{1462CFE1-4760-48CF-BE41-2033F7FE2848}" type="sibTrans" cxnId="{802EA078-47EB-4EFD-B22C-52A95D658F7C}">
      <dgm:prSet/>
      <dgm:spPr/>
      <dgm:t>
        <a:bodyPr/>
        <a:lstStyle/>
        <a:p>
          <a:endParaRPr lang="en-US"/>
        </a:p>
      </dgm:t>
    </dgm:pt>
    <dgm:pt modelId="{DEF28429-CFFD-4A0A-AE94-394811F36C9D}">
      <dgm:prSet phldrT="[Text]" custT="1"/>
      <dgm:spPr/>
      <dgm:t>
        <a:bodyPr/>
        <a:lstStyle/>
        <a:p>
          <a:r>
            <a:rPr lang="en-US" sz="1600" b="1" dirty="0" smtClean="0">
              <a:latin typeface="Times New Roman" pitchFamily="18" charset="0"/>
              <a:cs typeface="Times New Roman" pitchFamily="18" charset="0"/>
            </a:rPr>
            <a:t>Cost and capital investment</a:t>
          </a:r>
          <a:endParaRPr lang="en-US" sz="1600" dirty="0">
            <a:latin typeface="Times New Roman" pitchFamily="18" charset="0"/>
            <a:cs typeface="Times New Roman" pitchFamily="18" charset="0"/>
          </a:endParaRPr>
        </a:p>
      </dgm:t>
    </dgm:pt>
    <dgm:pt modelId="{3CCA46C9-33AB-4A57-9053-38B8C97260AD}" type="parTrans" cxnId="{7FBF6765-D92A-4FF9-8336-C64EA334BF27}">
      <dgm:prSet/>
      <dgm:spPr/>
      <dgm:t>
        <a:bodyPr/>
        <a:lstStyle/>
        <a:p>
          <a:endParaRPr lang="en-US"/>
        </a:p>
      </dgm:t>
    </dgm:pt>
    <dgm:pt modelId="{843E0259-33FD-4277-936C-B093E52EE023}" type="sibTrans" cxnId="{7FBF6765-D92A-4FF9-8336-C64EA334BF27}">
      <dgm:prSet/>
      <dgm:spPr/>
      <dgm:t>
        <a:bodyPr/>
        <a:lstStyle/>
        <a:p>
          <a:endParaRPr lang="en-US"/>
        </a:p>
      </dgm:t>
    </dgm:pt>
    <dgm:pt modelId="{A5F319A3-C618-4F16-BF47-47D2E995CB2B}">
      <dgm:prSet phldrT="[Text]" custT="1"/>
      <dgm:spPr/>
      <dgm:t>
        <a:bodyPr/>
        <a:lstStyle/>
        <a:p>
          <a:r>
            <a:rPr lang="en-US" sz="1600" b="1" dirty="0" smtClean="0">
              <a:latin typeface="Times New Roman" pitchFamily="18" charset="0"/>
              <a:cs typeface="Times New Roman" pitchFamily="18" charset="0"/>
            </a:rPr>
            <a:t>Active exchange of information is not a mandate</a:t>
          </a:r>
          <a:endParaRPr lang="en-US" sz="1600" dirty="0">
            <a:latin typeface="Times New Roman" pitchFamily="18" charset="0"/>
            <a:cs typeface="Times New Roman" pitchFamily="18" charset="0"/>
          </a:endParaRPr>
        </a:p>
      </dgm:t>
    </dgm:pt>
    <dgm:pt modelId="{3D025B22-94E1-4FFC-A885-EBE18E8C11A3}" type="parTrans" cxnId="{E488C930-07B4-4246-9426-5ACC3755C886}">
      <dgm:prSet/>
      <dgm:spPr/>
      <dgm:t>
        <a:bodyPr/>
        <a:lstStyle/>
        <a:p>
          <a:endParaRPr lang="en-US"/>
        </a:p>
      </dgm:t>
    </dgm:pt>
    <dgm:pt modelId="{F9A54C28-CFD7-4393-A296-D6EBFF26EA28}" type="sibTrans" cxnId="{E488C930-07B4-4246-9426-5ACC3755C886}">
      <dgm:prSet/>
      <dgm:spPr/>
      <dgm:t>
        <a:bodyPr/>
        <a:lstStyle/>
        <a:p>
          <a:endParaRPr lang="en-US"/>
        </a:p>
      </dgm:t>
    </dgm:pt>
    <dgm:pt modelId="{9CF9F6DB-97C1-4FCA-837B-D53FA39208EA}">
      <dgm:prSet custT="1"/>
      <dgm:spPr/>
      <dgm:t>
        <a:bodyPr/>
        <a:lstStyle/>
        <a:p>
          <a:r>
            <a:rPr lang="en-US" sz="1600" b="1" dirty="0" smtClean="0">
              <a:latin typeface="Times New Roman" pitchFamily="18" charset="0"/>
              <a:cs typeface="Times New Roman" pitchFamily="18" charset="0"/>
            </a:rPr>
            <a:t>Lack</a:t>
          </a:r>
          <a:r>
            <a:rPr lang="en-US" sz="1600" b="1" dirty="0" smtClean="0">
              <a:latin typeface="+mn-lt"/>
              <a:cs typeface="Times New Roman" pitchFamily="18" charset="0"/>
            </a:rPr>
            <a:t> of statewide exchange networks</a:t>
          </a:r>
          <a:endParaRPr lang="en-US" sz="1600" dirty="0">
            <a:latin typeface="+mn-lt"/>
            <a:cs typeface="Times New Roman" pitchFamily="18" charset="0"/>
          </a:endParaRPr>
        </a:p>
      </dgm:t>
    </dgm:pt>
    <dgm:pt modelId="{766E2012-35D2-4F12-8FD3-805093F36D8E}" type="parTrans" cxnId="{03EA54F2-320D-437C-A7DA-BDB8C986434B}">
      <dgm:prSet/>
      <dgm:spPr/>
      <dgm:t>
        <a:bodyPr/>
        <a:lstStyle/>
        <a:p>
          <a:endParaRPr lang="en-US"/>
        </a:p>
      </dgm:t>
    </dgm:pt>
    <dgm:pt modelId="{6C119398-95F1-4255-B21B-6B2B3E803402}" type="sibTrans" cxnId="{03EA54F2-320D-437C-A7DA-BDB8C986434B}">
      <dgm:prSet/>
      <dgm:spPr/>
      <dgm:t>
        <a:bodyPr/>
        <a:lstStyle/>
        <a:p>
          <a:endParaRPr lang="en-US"/>
        </a:p>
      </dgm:t>
    </dgm:pt>
    <dgm:pt modelId="{1769A242-2F9B-43EE-9522-DCF42106658C}">
      <dgm:prSet custT="1"/>
      <dgm:spPr/>
      <dgm:t>
        <a:bodyPr/>
        <a:lstStyle/>
        <a:p>
          <a:r>
            <a:rPr lang="en-US" sz="1600" b="1" dirty="0" smtClean="0">
              <a:latin typeface="Times New Roman" pitchFamily="18" charset="0"/>
              <a:cs typeface="Times New Roman" pitchFamily="18" charset="0"/>
            </a:rPr>
            <a:t>Slow EHR adoption rates</a:t>
          </a:r>
          <a:endParaRPr lang="en-US" sz="1600" dirty="0">
            <a:latin typeface="Times New Roman" pitchFamily="18" charset="0"/>
            <a:cs typeface="Times New Roman" pitchFamily="18" charset="0"/>
          </a:endParaRPr>
        </a:p>
      </dgm:t>
    </dgm:pt>
    <dgm:pt modelId="{6357094F-47CD-448B-8479-598287214383}" type="parTrans" cxnId="{761DC2C3-0735-45C9-B42D-24504CF0B9BD}">
      <dgm:prSet/>
      <dgm:spPr/>
      <dgm:t>
        <a:bodyPr/>
        <a:lstStyle/>
        <a:p>
          <a:endParaRPr lang="en-US"/>
        </a:p>
      </dgm:t>
    </dgm:pt>
    <dgm:pt modelId="{7526D863-C61F-4758-91E8-246F05611485}" type="sibTrans" cxnId="{761DC2C3-0735-45C9-B42D-24504CF0B9BD}">
      <dgm:prSet/>
      <dgm:spPr/>
      <dgm:t>
        <a:bodyPr/>
        <a:lstStyle/>
        <a:p>
          <a:endParaRPr lang="en-US"/>
        </a:p>
      </dgm:t>
    </dgm:pt>
    <dgm:pt modelId="{CA719D99-02D3-440B-AB71-958A5ECF0261}" type="pres">
      <dgm:prSet presAssocID="{FD667369-CAA1-4A5A-A41E-3D9E6EC6F7B0}" presName="compositeShape" presStyleCnt="0">
        <dgm:presLayoutVars>
          <dgm:dir/>
          <dgm:resizeHandles/>
        </dgm:presLayoutVars>
      </dgm:prSet>
      <dgm:spPr/>
    </dgm:pt>
    <dgm:pt modelId="{88C9F5EB-0DB8-46FD-A498-047000A95846}" type="pres">
      <dgm:prSet presAssocID="{FD667369-CAA1-4A5A-A41E-3D9E6EC6F7B0}" presName="pyramid" presStyleLbl="node1" presStyleIdx="0" presStyleCnt="1" custLinFactNeighborX="-19375" custLinFactNeighborY="16250"/>
      <dgm:spPr/>
      <dgm:t>
        <a:bodyPr/>
        <a:lstStyle/>
        <a:p>
          <a:endParaRPr lang="en-US"/>
        </a:p>
      </dgm:t>
    </dgm:pt>
    <dgm:pt modelId="{85380119-9A1C-45E4-9C13-03DB347EE3A4}" type="pres">
      <dgm:prSet presAssocID="{FD667369-CAA1-4A5A-A41E-3D9E6EC6F7B0}" presName="theList" presStyleCnt="0"/>
      <dgm:spPr/>
    </dgm:pt>
    <dgm:pt modelId="{B9C24FD8-348F-4834-AA3C-6D0D7579577F}" type="pres">
      <dgm:prSet presAssocID="{B7D60257-717A-4439-B071-4FD0F7FD4CD3}" presName="aNode" presStyleLbl="fgAcc1" presStyleIdx="0" presStyleCnt="5">
        <dgm:presLayoutVars>
          <dgm:bulletEnabled val="1"/>
        </dgm:presLayoutVars>
      </dgm:prSet>
      <dgm:spPr/>
      <dgm:t>
        <a:bodyPr/>
        <a:lstStyle/>
        <a:p>
          <a:endParaRPr lang="en-US"/>
        </a:p>
      </dgm:t>
    </dgm:pt>
    <dgm:pt modelId="{E033BC68-0E6A-40E5-8206-6825BD5A8D28}" type="pres">
      <dgm:prSet presAssocID="{B7D60257-717A-4439-B071-4FD0F7FD4CD3}" presName="aSpace" presStyleCnt="0"/>
      <dgm:spPr/>
    </dgm:pt>
    <dgm:pt modelId="{43345261-DF43-4E4E-846A-487A2F2D554E}" type="pres">
      <dgm:prSet presAssocID="{9CF9F6DB-97C1-4FCA-837B-D53FA39208EA}" presName="aNode" presStyleLbl="fgAcc1" presStyleIdx="1" presStyleCnt="5">
        <dgm:presLayoutVars>
          <dgm:bulletEnabled val="1"/>
        </dgm:presLayoutVars>
      </dgm:prSet>
      <dgm:spPr/>
      <dgm:t>
        <a:bodyPr/>
        <a:lstStyle/>
        <a:p>
          <a:endParaRPr lang="en-US"/>
        </a:p>
      </dgm:t>
    </dgm:pt>
    <dgm:pt modelId="{CF7603B8-D5D8-466F-BA31-AD3B52795C1A}" type="pres">
      <dgm:prSet presAssocID="{9CF9F6DB-97C1-4FCA-837B-D53FA39208EA}" presName="aSpace" presStyleCnt="0"/>
      <dgm:spPr/>
    </dgm:pt>
    <dgm:pt modelId="{CEF61B18-2687-43B1-B4FE-87001EC27291}" type="pres">
      <dgm:prSet presAssocID="{1769A242-2F9B-43EE-9522-DCF42106658C}" presName="aNode" presStyleLbl="fgAcc1" presStyleIdx="2" presStyleCnt="5">
        <dgm:presLayoutVars>
          <dgm:bulletEnabled val="1"/>
        </dgm:presLayoutVars>
      </dgm:prSet>
      <dgm:spPr/>
      <dgm:t>
        <a:bodyPr/>
        <a:lstStyle/>
        <a:p>
          <a:endParaRPr lang="en-US"/>
        </a:p>
      </dgm:t>
    </dgm:pt>
    <dgm:pt modelId="{17430498-D1FE-403F-B1DA-E03D24BCDE92}" type="pres">
      <dgm:prSet presAssocID="{1769A242-2F9B-43EE-9522-DCF42106658C}" presName="aSpace" presStyleCnt="0"/>
      <dgm:spPr/>
    </dgm:pt>
    <dgm:pt modelId="{D03D7917-A844-458E-BFB6-E1356171ACBC}" type="pres">
      <dgm:prSet presAssocID="{DEF28429-CFFD-4A0A-AE94-394811F36C9D}" presName="aNode" presStyleLbl="fgAcc1" presStyleIdx="3" presStyleCnt="5">
        <dgm:presLayoutVars>
          <dgm:bulletEnabled val="1"/>
        </dgm:presLayoutVars>
      </dgm:prSet>
      <dgm:spPr/>
      <dgm:t>
        <a:bodyPr/>
        <a:lstStyle/>
        <a:p>
          <a:endParaRPr lang="en-US"/>
        </a:p>
      </dgm:t>
    </dgm:pt>
    <dgm:pt modelId="{88F068F8-9F32-40DA-9CF2-788D3EEA83AE}" type="pres">
      <dgm:prSet presAssocID="{DEF28429-CFFD-4A0A-AE94-394811F36C9D}" presName="aSpace" presStyleCnt="0"/>
      <dgm:spPr/>
    </dgm:pt>
    <dgm:pt modelId="{C37F2B05-4D13-40C5-BEF0-445B87EEBCAC}" type="pres">
      <dgm:prSet presAssocID="{A5F319A3-C618-4F16-BF47-47D2E995CB2B}" presName="aNode" presStyleLbl="fgAcc1" presStyleIdx="4" presStyleCnt="5" custScaleX="102081" custScaleY="101355" custLinFactNeighborX="-1452" custLinFactNeighborY="40673">
        <dgm:presLayoutVars>
          <dgm:bulletEnabled val="1"/>
        </dgm:presLayoutVars>
      </dgm:prSet>
      <dgm:spPr/>
      <dgm:t>
        <a:bodyPr/>
        <a:lstStyle/>
        <a:p>
          <a:endParaRPr lang="en-US"/>
        </a:p>
      </dgm:t>
    </dgm:pt>
    <dgm:pt modelId="{6C103DBD-B5AD-4779-91EF-6DAF87BD3FD9}" type="pres">
      <dgm:prSet presAssocID="{A5F319A3-C618-4F16-BF47-47D2E995CB2B}" presName="aSpace" presStyleCnt="0"/>
      <dgm:spPr/>
    </dgm:pt>
  </dgm:ptLst>
  <dgm:cxnLst>
    <dgm:cxn modelId="{91CDCC11-8F8C-4752-B815-171DAB9F6D51}" type="presOf" srcId="{1769A242-2F9B-43EE-9522-DCF42106658C}" destId="{CEF61B18-2687-43B1-B4FE-87001EC27291}" srcOrd="0" destOrd="0" presId="urn:microsoft.com/office/officeart/2005/8/layout/pyramid2"/>
    <dgm:cxn modelId="{E488C930-07B4-4246-9426-5ACC3755C886}" srcId="{FD667369-CAA1-4A5A-A41E-3D9E6EC6F7B0}" destId="{A5F319A3-C618-4F16-BF47-47D2E995CB2B}" srcOrd="4" destOrd="0" parTransId="{3D025B22-94E1-4FFC-A885-EBE18E8C11A3}" sibTransId="{F9A54C28-CFD7-4393-A296-D6EBFF26EA28}"/>
    <dgm:cxn modelId="{B68825AB-8F18-48AB-93DD-D199E7B7DB4B}" type="presOf" srcId="{9CF9F6DB-97C1-4FCA-837B-D53FA39208EA}" destId="{43345261-DF43-4E4E-846A-487A2F2D554E}" srcOrd="0" destOrd="0" presId="urn:microsoft.com/office/officeart/2005/8/layout/pyramid2"/>
    <dgm:cxn modelId="{EC2483F8-4383-422B-BD45-5A214467136A}" type="presOf" srcId="{FD667369-CAA1-4A5A-A41E-3D9E6EC6F7B0}" destId="{CA719D99-02D3-440B-AB71-958A5ECF0261}" srcOrd="0" destOrd="0" presId="urn:microsoft.com/office/officeart/2005/8/layout/pyramid2"/>
    <dgm:cxn modelId="{761DC2C3-0735-45C9-B42D-24504CF0B9BD}" srcId="{FD667369-CAA1-4A5A-A41E-3D9E6EC6F7B0}" destId="{1769A242-2F9B-43EE-9522-DCF42106658C}" srcOrd="2" destOrd="0" parTransId="{6357094F-47CD-448B-8479-598287214383}" sibTransId="{7526D863-C61F-4758-91E8-246F05611485}"/>
    <dgm:cxn modelId="{C1FA89E6-B178-4D14-8D5A-8718C406C54D}" type="presOf" srcId="{B7D60257-717A-4439-B071-4FD0F7FD4CD3}" destId="{B9C24FD8-348F-4834-AA3C-6D0D7579577F}" srcOrd="0" destOrd="0" presId="urn:microsoft.com/office/officeart/2005/8/layout/pyramid2"/>
    <dgm:cxn modelId="{0D04BC88-FF0C-4503-9179-6DD86DABBB3F}" type="presOf" srcId="{DEF28429-CFFD-4A0A-AE94-394811F36C9D}" destId="{D03D7917-A844-458E-BFB6-E1356171ACBC}" srcOrd="0" destOrd="0" presId="urn:microsoft.com/office/officeart/2005/8/layout/pyramid2"/>
    <dgm:cxn modelId="{7FBF6765-D92A-4FF9-8336-C64EA334BF27}" srcId="{FD667369-CAA1-4A5A-A41E-3D9E6EC6F7B0}" destId="{DEF28429-CFFD-4A0A-AE94-394811F36C9D}" srcOrd="3" destOrd="0" parTransId="{3CCA46C9-33AB-4A57-9053-38B8C97260AD}" sibTransId="{843E0259-33FD-4277-936C-B093E52EE023}"/>
    <dgm:cxn modelId="{D04BEB13-A38C-4761-ACDF-D54488291E2B}" type="presOf" srcId="{A5F319A3-C618-4F16-BF47-47D2E995CB2B}" destId="{C37F2B05-4D13-40C5-BEF0-445B87EEBCAC}" srcOrd="0" destOrd="0" presId="urn:microsoft.com/office/officeart/2005/8/layout/pyramid2"/>
    <dgm:cxn modelId="{802EA078-47EB-4EFD-B22C-52A95D658F7C}" srcId="{FD667369-CAA1-4A5A-A41E-3D9E6EC6F7B0}" destId="{B7D60257-717A-4439-B071-4FD0F7FD4CD3}" srcOrd="0" destOrd="0" parTransId="{EEAB5A27-5C1D-46BC-9F2F-D8DFF4B8D11C}" sibTransId="{1462CFE1-4760-48CF-BE41-2033F7FE2848}"/>
    <dgm:cxn modelId="{03EA54F2-320D-437C-A7DA-BDB8C986434B}" srcId="{FD667369-CAA1-4A5A-A41E-3D9E6EC6F7B0}" destId="{9CF9F6DB-97C1-4FCA-837B-D53FA39208EA}" srcOrd="1" destOrd="0" parTransId="{766E2012-35D2-4F12-8FD3-805093F36D8E}" sibTransId="{6C119398-95F1-4255-B21B-6B2B3E803402}"/>
    <dgm:cxn modelId="{187B1FEB-D2B0-4411-A70B-5172810DAE5E}" type="presParOf" srcId="{CA719D99-02D3-440B-AB71-958A5ECF0261}" destId="{88C9F5EB-0DB8-46FD-A498-047000A95846}" srcOrd="0" destOrd="0" presId="urn:microsoft.com/office/officeart/2005/8/layout/pyramid2"/>
    <dgm:cxn modelId="{0C74CA6D-9864-41F7-84A9-0942C8985384}" type="presParOf" srcId="{CA719D99-02D3-440B-AB71-958A5ECF0261}" destId="{85380119-9A1C-45E4-9C13-03DB347EE3A4}" srcOrd="1" destOrd="0" presId="urn:microsoft.com/office/officeart/2005/8/layout/pyramid2"/>
    <dgm:cxn modelId="{67F11285-5C8C-4AA6-B309-776805098913}" type="presParOf" srcId="{85380119-9A1C-45E4-9C13-03DB347EE3A4}" destId="{B9C24FD8-348F-4834-AA3C-6D0D7579577F}" srcOrd="0" destOrd="0" presId="urn:microsoft.com/office/officeart/2005/8/layout/pyramid2"/>
    <dgm:cxn modelId="{BBEFF9FF-5FE8-4D1E-A92F-7074A0D48B51}" type="presParOf" srcId="{85380119-9A1C-45E4-9C13-03DB347EE3A4}" destId="{E033BC68-0E6A-40E5-8206-6825BD5A8D28}" srcOrd="1" destOrd="0" presId="urn:microsoft.com/office/officeart/2005/8/layout/pyramid2"/>
    <dgm:cxn modelId="{F0BCCD7E-1D23-4830-8B29-1B6890996927}" type="presParOf" srcId="{85380119-9A1C-45E4-9C13-03DB347EE3A4}" destId="{43345261-DF43-4E4E-846A-487A2F2D554E}" srcOrd="2" destOrd="0" presId="urn:microsoft.com/office/officeart/2005/8/layout/pyramid2"/>
    <dgm:cxn modelId="{CD0CF7B4-2026-41B8-B669-C3487F4D291E}" type="presParOf" srcId="{85380119-9A1C-45E4-9C13-03DB347EE3A4}" destId="{CF7603B8-D5D8-466F-BA31-AD3B52795C1A}" srcOrd="3" destOrd="0" presId="urn:microsoft.com/office/officeart/2005/8/layout/pyramid2"/>
    <dgm:cxn modelId="{E9C029CB-7B76-44E9-A722-73AD9FF8731A}" type="presParOf" srcId="{85380119-9A1C-45E4-9C13-03DB347EE3A4}" destId="{CEF61B18-2687-43B1-B4FE-87001EC27291}" srcOrd="4" destOrd="0" presId="urn:microsoft.com/office/officeart/2005/8/layout/pyramid2"/>
    <dgm:cxn modelId="{5405A72D-08E8-4C3C-ADC9-00AEB266B7A0}" type="presParOf" srcId="{85380119-9A1C-45E4-9C13-03DB347EE3A4}" destId="{17430498-D1FE-403F-B1DA-E03D24BCDE92}" srcOrd="5" destOrd="0" presId="urn:microsoft.com/office/officeart/2005/8/layout/pyramid2"/>
    <dgm:cxn modelId="{3630CEE3-FA00-4881-B7B9-E53666217A13}" type="presParOf" srcId="{85380119-9A1C-45E4-9C13-03DB347EE3A4}" destId="{D03D7917-A844-458E-BFB6-E1356171ACBC}" srcOrd="6" destOrd="0" presId="urn:microsoft.com/office/officeart/2005/8/layout/pyramid2"/>
    <dgm:cxn modelId="{CF61962A-2618-462B-B5CD-CD5199C45B9F}" type="presParOf" srcId="{85380119-9A1C-45E4-9C13-03DB347EE3A4}" destId="{88F068F8-9F32-40DA-9CF2-788D3EEA83AE}" srcOrd="7" destOrd="0" presId="urn:microsoft.com/office/officeart/2005/8/layout/pyramid2"/>
    <dgm:cxn modelId="{E1D0218D-7769-4157-9E09-4DB1696F3B9B}" type="presParOf" srcId="{85380119-9A1C-45E4-9C13-03DB347EE3A4}" destId="{C37F2B05-4D13-40C5-BEF0-445B87EEBCAC}" srcOrd="8" destOrd="0" presId="urn:microsoft.com/office/officeart/2005/8/layout/pyramid2"/>
    <dgm:cxn modelId="{6C0328F8-2060-4CB9-B8C6-A539FDD69D20}" type="presParOf" srcId="{85380119-9A1C-45E4-9C13-03DB347EE3A4}" destId="{6C103DBD-B5AD-4779-91EF-6DAF87BD3FD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45C0B-360B-4F7A-B80B-BB3F8577DB4E}" type="datetimeFigureOut">
              <a:rPr lang="en-US" smtClean="0"/>
              <a:t>18-May-16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0FFCD-1475-412D-88A6-C76B02CC7173}" type="slidenum">
              <a:rPr lang="en-US" smtClean="0"/>
              <a:t>‹#›</a:t>
            </a:fld>
            <a:endParaRPr lang="en-US"/>
          </a:p>
        </p:txBody>
      </p:sp>
    </p:spTree>
    <p:extLst>
      <p:ext uri="{BB962C8B-B14F-4D97-AF65-F5344CB8AC3E}">
        <p14:creationId xmlns:p14="http://schemas.microsoft.com/office/powerpoint/2010/main" val="327450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E72ED-8DA4-4E08-847E-7324C7ADF8EA}" type="slidenum">
              <a:rPr lang="en-US" smtClean="0"/>
              <a:t>9</a:t>
            </a:fld>
            <a:endParaRPr lang="en-US"/>
          </a:p>
        </p:txBody>
      </p:sp>
    </p:spTree>
    <p:extLst>
      <p:ext uri="{BB962C8B-B14F-4D97-AF65-F5344CB8AC3E}">
        <p14:creationId xmlns:p14="http://schemas.microsoft.com/office/powerpoint/2010/main" val="42058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16</a:t>
            </a:fld>
            <a:endParaRPr lang="en-US" dirty="0"/>
          </a:p>
        </p:txBody>
      </p:sp>
    </p:spTree>
    <p:extLst>
      <p:ext uri="{BB962C8B-B14F-4D97-AF65-F5344CB8AC3E}">
        <p14:creationId xmlns:p14="http://schemas.microsoft.com/office/powerpoint/2010/main" val="158462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19</a:t>
            </a:fld>
            <a:endParaRPr lang="en-US" dirty="0"/>
          </a:p>
        </p:txBody>
      </p:sp>
    </p:spTree>
    <p:extLst>
      <p:ext uri="{BB962C8B-B14F-4D97-AF65-F5344CB8AC3E}">
        <p14:creationId xmlns:p14="http://schemas.microsoft.com/office/powerpoint/2010/main" val="25533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26</a:t>
            </a:fld>
            <a:endParaRPr lang="en-US" dirty="0"/>
          </a:p>
        </p:txBody>
      </p:sp>
    </p:spTree>
    <p:extLst>
      <p:ext uri="{BB962C8B-B14F-4D97-AF65-F5344CB8AC3E}">
        <p14:creationId xmlns:p14="http://schemas.microsoft.com/office/powerpoint/2010/main" val="160004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BF231-9C46-4211-B1B5-52A8331667F6}" type="datetimeFigureOut">
              <a:rPr lang="en-US" smtClean="0"/>
              <a:t>18-May-16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383285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F231-9C46-4211-B1B5-52A8331667F6}" type="datetimeFigureOut">
              <a:rPr lang="en-US" smtClean="0"/>
              <a:t>18-May-16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10758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F231-9C46-4211-B1B5-52A8331667F6}" type="datetimeFigureOut">
              <a:rPr lang="en-US" smtClean="0"/>
              <a:t>18-May-16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315621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706880"/>
            <a:ext cx="7924387"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60" indent="-231764">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56080112"/>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706880"/>
            <a:ext cx="7924387"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60" indent="-231764">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marL="1023886" indent="0">
              <a:spcBef>
                <a:spcPts val="300"/>
              </a:spcBef>
              <a:spcAft>
                <a:spcPts val="0"/>
              </a:spcAft>
              <a:buClr>
                <a:srgbClr val="AAAAAA"/>
              </a:buClr>
              <a:buNone/>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67121927"/>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362522"/>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06858805"/>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4"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3"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46" indent="-231764">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Tree>
    <p:extLst>
      <p:ext uri="{BB962C8B-B14F-4D97-AF65-F5344CB8AC3E}">
        <p14:creationId xmlns:p14="http://schemas.microsoft.com/office/powerpoint/2010/main" val="1360969550"/>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365767"/>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60" indent="-231764">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1484464"/>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3360565326"/>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F231-9C46-4211-B1B5-52A8331667F6}" type="datetimeFigureOut">
              <a:rPr lang="en-US" smtClean="0"/>
              <a:t>18-May-16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181855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F231-9C46-4211-B1B5-52A8331667F6}" type="datetimeFigureOut">
              <a:rPr lang="en-US" smtClean="0"/>
              <a:t>18-May-16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290715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F231-9C46-4211-B1B5-52A8331667F6}" type="datetimeFigureOut">
              <a:rPr lang="en-US" smtClean="0"/>
              <a:t>18-May-16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79035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F231-9C46-4211-B1B5-52A8331667F6}" type="datetimeFigureOut">
              <a:rPr lang="en-US" smtClean="0"/>
              <a:t>18-May-16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269303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F231-9C46-4211-B1B5-52A8331667F6}" type="datetimeFigureOut">
              <a:rPr lang="en-US" smtClean="0"/>
              <a:t>18-May-16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13784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F231-9C46-4211-B1B5-52A8331667F6}" type="datetimeFigureOut">
              <a:rPr lang="en-US" smtClean="0"/>
              <a:t>18-May-16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22164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F231-9C46-4211-B1B5-52A8331667F6}" type="datetimeFigureOut">
              <a:rPr lang="en-US" smtClean="0"/>
              <a:t>18-May-16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355118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F231-9C46-4211-B1B5-52A8331667F6}" type="datetimeFigureOut">
              <a:rPr lang="en-US" smtClean="0"/>
              <a:t>18-May-16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0FD7C-9ECA-40D3-B76D-63031B3B2824}" type="slidenum">
              <a:rPr lang="en-US" smtClean="0"/>
              <a:t>‹#›</a:t>
            </a:fld>
            <a:endParaRPr lang="en-US"/>
          </a:p>
        </p:txBody>
      </p:sp>
    </p:spTree>
    <p:extLst>
      <p:ext uri="{BB962C8B-B14F-4D97-AF65-F5344CB8AC3E}">
        <p14:creationId xmlns:p14="http://schemas.microsoft.com/office/powerpoint/2010/main" val="11664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BF231-9C46-4211-B1B5-52A8331667F6}" type="datetimeFigureOut">
              <a:rPr lang="en-US" smtClean="0"/>
              <a:t>18-May-16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0FD7C-9ECA-40D3-B76D-63031B3B2824}" type="slidenum">
              <a:rPr lang="en-US" smtClean="0"/>
              <a:t>‹#›</a:t>
            </a:fld>
            <a:endParaRPr lang="en-US"/>
          </a:p>
        </p:txBody>
      </p:sp>
    </p:spTree>
    <p:extLst>
      <p:ext uri="{BB962C8B-B14F-4D97-AF65-F5344CB8AC3E}">
        <p14:creationId xmlns:p14="http://schemas.microsoft.com/office/powerpoint/2010/main" val="197142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79975"/>
            <a:ext cx="8839201" cy="3048000"/>
          </a:xfrm>
          <a:prstGeom prst="rect">
            <a:avLst/>
          </a:prstGeom>
          <a:ln>
            <a:noFill/>
          </a:ln>
          <a:effectLst>
            <a:softEdge rad="112500"/>
          </a:effectLst>
        </p:spPr>
      </p:pic>
      <p:sp>
        <p:nvSpPr>
          <p:cNvPr id="5" name="Rectangle 4"/>
          <p:cNvSpPr/>
          <p:nvPr/>
        </p:nvSpPr>
        <p:spPr>
          <a:xfrm>
            <a:off x="0" y="3936712"/>
            <a:ext cx="9144000" cy="1200329"/>
          </a:xfrm>
          <a:prstGeom prst="rect">
            <a:avLst/>
          </a:prstGeom>
        </p:spPr>
        <p:txBody>
          <a:bodyPr wrap="square">
            <a:spAutoFit/>
          </a:bodyPr>
          <a:lstStyle/>
          <a:p>
            <a:pPr algn="ctr"/>
            <a:r>
              <a:rPr lang="en-US" sz="3600" b="1" dirty="0" smtClean="0">
                <a:solidFill>
                  <a:srgbClr val="002060"/>
                </a:solidFill>
                <a:latin typeface="Times New Roman" pitchFamily="18" charset="0"/>
                <a:cs typeface="Times New Roman" pitchFamily="18" charset="0"/>
              </a:rPr>
              <a:t>HIE Adoption and its Implementation Challenges</a:t>
            </a:r>
            <a:endParaRPr lang="en-US" sz="3600" b="1" dirty="0">
              <a:solidFill>
                <a:srgbClr val="002060"/>
              </a:solidFill>
              <a:latin typeface="Times New Roman" pitchFamily="18" charset="0"/>
              <a:cs typeface="Times New Roman" pitchFamily="18" charset="0"/>
            </a:endParaRPr>
          </a:p>
        </p:txBody>
      </p:sp>
      <p:sp>
        <p:nvSpPr>
          <p:cNvPr id="6" name="Rectangle 5"/>
          <p:cNvSpPr/>
          <p:nvPr/>
        </p:nvSpPr>
        <p:spPr>
          <a:xfrm>
            <a:off x="6858000" y="5715000"/>
            <a:ext cx="2133600" cy="707886"/>
          </a:xfrm>
          <a:prstGeom prst="rect">
            <a:avLst/>
          </a:prstGeom>
        </p:spPr>
        <p:txBody>
          <a:bodyPr wrap="square">
            <a:spAutoFit/>
          </a:bodyPr>
          <a:lstStyle/>
          <a:p>
            <a:r>
              <a:rPr lang="en-US" sz="2000" b="1" dirty="0">
                <a:latin typeface="Times New Roman" pitchFamily="18" charset="0"/>
                <a:cs typeface="Times New Roman" pitchFamily="18" charset="0"/>
              </a:rPr>
              <a:t>Submitted By:</a:t>
            </a:r>
          </a:p>
          <a:p>
            <a:r>
              <a:rPr lang="en-US" sz="2000" b="1" dirty="0">
                <a:latin typeface="Times New Roman" pitchFamily="18" charset="0"/>
                <a:cs typeface="Times New Roman" pitchFamily="18" charset="0"/>
              </a:rPr>
              <a:t>Afshin Qureshi</a:t>
            </a:r>
          </a:p>
        </p:txBody>
      </p:sp>
    </p:spTree>
    <p:extLst>
      <p:ext uri="{BB962C8B-B14F-4D97-AF65-F5344CB8AC3E}">
        <p14:creationId xmlns:p14="http://schemas.microsoft.com/office/powerpoint/2010/main" val="803512199"/>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77" y="1143000"/>
            <a:ext cx="6205236" cy="5121613"/>
          </a:xfrm>
          <a:prstGeom prst="rect">
            <a:avLst/>
          </a:prstGeom>
        </p:spPr>
      </p:pic>
      <p:sp>
        <p:nvSpPr>
          <p:cNvPr id="6" name="Title 2"/>
          <p:cNvSpPr txBox="1">
            <a:spLocks/>
          </p:cNvSpPr>
          <p:nvPr/>
        </p:nvSpPr>
        <p:spPr bwMode="auto">
          <a:xfrm>
            <a:off x="7419354" y="1328984"/>
            <a:ext cx="2617737" cy="76737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r>
              <a:rPr lang="en-US" sz="1900" b="1" kern="0" dirty="0">
                <a:solidFill>
                  <a:schemeClr val="bg2">
                    <a:lumMod val="50000"/>
                  </a:schemeClr>
                </a:solidFill>
                <a:latin typeface="Arial Narrow" panose="020B0606020202030204" pitchFamily="34" charset="0"/>
                <a:cs typeface="Miriam" panose="020B0502050101010101" pitchFamily="34" charset="-79"/>
              </a:rPr>
              <a:t>Hospital</a:t>
            </a:r>
            <a:r>
              <a:rPr lang="en-US" sz="1600" b="1" kern="0" dirty="0">
                <a:solidFill>
                  <a:schemeClr val="bg2">
                    <a:lumMod val="50000"/>
                  </a:schemeClr>
                </a:solidFill>
                <a:latin typeface="Arial Narrow" panose="020B0606020202030204" pitchFamily="34" charset="0"/>
                <a:cs typeface="Miriam" panose="020B0502050101010101" pitchFamily="34" charset="-79"/>
              </a:rPr>
              <a:t> C</a:t>
            </a:r>
          </a:p>
        </p:txBody>
      </p:sp>
      <p:pic>
        <p:nvPicPr>
          <p:cNvPr id="7" name="Picture 6" descr="C:\Users\Afshin_Qureshi\Desktop\Hospital c.PNG"/>
          <p:cNvPicPr/>
          <p:nvPr/>
        </p:nvPicPr>
        <p:blipFill>
          <a:blip r:embed="rId3">
            <a:extLst>
              <a:ext uri="{28A0092B-C50C-407E-A947-70E740481C1C}">
                <a14:useLocalDpi xmlns:a14="http://schemas.microsoft.com/office/drawing/2010/main" val="0"/>
              </a:ext>
            </a:extLst>
          </a:blip>
          <a:srcRect/>
          <a:stretch>
            <a:fillRect/>
          </a:stretch>
        </p:blipFill>
        <p:spPr bwMode="auto">
          <a:xfrm>
            <a:off x="7636043" y="1712671"/>
            <a:ext cx="1092179" cy="1573619"/>
          </a:xfrm>
          <a:prstGeom prst="rect">
            <a:avLst/>
          </a:prstGeom>
          <a:noFill/>
          <a:ln>
            <a:noFill/>
          </a:ln>
        </p:spPr>
      </p:pic>
      <p:sp>
        <p:nvSpPr>
          <p:cNvPr id="12" name="Title 11"/>
          <p:cNvSpPr>
            <a:spLocks noGrp="1"/>
          </p:cNvSpPr>
          <p:nvPr>
            <p:ph type="title"/>
          </p:nvPr>
        </p:nvSpPr>
        <p:spPr>
          <a:xfrm>
            <a:off x="1" y="152400"/>
            <a:ext cx="4038599" cy="886396"/>
          </a:xfrm>
        </p:spPr>
        <p:txBody>
          <a:bodyPr>
            <a:normAutofit/>
          </a:bodyPr>
          <a:lstStyle/>
          <a:p>
            <a:r>
              <a:rPr lang="en-US" sz="3200" b="1" dirty="0">
                <a:solidFill>
                  <a:schemeClr val="bg1">
                    <a:lumMod val="75000"/>
                  </a:schemeClr>
                </a:solidFill>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Constraint</a:t>
            </a:r>
            <a:r>
              <a:rPr lang="en-US" sz="320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of</a:t>
            </a:r>
            <a:r>
              <a:rPr lang="en-US" sz="320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HIE</a:t>
            </a:r>
          </a:p>
        </p:txBody>
      </p:sp>
      <p:cxnSp>
        <p:nvCxnSpPr>
          <p:cNvPr id="3" name="Straight Arrow Connector 2"/>
          <p:cNvCxnSpPr/>
          <p:nvPr/>
        </p:nvCxnSpPr>
        <p:spPr>
          <a:xfrm flipV="1">
            <a:off x="6647848" y="3286291"/>
            <a:ext cx="988195" cy="538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rot="19995228">
            <a:off x="6801853" y="3356226"/>
            <a:ext cx="680185" cy="398277"/>
          </a:xfrm>
          <a:prstGeom prst="mathMultiply">
            <a:avLst>
              <a:gd name="adj1" fmla="val 22556"/>
            </a:avLst>
          </a:prstGeom>
          <a:solidFill>
            <a:schemeClr val="accent1"/>
          </a:solidFill>
          <a:effectLst/>
        </p:spPr>
        <p:txBody>
          <a:bodyPr wrap="square" lIns="243834" tIns="182875" rIns="182875" bIns="182875" rtlCol="0" anchor="ctr">
            <a:noAutofit/>
          </a:bodyPr>
          <a:lstStyle/>
          <a:p>
            <a:pPr algn="ctr">
              <a:lnSpc>
                <a:spcPct val="90000"/>
              </a:lnSpc>
              <a:spcBef>
                <a:spcPts val="800"/>
              </a:spcBef>
            </a:pPr>
            <a:endParaRPr lang="en-US" sz="2700" dirty="0" err="1">
              <a:solidFill>
                <a:schemeClr val="tx2"/>
              </a:solidFill>
            </a:endParaRPr>
          </a:p>
        </p:txBody>
      </p:sp>
      <p:sp>
        <p:nvSpPr>
          <p:cNvPr id="13" name="Rectangle 12"/>
          <p:cNvSpPr/>
          <p:nvPr/>
        </p:nvSpPr>
        <p:spPr>
          <a:xfrm rot="20182101">
            <a:off x="6639534" y="3071268"/>
            <a:ext cx="814940" cy="308009"/>
          </a:xfrm>
          <a:prstGeom prst="rect">
            <a:avLst/>
          </a:prstGeom>
          <a:solidFill>
            <a:schemeClr val="bg2">
              <a:lumMod val="40000"/>
              <a:lumOff val="60000"/>
            </a:schemeClr>
          </a:solidFill>
          <a:effectLst/>
        </p:spPr>
        <p:txBody>
          <a:bodyPr wrap="square" lIns="243834" tIns="182875" rIns="182875" bIns="182875" rtlCol="0" anchor="ctr">
            <a:noAutofit/>
          </a:bodyPr>
          <a:lstStyle/>
          <a:p>
            <a:pPr algn="ctr">
              <a:lnSpc>
                <a:spcPct val="90000"/>
              </a:lnSpc>
              <a:spcBef>
                <a:spcPts val="800"/>
              </a:spcBef>
            </a:pPr>
            <a:r>
              <a:rPr lang="en-US" sz="1100" b="1" dirty="0">
                <a:solidFill>
                  <a:schemeClr val="bg2"/>
                </a:solidFill>
                <a:latin typeface="Times New Roman" pitchFamily="18" charset="0"/>
                <a:cs typeface="Times New Roman" pitchFamily="18" charset="0"/>
              </a:rPr>
              <a:t>DATA</a:t>
            </a:r>
          </a:p>
        </p:txBody>
      </p:sp>
    </p:spTree>
    <p:extLst>
      <p:ext uri="{BB962C8B-B14F-4D97-AF65-F5344CB8AC3E}">
        <p14:creationId xmlns:p14="http://schemas.microsoft.com/office/powerpoint/2010/main" val="184944663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263" t="-1069" r="13484" b="8062"/>
          <a:stretch/>
        </p:blipFill>
        <p:spPr>
          <a:xfrm>
            <a:off x="4622450" y="3635389"/>
            <a:ext cx="4521550" cy="3138951"/>
          </a:xfrm>
          <a:prstGeom prst="rect">
            <a:avLst/>
          </a:prstGeom>
        </p:spPr>
      </p:pic>
      <p:sp>
        <p:nvSpPr>
          <p:cNvPr id="10" name="Content Placeholder 9"/>
          <p:cNvSpPr>
            <a:spLocks noGrp="1"/>
          </p:cNvSpPr>
          <p:nvPr>
            <p:ph sz="half" idx="1"/>
          </p:nvPr>
        </p:nvSpPr>
        <p:spPr>
          <a:xfrm>
            <a:off x="389023" y="1524000"/>
            <a:ext cx="8416389" cy="4500398"/>
          </a:xfrm>
        </p:spPr>
        <p:txBody>
          <a:bodyPr>
            <a:noAutofit/>
          </a:bodyPr>
          <a:lstStyle/>
          <a:p>
            <a:pPr marL="457200" lvl="2" indent="0" algn="just" defTabSz="914400">
              <a:buClr>
                <a:schemeClr val="accent1">
                  <a:lumMod val="75000"/>
                </a:schemeClr>
              </a:buClr>
              <a:buNone/>
            </a:pPr>
            <a:r>
              <a:rPr lang="en-US" altLang="en-US" sz="2000" dirty="0">
                <a:solidFill>
                  <a:srgbClr val="000000"/>
                </a:solidFill>
                <a:latin typeface="Times New Roman" pitchFamily="18" charset="0"/>
                <a:cs typeface="Times New Roman" pitchFamily="18" charset="0"/>
              </a:rPr>
              <a:t>Through literature review, it was found that following are the barrier for HIE </a:t>
            </a:r>
            <a:r>
              <a:rPr lang="en-US" altLang="en-US" sz="2000" dirty="0" smtClean="0">
                <a:solidFill>
                  <a:srgbClr val="000000"/>
                </a:solidFill>
                <a:latin typeface="Times New Roman" pitchFamily="18" charset="0"/>
                <a:cs typeface="Times New Roman" pitchFamily="18" charset="0"/>
              </a:rPr>
              <a:t>adoption.</a:t>
            </a:r>
          </a:p>
          <a:p>
            <a:pPr marL="457200" lvl="2" indent="0" algn="just" defTabSz="914400">
              <a:buClr>
                <a:schemeClr val="accent1">
                  <a:lumMod val="75000"/>
                </a:schemeClr>
              </a:buClr>
              <a:buNone/>
            </a:pPr>
            <a:endParaRPr lang="en-US" sz="2000" dirty="0" smtClean="0">
              <a:solidFill>
                <a:schemeClr val="tx1">
                  <a:lumMod val="95000"/>
                  <a:lumOff val="5000"/>
                </a:schemeClr>
              </a:solidFill>
              <a:latin typeface="Times New Roman" pitchFamily="18" charset="0"/>
              <a:cs typeface="Times New Roman" pitchFamily="18" charset="0"/>
            </a:endParaRP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Stakeholders </a:t>
            </a:r>
            <a:r>
              <a:rPr lang="en-US" sz="2000" dirty="0">
                <a:solidFill>
                  <a:schemeClr val="tx1">
                    <a:lumMod val="95000"/>
                    <a:lumOff val="5000"/>
                  </a:schemeClr>
                </a:solidFill>
                <a:latin typeface="Times New Roman" pitchFamily="18" charset="0"/>
                <a:cs typeface="Times New Roman" pitchFamily="18" charset="0"/>
              </a:rPr>
              <a:t>are not sending quality data </a:t>
            </a: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Security </a:t>
            </a:r>
            <a:r>
              <a:rPr lang="en-US" sz="2000" dirty="0">
                <a:solidFill>
                  <a:schemeClr val="tx1">
                    <a:lumMod val="95000"/>
                    <a:lumOff val="5000"/>
                  </a:schemeClr>
                </a:solidFill>
                <a:latin typeface="Times New Roman" pitchFamily="18" charset="0"/>
                <a:cs typeface="Times New Roman" pitchFamily="18" charset="0"/>
              </a:rPr>
              <a:t>and privacy concerns of data</a:t>
            </a: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Level </a:t>
            </a:r>
            <a:r>
              <a:rPr lang="en-US" sz="2000" dirty="0">
                <a:solidFill>
                  <a:schemeClr val="tx1">
                    <a:lumMod val="95000"/>
                    <a:lumOff val="5000"/>
                  </a:schemeClr>
                </a:solidFill>
                <a:latin typeface="Times New Roman" pitchFamily="18" charset="0"/>
                <a:cs typeface="Times New Roman" pitchFamily="18" charset="0"/>
              </a:rPr>
              <a:t>of accessibility for each stakeholder </a:t>
            </a: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Financial </a:t>
            </a:r>
            <a:r>
              <a:rPr lang="en-US" sz="2000" dirty="0">
                <a:solidFill>
                  <a:schemeClr val="tx1">
                    <a:lumMod val="95000"/>
                    <a:lumOff val="5000"/>
                  </a:schemeClr>
                </a:solidFill>
                <a:latin typeface="Times New Roman" pitchFamily="18" charset="0"/>
                <a:cs typeface="Times New Roman" pitchFamily="18" charset="0"/>
              </a:rPr>
              <a:t>issues</a:t>
            </a: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Interoperability</a:t>
            </a:r>
            <a:endParaRPr lang="en-US" sz="2000" dirty="0">
              <a:solidFill>
                <a:schemeClr val="tx1">
                  <a:lumMod val="95000"/>
                  <a:lumOff val="5000"/>
                </a:schemeClr>
              </a:solidFill>
              <a:latin typeface="Times New Roman" pitchFamily="18" charset="0"/>
              <a:cs typeface="Times New Roman" pitchFamily="18" charset="0"/>
            </a:endParaRPr>
          </a:p>
          <a:p>
            <a:pPr marL="685800" lvl="2" indent="-228600"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HIE </a:t>
            </a:r>
            <a:r>
              <a:rPr lang="en-US" sz="2000" dirty="0">
                <a:solidFill>
                  <a:schemeClr val="tx1">
                    <a:lumMod val="95000"/>
                    <a:lumOff val="5000"/>
                  </a:schemeClr>
                </a:solidFill>
                <a:latin typeface="Times New Roman" pitchFamily="18" charset="0"/>
                <a:cs typeface="Times New Roman" pitchFamily="18" charset="0"/>
              </a:rPr>
              <a:t>Infrastructure etc.</a:t>
            </a:r>
          </a:p>
        </p:txBody>
      </p:sp>
      <p:sp>
        <p:nvSpPr>
          <p:cNvPr id="8" name="Title 6"/>
          <p:cNvSpPr txBox="1">
            <a:spLocks/>
          </p:cNvSpPr>
          <p:nvPr/>
        </p:nvSpPr>
        <p:spPr>
          <a:xfrm>
            <a:off x="389023" y="533400"/>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smtClean="0">
                <a:solidFill>
                  <a:schemeClr val="accent1">
                    <a:lumMod val="50000"/>
                  </a:schemeClr>
                </a:solidFill>
                <a:latin typeface="Times New Roman" pitchFamily="18" charset="0"/>
                <a:cs typeface="Times New Roman" pitchFamily="18" charset="0"/>
              </a:rPr>
              <a:t>Challenges </a:t>
            </a:r>
            <a:r>
              <a:rPr lang="en-US" sz="3200" b="1" dirty="0">
                <a:solidFill>
                  <a:schemeClr val="accent1">
                    <a:lumMod val="50000"/>
                  </a:schemeClr>
                </a:solidFill>
                <a:latin typeface="Times New Roman" pitchFamily="18" charset="0"/>
                <a:cs typeface="Times New Roman" pitchFamily="18" charset="0"/>
              </a:rPr>
              <a:t>in Adopting HIE</a:t>
            </a:r>
          </a:p>
        </p:txBody>
      </p:sp>
    </p:spTree>
    <p:extLst>
      <p:ext uri="{BB962C8B-B14F-4D97-AF65-F5344CB8AC3E}">
        <p14:creationId xmlns:p14="http://schemas.microsoft.com/office/powerpoint/2010/main" val="132358848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53"/>
          <p:cNvSpPr>
            <a:spLocks noChangeArrowheads="1"/>
          </p:cNvSpPr>
          <p:nvPr/>
        </p:nvSpPr>
        <p:spPr bwMode="auto">
          <a:xfrm>
            <a:off x="-193202"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059" name="Rectangle 56"/>
          <p:cNvSpPr>
            <a:spLocks noChangeArrowheads="1"/>
          </p:cNvSpPr>
          <p:nvPr/>
        </p:nvSpPr>
        <p:spPr bwMode="auto">
          <a:xfrm>
            <a:off x="142672" y="1661613"/>
            <a:ext cx="376065"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en-US" altLang="en-US" sz="1467" b="1">
              <a:latin typeface="Calibri" panose="020F0502020204030204" pitchFamily="34" charset="0"/>
              <a:ea typeface="Calibri" panose="020F0502020204030204" pitchFamily="34" charset="0"/>
              <a:cs typeface="Times New Roman" panose="02020603050405020304" pitchFamily="18" charset="0"/>
            </a:endParaRPr>
          </a:p>
          <a:p>
            <a:pPr defTabSz="1219170" eaLnBrk="0" fontAlgn="base" hangingPunct="0">
              <a:spcBef>
                <a:spcPct val="0"/>
              </a:spcBef>
              <a:spcAft>
                <a:spcPct val="0"/>
              </a:spcAft>
            </a:pPr>
            <a:r>
              <a:rPr lang="en-US" altLang="en-US" sz="1467" b="1">
                <a:latin typeface="Calibri" panose="020F0502020204030204" pitchFamily="34" charset="0"/>
                <a:ea typeface="Calibri" panose="020F0502020204030204" pitchFamily="34" charset="0"/>
                <a:cs typeface="Times New Roman" panose="02020603050405020304" pitchFamily="18" charset="0"/>
              </a:rPr>
              <a:t>   </a:t>
            </a:r>
            <a:endParaRPr lang="en-US" altLang="en-US" sz="1067"/>
          </a:p>
          <a:p>
            <a:pPr defTabSz="1219170" eaLnBrk="0" fontAlgn="base" hangingPunct="0">
              <a:spcBef>
                <a:spcPct val="0"/>
              </a:spcBef>
              <a:spcAft>
                <a:spcPct val="0"/>
              </a:spcAft>
            </a:pPr>
            <a:endParaRPr lang="en-US" altLang="en-US" sz="2400">
              <a:latin typeface="Arial" panose="020B0604020202020204" pitchFamily="34" charset="0"/>
            </a:endParaRPr>
          </a:p>
        </p:txBody>
      </p:sp>
      <p:sp>
        <p:nvSpPr>
          <p:cNvPr id="2060" name="Rectangle 61"/>
          <p:cNvSpPr>
            <a:spLocks noChangeArrowheads="1"/>
          </p:cNvSpPr>
          <p:nvPr/>
        </p:nvSpPr>
        <p:spPr bwMode="auto">
          <a:xfrm>
            <a:off x="142673" y="24969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pic>
        <p:nvPicPr>
          <p:cNvPr id="1027" name="Picture 3" descr="C:\Users\abc\Desktop\page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60" y="990600"/>
            <a:ext cx="8358134" cy="5715000"/>
          </a:xfrm>
          <a:prstGeom prst="rect">
            <a:avLst/>
          </a:prstGeom>
          <a:ln>
            <a:noFill/>
          </a:ln>
          <a:effectLst>
            <a:softEdge rad="112500"/>
          </a:effectLst>
          <a:extLst/>
        </p:spPr>
      </p:pic>
      <p:sp>
        <p:nvSpPr>
          <p:cNvPr id="8" name="Title 6"/>
          <p:cNvSpPr txBox="1">
            <a:spLocks/>
          </p:cNvSpPr>
          <p:nvPr/>
        </p:nvSpPr>
        <p:spPr>
          <a:xfrm>
            <a:off x="330704" y="253978"/>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Project Research Flow Work Diagram</a:t>
            </a:r>
          </a:p>
        </p:txBody>
      </p:sp>
    </p:spTree>
    <p:extLst>
      <p:ext uri="{BB962C8B-B14F-4D97-AF65-F5344CB8AC3E}">
        <p14:creationId xmlns:p14="http://schemas.microsoft.com/office/powerpoint/2010/main" val="53322115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2796" y="998044"/>
            <a:ext cx="7924387" cy="4267200"/>
          </a:xfrm>
        </p:spPr>
        <p:txBody>
          <a:bodyPr>
            <a:normAutofit/>
          </a:bodyPr>
          <a:lstStyle/>
          <a:p>
            <a:pPr marL="0" indent="0" algn="ctr">
              <a:buNone/>
            </a:pPr>
            <a:endParaRPr lang="en-US" sz="3200" dirty="0">
              <a:latin typeface="+mj-lt"/>
            </a:endParaRPr>
          </a:p>
          <a:p>
            <a:pPr marL="0" indent="0" algn="ctr">
              <a:buNone/>
            </a:pPr>
            <a:endParaRPr lang="en-US" sz="3200" b="1" dirty="0">
              <a:solidFill>
                <a:schemeClr val="bg1">
                  <a:lumMod val="75000"/>
                </a:schemeClr>
              </a:solidFill>
              <a:latin typeface="+mj-lt"/>
              <a:cs typeface="Times New Roman" pitchFamily="18" charset="0"/>
            </a:endParaRPr>
          </a:p>
          <a:p>
            <a:pPr marL="0" indent="0" algn="ctr">
              <a:buNone/>
            </a:pPr>
            <a:endParaRPr lang="en-US" sz="3200" b="1" dirty="0">
              <a:solidFill>
                <a:schemeClr val="bg1">
                  <a:lumMod val="75000"/>
                </a:schemeClr>
              </a:solidFill>
              <a:latin typeface="+mj-lt"/>
              <a:cs typeface="Times New Roman" pitchFamily="18" charset="0"/>
            </a:endParaRPr>
          </a:p>
          <a:p>
            <a:pPr marL="0" indent="0" algn="ctr">
              <a:buNone/>
            </a:pPr>
            <a:r>
              <a:rPr lang="en-US" sz="3200" b="1" dirty="0">
                <a:solidFill>
                  <a:schemeClr val="accent1">
                    <a:lumMod val="50000"/>
                  </a:schemeClr>
                </a:solidFill>
                <a:latin typeface="Times New Roman" pitchFamily="18" charset="0"/>
                <a:cs typeface="Times New Roman" pitchFamily="18" charset="0"/>
              </a:rPr>
              <a:t>Analysis</a:t>
            </a: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endParaRPr lang="en-US" sz="3200" dirty="0">
              <a:latin typeface="+mj-lt"/>
            </a:endParaRPr>
          </a:p>
          <a:p>
            <a:pPr marL="0" indent="0">
              <a:buNone/>
            </a:pPr>
            <a:endParaRPr lang="en-US" sz="3200" dirty="0">
              <a:latin typeface="+mj-lt"/>
            </a:endParaRPr>
          </a:p>
        </p:txBody>
      </p:sp>
    </p:spTree>
    <p:extLst>
      <p:ext uri="{BB962C8B-B14F-4D97-AF65-F5344CB8AC3E}">
        <p14:creationId xmlns:p14="http://schemas.microsoft.com/office/powerpoint/2010/main" val="256567485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lumMod val="50000"/>
                  </a:schemeClr>
                </a:solidFill>
                <a:latin typeface="Times New Roman" pitchFamily="18" charset="0"/>
                <a:cs typeface="Times New Roman" pitchFamily="18" charset="0"/>
              </a:rPr>
              <a:t>No. of people selected for survey</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045854904"/>
              </p:ext>
            </p:extLst>
          </p:nvPr>
        </p:nvGraphicFramePr>
        <p:xfrm>
          <a:off x="146830" y="1254270"/>
          <a:ext cx="8117465" cy="4654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7640179"/>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14181"/>
          </a:xfrm>
        </p:spPr>
        <p:txBody>
          <a:bodyPr>
            <a:noAutofit/>
          </a:bodyPr>
          <a:lstStyle/>
          <a:p>
            <a:r>
              <a:rPr lang="en-US" sz="3200" b="1" dirty="0">
                <a:solidFill>
                  <a:schemeClr val="accent1">
                    <a:lumMod val="50000"/>
                  </a:schemeClr>
                </a:solidFill>
                <a:latin typeface="Times New Roman" pitchFamily="18" charset="0"/>
                <a:cs typeface="Times New Roman" pitchFamily="18" charset="0"/>
              </a:rPr>
              <a:t>Have you ever used or, aware of an EMR/EHR?</a:t>
            </a:r>
            <a:endParaRPr lang="en-US" sz="2700"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533400" y="1104900"/>
            <a:ext cx="8381010" cy="5118101"/>
          </a:xfrm>
        </p:spPr>
        <p:txBody>
          <a:bodyPr>
            <a:normAutofit/>
          </a:bodyPr>
          <a:lstStyle/>
          <a:p>
            <a:pPr marL="0" indent="0" algn="just">
              <a:buNone/>
            </a:pPr>
            <a:r>
              <a:rPr lang="en-US" sz="2000" dirty="0">
                <a:solidFill>
                  <a:schemeClr val="tx1"/>
                </a:solidFill>
                <a:latin typeface="Times New Roman" pitchFamily="18" charset="0"/>
                <a:cs typeface="Times New Roman" pitchFamily="18" charset="0"/>
              </a:rPr>
              <a:t>Surveyors who are aware/used EMR/EHR are satisfied with its ability to incorporate the exchange of clinical information within their EHR work flow</a:t>
            </a:r>
          </a:p>
          <a:p>
            <a:pPr marL="0" indent="0" algn="just">
              <a:buNone/>
            </a:pPr>
            <a:endParaRPr lang="en-US" sz="2100" dirty="0">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lgn="just">
              <a:buNone/>
            </a:pPr>
            <a:endParaRPr lang="en-US" sz="2100" dirty="0">
              <a:solidFill>
                <a:schemeClr val="bg1">
                  <a:lumMod val="75000"/>
                </a:schemeClr>
              </a:solidFill>
              <a:latin typeface="+mn-lt"/>
              <a:cs typeface="Times New Roman" pitchFamily="18" charset="0"/>
            </a:endParaRPr>
          </a:p>
          <a:p>
            <a:pPr marL="0" indent="0">
              <a:buNone/>
            </a:pPr>
            <a:endParaRPr lang="en-US" sz="2100" dirty="0">
              <a:latin typeface="+mn-lt"/>
              <a:cs typeface="Times New Roman" pitchFamily="18" charset="0"/>
            </a:endParaRPr>
          </a:p>
          <a:p>
            <a:endParaRPr lang="en-US" sz="2100" dirty="0">
              <a:latin typeface="+mn-lt"/>
            </a:endParaRPr>
          </a:p>
        </p:txBody>
      </p:sp>
      <p:graphicFrame>
        <p:nvGraphicFramePr>
          <p:cNvPr id="6" name="Chart 5"/>
          <p:cNvGraphicFramePr/>
          <p:nvPr>
            <p:extLst>
              <p:ext uri="{D42A27DB-BD31-4B8C-83A1-F6EECF244321}">
                <p14:modId xmlns:p14="http://schemas.microsoft.com/office/powerpoint/2010/main" val="1302161821"/>
              </p:ext>
            </p:extLst>
          </p:nvPr>
        </p:nvGraphicFramePr>
        <p:xfrm>
          <a:off x="184297" y="2120901"/>
          <a:ext cx="7956404" cy="4483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2379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96200" cy="853440"/>
          </a:xfrm>
        </p:spPr>
        <p:txBody>
          <a:bodyPr>
            <a:normAutofit/>
          </a:bodyPr>
          <a:lstStyle/>
          <a:p>
            <a:pPr algn="l"/>
            <a:r>
              <a:rPr lang="en-US" sz="3200" b="1" dirty="0">
                <a:solidFill>
                  <a:schemeClr val="accent1">
                    <a:lumMod val="50000"/>
                  </a:schemeClr>
                </a:solidFill>
                <a:latin typeface="Times New Roman" pitchFamily="18" charset="0"/>
                <a:cs typeface="Times New Roman" pitchFamily="18" charset="0"/>
              </a:rPr>
              <a:t>Perception Towards HIE </a:t>
            </a:r>
          </a:p>
        </p:txBody>
      </p:sp>
      <p:sp>
        <p:nvSpPr>
          <p:cNvPr id="5" name="Rectangle 4"/>
          <p:cNvSpPr/>
          <p:nvPr/>
        </p:nvSpPr>
        <p:spPr>
          <a:xfrm>
            <a:off x="269176" y="5495603"/>
            <a:ext cx="8170221" cy="430883"/>
          </a:xfrm>
          <a:prstGeom prst="rect">
            <a:avLst/>
          </a:prstGeom>
        </p:spPr>
        <p:txBody>
          <a:bodyPr wrap="square" lIns="121917" tIns="60958" rIns="121917" bIns="60958">
            <a:spAutoFit/>
          </a:bodyPr>
          <a:lstStyle/>
          <a:p>
            <a:r>
              <a:rPr lang="en-US" sz="2000" b="1" dirty="0" smtClean="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Nearly </a:t>
            </a:r>
            <a:r>
              <a:rPr lang="en-US" sz="2000" dirty="0">
                <a:latin typeface="Times New Roman" pitchFamily="18" charset="0"/>
                <a:cs typeface="Times New Roman" pitchFamily="18" charset="0"/>
              </a:rPr>
              <a:t>96% people having positive perception regarding HIE. </a:t>
            </a:r>
          </a:p>
        </p:txBody>
      </p:sp>
      <p:graphicFrame>
        <p:nvGraphicFramePr>
          <p:cNvPr id="28" name="Diagram 27"/>
          <p:cNvGraphicFramePr/>
          <p:nvPr>
            <p:extLst>
              <p:ext uri="{D42A27DB-BD31-4B8C-83A1-F6EECF244321}">
                <p14:modId xmlns:p14="http://schemas.microsoft.com/office/powerpoint/2010/main" val="15811967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Chart 31"/>
          <p:cNvGraphicFramePr/>
          <p:nvPr>
            <p:extLst>
              <p:ext uri="{D42A27DB-BD31-4B8C-83A1-F6EECF244321}">
                <p14:modId xmlns:p14="http://schemas.microsoft.com/office/powerpoint/2010/main" val="3493849733"/>
              </p:ext>
            </p:extLst>
          </p:nvPr>
        </p:nvGraphicFramePr>
        <p:xfrm>
          <a:off x="990600" y="1295400"/>
          <a:ext cx="7239000" cy="39015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4559044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Positive</a:t>
            </a:r>
            <a:r>
              <a:rPr lang="en-US" sz="320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Perception</a:t>
            </a:r>
            <a:r>
              <a:rPr lang="en-US" sz="3200" dirty="0">
                <a:cs typeface="Times New Roman" pitchFamily="18" charset="0"/>
              </a:rPr>
              <a:t/>
            </a:r>
            <a:br>
              <a:rPr lang="en-US" sz="3200" dirty="0">
                <a:cs typeface="Times New Roman" pitchFamily="18" charset="0"/>
              </a:rPr>
            </a:br>
            <a:endParaRPr lang="en-US" sz="32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49244099"/>
              </p:ext>
            </p:extLst>
          </p:nvPr>
        </p:nvGraphicFramePr>
        <p:xfrm>
          <a:off x="203201" y="1143000"/>
          <a:ext cx="8470900" cy="5333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52868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5" y="381000"/>
            <a:ext cx="9034915" cy="722695"/>
          </a:xfrm>
        </p:spPr>
        <p:txBody>
          <a:bodyPr>
            <a:noAutofit/>
          </a:bodyPr>
          <a:lstStyle/>
          <a:p>
            <a:pPr algn="l"/>
            <a:r>
              <a:rPr lang="en-US" sz="3200" b="1" dirty="0">
                <a:solidFill>
                  <a:schemeClr val="bg1">
                    <a:lumMod val="75000"/>
                  </a:schemeClr>
                </a:solidFill>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Effectiveness of current HIE</a:t>
            </a:r>
            <a:endParaRPr lang="en-US" sz="3200"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36220" y="5181600"/>
            <a:ext cx="8717280" cy="762000"/>
          </a:xfrm>
        </p:spPr>
        <p:txBody>
          <a:bodyPr>
            <a:noAutofit/>
          </a:bodyPr>
          <a:lstStyle/>
          <a:p>
            <a:pPr marL="0" indent="0" algn="just">
              <a:buNone/>
            </a:pPr>
            <a:r>
              <a:rPr lang="en-US" sz="2000" b="1" dirty="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Out </a:t>
            </a:r>
            <a:r>
              <a:rPr lang="en-US" sz="2000" dirty="0">
                <a:solidFill>
                  <a:schemeClr val="tx1"/>
                </a:solidFill>
                <a:latin typeface="Times New Roman" pitchFamily="18" charset="0"/>
                <a:cs typeface="Times New Roman" pitchFamily="18" charset="0"/>
              </a:rPr>
              <a:t>of described sample size, 48 respondent said Health Information Exchange is effective in improving clinical, economic and population outcomes.</a:t>
            </a:r>
            <a:endParaRPr lang="en-US" sz="1200" dirty="0">
              <a:solidFill>
                <a:schemeClr val="tx1"/>
              </a:solidFill>
              <a:latin typeface="Times New Roman" pitchFamily="18" charset="0"/>
              <a:cs typeface="Times New Roman" pitchFamily="18" charset="0"/>
            </a:endParaRPr>
          </a:p>
        </p:txBody>
      </p:sp>
      <p:graphicFrame>
        <p:nvGraphicFramePr>
          <p:cNvPr id="4" name="Chart 3"/>
          <p:cNvGraphicFramePr/>
          <p:nvPr>
            <p:extLst>
              <p:ext uri="{D42A27DB-BD31-4B8C-83A1-F6EECF244321}">
                <p14:modId xmlns:p14="http://schemas.microsoft.com/office/powerpoint/2010/main" val="3531463995"/>
              </p:ext>
            </p:extLst>
          </p:nvPr>
        </p:nvGraphicFramePr>
        <p:xfrm>
          <a:off x="1148316" y="1231901"/>
          <a:ext cx="7343553" cy="3162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960913"/>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74319" y="362515"/>
            <a:ext cx="7955280"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21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2400" b="1">
                <a:solidFill>
                  <a:schemeClr val="accent1"/>
                </a:solidFill>
                <a:latin typeface="Arial Black" pitchFamily="34" charset="0"/>
              </a:defRPr>
            </a:lvl2pPr>
            <a:lvl3pPr algn="l" rtl="0" eaLnBrk="1" fontAlgn="base" hangingPunct="1">
              <a:lnSpc>
                <a:spcPct val="80000"/>
              </a:lnSpc>
              <a:spcBef>
                <a:spcPct val="0"/>
              </a:spcBef>
              <a:spcAft>
                <a:spcPct val="0"/>
              </a:spcAft>
              <a:defRPr sz="2400" b="1">
                <a:solidFill>
                  <a:schemeClr val="accent1"/>
                </a:solidFill>
                <a:latin typeface="Arial Black" pitchFamily="34" charset="0"/>
              </a:defRPr>
            </a:lvl3pPr>
            <a:lvl4pPr algn="l" rtl="0" eaLnBrk="1" fontAlgn="base" hangingPunct="1">
              <a:lnSpc>
                <a:spcPct val="80000"/>
              </a:lnSpc>
              <a:spcBef>
                <a:spcPct val="0"/>
              </a:spcBef>
              <a:spcAft>
                <a:spcPct val="0"/>
              </a:spcAft>
              <a:defRPr sz="2400" b="1">
                <a:solidFill>
                  <a:schemeClr val="accent1"/>
                </a:solidFill>
                <a:latin typeface="Arial Black" pitchFamily="34" charset="0"/>
              </a:defRPr>
            </a:lvl4pPr>
            <a:lvl5pPr algn="l" rtl="0" eaLnBrk="1" fontAlgn="base" hangingPunct="1">
              <a:lnSpc>
                <a:spcPct val="80000"/>
              </a:lnSpc>
              <a:spcBef>
                <a:spcPct val="0"/>
              </a:spcBef>
              <a:spcAft>
                <a:spcPct val="0"/>
              </a:spcAft>
              <a:defRPr sz="2400" b="1">
                <a:solidFill>
                  <a:schemeClr val="accent1"/>
                </a:solidFill>
                <a:latin typeface="Arial Black" pitchFamily="34" charset="0"/>
              </a:defRPr>
            </a:lvl5pPr>
            <a:lvl6pPr marL="342892" algn="l" rtl="0" eaLnBrk="1" fontAlgn="base" hangingPunct="1">
              <a:lnSpc>
                <a:spcPct val="70000"/>
              </a:lnSpc>
              <a:spcBef>
                <a:spcPct val="0"/>
              </a:spcBef>
              <a:spcAft>
                <a:spcPct val="0"/>
              </a:spcAft>
              <a:defRPr sz="3300" b="1">
                <a:solidFill>
                  <a:schemeClr val="accent1"/>
                </a:solidFill>
                <a:latin typeface="Arial Black" pitchFamily="34" charset="0"/>
              </a:defRPr>
            </a:lvl6pPr>
            <a:lvl7pPr marL="685783" algn="l" rtl="0" eaLnBrk="1" fontAlgn="base" hangingPunct="1">
              <a:lnSpc>
                <a:spcPct val="70000"/>
              </a:lnSpc>
              <a:spcBef>
                <a:spcPct val="0"/>
              </a:spcBef>
              <a:spcAft>
                <a:spcPct val="0"/>
              </a:spcAft>
              <a:defRPr sz="3300" b="1">
                <a:solidFill>
                  <a:schemeClr val="accent1"/>
                </a:solidFill>
                <a:latin typeface="Arial Black" pitchFamily="34" charset="0"/>
              </a:defRPr>
            </a:lvl7pPr>
            <a:lvl8pPr marL="1028675" algn="l" rtl="0" eaLnBrk="1" fontAlgn="base" hangingPunct="1">
              <a:lnSpc>
                <a:spcPct val="70000"/>
              </a:lnSpc>
              <a:spcBef>
                <a:spcPct val="0"/>
              </a:spcBef>
              <a:spcAft>
                <a:spcPct val="0"/>
              </a:spcAft>
              <a:defRPr sz="3300" b="1">
                <a:solidFill>
                  <a:schemeClr val="accent1"/>
                </a:solidFill>
                <a:latin typeface="Arial Black" pitchFamily="34" charset="0"/>
              </a:defRPr>
            </a:lvl8pPr>
            <a:lvl9pPr marL="1371566" algn="l" rtl="0" eaLnBrk="1" fontAlgn="base" hangingPunct="1">
              <a:lnSpc>
                <a:spcPct val="70000"/>
              </a:lnSpc>
              <a:spcBef>
                <a:spcPct val="0"/>
              </a:spcBef>
              <a:spcAft>
                <a:spcPct val="0"/>
              </a:spcAft>
              <a:defRPr sz="3300" b="1">
                <a:solidFill>
                  <a:schemeClr val="accent1"/>
                </a:solidFill>
                <a:latin typeface="Arial Black" pitchFamily="34" charset="0"/>
              </a:defRPr>
            </a:lvl9pPr>
          </a:lstStyle>
          <a:p>
            <a:r>
              <a:rPr lang="en-US" sz="3200" b="1" dirty="0">
                <a:solidFill>
                  <a:schemeClr val="accent1">
                    <a:lumMod val="50000"/>
                  </a:schemeClr>
                </a:solidFill>
                <a:latin typeface="Times New Roman" pitchFamily="18" charset="0"/>
                <a:cs typeface="Times New Roman" pitchFamily="18" charset="0"/>
              </a:rPr>
              <a:t> Barriers</a:t>
            </a:r>
            <a:r>
              <a:rPr lang="en-US" sz="3200" b="1" kern="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In</a:t>
            </a:r>
            <a:r>
              <a:rPr lang="en-US" sz="3200" b="1" kern="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Achieving</a:t>
            </a:r>
            <a:r>
              <a:rPr lang="en-US" sz="3200" b="1" kern="0"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HIE</a:t>
            </a:r>
          </a:p>
        </p:txBody>
      </p:sp>
      <p:graphicFrame>
        <p:nvGraphicFramePr>
          <p:cNvPr id="8" name="Content Placeholder 4"/>
          <p:cNvGraphicFramePr>
            <a:graphicFrameLocks/>
          </p:cNvGraphicFramePr>
          <p:nvPr>
            <p:extLst>
              <p:ext uri="{D42A27DB-BD31-4B8C-83A1-F6EECF244321}">
                <p14:modId xmlns:p14="http://schemas.microsoft.com/office/powerpoint/2010/main" val="2921639263"/>
              </p:ext>
            </p:extLst>
          </p:nvPr>
        </p:nvGraphicFramePr>
        <p:xfrm>
          <a:off x="615408" y="1375144"/>
          <a:ext cx="8060760" cy="466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18721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609600"/>
            <a:ext cx="8573592" cy="6093976"/>
          </a:xfrm>
          <a:prstGeom prst="rect">
            <a:avLst/>
          </a:prstGeom>
        </p:spPr>
        <p:txBody>
          <a:bodyPr wrap="square">
            <a:spAutoFit/>
          </a:bodyPr>
          <a:lstStyle/>
          <a:p>
            <a:pPr algn="just">
              <a:lnSpc>
                <a:spcPct val="150000"/>
              </a:lnSpc>
            </a:pPr>
            <a:r>
              <a:rPr lang="en-US" sz="2000" dirty="0">
                <a:latin typeface="Times New Roman" pitchFamily="18" charset="0"/>
                <a:cs typeface="Times New Roman" pitchFamily="18" charset="0"/>
              </a:rPr>
              <a:t>All the information regarding this project and Dell organization  during this study is confidential and/or privileged information and will not be disclosed/used for any purpose other than this study.</a:t>
            </a:r>
          </a:p>
          <a:p>
            <a:pPr algn="just">
              <a:lnSpc>
                <a:spcPct val="150000"/>
              </a:lnSpc>
            </a:pPr>
            <a:r>
              <a:rPr lang="en-US" sz="2000" dirty="0">
                <a:latin typeface="Times New Roman" pitchFamily="18" charset="0"/>
                <a:cs typeface="Times New Roman" pitchFamily="18" charset="0"/>
              </a:rPr>
              <a:t>It is hereby notified that any use, dissemination, copying, or storage of this study/findings/ information is strictly prohibited under any circumstances. It may not be reproduced in whole, or in part, nor may any of the information contained therein be disclosed without the prior consent of the organization. </a:t>
            </a:r>
          </a:p>
          <a:p>
            <a:pPr algn="just">
              <a:lnSpc>
                <a:spcPct val="150000"/>
              </a:lnSpc>
            </a:pPr>
            <a:r>
              <a:rPr lang="en-US" sz="2000" dirty="0">
                <a:latin typeface="Times New Roman" pitchFamily="18" charset="0"/>
                <a:cs typeface="Times New Roman" pitchFamily="18" charset="0"/>
              </a:rPr>
              <a:t>The contents of this report have not been independently verified and they do not purport to be comprehensive/accurate, or to contain all the information pertaining the subject.</a:t>
            </a:r>
          </a:p>
          <a:p>
            <a:pPr algn="just">
              <a:lnSpc>
                <a:spcPct val="150000"/>
              </a:lnSpc>
            </a:pPr>
            <a:r>
              <a:rPr lang="en-US" sz="2000" dirty="0">
                <a:latin typeface="Times New Roman" pitchFamily="18" charset="0"/>
                <a:cs typeface="Times New Roman" pitchFamily="18" charset="0"/>
              </a:rPr>
              <a:t>The organization takes no responsibility or liability in relation to the accuracy or completeness of this study or any other written or oral information made available in connection with the study.</a:t>
            </a:r>
          </a:p>
        </p:txBody>
      </p:sp>
      <p:sp>
        <p:nvSpPr>
          <p:cNvPr id="8" name="Title 6"/>
          <p:cNvSpPr txBox="1">
            <a:spLocks/>
          </p:cNvSpPr>
          <p:nvPr/>
        </p:nvSpPr>
        <p:spPr>
          <a:xfrm>
            <a:off x="228601" y="111755"/>
            <a:ext cx="8573591"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solidFill>
                  <a:schemeClr val="accent1">
                    <a:lumMod val="50000"/>
                  </a:schemeClr>
                </a:solidFill>
                <a:latin typeface="Times New Roman" pitchFamily="18" charset="0"/>
                <a:cs typeface="Times New Roman" pitchFamily="18" charset="0"/>
              </a:rPr>
              <a:t>Disclaimer </a:t>
            </a:r>
            <a:endParaRPr lang="en-US"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423895"/>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35" y="391707"/>
            <a:ext cx="8680865" cy="1284693"/>
          </a:xfrm>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Percent of surveyors who think a new tech. is necessary for a Successful HIE</a:t>
            </a:r>
            <a:r>
              <a:rPr lang="en-US" sz="3200" dirty="0">
                <a:solidFill>
                  <a:schemeClr val="bg1">
                    <a:lumMod val="75000"/>
                  </a:schemeClr>
                </a:solidFill>
                <a:cs typeface="Times New Roman" pitchFamily="18" charset="0"/>
              </a:rPr>
              <a:t/>
            </a:r>
            <a:br>
              <a:rPr lang="en-US" sz="3200" dirty="0">
                <a:solidFill>
                  <a:schemeClr val="bg1">
                    <a:lumMod val="75000"/>
                  </a:schemeClr>
                </a:solidFill>
                <a:cs typeface="Times New Roman" pitchFamily="18" charset="0"/>
              </a:rPr>
            </a:br>
            <a:endParaRPr lang="en-US" sz="3200" dirty="0">
              <a:solidFill>
                <a:schemeClr val="bg1">
                  <a:lumMod val="75000"/>
                </a:schemeClr>
              </a:solidFill>
              <a:cs typeface="Times New Roman" pitchFamily="18" charset="0"/>
            </a:endParaRPr>
          </a:p>
        </p:txBody>
      </p:sp>
      <p:sp>
        <p:nvSpPr>
          <p:cNvPr id="13" name="Rectangle 12"/>
          <p:cNvSpPr/>
          <p:nvPr/>
        </p:nvSpPr>
        <p:spPr>
          <a:xfrm>
            <a:off x="158335" y="5390882"/>
            <a:ext cx="8376063" cy="738660"/>
          </a:xfrm>
          <a:prstGeom prst="rect">
            <a:avLst/>
          </a:prstGeom>
        </p:spPr>
        <p:txBody>
          <a:bodyPr wrap="square" lIns="121917" tIns="60958" rIns="121917" bIns="60958">
            <a:spAutoFit/>
          </a:bodyPr>
          <a:lstStyle/>
          <a:p>
            <a:pPr algn="just"/>
            <a:r>
              <a:rPr lang="en-US" sz="2000" b="1" dirty="0">
                <a:solidFill>
                  <a:schemeClr val="accent1">
                    <a:lumMod val="50000"/>
                  </a:schemeClr>
                </a:solidFill>
                <a:latin typeface="Times New Roman" pitchFamily="18" charset="0"/>
                <a:cs typeface="Times New Roman" pitchFamily="18" charset="0"/>
              </a:rPr>
              <a:t>Analysis: </a:t>
            </a:r>
            <a:r>
              <a:rPr lang="en-US" sz="2000" dirty="0">
                <a:latin typeface="Times New Roman" pitchFamily="18" charset="0"/>
                <a:cs typeface="Times New Roman" pitchFamily="18" charset="0"/>
              </a:rPr>
              <a:t>73% surveyors responded for addition of new technology in HIE while rest are not in favor.</a:t>
            </a:r>
          </a:p>
        </p:txBody>
      </p:sp>
      <p:graphicFrame>
        <p:nvGraphicFramePr>
          <p:cNvPr id="6" name="Content Placeholder 11"/>
          <p:cNvGraphicFramePr>
            <a:graphicFrameLocks noGrp="1"/>
          </p:cNvGraphicFramePr>
          <p:nvPr>
            <p:ph sz="half" idx="1"/>
            <p:extLst>
              <p:ext uri="{D42A27DB-BD31-4B8C-83A1-F6EECF244321}">
                <p14:modId xmlns:p14="http://schemas.microsoft.com/office/powerpoint/2010/main" val="627354917"/>
              </p:ext>
            </p:extLst>
          </p:nvPr>
        </p:nvGraphicFramePr>
        <p:xfrm>
          <a:off x="158336" y="1725881"/>
          <a:ext cx="8011889" cy="3404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35291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48" y="423207"/>
            <a:ext cx="8895352" cy="985023"/>
          </a:xfrm>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Categorization to improve the Efficiency</a:t>
            </a:r>
            <a:r>
              <a:rPr lang="en-US" sz="3200" dirty="0">
                <a:solidFill>
                  <a:schemeClr val="bg1">
                    <a:lumMod val="75000"/>
                  </a:schemeClr>
                </a:solidFill>
                <a:cs typeface="Times New Roman" pitchFamily="18" charset="0"/>
              </a:rPr>
              <a:t/>
            </a:r>
            <a:br>
              <a:rPr lang="en-US" sz="3200" dirty="0">
                <a:solidFill>
                  <a:schemeClr val="bg1">
                    <a:lumMod val="75000"/>
                  </a:schemeClr>
                </a:solidFill>
                <a:cs typeface="Times New Roman" pitchFamily="18" charset="0"/>
              </a:rPr>
            </a:br>
            <a:endParaRPr lang="en-US" sz="3200" dirty="0">
              <a:solidFill>
                <a:schemeClr val="bg1">
                  <a:lumMod val="75000"/>
                </a:schemeClr>
              </a:solidFill>
              <a:cs typeface="Times New Roman" pitchFamily="18" charset="0"/>
            </a:endParaRPr>
          </a:p>
        </p:txBody>
      </p:sp>
      <p:sp>
        <p:nvSpPr>
          <p:cNvPr id="3" name="Content Placeholder 2"/>
          <p:cNvSpPr>
            <a:spLocks noGrp="1"/>
          </p:cNvSpPr>
          <p:nvPr>
            <p:ph sz="half" idx="1"/>
          </p:nvPr>
        </p:nvSpPr>
        <p:spPr>
          <a:xfrm>
            <a:off x="381000" y="5562600"/>
            <a:ext cx="8566083" cy="699436"/>
          </a:xfrm>
        </p:spPr>
        <p:txBody>
          <a:bodyPr>
            <a:noAutofit/>
          </a:bodyPr>
          <a:lstStyle/>
          <a:p>
            <a:pPr marL="0" indent="0" algn="just">
              <a:buNone/>
            </a:pPr>
            <a:r>
              <a:rPr lang="en-US" sz="2000" b="1" dirty="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Maximum </a:t>
            </a:r>
            <a:r>
              <a:rPr lang="en-US" sz="2000" dirty="0">
                <a:solidFill>
                  <a:schemeClr val="tx1"/>
                </a:solidFill>
                <a:latin typeface="Times New Roman" pitchFamily="18" charset="0"/>
                <a:cs typeface="Times New Roman" pitchFamily="18" charset="0"/>
              </a:rPr>
              <a:t>no. of surveyors recommended the enhance communication and timely sharing of data in order to improve the efficiency of HIE.</a:t>
            </a:r>
          </a:p>
          <a:p>
            <a:pPr algn="just"/>
            <a:endParaRPr lang="en-US" sz="2100" dirty="0">
              <a:solidFill>
                <a:schemeClr val="bg2">
                  <a:lumMod val="50000"/>
                </a:schemeClr>
              </a:solidFill>
            </a:endParaRPr>
          </a:p>
        </p:txBody>
      </p:sp>
      <p:graphicFrame>
        <p:nvGraphicFramePr>
          <p:cNvPr id="4" name="Chart 3"/>
          <p:cNvGraphicFramePr/>
          <p:nvPr>
            <p:extLst>
              <p:ext uri="{D42A27DB-BD31-4B8C-83A1-F6EECF244321}">
                <p14:modId xmlns:p14="http://schemas.microsoft.com/office/powerpoint/2010/main" val="2050126116"/>
              </p:ext>
            </p:extLst>
          </p:nvPr>
        </p:nvGraphicFramePr>
        <p:xfrm>
          <a:off x="304800" y="1064796"/>
          <a:ext cx="8648700" cy="4154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3412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00183" cy="1023523"/>
          </a:xfrm>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Redesign and transform workflow</a:t>
            </a:r>
            <a:endParaRPr lang="en-US" sz="3200"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48656" y="5073047"/>
            <a:ext cx="8895345" cy="789272"/>
          </a:xfrm>
        </p:spPr>
        <p:txBody>
          <a:bodyPr>
            <a:normAutofit/>
          </a:bodyPr>
          <a:lstStyle/>
          <a:p>
            <a:pPr marL="0" indent="0" algn="just">
              <a:buNone/>
            </a:pPr>
            <a:r>
              <a:rPr lang="en-US" sz="2000" b="1" dirty="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70</a:t>
            </a:r>
            <a:r>
              <a:rPr lang="en-US" sz="2000" dirty="0">
                <a:solidFill>
                  <a:schemeClr val="tx1"/>
                </a:solidFill>
                <a:latin typeface="Times New Roman" pitchFamily="18" charset="0"/>
                <a:cs typeface="Times New Roman" pitchFamily="18" charset="0"/>
              </a:rPr>
              <a:t>% of surveyors recommended physicians need to redesign &amp; transform their workflow to leverage &amp; embrace an HIE</a:t>
            </a:r>
          </a:p>
        </p:txBody>
      </p:sp>
      <p:graphicFrame>
        <p:nvGraphicFramePr>
          <p:cNvPr id="4" name="Chart 3"/>
          <p:cNvGraphicFramePr/>
          <p:nvPr>
            <p:extLst>
              <p:ext uri="{D42A27DB-BD31-4B8C-83A1-F6EECF244321}">
                <p14:modId xmlns:p14="http://schemas.microsoft.com/office/powerpoint/2010/main" val="885305278"/>
              </p:ext>
            </p:extLst>
          </p:nvPr>
        </p:nvGraphicFramePr>
        <p:xfrm>
          <a:off x="718686" y="1433496"/>
          <a:ext cx="6866021" cy="368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12858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91159"/>
            <a:ext cx="8839200" cy="853440"/>
          </a:xfrm>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Aspect of the Workflow needs to be   redesigned by Physicians?</a:t>
            </a:r>
            <a:endParaRPr lang="en-US" sz="3200" dirty="0">
              <a:solidFill>
                <a:schemeClr val="accent1">
                  <a:lumMod val="50000"/>
                </a:schemeClr>
              </a:solidFill>
              <a:latin typeface="Times New Roman" pitchFamily="18"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947209193"/>
              </p:ext>
            </p:extLst>
          </p:nvPr>
        </p:nvGraphicFramePr>
        <p:xfrm>
          <a:off x="180072" y="1346198"/>
          <a:ext cx="8836928" cy="394172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81000" y="5334000"/>
            <a:ext cx="8534400" cy="738660"/>
          </a:xfrm>
          <a:prstGeom prst="rect">
            <a:avLst/>
          </a:prstGeom>
        </p:spPr>
        <p:txBody>
          <a:bodyPr wrap="square" lIns="121917" tIns="60958" rIns="121917" bIns="60958">
            <a:spAutoFit/>
          </a:bodyPr>
          <a:lstStyle/>
          <a:p>
            <a:r>
              <a:rPr lang="en-US" sz="2000" b="1" dirty="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48</a:t>
            </a:r>
            <a:r>
              <a:rPr lang="en-US" sz="2000" dirty="0">
                <a:latin typeface="Times New Roman" pitchFamily="18" charset="0"/>
                <a:cs typeface="Times New Roman" pitchFamily="18" charset="0"/>
              </a:rPr>
              <a:t>% responded working diagnosis and 35% E prescribing is mainly needs to be redesigned. Appointment scheduling </a:t>
            </a:r>
          </a:p>
        </p:txBody>
      </p:sp>
    </p:spTree>
    <p:extLst>
      <p:ext uri="{BB962C8B-B14F-4D97-AF65-F5344CB8AC3E}">
        <p14:creationId xmlns:p14="http://schemas.microsoft.com/office/powerpoint/2010/main" val="458823801"/>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72913" cy="800102"/>
          </a:xfrm>
        </p:spPr>
        <p:txBody>
          <a:bodyPr>
            <a:noAutofit/>
          </a:bodyPr>
          <a:lstStyle/>
          <a:p>
            <a:pPr algn="l"/>
            <a:r>
              <a:rPr lang="en-US" sz="3200" b="1" dirty="0">
                <a:solidFill>
                  <a:schemeClr val="accent1">
                    <a:lumMod val="50000"/>
                  </a:schemeClr>
                </a:solidFill>
                <a:latin typeface="Times New Roman" pitchFamily="18" charset="0"/>
                <a:cs typeface="Times New Roman" pitchFamily="18" charset="0"/>
              </a:rPr>
              <a:t>Health Information Exchange ecosystem</a:t>
            </a:r>
            <a:endParaRPr lang="en-US" sz="3200" dirty="0">
              <a:solidFill>
                <a:schemeClr val="accent1">
                  <a:lumMod val="50000"/>
                </a:schemeClr>
              </a:solidFill>
              <a:latin typeface="Times New Roman" pitchFamily="18" charset="0"/>
              <a:cs typeface="Times New Roman" pitchFamily="18" charset="0"/>
            </a:endParaRPr>
          </a:p>
        </p:txBody>
      </p:sp>
      <p:graphicFrame>
        <p:nvGraphicFramePr>
          <p:cNvPr id="8" name="Chart 7"/>
          <p:cNvGraphicFramePr/>
          <p:nvPr>
            <p:extLst>
              <p:ext uri="{D42A27DB-BD31-4B8C-83A1-F6EECF244321}">
                <p14:modId xmlns:p14="http://schemas.microsoft.com/office/powerpoint/2010/main" val="1360449747"/>
              </p:ext>
            </p:extLst>
          </p:nvPr>
        </p:nvGraphicFramePr>
        <p:xfrm>
          <a:off x="312819" y="1143000"/>
          <a:ext cx="794218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 y="5538947"/>
            <a:ext cx="8686800" cy="738660"/>
          </a:xfrm>
          <a:prstGeom prst="rect">
            <a:avLst/>
          </a:prstGeom>
        </p:spPr>
        <p:txBody>
          <a:bodyPr wrap="square" lIns="121917" tIns="60958" rIns="121917" bIns="60958">
            <a:spAutoFit/>
          </a:bodyPr>
          <a:lstStyle/>
          <a:p>
            <a:r>
              <a:rPr lang="en-US" sz="2000" b="1" dirty="0">
                <a:solidFill>
                  <a:schemeClr val="accent1">
                    <a:lumMod val="50000"/>
                  </a:schemeClr>
                </a:solidFill>
                <a:latin typeface="Times New Roman" pitchFamily="18" charset="0"/>
                <a:cs typeface="Times New Roman" pitchFamily="18" charset="0"/>
              </a:rPr>
              <a:t>Analysis: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per the surveyors these are the entities which should be a part of successful HIE ecosystem.</a:t>
            </a:r>
          </a:p>
        </p:txBody>
      </p:sp>
    </p:spTree>
    <p:extLst>
      <p:ext uri="{BB962C8B-B14F-4D97-AF65-F5344CB8AC3E}">
        <p14:creationId xmlns:p14="http://schemas.microsoft.com/office/powerpoint/2010/main" val="2245383546"/>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086600" y="48127"/>
            <a:ext cx="2057400" cy="2771273"/>
          </a:xfrm>
          <a:prstGeom prst="rect">
            <a:avLst/>
          </a:prstGeom>
        </p:spPr>
      </p:pic>
      <p:sp>
        <p:nvSpPr>
          <p:cNvPr id="4" name="Rectangle 3"/>
          <p:cNvSpPr/>
          <p:nvPr/>
        </p:nvSpPr>
        <p:spPr>
          <a:xfrm>
            <a:off x="390417" y="1304551"/>
            <a:ext cx="8753583" cy="1631216"/>
          </a:xfrm>
          <a:prstGeom prst="rect">
            <a:avLst/>
          </a:prstGeom>
        </p:spPr>
        <p:txBody>
          <a:bodyPr wrap="square">
            <a:spAutoFit/>
          </a:bodyPr>
          <a:lstStyle/>
          <a:p>
            <a:pPr marL="342900" indent="-342900" algn="just">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Data available untimely for clinicians </a:t>
            </a:r>
            <a:endParaRPr lang="en-US" sz="2000" dirty="0">
              <a:solidFill>
                <a:schemeClr val="tx1">
                  <a:lumMod val="95000"/>
                  <a:lumOff val="5000"/>
                </a:schemeClr>
              </a:solidFill>
              <a:latin typeface="Times New Roman" pitchFamily="18" charset="0"/>
              <a:cs typeface="Times New Roman" pitchFamily="18" charset="0"/>
            </a:endParaRPr>
          </a:p>
          <a:p>
            <a:pPr marL="380990" indent="-380990" algn="just">
              <a:buClr>
                <a:schemeClr val="accent1">
                  <a:lumMod val="75000"/>
                </a:schemeClr>
              </a:buClr>
              <a:buFont typeface="Wingdings" panose="05000000000000000000" pitchFamily="2" charset="2"/>
              <a:buChar char="Ø"/>
            </a:pPr>
            <a:endParaRPr lang="en-US" sz="2000" dirty="0">
              <a:solidFill>
                <a:schemeClr val="tx1">
                  <a:lumMod val="95000"/>
                  <a:lumOff val="5000"/>
                </a:schemeClr>
              </a:solidFill>
              <a:latin typeface="Times New Roman" pitchFamily="18" charset="0"/>
              <a:cs typeface="Times New Roman" pitchFamily="18" charset="0"/>
            </a:endParaRPr>
          </a:p>
          <a:p>
            <a:pPr marL="342900" indent="-342900" algn="just">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Standardization of healthcare to save time and expenses.</a:t>
            </a:r>
          </a:p>
          <a:p>
            <a:pPr marL="342900" indent="-342900" algn="just">
              <a:buClr>
                <a:schemeClr val="accent1">
                  <a:lumMod val="75000"/>
                </a:schemeClr>
              </a:buClr>
              <a:buFont typeface="Wingdings" panose="05000000000000000000" pitchFamily="2" charset="2"/>
              <a:buChar char="Ø"/>
            </a:pPr>
            <a:endParaRPr lang="en-US" sz="2000" dirty="0">
              <a:solidFill>
                <a:schemeClr val="tx1">
                  <a:lumMod val="95000"/>
                  <a:lumOff val="5000"/>
                </a:schemeClr>
              </a:solidFill>
              <a:latin typeface="Times New Roman" pitchFamily="18" charset="0"/>
              <a:cs typeface="Times New Roman" pitchFamily="18" charset="0"/>
            </a:endParaRPr>
          </a:p>
          <a:p>
            <a:pPr marL="342900" indent="-342900" algn="just">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Seamless integration between different EHR &amp; EMR</a:t>
            </a:r>
          </a:p>
        </p:txBody>
      </p:sp>
      <p:sp>
        <p:nvSpPr>
          <p:cNvPr id="5" name="Rectangle 4"/>
          <p:cNvSpPr/>
          <p:nvPr/>
        </p:nvSpPr>
        <p:spPr>
          <a:xfrm>
            <a:off x="389024" y="3095149"/>
            <a:ext cx="4182975" cy="584775"/>
          </a:xfrm>
          <a:prstGeom prst="rect">
            <a:avLst/>
          </a:prstGeom>
        </p:spPr>
        <p:txBody>
          <a:bodyPr wrap="square">
            <a:spAutoFit/>
          </a:bodyPr>
          <a:lstStyle/>
          <a:p>
            <a:pPr marL="53975">
              <a:buClr>
                <a:schemeClr val="accent1">
                  <a:lumMod val="75000"/>
                </a:schemeClr>
              </a:buClr>
            </a:pPr>
            <a:r>
              <a:rPr lang="en-US" sz="3200" b="1" dirty="0">
                <a:solidFill>
                  <a:schemeClr val="accent1">
                    <a:lumMod val="50000"/>
                  </a:schemeClr>
                </a:solidFill>
                <a:latin typeface="Times New Roman" pitchFamily="18" charset="0"/>
                <a:ea typeface="+mj-ea"/>
                <a:cs typeface="Times New Roman" pitchFamily="18" charset="0"/>
              </a:rPr>
              <a:t>Limitation of survey</a:t>
            </a:r>
          </a:p>
        </p:txBody>
      </p:sp>
      <p:sp>
        <p:nvSpPr>
          <p:cNvPr id="6" name="Rectangle 5"/>
          <p:cNvSpPr/>
          <p:nvPr/>
        </p:nvSpPr>
        <p:spPr>
          <a:xfrm>
            <a:off x="389024" y="3892460"/>
            <a:ext cx="7848600" cy="2215991"/>
          </a:xfrm>
          <a:prstGeom prst="rect">
            <a:avLst/>
          </a:prstGeom>
        </p:spPr>
        <p:txBody>
          <a:bodyPr wrap="square">
            <a:spAutoFit/>
          </a:bodyPr>
          <a:lstStyle/>
          <a:p>
            <a:pPr marL="342900" lvl="0" indent="-342900" eaLnBrk="0" fontAlgn="base" hangingPunct="0">
              <a:spcBef>
                <a:spcPct val="0"/>
              </a:spcBef>
              <a:spcAft>
                <a:spcPct val="0"/>
              </a:spcAft>
              <a:buClr>
                <a:schemeClr val="accent1">
                  <a:lumMod val="75000"/>
                </a:schemeClr>
              </a:buClr>
              <a:buFont typeface="Wingdings" panose="05000000000000000000" pitchFamily="2" charset="2"/>
              <a:buChar char="Ø"/>
            </a:pPr>
            <a:r>
              <a:rPr lang="en-US" altLang="en-US" sz="2000" dirty="0">
                <a:solidFill>
                  <a:srgbClr val="000000"/>
                </a:solidFill>
                <a:latin typeface="Times New Roman" pitchFamily="18" charset="0"/>
                <a:cs typeface="Times New Roman" pitchFamily="18" charset="0"/>
              </a:rPr>
              <a:t>Prospective of insurance providers and other entities could not be taken as a part of the study. only provider prospective were </a:t>
            </a:r>
            <a:r>
              <a:rPr lang="en-US" altLang="en-US" sz="2000" dirty="0" smtClean="0">
                <a:solidFill>
                  <a:srgbClr val="000000"/>
                </a:solidFill>
                <a:latin typeface="Times New Roman" pitchFamily="18" charset="0"/>
                <a:cs typeface="Times New Roman" pitchFamily="18" charset="0"/>
              </a:rPr>
              <a:t>taken.</a:t>
            </a:r>
          </a:p>
          <a:p>
            <a:pPr lvl="0" eaLnBrk="0" fontAlgn="base" hangingPunct="0">
              <a:spcBef>
                <a:spcPct val="0"/>
              </a:spcBef>
              <a:spcAft>
                <a:spcPct val="0"/>
              </a:spcAft>
              <a:buClr>
                <a:schemeClr val="accent1">
                  <a:lumMod val="75000"/>
                </a:schemeClr>
              </a:buClr>
            </a:pPr>
            <a:r>
              <a:rPr lang="en-US" altLang="en-US" sz="2000" dirty="0" smtClean="0">
                <a:solidFill>
                  <a:srgbClr val="000000"/>
                </a:solidFill>
                <a:latin typeface="Times New Roman" pitchFamily="18" charset="0"/>
                <a:cs typeface="Times New Roman" pitchFamily="18" charset="0"/>
              </a:rPr>
              <a:t> </a:t>
            </a:r>
            <a:endParaRPr lang="en-US" altLang="en-US" sz="2000" dirty="0">
              <a:solidFill>
                <a:srgbClr val="000000"/>
              </a:solidFill>
              <a:latin typeface="Times New Roman" pitchFamily="18" charset="0"/>
              <a:cs typeface="Times New Roman" pitchFamily="18" charset="0"/>
            </a:endParaRPr>
          </a:p>
          <a:p>
            <a:pPr marL="342900" indent="-342900" eaLnBrk="0" fontAlgn="base" hangingPunct="0">
              <a:spcBef>
                <a:spcPct val="0"/>
              </a:spcBef>
              <a:spcAft>
                <a:spcPct val="0"/>
              </a:spcAft>
              <a:buClr>
                <a:schemeClr val="accent1">
                  <a:lumMod val="75000"/>
                </a:schemeClr>
              </a:buClr>
              <a:buFont typeface="Wingdings" panose="05000000000000000000" pitchFamily="2" charset="2"/>
              <a:buChar char="Ø"/>
            </a:pPr>
            <a:r>
              <a:rPr lang="en-US" altLang="en-US" sz="2000" dirty="0" smtClean="0">
                <a:solidFill>
                  <a:srgbClr val="000000"/>
                </a:solidFill>
                <a:latin typeface="Times New Roman" pitchFamily="18" charset="0"/>
                <a:cs typeface="Times New Roman" pitchFamily="18" charset="0"/>
              </a:rPr>
              <a:t>Sample </a:t>
            </a:r>
            <a:r>
              <a:rPr lang="en-US" altLang="en-US" sz="2000" dirty="0">
                <a:solidFill>
                  <a:srgbClr val="000000"/>
                </a:solidFill>
                <a:latin typeface="Times New Roman" pitchFamily="18" charset="0"/>
                <a:cs typeface="Times New Roman" pitchFamily="18" charset="0"/>
              </a:rPr>
              <a:t>size is another limitation as no. of respondent were hard to find, who have worked in the healthcare setup within established HIE network</a:t>
            </a:r>
            <a:endParaRPr lang="en-US" altLang="en-US" sz="2000" dirty="0">
              <a:latin typeface="Times New Roman" pitchFamily="18" charset="0"/>
              <a:cs typeface="Times New Roman" pitchFamily="18" charset="0"/>
            </a:endParaRPr>
          </a:p>
          <a:p>
            <a:pPr lvl="0" eaLnBrk="0" fontAlgn="base" hangingPunct="0">
              <a:spcBef>
                <a:spcPct val="0"/>
              </a:spcBef>
              <a:spcAft>
                <a:spcPct val="0"/>
              </a:spcAft>
              <a:buClr>
                <a:schemeClr val="accent1">
                  <a:lumMod val="75000"/>
                </a:schemeClr>
              </a:buClr>
            </a:pPr>
            <a:endParaRPr lang="en-US" altLang="en-US" dirty="0"/>
          </a:p>
        </p:txBody>
      </p:sp>
      <p:sp>
        <p:nvSpPr>
          <p:cNvPr id="9" name="Title 6"/>
          <p:cNvSpPr txBox="1">
            <a:spLocks/>
          </p:cNvSpPr>
          <p:nvPr/>
        </p:nvSpPr>
        <p:spPr>
          <a:xfrm>
            <a:off x="389024" y="417732"/>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Findings</a:t>
            </a:r>
            <a:endParaRPr lang="en-US" sz="32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6878982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545" y="1632858"/>
            <a:ext cx="8290867" cy="3566160"/>
          </a:xfrm>
        </p:spPr>
        <p:txBody>
          <a:bodyPr>
            <a:normAutofit/>
          </a:bodyPr>
          <a:lstStyle/>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Adoption </a:t>
            </a:r>
            <a:r>
              <a:rPr lang="en-US" sz="2000" dirty="0">
                <a:solidFill>
                  <a:schemeClr val="tx1">
                    <a:lumMod val="95000"/>
                    <a:lumOff val="5000"/>
                  </a:schemeClr>
                </a:solidFill>
                <a:latin typeface="Times New Roman" pitchFamily="18" charset="0"/>
                <a:cs typeface="Times New Roman" pitchFamily="18" charset="0"/>
              </a:rPr>
              <a:t>of HIT standards across all the entities</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Adoption </a:t>
            </a:r>
            <a:r>
              <a:rPr lang="en-US" sz="2000" dirty="0">
                <a:solidFill>
                  <a:schemeClr val="tx1">
                    <a:lumMod val="95000"/>
                    <a:lumOff val="5000"/>
                  </a:schemeClr>
                </a:solidFill>
                <a:latin typeface="Times New Roman" pitchFamily="18" charset="0"/>
                <a:cs typeface="Times New Roman" pitchFamily="18" charset="0"/>
              </a:rPr>
              <a:t>of newer IT Platforms which are interoperable in nature</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Standardization </a:t>
            </a:r>
            <a:r>
              <a:rPr lang="en-US" sz="2000" dirty="0">
                <a:solidFill>
                  <a:schemeClr val="tx1">
                    <a:lumMod val="95000"/>
                    <a:lumOff val="5000"/>
                  </a:schemeClr>
                </a:solidFill>
                <a:latin typeface="Times New Roman" pitchFamily="18" charset="0"/>
                <a:cs typeface="Times New Roman" pitchFamily="18" charset="0"/>
              </a:rPr>
              <a:t>of workflow &amp; process across the various healthcare entities </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Introducing </a:t>
            </a:r>
            <a:r>
              <a:rPr lang="en-US" sz="2000" dirty="0">
                <a:solidFill>
                  <a:schemeClr val="tx1">
                    <a:lumMod val="95000"/>
                    <a:lumOff val="5000"/>
                  </a:schemeClr>
                </a:solidFill>
                <a:latin typeface="Times New Roman" pitchFamily="18" charset="0"/>
                <a:cs typeface="Times New Roman" pitchFamily="18" charset="0"/>
              </a:rPr>
              <a:t>the modern healthcare tech. using health hub or Super Clinic. </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Provide </a:t>
            </a:r>
            <a:r>
              <a:rPr lang="en-US" sz="2000" dirty="0">
                <a:solidFill>
                  <a:schemeClr val="tx1">
                    <a:lumMod val="95000"/>
                    <a:lumOff val="5000"/>
                  </a:schemeClr>
                </a:solidFill>
                <a:latin typeface="Times New Roman" pitchFamily="18" charset="0"/>
                <a:cs typeface="Times New Roman" pitchFamily="18" charset="0"/>
              </a:rPr>
              <a:t>robust evidence about the financial impacts and actual efficiency, quality, and safety gains that are achieved</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 Ensure </a:t>
            </a:r>
            <a:r>
              <a:rPr lang="en-US" sz="2000" dirty="0">
                <a:solidFill>
                  <a:schemeClr val="tx1">
                    <a:lumMod val="95000"/>
                    <a:lumOff val="5000"/>
                  </a:schemeClr>
                </a:solidFill>
                <a:latin typeface="Times New Roman" pitchFamily="18" charset="0"/>
                <a:cs typeface="Times New Roman" pitchFamily="18" charset="0"/>
              </a:rPr>
              <a:t>continuity with the workflow of a hospital or physician practice with limited interruptions</a:t>
            </a:r>
          </a:p>
          <a:p>
            <a:pPr algn="just">
              <a:buClr>
                <a:schemeClr val="accent1">
                  <a:lumMod val="75000"/>
                </a:schemeClr>
              </a:buClr>
              <a:buFont typeface="Wingdings" pitchFamily="2" charset="2"/>
              <a:buChar char="Ø"/>
            </a:pPr>
            <a:endParaRPr lang="en-US" sz="2000" dirty="0">
              <a:latin typeface="Times New Roman" pitchFamily="18" charset="0"/>
              <a:cs typeface="Times New Roman" pitchFamily="18" charset="0"/>
            </a:endParaRPr>
          </a:p>
          <a:p>
            <a:pPr algn="just">
              <a:buClr>
                <a:schemeClr val="accent1">
                  <a:lumMod val="75000"/>
                </a:schemeClr>
              </a:buClr>
              <a:buFont typeface="Wingdings" pitchFamily="2" charset="2"/>
              <a:buChar char="Ø"/>
            </a:pPr>
            <a:endParaRPr lang="en-US" sz="2000" dirty="0">
              <a:latin typeface="Times New Roman" pitchFamily="18" charset="0"/>
              <a:cs typeface="Times New Roman" pitchFamily="18" charset="0"/>
            </a:endParaRPr>
          </a:p>
          <a:p>
            <a:pPr algn="just">
              <a:buFont typeface="Wingdings" panose="05000000000000000000" pitchFamily="2" charset="2"/>
              <a:buChar char="Ø"/>
            </a:pPr>
            <a:endParaRPr lang="en-US" sz="2133" dirty="0">
              <a:latin typeface="Times New Roman" pitchFamily="18" charset="0"/>
              <a:cs typeface="Times New Roman" pitchFamily="18" charset="0"/>
            </a:endParaRPr>
          </a:p>
        </p:txBody>
      </p:sp>
      <p:sp>
        <p:nvSpPr>
          <p:cNvPr id="5" name="Title 6"/>
          <p:cNvSpPr txBox="1">
            <a:spLocks/>
          </p:cNvSpPr>
          <p:nvPr/>
        </p:nvSpPr>
        <p:spPr>
          <a:xfrm>
            <a:off x="389024" y="685800"/>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Recommendations &amp; Conclusion</a:t>
            </a:r>
            <a:endParaRPr lang="en-US" sz="32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3230886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304" y="1066800"/>
            <a:ext cx="8686800" cy="5334000"/>
          </a:xfrm>
        </p:spPr>
        <p:txBody>
          <a:bodyPr>
            <a:normAutofit/>
          </a:bodyPr>
          <a:lstStyle/>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Department </a:t>
            </a:r>
            <a:r>
              <a:rPr lang="en-US" sz="2000" dirty="0">
                <a:solidFill>
                  <a:schemeClr val="tx1">
                    <a:lumMod val="95000"/>
                    <a:lumOff val="5000"/>
                  </a:schemeClr>
                </a:solidFill>
                <a:latin typeface="Times New Roman" pitchFamily="18" charset="0"/>
                <a:cs typeface="Times New Roman" pitchFamily="18" charset="0"/>
              </a:rPr>
              <a:t>of Health and Ageing - GP Super Clinics National Program Guide 2010. (2010) Retrieved 15/05/2012, 2012, from </a:t>
            </a:r>
            <a:r>
              <a:rPr lang="en-US" sz="2000" dirty="0" smtClean="0">
                <a:solidFill>
                  <a:schemeClr val="tx1">
                    <a:lumMod val="95000"/>
                    <a:lumOff val="5000"/>
                  </a:schemeClr>
                </a:solidFill>
                <a:latin typeface="Times New Roman" pitchFamily="18" charset="0"/>
                <a:cs typeface="Times New Roman" pitchFamily="18" charset="0"/>
              </a:rPr>
              <a:t>   http</a:t>
            </a:r>
            <a:r>
              <a:rPr lang="en-US" sz="2000" dirty="0">
                <a:solidFill>
                  <a:schemeClr val="tx1">
                    <a:lumMod val="95000"/>
                    <a:lumOff val="5000"/>
                  </a:schemeClr>
                </a:solidFill>
                <a:latin typeface="Times New Roman" pitchFamily="18" charset="0"/>
                <a:cs typeface="Times New Roman" pitchFamily="18" charset="0"/>
              </a:rPr>
              <a:t>://</a:t>
            </a:r>
            <a:r>
              <a:rPr lang="en-US" sz="2000" dirty="0" smtClean="0">
                <a:solidFill>
                  <a:schemeClr val="tx1">
                    <a:lumMod val="95000"/>
                    <a:lumOff val="5000"/>
                  </a:schemeClr>
                </a:solidFill>
                <a:latin typeface="Times New Roman" pitchFamily="18" charset="0"/>
                <a:cs typeface="Times New Roman" pitchFamily="18" charset="0"/>
              </a:rPr>
              <a:t>www.health.gov.au/internet/main/publishing.nsf/Content/pacd gpsuperclinics-ProgramGuide2010</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https</a:t>
            </a:r>
            <a:r>
              <a:rPr lang="en-US" sz="2000" dirty="0">
                <a:solidFill>
                  <a:schemeClr val="tx1">
                    <a:lumMod val="95000"/>
                    <a:lumOff val="5000"/>
                  </a:schemeClr>
                </a:solidFill>
                <a:latin typeface="Times New Roman" pitchFamily="18" charset="0"/>
                <a:cs typeface="Times New Roman" pitchFamily="18" charset="0"/>
              </a:rPr>
              <a:t>://</a:t>
            </a:r>
            <a:r>
              <a:rPr lang="en-US" sz="2000" dirty="0" smtClean="0">
                <a:solidFill>
                  <a:schemeClr val="tx1">
                    <a:lumMod val="95000"/>
                    <a:lumOff val="5000"/>
                  </a:schemeClr>
                </a:solidFill>
                <a:latin typeface="Times New Roman" pitchFamily="18" charset="0"/>
                <a:cs typeface="Times New Roman" pitchFamily="18" charset="0"/>
              </a:rPr>
              <a:t>www.healthit.gov/providers-professionals/health-information-exchange/what-hie </a:t>
            </a:r>
            <a:endParaRPr lang="en-US" sz="2000" dirty="0">
              <a:solidFill>
                <a:schemeClr val="tx1">
                  <a:lumMod val="95000"/>
                  <a:lumOff val="5000"/>
                </a:schemeClr>
              </a:solidFill>
              <a:latin typeface="Times New Roman" pitchFamily="18" charset="0"/>
              <a:cs typeface="Times New Roman" pitchFamily="18" charset="0"/>
            </a:endParaRP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Kaplan</a:t>
            </a:r>
            <a:r>
              <a:rPr lang="en-US" sz="2000" dirty="0">
                <a:solidFill>
                  <a:schemeClr val="tx1">
                    <a:lumMod val="95000"/>
                    <a:lumOff val="5000"/>
                  </a:schemeClr>
                </a:solidFill>
                <a:latin typeface="Times New Roman" pitchFamily="18" charset="0"/>
                <a:cs typeface="Times New Roman" pitchFamily="18" charset="0"/>
              </a:rPr>
              <a:t>, B., &amp; Maxwell, J. A. (1994). Qualitative research methods for evaluating computer information systems. Evaluating health care information systems: Methods and applications, 11(2), 137-155</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WHO </a:t>
            </a:r>
            <a:r>
              <a:rPr lang="en-US" sz="2000" dirty="0">
                <a:solidFill>
                  <a:schemeClr val="tx1">
                    <a:lumMod val="95000"/>
                    <a:lumOff val="5000"/>
                  </a:schemeClr>
                </a:solidFill>
                <a:latin typeface="Times New Roman" pitchFamily="18" charset="0"/>
                <a:cs typeface="Times New Roman" pitchFamily="18" charset="0"/>
              </a:rPr>
              <a:t>/ World Health Organization. (2012) / Retrieved/ April/ </a:t>
            </a:r>
            <a:r>
              <a:rPr lang="en-US" sz="2000" dirty="0" smtClean="0">
                <a:solidFill>
                  <a:schemeClr val="tx1">
                    <a:lumMod val="95000"/>
                    <a:lumOff val="5000"/>
                  </a:schemeClr>
                </a:solidFill>
                <a:latin typeface="Times New Roman" pitchFamily="18" charset="0"/>
                <a:cs typeface="Times New Roman" pitchFamily="18" charset="0"/>
              </a:rPr>
              <a:t>2012, from http</a:t>
            </a:r>
            <a:r>
              <a:rPr lang="en-US" sz="2000" dirty="0">
                <a:solidFill>
                  <a:schemeClr val="tx1">
                    <a:lumMod val="95000"/>
                    <a:lumOff val="5000"/>
                  </a:schemeClr>
                </a:solidFill>
                <a:latin typeface="Times New Roman" pitchFamily="18" charset="0"/>
                <a:cs typeface="Times New Roman" pitchFamily="18" charset="0"/>
              </a:rPr>
              <a:t>://</a:t>
            </a:r>
            <a:r>
              <a:rPr lang="en-US" sz="2000" dirty="0" smtClean="0">
                <a:solidFill>
                  <a:schemeClr val="tx1">
                    <a:lumMod val="95000"/>
                    <a:lumOff val="5000"/>
                  </a:schemeClr>
                </a:solidFill>
                <a:latin typeface="Times New Roman" pitchFamily="18" charset="0"/>
                <a:cs typeface="Times New Roman" pitchFamily="18" charset="0"/>
              </a:rPr>
              <a:t>www.who.int/en/</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https://en.wikipedia.org/wiki/Health_information_exchange.</a:t>
            </a:r>
          </a:p>
          <a:p>
            <a:pPr algn="just" defTabSz="914400">
              <a:buClr>
                <a:schemeClr val="accent1">
                  <a:lumMod val="75000"/>
                </a:schemeClr>
              </a:buClr>
              <a:buFont typeface="Wingdings" panose="05000000000000000000" pitchFamily="2" charset="2"/>
              <a:buChar char="Ø"/>
            </a:pPr>
            <a:r>
              <a:rPr lang="en-US" sz="2000" dirty="0" smtClean="0">
                <a:solidFill>
                  <a:schemeClr val="tx1">
                    <a:lumMod val="95000"/>
                    <a:lumOff val="5000"/>
                  </a:schemeClr>
                </a:solidFill>
                <a:latin typeface="Times New Roman" pitchFamily="18" charset="0"/>
                <a:cs typeface="Times New Roman" pitchFamily="18" charset="0"/>
              </a:rPr>
              <a:t>http</a:t>
            </a:r>
            <a:r>
              <a:rPr lang="en-US" sz="2000" dirty="0">
                <a:solidFill>
                  <a:schemeClr val="tx1">
                    <a:lumMod val="95000"/>
                    <a:lumOff val="5000"/>
                  </a:schemeClr>
                </a:solidFill>
                <a:latin typeface="Times New Roman" pitchFamily="18" charset="0"/>
                <a:cs typeface="Times New Roman" pitchFamily="18" charset="0"/>
              </a:rPr>
              <a:t>://www.himss.org/library/health-information-exchange</a:t>
            </a:r>
          </a:p>
          <a:p>
            <a:pPr algn="just">
              <a:buClr>
                <a:schemeClr val="accent1">
                  <a:lumMod val="75000"/>
                </a:schemeClr>
              </a:buClr>
              <a:buFont typeface="Wingdings" panose="05000000000000000000" pitchFamily="2" charset="2"/>
              <a:buChar char="Ø"/>
            </a:pPr>
            <a:endParaRPr lang="en-US" sz="2000" dirty="0">
              <a:solidFill>
                <a:schemeClr val="bg2">
                  <a:lumMod val="10000"/>
                </a:schemeClr>
              </a:solidFill>
              <a:latin typeface="Times New Roman" pitchFamily="18" charset="0"/>
              <a:cs typeface="Times New Roman" pitchFamily="18" charset="0"/>
            </a:endParaRPr>
          </a:p>
          <a:p>
            <a:pPr algn="just">
              <a:buClr>
                <a:schemeClr val="accent1">
                  <a:lumMod val="75000"/>
                </a:schemeClr>
              </a:buClr>
              <a:buFont typeface="Wingdings" panose="05000000000000000000" pitchFamily="2" charset="2"/>
              <a:buChar char="Ø"/>
            </a:pPr>
            <a:endParaRPr lang="en-US" sz="2000" dirty="0">
              <a:latin typeface="Times New Roman" pitchFamily="18" charset="0"/>
              <a:cs typeface="Times New Roman" pitchFamily="18" charset="0"/>
            </a:endParaRPr>
          </a:p>
          <a:p>
            <a:pPr algn="just">
              <a:buClr>
                <a:schemeClr val="accent1">
                  <a:lumMod val="75000"/>
                </a:schemeClr>
              </a:buClr>
              <a:buFont typeface="Wingdings" panose="05000000000000000000" pitchFamily="2" charset="2"/>
              <a:buChar char="Ø"/>
            </a:pPr>
            <a:endParaRPr lang="en-US" sz="2000" dirty="0">
              <a:latin typeface="Times New Roman" pitchFamily="18" charset="0"/>
              <a:cs typeface="Times New Roman" pitchFamily="18" charset="0"/>
            </a:endParaRPr>
          </a:p>
        </p:txBody>
      </p:sp>
      <p:sp>
        <p:nvSpPr>
          <p:cNvPr id="5" name="Title 6"/>
          <p:cNvSpPr txBox="1">
            <a:spLocks/>
          </p:cNvSpPr>
          <p:nvPr/>
        </p:nvSpPr>
        <p:spPr>
          <a:xfrm>
            <a:off x="381510" y="267479"/>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References</a:t>
            </a:r>
            <a:endParaRPr lang="en-US" sz="32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9797764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43" y="0"/>
            <a:ext cx="9108557" cy="6789773"/>
          </a:xfrm>
          <a:prstGeom prst="rect">
            <a:avLst/>
          </a:prstGeom>
        </p:spPr>
      </p:pic>
      <p:sp>
        <p:nvSpPr>
          <p:cNvPr id="4" name="Title 3"/>
          <p:cNvSpPr>
            <a:spLocks noGrp="1"/>
          </p:cNvSpPr>
          <p:nvPr>
            <p:ph type="title"/>
          </p:nvPr>
        </p:nvSpPr>
        <p:spPr>
          <a:xfrm>
            <a:off x="381000" y="-609600"/>
            <a:ext cx="8686800" cy="2286000"/>
          </a:xfrm>
        </p:spPr>
        <p:txBody>
          <a:bodyPr>
            <a:noAutofit/>
          </a:bodyPr>
          <a:lstStyle/>
          <a:p>
            <a:pPr algn="ctr"/>
            <a:r>
              <a:rPr lang="en-US" sz="5867" b="1" dirty="0">
                <a:solidFill>
                  <a:schemeClr val="accent1">
                    <a:lumMod val="50000"/>
                  </a:schemeClr>
                </a:solidFill>
                <a:cs typeface="Times New Roman" pitchFamily="18" charset="0"/>
              </a:rPr>
              <a:t>THANK</a:t>
            </a:r>
            <a:r>
              <a:rPr lang="en-US" sz="5867" dirty="0">
                <a:solidFill>
                  <a:schemeClr val="accent1">
                    <a:lumMod val="50000"/>
                  </a:schemeClr>
                </a:solidFill>
                <a:cs typeface="Times New Roman" pitchFamily="18" charset="0"/>
              </a:rPr>
              <a:t> </a:t>
            </a:r>
            <a:r>
              <a:rPr lang="en-US" sz="5867" b="1" dirty="0">
                <a:solidFill>
                  <a:schemeClr val="accent1">
                    <a:lumMod val="50000"/>
                  </a:schemeClr>
                </a:solidFill>
                <a:cs typeface="Times New Roman" pitchFamily="18" charset="0"/>
              </a:rPr>
              <a:t>YOU</a:t>
            </a:r>
          </a:p>
        </p:txBody>
      </p:sp>
    </p:spTree>
    <p:extLst>
      <p:ext uri="{BB962C8B-B14F-4D97-AF65-F5344CB8AC3E}">
        <p14:creationId xmlns:p14="http://schemas.microsoft.com/office/powerpoint/2010/main" val="2631844642"/>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573" t="-91" r="4359" b="-1"/>
          <a:stretch/>
        </p:blipFill>
        <p:spPr>
          <a:xfrm>
            <a:off x="5694208" y="0"/>
            <a:ext cx="3438419" cy="3085364"/>
          </a:xfrm>
          <a:prstGeom prst="rect">
            <a:avLst/>
          </a:prstGeom>
          <a:ln>
            <a:noFill/>
          </a:ln>
          <a:effectLst>
            <a:softEdge rad="112500"/>
          </a:effectLst>
        </p:spPr>
      </p:pic>
      <p:sp>
        <p:nvSpPr>
          <p:cNvPr id="12" name="Title 1"/>
          <p:cNvSpPr>
            <a:spLocks noGrp="1"/>
          </p:cNvSpPr>
          <p:nvPr>
            <p:ph type="title"/>
          </p:nvPr>
        </p:nvSpPr>
        <p:spPr>
          <a:xfrm>
            <a:off x="20782" y="533400"/>
            <a:ext cx="8229599" cy="853440"/>
          </a:xfrm>
        </p:spPr>
        <p:txBody>
          <a:bodyPr>
            <a:normAutofit/>
          </a:bodyPr>
          <a:lstStyle/>
          <a:p>
            <a:r>
              <a:rPr lang="en-US" sz="3200" b="1" dirty="0" smtClean="0">
                <a:solidFill>
                  <a:schemeClr val="accent1">
                    <a:lumMod val="50000"/>
                  </a:schemeClr>
                </a:solidFill>
                <a:latin typeface="Times New Roman" pitchFamily="18" charset="0"/>
                <a:cs typeface="Times New Roman" pitchFamily="18" charset="0"/>
              </a:rPr>
              <a:t>Agenda</a:t>
            </a:r>
            <a:endParaRPr lang="en-US" sz="3200" b="1" dirty="0">
              <a:solidFill>
                <a:schemeClr val="accent1">
                  <a:lumMod val="50000"/>
                </a:schemeClr>
              </a:solidFill>
              <a:latin typeface="Times New Roman" pitchFamily="18" charset="0"/>
              <a:cs typeface="Times New Roman" pitchFamily="18" charset="0"/>
            </a:endParaRPr>
          </a:p>
        </p:txBody>
      </p:sp>
      <p:sp>
        <p:nvSpPr>
          <p:cNvPr id="14" name="Content Placeholder 13"/>
          <p:cNvSpPr>
            <a:spLocks noGrp="1"/>
          </p:cNvSpPr>
          <p:nvPr>
            <p:ph sz="half" idx="1"/>
          </p:nvPr>
        </p:nvSpPr>
        <p:spPr/>
        <p:txBody>
          <a:bodyPr/>
          <a:lstStyle/>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Organizational Profile </a:t>
            </a: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Objective</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Introduction </a:t>
            </a:r>
            <a:r>
              <a:rPr lang="en-US" sz="2000" dirty="0">
                <a:solidFill>
                  <a:schemeClr val="tx1"/>
                </a:solidFill>
                <a:latin typeface="Times New Roman" pitchFamily="18" charset="0"/>
                <a:cs typeface="Times New Roman" pitchFamily="18" charset="0"/>
              </a:rPr>
              <a:t>of </a:t>
            </a:r>
            <a:r>
              <a:rPr lang="en-US" sz="2000" dirty="0" smtClean="0">
                <a:solidFill>
                  <a:schemeClr val="tx1"/>
                </a:solidFill>
                <a:latin typeface="Times New Roman" pitchFamily="18" charset="0"/>
                <a:cs typeface="Times New Roman" pitchFamily="18" charset="0"/>
              </a:rPr>
              <a:t>HIE</a:t>
            </a: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Potentials Benefits of HIE</a:t>
            </a: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Constraints of HIE</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Challenges </a:t>
            </a:r>
            <a:r>
              <a:rPr lang="en-US" sz="2000" dirty="0">
                <a:solidFill>
                  <a:schemeClr val="tx1"/>
                </a:solidFill>
                <a:latin typeface="Times New Roman" pitchFamily="18" charset="0"/>
                <a:cs typeface="Times New Roman" pitchFamily="18" charset="0"/>
              </a:rPr>
              <a:t>in </a:t>
            </a:r>
            <a:r>
              <a:rPr lang="en-US" sz="2000" dirty="0" smtClean="0">
                <a:solidFill>
                  <a:schemeClr val="tx1"/>
                </a:solidFill>
                <a:latin typeface="Times New Roman" pitchFamily="18" charset="0"/>
                <a:cs typeface="Times New Roman" pitchFamily="18" charset="0"/>
              </a:rPr>
              <a:t>adopting HIE</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Project </a:t>
            </a:r>
            <a:r>
              <a:rPr lang="en-US" sz="2000" dirty="0">
                <a:solidFill>
                  <a:schemeClr val="tx1"/>
                </a:solidFill>
                <a:latin typeface="Times New Roman" pitchFamily="18" charset="0"/>
                <a:cs typeface="Times New Roman" pitchFamily="18" charset="0"/>
              </a:rPr>
              <a:t>Research Work Flow diagram</a:t>
            </a: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Analysis</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Findings</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Limitations</a:t>
            </a:r>
            <a:endParaRPr lang="en-US" sz="2000" dirty="0">
              <a:solidFill>
                <a:schemeClr val="tx1"/>
              </a:solidFill>
              <a:latin typeface="Times New Roman" pitchFamily="18" charset="0"/>
              <a:cs typeface="Times New Roman" pitchFamily="18" charset="0"/>
            </a:endParaRPr>
          </a:p>
          <a:p>
            <a:pPr marL="457200" lvl="1" indent="-228600" defTabSz="744538">
              <a:buClr>
                <a:schemeClr val="accent1">
                  <a:lumMod val="75000"/>
                </a:schemeClr>
              </a:buClr>
              <a:buFont typeface="Wingdings" panose="05000000000000000000" pitchFamily="2" charset="2"/>
              <a:buChar char="Ø"/>
              <a:tabLst>
                <a:tab pos="854075" algn="l"/>
              </a:tabLst>
            </a:pPr>
            <a:r>
              <a:rPr lang="en-US" sz="2000" dirty="0" smtClean="0">
                <a:solidFill>
                  <a:schemeClr val="tx1"/>
                </a:solidFill>
                <a:latin typeface="Times New Roman" pitchFamily="18" charset="0"/>
                <a:cs typeface="Times New Roman" pitchFamily="18" charset="0"/>
              </a:rPr>
              <a:t> Recommendations </a:t>
            </a:r>
            <a:r>
              <a:rPr lang="en-US" sz="2000" dirty="0">
                <a:solidFill>
                  <a:schemeClr val="tx1"/>
                </a:solidFill>
                <a:latin typeface="Times New Roman" pitchFamily="18" charset="0"/>
                <a:cs typeface="Times New Roman" pitchFamily="18" charset="0"/>
              </a:rPr>
              <a:t>and </a:t>
            </a:r>
            <a:r>
              <a:rPr lang="en-US" sz="2000" dirty="0" smtClean="0">
                <a:solidFill>
                  <a:schemeClr val="tx1"/>
                </a:solidFill>
                <a:latin typeface="Times New Roman" pitchFamily="18" charset="0"/>
                <a:cs typeface="Times New Roman" pitchFamily="18" charset="0"/>
              </a:rPr>
              <a:t>Conclusion</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5775904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038600" cy="609600"/>
          </a:xfrm>
        </p:spPr>
        <p:txBody>
          <a:bodyPr>
            <a:normAutofit fontScale="90000"/>
          </a:bodyPr>
          <a:lstStyle/>
          <a:p>
            <a:r>
              <a:rPr lang="en-US" sz="3600" b="1" dirty="0" smtClean="0">
                <a:solidFill>
                  <a:schemeClr val="accent1">
                    <a:lumMod val="50000"/>
                  </a:schemeClr>
                </a:solidFill>
                <a:latin typeface="Times New Roman" pitchFamily="18" charset="0"/>
                <a:cs typeface="Times New Roman" pitchFamily="18" charset="0"/>
              </a:rPr>
              <a:t/>
            </a:r>
            <a:br>
              <a:rPr lang="en-US" sz="3600" b="1" dirty="0" smtClean="0">
                <a:solidFill>
                  <a:schemeClr val="accent1">
                    <a:lumMod val="50000"/>
                  </a:schemeClr>
                </a:solidFill>
                <a:latin typeface="Times New Roman" pitchFamily="18" charset="0"/>
                <a:cs typeface="Times New Roman" pitchFamily="18" charset="0"/>
              </a:rPr>
            </a:br>
            <a:r>
              <a:rPr lang="en-US" sz="3600" b="1" dirty="0" smtClean="0">
                <a:solidFill>
                  <a:schemeClr val="accent1">
                    <a:lumMod val="50000"/>
                  </a:schemeClr>
                </a:solidFill>
                <a:latin typeface="Times New Roman" pitchFamily="18" charset="0"/>
                <a:cs typeface="Times New Roman" pitchFamily="18" charset="0"/>
              </a:rPr>
              <a:t>Organization </a:t>
            </a:r>
            <a:r>
              <a:rPr lang="en-US" sz="3600" b="1" dirty="0">
                <a:solidFill>
                  <a:schemeClr val="accent1">
                    <a:lumMod val="50000"/>
                  </a:schemeClr>
                </a:solidFill>
                <a:latin typeface="Times New Roman" pitchFamily="18" charset="0"/>
                <a:cs typeface="Times New Roman" pitchFamily="18" charset="0"/>
              </a:rPr>
              <a:t>Profile</a:t>
            </a:r>
            <a:r>
              <a:rPr lang="en-US" sz="3600" dirty="0"/>
              <a:t/>
            </a:r>
            <a:br>
              <a:rPr lang="en-US" sz="3600" dirty="0"/>
            </a:br>
            <a:endParaRPr lang="en-US" dirty="0"/>
          </a:p>
        </p:txBody>
      </p:sp>
      <p:sp>
        <p:nvSpPr>
          <p:cNvPr id="3" name="Content Placeholder 2"/>
          <p:cNvSpPr>
            <a:spLocks noGrp="1"/>
          </p:cNvSpPr>
          <p:nvPr>
            <p:ph sz="half" idx="1"/>
          </p:nvPr>
        </p:nvSpPr>
        <p:spPr>
          <a:xfrm>
            <a:off x="457200" y="990600"/>
            <a:ext cx="8229600" cy="5791200"/>
          </a:xfrm>
        </p:spPr>
        <p:txBody>
          <a:bodyPr>
            <a:noAutofit/>
          </a:bodyPr>
          <a:lstStyle/>
          <a:p>
            <a:pPr marL="0" indent="0" algn="just">
              <a:lnSpc>
                <a:spcPct val="150000"/>
              </a:lnSpc>
              <a:buNone/>
            </a:pPr>
            <a:r>
              <a:rPr lang="en-US" sz="2000" b="1" dirty="0">
                <a:solidFill>
                  <a:schemeClr val="tx1"/>
                </a:solidFill>
                <a:latin typeface="Times New Roman" pitchFamily="18" charset="0"/>
                <a:cs typeface="Times New Roman" pitchFamily="18" charset="0"/>
              </a:rPr>
              <a:t>Dell Perot Systems</a:t>
            </a:r>
            <a:r>
              <a:rPr lang="en-US" sz="2000" dirty="0">
                <a:solidFill>
                  <a:schemeClr val="tx1"/>
                </a:solidFill>
                <a:latin typeface="Times New Roman" pitchFamily="18" charset="0"/>
                <a:cs typeface="Times New Roman" pitchFamily="18" charset="0"/>
              </a:rPr>
              <a:t> is an information technology services provider based in Plano, Texas, USA. Peter </a:t>
            </a:r>
            <a:r>
              <a:rPr lang="en-US" sz="2000" dirty="0" err="1">
                <a:solidFill>
                  <a:schemeClr val="tx1"/>
                </a:solidFill>
                <a:latin typeface="Times New Roman" pitchFamily="18" charset="0"/>
                <a:cs typeface="Times New Roman" pitchFamily="18" charset="0"/>
              </a:rPr>
              <a:t>Altabef</a:t>
            </a:r>
            <a:r>
              <a:rPr lang="en-US" sz="2000" dirty="0">
                <a:solidFill>
                  <a:schemeClr val="tx1"/>
                </a:solidFill>
                <a:latin typeface="Times New Roman" pitchFamily="18" charset="0"/>
                <a:cs typeface="Times New Roman" pitchFamily="18" charset="0"/>
              </a:rPr>
              <a:t> has served as president and chief executive officer since 2004. </a:t>
            </a:r>
            <a:endParaRPr lang="en-US" sz="2000" dirty="0" smtClean="0">
              <a:solidFill>
                <a:schemeClr val="tx1"/>
              </a:solidFill>
              <a:latin typeface="Times New Roman" pitchFamily="18" charset="0"/>
              <a:cs typeface="Times New Roman" pitchFamily="18" charset="0"/>
            </a:endParaRPr>
          </a:p>
          <a:p>
            <a:pPr marL="0" indent="0" algn="just">
              <a:lnSpc>
                <a:spcPct val="150000"/>
              </a:lnSpc>
              <a:buNone/>
            </a:pPr>
            <a:r>
              <a:rPr lang="en-US" sz="2000" b="1" dirty="0" smtClean="0">
                <a:solidFill>
                  <a:schemeClr val="tx1"/>
                </a:solidFill>
                <a:latin typeface="Times New Roman" pitchFamily="18" charset="0"/>
                <a:cs typeface="Times New Roman" pitchFamily="18" charset="0"/>
              </a:rPr>
              <a:t>Industry </a:t>
            </a:r>
            <a:r>
              <a:rPr lang="en-US" sz="2000" b="1" dirty="0">
                <a:solidFill>
                  <a:schemeClr val="tx1"/>
                </a:solidFill>
                <a:latin typeface="Times New Roman" pitchFamily="18" charset="0"/>
                <a:cs typeface="Times New Roman" pitchFamily="18" charset="0"/>
              </a:rPr>
              <a:t>Recognition </a:t>
            </a:r>
            <a:endParaRPr lang="en-US" sz="2000" dirty="0" smtClean="0">
              <a:solidFill>
                <a:schemeClr val="tx1"/>
              </a:solidFill>
              <a:latin typeface="Times New Roman" pitchFamily="18" charset="0"/>
              <a:cs typeface="Times New Roman" pitchFamily="18" charset="0"/>
            </a:endParaRPr>
          </a:p>
          <a:p>
            <a:pPr lvl="0">
              <a:buClr>
                <a:schemeClr val="accent1">
                  <a:lumMod val="50000"/>
                </a:schemeClr>
              </a:buClr>
              <a:buFont typeface="Wingdings" pitchFamily="2" charset="2"/>
              <a:buChar char="Ø"/>
            </a:pPr>
            <a:r>
              <a:rPr lang="en-US" sz="2000" dirty="0" smtClean="0">
                <a:solidFill>
                  <a:schemeClr val="tx1"/>
                </a:solidFill>
                <a:latin typeface="Times New Roman" pitchFamily="18" charset="0"/>
                <a:cs typeface="Times New Roman" pitchFamily="18" charset="0"/>
              </a:rPr>
              <a:t>Ranked </a:t>
            </a:r>
            <a:r>
              <a:rPr lang="en-US" sz="2000" dirty="0">
                <a:solidFill>
                  <a:schemeClr val="tx1"/>
                </a:solidFill>
                <a:latin typeface="Times New Roman" pitchFamily="18" charset="0"/>
                <a:cs typeface="Times New Roman" pitchFamily="18" charset="0"/>
              </a:rPr>
              <a:t>“#1 IT Services Provider to Healthcare Providers,” by Gartner for the sixth straight year</a:t>
            </a:r>
            <a:r>
              <a:rPr lang="en-US" sz="2000" dirty="0" smtClean="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lvl="0">
              <a:buClr>
                <a:schemeClr val="accent1">
                  <a:lumMod val="50000"/>
                </a:schemeClr>
              </a:buClr>
              <a:buFont typeface="Wingdings" pitchFamily="2" charset="2"/>
              <a:buChar char="Ø"/>
            </a:pPr>
            <a:r>
              <a:rPr lang="en-US" sz="2000" dirty="0" smtClean="0">
                <a:solidFill>
                  <a:schemeClr val="tx1"/>
                </a:solidFill>
                <a:latin typeface="Times New Roman" pitchFamily="18" charset="0"/>
                <a:cs typeface="Times New Roman" pitchFamily="18" charset="0"/>
              </a:rPr>
              <a:t>Positioned </a:t>
            </a:r>
            <a:r>
              <a:rPr lang="en-US" sz="2000" dirty="0">
                <a:solidFill>
                  <a:schemeClr val="tx1"/>
                </a:solidFill>
                <a:latin typeface="Times New Roman" pitchFamily="18" charset="0"/>
                <a:cs typeface="Times New Roman" pitchFamily="18" charset="0"/>
              </a:rPr>
              <a:t>as a leader in Everest Group’s “IT Outsourcing in the Healthcare Provider Industry—Service Provider Landscape with PEAK Matrix Assessment” for a third consecutive year. </a:t>
            </a:r>
            <a:endParaRPr lang="en-US" sz="2000" dirty="0" smtClean="0">
              <a:solidFill>
                <a:schemeClr val="tx1"/>
              </a:solidFill>
              <a:latin typeface="Times New Roman" pitchFamily="18" charset="0"/>
              <a:cs typeface="Times New Roman" pitchFamily="18" charset="0"/>
            </a:endParaRPr>
          </a:p>
          <a:p>
            <a:pPr lvl="0">
              <a:buClr>
                <a:schemeClr val="accent1">
                  <a:lumMod val="50000"/>
                </a:schemeClr>
              </a:buClr>
              <a:buFont typeface="Wingdings" pitchFamily="2" charset="2"/>
              <a:buChar char="Ø"/>
            </a:pPr>
            <a:r>
              <a:rPr lang="en-US" sz="2000" dirty="0">
                <a:solidFill>
                  <a:schemeClr val="tx1"/>
                </a:solidFill>
                <a:latin typeface="Times New Roman" pitchFamily="18" charset="0"/>
                <a:cs typeface="Times New Roman" pitchFamily="18" charset="0"/>
              </a:rPr>
              <a:t>On September 21, 2009, Perot Systems agreed to be acquired by Dell for $3.9 billion. Before its acquisition by Dell Inc., Perot Systems was a Fortune 1000 corporation with more than 23,000 associates and 2008 revenues of $2.8 billion</a:t>
            </a:r>
            <a:r>
              <a:rPr lang="en-US" sz="2000" dirty="0" smtClean="0">
                <a:solidFill>
                  <a:schemeClr val="tx1"/>
                </a:solidFill>
                <a:latin typeface="Times New Roman" pitchFamily="18" charset="0"/>
                <a:cs typeface="Times New Roman" pitchFamily="18" charset="0"/>
              </a:rPr>
              <a:t>.</a:t>
            </a:r>
          </a:p>
          <a:p>
            <a:pPr marL="0" lvl="0" indent="0">
              <a:buClr>
                <a:schemeClr val="accent1">
                  <a:lumMod val="50000"/>
                </a:schemeClr>
              </a:buClr>
              <a:buNone/>
            </a:pPr>
            <a:endParaRPr lang="en-US"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37935336"/>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2133599" cy="853440"/>
          </a:xfrm>
        </p:spPr>
        <p:txBody>
          <a:bodyPr>
            <a:noAutofit/>
          </a:bodyPr>
          <a:lstStyle/>
          <a:p>
            <a:r>
              <a:rPr lang="en-US" sz="3200" b="1" dirty="0">
                <a:solidFill>
                  <a:schemeClr val="accent1">
                    <a:lumMod val="50000"/>
                  </a:schemeClr>
                </a:solidFill>
                <a:latin typeface="Times New Roman" pitchFamily="18" charset="0"/>
                <a:cs typeface="Times New Roman" pitchFamily="18" charset="0"/>
              </a:rPr>
              <a:t>Objectives</a:t>
            </a:r>
          </a:p>
        </p:txBody>
      </p:sp>
      <p:pic>
        <p:nvPicPr>
          <p:cNvPr id="3" name="Picture 2"/>
          <p:cNvPicPr>
            <a:picLocks noChangeAspect="1"/>
          </p:cNvPicPr>
          <p:nvPr/>
        </p:nvPicPr>
        <p:blipFill>
          <a:blip r:embed="rId2"/>
          <a:stretch>
            <a:fillRect/>
          </a:stretch>
        </p:blipFill>
        <p:spPr>
          <a:xfrm>
            <a:off x="3352800" y="113836"/>
            <a:ext cx="5791199" cy="1700975"/>
          </a:xfrm>
          <a:prstGeom prst="rect">
            <a:avLst/>
          </a:prstGeom>
          <a:ln>
            <a:noFill/>
          </a:ln>
          <a:effectLst>
            <a:softEdge rad="112500"/>
          </a:effectLst>
        </p:spPr>
      </p:pic>
      <p:sp>
        <p:nvSpPr>
          <p:cNvPr id="8" name="Content Placeholder 13"/>
          <p:cNvSpPr>
            <a:spLocks noGrp="1"/>
          </p:cNvSpPr>
          <p:nvPr>
            <p:ph sz="half" idx="1"/>
          </p:nvPr>
        </p:nvSpPr>
        <p:spPr>
          <a:xfrm>
            <a:off x="534077" y="1842714"/>
            <a:ext cx="7924387" cy="4267200"/>
          </a:xfrm>
        </p:spPr>
        <p:txBody>
          <a:bodyPr>
            <a:normAutofit/>
          </a:bodyPr>
          <a:lstStyle/>
          <a:p>
            <a:pPr marL="0" indent="0" algn="just">
              <a:buClr>
                <a:schemeClr val="accent1">
                  <a:lumMod val="75000"/>
                </a:schemeClr>
              </a:buClr>
              <a:buNone/>
            </a:pPr>
            <a:r>
              <a:rPr lang="en-US" sz="2000" dirty="0">
                <a:solidFill>
                  <a:schemeClr val="tx1">
                    <a:lumMod val="95000"/>
                    <a:lumOff val="5000"/>
                  </a:schemeClr>
                </a:solidFill>
                <a:latin typeface="Times New Roman" pitchFamily="18" charset="0"/>
                <a:cs typeface="Times New Roman" pitchFamily="18" charset="0"/>
              </a:rPr>
              <a:t>The main objective of this study tries to </a:t>
            </a:r>
            <a:r>
              <a:rPr lang="en-US" sz="2000" dirty="0" smtClean="0">
                <a:solidFill>
                  <a:schemeClr val="tx1">
                    <a:lumMod val="95000"/>
                    <a:lumOff val="5000"/>
                  </a:schemeClr>
                </a:solidFill>
                <a:latin typeface="Times New Roman" pitchFamily="18" charset="0"/>
                <a:cs typeface="Times New Roman" pitchFamily="18" charset="0"/>
              </a:rPr>
              <a:t>identify</a:t>
            </a:r>
          </a:p>
          <a:p>
            <a:pPr marL="0" indent="0" algn="just">
              <a:buClr>
                <a:schemeClr val="accent1">
                  <a:lumMod val="75000"/>
                </a:schemeClr>
              </a:buClr>
              <a:buNone/>
            </a:pPr>
            <a:endParaRPr lang="en-US" sz="2000" dirty="0" smtClean="0">
              <a:solidFill>
                <a:schemeClr val="tx1">
                  <a:lumMod val="95000"/>
                  <a:lumOff val="5000"/>
                </a:schemeClr>
              </a:solidFill>
              <a:latin typeface="Times New Roman" pitchFamily="18" charset="0"/>
              <a:cs typeface="Times New Roman" pitchFamily="18" charset="0"/>
            </a:endParaRPr>
          </a:p>
          <a:p>
            <a:pPr marL="228600" lvl="1" indent="-228600" defTabSz="744538" fontAlgn="base">
              <a:buClr>
                <a:schemeClr val="accent1">
                  <a:lumMod val="75000"/>
                </a:schemeClr>
              </a:buClr>
              <a:buFont typeface="Wingdings" panose="05000000000000000000" pitchFamily="2" charset="2"/>
              <a:buChar char="Ø"/>
              <a:tabLst>
                <a:tab pos="854075" algn="l"/>
              </a:tabLst>
            </a:pPr>
            <a:r>
              <a:rPr lang="en-US" altLang="en-US" sz="2000" dirty="0" smtClean="0">
                <a:solidFill>
                  <a:schemeClr val="bg2">
                    <a:lumMod val="10000"/>
                  </a:schemeClr>
                </a:solidFill>
                <a:latin typeface="Times New Roman" pitchFamily="18" charset="0"/>
                <a:cs typeface="Times New Roman" pitchFamily="18" charset="0"/>
              </a:rPr>
              <a:t> Challenges </a:t>
            </a:r>
            <a:r>
              <a:rPr lang="en-US" altLang="en-US" sz="2000" dirty="0">
                <a:solidFill>
                  <a:schemeClr val="bg2">
                    <a:lumMod val="10000"/>
                  </a:schemeClr>
                </a:solidFill>
                <a:latin typeface="Times New Roman" pitchFamily="18" charset="0"/>
                <a:cs typeface="Times New Roman" pitchFamily="18" charset="0"/>
              </a:rPr>
              <a:t>during implementation of HIE</a:t>
            </a:r>
          </a:p>
          <a:p>
            <a:pPr marL="228600" lvl="1" indent="-228600" defTabSz="744538" fontAlgn="base">
              <a:buClr>
                <a:schemeClr val="accent1">
                  <a:lumMod val="75000"/>
                </a:schemeClr>
              </a:buClr>
              <a:buFont typeface="Wingdings" panose="05000000000000000000" pitchFamily="2" charset="2"/>
              <a:buChar char="Ø"/>
              <a:tabLst>
                <a:tab pos="854075" algn="l"/>
              </a:tabLst>
            </a:pPr>
            <a:endParaRPr lang="en-US" altLang="en-US" sz="2000" dirty="0">
              <a:solidFill>
                <a:schemeClr val="bg2">
                  <a:lumMod val="10000"/>
                </a:schemeClr>
              </a:solidFill>
              <a:latin typeface="Times New Roman" pitchFamily="18" charset="0"/>
              <a:cs typeface="Times New Roman" pitchFamily="18" charset="0"/>
            </a:endParaRPr>
          </a:p>
          <a:p>
            <a:pPr marL="228600" lvl="1" indent="-228600" defTabSz="744538" fontAlgn="base">
              <a:buClr>
                <a:schemeClr val="accent1">
                  <a:lumMod val="75000"/>
                </a:schemeClr>
              </a:buClr>
              <a:buFont typeface="Wingdings" panose="05000000000000000000" pitchFamily="2" charset="2"/>
              <a:buChar char="Ø"/>
              <a:tabLst>
                <a:tab pos="854075" algn="l"/>
              </a:tabLst>
            </a:pPr>
            <a:r>
              <a:rPr lang="en-US" altLang="en-US" sz="2000" dirty="0" smtClean="0">
                <a:solidFill>
                  <a:schemeClr val="bg2">
                    <a:lumMod val="10000"/>
                  </a:schemeClr>
                </a:solidFill>
                <a:latin typeface="Times New Roman" pitchFamily="18" charset="0"/>
                <a:cs typeface="Times New Roman" pitchFamily="18" charset="0"/>
              </a:rPr>
              <a:t> Business </a:t>
            </a:r>
            <a:r>
              <a:rPr lang="en-US" altLang="en-US" sz="2000" dirty="0">
                <a:solidFill>
                  <a:schemeClr val="bg2">
                    <a:lumMod val="10000"/>
                  </a:schemeClr>
                </a:solidFill>
                <a:latin typeface="Times New Roman" pitchFamily="18" charset="0"/>
                <a:cs typeface="Times New Roman" pitchFamily="18" charset="0"/>
              </a:rPr>
              <a:t>imperatives for HIE Implementation</a:t>
            </a:r>
          </a:p>
          <a:p>
            <a:pPr marL="228600" lvl="1" indent="-228600" defTabSz="744538" fontAlgn="base">
              <a:buClr>
                <a:schemeClr val="accent1">
                  <a:lumMod val="75000"/>
                </a:schemeClr>
              </a:buClr>
              <a:buFont typeface="Wingdings" panose="05000000000000000000" pitchFamily="2" charset="2"/>
              <a:buChar char="Ø"/>
              <a:tabLst>
                <a:tab pos="854075" algn="l"/>
              </a:tabLst>
            </a:pPr>
            <a:endParaRPr lang="en-US" altLang="en-US" sz="2000" dirty="0">
              <a:solidFill>
                <a:schemeClr val="bg2">
                  <a:lumMod val="10000"/>
                </a:schemeClr>
              </a:solidFill>
              <a:latin typeface="Times New Roman" pitchFamily="18" charset="0"/>
              <a:cs typeface="Times New Roman" pitchFamily="18" charset="0"/>
            </a:endParaRPr>
          </a:p>
          <a:p>
            <a:pPr marL="228600" lvl="1" indent="-228600" defTabSz="744538" fontAlgn="base">
              <a:buClr>
                <a:schemeClr val="accent1">
                  <a:lumMod val="75000"/>
                </a:schemeClr>
              </a:buClr>
              <a:buFont typeface="Wingdings" panose="05000000000000000000" pitchFamily="2" charset="2"/>
              <a:buChar char="Ø"/>
              <a:tabLst>
                <a:tab pos="854075" algn="l"/>
              </a:tabLst>
            </a:pPr>
            <a:r>
              <a:rPr lang="en-US" altLang="en-US" sz="2000" dirty="0" smtClean="0">
                <a:solidFill>
                  <a:schemeClr val="bg2">
                    <a:lumMod val="10000"/>
                  </a:schemeClr>
                </a:solidFill>
                <a:latin typeface="Times New Roman" pitchFamily="18" charset="0"/>
                <a:cs typeface="Times New Roman" pitchFamily="18" charset="0"/>
              </a:rPr>
              <a:t> Ideal </a:t>
            </a:r>
            <a:r>
              <a:rPr lang="en-US" altLang="en-US" sz="2000" dirty="0">
                <a:solidFill>
                  <a:schemeClr val="bg2">
                    <a:lumMod val="10000"/>
                  </a:schemeClr>
                </a:solidFill>
                <a:latin typeface="Times New Roman" pitchFamily="18" charset="0"/>
                <a:cs typeface="Times New Roman" pitchFamily="18" charset="0"/>
              </a:rPr>
              <a:t>HIE  implementation to improvise the communication between all information system on HIE Platform</a:t>
            </a:r>
            <a:r>
              <a:rPr lang="en-US" sz="2000" dirty="0">
                <a:solidFill>
                  <a:schemeClr val="tx1">
                    <a:lumMod val="95000"/>
                    <a:lumOff val="5000"/>
                  </a:schemeClr>
                </a:solidFill>
                <a:latin typeface="Times New Roman" pitchFamily="18" charset="0"/>
                <a:cs typeface="Times New Roman" pitchFamily="18" charset="0"/>
              </a:rPr>
              <a:t> </a:t>
            </a:r>
            <a:endParaRPr lang="en-US" sz="2000" dirty="0" smtClean="0">
              <a:solidFill>
                <a:schemeClr val="tx1">
                  <a:lumMod val="95000"/>
                  <a:lumOff val="5000"/>
                </a:schemeClr>
              </a:solidFill>
              <a:latin typeface="Times New Roman" pitchFamily="18" charset="0"/>
              <a:cs typeface="Times New Roman" pitchFamily="18" charset="0"/>
            </a:endParaRPr>
          </a:p>
          <a:p>
            <a:pPr marL="228600" lvl="1" indent="-228600" defTabSz="744538" fontAlgn="base">
              <a:buClr>
                <a:schemeClr val="accent1">
                  <a:lumMod val="75000"/>
                </a:schemeClr>
              </a:buClr>
              <a:buFont typeface="Wingdings" panose="05000000000000000000" pitchFamily="2" charset="2"/>
              <a:buChar char="Ø"/>
              <a:tabLst>
                <a:tab pos="854075" algn="l"/>
              </a:tabLst>
            </a:pPr>
            <a:endParaRPr lang="en-US" sz="2000" dirty="0">
              <a:solidFill>
                <a:schemeClr val="tx1">
                  <a:lumMod val="95000"/>
                  <a:lumOff val="5000"/>
                </a:schemeClr>
              </a:solidFill>
              <a:latin typeface="Times New Roman" pitchFamily="18" charset="0"/>
              <a:cs typeface="Times New Roman" pitchFamily="18" charset="0"/>
            </a:endParaRPr>
          </a:p>
          <a:p>
            <a:pPr marL="228600" lvl="1" indent="-228600" defTabSz="744538" fontAlgn="base">
              <a:buClr>
                <a:schemeClr val="accent1">
                  <a:lumMod val="75000"/>
                </a:schemeClr>
              </a:buClr>
              <a:buFont typeface="Wingdings" panose="05000000000000000000" pitchFamily="2" charset="2"/>
              <a:buChar char="Ø"/>
              <a:tabLst>
                <a:tab pos="854075" algn="l"/>
              </a:tabLst>
            </a:pPr>
            <a:r>
              <a:rPr lang="en-US" altLang="en-US" sz="2000" dirty="0">
                <a:solidFill>
                  <a:schemeClr val="tx1"/>
                </a:solidFill>
                <a:latin typeface="Times New Roman" pitchFamily="18" charset="0"/>
                <a:cs typeface="Times New Roman" pitchFamily="18" charset="0"/>
              </a:rPr>
              <a:t>Driving Forces and Obstacles to HIE Development</a:t>
            </a:r>
          </a:p>
          <a:p>
            <a:pPr marL="0" lvl="1" indent="0" defTabSz="744538" fontAlgn="base">
              <a:buClr>
                <a:schemeClr val="accent1">
                  <a:lumMod val="75000"/>
                </a:schemeClr>
              </a:buClr>
              <a:buNone/>
              <a:tabLst>
                <a:tab pos="854075" algn="l"/>
              </a:tabLst>
            </a:pPr>
            <a:endParaRPr lang="en-US" sz="2000" dirty="0">
              <a:solidFill>
                <a:schemeClr val="tx1">
                  <a:lumMod val="95000"/>
                  <a:lumOff val="5000"/>
                </a:schemeClr>
              </a:solidFill>
              <a:latin typeface="+mn-lt"/>
              <a:cs typeface="Times New Roman" pitchFamily="18" charset="0"/>
            </a:endParaRPr>
          </a:p>
        </p:txBody>
      </p:sp>
    </p:spTree>
    <p:extLst>
      <p:ext uri="{BB962C8B-B14F-4D97-AF65-F5344CB8AC3E}">
        <p14:creationId xmlns:p14="http://schemas.microsoft.com/office/powerpoint/2010/main" val="3107474815"/>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36" y="2852887"/>
            <a:ext cx="8235163" cy="3866690"/>
          </a:xfrm>
          <a:prstGeom prst="rect">
            <a:avLst/>
          </a:prstGeom>
          <a:ln>
            <a:noFill/>
          </a:ln>
          <a:effectLst>
            <a:softEdge rad="112500"/>
          </a:effectLst>
        </p:spPr>
      </p:pic>
      <p:sp>
        <p:nvSpPr>
          <p:cNvPr id="5" name="Title 6"/>
          <p:cNvSpPr txBox="1">
            <a:spLocks/>
          </p:cNvSpPr>
          <p:nvPr/>
        </p:nvSpPr>
        <p:spPr>
          <a:xfrm>
            <a:off x="533400" y="304800"/>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smtClean="0">
                <a:solidFill>
                  <a:schemeClr val="accent1">
                    <a:lumMod val="50000"/>
                  </a:schemeClr>
                </a:solidFill>
                <a:latin typeface="Times New Roman" pitchFamily="18" charset="0"/>
                <a:cs typeface="Times New Roman" pitchFamily="18" charset="0"/>
              </a:rPr>
              <a:t>Introduction</a:t>
            </a:r>
            <a:endParaRPr lang="en-US" b="1" dirty="0">
              <a:solidFill>
                <a:schemeClr val="accent1">
                  <a:lumMod val="50000"/>
                </a:schemeClr>
              </a:solidFill>
              <a:latin typeface="Times New Roman" pitchFamily="18" charset="0"/>
              <a:cs typeface="Times New Roman" pitchFamily="18" charset="0"/>
            </a:endParaRPr>
          </a:p>
        </p:txBody>
      </p:sp>
      <p:sp>
        <p:nvSpPr>
          <p:cNvPr id="4" name="Content Placeholder 3"/>
          <p:cNvSpPr>
            <a:spLocks noGrp="1"/>
          </p:cNvSpPr>
          <p:nvPr>
            <p:ph sz="half" idx="1"/>
          </p:nvPr>
        </p:nvSpPr>
        <p:spPr>
          <a:xfrm>
            <a:off x="389024" y="1219194"/>
            <a:ext cx="8297776" cy="1295400"/>
          </a:xfrm>
        </p:spPr>
        <p:txBody>
          <a:bodyPr>
            <a:noAutofit/>
          </a:bodyPr>
          <a:lstStyle/>
          <a:p>
            <a:pPr marL="228600" indent="0">
              <a:buNone/>
            </a:pPr>
            <a:r>
              <a:rPr lang="en-US" sz="2000" dirty="0" smtClean="0">
                <a:solidFill>
                  <a:schemeClr val="tx1">
                    <a:lumMod val="95000"/>
                    <a:lumOff val="5000"/>
                  </a:schemeClr>
                </a:solidFill>
                <a:latin typeface="Times New Roman" pitchFamily="18" charset="0"/>
                <a:cs typeface="Times New Roman" pitchFamily="18" charset="0"/>
              </a:rPr>
              <a:t>Health </a:t>
            </a:r>
            <a:r>
              <a:rPr lang="en-US" sz="2000" dirty="0">
                <a:solidFill>
                  <a:schemeClr val="tx1">
                    <a:lumMod val="95000"/>
                    <a:lumOff val="5000"/>
                  </a:schemeClr>
                </a:solidFill>
                <a:latin typeface="Times New Roman" pitchFamily="18" charset="0"/>
                <a:cs typeface="Times New Roman" pitchFamily="18" charset="0"/>
              </a:rPr>
              <a:t>Information Exchange (HIE) is a term used to describe both the sharing of health information electronically among two or more entities and also an organization which provides services that enable the sharing electronically of health </a:t>
            </a:r>
            <a:r>
              <a:rPr lang="en-US" sz="2000" dirty="0" smtClean="0">
                <a:solidFill>
                  <a:schemeClr val="tx1">
                    <a:lumMod val="95000"/>
                    <a:lumOff val="5000"/>
                  </a:schemeClr>
                </a:solidFill>
                <a:latin typeface="Times New Roman" pitchFamily="18" charset="0"/>
                <a:cs typeface="Times New Roman" pitchFamily="18" charset="0"/>
              </a:rPr>
              <a:t>information.</a:t>
            </a:r>
            <a:endParaRPr lang="en-US" sz="2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9559135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407213" cy="5399253"/>
          </a:xfrm>
          <a:prstGeom prst="rect">
            <a:avLst/>
          </a:prstGeom>
        </p:spPr>
      </p:pic>
      <p:sp>
        <p:nvSpPr>
          <p:cNvPr id="6" name="Title 6"/>
          <p:cNvSpPr txBox="1">
            <a:spLocks/>
          </p:cNvSpPr>
          <p:nvPr/>
        </p:nvSpPr>
        <p:spPr>
          <a:xfrm>
            <a:off x="361120" y="430611"/>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Flow Of  Data Among Different Users</a:t>
            </a:r>
          </a:p>
        </p:txBody>
      </p:sp>
    </p:spTree>
    <p:extLst>
      <p:ext uri="{BB962C8B-B14F-4D97-AF65-F5344CB8AC3E}">
        <p14:creationId xmlns:p14="http://schemas.microsoft.com/office/powerpoint/2010/main" val="128706639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360429"/>
            <a:ext cx="7239000" cy="5116571"/>
          </a:xfrm>
        </p:spPr>
      </p:pic>
      <p:sp>
        <p:nvSpPr>
          <p:cNvPr id="5" name="Title 6"/>
          <p:cNvSpPr txBox="1">
            <a:spLocks/>
          </p:cNvSpPr>
          <p:nvPr/>
        </p:nvSpPr>
        <p:spPr>
          <a:xfrm>
            <a:off x="389024" y="388755"/>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Sustainable HIE Network</a:t>
            </a:r>
          </a:p>
        </p:txBody>
      </p:sp>
    </p:spTree>
    <p:extLst>
      <p:ext uri="{BB962C8B-B14F-4D97-AF65-F5344CB8AC3E}">
        <p14:creationId xmlns:p14="http://schemas.microsoft.com/office/powerpoint/2010/main" val="6865972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yndicusinc.com/wp-content/uploads/2014/05/Interoperab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33900"/>
            <a:ext cx="8811802" cy="232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69727" y="1423844"/>
            <a:ext cx="7859873" cy="2386156"/>
          </a:xfrm>
        </p:spPr>
        <p:txBody>
          <a:bodyPr>
            <a:normAutofit/>
          </a:bodyPr>
          <a:lstStyle/>
          <a:p>
            <a:pPr marL="571500" lvl="2" indent="-342900" algn="just" defTabSz="914400">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Enables coordination of patient care</a:t>
            </a:r>
          </a:p>
          <a:p>
            <a:pPr marL="571500" lvl="2" indent="-342900" algn="just" defTabSz="914400">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Improves the quality and safety of patient care</a:t>
            </a:r>
          </a:p>
          <a:p>
            <a:pPr marL="571500" lvl="2" indent="-342900" algn="just" defTabSz="914400">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Promotes operational and cost efficiencies and workflow enhancements</a:t>
            </a:r>
          </a:p>
          <a:p>
            <a:pPr marL="571500" lvl="2" indent="-342900" algn="just" defTabSz="914400">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Drives patient engagement and health awareness</a:t>
            </a:r>
          </a:p>
          <a:p>
            <a:pPr marL="571500" lvl="2" indent="-342900" algn="just" defTabSz="914400">
              <a:buClr>
                <a:schemeClr val="accent1">
                  <a:lumMod val="75000"/>
                </a:schemeClr>
              </a:buClr>
              <a:buFont typeface="Wingdings" panose="05000000000000000000" pitchFamily="2" charset="2"/>
              <a:buChar char="Ø"/>
            </a:pPr>
            <a:r>
              <a:rPr lang="en-US" sz="2000" dirty="0">
                <a:solidFill>
                  <a:schemeClr val="tx1">
                    <a:lumMod val="95000"/>
                    <a:lumOff val="5000"/>
                  </a:schemeClr>
                </a:solidFill>
                <a:latin typeface="Times New Roman" pitchFamily="18" charset="0"/>
                <a:cs typeface="Times New Roman" pitchFamily="18" charset="0"/>
              </a:rPr>
              <a:t>Empowers users with key knowledge for effective decision making</a:t>
            </a:r>
          </a:p>
        </p:txBody>
      </p:sp>
      <p:sp>
        <p:nvSpPr>
          <p:cNvPr id="6" name="AutoShape 2" descr="data:image/jpeg;base64,/9j/4AAQSkZJRgABAQAAAQABAAD/2wCEAAkGBxIQEhUSEhAVFRUWFhYYGBUVFRUVFhUVFRUXFhgWFRUYHSggGBolGxUXITEhJSkrLi4uFx8zODMtNygtLisBCgoKDg0OGxAQGy0lICYtLS0tLS0tLS0tLS0tLS0tLS0tLS0tLS0tLS0tLS0tLS0tLS0tLS0tLS0tLS0tLS0tLf/AABEIALIBGwMBEQACEQEDEQH/xAAbAAABBQEBAAAAAAAAAAAAAAAAAQIEBQYDB//EAEcQAAIBAgQCBwUEBA0DBQAAAAECAAMRBAUSITFRBiJBYXGBkRMjMqGxUnKywUJi0eEHJDNTY3OCg5KiwvDxFLPiFRY0w9L/xAAaAQEAAgMBAAAAAAAAAAAAAAAABAUBAgMG/8QALxEAAgICAQMCBQQCAgMAAAAAAAECAwQRBRIhMTNBEzJRcYEiI2GxFEI0kRUkUv/aAAwDAQACEQMRAD8A9xgBACAEAIAQAgBACAEASAExtAJkCwAgBACAEAIAQAgBACAJACAEAWAEAIAQAgBACAEAIAQAgBACAEAIAQAgBACAEAo+luYtQpKENmqOEDfZBBYkd9lkDkciVNLlHySsOpWWafhFLgsJ1faByGG97nUfPiZ5KN1vzqT2i1scd9HT2NTlOJNWkrHjuD4g2vPX4GQ76Izl5KbIrVdjS8E2TTiEAIAQAgBACAEAIAQDN9L82ekaVGmdLVdRLDiFTTe3IksPQyr5TKlTXqPlk3CojZLcvYhYRKiL7RarXHNib+IPGebryr6/3FIn2Rrk+jpNVg62tFf7QBnsse34tan9Smsj0ScTvOxoEAIAQAgBACAEAIAQAgCMQNzt3zDegQFznDk2FZfy9eEi/wCdR1dPUtnb/Gt1vRPBvJSafdHEWZAQAgBACAEAqukmBp16Wh3CEEFGPY97Lt23va3fI+VQrq3BnWi11zUkZREqJ1XqUgBxYOWG3cBe/dPKz47VnTKSRc/HUo9SibLKdC01VGvYdosSTubjznqsamNNShHwiltm5zbZOkg5hACAEAS8w5JDQsyAgBACAEAyvTChTr6GWsgq0rkAnYq1gVYj4blRYntEr+Rx43V93pkvDudc/BWZaKtQhCUQE2ualM+gViSZ56ni7LJ6b7fcsbciuK6vc3GHpBFCjgAAPKetqgoQUV4RSSk5NtnWdDAQAgBACAEA4Pi6YOk1FB5Fhf0nOV0E9No3UJNbSOwM3TT8GgsyAgBAMr05xTAUqQNlcsW7wtrL4XN/KVHMXShVpe5YcfWpT2/Yj4DCoVNzPKwgpJ7ZPttknpFt0crHr073C2I7geyej4O+U4ShJ70V+dBJqS9y8l8QAgBACAEA4Y+v7OmzjiAbd57B62gFfTwo9mNXWepYEtuTfifIXtMNAg43CAMAwBLMFLbXa+mzEDt3IP3b9sos/Ej8eEkvL7k6i6XQ1vwi1wtRC1RQQevYW7LU0H1EvUklogtk5DtMgdACAVHSbNDhqBdfjZgiX4am7T4AE+Ui5l/wanM741XxbFFmdy/CNVN2csx4sxJP7p434t1s99TLi1wqWkkaDJsSwY0nJawuCdzYbEE9svuIy5zbpm968FdlVx0rIlzL4ghACAVee1TpWmpsajWJ7dIFz+Q84BmDTuHNhZla426ppMSgG3K4PjIPIV9ePJEjFn02pj8moqSrad3u1+SqbAeZN/KR+Lxvh0qT8s7Z1zlPpXhGswVrXU8CQR2bbGWxAJkGQgBACAEAznTjNXw9BRTNnquKYYcVGlmYjvstvOQs+6VVTcfJJxKlZZplJk2BVh+Z4nxM8b3sn3Zc3WfDXZGiyGqVdqRNwBcd1iAR4by+4bJm5OmXfXdFbmQTirEi8noSvCAEAqekeT/9VTAB0up1I3YDwIPcRIuXjK+vpZ3x7nVPqMZVr1cO3s6qhW5h0I8b328955W3jLYS0/BcxvrsW0bTIMIKaE6gzNuSOAtwXyv856TjsNY1fZ7bKjKudkvsWssCMEAIAkAWAV2ctdUT7Tj0XrfkIBzxtTS9JALkAtb0A+pgHPMFJNJmXSTUUWvfhftH+95By/mh9zvT4l9jtmHu2puoAGohrC3xAAH/ACgecmkcsEa8yZHwAgFP0qyxsTQKJ8asHTsBZb7X7wSPORcyh3VOK8nfGt+FYpMyWBzA0+qwKMNirAgjyni7Me2ufhl4+ixb2jT9H8OxY1WBFxZb7E33JtL7hsOcG7Z9iszLY6UIl9PQFeEAIBS1j7Sux7Ka6R4ndvyHlBgosNSb3uoAbsw3+117HlynG/039jpV86LDoxhl003t1jTpi9zawUdk1xPQh9kbX+pL7kvIa/WqoeypUH+YyQcS7BgyLACAEAIBR9L8n/6uhpDBXRhUQnYalBBBPYCCR85FyqPjVuJ3x7fhz6jE5RmTX9mFYv8AZUar25FbgjvE8lZg2qeki7dtco9TZushwDpepUFmYWC8bDvPOX3FYEsdOc/LKrLvU30x8IuJckIIAQCJmuJNKkzgb7AeLEKPrAKNej9P2TMV61idXEk8SSTxuec5WUxmtSWzeFko/Kzr0WYqNDciLX+w5AI/skb8gJpjwdcOl+xtdJSl1Gikg5BAOOLxK0kao7WVRcnums5qC6mbRi5PSMx/7nq1DenTVV7NVyx7yBsPDeedyObalqtFpDj4pbmyyy3OyzBKqhSeDDgTyIPCSMLmI2y6JrTI9+H0Lqg9o74g68QB2IvzY/sUS8IByx59/SPNX+RWYA7NG/kf61PzkLL8w+5Io/2+xLxNH2qsnNTY8jtY+tpNOBFy/HLpXWwBuFsTve9res5ythDtJ6Nowk/CLadTUj43FrSXU3bsAOLHkIBCxD1WpszVBRFjuouVvwNzxPcBMAp61OpUAf2jrwDKSwZHtcgX3seIMoOU+PU1KL7Fhizra013J2S4b2YTrMdbVCTqPZaxv28D6yy4/rdCc33I2S07HpaLtTbibjsP5SccDpAOWKrimjOeCqT6C8w3ruzKWytyuj7sX3L7k877kwmn4MNa8lViW/8AkH9ap8rzjkemzpV86JfR3ZKf3E/CIxvSj9kL/Ul9yFjczp4aubdZ2LFkXiOtsW5XH0nHKzq8dd/J1oxZ3eOyJ2F6SA/HSKjmG1W8RYSvr5yty1JaO8+Pkl+l7L2lUDAMpuDwMuoTjOKlF9iBKLT0x83MBACAZX+EbFPTwtk/TcKfu6WPn1gu3fNLN9L0bQ8lD0NyVCASLte+s7tfmG4jynOFEY9zed0pHotIEAAm5A48++dzkPgBACAQM8W9Fu4qfRgYQOlMXpeUyzBEylELMwA1X0k8rgNbu4/SaIyWs2AQDL/whuRhltwNVNXhuR8wJXcnv4D0TMHXxe5VZQ6gCeN7KXcuLk2uxPzF1O6zpOSc10EeqMknsfrxK4hrK3X0aTpultKgktbbt7Z6N3Zitikuz0Q+ih17flbLLONqlHwcfgl330V7I2eYoIlNibAVUPoSfykDOeuh/wAr+yTjR25fZlxhm63kfqJPTI3ggVuj6NWNbURqILIALEi29+y9t5At4+Flqsbf2JUMqUK+hL8lrWqhFLMbAAknuEsCKVGERq7+1cWH6Kn9Ff2ntmDAmZ4jVUShbq9V787E2+a3gyLm9MAMwHFFv4oxI+RPrK/k4deO/wAEjFerEPoYeowp20qopkar3N2Ub28fp3yVRHVcV/Bym9yZ0y3GFtVN/iU2NtxfmDOxoWScJkHDMMIK1N6ZNgwIuOyc7a1ZBxfub1z6JKSIuS5V/wBODd9RNhsNIAHIXMi4WI8dNOWzrkXq1rS0UOOqWTEH9ar82YD6idcuXTTJmuOt2JFj0fbqIf1F/DNqO1Ufsa2+o/uYXK6xq1alRzdndifU7eQsPKeRz5uVj39T0FEVGtaNhh6aFO+RYxh0dyNZKSmWXRyodLr2BtvP/fznouCslKqUX7MhZ0V1J/UuJekEIAQDHfwhOD7JCNus30tMMD+gxuD5zYwa+YMhACAJAIeb/wAjU+6YAuDb3Y8plmCPglCvVAFuuDt91b/nOaf6mbexZzcwEArs8Wg9JqVd1VXHawU3G4K37QbGc7YRnFxl4N4ScWmjA4Ok4YpRYVwCQrKQpYLtez2v5EzzGTxc+v8AR3LmvMhKP6uxpcryioxDV7Io30FgS3jbYCd8LhnGalb7exwyM2PT01mpE9IVRS9ITZqPi/8ApmGDOdODqo0l51R+B/2iVvJvpqT/AJJ/Hrdj39DQdHMb7WnTbtK2b7y7EeokzGsVlakiNfW4WNF7O5xIua4Y1aNRAbFlIHjxHzgEXKK4qUwPhYbMp5jiDMAh5mL4tey1IfiaGCRmNErh3LOXNuJCiwuNhpAkLkPQf4O+N6iJ1Wr7OiWA+FLgcBsNpJraUE39DlLvJoj5PQKU73uzbk82O5PrN97NSxUWmwFgATaAYLNal8PUvxbUfnf62lTytyjWofVk/Ah1WdX0Lnoq3uKJ50qf4BLCj04/ZES/1JfczWcZDVw1VqtJGei7FuoCTTJO4IG+nkfWUfIYEm3KK2WeJlx10yO2BxL1NlVj5EAfeY7DzlNHCulLpUWS521JdTZtsowfsqdiQWO7EcLnl3T12BiLGq6ff3KTIu+LPfsTpNOAQAgGB6bV9WJC/Ypj1Y3+hE0l7GV7lh0DHVPnNzU10GQgBAEgEXNBejU+4fpAOOAb3Y8oZhELFJUasVptp+Asdvhu3/57JCyI3SklW9d+/wBiTU60tzReyaiOMrVNKluQJ9BeAYuj12Lvu7bm/f2DuhoJ6YUcHoJCtZbkgaQSpO50seG+/DtmvQjPUTaOHVjuL+NzfvJMKBjqNDhaZRQL9UDhyHdNtGCj6buypRKtpPtbXsDsUa43HcPSV3JXzprUofUmYdUbJtS+hn8ZVdqT63LWaiRcDa7MDawEo3lWX0z6341/ZaQphXZHpX1LboigFZrdtMnuvqXfxknhbJOxp/Qj8il0J/ya689IVAsAp80T2BOIUHT+mAN/vgfX1nO2ari5fQ3hByl0orxj/bV1bYdSwHaLHtPnKrD5CWRc467aJV2N8KG35LPOG/i7+H5iS8/0H+Djj+ojrjQWoOALk0zYDiduAm9kXLHaj50Yg0rU39SPkNCoBqdWQWAVD3cWt2SJxdN8E3b+EdsqcHrp/wCy3lsQwvAEMA86xS6jiF7A9VVHYFDsAAOU8bnWyeS9vwz0GNFRqi0WuT1K5qMiMgpLpVerfYIoO9/tXnqMdWdKbfbRT3uHU9eS/o5SynUKzhud7g9xXgR9Oy076Zw2Nq5aXYa0Un+c1u1geJSm1wjH5czwjoRnqZY08Oq7KLeE2SNTpMgIAQDzfpZQrLjKrOnu3VTTbnZAGHiCPmJHbl16fg7aj0bXkv8AoIvuyZIOBqrwZEgBACAccUhZGUcSrAeJBmst67GV57mSyTH1GKUy51awGFgLAfECLbWtPO0ZWVK5QlvyWl1FUYdUS8epoxScnRl8SLED6z0HiSK1LcGW150NCDndS1Cp3jT/AIiF/OAZaudFVBzW3p/zNjUkwCatMik7jiov6QC5yyuKiA90wzKKLpuPdU+6qPwsJU8x6H5LDj/V/BnMWfdVPGj+P988/R6Vn4/stJepH8lz0UPvj/VH8SSbwvrP7EXkfTX3NZeeoKYUNAA7zGtrQM9jcOlLEKERVBS50i2+ozjGmEH+laOkrJSWpPZJzd/4u9+Q+okbknrHk/sdMRbtRKwVbVTRuaqfUCSqXuuP2OVi1N/cn3nY0EJgCXgBeAeelutiD/S1fU1WtPHzrdub0/yXvX0Y6f8ABrOjWF0Uxt2CewS0tFC+72XFGqG3HMj0gydIBzqvbSOZt8rwBzQBLwAvAML0+xV61OmP0abMfFmAH0PpNH3aNl4DormTU1ZeqAL2vx7u2UmTyllVzgkT44cZVqX1NvQclQTxIBPiRLuqTlBSfuV8lptHSbmAgDYAXgGcwSBK9X77fPf85r0pMy5PwSc2w71NDU7a0dWW5sD2ML96kzWcW/BtCSXkuLzoaFV0gfqon2nHooJ/ZMowzNZi/wDGEHcfygwT5kF3l6aqTLzUj1EwCv6KYnY0zxUlfQ2gyL05X3Kn+kT8xKvll+wTsD1TL4s+7fwQ+lRZ53H9Oz8FtL1I/kt+jDWq/wB2fxLJnDeu/sRuQ9Nfc1WuepKUcGgDgYBQZ4f4xT+5/qMxruCL0tqfxRhfi1Mf5wfykDku2O/wTMBfvo7dFMVrwqjtpkof7JuP8pE2wLeumJrmQ6LWaS8nEUQtAGloAmuAYLDLrrOo7a9QnwFRv2yhwKXLLnY/Ys8ueqYxNw9QUKJbkNvE7D5mX5VnbLfgEMIlTBkrM3xGh6I5sfkP3wYZYOdrwZRzvAFvAPP8yw71sbULqRfSFB+wosDbvNzOa3ts3lpJGuy3JqSgM1NSw7SJpPHqnLqku5mNs0tJlpedzmF4AsAbACAY3MMY6Yuqq6bXU7g9qA85S53JTx7OhIscfEhZDqZLybH1KlYK5FutYAWFwAb8+c44HI2339MvGjfIxa66tx8mknoCrKXNjqrU1+yhP+I2/wBMIwUOLpaqpf7Fv8xtMmCfMgvcl+GYMlHQT2OJqHsNQX/tDb6GAXPSPBHEYdlXZhZ1vwuu+/dxkbJoV1bgztRb8OakYpsrrOCGNMbWBBvbtuOHKQsbi41qSm97Jd2c5STitaJOCwho9Z6w2HEHTYeRnfFwa8duUfLON+VK5aZcZVnKVLqH16f0uf8AvaTiKW6VoB2R4BnOk2J9nXpHSTdGG1uxhz8ZCy8yGPrq9yTRjO7eiHnGKFag4KEaWpsLkcS4Xs7iZV5GfDJomorxr+ybj4zpti2/OwyANTqAKRpqEageYB3HfbaROLy5RsVS8NnbNqjKDk/KNlqnrCjObVIByataAVeYZqAdC1ArHgTbztftj+AQujOBvVdr36538Tc/Mmc6qY176fd7N7bZT1v2LHpdXI9jTA2LXJ7NvhHnv6Tbv1L6GvbRdZd8Am7NUSpgyUfStOpTftRwfI7H6j0gwyzwz6qYPdAQgMGRwMAxvSzNBhMXRYU9ZqqdV2t8FgCPKQ8rJ+BpvwSaMf42y+wme+00j2VtRA+K9vlINXMQsmoKL7nSzCcE234LeXRCCALAG3gCXgGKz0Wxrd6Ifqv+meV5lfvfgu8D0vydsla2IXxP4G/ZI3FPWSjbMW6Wa2ezKIznSHKaz1VrUTc6NBAYKRYkgi+xHWMrM2i+UlOpk3GtqUXGxDBl70cK/tW1Ozqx7bC4AW/d9SZLxYWRh+49s4ZEoSl+jwNElEcu8kO0wzJFzDDXerbiQhHiNVphPuZJmBxyGkNTDhuO23btOVt9da3Jm0a5S9jEVOhqNdkr1QpJIF+wnYTauyNkVOPhmJRcXphhuj74Yk0qjEsLHUQQR3gjcbzcwTcsr06ZFMoEPawtoJ/Ik9kA0FJweBv4QDsrQDP9J297R+6/1Wee53xEtuM8SIeOPuqn91/3RKjG9Kz8f2TZfPD8/wBEnLD16f3vyMzx3/Jh9zXK9ORpmee3PPHMmAcKzgAkkADmYBmcwr06nXSmCU3LVALC3JT9ZhtLyEmazozhtNMHmOPjM7TXYaafcz+c4aqcV7Zqt0LBUp9igDj4mx9Y7A2OX/AIMIkwZIObUBUQoe0H17PnaYfgyjMZbnNcqKGgJUGxG5byvwHfKG3kciVnw4x0yyWJXGHW5bRqxL2PhbK1+RZsYPO/4QWvjsMvKmx9W/dKXl3+ktOPRe5SOtT8ZQ8ct5ESRlP9EjU3nuCjFvAFvAOeqAJqgGP6TbYxTzor8qlT9onmecj+4n/Bc8c/22v5DLDaun3h8wR+cruOesmP3O+T3pka7VPbnnxC0Ar86N6L/wBn5MDMoFUsyal1kZ2mDJ3xqWcHmtvQ/vM1MmefLalOqz01BVzfjbSTxvfiL3O08/m8ZdZb11+GWdOVX8Ppn7Fph6OlQp4j6k3/ADlzi0fBqUH7EG6fXNscySQciFi8CGB7L+G8AqhTq0LLS2W+4NiOZ08ie+AWeCzVKjFQCGA3BHyB7fKAV3SQ3q0fuv8AVZ5/nPES24z/AGIuOPuqn93/ANxZUY3pWfj+ybL54/n+iTlh69Px/IzPHf8AJh9zXK9KRoWee2PPFPiM51r7gamvxYEKLcQe+AcEwDVmFRydXeNrcgP2wCVmWV6qLKgu2x7BqswJHnaRsuuVlTjHyd8aahYnITJadQWADoB8V7qD3W7ZRcdRlK7UtqK8k/LnU4truzvnPxUhzYn0A/bPSlSaPA/AJlmESIMkbFHcQDiGmNIDg0yB2qAeb9NG1ZpTHKgvzd/3Sg5dlvx67Gmyce8Tz+hlTxK3lR/JvmP9tmkvPalKGqALqgEY1IBFxmPFMXNySbADiTAMrnWKZ61NmUL1WAsb9oO5nn+cj8rLbjn2aEGIK1FK8eNxva0gcVjSsuU/aJ3zLVCtx92XNPMqw3OlhytpPlvPXlEWIxgPbAOGY1gaTi4+E/LeECtWoBpv27DxsT+RmW9GNF1kZhmCyxy3W/KYNiv1jnAE1QBC0AaTAONVQw3sYBUY3LgdlsO/gR3gjhAKzE1CTRU3OkMA1juOrY79soOcX6YsteN/2H5nVApsD26LeTgn5SpxIOVViX8f2TJySnHf8nbBVwCpG5G9hx4TpxtM3kRkl2Rplziq2tnR8PUrNrL3B203ITbmON/OexKEtcLgFXcgXgFgiwDoIAsAps2e9emvIE/4j/4zANRgvgEyzCO14MkLGt1h4QCP7SAHtoBGxWbLTNrFjyUfU9kAwmc1DVzBapWwNIKBcHdSb3t4yg5mLS2W/HyWtGoweIFNlaxOx2Fr7jvldwq3k/gzm+my5w2ZJU2B3+yQQfQz2BTkoVIAuuAQqrGAZ7NcyqUjc0vaJy7QeYgFPis/wdQWqU6qkcrix8bTSyuFi1JbRtCcoPcfJypdIMHT/k6VRj36ifUiYrqhUtQWjM5ym9yZ1Gd4qttQw+gH9Jp0NCww+VVSgDm5vcm5Bue8QDqmUMgZu0K1usx/RPYTaazeoto2iu6RAp4qoaaubHTZuRNhYj0M85HmbN9M0i3/APHw/wBWWvRzpGrXJpsN+4ye+YpXlMiy46yPhl5UzZqt0RLDtJO+/ITvh58MmUlFeDhdjuqKbfkoq2SsWJFxc3+Nx8gZPI53q5YxprT+zwszA78d73PGAc8Flb021cSOF3ZvkTAOVbJ3JJBO5/nH7fOAPr5expqguNPCzsDvxub3MAgGlXobouokjixN+y12NgN4A3NMyw6FVrdVrX6hLBTynO2mFq6ZraN4TlB7icRmWCO5rX8bmaVY1dS1BaMztnP5mScuzDD1GK0bMwF7bJfuBM7JJeDRvYyljK1YsvsjTAuLXAYG/G++8yYJ2XU6ytqZna3YzKR8lEAY2Fr3NqlW1/tJt6rAJVelVNNVDOCv6QK3P3ri0ATAU6ytqZqjAdjFbedhAIr+5qhqrEBjZS2/M2uB9ZznbCvvI3hXKfaJrqGZ0VQE1V4dhv8AITk8yn/6RlUWfQrcJ0ipM9Rk1OradJAIBAXf4rHjeQrOWog37kn/AArWlvsV+Z4mvWfXTLItgABY8O3fxk3FyVkV9aRHuqdculjKorezUB2DC922JN78Ry3+UknIiUmxAN2ZiB2WA9d4BCOfikxTEIRycDs5GAdKrYXEWK4kKQbg8jOF+PG+HRM602yql1RJ2Fpqu7YlG8NpwxMCrG24+Te7Jlb5H18zwyFSaoZlNwF4k8r8pOI5c4PE6wDAJYaAPNKAMbDA8RAIz5VSPGmp8hAEXKqQ4U1HkIB1XDAcBAHilAGVqfVYdx+k1n8rNo/MjG4Ee5t+rPA2LVjR6ZexE6NcWH6xm1/sJ+5r8s+Nvuj6/vltwL/cn+CqzfkRZ2nqCsEtAEMAaYBXYrMqa7BtTHYKu5vw3gFQ1WrX6tQWXtVRse8kwB9Po9TI6ygjkQIAHovhv5oQDnU6O01+BQvgN/WAJTxL0eoq617L7FfPtEAusNiEcAqwPdwN+VoBLCwBwWAOtAM/0vH8gP6Q/Jf3ym5n0kWPHfOxALJPMU+oiymQuj492vh+U1tf6jezwabL092PP6mev4hf+pEo8z1WSPZyzIohoiAR8RllOoLMgPiIBUV+hWGffRbw2gHAdA6HNvWAWGC6K0KW6pvzMAuaeGC8IB19nAJNoAloAhEAQiANIgCEQBrCay8GY+TC4D+TPnPCZHa6X3PTQ+WJD6PHrv8AeMX+EbT9zX5Yeufu/mJZ8E/3ZFXm/IizvPVFUIWgELE5lTS93FwbWG5vytAKevja9Riu6oTtpHWIPYb8PnAO+Gylb6hcX3PAXPfbjALWnQAgHTRADTAEKQDhWwwPdAKfEZZpbXc6hwIFyDz74B0wecNqtVACj9PmezbsgF1Tqg8CD4GAdQYBnOlx6+HHfUPoF/bKTmn+2iz435mJWNqZPIE+k8zR6iLCfkjZIPdjwmtvzM3sNTlw92vn+Iz2fFLWJAocv1WSbSwI47TAFCwBwWAOCwBdMANMAXTAHwBIAhgCGANMAYYA28w/BleTDYEWDjkWHoTPCZa1fL7npK/kiQMiPvag/WmL/lR1l7mtwDWf+yfqJY8G/wB9r+CrzfTJVfHooJLjbjvwM9YVJTYjNarMVUAKbWbctYj7POAOo5YGbXc3NrsQNRtzMAuKGHCjnAJAWAOtAC0ALQAtAEtAGOl4BAxeDuDY2gFVTothiWUi54g3sRyH2YBY5fm/tCQy6OVyOtzt3cPWAV3Sp71cP/e//XKLm3+mP5LTjfMgxptQf+rf8BnnMf1UT5eRmUfAPCc7PmZvM0+A/k18J7fjlrGiigyfVZKEmnAcIA4CAOAgCwB0ALQBYAQBIAhMAaTAGkwDkzQCuzHHFLBRdmva/AW7TAMi9VqLOCrNqJIKqbXYkkW7NzPM5vF2ytcoLsy5ozK+hKT8ETKjpqEsNOvex8f+JFzsOVUIkinJjc3o0XtAzABjf9U7zrwdU/iueu2iJnNKGhgy4FmYizCza+f3hw1d89WVJZYajzNzAJyLAOoEAcBAFtAFtAC0AS0AQiAIRAObCARq9IHiIBV4vBgg8Ao3JtuPDvgFJjKWmrS47h/iYk/oceweUoeb+WP5LXjf9ixzLeiwva6sPUESgwoOd6SJlslFNs4ZTil9mNxwmtlM1NrXc6yaa2aDBY6wVWFhsAwNx58jPb4sHXTGL+h522SlNtFqrSQczqDAHiAOEAWALAFgBAEJgDSYA0mAMJgHNmgETEVDaAUFTOURtFcEAE6X5X7DAJSVqD7rWQ+MA5V8Bhm3d6Z85rOEZrUls2jJx8M4HG4LDbh1v3Hc/nMRrjBaitCUnLyyL/60+JYJSplad9zbczc1NLhKRAF4BNVIA8LAHaYAumAGmAGmAGmAIVgDSsAYywCPVWAUOYZgaDAsupDcMO4wDnWo0MWoNOuFI3HC4M430Quj0zOtVsq5dURRktQ/FU1jkLAecj43H1UPcV3Ol2VO3szrS6Popv7MfKS/hx3vXc4dcta2S65pU195UUAWNgdzbcTc1JGXY/2vWtYHh4QC0R4B1BgDwYA4GAKIA6AEAYYAhgDDAGkQBhWAcnp3gFfjcpSoLMt4BR1+hdIm6kr4GAcR0HXtqN6mATsJ0OoJvpv4wC9wuXIgsqgQCatOAPCwB2mALpgBpgBpgBaAGmAJpgCFYA0rAGNTgELF4BXFiIBmsd0PUnVTYoe64gEE9H8YnwYhrd8AUZJjm+LEG3d/xAJmC6K2Oqo5c95MA0uFwgQWAgExRAOiwB4gDhAHCAOEAIAhgDTAEMAaYA0wBpgCQBIACAOEAeIA6AKIA6AEAIAQAgBACAIYA0wBDAGNAObQBhEAS0AcIA9YA8QBRAHCAOEAcIAsAWAf/9k="/>
          <p:cNvSpPr>
            <a:spLocks noChangeAspect="1" noChangeArrowheads="1"/>
          </p:cNvSpPr>
          <p:nvPr/>
        </p:nvSpPr>
        <p:spPr bwMode="auto">
          <a:xfrm>
            <a:off x="5986409" y="1344771"/>
            <a:ext cx="1942624" cy="19426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Title 6"/>
          <p:cNvSpPr txBox="1">
            <a:spLocks/>
          </p:cNvSpPr>
          <p:nvPr/>
        </p:nvSpPr>
        <p:spPr>
          <a:xfrm>
            <a:off x="372925" y="388755"/>
            <a:ext cx="8416389" cy="5940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3200" b="1" dirty="0">
                <a:solidFill>
                  <a:schemeClr val="accent1">
                    <a:lumMod val="50000"/>
                  </a:schemeClr>
                </a:solidFill>
                <a:latin typeface="Times New Roman" pitchFamily="18" charset="0"/>
                <a:cs typeface="Times New Roman" pitchFamily="18" charset="0"/>
              </a:rPr>
              <a:t>Potential Benefits of HIE</a:t>
            </a:r>
          </a:p>
        </p:txBody>
      </p:sp>
    </p:spTree>
    <p:extLst>
      <p:ext uri="{BB962C8B-B14F-4D97-AF65-F5344CB8AC3E}">
        <p14:creationId xmlns:p14="http://schemas.microsoft.com/office/powerpoint/2010/main" val="2267637434"/>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937</Words>
  <Application>Microsoft Office PowerPoint</Application>
  <PresentationFormat>On-screen Show (4:3)</PresentationFormat>
  <Paragraphs>138</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Agenda</vt:lpstr>
      <vt:lpstr> Organization Profile </vt:lpstr>
      <vt:lpstr>Objectives</vt:lpstr>
      <vt:lpstr>PowerPoint Presentation</vt:lpstr>
      <vt:lpstr>PowerPoint Presentation</vt:lpstr>
      <vt:lpstr>PowerPoint Presentation</vt:lpstr>
      <vt:lpstr>PowerPoint Presentation</vt:lpstr>
      <vt:lpstr>   Constraint of HIE</vt:lpstr>
      <vt:lpstr>PowerPoint Presentation</vt:lpstr>
      <vt:lpstr>PowerPoint Presentation</vt:lpstr>
      <vt:lpstr>PowerPoint Presentation</vt:lpstr>
      <vt:lpstr>No. of people selected for survey</vt:lpstr>
      <vt:lpstr>Have you ever used or, aware of an EMR/EHR?</vt:lpstr>
      <vt:lpstr>Perception Towards HIE </vt:lpstr>
      <vt:lpstr>Positive Perception </vt:lpstr>
      <vt:lpstr>  Effectiveness of current HIE</vt:lpstr>
      <vt:lpstr>PowerPoint Presentation</vt:lpstr>
      <vt:lpstr>Percent of surveyors who think a new tech. is necessary for a Successful HIE </vt:lpstr>
      <vt:lpstr>Categorization to improve the Efficiency </vt:lpstr>
      <vt:lpstr>Redesign and transform workflow</vt:lpstr>
      <vt:lpstr>Aspect of the Workflow needs to be   redesigned by Physicians?</vt:lpstr>
      <vt:lpstr>Health Information Exchange ecosystem</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4</cp:revision>
  <dcterms:created xsi:type="dcterms:W3CDTF">2016-05-18T19:10:49Z</dcterms:created>
  <dcterms:modified xsi:type="dcterms:W3CDTF">2016-05-18T19:23:52Z</dcterms:modified>
</cp:coreProperties>
</file>