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3"/>
  </p:notesMasterIdLst>
  <p:sldIdLst>
    <p:sldId id="256" r:id="rId2"/>
    <p:sldId id="257" r:id="rId3"/>
    <p:sldId id="258" r:id="rId4"/>
    <p:sldId id="287" r:id="rId5"/>
    <p:sldId id="259" r:id="rId6"/>
    <p:sldId id="260" r:id="rId7"/>
    <p:sldId id="261" r:id="rId8"/>
    <p:sldId id="262" r:id="rId9"/>
    <p:sldId id="264" r:id="rId10"/>
    <p:sldId id="265" r:id="rId11"/>
    <p:sldId id="266" r:id="rId12"/>
    <p:sldId id="267" r:id="rId13"/>
    <p:sldId id="268" r:id="rId14"/>
    <p:sldId id="269" r:id="rId15"/>
    <p:sldId id="270" r:id="rId16"/>
    <p:sldId id="275" r:id="rId17"/>
    <p:sldId id="271" r:id="rId18"/>
    <p:sldId id="272" r:id="rId19"/>
    <p:sldId id="273" r:id="rId20"/>
    <p:sldId id="274" r:id="rId21"/>
    <p:sldId id="276" r:id="rId22"/>
    <p:sldId id="277" r:id="rId23"/>
    <p:sldId id="279" r:id="rId24"/>
    <p:sldId id="278" r:id="rId25"/>
    <p:sldId id="280" r:id="rId26"/>
    <p:sldId id="281" r:id="rId27"/>
    <p:sldId id="284" r:id="rId28"/>
    <p:sldId id="285" r:id="rId29"/>
    <p:sldId id="282" r:id="rId30"/>
    <p:sldId id="283"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hini\Desktop\preventions%20of%20diabetes%20programme\Diabetes%20prevelance%20%20Bhiloda%20%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ohini\Desktop\preventions%20of%20diabetes%20programme\Diabetes%20prevelance%20%20Bhiloda%20%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6"/>
  <c:chart>
    <c:title>
      <c:tx>
        <c:rich>
          <a:bodyPr/>
          <a:lstStyle/>
          <a:p>
            <a:pPr>
              <a:defRPr/>
            </a:pPr>
            <a:r>
              <a:rPr lang="en-IN"/>
              <a:t>Diabetes Case 2014 to 2015</a:t>
            </a:r>
          </a:p>
        </c:rich>
      </c:tx>
    </c:title>
    <c:plotArea>
      <c:layout/>
      <c:pieChart>
        <c:varyColors val="1"/>
        <c:ser>
          <c:idx val="0"/>
          <c:order val="0"/>
          <c:dLbls>
            <c:showCatName val="1"/>
            <c:showPercent val="1"/>
          </c:dLbls>
          <c:cat>
            <c:strRef>
              <c:f>Sheet6!$A$1:$A$4</c:f>
              <c:strCache>
                <c:ptCount val="4"/>
                <c:pt idx="0">
                  <c:v>compare Male AND Female Diabetes case</c:v>
                </c:pt>
                <c:pt idx="2">
                  <c:v>Male</c:v>
                </c:pt>
                <c:pt idx="3">
                  <c:v>Female</c:v>
                </c:pt>
              </c:strCache>
            </c:strRef>
          </c:cat>
          <c:val>
            <c:numRef>
              <c:f>Sheet6!$C$1:$C$4</c:f>
              <c:numCache>
                <c:formatCode>General</c:formatCode>
                <c:ptCount val="4"/>
                <c:pt idx="1">
                  <c:v>2015</c:v>
                </c:pt>
                <c:pt idx="2">
                  <c:v>2340</c:v>
                </c:pt>
                <c:pt idx="3">
                  <c:v>1644</c:v>
                </c:pt>
              </c:numCache>
            </c:numRef>
          </c:val>
        </c:ser>
        <c:ser>
          <c:idx val="1"/>
          <c:order val="1"/>
          <c:dLbls>
            <c:showCatName val="1"/>
            <c:showPercent val="1"/>
          </c:dLbls>
          <c:cat>
            <c:strRef>
              <c:f>Sheet6!$A$1:$A$4</c:f>
              <c:strCache>
                <c:ptCount val="4"/>
                <c:pt idx="0">
                  <c:v>compare Male AND Female Diabetes case</c:v>
                </c:pt>
                <c:pt idx="2">
                  <c:v>Male</c:v>
                </c:pt>
                <c:pt idx="3">
                  <c:v>Female</c:v>
                </c:pt>
              </c:strCache>
            </c:strRef>
          </c:cat>
          <c:val>
            <c:numRef>
              <c:f>Sheet6!$D$1:$D$4</c:f>
              <c:numCache>
                <c:formatCode>General</c:formatCode>
                <c:ptCount val="4"/>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IN"/>
              <a:t>Compare</a:t>
            </a:r>
            <a:r>
              <a:rPr lang="en-IN" baseline="0"/>
              <a:t> of data 2014 to 2115</a:t>
            </a:r>
            <a:endParaRPr lang="en-IN"/>
          </a:p>
        </c:rich>
      </c:tx>
    </c:title>
    <c:plotArea>
      <c:layout/>
      <c:barChart>
        <c:barDir val="col"/>
        <c:grouping val="clustered"/>
        <c:ser>
          <c:idx val="0"/>
          <c:order val="0"/>
          <c:dLbls>
            <c:showVal val="1"/>
          </c:dLbls>
          <c:cat>
            <c:strRef>
              <c:f>Sheet4!$A$1:$A$5</c:f>
              <c:strCache>
                <c:ptCount val="5"/>
                <c:pt idx="0">
                  <c:v>Type of diabetes campare</c:v>
                </c:pt>
                <c:pt idx="2">
                  <c:v>Type 1</c:v>
                </c:pt>
                <c:pt idx="3">
                  <c:v>Type 2</c:v>
                </c:pt>
                <c:pt idx="4">
                  <c:v>Gestional</c:v>
                </c:pt>
              </c:strCache>
            </c:strRef>
          </c:cat>
          <c:val>
            <c:numRef>
              <c:f>Sheet4!$B$1:$B$5</c:f>
              <c:numCache>
                <c:formatCode>General</c:formatCode>
                <c:ptCount val="5"/>
                <c:pt idx="1">
                  <c:v>2014</c:v>
                </c:pt>
                <c:pt idx="2">
                  <c:v>484</c:v>
                </c:pt>
                <c:pt idx="3">
                  <c:v>739</c:v>
                </c:pt>
                <c:pt idx="4">
                  <c:v>23</c:v>
                </c:pt>
              </c:numCache>
            </c:numRef>
          </c:val>
        </c:ser>
        <c:ser>
          <c:idx val="1"/>
          <c:order val="1"/>
          <c:dLbls>
            <c:showVal val="1"/>
          </c:dLbls>
          <c:cat>
            <c:strRef>
              <c:f>Sheet4!$A$1:$A$5</c:f>
              <c:strCache>
                <c:ptCount val="5"/>
                <c:pt idx="0">
                  <c:v>Type of diabetes campare</c:v>
                </c:pt>
                <c:pt idx="2">
                  <c:v>Type 1</c:v>
                </c:pt>
                <c:pt idx="3">
                  <c:v>Type 2</c:v>
                </c:pt>
                <c:pt idx="4">
                  <c:v>Gestional</c:v>
                </c:pt>
              </c:strCache>
            </c:strRef>
          </c:cat>
          <c:val>
            <c:numRef>
              <c:f>Sheet4!$C$1:$C$5</c:f>
              <c:numCache>
                <c:formatCode>General</c:formatCode>
                <c:ptCount val="5"/>
                <c:pt idx="1">
                  <c:v>2015</c:v>
                </c:pt>
                <c:pt idx="2">
                  <c:v>1842</c:v>
                </c:pt>
                <c:pt idx="3">
                  <c:v>1770</c:v>
                </c:pt>
                <c:pt idx="4">
                  <c:v>72</c:v>
                </c:pt>
              </c:numCache>
            </c:numRef>
          </c:val>
        </c:ser>
        <c:dLbls>
          <c:showVal val="1"/>
        </c:dLbls>
        <c:overlap val="-25"/>
        <c:axId val="68401792"/>
        <c:axId val="68407680"/>
      </c:barChart>
      <c:catAx>
        <c:axId val="68401792"/>
        <c:scaling>
          <c:orientation val="minMax"/>
        </c:scaling>
        <c:axPos val="b"/>
        <c:majorTickMark val="none"/>
        <c:tickLblPos val="nextTo"/>
        <c:crossAx val="68407680"/>
        <c:crosses val="autoZero"/>
        <c:auto val="1"/>
        <c:lblAlgn val="ctr"/>
        <c:lblOffset val="100"/>
      </c:catAx>
      <c:valAx>
        <c:axId val="68407680"/>
        <c:scaling>
          <c:orientation val="minMax"/>
        </c:scaling>
        <c:delete val="1"/>
        <c:axPos val="l"/>
        <c:numFmt formatCode="General" sourceLinked="1"/>
        <c:tickLblPos val="nextTo"/>
        <c:crossAx val="68401792"/>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F7983-7FF5-439C-9991-3E8C818AD697}" type="datetimeFigureOut">
              <a:rPr lang="en-US" smtClean="0"/>
              <a:pPr/>
              <a:t>5/18/2016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CE21B-972C-4B36-BD0E-D1BC799988B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13CE21B-972C-4B36-BD0E-D1BC799988BF}" type="slidenum">
              <a:rPr lang="en-IN" smtClean="0"/>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13CE21B-972C-4B36-BD0E-D1BC799988BF}" type="slidenum">
              <a:rPr lang="en-IN" smtClean="0"/>
              <a:pPr/>
              <a:t>27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11" name="Slide Number Placeholder 10"/>
          <p:cNvSpPr>
            <a:spLocks noGrp="1"/>
          </p:cNvSpPr>
          <p:nvPr>
            <p:ph type="sldNum" sz="quarter" idx="12"/>
          </p:nvPr>
        </p:nvSpPr>
        <p:spPr/>
        <p:txBody>
          <a:bodyPr/>
          <a:lstStyle>
            <a:extLst/>
          </a:lstStyle>
          <a:p>
            <a:fld id="{095DDBFB-0646-438C-A5C0-6C47A85CCFC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95DDBFB-0646-438C-A5C0-6C47A85CCFC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95DDBFB-0646-438C-A5C0-6C47A85CCFC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95DDBFB-0646-438C-A5C0-6C47A85CCFC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95DDBFB-0646-438C-A5C0-6C47A85CCFC8}"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095DDBFB-0646-438C-A5C0-6C47A85CCFC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095DDBFB-0646-438C-A5C0-6C47A85CCFC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095DDBFB-0646-438C-A5C0-6C47A85CCFC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095DDBFB-0646-438C-A5C0-6C47A85CCFC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095DDBFB-0646-438C-A5C0-6C47A85CCFC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63A168-2926-4C6A-BD21-63E30294194E}" type="datetimeFigureOut">
              <a:rPr lang="en-US" smtClean="0"/>
              <a:pPr/>
              <a:t>5/18/2016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095DDBFB-0646-438C-A5C0-6C47A85CCFC8}" type="slidenum">
              <a:rPr lang="en-IN" smtClean="0"/>
              <a:pPr/>
              <a:t>‹#›</a:t>
            </a:fld>
            <a:endParaRPr lang="en-IN"/>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63A168-2926-4C6A-BD21-63E30294194E}" type="datetimeFigureOut">
              <a:rPr lang="en-US" smtClean="0"/>
              <a:pPr/>
              <a:t>5/18/2016</a:t>
            </a:fld>
            <a:endParaRPr lang="en-IN"/>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IN"/>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95DDBFB-0646-438C-A5C0-6C47A85CCFC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India" TargetMode="External"/><Relationship Id="rId2" Type="http://schemas.openxmlformats.org/officeDocument/2006/relationships/hyperlink" Target="http://en.wikipedia.org/wiki/Gujara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8"/>
            <a:ext cx="7958166" cy="3500462"/>
          </a:xfrm>
        </p:spPr>
        <p:txBody>
          <a:bodyPr>
            <a:noAutofit/>
          </a:bodyPr>
          <a:lstStyle/>
          <a:p>
            <a:r>
              <a:rPr lang="en-IN" sz="4000" b="1" u="sng" dirty="0" smtClean="0">
                <a:solidFill>
                  <a:schemeClr val="tx1"/>
                </a:solidFill>
                <a:latin typeface="Times New Roman" pitchFamily="18" charset="0"/>
                <a:cs typeface="Times New Roman" pitchFamily="18" charset="0"/>
              </a:rPr>
              <a:t>Study on </a:t>
            </a:r>
            <a:r>
              <a:rPr lang="en-IN" sz="4000" b="1" u="sng" dirty="0">
                <a:solidFill>
                  <a:schemeClr val="tx1"/>
                </a:solidFill>
                <a:latin typeface="Times New Roman" pitchFamily="18" charset="0"/>
                <a:cs typeface="Times New Roman" pitchFamily="18" charset="0"/>
              </a:rPr>
              <a:t>Prevalence of </a:t>
            </a:r>
            <a:r>
              <a:rPr lang="en-IN" sz="4000" b="1" u="sng" dirty="0" smtClean="0">
                <a:solidFill>
                  <a:schemeClr val="tx1"/>
                </a:solidFill>
                <a:latin typeface="Times New Roman" pitchFamily="18" charset="0"/>
                <a:cs typeface="Times New Roman" pitchFamily="18" charset="0"/>
              </a:rPr>
              <a:t>diabetes and </a:t>
            </a:r>
            <a:r>
              <a:rPr lang="en-IN" sz="4000" b="1" u="sng" dirty="0">
                <a:solidFill>
                  <a:schemeClr val="tx1"/>
                </a:solidFill>
                <a:latin typeface="Times New Roman" pitchFamily="18" charset="0"/>
                <a:cs typeface="Times New Roman" pitchFamily="18" charset="0"/>
              </a:rPr>
              <a:t>diabetes </a:t>
            </a:r>
            <a:r>
              <a:rPr lang="en-IN" sz="4000" b="1" u="sng" dirty="0" smtClean="0">
                <a:solidFill>
                  <a:schemeClr val="tx1"/>
                </a:solidFill>
                <a:latin typeface="Times New Roman" pitchFamily="18" charset="0"/>
                <a:cs typeface="Times New Roman" pitchFamily="18" charset="0"/>
              </a:rPr>
              <a:t>induced</a:t>
            </a:r>
            <a:r>
              <a:rPr lang="en-IN" sz="4000" u="sng" dirty="0" smtClean="0">
                <a:solidFill>
                  <a:schemeClr val="tx1"/>
                </a:solidFill>
                <a:latin typeface="Times New Roman" pitchFamily="18" charset="0"/>
                <a:cs typeface="Times New Roman" pitchFamily="18" charset="0"/>
              </a:rPr>
              <a:t> </a:t>
            </a:r>
            <a:r>
              <a:rPr lang="en-IN" sz="4000" b="1" u="sng" dirty="0" smtClean="0">
                <a:solidFill>
                  <a:schemeClr val="tx1"/>
                </a:solidFill>
                <a:latin typeface="Times New Roman" pitchFamily="18" charset="0"/>
                <a:cs typeface="Times New Roman" pitchFamily="18" charset="0"/>
              </a:rPr>
              <a:t>Complications </a:t>
            </a:r>
            <a:r>
              <a:rPr lang="en-IN" sz="4000" b="1" u="sng" dirty="0">
                <a:solidFill>
                  <a:schemeClr val="tx1"/>
                </a:solidFill>
                <a:latin typeface="Times New Roman" pitchFamily="18" charset="0"/>
                <a:cs typeface="Times New Roman" pitchFamily="18" charset="0"/>
              </a:rPr>
              <a:t>in </a:t>
            </a:r>
            <a:r>
              <a:rPr lang="en-IN" sz="4000" b="1" u="sng" dirty="0" err="1">
                <a:solidFill>
                  <a:schemeClr val="tx1"/>
                </a:solidFill>
                <a:latin typeface="Times New Roman" pitchFamily="18" charset="0"/>
                <a:cs typeface="Times New Roman" pitchFamily="18" charset="0"/>
              </a:rPr>
              <a:t>Aravalli</a:t>
            </a:r>
            <a:r>
              <a:rPr lang="en-IN" sz="4000" b="1" u="sng" dirty="0">
                <a:solidFill>
                  <a:schemeClr val="tx1"/>
                </a:solidFill>
                <a:latin typeface="Times New Roman" pitchFamily="18" charset="0"/>
                <a:cs typeface="Times New Roman" pitchFamily="18" charset="0"/>
              </a:rPr>
              <a:t>  District Gujarat</a:t>
            </a:r>
            <a:r>
              <a:rPr lang="en-IN" sz="4000" u="sng" dirty="0">
                <a:solidFill>
                  <a:schemeClr val="tx1"/>
                </a:solidFill>
                <a:latin typeface="Times New Roman" pitchFamily="18" charset="0"/>
                <a:cs typeface="Times New Roman" pitchFamily="18" charset="0"/>
              </a:rPr>
              <a:t>.</a:t>
            </a:r>
            <a:r>
              <a:rPr lang="en-IN" sz="4000" dirty="0">
                <a:solidFill>
                  <a:schemeClr val="tx1"/>
                </a:solidFill>
              </a:rPr>
              <a:t/>
            </a:r>
            <a:br>
              <a:rPr lang="en-IN" sz="4000" dirty="0">
                <a:solidFill>
                  <a:schemeClr val="tx1"/>
                </a:solidFill>
              </a:rPr>
            </a:br>
            <a:endParaRPr lang="en-IN" sz="4000" dirty="0">
              <a:solidFill>
                <a:schemeClr val="tx1"/>
              </a:solidFill>
            </a:endParaRPr>
          </a:p>
        </p:txBody>
      </p:sp>
      <p:sp>
        <p:nvSpPr>
          <p:cNvPr id="3" name="Rectangle 2"/>
          <p:cNvSpPr/>
          <p:nvPr/>
        </p:nvSpPr>
        <p:spPr>
          <a:xfrm>
            <a:off x="2857488" y="4286255"/>
            <a:ext cx="5786478" cy="1077218"/>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PG/14/034 </a:t>
            </a:r>
          </a:p>
          <a:p>
            <a:pPr algn="ctr"/>
            <a:r>
              <a:rPr lang="en-U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Mohini</a:t>
            </a: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Ranjan</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72122" cy="1143000"/>
          </a:xfrm>
        </p:spPr>
        <p:txBody>
          <a:bodyPr/>
          <a:lstStyle/>
          <a:p>
            <a:pPr algn="ctr"/>
            <a:r>
              <a:rPr lang="en-IN" dirty="0" smtClean="0"/>
              <a:t>Type 1 Diabetes</a:t>
            </a:r>
            <a:endParaRPr lang="en-IN" dirty="0"/>
          </a:p>
        </p:txBody>
      </p:sp>
      <p:sp>
        <p:nvSpPr>
          <p:cNvPr id="3" name="Content Placeholder 2"/>
          <p:cNvSpPr>
            <a:spLocks noGrp="1"/>
          </p:cNvSpPr>
          <p:nvPr>
            <p:ph idx="1"/>
          </p:nvPr>
        </p:nvSpPr>
        <p:spPr>
          <a:xfrm>
            <a:off x="502920" y="1643050"/>
            <a:ext cx="7855294" cy="4000528"/>
          </a:xfrm>
        </p:spPr>
        <p:txBody>
          <a:bodyPr>
            <a:normAutofit fontScale="92500" lnSpcReduction="10000"/>
          </a:bodyPr>
          <a:lstStyle/>
          <a:p>
            <a:pPr lvl="1"/>
            <a:r>
              <a:rPr lang="en-US" altLang="en-US" dirty="0" smtClean="0"/>
              <a:t>Also known as juvenile diabetes</a:t>
            </a:r>
          </a:p>
          <a:p>
            <a:pPr lvl="1"/>
            <a:r>
              <a:rPr lang="en-US" altLang="en-US" dirty="0" smtClean="0"/>
              <a:t>Usually diagnosed in children and young adults</a:t>
            </a:r>
          </a:p>
          <a:p>
            <a:pPr lvl="1"/>
            <a:r>
              <a:rPr lang="en-US" altLang="en-US" dirty="0" smtClean="0"/>
              <a:t>When body’s own immune system destroys the insulin producing cells of the pancreas – beta cells – which produce insulin.</a:t>
            </a:r>
          </a:p>
          <a:p>
            <a:pPr lvl="1"/>
            <a:r>
              <a:rPr lang="en-US" altLang="en-US" dirty="0" smtClean="0"/>
              <a:t>Only 5% of people have this disease</a:t>
            </a:r>
          </a:p>
          <a:p>
            <a:pPr lvl="1"/>
            <a:r>
              <a:rPr lang="en-US" altLang="en-US" dirty="0" smtClean="0"/>
              <a:t>Body does not produce insulin</a:t>
            </a:r>
          </a:p>
          <a:p>
            <a:pPr lvl="1"/>
            <a:r>
              <a:rPr lang="en-US" altLang="en-US" dirty="0" smtClean="0"/>
              <a:t>Is not preventable</a:t>
            </a:r>
          </a:p>
          <a:p>
            <a:pPr lvl="2"/>
            <a:r>
              <a:rPr lang="en-US" altLang="en-US" dirty="0" smtClean="0"/>
              <a:t>No primary intervention</a:t>
            </a:r>
          </a:p>
          <a:p>
            <a:pPr lvl="1"/>
            <a:r>
              <a:rPr lang="en-US" altLang="en-US" dirty="0" smtClean="0"/>
              <a:t>Causes?</a:t>
            </a:r>
          </a:p>
          <a:p>
            <a:pPr lvl="2"/>
            <a:r>
              <a:rPr lang="en-US" altLang="en-US" dirty="0" smtClean="0"/>
              <a:t>Predisposition to diabetes – genetics - and something.</a:t>
            </a:r>
          </a:p>
          <a:p>
            <a:endParaRPr lang="en-IN" dirty="0"/>
          </a:p>
        </p:txBody>
      </p:sp>
      <p:pic>
        <p:nvPicPr>
          <p:cNvPr id="5" name="Picture 3" descr="Screen Shot 2015-02-15 at 7.54.09 AM.png"/>
          <p:cNvPicPr>
            <a:picLocks noChangeAspect="1"/>
          </p:cNvPicPr>
          <p:nvPr/>
        </p:nvPicPr>
        <p:blipFill>
          <a:blip r:embed="rId2"/>
          <a:srcRect/>
          <a:stretch>
            <a:fillRect/>
          </a:stretch>
        </p:blipFill>
        <p:spPr bwMode="auto">
          <a:xfrm>
            <a:off x="6000760" y="428603"/>
            <a:ext cx="2714644" cy="1525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00042"/>
            <a:ext cx="7498104" cy="857256"/>
          </a:xfrm>
        </p:spPr>
        <p:txBody>
          <a:bodyPr>
            <a:normAutofit/>
          </a:bodyPr>
          <a:lstStyle/>
          <a:p>
            <a:pPr algn="ctr"/>
            <a:r>
              <a:rPr lang="en-US" sz="4000" b="1" dirty="0" smtClean="0">
                <a:latin typeface="Times New Roman" pitchFamily="18" charset="0"/>
                <a:cs typeface="Times New Roman" pitchFamily="18" charset="0"/>
              </a:rPr>
              <a:t>Symptoms of  Diabetes</a:t>
            </a:r>
            <a:endParaRPr lang="en-IN" dirty="0"/>
          </a:p>
        </p:txBody>
      </p:sp>
      <p:pic>
        <p:nvPicPr>
          <p:cNvPr id="4" name="Picture 5" descr="Screen Shot 2015-02-11 at 11.08.43 PM.png"/>
          <p:cNvPicPr>
            <a:picLocks noGrp="1" noChangeAspect="1"/>
          </p:cNvPicPr>
          <p:nvPr>
            <p:ph idx="1"/>
          </p:nvPr>
        </p:nvPicPr>
        <p:blipFill>
          <a:blip r:embed="rId2"/>
          <a:srcRect/>
          <a:stretch>
            <a:fillRect/>
          </a:stretch>
        </p:blipFill>
        <p:spPr bwMode="auto">
          <a:xfrm>
            <a:off x="642910" y="1785926"/>
            <a:ext cx="7643866"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00042"/>
            <a:ext cx="4854898" cy="1143008"/>
          </a:xfrm>
        </p:spPr>
        <p:txBody>
          <a:bodyPr>
            <a:normAutofit/>
          </a:bodyPr>
          <a:lstStyle/>
          <a:p>
            <a:pPr algn="ctr"/>
            <a:r>
              <a:rPr lang="en-IN" dirty="0" smtClean="0"/>
              <a:t>Type 2 Diabetes </a:t>
            </a:r>
            <a:endParaRPr lang="en-IN" dirty="0"/>
          </a:p>
        </p:txBody>
      </p:sp>
      <p:sp>
        <p:nvSpPr>
          <p:cNvPr id="3" name="Content Placeholder 2"/>
          <p:cNvSpPr>
            <a:spLocks noGrp="1"/>
          </p:cNvSpPr>
          <p:nvPr>
            <p:ph idx="1"/>
          </p:nvPr>
        </p:nvSpPr>
        <p:spPr>
          <a:xfrm>
            <a:off x="502920" y="1928802"/>
            <a:ext cx="8183880" cy="3786214"/>
          </a:xfrm>
        </p:spPr>
        <p:txBody>
          <a:bodyPr>
            <a:normAutofit/>
          </a:bodyPr>
          <a:lstStyle/>
          <a:p>
            <a:pPr lvl="1" fontAlgn="base">
              <a:spcAft>
                <a:spcPct val="0"/>
              </a:spcAft>
              <a:buFont typeface="Arial" pitchFamily="34" charset="0"/>
              <a:buChar char="•"/>
            </a:pPr>
            <a:r>
              <a:rPr lang="en-US" altLang="en-US" sz="2000" kern="0" dirty="0" smtClean="0">
                <a:solidFill>
                  <a:srgbClr val="171717"/>
                </a:solidFill>
                <a:latin typeface="Times New Roman" pitchFamily="18" charset="0"/>
                <a:ea typeface="MS PGothic" panose="020B0600070205080204" pitchFamily="34" charset="-128"/>
                <a:cs typeface="Times New Roman" pitchFamily="18" charset="0"/>
              </a:rPr>
              <a:t>Most common form of diabetes – about 90% of cases.</a:t>
            </a:r>
          </a:p>
          <a:p>
            <a:pPr lvl="1" fontAlgn="base">
              <a:spcAft>
                <a:spcPct val="0"/>
              </a:spcAft>
              <a:buFont typeface="Arial" pitchFamily="34" charset="0"/>
              <a:buChar char="•"/>
            </a:pPr>
            <a:r>
              <a:rPr lang="en-US" altLang="en-US" sz="2000" kern="0" dirty="0" smtClean="0">
                <a:solidFill>
                  <a:srgbClr val="171717"/>
                </a:solidFill>
                <a:latin typeface="Times New Roman" pitchFamily="18" charset="0"/>
                <a:ea typeface="MS PGothic" panose="020B0600070205080204" pitchFamily="34" charset="-128"/>
                <a:cs typeface="Times New Roman" pitchFamily="18" charset="0"/>
              </a:rPr>
              <a:t>Used to be called adult onset, non insulin dependent diabetes.</a:t>
            </a:r>
          </a:p>
          <a:p>
            <a:pPr lvl="1" fontAlgn="base">
              <a:spcAft>
                <a:spcPct val="0"/>
              </a:spcAft>
              <a:buFont typeface="Arial" pitchFamily="34" charset="0"/>
              <a:buChar char="•"/>
            </a:pPr>
            <a:r>
              <a:rPr lang="en-US" altLang="en-US" sz="2000" kern="0" dirty="0" smtClean="0">
                <a:solidFill>
                  <a:srgbClr val="171717"/>
                </a:solidFill>
                <a:latin typeface="Times New Roman" pitchFamily="18" charset="0"/>
                <a:ea typeface="MS PGothic" panose="020B0600070205080204" pitchFamily="34" charset="-128"/>
                <a:cs typeface="Times New Roman" pitchFamily="18" charset="0"/>
              </a:rPr>
              <a:t>Body produces insulin, but does not use it properly</a:t>
            </a:r>
          </a:p>
          <a:p>
            <a:pPr lvl="2" fontAlgn="base">
              <a:spcAft>
                <a:spcPct val="0"/>
              </a:spcAft>
              <a:buFont typeface="Arial" pitchFamily="34" charset="0"/>
              <a:buChar char="•"/>
            </a:pPr>
            <a:r>
              <a:rPr lang="en-US" altLang="en-US" sz="2000" kern="0" dirty="0" smtClean="0">
                <a:solidFill>
                  <a:srgbClr val="171717"/>
                </a:solidFill>
                <a:latin typeface="Times New Roman" pitchFamily="18" charset="0"/>
                <a:ea typeface="MS PGothic" panose="020B0600070205080204" pitchFamily="34" charset="-128"/>
                <a:cs typeface="Times New Roman" pitchFamily="18" charset="0"/>
              </a:rPr>
              <a:t>glucose doesn’t move into cells, they pile up in the bloodstream</a:t>
            </a:r>
          </a:p>
          <a:p>
            <a:pPr lvl="1">
              <a:buFont typeface="Arial" pitchFamily="34" charset="0"/>
              <a:buChar char="•"/>
            </a:pPr>
            <a:endParaRPr lang="en-US" altLang="en-US" sz="2000" dirty="0" smtClean="0">
              <a:solidFill>
                <a:schemeClr val="tx1">
                  <a:lumMod val="95000"/>
                  <a:lumOff val="5000"/>
                </a:schemeClr>
              </a:solidFill>
            </a:endParaRPr>
          </a:p>
          <a:p>
            <a:pPr lvl="2">
              <a:buFont typeface="Arial" pitchFamily="34" charset="0"/>
              <a:buChar char="•"/>
            </a:pPr>
            <a:r>
              <a:rPr lang="en-US" altLang="en-US" sz="2000" dirty="0" smtClean="0">
                <a:solidFill>
                  <a:schemeClr val="tx1">
                    <a:lumMod val="95000"/>
                    <a:lumOff val="5000"/>
                  </a:schemeClr>
                </a:solidFill>
                <a:latin typeface="Times New Roman" pitchFamily="18" charset="0"/>
                <a:cs typeface="Times New Roman" pitchFamily="18" charset="0"/>
              </a:rPr>
              <a:t>glucose doesn’t move into cells, they pile up in the bloodstreams.</a:t>
            </a:r>
          </a:p>
          <a:p>
            <a:pPr lvl="1">
              <a:buFont typeface="Arial" pitchFamily="34" charset="0"/>
              <a:buChar char="•"/>
            </a:pPr>
            <a:r>
              <a:rPr lang="en-US" altLang="en-US" sz="2000" dirty="0" smtClean="0">
                <a:solidFill>
                  <a:schemeClr val="tx1">
                    <a:lumMod val="95000"/>
                    <a:lumOff val="5000"/>
                  </a:schemeClr>
                </a:solidFill>
                <a:latin typeface="Times New Roman" pitchFamily="18" charset="0"/>
                <a:cs typeface="Times New Roman" pitchFamily="18" charset="0"/>
              </a:rPr>
              <a:t>when they do occur are often ignored because they may not seem serious</a:t>
            </a:r>
          </a:p>
          <a:p>
            <a:endParaRPr lang="en-IN" dirty="0"/>
          </a:p>
        </p:txBody>
      </p:sp>
      <p:pic>
        <p:nvPicPr>
          <p:cNvPr id="4" name="Picture 4" descr="Screen Shot 2015-02-15 at 7.53.57 AM.png"/>
          <p:cNvPicPr>
            <a:picLocks noChangeAspect="1"/>
          </p:cNvPicPr>
          <p:nvPr/>
        </p:nvPicPr>
        <p:blipFill>
          <a:blip r:embed="rId2"/>
          <a:srcRect/>
          <a:stretch>
            <a:fillRect/>
          </a:stretch>
        </p:blipFill>
        <p:spPr bwMode="auto">
          <a:xfrm>
            <a:off x="5857884" y="214290"/>
            <a:ext cx="3000396"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8670"/>
            <a:ext cx="6783724" cy="500066"/>
          </a:xfrm>
        </p:spPr>
        <p:txBody>
          <a:bodyPr>
            <a:normAutofit fontScale="90000"/>
          </a:bodyPr>
          <a:lstStyle/>
          <a:p>
            <a:pPr algn="ctr"/>
            <a:r>
              <a:rPr lang="en-IN" dirty="0" smtClean="0"/>
              <a:t>Risk Factor</a:t>
            </a:r>
            <a:endParaRPr lang="en-IN" dirty="0"/>
          </a:p>
        </p:txBody>
      </p:sp>
      <p:sp>
        <p:nvSpPr>
          <p:cNvPr id="3" name="Content Placeholder 2"/>
          <p:cNvSpPr>
            <a:spLocks noGrp="1"/>
          </p:cNvSpPr>
          <p:nvPr>
            <p:ph idx="1"/>
          </p:nvPr>
        </p:nvSpPr>
        <p:spPr>
          <a:xfrm>
            <a:off x="502920" y="1785926"/>
            <a:ext cx="8183880" cy="3714776"/>
          </a:xfrm>
        </p:spPr>
        <p:txBody>
          <a:bodyPr>
            <a:normAutofit lnSpcReduction="10000"/>
          </a:bodyPr>
          <a:lstStyle/>
          <a:p>
            <a:r>
              <a:rPr lang="en-US" dirty="0" smtClean="0"/>
              <a:t>Genetics</a:t>
            </a:r>
          </a:p>
          <a:p>
            <a:r>
              <a:rPr lang="en-US" dirty="0" smtClean="0"/>
              <a:t>Polycystic ovary syndrome</a:t>
            </a:r>
          </a:p>
          <a:p>
            <a:pPr lvl="1"/>
            <a:r>
              <a:rPr lang="en-US" dirty="0" smtClean="0"/>
              <a:t>Irregular menses </a:t>
            </a:r>
          </a:p>
          <a:p>
            <a:r>
              <a:rPr lang="en-US" dirty="0" smtClean="0"/>
              <a:t>Age</a:t>
            </a:r>
          </a:p>
          <a:p>
            <a:pPr lvl="1"/>
            <a:r>
              <a:rPr lang="en-US" dirty="0" smtClean="0"/>
              <a:t>After age 45, but increases in younger adults and children</a:t>
            </a:r>
          </a:p>
          <a:p>
            <a:r>
              <a:rPr lang="en-US" dirty="0" smtClean="0"/>
              <a:t>Environmental factors</a:t>
            </a:r>
          </a:p>
          <a:p>
            <a:pPr lvl="1"/>
            <a:r>
              <a:rPr lang="en-US" dirty="0" smtClean="0"/>
              <a:t>Inactivity</a:t>
            </a:r>
          </a:p>
          <a:p>
            <a:pPr lvl="1"/>
            <a:r>
              <a:rPr lang="en-US" dirty="0" smtClean="0"/>
              <a:t>Weight gain</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28604"/>
            <a:ext cx="7783856" cy="1071570"/>
          </a:xfrm>
        </p:spPr>
        <p:txBody>
          <a:bodyPr>
            <a:normAutofit fontScale="90000"/>
          </a:bodyPr>
          <a:lstStyle/>
          <a:p>
            <a:r>
              <a:rPr lang="en-US" b="1" dirty="0" smtClean="0"/>
              <a:t>Gestational diabetes mellitus (GDM)</a:t>
            </a:r>
            <a:endParaRPr lang="en-IN" dirty="0"/>
          </a:p>
        </p:txBody>
      </p:sp>
      <p:sp>
        <p:nvSpPr>
          <p:cNvPr id="3" name="Content Placeholder 2"/>
          <p:cNvSpPr>
            <a:spLocks noGrp="1"/>
          </p:cNvSpPr>
          <p:nvPr>
            <p:ph idx="1"/>
          </p:nvPr>
        </p:nvSpPr>
        <p:spPr>
          <a:xfrm>
            <a:off x="428596" y="1643051"/>
            <a:ext cx="8229600" cy="2428891"/>
          </a:xfrm>
        </p:spPr>
        <p:txBody>
          <a:bodyPr>
            <a:normAutofit/>
          </a:bodyPr>
          <a:lstStyle/>
          <a:p>
            <a:pPr marL="342900" lvl="1" indent="-342900">
              <a:buFontTx/>
              <a:buChar char="•"/>
            </a:pPr>
            <a:r>
              <a:rPr lang="en-US" sz="2400" dirty="0" smtClean="0">
                <a:solidFill>
                  <a:srgbClr val="171717"/>
                </a:solidFill>
              </a:rPr>
              <a:t>Having diabetes during pregnancy.</a:t>
            </a:r>
          </a:p>
          <a:p>
            <a:pPr marL="742950" lvl="2" indent="-342900">
              <a:buFont typeface="Arial" pitchFamily="34" charset="0"/>
              <a:buChar char="•"/>
            </a:pPr>
            <a:r>
              <a:rPr lang="en-US" dirty="0" smtClean="0">
                <a:solidFill>
                  <a:srgbClr val="171717"/>
                </a:solidFill>
              </a:rPr>
              <a:t> </a:t>
            </a:r>
            <a:r>
              <a:rPr lang="en-US" dirty="0" smtClean="0">
                <a:solidFill>
                  <a:srgbClr val="171717"/>
                </a:solidFill>
              </a:rPr>
              <a:t>overweight prior to </a:t>
            </a:r>
            <a:r>
              <a:rPr lang="en-US" dirty="0" smtClean="0">
                <a:solidFill>
                  <a:srgbClr val="171717"/>
                </a:solidFill>
              </a:rPr>
              <a:t>pregnancy time.</a:t>
            </a:r>
            <a:endParaRPr lang="en-US" dirty="0" smtClean="0">
              <a:solidFill>
                <a:srgbClr val="171717"/>
              </a:solidFill>
            </a:endParaRPr>
          </a:p>
          <a:p>
            <a:pPr marL="342900" lvl="1" indent="-342900">
              <a:buFontTx/>
              <a:buChar char="•"/>
            </a:pPr>
            <a:r>
              <a:rPr lang="en-US" sz="2400" dirty="0" smtClean="0">
                <a:solidFill>
                  <a:srgbClr val="171717"/>
                </a:solidFill>
              </a:rPr>
              <a:t>Having gestational diabetes puts you at risk for diabetes type 2</a:t>
            </a:r>
          </a:p>
          <a:p>
            <a:pPr marL="342900" lvl="1" indent="-342900">
              <a:buFontTx/>
              <a:buChar char="•"/>
            </a:pPr>
            <a:r>
              <a:rPr lang="en-US" sz="2400" dirty="0" smtClean="0">
                <a:solidFill>
                  <a:srgbClr val="171717"/>
                </a:solidFill>
              </a:rPr>
              <a:t>18 </a:t>
            </a:r>
            <a:r>
              <a:rPr lang="en-US" sz="2400" dirty="0" smtClean="0">
                <a:solidFill>
                  <a:srgbClr val="171717"/>
                </a:solidFill>
              </a:rPr>
              <a:t>out of every 100 pregnant females will develop GDM</a:t>
            </a:r>
          </a:p>
          <a:p>
            <a:pPr>
              <a:buNone/>
            </a:pPr>
            <a:endParaRPr lang="en-IN" dirty="0"/>
          </a:p>
        </p:txBody>
      </p:sp>
      <p:pic>
        <p:nvPicPr>
          <p:cNvPr id="4" name="Picture 3" descr="Screen Shot 2015-02-15 at 8.23.12 AM.png"/>
          <p:cNvPicPr>
            <a:picLocks noChangeAspect="1"/>
          </p:cNvPicPr>
          <p:nvPr/>
        </p:nvPicPr>
        <p:blipFill>
          <a:blip r:embed="rId2"/>
          <a:srcRect/>
          <a:stretch>
            <a:fillRect/>
          </a:stretch>
        </p:blipFill>
        <p:spPr bwMode="auto">
          <a:xfrm>
            <a:off x="2214546" y="4071942"/>
            <a:ext cx="4929222"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sz="3500" dirty="0" smtClean="0"/>
              <a:t>Complications for uncontrolled diabetes</a:t>
            </a:r>
            <a:r>
              <a:rPr lang="en-US" sz="3500" dirty="0" smtClean="0">
                <a:solidFill>
                  <a:srgbClr val="EA313A"/>
                </a:solidFill>
              </a:rPr>
              <a:t>:</a:t>
            </a:r>
          </a:p>
        </p:txBody>
      </p:sp>
      <p:pic>
        <p:nvPicPr>
          <p:cNvPr id="5" name="Picture 3" descr="Screen Shot 2015-02-15 at 8.35.04 AM.png"/>
          <p:cNvPicPr>
            <a:picLocks noGrp="1" noChangeAspect="1"/>
          </p:cNvPicPr>
          <p:nvPr>
            <p:ph idx="1"/>
          </p:nvPr>
        </p:nvPicPr>
        <p:blipFill>
          <a:blip r:embed="rId2"/>
          <a:srcRect/>
          <a:stretch>
            <a:fillRect/>
          </a:stretch>
        </p:blipFill>
        <p:spPr bwMode="auto">
          <a:xfrm>
            <a:off x="428596" y="1214422"/>
            <a:ext cx="4214842" cy="5143536"/>
          </a:xfrm>
          <a:prstGeom prst="rect">
            <a:avLst/>
          </a:prstGeom>
          <a:noFill/>
          <a:ln w="9525">
            <a:noFill/>
            <a:miter lim="800000"/>
            <a:headEnd/>
            <a:tailEnd/>
          </a:ln>
        </p:spPr>
      </p:pic>
      <p:pic>
        <p:nvPicPr>
          <p:cNvPr id="6" name="Picture 5" descr="Screen Shot 2015-02-15 at 8.37.15 AM.png"/>
          <p:cNvPicPr>
            <a:picLocks noChangeAspect="1"/>
          </p:cNvPicPr>
          <p:nvPr/>
        </p:nvPicPr>
        <p:blipFill>
          <a:blip r:embed="rId3"/>
          <a:srcRect/>
          <a:stretch>
            <a:fillRect/>
          </a:stretch>
        </p:blipFill>
        <p:spPr bwMode="auto">
          <a:xfrm>
            <a:off x="4643438" y="928670"/>
            <a:ext cx="4351337" cy="3381393"/>
          </a:xfrm>
          <a:prstGeom prst="rect">
            <a:avLst/>
          </a:prstGeom>
          <a:noFill/>
          <a:ln w="9525">
            <a:noFill/>
            <a:miter lim="800000"/>
            <a:headEnd/>
            <a:tailEnd/>
          </a:ln>
        </p:spPr>
      </p:pic>
      <p:pic>
        <p:nvPicPr>
          <p:cNvPr id="7" name="Picture 4" descr="Screen Shot 2015-02-15 at 8.35.14 AM.png"/>
          <p:cNvPicPr>
            <a:picLocks noChangeAspect="1"/>
          </p:cNvPicPr>
          <p:nvPr/>
        </p:nvPicPr>
        <p:blipFill>
          <a:blip r:embed="rId4"/>
          <a:srcRect/>
          <a:stretch>
            <a:fillRect/>
          </a:stretch>
        </p:blipFill>
        <p:spPr bwMode="auto">
          <a:xfrm>
            <a:off x="4643438" y="4271878"/>
            <a:ext cx="4286280" cy="226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1480"/>
            <a:ext cx="7426666" cy="714380"/>
          </a:xfrm>
        </p:spPr>
        <p:txBody>
          <a:bodyPr>
            <a:normAutofit/>
          </a:bodyPr>
          <a:lstStyle/>
          <a:p>
            <a:pPr algn="ctr"/>
            <a:r>
              <a:rPr lang="en-IN" dirty="0" smtClean="0"/>
              <a:t>Objective</a:t>
            </a:r>
            <a:endParaRPr lang="en-IN" dirty="0"/>
          </a:p>
        </p:txBody>
      </p:sp>
      <p:sp>
        <p:nvSpPr>
          <p:cNvPr id="3" name="Content Placeholder 2"/>
          <p:cNvSpPr>
            <a:spLocks noGrp="1"/>
          </p:cNvSpPr>
          <p:nvPr>
            <p:ph idx="1"/>
          </p:nvPr>
        </p:nvSpPr>
        <p:spPr>
          <a:xfrm>
            <a:off x="502920" y="1785926"/>
            <a:ext cx="8183880" cy="3500462"/>
          </a:xfrm>
        </p:spPr>
        <p:txBody>
          <a:bodyPr>
            <a:normAutofit fontScale="92500" lnSpcReduction="20000"/>
          </a:bodyPr>
          <a:lstStyle/>
          <a:p>
            <a:pPr>
              <a:buNone/>
            </a:pPr>
            <a:r>
              <a:rPr lang="en-IN" sz="2800" b="1" u="sng" dirty="0" smtClean="0">
                <a:latin typeface="Times New Roman" pitchFamily="18" charset="0"/>
                <a:cs typeface="Times New Roman" pitchFamily="18" charset="0"/>
              </a:rPr>
              <a:t>General </a:t>
            </a:r>
            <a:r>
              <a:rPr lang="en-IN" sz="2800" u="sng"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To assess the role of demographic profile, changes in life style habits, dietary patterns occupational and social background in pathogenesis of type  of diabetes at </a:t>
            </a:r>
            <a:r>
              <a:rPr lang="en-IN" sz="2800" dirty="0" err="1" smtClean="0">
                <a:latin typeface="Times New Roman" pitchFamily="18" charset="0"/>
                <a:cs typeface="Times New Roman" pitchFamily="18" charset="0"/>
              </a:rPr>
              <a:t>Arvalli</a:t>
            </a:r>
            <a:r>
              <a:rPr lang="en-IN" sz="2800" dirty="0" smtClean="0">
                <a:latin typeface="Times New Roman" pitchFamily="18" charset="0"/>
                <a:cs typeface="Times New Roman" pitchFamily="18" charset="0"/>
              </a:rPr>
              <a:t>.</a:t>
            </a:r>
          </a:p>
          <a:p>
            <a:pPr>
              <a:buNone/>
            </a:pPr>
            <a:r>
              <a:rPr lang="en-IN" sz="2800" dirty="0" smtClean="0">
                <a:latin typeface="Times New Roman" pitchFamily="18" charset="0"/>
                <a:cs typeface="Times New Roman" pitchFamily="18" charset="0"/>
              </a:rPr>
              <a:t> </a:t>
            </a:r>
            <a:r>
              <a:rPr lang="en-IN" sz="2800" b="1" u="sng" dirty="0" smtClean="0">
                <a:latin typeface="Times New Roman" pitchFamily="18" charset="0"/>
                <a:cs typeface="Times New Roman" pitchFamily="18" charset="0"/>
              </a:rPr>
              <a:t>Specific:</a:t>
            </a:r>
            <a:r>
              <a:rPr lang="en-IN" sz="2800" u="sng" dirty="0" smtClean="0">
                <a:latin typeface="Times New Roman" pitchFamily="18" charset="0"/>
                <a:cs typeface="Times New Roman" pitchFamily="18" charset="0"/>
              </a:rPr>
              <a:t> </a:t>
            </a:r>
          </a:p>
          <a:p>
            <a:pPr lvl="0"/>
            <a:r>
              <a:rPr lang="en-IN" sz="2800" dirty="0" smtClean="0">
                <a:latin typeface="Times New Roman" pitchFamily="18" charset="0"/>
                <a:cs typeface="Times New Roman" pitchFamily="18" charset="0"/>
              </a:rPr>
              <a:t>To prevention of diabetes through identification of high risk and intervention in the form of health education.</a:t>
            </a:r>
          </a:p>
          <a:p>
            <a:pPr>
              <a:buNone/>
            </a:pPr>
            <a:r>
              <a:rPr lang="en-IN" sz="2800" dirty="0" smtClean="0">
                <a:latin typeface="Times New Roman" pitchFamily="18" charset="0"/>
                <a:cs typeface="Times New Roman" pitchFamily="18" charset="0"/>
              </a:rPr>
              <a:t> </a:t>
            </a:r>
          </a:p>
          <a:p>
            <a:pPr lvl="0"/>
            <a:r>
              <a:rPr lang="en-IN" sz="2800" dirty="0" smtClean="0">
                <a:latin typeface="Times New Roman" pitchFamily="18" charset="0"/>
                <a:cs typeface="Times New Roman" pitchFamily="18" charset="0"/>
              </a:rPr>
              <a:t>To early Diagnosis of disease  and appropriate treatment with reference to high risk group( 50 to 60) </a:t>
            </a:r>
          </a:p>
          <a:p>
            <a:endParaRPr lang="en-IN" dirty="0" smtClean="0"/>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7232"/>
            <a:ext cx="8183880" cy="928694"/>
          </a:xfrm>
        </p:spPr>
        <p:txBody>
          <a:bodyPr>
            <a:normAutofit/>
          </a:bodyPr>
          <a:lstStyle/>
          <a:p>
            <a:pPr algn="ctr"/>
            <a:r>
              <a:rPr lang="en-US" b="1" dirty="0" smtClean="0">
                <a:solidFill>
                  <a:schemeClr val="tx1"/>
                </a:solidFill>
                <a:latin typeface="Times New Roman" pitchFamily="18" charset="0"/>
                <a:cs typeface="Times New Roman" pitchFamily="18" charset="0"/>
              </a:rPr>
              <a:t>Preventions:</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02920" y="2000240"/>
            <a:ext cx="8183880" cy="2718064"/>
          </a:xfrm>
        </p:spPr>
        <p:txBody>
          <a:bodyPr>
            <a:normAutofit lnSpcReduction="10000"/>
          </a:bodyPr>
          <a:lstStyle/>
          <a:p>
            <a:r>
              <a:rPr lang="en-US" altLang="en-US" dirty="0" smtClean="0">
                <a:latin typeface="Times New Roman" pitchFamily="18" charset="0"/>
                <a:cs typeface="Times New Roman" pitchFamily="18" charset="0"/>
              </a:rPr>
              <a:t>Type 1:</a:t>
            </a:r>
          </a:p>
          <a:p>
            <a:pPr lvl="1"/>
            <a:r>
              <a:rPr lang="en-US" altLang="en-US" dirty="0" smtClean="0">
                <a:latin typeface="Times New Roman" pitchFamily="18" charset="0"/>
                <a:cs typeface="Times New Roman" pitchFamily="18" charset="0"/>
              </a:rPr>
              <a:t>Not preventable, as of right now. </a:t>
            </a:r>
          </a:p>
          <a:p>
            <a:pPr lvl="2"/>
            <a:r>
              <a:rPr lang="en-US" altLang="en-US" dirty="0" smtClean="0">
                <a:latin typeface="Times New Roman" pitchFamily="18" charset="0"/>
                <a:cs typeface="Times New Roman" pitchFamily="18" charset="0"/>
              </a:rPr>
              <a:t>Studies on ways to possible prevent further destruction of the beta cells</a:t>
            </a:r>
          </a:p>
          <a:p>
            <a:pPr lvl="1"/>
            <a:r>
              <a:rPr lang="en-US" altLang="en-US" dirty="0" smtClean="0">
                <a:latin typeface="Times New Roman" pitchFamily="18" charset="0"/>
                <a:cs typeface="Times New Roman" pitchFamily="18" charset="0"/>
              </a:rPr>
              <a:t>Maintain and control sugar levels, insulin injection</a:t>
            </a:r>
          </a:p>
          <a:p>
            <a:pPr lvl="1"/>
            <a:r>
              <a:rPr lang="en-US" altLang="en-US" dirty="0" smtClean="0">
                <a:latin typeface="Times New Roman" pitchFamily="18" charset="0"/>
                <a:cs typeface="Times New Roman" pitchFamily="18" charset="0"/>
              </a:rPr>
              <a:t>Healthy life style – exercise and diet </a:t>
            </a:r>
          </a:p>
          <a:p>
            <a:pPr lvl="1"/>
            <a:r>
              <a:rPr lang="en-US" altLang="en-US" dirty="0" smtClean="0">
                <a:latin typeface="Times New Roman" pitchFamily="18" charset="0"/>
                <a:cs typeface="Times New Roman" pitchFamily="18" charset="0"/>
              </a:rPr>
              <a:t>Islet transplantation</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altLang="en-US" dirty="0" smtClean="0"/>
              <a:t>Type 2:</a:t>
            </a:r>
          </a:p>
          <a:p>
            <a:pPr lvl="1"/>
            <a:r>
              <a:rPr lang="en-US" altLang="en-US" dirty="0" smtClean="0"/>
              <a:t>Primary: maintain a healthy lifestyle</a:t>
            </a:r>
          </a:p>
          <a:p>
            <a:pPr lvl="1"/>
            <a:r>
              <a:rPr lang="en-US" altLang="en-US" dirty="0" smtClean="0"/>
              <a:t>Secondary: check HgA1c, adjust diet</a:t>
            </a:r>
          </a:p>
          <a:p>
            <a:pPr lvl="2"/>
            <a:r>
              <a:rPr lang="en-US" altLang="en-US" dirty="0" smtClean="0"/>
              <a:t>HgA1c – blood sugar </a:t>
            </a:r>
            <a:r>
              <a:rPr lang="en-US" altLang="en-US" dirty="0" err="1" smtClean="0"/>
              <a:t>avg</a:t>
            </a:r>
            <a:r>
              <a:rPr lang="en-US" altLang="en-US" dirty="0" smtClean="0"/>
              <a:t> over span of 3 months</a:t>
            </a:r>
          </a:p>
          <a:p>
            <a:pPr lvl="3"/>
            <a:r>
              <a:rPr lang="en-US" altLang="en-US" dirty="0" smtClean="0"/>
              <a:t>Measures what % of your Hg is coated with sugar</a:t>
            </a:r>
          </a:p>
          <a:p>
            <a:pPr lvl="3"/>
            <a:r>
              <a:rPr lang="en-US" altLang="en-US" dirty="0" err="1" smtClean="0"/>
              <a:t>Nl</a:t>
            </a:r>
            <a:r>
              <a:rPr lang="en-US" altLang="en-US" dirty="0" smtClean="0"/>
              <a:t> = 4 % - 5.6%, pre diabetes = 5.7% -6.4% and diabetes = 6.5% +</a:t>
            </a:r>
          </a:p>
          <a:p>
            <a:pPr lvl="1"/>
            <a:r>
              <a:rPr lang="en-US" altLang="en-US" dirty="0" smtClean="0"/>
              <a:t>Tertiary: exercise and eat well </a:t>
            </a:r>
          </a:p>
          <a:p>
            <a:pPr lvl="1"/>
            <a:r>
              <a:rPr lang="en-US" altLang="en-US" dirty="0" smtClean="0"/>
              <a:t>Foot exam?</a:t>
            </a: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000108"/>
            <a:ext cx="8183880" cy="4500594"/>
          </a:xfrm>
        </p:spPr>
        <p:txBody>
          <a:bodyPr/>
          <a:lstStyle/>
          <a:p>
            <a:r>
              <a:rPr lang="en-US" dirty="0" smtClean="0"/>
              <a:t>Gestational diabetes:</a:t>
            </a:r>
          </a:p>
          <a:p>
            <a:pPr lvl="1"/>
            <a:r>
              <a:rPr lang="en-US" dirty="0" smtClean="0"/>
              <a:t>Physical activity</a:t>
            </a:r>
          </a:p>
          <a:p>
            <a:pPr lvl="2"/>
            <a:r>
              <a:rPr lang="en-US" dirty="0" smtClean="0"/>
              <a:t>Researchers found being physically active before and after their pregnancy reduced their risk of GDM by about 70% or more</a:t>
            </a:r>
          </a:p>
          <a:p>
            <a:pPr lvl="1"/>
            <a:r>
              <a:rPr lang="en-US" dirty="0" smtClean="0"/>
              <a:t>Diet </a:t>
            </a:r>
          </a:p>
          <a:p>
            <a:pPr lvl="2"/>
            <a:r>
              <a:rPr lang="en-US" dirty="0" smtClean="0"/>
              <a:t>A study showed that each 10 gram increase in fiber a day reduced their risk of GDM by 26%</a:t>
            </a: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54" y="859022"/>
            <a:ext cx="7162642" cy="639361"/>
          </a:xfrm>
        </p:spPr>
        <p:txBody>
          <a:bodyPr>
            <a:normAutofit fontScale="90000"/>
          </a:bodyPr>
          <a:lstStyle/>
          <a:p>
            <a:pPr algn="ctr"/>
            <a:r>
              <a:rPr lang="en-IN" dirty="0" smtClean="0">
                <a:latin typeface="Times New Roman" pitchFamily="18" charset="0"/>
                <a:cs typeface="Times New Roman" pitchFamily="18" charset="0"/>
              </a:rPr>
              <a:t>INTRODUCTION</a:t>
            </a:r>
            <a:endParaRPr lang="en-IN" dirty="0">
              <a:latin typeface="Times New Roman" pitchFamily="18" charset="0"/>
              <a:cs typeface="Times New Roman" pitchFamily="18" charset="0"/>
            </a:endParaRPr>
          </a:p>
        </p:txBody>
      </p:sp>
      <p:sp>
        <p:nvSpPr>
          <p:cNvPr id="5" name="Content Placeholder 4"/>
          <p:cNvSpPr>
            <a:spLocks noGrp="1"/>
          </p:cNvSpPr>
          <p:nvPr>
            <p:ph idx="1"/>
          </p:nvPr>
        </p:nvSpPr>
        <p:spPr>
          <a:xfrm>
            <a:off x="502920" y="2000240"/>
            <a:ext cx="8183880" cy="3143272"/>
          </a:xfrm>
        </p:spPr>
        <p:txBody>
          <a:bodyPr>
            <a:normAutofit lnSpcReduction="10000"/>
          </a:bodyPr>
          <a:lstStyle/>
          <a:p>
            <a:r>
              <a:rPr lang="en-IN" dirty="0" smtClean="0">
                <a:latin typeface="Times New Roman" pitchFamily="18" charset="0"/>
                <a:cs typeface="Times New Roman" pitchFamily="18" charset="0"/>
              </a:rPr>
              <a:t>Diabetes is one of the major causes of premature illness and death worldwide.</a:t>
            </a:r>
          </a:p>
          <a:p>
            <a:r>
              <a:rPr lang="en-IN" dirty="0" smtClean="0">
                <a:latin typeface="Times New Roman" pitchFamily="18" charset="0"/>
                <a:cs typeface="Times New Roman" pitchFamily="18" charset="0"/>
              </a:rPr>
              <a:t>Diabetes prevalence is increasing in every country in the world, and the toll is climbing in terms of human lives as well as the costs to society.</a:t>
            </a:r>
          </a:p>
          <a:p>
            <a:r>
              <a:rPr lang="en-IN" dirty="0" smtClean="0">
                <a:latin typeface="Times New Roman" pitchFamily="18" charset="0"/>
                <a:cs typeface="Times New Roman" pitchFamily="18" charset="0"/>
              </a:rPr>
              <a:t> Diabetes is Metabolic disease which is characterized by high blood sugar level.</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714380"/>
          </a:xfrm>
        </p:spPr>
        <p:txBody>
          <a:bodyPr>
            <a:normAutofit/>
          </a:bodyPr>
          <a:lstStyle/>
          <a:p>
            <a:r>
              <a:rPr lang="en-IN" dirty="0" smtClean="0"/>
              <a:t>Methodology</a:t>
            </a:r>
            <a:endParaRPr lang="en-IN" dirty="0"/>
          </a:p>
        </p:txBody>
      </p:sp>
      <p:sp>
        <p:nvSpPr>
          <p:cNvPr id="3" name="Content Placeholder 2"/>
          <p:cNvSpPr>
            <a:spLocks noGrp="1"/>
          </p:cNvSpPr>
          <p:nvPr>
            <p:ph idx="1"/>
          </p:nvPr>
        </p:nvSpPr>
        <p:spPr>
          <a:xfrm>
            <a:off x="457200" y="1214422"/>
            <a:ext cx="8229600" cy="5286412"/>
          </a:xfrm>
        </p:spPr>
        <p:txBody>
          <a:bodyPr>
            <a:normAutofit fontScale="40000" lnSpcReduction="20000"/>
          </a:bodyPr>
          <a:lstStyle/>
          <a:p>
            <a:r>
              <a:rPr lang="en-IN" sz="4500" b="1" dirty="0" smtClean="0"/>
              <a:t>STUDY TYPE:  </a:t>
            </a:r>
            <a:r>
              <a:rPr lang="en-IN" sz="4500" dirty="0" smtClean="0"/>
              <a:t>Retrospective secondary data analysis</a:t>
            </a:r>
          </a:p>
          <a:p>
            <a:endParaRPr lang="en-IN" sz="4500" dirty="0" smtClean="0"/>
          </a:p>
          <a:p>
            <a:r>
              <a:rPr lang="en-IN" sz="4500" b="1" dirty="0" smtClean="0"/>
              <a:t>STUDY AREA</a:t>
            </a:r>
            <a:r>
              <a:rPr lang="en-IN" sz="4500" dirty="0" smtClean="0"/>
              <a:t>:  This study will be conducted in </a:t>
            </a:r>
            <a:r>
              <a:rPr lang="en-IN" sz="4500" dirty="0" err="1" smtClean="0"/>
              <a:t>Arvalli</a:t>
            </a:r>
            <a:r>
              <a:rPr lang="en-IN" sz="4500" dirty="0" smtClean="0"/>
              <a:t> district and NCD camp </a:t>
            </a:r>
            <a:r>
              <a:rPr lang="en-IN" sz="4500" dirty="0" err="1" smtClean="0"/>
              <a:t>Modasa</a:t>
            </a:r>
            <a:r>
              <a:rPr lang="en-IN" sz="4500" dirty="0" smtClean="0"/>
              <a:t>, district of Gujarat.</a:t>
            </a:r>
          </a:p>
          <a:p>
            <a:pPr>
              <a:buNone/>
            </a:pPr>
            <a:endParaRPr lang="en-IN" sz="4500" dirty="0" smtClean="0"/>
          </a:p>
          <a:p>
            <a:r>
              <a:rPr lang="en-IN" sz="4500" b="1" dirty="0" smtClean="0"/>
              <a:t>STUDY POPULATION</a:t>
            </a:r>
            <a:r>
              <a:rPr lang="en-IN" sz="4500" dirty="0" smtClean="0"/>
              <a:t>:  All the Diabetes cases which are tested  to the NCD </a:t>
            </a:r>
            <a:r>
              <a:rPr lang="en-IN" sz="4500" dirty="0" err="1" smtClean="0"/>
              <a:t>camp,of</a:t>
            </a:r>
            <a:r>
              <a:rPr lang="en-IN" sz="4500" dirty="0" smtClean="0"/>
              <a:t> </a:t>
            </a:r>
            <a:r>
              <a:rPr lang="en-IN" sz="4500" dirty="0" err="1" smtClean="0"/>
              <a:t>modasa</a:t>
            </a:r>
            <a:r>
              <a:rPr lang="en-IN" sz="4500" dirty="0" smtClean="0"/>
              <a:t> related.</a:t>
            </a:r>
          </a:p>
          <a:p>
            <a:pPr>
              <a:buNone/>
            </a:pPr>
            <a:endParaRPr lang="en-IN" sz="4500" dirty="0" smtClean="0"/>
          </a:p>
          <a:p>
            <a:r>
              <a:rPr lang="en-IN" sz="4500" b="1" dirty="0" smtClean="0"/>
              <a:t>STUDY DURATION:  </a:t>
            </a:r>
            <a:r>
              <a:rPr lang="en-IN" sz="4500" dirty="0" smtClean="0"/>
              <a:t>February 2016 to April 2016</a:t>
            </a:r>
          </a:p>
          <a:p>
            <a:endParaRPr lang="en-IN" sz="4500" dirty="0" smtClean="0"/>
          </a:p>
          <a:p>
            <a:r>
              <a:rPr lang="en-IN" sz="4500" b="1" dirty="0" smtClean="0"/>
              <a:t>SAMPLE SIZE</a:t>
            </a:r>
            <a:r>
              <a:rPr lang="en-IN" sz="4500" dirty="0" smtClean="0"/>
              <a:t>:  All the Diabetes case tested in CHC or, NCD camp </a:t>
            </a:r>
            <a:r>
              <a:rPr lang="en-IN" sz="4500" dirty="0" err="1" smtClean="0"/>
              <a:t>modasa</a:t>
            </a:r>
            <a:r>
              <a:rPr lang="en-IN" sz="4500" dirty="0" smtClean="0"/>
              <a:t> from1st April 2014to 31</a:t>
            </a:r>
            <a:r>
              <a:rPr lang="en-IN" sz="4500" baseline="30000" dirty="0" smtClean="0"/>
              <a:t>st</a:t>
            </a:r>
            <a:r>
              <a:rPr lang="en-IN" sz="4500" dirty="0" smtClean="0"/>
              <a:t> March 2015.</a:t>
            </a:r>
          </a:p>
          <a:p>
            <a:endParaRPr lang="en-IN" sz="4500" dirty="0" smtClean="0"/>
          </a:p>
          <a:p>
            <a:r>
              <a:rPr lang="en-IN" sz="4500" b="1" dirty="0" smtClean="0"/>
              <a:t>TOOLS AND TECHNIQUES</a:t>
            </a:r>
            <a:r>
              <a:rPr lang="en-IN" sz="4500" dirty="0" smtClean="0"/>
              <a:t>:  Data was gathered  from  diabetes patient case from district level .Data was analyzed with the help of Microsoft excel.</a:t>
            </a:r>
          </a:p>
          <a:p>
            <a:endParaRPr lang="en-IN" sz="4500" dirty="0" smtClean="0"/>
          </a:p>
          <a:p>
            <a:r>
              <a:rPr lang="en-IN" sz="4500" b="1" dirty="0" smtClean="0"/>
              <a:t>ETHICAL CONSIDERATION</a:t>
            </a:r>
            <a:r>
              <a:rPr lang="en-IN" sz="4500" dirty="0" smtClean="0"/>
              <a:t>:  Permission from authorities has been taken which includes IDSP departments </a:t>
            </a:r>
            <a:r>
              <a:rPr lang="en-IN" sz="4200" dirty="0" smtClean="0"/>
              <a:t>and CDHO (Chief District Health Officer).</a:t>
            </a:r>
          </a:p>
          <a:p>
            <a:endParaRPr lang="en-IN" sz="6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14356"/>
            <a:ext cx="6712286" cy="642942"/>
          </a:xfrm>
        </p:spPr>
        <p:txBody>
          <a:bodyPr>
            <a:normAutofit/>
          </a:bodyPr>
          <a:lstStyle/>
          <a:p>
            <a:pPr algn="ctr"/>
            <a:r>
              <a:rPr lang="en-IN" dirty="0" smtClean="0"/>
              <a:t>Finding &amp; Analysis </a:t>
            </a:r>
            <a:endParaRPr lang="en-IN" dirty="0"/>
          </a:p>
        </p:txBody>
      </p:sp>
      <p:sp>
        <p:nvSpPr>
          <p:cNvPr id="3" name="Content Placeholder 2"/>
          <p:cNvSpPr>
            <a:spLocks noGrp="1"/>
          </p:cNvSpPr>
          <p:nvPr>
            <p:ph idx="1"/>
          </p:nvPr>
        </p:nvSpPr>
        <p:spPr>
          <a:xfrm>
            <a:off x="502920" y="1428736"/>
            <a:ext cx="8183880" cy="3289568"/>
          </a:xfrm>
        </p:spPr>
        <p:txBody>
          <a:bodyPr/>
          <a:lstStyle/>
          <a:p>
            <a:r>
              <a:rPr lang="en-IN" sz="2400" b="1" dirty="0" smtClean="0"/>
              <a:t>Prevalence of diabetes mellitus according to Male and Female of diabetes in 6 BLOCK </a:t>
            </a:r>
            <a:r>
              <a:rPr lang="en-IN" sz="2400" b="1" dirty="0" err="1" smtClean="0"/>
              <a:t>Arvalli</a:t>
            </a:r>
            <a:r>
              <a:rPr lang="en-IN" sz="2400" b="1" dirty="0" smtClean="0"/>
              <a:t> District Gujarat.</a:t>
            </a:r>
            <a:endParaRPr lang="en-IN" sz="2400" dirty="0" smtClean="0"/>
          </a:p>
          <a:p>
            <a:pPr algn="ctr">
              <a:buNone/>
            </a:pPr>
            <a:r>
              <a:rPr lang="en-IN" sz="2400" b="1" dirty="0" smtClean="0">
                <a:solidFill>
                  <a:srgbClr val="FF0000"/>
                </a:solidFill>
              </a:rPr>
              <a:t>Compare Male &amp; Female Diabetes Case.</a:t>
            </a:r>
          </a:p>
          <a:p>
            <a:pPr>
              <a:buNone/>
            </a:pPr>
            <a:endParaRPr lang="en-IN" sz="2400" dirty="0" smtClean="0"/>
          </a:p>
          <a:p>
            <a:pPr>
              <a:buNone/>
            </a:pPr>
            <a:r>
              <a:rPr lang="en-IN" sz="2400" b="1" dirty="0" smtClean="0"/>
              <a:t> </a:t>
            </a:r>
            <a:endParaRPr lang="en-IN" sz="2400" dirty="0" smtClean="0"/>
          </a:p>
          <a:p>
            <a:pPr>
              <a:buNone/>
            </a:pPr>
            <a:r>
              <a:rPr lang="en-IN" b="1" dirty="0" smtClean="0"/>
              <a:t> </a:t>
            </a:r>
          </a:p>
          <a:p>
            <a:pPr>
              <a:buNone/>
            </a:pPr>
            <a:endParaRPr lang="en-IN" dirty="0"/>
          </a:p>
        </p:txBody>
      </p:sp>
      <p:graphicFrame>
        <p:nvGraphicFramePr>
          <p:cNvPr id="4" name="Table 3"/>
          <p:cNvGraphicFramePr>
            <a:graphicFrameLocks noGrp="1"/>
          </p:cNvGraphicFramePr>
          <p:nvPr/>
        </p:nvGraphicFramePr>
        <p:xfrm>
          <a:off x="1071537" y="3286123"/>
          <a:ext cx="7358115" cy="2214579"/>
        </p:xfrm>
        <a:graphic>
          <a:graphicData uri="http://schemas.openxmlformats.org/drawingml/2006/table">
            <a:tbl>
              <a:tblPr firstRow="1" bandRow="1">
                <a:tableStyleId>{5C22544A-7EE6-4342-B048-85BDC9FD1C3A}</a:tableStyleId>
              </a:tblPr>
              <a:tblGrid>
                <a:gridCol w="2452705"/>
                <a:gridCol w="2452705"/>
                <a:gridCol w="2452705"/>
              </a:tblGrid>
              <a:tr h="738193">
                <a:tc>
                  <a:txBody>
                    <a:bodyPr/>
                    <a:lstStyle/>
                    <a:p>
                      <a:endParaRPr lang="en-IN" dirty="0"/>
                    </a:p>
                  </a:txBody>
                  <a:tcPr/>
                </a:tc>
                <a:tc>
                  <a:txBody>
                    <a:bodyPr/>
                    <a:lstStyle/>
                    <a:p>
                      <a:r>
                        <a:rPr lang="en-IN" dirty="0" smtClean="0"/>
                        <a:t>2014</a:t>
                      </a:r>
                      <a:endParaRPr lang="en-IN" dirty="0"/>
                    </a:p>
                  </a:txBody>
                  <a:tcPr/>
                </a:tc>
                <a:tc>
                  <a:txBody>
                    <a:bodyPr/>
                    <a:lstStyle/>
                    <a:p>
                      <a:r>
                        <a:rPr lang="en-IN" dirty="0" smtClean="0"/>
                        <a:t>2015</a:t>
                      </a:r>
                      <a:endParaRPr lang="en-IN" dirty="0"/>
                    </a:p>
                  </a:txBody>
                  <a:tcPr/>
                </a:tc>
              </a:tr>
              <a:tr h="738193">
                <a:tc>
                  <a:txBody>
                    <a:bodyPr/>
                    <a:lstStyle/>
                    <a:p>
                      <a:r>
                        <a:rPr lang="en-IN" dirty="0" smtClean="0"/>
                        <a:t>Male</a:t>
                      </a:r>
                      <a:endParaRPr lang="en-IN" dirty="0"/>
                    </a:p>
                  </a:txBody>
                  <a:tcPr/>
                </a:tc>
                <a:tc>
                  <a:txBody>
                    <a:bodyPr/>
                    <a:lstStyle/>
                    <a:p>
                      <a:r>
                        <a:rPr lang="en-IN" dirty="0" smtClean="0"/>
                        <a:t>729</a:t>
                      </a:r>
                      <a:endParaRPr lang="en-IN" dirty="0"/>
                    </a:p>
                  </a:txBody>
                  <a:tcPr/>
                </a:tc>
                <a:tc>
                  <a:txBody>
                    <a:bodyPr/>
                    <a:lstStyle/>
                    <a:p>
                      <a:r>
                        <a:rPr lang="en-IN" dirty="0" smtClean="0"/>
                        <a:t>2340</a:t>
                      </a:r>
                      <a:endParaRPr lang="en-IN" dirty="0"/>
                    </a:p>
                  </a:txBody>
                  <a:tcPr/>
                </a:tc>
              </a:tr>
              <a:tr h="738193">
                <a:tc>
                  <a:txBody>
                    <a:bodyPr/>
                    <a:lstStyle/>
                    <a:p>
                      <a:r>
                        <a:rPr lang="en-IN" dirty="0" smtClean="0"/>
                        <a:t>Female</a:t>
                      </a:r>
                      <a:endParaRPr lang="en-IN" dirty="0"/>
                    </a:p>
                  </a:txBody>
                  <a:tcPr/>
                </a:tc>
                <a:tc>
                  <a:txBody>
                    <a:bodyPr/>
                    <a:lstStyle/>
                    <a:p>
                      <a:r>
                        <a:rPr lang="en-IN" dirty="0" smtClean="0"/>
                        <a:t>660</a:t>
                      </a:r>
                      <a:endParaRPr lang="en-IN" dirty="0"/>
                    </a:p>
                  </a:txBody>
                  <a:tcPr/>
                </a:tc>
                <a:tc>
                  <a:txBody>
                    <a:bodyPr/>
                    <a:lstStyle/>
                    <a:p>
                      <a:r>
                        <a:rPr lang="en-IN" dirty="0" smtClean="0"/>
                        <a:t>1644</a:t>
                      </a:r>
                      <a:endParaRPr lang="en-IN"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smtClean="0">
                <a:solidFill>
                  <a:schemeClr val="tx1"/>
                </a:solidFill>
                <a:latin typeface="Times New Roman" pitchFamily="18" charset="0"/>
                <a:cs typeface="Times New Roman" pitchFamily="18" charset="0"/>
              </a:rPr>
              <a:t>Compare Male &amp; Female Diabetes Case</a:t>
            </a:r>
            <a:endParaRPr lang="en-IN" sz="3600"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503238" y="530225"/>
          <a:ext cx="8183562" cy="4187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14290"/>
            <a:ext cx="7283790" cy="1000132"/>
          </a:xfrm>
        </p:spPr>
        <p:txBody>
          <a:bodyPr>
            <a:normAutofit fontScale="90000"/>
          </a:bodyPr>
          <a:lstStyle/>
          <a:p>
            <a:pPr algn="ctr"/>
            <a:r>
              <a:rPr lang="en-IN" dirty="0" smtClean="0"/>
              <a:t>Compare  of types of diabetes patients</a:t>
            </a:r>
            <a:endParaRPr lang="en-IN" dirty="0"/>
          </a:p>
        </p:txBody>
      </p:sp>
      <p:graphicFrame>
        <p:nvGraphicFramePr>
          <p:cNvPr id="4" name="Content Placeholder 3"/>
          <p:cNvGraphicFramePr>
            <a:graphicFrameLocks noGrp="1"/>
          </p:cNvGraphicFramePr>
          <p:nvPr>
            <p:ph idx="1"/>
          </p:nvPr>
        </p:nvGraphicFramePr>
        <p:xfrm>
          <a:off x="503238" y="1428736"/>
          <a:ext cx="8183562" cy="41434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r>
              <a:rPr lang="en-IN" b="1" dirty="0" smtClean="0"/>
              <a:t>Prevalence of diabetes mellitus according to types of diabetes in </a:t>
            </a:r>
            <a:r>
              <a:rPr lang="en-IN" b="1" dirty="0" err="1" smtClean="0"/>
              <a:t>Arvalli</a:t>
            </a:r>
            <a:r>
              <a:rPr lang="en-IN" b="1" dirty="0" smtClean="0"/>
              <a:t> District, Gujarat State : </a:t>
            </a:r>
            <a:endParaRPr lang="en-IN" dirty="0" smtClean="0"/>
          </a:p>
          <a:p>
            <a:endParaRPr lang="en-IN" dirty="0" smtClean="0"/>
          </a:p>
          <a:p>
            <a:endParaRPr lang="en-IN" dirty="0"/>
          </a:p>
        </p:txBody>
      </p:sp>
      <p:graphicFrame>
        <p:nvGraphicFramePr>
          <p:cNvPr id="5" name="Table 4"/>
          <p:cNvGraphicFramePr>
            <a:graphicFrameLocks noGrp="1"/>
          </p:cNvGraphicFramePr>
          <p:nvPr/>
        </p:nvGraphicFramePr>
        <p:xfrm>
          <a:off x="857223" y="2214552"/>
          <a:ext cx="7715304" cy="3714780"/>
        </p:xfrm>
        <a:graphic>
          <a:graphicData uri="http://schemas.openxmlformats.org/drawingml/2006/table">
            <a:tbl>
              <a:tblPr firstRow="1" bandRow="1">
                <a:tableStyleId>{5C22544A-7EE6-4342-B048-85BDC9FD1C3A}</a:tableStyleId>
              </a:tblPr>
              <a:tblGrid>
                <a:gridCol w="2571768"/>
                <a:gridCol w="2571768"/>
                <a:gridCol w="2571768"/>
              </a:tblGrid>
              <a:tr h="928695">
                <a:tc>
                  <a:txBody>
                    <a:bodyPr/>
                    <a:lstStyle/>
                    <a:p>
                      <a:r>
                        <a:rPr lang="en-IN" sz="2400" dirty="0" smtClean="0"/>
                        <a:t>Type</a:t>
                      </a:r>
                      <a:r>
                        <a:rPr lang="en-IN" sz="2400" baseline="0" dirty="0" smtClean="0"/>
                        <a:t>  of Diabetes </a:t>
                      </a:r>
                      <a:endParaRPr lang="en-IN" sz="2400" dirty="0"/>
                    </a:p>
                  </a:txBody>
                  <a:tcPr/>
                </a:tc>
                <a:tc>
                  <a:txBody>
                    <a:bodyPr/>
                    <a:lstStyle/>
                    <a:p>
                      <a:r>
                        <a:rPr lang="en-IN" sz="2400" dirty="0" smtClean="0"/>
                        <a:t>2014( Patients)</a:t>
                      </a:r>
                      <a:r>
                        <a:rPr lang="en-IN" sz="2400" baseline="0" dirty="0" smtClean="0"/>
                        <a:t> </a:t>
                      </a:r>
                      <a:endParaRPr lang="en-IN" sz="2400" dirty="0"/>
                    </a:p>
                  </a:txBody>
                  <a:tcPr/>
                </a:tc>
                <a:tc>
                  <a:txBody>
                    <a:bodyPr/>
                    <a:lstStyle/>
                    <a:p>
                      <a:r>
                        <a:rPr lang="en-IN" sz="2400" dirty="0" smtClean="0"/>
                        <a:t>2015( Patients)</a:t>
                      </a:r>
                      <a:endParaRPr lang="en-IN" sz="2400" dirty="0"/>
                    </a:p>
                  </a:txBody>
                  <a:tcPr/>
                </a:tc>
              </a:tr>
              <a:tr h="928695">
                <a:tc>
                  <a:txBody>
                    <a:bodyPr/>
                    <a:lstStyle/>
                    <a:p>
                      <a:r>
                        <a:rPr lang="en-IN" sz="2400" dirty="0" smtClean="0"/>
                        <a:t>Type 1</a:t>
                      </a:r>
                      <a:endParaRPr lang="en-IN" sz="2400" dirty="0"/>
                    </a:p>
                  </a:txBody>
                  <a:tcPr/>
                </a:tc>
                <a:tc>
                  <a:txBody>
                    <a:bodyPr/>
                    <a:lstStyle/>
                    <a:p>
                      <a:r>
                        <a:rPr lang="en-IN" sz="2400" dirty="0" smtClean="0"/>
                        <a:t>484</a:t>
                      </a:r>
                      <a:endParaRPr lang="en-IN" sz="2400" dirty="0"/>
                    </a:p>
                  </a:txBody>
                  <a:tcPr/>
                </a:tc>
                <a:tc>
                  <a:txBody>
                    <a:bodyPr/>
                    <a:lstStyle/>
                    <a:p>
                      <a:r>
                        <a:rPr lang="en-IN" sz="2400" dirty="0" smtClean="0"/>
                        <a:t>1872</a:t>
                      </a:r>
                      <a:endParaRPr lang="en-IN" sz="2400" dirty="0"/>
                    </a:p>
                  </a:txBody>
                  <a:tcPr/>
                </a:tc>
              </a:tr>
              <a:tr h="928695">
                <a:tc>
                  <a:txBody>
                    <a:bodyPr/>
                    <a:lstStyle/>
                    <a:p>
                      <a:r>
                        <a:rPr lang="en-IN" sz="2400" dirty="0" smtClean="0"/>
                        <a:t>Type 2</a:t>
                      </a:r>
                      <a:endParaRPr lang="en-IN" sz="2400" dirty="0"/>
                    </a:p>
                  </a:txBody>
                  <a:tcPr/>
                </a:tc>
                <a:tc>
                  <a:txBody>
                    <a:bodyPr/>
                    <a:lstStyle/>
                    <a:p>
                      <a:r>
                        <a:rPr lang="en-IN" sz="2400" dirty="0" smtClean="0"/>
                        <a:t>739</a:t>
                      </a:r>
                      <a:endParaRPr lang="en-IN" sz="2400" dirty="0"/>
                    </a:p>
                  </a:txBody>
                  <a:tcPr/>
                </a:tc>
                <a:tc>
                  <a:txBody>
                    <a:bodyPr/>
                    <a:lstStyle/>
                    <a:p>
                      <a:r>
                        <a:rPr lang="en-IN" sz="2400" dirty="0" smtClean="0"/>
                        <a:t>1770</a:t>
                      </a:r>
                      <a:endParaRPr lang="en-IN" sz="2400" dirty="0"/>
                    </a:p>
                  </a:txBody>
                  <a:tcPr/>
                </a:tc>
              </a:tr>
              <a:tr h="928695">
                <a:tc>
                  <a:txBody>
                    <a:bodyPr/>
                    <a:lstStyle/>
                    <a:p>
                      <a:r>
                        <a:rPr lang="en-IN" sz="2400" dirty="0" smtClean="0"/>
                        <a:t>Gestational</a:t>
                      </a:r>
                      <a:endParaRPr lang="en-IN" sz="2400" dirty="0"/>
                    </a:p>
                  </a:txBody>
                  <a:tcPr/>
                </a:tc>
                <a:tc>
                  <a:txBody>
                    <a:bodyPr/>
                    <a:lstStyle/>
                    <a:p>
                      <a:r>
                        <a:rPr lang="en-IN" sz="2400" dirty="0" smtClean="0"/>
                        <a:t>23</a:t>
                      </a:r>
                      <a:endParaRPr lang="en-IN" sz="2400" dirty="0"/>
                    </a:p>
                  </a:txBody>
                  <a:tcPr/>
                </a:tc>
                <a:tc>
                  <a:txBody>
                    <a:bodyPr/>
                    <a:lstStyle/>
                    <a:p>
                      <a:r>
                        <a:rPr lang="en-IN" sz="2400" dirty="0" smtClean="0"/>
                        <a:t>72</a:t>
                      </a:r>
                      <a:endParaRPr lang="en-IN" sz="24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r>
              <a:rPr lang="en-IN" sz="2800" b="1" dirty="0" smtClean="0"/>
              <a:t>Prevalence of diabetes mellitus according to age group in </a:t>
            </a:r>
            <a:r>
              <a:rPr lang="en-IN" sz="2800" b="1" dirty="0" err="1" smtClean="0"/>
              <a:t>Arvalli</a:t>
            </a:r>
            <a:r>
              <a:rPr lang="en-IN" sz="2800" b="1" dirty="0" smtClean="0"/>
              <a:t>  </a:t>
            </a:r>
            <a:r>
              <a:rPr lang="en-IN" sz="2800" b="1" dirty="0" err="1" smtClean="0"/>
              <a:t>District,Gujarat</a:t>
            </a:r>
            <a:r>
              <a:rPr lang="en-IN" sz="2800" b="1" dirty="0" smtClean="0"/>
              <a:t> State: </a:t>
            </a:r>
            <a:endParaRPr lang="en-IN" sz="2800" dirty="0" smtClean="0"/>
          </a:p>
          <a:p>
            <a:endParaRPr lang="en-IN" dirty="0"/>
          </a:p>
        </p:txBody>
      </p:sp>
      <p:graphicFrame>
        <p:nvGraphicFramePr>
          <p:cNvPr id="4" name="Table 3"/>
          <p:cNvGraphicFramePr>
            <a:graphicFrameLocks noGrp="1"/>
          </p:cNvGraphicFramePr>
          <p:nvPr/>
        </p:nvGraphicFramePr>
        <p:xfrm>
          <a:off x="857221" y="2023897"/>
          <a:ext cx="7643868" cy="3856220"/>
        </p:xfrm>
        <a:graphic>
          <a:graphicData uri="http://schemas.openxmlformats.org/drawingml/2006/table">
            <a:tbl>
              <a:tblPr firstRow="1" bandRow="1">
                <a:tableStyleId>{5C22544A-7EE6-4342-B048-85BDC9FD1C3A}</a:tableStyleId>
              </a:tblPr>
              <a:tblGrid>
                <a:gridCol w="2428895"/>
                <a:gridCol w="2667017"/>
                <a:gridCol w="2547956"/>
              </a:tblGrid>
              <a:tr h="631036">
                <a:tc>
                  <a:txBody>
                    <a:bodyPr/>
                    <a:lstStyle/>
                    <a:p>
                      <a:pPr algn="ctr">
                        <a:lnSpc>
                          <a:spcPct val="115000"/>
                        </a:lnSpc>
                        <a:spcAft>
                          <a:spcPts val="0"/>
                        </a:spcAft>
                      </a:pPr>
                      <a:r>
                        <a:rPr lang="en-IN" sz="2000" b="1" dirty="0">
                          <a:solidFill>
                            <a:srgbClr val="231F20"/>
                          </a:solidFill>
                          <a:latin typeface="TimesNewRoman,Bold"/>
                          <a:ea typeface="Calibri"/>
                          <a:cs typeface="TimesNewRoman,Bold"/>
                        </a:rPr>
                        <a:t>Age</a:t>
                      </a:r>
                      <a:endParaRPr lang="en-IN" sz="2000" dirty="0">
                        <a:latin typeface="Calibri"/>
                        <a:ea typeface="Calibri"/>
                        <a:cs typeface="Times New Roman"/>
                      </a:endParaRPr>
                    </a:p>
                    <a:p>
                      <a:pPr algn="ctr">
                        <a:lnSpc>
                          <a:spcPct val="115000"/>
                        </a:lnSpc>
                        <a:spcAft>
                          <a:spcPts val="0"/>
                        </a:spcAft>
                      </a:pPr>
                      <a:r>
                        <a:rPr lang="en-IN" sz="2000" b="1" dirty="0">
                          <a:solidFill>
                            <a:srgbClr val="231F20"/>
                          </a:solidFill>
                          <a:latin typeface="TimesNewRoman,Bold"/>
                          <a:ea typeface="Calibri"/>
                          <a:cs typeface="TimesNewRoman,Bold"/>
                        </a:rPr>
                        <a:t>group</a:t>
                      </a:r>
                      <a:endParaRPr lang="en-IN" sz="2000" dirty="0">
                        <a:latin typeface="Calibri"/>
                        <a:ea typeface="Calibri"/>
                        <a:cs typeface="Times New Roman"/>
                      </a:endParaRPr>
                    </a:p>
                  </a:txBody>
                  <a:tcPr marL="68580" marR="68580" marT="0" marB="0"/>
                </a:tc>
                <a:tc>
                  <a:txBody>
                    <a:bodyPr/>
                    <a:lstStyle/>
                    <a:p>
                      <a:pPr>
                        <a:lnSpc>
                          <a:spcPct val="115000"/>
                        </a:lnSpc>
                        <a:spcAft>
                          <a:spcPts val="0"/>
                        </a:spcAft>
                      </a:pPr>
                      <a:r>
                        <a:rPr lang="en-IN" sz="2000" b="1" dirty="0">
                          <a:solidFill>
                            <a:srgbClr val="231F20"/>
                          </a:solidFill>
                          <a:latin typeface="Times New Roman"/>
                          <a:ea typeface="Calibri"/>
                          <a:cs typeface="Times New Roman"/>
                        </a:rPr>
                        <a:t>2014 ( % Diabetes case)</a:t>
                      </a:r>
                      <a:endParaRPr lang="en-IN" sz="2000" dirty="0">
                        <a:latin typeface="Calibri"/>
                        <a:ea typeface="Calibri"/>
                        <a:cs typeface="Times New Roman"/>
                      </a:endParaRPr>
                    </a:p>
                  </a:txBody>
                  <a:tcPr marL="68580" marR="68580" marT="0" marB="0"/>
                </a:tc>
                <a:tc>
                  <a:txBody>
                    <a:bodyPr/>
                    <a:lstStyle/>
                    <a:p>
                      <a:pPr>
                        <a:lnSpc>
                          <a:spcPct val="115000"/>
                        </a:lnSpc>
                        <a:spcAft>
                          <a:spcPts val="0"/>
                        </a:spcAft>
                      </a:pPr>
                      <a:r>
                        <a:rPr lang="en-IN" sz="2000" b="1" dirty="0">
                          <a:solidFill>
                            <a:srgbClr val="231F20"/>
                          </a:solidFill>
                          <a:latin typeface="Times New Roman"/>
                          <a:ea typeface="Calibri"/>
                          <a:cs typeface="Times New Roman"/>
                        </a:rPr>
                        <a:t>2015(  % Diabetes case)</a:t>
                      </a:r>
                      <a:endParaRPr lang="en-IN" sz="2000" dirty="0">
                        <a:latin typeface="Calibri"/>
                        <a:ea typeface="Calibri"/>
                        <a:cs typeface="Times New Roman"/>
                      </a:endParaRPr>
                    </a:p>
                  </a:txBody>
                  <a:tcPr marL="68580" marR="68580" marT="0" marB="0"/>
                </a:tc>
              </a:tr>
              <a:tr h="631036">
                <a:tc>
                  <a:txBody>
                    <a:bodyPr/>
                    <a:lstStyle/>
                    <a:p>
                      <a:pPr>
                        <a:lnSpc>
                          <a:spcPct val="115000"/>
                        </a:lnSpc>
                        <a:spcAft>
                          <a:spcPts val="0"/>
                        </a:spcAft>
                      </a:pPr>
                      <a:r>
                        <a:rPr lang="en-IN" sz="2000" b="1" dirty="0">
                          <a:solidFill>
                            <a:srgbClr val="231F20"/>
                          </a:solidFill>
                          <a:latin typeface="Times New Roman"/>
                          <a:ea typeface="Calibri"/>
                          <a:cs typeface="Times New Roman"/>
                        </a:rPr>
                        <a:t>Below 30</a:t>
                      </a:r>
                      <a:endParaRPr lang="en-IN" sz="2000" dirty="0">
                        <a:latin typeface="Calibri"/>
                        <a:ea typeface="Calibri"/>
                        <a:cs typeface="Times New Roman"/>
                      </a:endParaRPr>
                    </a:p>
                  </a:txBody>
                  <a:tcPr marL="68580" marR="68580" marT="0" marB="0"/>
                </a:tc>
                <a:tc>
                  <a:txBody>
                    <a:bodyPr/>
                    <a:lstStyle/>
                    <a:p>
                      <a:pPr>
                        <a:lnSpc>
                          <a:spcPct val="115000"/>
                        </a:lnSpc>
                        <a:spcAft>
                          <a:spcPts val="0"/>
                        </a:spcAft>
                      </a:pPr>
                      <a:r>
                        <a:rPr lang="en-IN" sz="2000" b="1" dirty="0">
                          <a:solidFill>
                            <a:srgbClr val="231F20"/>
                          </a:solidFill>
                          <a:latin typeface="Times New Roman"/>
                          <a:ea typeface="Calibri"/>
                          <a:cs typeface="Times New Roman"/>
                        </a:rPr>
                        <a:t>5.20</a:t>
                      </a:r>
                      <a:endParaRPr lang="en-IN" sz="2000" dirty="0">
                        <a:latin typeface="Calibri"/>
                        <a:ea typeface="Calibri"/>
                        <a:cs typeface="Times New Roman"/>
                      </a:endParaRPr>
                    </a:p>
                  </a:txBody>
                  <a:tcPr marL="68580" marR="68580" marT="0" marB="0"/>
                </a:tc>
                <a:tc>
                  <a:txBody>
                    <a:bodyPr/>
                    <a:lstStyle/>
                    <a:p>
                      <a:pPr>
                        <a:lnSpc>
                          <a:spcPct val="115000"/>
                        </a:lnSpc>
                        <a:spcAft>
                          <a:spcPts val="0"/>
                        </a:spcAft>
                      </a:pPr>
                      <a:r>
                        <a:rPr lang="en-IN" sz="2000" b="1">
                          <a:solidFill>
                            <a:srgbClr val="231F20"/>
                          </a:solidFill>
                          <a:latin typeface="Times New Roman"/>
                          <a:ea typeface="Calibri"/>
                          <a:cs typeface="Times New Roman"/>
                        </a:rPr>
                        <a:t>6.90</a:t>
                      </a:r>
                      <a:endParaRPr lang="en-IN" sz="2000">
                        <a:latin typeface="Calibri"/>
                        <a:ea typeface="Calibri"/>
                        <a:cs typeface="Times New Roman"/>
                      </a:endParaRPr>
                    </a:p>
                  </a:txBody>
                  <a:tcPr marL="68580" marR="68580" marT="0" marB="0"/>
                </a:tc>
              </a:tr>
              <a:tr h="631036">
                <a:tc>
                  <a:txBody>
                    <a:bodyPr/>
                    <a:lstStyle/>
                    <a:p>
                      <a:pPr>
                        <a:lnSpc>
                          <a:spcPct val="115000"/>
                        </a:lnSpc>
                        <a:spcAft>
                          <a:spcPts val="0"/>
                        </a:spcAft>
                      </a:pPr>
                      <a:r>
                        <a:rPr lang="en-IN" sz="2000" b="1">
                          <a:solidFill>
                            <a:srgbClr val="231F20"/>
                          </a:solidFill>
                          <a:latin typeface="Times New Roman"/>
                          <a:ea typeface="Calibri"/>
                          <a:cs typeface="Times New Roman"/>
                        </a:rPr>
                        <a:t>31 to 40</a:t>
                      </a:r>
                      <a:endParaRPr lang="en-IN" sz="2000">
                        <a:latin typeface="Calibri"/>
                        <a:ea typeface="Calibri"/>
                        <a:cs typeface="Times New Roman"/>
                      </a:endParaRPr>
                    </a:p>
                  </a:txBody>
                  <a:tcPr marL="68580" marR="68580" marT="0" marB="0"/>
                </a:tc>
                <a:tc>
                  <a:txBody>
                    <a:bodyPr/>
                    <a:lstStyle/>
                    <a:p>
                      <a:pPr>
                        <a:lnSpc>
                          <a:spcPct val="115000"/>
                        </a:lnSpc>
                        <a:spcAft>
                          <a:spcPts val="0"/>
                        </a:spcAft>
                      </a:pPr>
                      <a:r>
                        <a:rPr lang="en-IN" sz="2000" b="1" dirty="0">
                          <a:solidFill>
                            <a:srgbClr val="231F20"/>
                          </a:solidFill>
                          <a:latin typeface="Times New Roman"/>
                          <a:ea typeface="Calibri"/>
                          <a:cs typeface="Times New Roman"/>
                        </a:rPr>
                        <a:t>10</a:t>
                      </a:r>
                      <a:endParaRPr lang="en-IN" sz="2000" dirty="0">
                        <a:latin typeface="Calibri"/>
                        <a:ea typeface="Calibri"/>
                        <a:cs typeface="Times New Roman"/>
                      </a:endParaRPr>
                    </a:p>
                  </a:txBody>
                  <a:tcPr marL="68580" marR="68580" marT="0" marB="0"/>
                </a:tc>
                <a:tc>
                  <a:txBody>
                    <a:bodyPr/>
                    <a:lstStyle/>
                    <a:p>
                      <a:pPr>
                        <a:lnSpc>
                          <a:spcPct val="115000"/>
                        </a:lnSpc>
                        <a:spcAft>
                          <a:spcPts val="0"/>
                        </a:spcAft>
                      </a:pPr>
                      <a:r>
                        <a:rPr lang="en-IN" sz="2000" b="1">
                          <a:solidFill>
                            <a:srgbClr val="231F20"/>
                          </a:solidFill>
                          <a:latin typeface="Times New Roman"/>
                          <a:ea typeface="Calibri"/>
                          <a:cs typeface="Times New Roman"/>
                        </a:rPr>
                        <a:t>14.20</a:t>
                      </a:r>
                      <a:endParaRPr lang="en-IN" sz="2000">
                        <a:latin typeface="Calibri"/>
                        <a:ea typeface="Calibri"/>
                        <a:cs typeface="Times New Roman"/>
                      </a:endParaRPr>
                    </a:p>
                  </a:txBody>
                  <a:tcPr marL="68580" marR="68580" marT="0" marB="0"/>
                </a:tc>
              </a:tr>
              <a:tr h="631036">
                <a:tc>
                  <a:txBody>
                    <a:bodyPr/>
                    <a:lstStyle/>
                    <a:p>
                      <a:pPr>
                        <a:lnSpc>
                          <a:spcPct val="115000"/>
                        </a:lnSpc>
                        <a:spcAft>
                          <a:spcPts val="0"/>
                        </a:spcAft>
                      </a:pPr>
                      <a:r>
                        <a:rPr lang="en-IN" sz="2000" b="1">
                          <a:solidFill>
                            <a:srgbClr val="231F20"/>
                          </a:solidFill>
                          <a:latin typeface="Times New Roman"/>
                          <a:ea typeface="Calibri"/>
                          <a:cs typeface="Times New Roman"/>
                        </a:rPr>
                        <a:t>41 to 50</a:t>
                      </a:r>
                      <a:endParaRPr lang="en-IN" sz="2000">
                        <a:latin typeface="Calibri"/>
                        <a:ea typeface="Calibri"/>
                        <a:cs typeface="Times New Roman"/>
                      </a:endParaRPr>
                    </a:p>
                  </a:txBody>
                  <a:tcPr marL="68580" marR="68580" marT="0" marB="0"/>
                </a:tc>
                <a:tc>
                  <a:txBody>
                    <a:bodyPr/>
                    <a:lstStyle/>
                    <a:p>
                      <a:pPr>
                        <a:lnSpc>
                          <a:spcPct val="115000"/>
                        </a:lnSpc>
                        <a:spcAft>
                          <a:spcPts val="0"/>
                        </a:spcAft>
                      </a:pPr>
                      <a:r>
                        <a:rPr lang="en-IN" sz="2000" b="1" dirty="0">
                          <a:solidFill>
                            <a:srgbClr val="231F20"/>
                          </a:solidFill>
                          <a:latin typeface="Times New Roman"/>
                          <a:ea typeface="Calibri"/>
                          <a:cs typeface="Times New Roman"/>
                        </a:rPr>
                        <a:t>26</a:t>
                      </a:r>
                      <a:endParaRPr lang="en-IN" sz="2000" dirty="0">
                        <a:latin typeface="Calibri"/>
                        <a:ea typeface="Calibri"/>
                        <a:cs typeface="Times New Roman"/>
                      </a:endParaRPr>
                    </a:p>
                  </a:txBody>
                  <a:tcPr marL="68580" marR="68580" marT="0" marB="0"/>
                </a:tc>
                <a:tc>
                  <a:txBody>
                    <a:bodyPr/>
                    <a:lstStyle/>
                    <a:p>
                      <a:pPr>
                        <a:lnSpc>
                          <a:spcPct val="115000"/>
                        </a:lnSpc>
                        <a:spcAft>
                          <a:spcPts val="0"/>
                        </a:spcAft>
                      </a:pPr>
                      <a:r>
                        <a:rPr lang="en-IN" sz="2000" b="1" dirty="0">
                          <a:solidFill>
                            <a:srgbClr val="231F20"/>
                          </a:solidFill>
                          <a:latin typeface="Times New Roman"/>
                          <a:ea typeface="Calibri"/>
                          <a:cs typeface="Times New Roman"/>
                        </a:rPr>
                        <a:t>30</a:t>
                      </a:r>
                      <a:endParaRPr lang="en-IN" sz="2000" dirty="0">
                        <a:latin typeface="Calibri"/>
                        <a:ea typeface="Calibri"/>
                        <a:cs typeface="Times New Roman"/>
                      </a:endParaRPr>
                    </a:p>
                  </a:txBody>
                  <a:tcPr marL="68580" marR="68580" marT="0" marB="0"/>
                </a:tc>
              </a:tr>
              <a:tr h="631036">
                <a:tc>
                  <a:txBody>
                    <a:bodyPr/>
                    <a:lstStyle/>
                    <a:p>
                      <a:pPr>
                        <a:lnSpc>
                          <a:spcPct val="115000"/>
                        </a:lnSpc>
                        <a:spcAft>
                          <a:spcPts val="0"/>
                        </a:spcAft>
                      </a:pPr>
                      <a:r>
                        <a:rPr lang="en-IN" sz="2000" b="1">
                          <a:solidFill>
                            <a:srgbClr val="231F20"/>
                          </a:solidFill>
                          <a:latin typeface="Times New Roman"/>
                          <a:ea typeface="Calibri"/>
                          <a:cs typeface="Times New Roman"/>
                        </a:rPr>
                        <a:t>51 to 60</a:t>
                      </a:r>
                      <a:endParaRPr lang="en-IN" sz="2000">
                        <a:latin typeface="Calibri"/>
                        <a:ea typeface="Calibri"/>
                        <a:cs typeface="Times New Roman"/>
                      </a:endParaRPr>
                    </a:p>
                  </a:txBody>
                  <a:tcPr marL="68580" marR="68580" marT="0" marB="0"/>
                </a:tc>
                <a:tc>
                  <a:txBody>
                    <a:bodyPr/>
                    <a:lstStyle/>
                    <a:p>
                      <a:pPr>
                        <a:lnSpc>
                          <a:spcPct val="115000"/>
                        </a:lnSpc>
                        <a:spcAft>
                          <a:spcPts val="0"/>
                        </a:spcAft>
                      </a:pPr>
                      <a:r>
                        <a:rPr lang="en-IN" sz="2000" b="1" dirty="0">
                          <a:solidFill>
                            <a:srgbClr val="231F20"/>
                          </a:solidFill>
                          <a:latin typeface="Times New Roman"/>
                          <a:ea typeface="Calibri"/>
                          <a:cs typeface="Times New Roman"/>
                        </a:rPr>
                        <a:t>34</a:t>
                      </a:r>
                      <a:endParaRPr lang="en-IN" sz="2000" dirty="0">
                        <a:latin typeface="Calibri"/>
                        <a:ea typeface="Calibri"/>
                        <a:cs typeface="Times New Roman"/>
                      </a:endParaRPr>
                    </a:p>
                  </a:txBody>
                  <a:tcPr marL="68580" marR="68580" marT="0" marB="0"/>
                </a:tc>
                <a:tc>
                  <a:txBody>
                    <a:bodyPr/>
                    <a:lstStyle/>
                    <a:p>
                      <a:pPr>
                        <a:lnSpc>
                          <a:spcPct val="115000"/>
                        </a:lnSpc>
                        <a:spcAft>
                          <a:spcPts val="0"/>
                        </a:spcAft>
                      </a:pPr>
                      <a:r>
                        <a:rPr lang="en-IN" sz="2000" b="1" dirty="0">
                          <a:solidFill>
                            <a:srgbClr val="231F20"/>
                          </a:solidFill>
                          <a:latin typeface="Times New Roman"/>
                          <a:ea typeface="Calibri"/>
                          <a:cs typeface="Times New Roman"/>
                        </a:rPr>
                        <a:t>45</a:t>
                      </a:r>
                      <a:endParaRPr lang="en-IN" sz="2000" dirty="0">
                        <a:latin typeface="Calibri"/>
                        <a:ea typeface="Calibri"/>
                        <a:cs typeface="Times New Roman"/>
                      </a:endParaRPr>
                    </a:p>
                  </a:txBody>
                  <a:tcPr marL="68580" marR="68580" marT="0" marB="0"/>
                </a:tc>
              </a:tr>
              <a:tr h="631036">
                <a:tc>
                  <a:txBody>
                    <a:bodyPr/>
                    <a:lstStyle/>
                    <a:p>
                      <a:pPr>
                        <a:lnSpc>
                          <a:spcPct val="115000"/>
                        </a:lnSpc>
                        <a:spcAft>
                          <a:spcPts val="0"/>
                        </a:spcAft>
                      </a:pPr>
                      <a:r>
                        <a:rPr lang="en-IN" sz="2000" b="1">
                          <a:solidFill>
                            <a:srgbClr val="231F20"/>
                          </a:solidFill>
                          <a:latin typeface="Times New Roman"/>
                          <a:ea typeface="Calibri"/>
                          <a:cs typeface="Times New Roman"/>
                        </a:rPr>
                        <a:t>60 above</a:t>
                      </a:r>
                      <a:endParaRPr lang="en-IN" sz="2000">
                        <a:latin typeface="Calibri"/>
                        <a:ea typeface="Calibri"/>
                        <a:cs typeface="Times New Roman"/>
                      </a:endParaRPr>
                    </a:p>
                  </a:txBody>
                  <a:tcPr marL="68580" marR="68580" marT="0" marB="0"/>
                </a:tc>
                <a:tc>
                  <a:txBody>
                    <a:bodyPr/>
                    <a:lstStyle/>
                    <a:p>
                      <a:pPr>
                        <a:lnSpc>
                          <a:spcPct val="115000"/>
                        </a:lnSpc>
                        <a:spcAft>
                          <a:spcPts val="0"/>
                        </a:spcAft>
                      </a:pPr>
                      <a:r>
                        <a:rPr lang="en-IN" sz="2000" b="1" dirty="0">
                          <a:solidFill>
                            <a:srgbClr val="231F20"/>
                          </a:solidFill>
                          <a:latin typeface="Times New Roman"/>
                          <a:ea typeface="Calibri"/>
                          <a:cs typeface="Times New Roman"/>
                        </a:rPr>
                        <a:t>24</a:t>
                      </a:r>
                      <a:endParaRPr lang="en-IN" sz="2000" dirty="0">
                        <a:latin typeface="Calibri"/>
                        <a:ea typeface="Calibri"/>
                        <a:cs typeface="Times New Roman"/>
                      </a:endParaRPr>
                    </a:p>
                  </a:txBody>
                  <a:tcPr marL="68580" marR="68580" marT="0" marB="0"/>
                </a:tc>
                <a:tc>
                  <a:txBody>
                    <a:bodyPr/>
                    <a:lstStyle/>
                    <a:p>
                      <a:pPr>
                        <a:lnSpc>
                          <a:spcPct val="115000"/>
                        </a:lnSpc>
                        <a:spcAft>
                          <a:spcPts val="0"/>
                        </a:spcAft>
                      </a:pPr>
                      <a:r>
                        <a:rPr lang="en-IN" sz="2000" b="1" dirty="0">
                          <a:solidFill>
                            <a:srgbClr val="231F20"/>
                          </a:solidFill>
                          <a:latin typeface="Times New Roman"/>
                          <a:ea typeface="Calibri"/>
                          <a:cs typeface="Times New Roman"/>
                        </a:rPr>
                        <a:t>30</a:t>
                      </a:r>
                      <a:endParaRPr lang="en-IN"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r>
              <a:rPr lang="en-IN" sz="2800" b="1" dirty="0" smtClean="0"/>
              <a:t>Prevalence of  Diabetes with complications among diabetic patients in  </a:t>
            </a:r>
            <a:r>
              <a:rPr lang="en-IN" sz="2800" b="1" dirty="0" err="1" smtClean="0"/>
              <a:t>Arvalli</a:t>
            </a:r>
            <a:r>
              <a:rPr lang="en-IN" sz="2800" b="1" dirty="0" smtClean="0"/>
              <a:t> District:</a:t>
            </a:r>
            <a:endParaRPr lang="en-IN" sz="2800" dirty="0" smtClean="0"/>
          </a:p>
          <a:p>
            <a:endParaRPr lang="en-IN" dirty="0"/>
          </a:p>
        </p:txBody>
      </p:sp>
      <p:graphicFrame>
        <p:nvGraphicFramePr>
          <p:cNvPr id="4" name="Table 3"/>
          <p:cNvGraphicFramePr>
            <a:graphicFrameLocks noGrp="1"/>
          </p:cNvGraphicFramePr>
          <p:nvPr/>
        </p:nvGraphicFramePr>
        <p:xfrm>
          <a:off x="785786" y="1961606"/>
          <a:ext cx="7429551" cy="3789972"/>
        </p:xfrm>
        <a:graphic>
          <a:graphicData uri="http://schemas.openxmlformats.org/drawingml/2006/table">
            <a:tbl>
              <a:tblPr firstRow="1" bandRow="1">
                <a:tableStyleId>{5C22544A-7EE6-4342-B048-85BDC9FD1C3A}</a:tableStyleId>
              </a:tblPr>
              <a:tblGrid>
                <a:gridCol w="2524141"/>
                <a:gridCol w="2452705"/>
                <a:gridCol w="2452705"/>
              </a:tblGrid>
              <a:tr h="591197">
                <a:tc>
                  <a:txBody>
                    <a:bodyPr/>
                    <a:lstStyle/>
                    <a:p>
                      <a:pPr algn="ctr">
                        <a:lnSpc>
                          <a:spcPct val="115000"/>
                        </a:lnSpc>
                        <a:spcAft>
                          <a:spcPts val="0"/>
                        </a:spcAft>
                      </a:pPr>
                      <a:r>
                        <a:rPr lang="en-IN" sz="2000" b="1" dirty="0">
                          <a:solidFill>
                            <a:srgbClr val="231F20"/>
                          </a:solidFill>
                          <a:latin typeface="TimesNewRoman"/>
                          <a:ea typeface="Calibri"/>
                          <a:cs typeface="TimesNewRoman"/>
                        </a:rPr>
                        <a:t>Associated Complication</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dirty="0">
                          <a:solidFill>
                            <a:srgbClr val="231F20"/>
                          </a:solidFill>
                          <a:latin typeface="TimesNewRoman"/>
                          <a:ea typeface="Calibri"/>
                          <a:cs typeface="TimesNewRoman"/>
                        </a:rPr>
                        <a:t>Percentage of patients</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dirty="0">
                          <a:solidFill>
                            <a:srgbClr val="231F20"/>
                          </a:solidFill>
                          <a:latin typeface="TimesNewRoman"/>
                          <a:ea typeface="Calibri"/>
                          <a:cs typeface="TimesNewRoman"/>
                        </a:rPr>
                        <a:t>No of patients</a:t>
                      </a:r>
                      <a:endParaRPr lang="en-IN" sz="2000" dirty="0">
                        <a:latin typeface="Calibri"/>
                        <a:ea typeface="Calibri"/>
                        <a:cs typeface="Times New Roman"/>
                      </a:endParaRPr>
                    </a:p>
                  </a:txBody>
                  <a:tcPr marL="68580" marR="68580" marT="0" marB="0"/>
                </a:tc>
              </a:tr>
              <a:tr h="591197">
                <a:tc>
                  <a:txBody>
                    <a:bodyPr/>
                    <a:lstStyle/>
                    <a:p>
                      <a:pPr algn="ctr">
                        <a:lnSpc>
                          <a:spcPct val="115000"/>
                        </a:lnSpc>
                        <a:spcAft>
                          <a:spcPts val="0"/>
                        </a:spcAft>
                      </a:pPr>
                      <a:r>
                        <a:rPr lang="en-IN" sz="2000" b="1" dirty="0">
                          <a:solidFill>
                            <a:srgbClr val="231F20"/>
                          </a:solidFill>
                          <a:latin typeface="TimesNewRoman"/>
                          <a:ea typeface="Calibri"/>
                          <a:cs typeface="TimesNewRoman"/>
                        </a:rPr>
                        <a:t>Suspected </a:t>
                      </a:r>
                      <a:r>
                        <a:rPr lang="en-IN" sz="2000" b="1" dirty="0" err="1">
                          <a:solidFill>
                            <a:srgbClr val="231F20"/>
                          </a:solidFill>
                          <a:latin typeface="TimesNewRoman"/>
                          <a:ea typeface="Calibri"/>
                          <a:cs typeface="TimesNewRoman"/>
                        </a:rPr>
                        <a:t>Hypertention</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dirty="0">
                          <a:solidFill>
                            <a:srgbClr val="231F20"/>
                          </a:solidFill>
                          <a:latin typeface="TimesNewRoman"/>
                          <a:ea typeface="Calibri"/>
                          <a:cs typeface="TimesNewRoman"/>
                        </a:rPr>
                        <a:t>30</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a:solidFill>
                            <a:srgbClr val="231F20"/>
                          </a:solidFill>
                          <a:latin typeface="TimesNewRoman"/>
                          <a:ea typeface="Calibri"/>
                          <a:cs typeface="TimesNewRoman"/>
                        </a:rPr>
                        <a:t>27774</a:t>
                      </a:r>
                      <a:endParaRPr lang="en-IN" sz="2000">
                        <a:latin typeface="Calibri"/>
                        <a:ea typeface="Calibri"/>
                        <a:cs typeface="Times New Roman"/>
                      </a:endParaRPr>
                    </a:p>
                  </a:txBody>
                  <a:tcPr marL="68580" marR="68580" marT="0" marB="0"/>
                </a:tc>
              </a:tr>
              <a:tr h="562284">
                <a:tc>
                  <a:txBody>
                    <a:bodyPr/>
                    <a:lstStyle/>
                    <a:p>
                      <a:pPr indent="457200" algn="ctr">
                        <a:lnSpc>
                          <a:spcPct val="115000"/>
                        </a:lnSpc>
                        <a:spcAft>
                          <a:spcPts val="0"/>
                        </a:spcAft>
                      </a:pPr>
                      <a:r>
                        <a:rPr lang="en-IN" sz="2000" b="1" dirty="0">
                          <a:solidFill>
                            <a:srgbClr val="231F20"/>
                          </a:solidFill>
                          <a:latin typeface="TimesNewRoman"/>
                          <a:ea typeface="Calibri"/>
                          <a:cs typeface="TimesNewRoman"/>
                        </a:rPr>
                        <a:t>CVD</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dirty="0">
                          <a:solidFill>
                            <a:srgbClr val="231F20"/>
                          </a:solidFill>
                          <a:latin typeface="TimesNewRoman"/>
                          <a:ea typeface="Calibri"/>
                          <a:cs typeface="TimesNewRoman"/>
                        </a:rPr>
                        <a:t>0</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dirty="0">
                          <a:solidFill>
                            <a:srgbClr val="231F20"/>
                          </a:solidFill>
                          <a:latin typeface="TimesNewRoman"/>
                          <a:ea typeface="Calibri"/>
                          <a:cs typeface="TimesNewRoman"/>
                        </a:rPr>
                        <a:t>0</a:t>
                      </a:r>
                      <a:endParaRPr lang="en-IN" sz="2000" dirty="0">
                        <a:latin typeface="Calibri"/>
                        <a:ea typeface="Calibri"/>
                        <a:cs typeface="Times New Roman"/>
                      </a:endParaRPr>
                    </a:p>
                  </a:txBody>
                  <a:tcPr marL="68580" marR="68580" marT="0" marB="0"/>
                </a:tc>
              </a:tr>
              <a:tr h="562284">
                <a:tc>
                  <a:txBody>
                    <a:bodyPr/>
                    <a:lstStyle/>
                    <a:p>
                      <a:pPr indent="457200" algn="ctr">
                        <a:lnSpc>
                          <a:spcPct val="115000"/>
                        </a:lnSpc>
                        <a:spcAft>
                          <a:spcPts val="0"/>
                        </a:spcAft>
                      </a:pPr>
                      <a:r>
                        <a:rPr lang="en-IN" sz="2000" b="1" dirty="0">
                          <a:solidFill>
                            <a:srgbClr val="231F20"/>
                          </a:solidFill>
                          <a:latin typeface="TimesNewRoman"/>
                          <a:ea typeface="Calibri"/>
                          <a:cs typeface="TimesNewRoman"/>
                        </a:rPr>
                        <a:t>Oral Cancer</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dirty="0">
                          <a:solidFill>
                            <a:srgbClr val="231F20"/>
                          </a:solidFill>
                          <a:latin typeface="TimesNewRoman"/>
                          <a:ea typeface="Calibri"/>
                          <a:cs typeface="TimesNewRoman"/>
                        </a:rPr>
                        <a:t>0.35</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dirty="0">
                          <a:solidFill>
                            <a:srgbClr val="231F20"/>
                          </a:solidFill>
                          <a:latin typeface="TimesNewRoman"/>
                          <a:ea typeface="Calibri"/>
                          <a:cs typeface="TimesNewRoman"/>
                        </a:rPr>
                        <a:t>43</a:t>
                      </a:r>
                      <a:endParaRPr lang="en-IN" sz="2000" dirty="0">
                        <a:latin typeface="Calibri"/>
                        <a:ea typeface="Calibri"/>
                        <a:cs typeface="Times New Roman"/>
                      </a:endParaRPr>
                    </a:p>
                  </a:txBody>
                  <a:tcPr marL="68580" marR="68580" marT="0" marB="0"/>
                </a:tc>
              </a:tr>
              <a:tr h="591197">
                <a:tc>
                  <a:txBody>
                    <a:bodyPr/>
                    <a:lstStyle/>
                    <a:p>
                      <a:pPr algn="ctr">
                        <a:lnSpc>
                          <a:spcPct val="115000"/>
                        </a:lnSpc>
                        <a:spcAft>
                          <a:spcPts val="0"/>
                        </a:spcAft>
                      </a:pPr>
                      <a:r>
                        <a:rPr lang="en-IN" sz="2000" b="1" dirty="0">
                          <a:solidFill>
                            <a:srgbClr val="231F20"/>
                          </a:solidFill>
                          <a:latin typeface="TimesNewRoman"/>
                          <a:ea typeface="Calibri"/>
                          <a:cs typeface="TimesNewRoman"/>
                        </a:rPr>
                        <a:t>Coronary heart disease</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dirty="0">
                          <a:solidFill>
                            <a:srgbClr val="231F20"/>
                          </a:solidFill>
                          <a:latin typeface="TimesNewRoman"/>
                          <a:ea typeface="Calibri"/>
                          <a:cs typeface="TimesNewRoman"/>
                        </a:rPr>
                        <a:t>2.4</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dirty="0">
                          <a:solidFill>
                            <a:srgbClr val="231F20"/>
                          </a:solidFill>
                          <a:latin typeface="TimesNewRoman"/>
                          <a:ea typeface="Calibri"/>
                          <a:cs typeface="TimesNewRoman"/>
                        </a:rPr>
                        <a:t>10</a:t>
                      </a:r>
                      <a:endParaRPr lang="en-IN" sz="2000" dirty="0">
                        <a:latin typeface="Calibri"/>
                        <a:ea typeface="Calibri"/>
                        <a:cs typeface="Times New Roman"/>
                      </a:endParaRPr>
                    </a:p>
                  </a:txBody>
                  <a:tcPr marL="68580" marR="68580" marT="0" marB="0"/>
                </a:tc>
              </a:tr>
              <a:tr h="562284">
                <a:tc>
                  <a:txBody>
                    <a:bodyPr/>
                    <a:lstStyle/>
                    <a:p>
                      <a:pPr algn="ctr">
                        <a:lnSpc>
                          <a:spcPct val="115000"/>
                        </a:lnSpc>
                        <a:spcAft>
                          <a:spcPts val="0"/>
                        </a:spcAft>
                      </a:pPr>
                      <a:r>
                        <a:rPr lang="en-IN" sz="2000" b="1" dirty="0">
                          <a:solidFill>
                            <a:srgbClr val="231F20"/>
                          </a:solidFill>
                          <a:latin typeface="TimesNewRoman"/>
                          <a:ea typeface="Calibri"/>
                          <a:cs typeface="TimesNewRoman"/>
                        </a:rPr>
                        <a:t>Heart failure</a:t>
                      </a:r>
                      <a:endParaRPr lang="en-IN" sz="2000" dirty="0">
                        <a:latin typeface="Calibri"/>
                        <a:ea typeface="Calibri"/>
                        <a:cs typeface="Times New Roman"/>
                      </a:endParaRPr>
                    </a:p>
                  </a:txBody>
                  <a:tcPr marL="68580" marR="68580" marT="0" marB="0"/>
                </a:tc>
                <a:tc>
                  <a:txBody>
                    <a:bodyPr/>
                    <a:lstStyle/>
                    <a:p>
                      <a:pPr algn="ctr">
                        <a:lnSpc>
                          <a:spcPct val="115000"/>
                        </a:lnSpc>
                        <a:spcAft>
                          <a:spcPts val="0"/>
                        </a:spcAft>
                      </a:pPr>
                      <a:r>
                        <a:rPr lang="en-IN" sz="2000" b="1">
                          <a:solidFill>
                            <a:srgbClr val="231F20"/>
                          </a:solidFill>
                          <a:latin typeface="TimesNewRoman"/>
                          <a:ea typeface="Calibri"/>
                          <a:cs typeface="TimesNewRoman"/>
                        </a:rPr>
                        <a:t>2.2</a:t>
                      </a:r>
                      <a:endParaRPr lang="en-IN" sz="2000">
                        <a:latin typeface="Calibri"/>
                        <a:ea typeface="Calibri"/>
                        <a:cs typeface="Times New Roman"/>
                      </a:endParaRPr>
                    </a:p>
                  </a:txBody>
                  <a:tcPr marL="68580" marR="68580" marT="0" marB="0"/>
                </a:tc>
                <a:tc>
                  <a:txBody>
                    <a:bodyPr/>
                    <a:lstStyle/>
                    <a:p>
                      <a:pPr algn="ctr">
                        <a:lnSpc>
                          <a:spcPct val="115000"/>
                        </a:lnSpc>
                        <a:spcAft>
                          <a:spcPts val="0"/>
                        </a:spcAft>
                      </a:pPr>
                      <a:r>
                        <a:rPr lang="en-IN" sz="2000" b="1" dirty="0">
                          <a:solidFill>
                            <a:srgbClr val="231F20"/>
                          </a:solidFill>
                          <a:latin typeface="TimesNewRoman"/>
                          <a:ea typeface="Calibri"/>
                          <a:cs typeface="TimesNewRoman"/>
                        </a:rPr>
                        <a:t>9</a:t>
                      </a:r>
                      <a:endParaRPr lang="en-IN"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IN" dirty="0" smtClean="0"/>
              <a:t>District NCD CAMP</a:t>
            </a:r>
            <a:endParaRPr lang="en-IN" dirty="0"/>
          </a:p>
        </p:txBody>
      </p:sp>
      <p:pic>
        <p:nvPicPr>
          <p:cNvPr id="4" name="Picture 7" descr="D:\DISTRICT NCD CELL ARVALLI\NPCDCS\CAMP\JILLAPANCHAYAT\camp photo\DSC03565.JPG"/>
          <p:cNvPicPr>
            <a:picLocks noGrp="1" noChangeAspect="1" noChangeArrowheads="1"/>
          </p:cNvPicPr>
          <p:nvPr>
            <p:ph idx="1"/>
          </p:nvPr>
        </p:nvPicPr>
        <p:blipFill>
          <a:blip r:embed="rId3"/>
          <a:srcRect/>
          <a:stretch>
            <a:fillRect/>
          </a:stretch>
        </p:blipFill>
        <p:spPr bwMode="auto">
          <a:xfrm>
            <a:off x="500035" y="1285875"/>
            <a:ext cx="4714908" cy="4840288"/>
          </a:xfrm>
          <a:prstGeom prst="rect">
            <a:avLst/>
          </a:prstGeom>
          <a:noFill/>
          <a:ln w="9525">
            <a:noFill/>
            <a:miter lim="800000"/>
            <a:headEnd/>
            <a:tailEnd/>
          </a:ln>
        </p:spPr>
      </p:pic>
      <p:pic>
        <p:nvPicPr>
          <p:cNvPr id="5" name="Picture 3" descr="D:\DISTRICT NCD CELL ARVALLI\NPCDCS\WORLD HEALTH DAY-2016\PHOTO\06-04-2016 Cottage Hospital Camp\IMG20160406164442.jpg"/>
          <p:cNvPicPr>
            <a:picLocks noChangeAspect="1" noChangeArrowheads="1"/>
          </p:cNvPicPr>
          <p:nvPr/>
        </p:nvPicPr>
        <p:blipFill>
          <a:blip r:embed="rId4"/>
          <a:srcRect/>
          <a:stretch>
            <a:fillRect/>
          </a:stretch>
        </p:blipFill>
        <p:spPr bwMode="auto">
          <a:xfrm>
            <a:off x="5286380" y="1285860"/>
            <a:ext cx="3643338" cy="2643206"/>
          </a:xfrm>
          <a:prstGeom prst="rect">
            <a:avLst/>
          </a:prstGeom>
          <a:noFill/>
          <a:ln w="9525">
            <a:noFill/>
            <a:miter lim="800000"/>
            <a:headEnd/>
            <a:tailEnd/>
          </a:ln>
        </p:spPr>
      </p:pic>
      <p:pic>
        <p:nvPicPr>
          <p:cNvPr id="6" name="Picture 6" descr="D:\DISTRICT NCD CELL ARVALLI\NPCDCS\WORLD HEALTH DAY-2016\PHOTO\06-04-2016 Cottage Hospital Camp\IMG20160406163056.jpg"/>
          <p:cNvPicPr>
            <a:picLocks noChangeAspect="1" noChangeArrowheads="1"/>
          </p:cNvPicPr>
          <p:nvPr/>
        </p:nvPicPr>
        <p:blipFill>
          <a:blip r:embed="rId5"/>
          <a:srcRect/>
          <a:stretch>
            <a:fillRect/>
          </a:stretch>
        </p:blipFill>
        <p:spPr bwMode="auto">
          <a:xfrm>
            <a:off x="5286380" y="3913827"/>
            <a:ext cx="3622677" cy="2672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CAMP ON 1/5/2016</a:t>
            </a:r>
            <a:endParaRPr lang="en-IN" dirty="0"/>
          </a:p>
        </p:txBody>
      </p:sp>
      <p:pic>
        <p:nvPicPr>
          <p:cNvPr id="4" name="Content Placeholder 3" descr="IMG20160501101553.jpg"/>
          <p:cNvPicPr>
            <a:picLocks noGrp="1" noChangeAspect="1"/>
          </p:cNvPicPr>
          <p:nvPr>
            <p:ph idx="1"/>
          </p:nvPr>
        </p:nvPicPr>
        <p:blipFill>
          <a:blip r:embed="rId2"/>
          <a:srcRect/>
          <a:stretch>
            <a:fillRect/>
          </a:stretch>
        </p:blipFill>
        <p:spPr>
          <a:xfrm>
            <a:off x="571472" y="1245907"/>
            <a:ext cx="4357693" cy="2968911"/>
          </a:xfrm>
        </p:spPr>
      </p:pic>
      <p:pic>
        <p:nvPicPr>
          <p:cNvPr id="5" name="Picture 5" descr="IMG20160501101301.jpg"/>
          <p:cNvPicPr>
            <a:picLocks noChangeAspect="1"/>
          </p:cNvPicPr>
          <p:nvPr/>
        </p:nvPicPr>
        <p:blipFill>
          <a:blip r:embed="rId3"/>
          <a:srcRect/>
          <a:stretch>
            <a:fillRect/>
          </a:stretch>
        </p:blipFill>
        <p:spPr bwMode="auto">
          <a:xfrm>
            <a:off x="4964879" y="1285860"/>
            <a:ext cx="4179122" cy="2857520"/>
          </a:xfrm>
          <a:prstGeom prst="rect">
            <a:avLst/>
          </a:prstGeom>
          <a:noFill/>
          <a:ln w="9525">
            <a:noFill/>
            <a:miter lim="800000"/>
            <a:headEnd/>
            <a:tailEnd/>
          </a:ln>
        </p:spPr>
      </p:pic>
      <p:pic>
        <p:nvPicPr>
          <p:cNvPr id="6" name="Picture 6" descr="IMG20160501101306.jpg"/>
          <p:cNvPicPr>
            <a:picLocks noChangeAspect="1"/>
          </p:cNvPicPr>
          <p:nvPr/>
        </p:nvPicPr>
        <p:blipFill>
          <a:blip r:embed="rId4"/>
          <a:srcRect/>
          <a:stretch>
            <a:fillRect/>
          </a:stretch>
        </p:blipFill>
        <p:spPr bwMode="auto">
          <a:xfrm>
            <a:off x="714348" y="4286256"/>
            <a:ext cx="4286280" cy="2259012"/>
          </a:xfrm>
          <a:prstGeom prst="rect">
            <a:avLst/>
          </a:prstGeom>
          <a:noFill/>
          <a:ln w="9525">
            <a:noFill/>
            <a:miter lim="800000"/>
            <a:headEnd/>
            <a:tailEnd/>
          </a:ln>
        </p:spPr>
      </p:pic>
      <p:pic>
        <p:nvPicPr>
          <p:cNvPr id="7" name="Picture 7" descr="IMG20160501103306.jpg"/>
          <p:cNvPicPr>
            <a:picLocks noChangeAspect="1"/>
          </p:cNvPicPr>
          <p:nvPr/>
        </p:nvPicPr>
        <p:blipFill>
          <a:blip r:embed="rId5"/>
          <a:srcRect/>
          <a:stretch>
            <a:fillRect/>
          </a:stretch>
        </p:blipFill>
        <p:spPr bwMode="auto">
          <a:xfrm>
            <a:off x="5072066" y="4214818"/>
            <a:ext cx="4071934"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42918"/>
            <a:ext cx="7855294" cy="857256"/>
          </a:xfrm>
        </p:spPr>
        <p:txBody>
          <a:bodyPr>
            <a:normAutofit/>
          </a:bodyPr>
          <a:lstStyle/>
          <a:p>
            <a:pPr algn="ctr"/>
            <a:r>
              <a:rPr lang="en-IN" sz="3200" dirty="0" smtClean="0">
                <a:latin typeface="Times New Roman" pitchFamily="18" charset="0"/>
                <a:cs typeface="Times New Roman" pitchFamily="18" charset="0"/>
              </a:rPr>
              <a:t>RECOMMENDATIONS</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502920" y="1928802"/>
            <a:ext cx="8183880" cy="3357586"/>
          </a:xfrm>
        </p:spPr>
        <p:txBody>
          <a:bodyPr>
            <a:normAutofit fontScale="70000" lnSpcReduction="20000"/>
          </a:bodyPr>
          <a:lstStyle/>
          <a:p>
            <a:pPr lvl="0"/>
            <a:r>
              <a:rPr lang="en-IN" dirty="0" smtClean="0"/>
              <a:t>To increase the availability of endocrinologists.</a:t>
            </a:r>
          </a:p>
          <a:p>
            <a:pPr lvl="0"/>
            <a:r>
              <a:rPr lang="en-IN" dirty="0" smtClean="0"/>
              <a:t>Emphasis on improving the literacy rate of the population.</a:t>
            </a:r>
          </a:p>
          <a:p>
            <a:pPr lvl="0"/>
            <a:r>
              <a:rPr lang="en-IN" dirty="0" smtClean="0"/>
              <a:t>Diabetes education must be imparted by every clinician as per standard norms.</a:t>
            </a:r>
          </a:p>
          <a:p>
            <a:pPr lvl="0"/>
            <a:r>
              <a:rPr lang="en-IN" dirty="0" smtClean="0"/>
              <a:t>Generalist or primary care physician should be enriched with more knowledge by CME and other programmes.</a:t>
            </a:r>
          </a:p>
          <a:p>
            <a:pPr lvl="0"/>
            <a:r>
              <a:rPr lang="en-IN" dirty="0" smtClean="0"/>
              <a:t>Media and Non Government Organisation should be involved in the daunting task of removing misbelieves, ignorance and instituting diabetes preventive measures in the community</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4613160"/>
          </a:xfrm>
        </p:spPr>
        <p:txBody>
          <a:bodyPr>
            <a:normAutofit/>
          </a:bodyPr>
          <a:lstStyle/>
          <a:p>
            <a:r>
              <a:rPr lang="en-IN" dirty="0" smtClean="0">
                <a:latin typeface="Times New Roman" pitchFamily="18" charset="0"/>
                <a:cs typeface="Times New Roman" pitchFamily="18" charset="0"/>
              </a:rPr>
              <a:t>It can be caused either due to the lack of insulin ( type 1diabetes ) or, because the body’s cells fail to respond to the insulin produced (type 2 Diabetes).</a:t>
            </a:r>
          </a:p>
          <a:p>
            <a:pPr>
              <a:buNone/>
            </a:pP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Some of the common symptoms of diabetes are hunger, frequent urination and increased thirst . While type 1 diabetes is usually genetic, type 2diabetes is caused more by lifestyle factors.</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42918"/>
            <a:ext cx="8183880" cy="714380"/>
          </a:xfrm>
        </p:spPr>
        <p:txBody>
          <a:bodyPr/>
          <a:lstStyle/>
          <a:p>
            <a:pPr algn="ctr"/>
            <a:r>
              <a:rPr lang="en-IN" dirty="0" smtClean="0">
                <a:latin typeface="Times New Roman" pitchFamily="18" charset="0"/>
                <a:cs typeface="Times New Roman" pitchFamily="18" charset="0"/>
              </a:rPr>
              <a:t>CONCLUSION</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502920" y="1357298"/>
            <a:ext cx="8183880" cy="3786214"/>
          </a:xfrm>
        </p:spPr>
        <p:txBody>
          <a:bodyPr>
            <a:normAutofit fontScale="62500" lnSpcReduction="20000"/>
          </a:bodyPr>
          <a:lstStyle/>
          <a:p>
            <a:pPr>
              <a:buNone/>
            </a:pPr>
            <a:r>
              <a:rPr lang="en-IN" dirty="0" smtClean="0"/>
              <a:t>To sum up, the present study provides an updated quantification of the growing public health burden of diabetes in </a:t>
            </a:r>
            <a:r>
              <a:rPr lang="en-IN" dirty="0" err="1" smtClean="0"/>
              <a:t>Arvalli</a:t>
            </a:r>
            <a:r>
              <a:rPr lang="en-IN" dirty="0" smtClean="0"/>
              <a:t> region. Faulty dietary and lifestyle habits may be held responsible for increasing diabetes prevalence. As diabetes is primarily a lifestyle disorder, thus, only by improving the daily routine and adopting suitable dietary habits, one can maintain the metabolism to normal and curb the pathology of diabetes to a good extent. Extremely important areas of research could be identifying the risk factors involved in diabetes in people of different geographical regions. Type 2 diabetes is an endemic health problem; therefore, socioeconomic, </a:t>
            </a:r>
            <a:r>
              <a:rPr lang="en-IN" dirty="0" err="1" smtClean="0"/>
              <a:t>behavioral</a:t>
            </a:r>
            <a:r>
              <a:rPr lang="en-IN" dirty="0" smtClean="0"/>
              <a:t> and nutritional issues relating to it should be highlighted and addressed. It is suggested that life-style approach in accordance with the geographical habitat, diet, physical activity and the rest should be defined as adaptation</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3325" y="2967335"/>
            <a:ext cx="4285725"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1480"/>
            <a:ext cx="6640848" cy="1000132"/>
          </a:xfrm>
        </p:spPr>
        <p:txBody>
          <a:bodyPr>
            <a:normAutofit/>
          </a:bodyPr>
          <a:lstStyle/>
          <a:p>
            <a:pPr algn="ctr"/>
            <a:r>
              <a:rPr lang="en-IN" dirty="0" smtClean="0"/>
              <a:t>Background of District</a:t>
            </a:r>
            <a:endParaRPr lang="en-IN" dirty="0"/>
          </a:p>
        </p:txBody>
      </p:sp>
      <p:sp>
        <p:nvSpPr>
          <p:cNvPr id="3" name="Content Placeholder 2"/>
          <p:cNvSpPr>
            <a:spLocks noGrp="1"/>
          </p:cNvSpPr>
          <p:nvPr>
            <p:ph idx="1"/>
          </p:nvPr>
        </p:nvSpPr>
        <p:spPr>
          <a:xfrm>
            <a:off x="502920" y="1928802"/>
            <a:ext cx="8183880" cy="2789502"/>
          </a:xfrm>
        </p:spPr>
        <p:txBody>
          <a:bodyPr>
            <a:normAutofit fontScale="92500" lnSpcReduction="10000"/>
          </a:bodyPr>
          <a:lstStyle/>
          <a:p>
            <a:r>
              <a:rPr lang="en-IN" dirty="0" err="1" smtClean="0"/>
              <a:t>Arvalli</a:t>
            </a:r>
            <a:r>
              <a:rPr lang="en-IN" dirty="0" smtClean="0"/>
              <a:t> district is one of the 26 districts of </a:t>
            </a:r>
            <a:r>
              <a:rPr lang="en-IN" dirty="0" smtClean="0">
                <a:hlinkClick r:id="rId2"/>
              </a:rPr>
              <a:t>Gujarat</a:t>
            </a:r>
            <a:r>
              <a:rPr lang="en-IN" dirty="0" smtClean="0"/>
              <a:t> state in north </a:t>
            </a:r>
            <a:r>
              <a:rPr lang="en-IN" dirty="0" smtClean="0">
                <a:hlinkClick r:id="rId3"/>
              </a:rPr>
              <a:t>India.</a:t>
            </a:r>
            <a:r>
              <a:rPr lang="en-IN" dirty="0" smtClean="0"/>
              <a:t> The district is divided into 6 blocks and 32 PHCs, one Sub District Hospital (SDH) , 8 CHC, 215 Sub round of </a:t>
            </a:r>
            <a:r>
              <a:rPr lang="en-IN" dirty="0" err="1" smtClean="0"/>
              <a:t>DistrictCentre</a:t>
            </a:r>
            <a:r>
              <a:rPr lang="en-IN" dirty="0" smtClean="0"/>
              <a:t>, </a:t>
            </a:r>
            <a:r>
              <a:rPr lang="en-IN" dirty="0" err="1" smtClean="0"/>
              <a:t>Modasa</a:t>
            </a:r>
            <a:r>
              <a:rPr lang="en-IN" dirty="0" smtClean="0"/>
              <a:t> city is the administrative headquarters of this district.</a:t>
            </a:r>
          </a:p>
          <a:p>
            <a:r>
              <a:rPr lang="en-IN" dirty="0" smtClean="0"/>
              <a:t>Total population 1088827.</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7232"/>
            <a:ext cx="7212352" cy="928694"/>
          </a:xfrm>
        </p:spPr>
        <p:txBody>
          <a:bodyPr>
            <a:normAutofit/>
          </a:bodyPr>
          <a:lstStyle/>
          <a:p>
            <a:pPr algn="ctr"/>
            <a:r>
              <a:rPr lang="en-IN" u="sng" dirty="0" smtClean="0">
                <a:latin typeface="Times New Roman" pitchFamily="18" charset="0"/>
                <a:cs typeface="Times New Roman" pitchFamily="18" charset="0"/>
              </a:rPr>
              <a:t>Diabetes Mortality</a:t>
            </a:r>
            <a:endParaRPr lang="en-IN" u="sng" dirty="0">
              <a:latin typeface="Times New Roman" pitchFamily="18" charset="0"/>
              <a:cs typeface="Times New Roman" pitchFamily="18" charset="0"/>
            </a:endParaRPr>
          </a:p>
        </p:txBody>
      </p:sp>
      <p:sp>
        <p:nvSpPr>
          <p:cNvPr id="3" name="Content Placeholder 2"/>
          <p:cNvSpPr>
            <a:spLocks noGrp="1"/>
          </p:cNvSpPr>
          <p:nvPr>
            <p:ph idx="1"/>
          </p:nvPr>
        </p:nvSpPr>
        <p:spPr>
          <a:xfrm>
            <a:off x="502920" y="2214554"/>
            <a:ext cx="8183880" cy="3214710"/>
          </a:xfrm>
        </p:spPr>
        <p:txBody>
          <a:bodyPr>
            <a:normAutofit/>
          </a:bodyPr>
          <a:lstStyle/>
          <a:p>
            <a:r>
              <a:rPr lang="en-IN" dirty="0" smtClean="0">
                <a:latin typeface="Times New Roman" pitchFamily="18" charset="0"/>
                <a:cs typeface="Times New Roman" pitchFamily="18" charset="0"/>
              </a:rPr>
              <a:t>4.8 million people died due to diabetes in 2012 and half of all people who die of diabetes under the age 60.</a:t>
            </a:r>
          </a:p>
          <a:p>
            <a:r>
              <a:rPr lang="en-IN" dirty="0" smtClean="0">
                <a:latin typeface="Times New Roman" pitchFamily="18" charset="0"/>
                <a:cs typeface="Times New Roman" pitchFamily="18" charset="0"/>
              </a:rPr>
              <a:t>India has a high prevalence of diabetes mellitus and the numbers are increasing at an alarming rate. In India alone, diabetes is expected to increase from 40.6 million in 2006 to 79.4 million by 2030. In India</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smtClean="0">
                <a:latin typeface="Times New Roman" pitchFamily="18" charset="0"/>
                <a:cs typeface="Times New Roman" pitchFamily="18" charset="0"/>
              </a:rPr>
              <a:t>Gujarat having the second highest number of diabetics in the country after Tamil Nadu. Guajarati’s were genetically prone to the disease.</a:t>
            </a:r>
          </a:p>
          <a:p>
            <a:pPr>
              <a:buNone/>
            </a:pP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Diabetes is a worldwide spreader disease with high morbidity and mortality rate. It is considered as 2nd most common cause that is associated with higher mortality. Diabetes can cause many complications.</a:t>
            </a:r>
          </a:p>
          <a:p>
            <a:pPr>
              <a:buNone/>
            </a:pP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r>
              <a:rPr lang="en-IN" dirty="0" smtClean="0"/>
              <a:t>Gujarat </a:t>
            </a:r>
            <a:r>
              <a:rPr lang="en-IN" dirty="0" smtClean="0"/>
              <a:t> is </a:t>
            </a:r>
            <a:r>
              <a:rPr lang="en-IN" dirty="0" smtClean="0"/>
              <a:t>called as </a:t>
            </a:r>
            <a:r>
              <a:rPr lang="en-IN" dirty="0" smtClean="0"/>
              <a:t>capital </a:t>
            </a:r>
            <a:r>
              <a:rPr lang="en-IN" dirty="0" smtClean="0"/>
              <a:t>of silent killer diabetes</a:t>
            </a:r>
            <a:r>
              <a:rPr lang="en-IN" dirty="0" smtClean="0"/>
              <a:t>.</a:t>
            </a:r>
          </a:p>
          <a:p>
            <a:pPr marL="514350" indent="-514350">
              <a:buNone/>
            </a:pPr>
            <a:endParaRPr lang="en-IN" dirty="0" smtClean="0"/>
          </a:p>
          <a:p>
            <a:pPr marL="514350" indent="-514350"/>
            <a:r>
              <a:rPr lang="en-IN" dirty="0" smtClean="0"/>
              <a:t>Worldwide , only half of all people with diabetes are diagnosed, so significant number already have serious medical complications associated with </a:t>
            </a:r>
            <a:r>
              <a:rPr lang="en-IN" dirty="0" err="1" smtClean="0"/>
              <a:t>hyperglycemia</a:t>
            </a:r>
            <a:r>
              <a:rPr lang="en-IN" dirty="0" smtClean="0"/>
              <a:t> by the time they see a doctors.</a:t>
            </a:r>
          </a:p>
          <a:p>
            <a:pPr marL="514350" indent="-514350"/>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14356"/>
            <a:ext cx="7926732" cy="1000132"/>
          </a:xfrm>
        </p:spPr>
        <p:txBody>
          <a:bodyPr>
            <a:normAutofit/>
          </a:bodyPr>
          <a:lstStyle/>
          <a:p>
            <a:pPr algn="ctr"/>
            <a:r>
              <a:rPr lang="en-IN" sz="3200" dirty="0" smtClean="0">
                <a:latin typeface="Times New Roman" pitchFamily="18" charset="0"/>
                <a:cs typeface="Times New Roman" pitchFamily="18" charset="0"/>
              </a:rPr>
              <a:t>Global</a:t>
            </a:r>
            <a:r>
              <a:rPr lang="en-IN" sz="4000" dirty="0" smtClean="0">
                <a:latin typeface="Times New Roman" pitchFamily="18" charset="0"/>
                <a:cs typeface="Times New Roman" pitchFamily="18" charset="0"/>
              </a:rPr>
              <a:t> Scenario </a:t>
            </a:r>
            <a:endParaRPr lang="en-IN" sz="4000" dirty="0">
              <a:latin typeface="Times New Roman" pitchFamily="18" charset="0"/>
              <a:cs typeface="Times New Roman" pitchFamily="18" charset="0"/>
            </a:endParaRPr>
          </a:p>
        </p:txBody>
      </p:sp>
      <p:sp>
        <p:nvSpPr>
          <p:cNvPr id="3" name="Content Placeholder 2"/>
          <p:cNvSpPr>
            <a:spLocks noGrp="1"/>
          </p:cNvSpPr>
          <p:nvPr>
            <p:ph idx="1"/>
          </p:nvPr>
        </p:nvSpPr>
        <p:spPr>
          <a:xfrm>
            <a:off x="502920" y="1714488"/>
            <a:ext cx="8183880" cy="3286148"/>
          </a:xfrm>
        </p:spPr>
        <p:txBody>
          <a:bodyPr>
            <a:normAutofit fontScale="77500" lnSpcReduction="20000"/>
          </a:bodyPr>
          <a:lstStyle/>
          <a:p>
            <a:r>
              <a:rPr lang="en-IN" dirty="0" smtClean="0">
                <a:latin typeface="Times New Roman" pitchFamily="18" charset="0"/>
                <a:cs typeface="Times New Roman" pitchFamily="18" charset="0"/>
              </a:rPr>
              <a:t>Prevalence is 40%(1995) which will be 5.4% in 2025, 2%- 5%in western communities and developing countries as 10% or, even 20%.</a:t>
            </a:r>
          </a:p>
          <a:p>
            <a:pPr>
              <a:buNone/>
            </a:pPr>
            <a:r>
              <a:rPr lang="en-IN" sz="3600" dirty="0" smtClean="0">
                <a:solidFill>
                  <a:srgbClr val="FF0000"/>
                </a:solidFill>
                <a:latin typeface="Times New Roman" pitchFamily="18" charset="0"/>
                <a:cs typeface="Times New Roman" pitchFamily="18" charset="0"/>
              </a:rPr>
              <a:t>Indian Scenario </a:t>
            </a:r>
          </a:p>
          <a:p>
            <a:pPr>
              <a:buFont typeface="Arial" pitchFamily="34" charset="0"/>
              <a:buChar char="•"/>
            </a:pPr>
            <a:r>
              <a:rPr lang="en-IN" sz="2400" dirty="0" smtClean="0">
                <a:latin typeface="Times New Roman" pitchFamily="18" charset="0"/>
                <a:cs typeface="Times New Roman" pitchFamily="18" charset="0"/>
              </a:rPr>
              <a:t>Prevalence </a:t>
            </a:r>
            <a:r>
              <a:rPr lang="en-IN" sz="2400" dirty="0" smtClean="0">
                <a:latin typeface="Times New Roman" pitchFamily="18" charset="0"/>
                <a:cs typeface="Times New Roman" pitchFamily="18" charset="0"/>
              </a:rPr>
              <a:t>of range from 2.1% in 1972 to 12%in 2001.</a:t>
            </a:r>
          </a:p>
          <a:p>
            <a:pPr>
              <a:buNone/>
            </a:pPr>
            <a:endParaRPr lang="en-IN" sz="2400" dirty="0" smtClean="0">
              <a:latin typeface="Times New Roman" pitchFamily="18" charset="0"/>
              <a:cs typeface="Times New Roman" pitchFamily="18" charset="0"/>
            </a:endParaRPr>
          </a:p>
          <a:p>
            <a:pPr>
              <a:buFont typeface="Arial" pitchFamily="34" charset="0"/>
              <a:buChar char="•"/>
            </a:pPr>
            <a:r>
              <a:rPr lang="en-IN" sz="2400" dirty="0" smtClean="0">
                <a:latin typeface="Times New Roman" pitchFamily="18" charset="0"/>
                <a:cs typeface="Times New Roman" pitchFamily="18" charset="0"/>
              </a:rPr>
              <a:t>In southern India studies showed a 40% increased in Prevalence over a period of 6 years</a:t>
            </a:r>
            <a:r>
              <a:rPr lang="en-IN" sz="2400" dirty="0" smtClean="0">
                <a:latin typeface="Times New Roman" pitchFamily="18" charset="0"/>
                <a:cs typeface="Times New Roman" pitchFamily="18" charset="0"/>
              </a:rPr>
              <a:t>.</a:t>
            </a:r>
          </a:p>
          <a:p>
            <a:pPr>
              <a:buNone/>
            </a:pPr>
            <a:endParaRPr lang="en-IN" sz="2400" dirty="0" smtClean="0">
              <a:latin typeface="Times New Roman" pitchFamily="18" charset="0"/>
              <a:cs typeface="Times New Roman" pitchFamily="18" charset="0"/>
            </a:endParaRPr>
          </a:p>
          <a:p>
            <a:pPr>
              <a:buFont typeface="Arial" pitchFamily="34" charset="0"/>
              <a:buChar char="•"/>
            </a:pPr>
            <a:r>
              <a:rPr lang="en-IN" sz="2400" dirty="0" smtClean="0">
                <a:latin typeface="Times New Roman" pitchFamily="18" charset="0"/>
                <a:cs typeface="Times New Roman" pitchFamily="18" charset="0"/>
              </a:rPr>
              <a:t>IN Gujarat prevalence rate of diabetes is 1.5%, and </a:t>
            </a:r>
            <a:r>
              <a:rPr lang="en-IN" sz="2400" dirty="0" err="1" smtClean="0">
                <a:latin typeface="Times New Roman" pitchFamily="18" charset="0"/>
                <a:cs typeface="Times New Roman" pitchFamily="18" charset="0"/>
              </a:rPr>
              <a:t>arvalli</a:t>
            </a:r>
            <a:r>
              <a:rPr lang="en-IN" sz="2400" dirty="0" smtClean="0">
                <a:latin typeface="Times New Roman" pitchFamily="18" charset="0"/>
                <a:cs typeface="Times New Roman" pitchFamily="18" charset="0"/>
              </a:rPr>
              <a:t> district 1.3% prevalence rate.</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85794"/>
            <a:ext cx="7426666" cy="785818"/>
          </a:xfrm>
        </p:spPr>
        <p:txBody>
          <a:bodyPr>
            <a:normAutofit/>
          </a:bodyPr>
          <a:lstStyle/>
          <a:p>
            <a:pPr algn="ctr"/>
            <a:r>
              <a:rPr lang="en-IN" dirty="0" smtClean="0"/>
              <a:t>Types of Diabetes</a:t>
            </a:r>
            <a:endParaRPr lang="en-IN" dirty="0"/>
          </a:p>
        </p:txBody>
      </p:sp>
      <p:sp>
        <p:nvSpPr>
          <p:cNvPr id="3" name="Content Placeholder 2"/>
          <p:cNvSpPr>
            <a:spLocks noGrp="1"/>
          </p:cNvSpPr>
          <p:nvPr>
            <p:ph idx="1"/>
          </p:nvPr>
        </p:nvSpPr>
        <p:spPr>
          <a:xfrm>
            <a:off x="502920" y="2214554"/>
            <a:ext cx="8183880" cy="2503750"/>
          </a:xfrm>
        </p:spPr>
        <p:txBody>
          <a:bodyPr/>
          <a:lstStyle/>
          <a:p>
            <a:pPr lvl="0" fontAlgn="base">
              <a:spcAft>
                <a:spcPct val="0"/>
              </a:spcAft>
              <a:buFontTx/>
              <a:buChar char="•"/>
            </a:pPr>
            <a:r>
              <a:rPr lang="en-US" sz="2400" kern="0" dirty="0" smtClean="0">
                <a:solidFill>
                  <a:srgbClr val="171717"/>
                </a:solidFill>
                <a:latin typeface="Arial"/>
                <a:ea typeface="MS PGothic" panose="020B0600070205080204" pitchFamily="34" charset="-128"/>
              </a:rPr>
              <a:t>Type 1</a:t>
            </a:r>
          </a:p>
          <a:p>
            <a:pPr lvl="0" fontAlgn="base">
              <a:spcAft>
                <a:spcPct val="0"/>
              </a:spcAft>
              <a:buFontTx/>
              <a:buChar char="•"/>
            </a:pPr>
            <a:r>
              <a:rPr lang="en-US" sz="2400" kern="0" dirty="0" smtClean="0">
                <a:solidFill>
                  <a:srgbClr val="171717"/>
                </a:solidFill>
                <a:latin typeface="Arial"/>
                <a:ea typeface="MS PGothic" panose="020B0600070205080204" pitchFamily="34" charset="-128"/>
              </a:rPr>
              <a:t>Type 2</a:t>
            </a:r>
          </a:p>
          <a:p>
            <a:pPr lvl="0" fontAlgn="base">
              <a:spcAft>
                <a:spcPct val="0"/>
              </a:spcAft>
              <a:buFontTx/>
              <a:buChar char="•"/>
            </a:pPr>
            <a:r>
              <a:rPr lang="en-US" sz="2400" kern="0" dirty="0" smtClean="0">
                <a:solidFill>
                  <a:srgbClr val="171717"/>
                </a:solidFill>
                <a:latin typeface="Arial"/>
                <a:ea typeface="MS PGothic" panose="020B0600070205080204" pitchFamily="34" charset="-128"/>
              </a:rPr>
              <a:t>Gestational diabetes</a:t>
            </a:r>
          </a:p>
          <a:p>
            <a:pPr lvl="0" fontAlgn="base">
              <a:spcAft>
                <a:spcPct val="0"/>
              </a:spcAft>
              <a:buNone/>
            </a:pPr>
            <a:endParaRPr lang="en-US" sz="2400" kern="0" dirty="0" smtClean="0">
              <a:solidFill>
                <a:srgbClr val="171717"/>
              </a:solidFill>
              <a:latin typeface="Arial"/>
              <a:ea typeface="MS PGothic" panose="020B0600070205080204" pitchFamily="34" charset="-128"/>
            </a:endParaRPr>
          </a:p>
          <a:p>
            <a:pPr>
              <a:buNone/>
            </a:pPr>
            <a:r>
              <a:rPr lang="en-US" dirty="0" smtClean="0">
                <a:solidFill>
                  <a:schemeClr val="bg1"/>
                </a:solidFill>
              </a:rPr>
              <a:t>                                      </a:t>
            </a:r>
          </a:p>
        </p:txBody>
      </p:sp>
      <p:pic>
        <p:nvPicPr>
          <p:cNvPr id="4" name="Picture 1" descr="Screen Shot 2015-02-15 at 7.54.19 AM.png"/>
          <p:cNvPicPr>
            <a:picLocks noChangeAspect="1"/>
          </p:cNvPicPr>
          <p:nvPr/>
        </p:nvPicPr>
        <p:blipFill>
          <a:blip r:embed="rId2"/>
          <a:srcRect/>
          <a:stretch>
            <a:fillRect/>
          </a:stretch>
        </p:blipFill>
        <p:spPr bwMode="auto">
          <a:xfrm>
            <a:off x="2071670" y="3643313"/>
            <a:ext cx="5286412" cy="2000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219</TotalTime>
  <Words>1397</Words>
  <Application>Microsoft Office PowerPoint</Application>
  <PresentationFormat>On-screen Show (4:3)</PresentationFormat>
  <Paragraphs>193</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Aspect</vt:lpstr>
      <vt:lpstr>Study on Prevalence of diabetes and diabetes induced Complications in Aravalli  District Gujarat. </vt:lpstr>
      <vt:lpstr>INTRODUCTION</vt:lpstr>
      <vt:lpstr>Slide 3</vt:lpstr>
      <vt:lpstr>Background of District</vt:lpstr>
      <vt:lpstr>Diabetes Mortality</vt:lpstr>
      <vt:lpstr>Slide 6</vt:lpstr>
      <vt:lpstr>Slide 7</vt:lpstr>
      <vt:lpstr>Global Scenario </vt:lpstr>
      <vt:lpstr>Types of Diabetes</vt:lpstr>
      <vt:lpstr>Type 1 Diabetes</vt:lpstr>
      <vt:lpstr>Symptoms of  Diabetes</vt:lpstr>
      <vt:lpstr>Type 2 Diabetes </vt:lpstr>
      <vt:lpstr>Risk Factor</vt:lpstr>
      <vt:lpstr>Gestational diabetes mellitus (GDM)</vt:lpstr>
      <vt:lpstr>Complications for uncontrolled diabetes:</vt:lpstr>
      <vt:lpstr>Objective</vt:lpstr>
      <vt:lpstr>Preventions:</vt:lpstr>
      <vt:lpstr>Slide 18</vt:lpstr>
      <vt:lpstr>Slide 19</vt:lpstr>
      <vt:lpstr>Methodology</vt:lpstr>
      <vt:lpstr>Finding &amp; Analysis </vt:lpstr>
      <vt:lpstr>Compare Male &amp; Female Diabetes Case</vt:lpstr>
      <vt:lpstr>Compare  of types of diabetes patients</vt:lpstr>
      <vt:lpstr>Slide 24</vt:lpstr>
      <vt:lpstr>Slide 25</vt:lpstr>
      <vt:lpstr>Slide 26</vt:lpstr>
      <vt:lpstr>District NCD CAMP</vt:lpstr>
      <vt:lpstr>CAMP ON 1/5/2016</vt:lpstr>
      <vt:lpstr>RECOMMENDATIONS</vt:lpstr>
      <vt:lpstr>CONCLUSION</vt:lpstr>
      <vt:lpstr>Slide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Prevalence of diabetes and diabetes induced Complications in Aravalli  District Gujarat.</dc:title>
  <dc:creator>Mohini</dc:creator>
  <cp:lastModifiedBy>Mohini</cp:lastModifiedBy>
  <cp:revision>81</cp:revision>
  <dcterms:created xsi:type="dcterms:W3CDTF">2016-05-15T12:20:59Z</dcterms:created>
  <dcterms:modified xsi:type="dcterms:W3CDTF">2016-05-18T05:38:15Z</dcterms:modified>
</cp:coreProperties>
</file>