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814" r:id="rId1"/>
  </p:sldMasterIdLst>
  <p:notesMasterIdLst>
    <p:notesMasterId r:id="rId33"/>
  </p:notesMasterIdLst>
  <p:sldIdLst>
    <p:sldId id="257" r:id="rId2"/>
    <p:sldId id="258" r:id="rId3"/>
    <p:sldId id="259" r:id="rId4"/>
    <p:sldId id="291" r:id="rId5"/>
    <p:sldId id="268" r:id="rId6"/>
    <p:sldId id="293" r:id="rId7"/>
    <p:sldId id="292" r:id="rId8"/>
    <p:sldId id="260" r:id="rId9"/>
    <p:sldId id="262" r:id="rId10"/>
    <p:sldId id="263" r:id="rId11"/>
    <p:sldId id="270" r:id="rId12"/>
    <p:sldId id="264" r:id="rId13"/>
    <p:sldId id="282" r:id="rId14"/>
    <p:sldId id="272" r:id="rId15"/>
    <p:sldId id="273" r:id="rId16"/>
    <p:sldId id="265" r:id="rId17"/>
    <p:sldId id="285" r:id="rId18"/>
    <p:sldId id="286" r:id="rId19"/>
    <p:sldId id="287" r:id="rId20"/>
    <p:sldId id="288" r:id="rId21"/>
    <p:sldId id="289" r:id="rId22"/>
    <p:sldId id="284" r:id="rId23"/>
    <p:sldId id="266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67" r:id="rId32"/>
  </p:sldIdLst>
  <p:sldSz cx="11315700" cy="8001000"/>
  <p:notesSz cx="7315200" cy="96012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SwissReSans" charset="0"/>
      <p:regular r:id="rId38"/>
      <p:bold r:id="rId39"/>
      <p:italic r:id="rId40"/>
      <p:boldItalic r:id="rId41"/>
    </p:embeddedFont>
    <p:embeddedFont>
      <p:font typeface="Mangal" pitchFamily="18" charset="0"/>
      <p:regular r:id="rId42"/>
      <p:bold r:id="rId43"/>
    </p:embeddedFont>
    <p:embeddedFont>
      <p:font typeface="Trebuchet MS" pitchFamily="34" charset="0"/>
      <p:regular r:id="rId44"/>
      <p:bold r:id="rId45"/>
      <p:italic r:id="rId46"/>
      <p:boldItalic r:id="rId47"/>
    </p:embeddedFont>
  </p:embeddedFontLst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buClr>
        <a:schemeClr val="bg2"/>
      </a:buClr>
      <a:buSzPct val="80000"/>
      <a:buFont typeface="Wingdings" pitchFamily="2" charset="2"/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50000"/>
      </a:spcBef>
      <a:spcAft>
        <a:spcPct val="0"/>
      </a:spcAft>
      <a:buClr>
        <a:schemeClr val="bg2"/>
      </a:buClr>
      <a:buSzPct val="80000"/>
      <a:buFont typeface="Wingdings" pitchFamily="2" charset="2"/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50000"/>
      </a:spcBef>
      <a:spcAft>
        <a:spcPct val="0"/>
      </a:spcAft>
      <a:buClr>
        <a:schemeClr val="bg2"/>
      </a:buClr>
      <a:buSzPct val="80000"/>
      <a:buFont typeface="Wingdings" pitchFamily="2" charset="2"/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50000"/>
      </a:spcBef>
      <a:spcAft>
        <a:spcPct val="0"/>
      </a:spcAft>
      <a:buClr>
        <a:schemeClr val="bg2"/>
      </a:buClr>
      <a:buSzPct val="80000"/>
      <a:buFont typeface="Wingdings" pitchFamily="2" charset="2"/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50000"/>
      </a:spcBef>
      <a:spcAft>
        <a:spcPct val="0"/>
      </a:spcAft>
      <a:buClr>
        <a:schemeClr val="bg2"/>
      </a:buClr>
      <a:buSzPct val="80000"/>
      <a:buFont typeface="Wingdings" pitchFamily="2" charset="2"/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SwissRe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EC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48" y="-84"/>
      </p:cViewPr>
      <p:guideLst>
        <p:guide orient="horz" pos="2520"/>
        <p:guide pos="35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Jharkhand</c:v>
                </c:pt>
              </c:strCache>
            </c:strRef>
          </c:tx>
          <c:dLbls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underweight</c:v>
                </c:pt>
                <c:pt idx="1">
                  <c:v>wasted</c:v>
                </c:pt>
                <c:pt idx="2">
                  <c:v>stunted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54.6</c:v>
                </c:pt>
                <c:pt idx="1">
                  <c:v>35.800000000000004</c:v>
                </c:pt>
                <c:pt idx="2">
                  <c:v>47.2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Madhya Pradesh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dLbl>
            <c:showVal val="1"/>
          </c:dLbls>
          <c:cat>
            <c:strRef>
              <c:f>Sheet1!$A$2:$A$4</c:f>
              <c:strCache>
                <c:ptCount val="3"/>
                <c:pt idx="0">
                  <c:v>underweight</c:v>
                </c:pt>
                <c:pt idx="1">
                  <c:v>wasted</c:v>
                </c:pt>
                <c:pt idx="2">
                  <c:v>stunted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46.5</c:v>
                </c:pt>
                <c:pt idx="1">
                  <c:v>39.5</c:v>
                </c:pt>
                <c:pt idx="2">
                  <c:v>57.9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uttar pradesh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underweight</c:v>
                </c:pt>
                <c:pt idx="1">
                  <c:v>wasted</c:v>
                </c:pt>
                <c:pt idx="2">
                  <c:v>stunted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41.6</c:v>
                </c:pt>
                <c:pt idx="1">
                  <c:v>19.5</c:v>
                </c:pt>
                <c:pt idx="2">
                  <c:v>52.4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rajasthan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underweight</c:v>
                </c:pt>
                <c:pt idx="1">
                  <c:v>wasted</c:v>
                </c:pt>
                <c:pt idx="2">
                  <c:v>stunted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40.1</c:v>
                </c:pt>
                <c:pt idx="1">
                  <c:v>22.5</c:v>
                </c:pt>
                <c:pt idx="2">
                  <c:v>36.800000000000004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bihar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b="0"/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0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underweight</c:v>
                </c:pt>
                <c:pt idx="1">
                  <c:v>wasted</c:v>
                </c:pt>
                <c:pt idx="2">
                  <c:v>stunted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54.9</c:v>
                </c:pt>
                <c:pt idx="1">
                  <c:v>32.6</c:v>
                </c:pt>
                <c:pt idx="2">
                  <c:v>50.1</c:v>
                </c:pt>
              </c:numCache>
            </c:numRef>
          </c:val>
        </c:ser>
        <c:dLbls>
          <c:showVal val="1"/>
        </c:dLbls>
        <c:shape val="box"/>
        <c:axId val="100848768"/>
        <c:axId val="101334400"/>
        <c:axId val="0"/>
      </c:bar3DChart>
      <c:catAx>
        <c:axId val="100848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1334400"/>
        <c:crosses val="autoZero"/>
        <c:auto val="1"/>
        <c:lblAlgn val="ctr"/>
        <c:lblOffset val="100"/>
      </c:catAx>
      <c:valAx>
        <c:axId val="101334400"/>
        <c:scaling>
          <c:orientation val="minMax"/>
        </c:scaling>
        <c:axPos val="l"/>
        <c:numFmt formatCode="General" sourceLinked="1"/>
        <c:tickLblPos val="nextTo"/>
        <c:crossAx val="10084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66685640198654"/>
          <c:y val="0.1876207101470807"/>
          <c:w val="0.18803384516694477"/>
          <c:h val="0.60589065517753771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4350991402922763E-2"/>
          <c:y val="0.1341058014299937"/>
          <c:w val="0.83110034322632753"/>
          <c:h val="0.63386324554258322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Maternal illiteracy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maternal literate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</c:v>
                </c:pt>
                <c:pt idx="1">
                  <c:v>30</c:v>
                </c:pt>
              </c:numCache>
            </c:numRef>
          </c:val>
        </c:ser>
        <c:dLbls>
          <c:showVal val="1"/>
        </c:dLbls>
        <c:shape val="cylinder"/>
        <c:axId val="106009728"/>
        <c:axId val="106011264"/>
        <c:axId val="0"/>
      </c:bar3DChart>
      <c:catAx>
        <c:axId val="106009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011264"/>
        <c:crosses val="autoZero"/>
        <c:auto val="1"/>
        <c:lblAlgn val="ctr"/>
        <c:lblOffset val="100"/>
      </c:catAx>
      <c:valAx>
        <c:axId val="106011264"/>
        <c:scaling>
          <c:orientation val="minMax"/>
        </c:scaling>
        <c:delete val="1"/>
        <c:axPos val="l"/>
        <c:numFmt formatCode="0%" sourceLinked="1"/>
        <c:tickLblPos val="nextTo"/>
        <c:crossAx val="106009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239689931228694E-3"/>
          <c:y val="2.6315789473684216E-2"/>
          <c:w val="0.9"/>
          <c:h val="0.15951262557697538"/>
        </c:manualLayout>
      </c:layout>
    </c:legend>
    <c:plotVisOnly val="1"/>
  </c:chart>
  <c:spPr>
    <a:noFill/>
    <a:ln>
      <a:solidFill>
        <a:srgbClr val="E1DEC9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145091755505531E-3"/>
          <c:y val="0.12025721784776904"/>
          <c:w val="0.78282194422608065"/>
          <c:h val="0.65544619422572181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2 yrs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birth spacing more than 2 yrs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23</c:v>
                </c:pt>
              </c:numCache>
            </c:numRef>
          </c:val>
        </c:ser>
        <c:dLbls>
          <c:showVal val="1"/>
        </c:dLbls>
        <c:shape val="cylinder"/>
        <c:axId val="106213376"/>
        <c:axId val="106214912"/>
        <c:axId val="0"/>
      </c:bar3DChart>
      <c:catAx>
        <c:axId val="106213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214912"/>
        <c:crosses val="autoZero"/>
        <c:auto val="1"/>
        <c:lblAlgn val="ctr"/>
        <c:lblOffset val="100"/>
      </c:catAx>
      <c:valAx>
        <c:axId val="106214912"/>
        <c:scaling>
          <c:orientation val="minMax"/>
        </c:scaling>
        <c:delete val="1"/>
        <c:axPos val="l"/>
        <c:numFmt formatCode="0%" sourceLinked="1"/>
        <c:tickLblPos val="nextTo"/>
        <c:crossAx val="106213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8571428571428581E-2"/>
          <c:w val="0.87385870499822349"/>
          <c:h val="0.11311998500187474"/>
        </c:manualLayout>
      </c:layout>
    </c:legend>
    <c:plotVisOnly val="1"/>
  </c:chart>
  <c:spPr>
    <a:ln>
      <a:solidFill>
        <a:schemeClr val="bg2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4765664423432932E-2"/>
          <c:y val="0.21015669683080659"/>
          <c:w val="0.68541187753632371"/>
          <c:h val="0.56757550828534498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female child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child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22</c:v>
                </c:pt>
              </c:numCache>
            </c:numRef>
          </c:val>
        </c:ser>
        <c:dLbls>
          <c:showVal val="1"/>
        </c:dLbls>
        <c:shape val="cylinder"/>
        <c:axId val="106056320"/>
        <c:axId val="106062208"/>
        <c:axId val="0"/>
      </c:bar3DChart>
      <c:catAx>
        <c:axId val="106056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062208"/>
        <c:crosses val="autoZero"/>
        <c:auto val="1"/>
        <c:lblAlgn val="ctr"/>
        <c:lblOffset val="100"/>
      </c:catAx>
      <c:valAx>
        <c:axId val="106062208"/>
        <c:scaling>
          <c:orientation val="minMax"/>
        </c:scaling>
        <c:delete val="1"/>
        <c:axPos val="l"/>
        <c:numFmt formatCode="0%" sourceLinked="1"/>
        <c:tickLblPos val="nextTo"/>
        <c:crossAx val="106056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170709274689827"/>
          <c:y val="5.9701492537313466E-2"/>
          <c:w val="0.58049025091126449"/>
          <c:h val="0.138085556469620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518672665916755"/>
          <c:y val="0.21179410139522045"/>
          <c:w val="0.74260517435320605"/>
          <c:h val="0.53111686697057603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mothly per capital expenditure less than 703 Rs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than 703 Rs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15</c:v>
                </c:pt>
              </c:numCache>
            </c:numRef>
          </c:val>
        </c:ser>
        <c:dLbls>
          <c:showVal val="1"/>
        </c:dLbls>
        <c:shape val="cylinder"/>
        <c:axId val="106416384"/>
        <c:axId val="106426368"/>
        <c:axId val="0"/>
      </c:bar3DChart>
      <c:catAx>
        <c:axId val="106416384"/>
        <c:scaling>
          <c:orientation val="minMax"/>
        </c:scaling>
        <c:axPos val="b"/>
        <c:tickLblPos val="nextTo"/>
        <c:crossAx val="106426368"/>
        <c:crosses val="autoZero"/>
        <c:auto val="1"/>
        <c:lblAlgn val="ctr"/>
        <c:lblOffset val="100"/>
      </c:catAx>
      <c:valAx>
        <c:axId val="106426368"/>
        <c:scaling>
          <c:orientation val="minMax"/>
        </c:scaling>
        <c:delete val="1"/>
        <c:axPos val="l"/>
        <c:numFmt formatCode="0%" sourceLinked="1"/>
        <c:tickLblPos val="nextTo"/>
        <c:crossAx val="106416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8010873640794913E-3"/>
          <c:y val="1.4618731869042681E-3"/>
          <c:w val="0.99154049493813279"/>
          <c:h val="0.2276356080489938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707289207540591"/>
          <c:y val="0.23842726895980113"/>
          <c:w val="0.6901230351028087"/>
          <c:h val="0.4772133581986463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 maternal autonomy over nutrition expenditure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maternal autonomy present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16</c:v>
                </c:pt>
              </c:numCache>
            </c:numRef>
          </c:val>
        </c:ser>
        <c:dLbls>
          <c:showVal val="1"/>
        </c:dLbls>
        <c:shape val="cylinder"/>
        <c:axId val="106488960"/>
        <c:axId val="106490496"/>
        <c:axId val="0"/>
      </c:bar3DChart>
      <c:catAx>
        <c:axId val="106488960"/>
        <c:scaling>
          <c:orientation val="minMax"/>
        </c:scaling>
        <c:axPos val="b"/>
        <c:tickLblPos val="nextTo"/>
        <c:crossAx val="106490496"/>
        <c:crosses val="autoZero"/>
        <c:auto val="1"/>
        <c:lblAlgn val="ctr"/>
        <c:lblOffset val="100"/>
      </c:catAx>
      <c:valAx>
        <c:axId val="106490496"/>
        <c:scaling>
          <c:orientation val="minMax"/>
        </c:scaling>
        <c:delete val="1"/>
        <c:axPos val="l"/>
        <c:numFmt formatCode="0%" sourceLinked="1"/>
        <c:tickLblPos val="nextTo"/>
        <c:crossAx val="106488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531363345064323E-2"/>
          <c:y val="3.6865391826021773E-3"/>
          <c:w val="0.94242954578359661"/>
          <c:h val="0.2239317585301837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9061155115178212E-2"/>
          <c:y val="0.19289206401925338"/>
          <c:w val="0.72813680033252781"/>
          <c:h val="0.61403313648293967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knowledge present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knowledge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CASES</c:v>
                </c:pt>
                <c:pt idx="1">
                  <c:v>CONTROLS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</c:v>
                </c:pt>
                <c:pt idx="1">
                  <c:v>10</c:v>
                </c:pt>
              </c:numCache>
            </c:numRef>
          </c:val>
        </c:ser>
        <c:dLbls>
          <c:showVal val="1"/>
        </c:dLbls>
        <c:shape val="cylinder"/>
        <c:axId val="106516864"/>
        <c:axId val="106518400"/>
        <c:axId val="0"/>
      </c:bar3DChart>
      <c:catAx>
        <c:axId val="10651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518400"/>
        <c:crosses val="autoZero"/>
        <c:auto val="1"/>
        <c:lblAlgn val="ctr"/>
        <c:lblOffset val="100"/>
      </c:catAx>
      <c:valAx>
        <c:axId val="106518400"/>
        <c:scaling>
          <c:orientation val="minMax"/>
        </c:scaling>
        <c:delete val="1"/>
        <c:axPos val="l"/>
        <c:numFmt formatCode="0%" sourceLinked="1"/>
        <c:tickLblPos val="nextTo"/>
        <c:crossAx val="106516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666787511050904E-2"/>
          <c:y val="2.7568930466598734E-2"/>
          <c:w val="0.80364863990206759"/>
          <c:h val="0.1156466535433071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CABAE-9B73-4175-9707-4D55548E4C2E}" type="doc">
      <dgm:prSet loTypeId="urn:microsoft.com/office/officeart/2005/8/layout/hList6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C878CBF-F56E-43FC-B695-6A40F8F9A2BE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.</a:t>
          </a:r>
          <a:endParaRPr lang="en-US" sz="2400" dirty="0">
            <a:solidFill>
              <a:schemeClr val="tx1"/>
            </a:solidFill>
          </a:endParaRPr>
        </a:p>
      </dgm:t>
    </dgm:pt>
    <dgm:pt modelId="{9A6A6183-35DF-4936-A1C5-AB910ADBE1C7}" type="parTrans" cxnId="{9E5C6CF7-F1B8-4133-A7CF-CACE886859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25BD552-846E-4F8C-BCDC-8CCABFB8554B}" type="sibTrans" cxnId="{9E5C6CF7-F1B8-4133-A7CF-CACE886859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6EE36C6-4D22-4834-A3B8-CE77F8C2D521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Gender specific weight for height z score</a:t>
          </a:r>
          <a:endParaRPr lang="en-US" sz="1800" b="1" dirty="0">
            <a:solidFill>
              <a:schemeClr val="tx1"/>
            </a:solidFill>
          </a:endParaRPr>
        </a:p>
      </dgm:t>
    </dgm:pt>
    <dgm:pt modelId="{CE8D5249-8BBA-489F-BBF6-05B9CEE2438A}" type="parTrans" cxnId="{E099DC0A-25B0-459C-8500-87C94A0BC62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79A694D-74E8-4413-B030-D2FD292E2821}" type="sibTrans" cxnId="{E099DC0A-25B0-459C-8500-87C94A0BC62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7519193-6E76-4DCD-9544-1ECC31D5D95C}">
      <dgm:prSet phldrT="[Text]" custT="1"/>
      <dgm:spPr/>
      <dgm:t>
        <a:bodyPr/>
        <a:lstStyle/>
        <a:p>
          <a:r>
            <a:rPr lang="en-US" sz="2400" b="1" i="1" dirty="0" smtClean="0">
              <a:solidFill>
                <a:schemeClr val="tx1"/>
              </a:solidFill>
            </a:rPr>
            <a:t>A)Household socio-economic characteristics</a:t>
          </a:r>
          <a:endParaRPr lang="en-US" sz="2400" b="1" dirty="0">
            <a:solidFill>
              <a:schemeClr val="tx1"/>
            </a:solidFill>
          </a:endParaRPr>
        </a:p>
      </dgm:t>
    </dgm:pt>
    <dgm:pt modelId="{8D9ADBC2-5769-4927-AAEE-E8B17DBED543}" type="parTrans" cxnId="{BD98B61C-A2DB-4728-99C9-AB746621CC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3C72293-638F-4BCD-BE21-7DD4FA5F4BD4}" type="sibTrans" cxnId="{BD98B61C-A2DB-4728-99C9-AB746621CC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BF835B3-9F05-4FAC-A040-F28F379BCC12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Gender of child</a:t>
          </a:r>
          <a:endParaRPr lang="en-US" sz="1800" b="1" dirty="0">
            <a:solidFill>
              <a:schemeClr val="tx1"/>
            </a:solidFill>
          </a:endParaRPr>
        </a:p>
      </dgm:t>
    </dgm:pt>
    <dgm:pt modelId="{B35CD4E7-960A-428E-A525-4671E1882444}" type="parTrans" cxnId="{7671C7D6-158E-4C39-A6FD-3A196BD4406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4E03E48-1B28-459D-910D-793C91FEE895}" type="sibTrans" cxnId="{7671C7D6-158E-4C39-A6FD-3A196BD4406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BA7B179-18F9-47A1-98F0-F80B8278DCC3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Mother age,education,occupation</a:t>
          </a:r>
          <a:endParaRPr lang="en-US" sz="1800" b="1" dirty="0">
            <a:solidFill>
              <a:schemeClr val="tx1"/>
            </a:solidFill>
          </a:endParaRPr>
        </a:p>
      </dgm:t>
    </dgm:pt>
    <dgm:pt modelId="{D45DB758-B389-4087-AFA6-5FC624CBD2C1}" type="parTrans" cxnId="{272887C0-97AC-4D63-9303-5881ED0A4B9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4F79386-8FB8-48C7-BB88-E30A2C36C532}" type="sibTrans" cxnId="{272887C0-97AC-4D63-9303-5881ED0A4B9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7918FC0-FFA0-4591-8034-1B970401A012}">
      <dgm:prSet phldrT="[Text]" custT="1"/>
      <dgm:spPr/>
      <dgm:t>
        <a:bodyPr/>
        <a:lstStyle/>
        <a:p>
          <a:r>
            <a:rPr lang="en-US" sz="2400" b="1" i="1" smtClean="0">
              <a:solidFill>
                <a:schemeClr val="tx1"/>
              </a:solidFill>
            </a:rPr>
            <a:t>B)Maternal knowledge and healthcare seeking attitude</a:t>
          </a:r>
          <a:endParaRPr lang="en-US" sz="2400" b="1" dirty="0">
            <a:solidFill>
              <a:schemeClr val="tx1"/>
            </a:solidFill>
          </a:endParaRPr>
        </a:p>
      </dgm:t>
    </dgm:pt>
    <dgm:pt modelId="{216AAB9A-6F99-49AC-9958-39D38912B535}" type="parTrans" cxnId="{7E6AA5EA-ADB8-45D0-A381-07581D1F7E1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BEE8D4B-E184-4789-AED3-256C2470DF48}" type="sibTrans" cxnId="{7E6AA5EA-ADB8-45D0-A381-07581D1F7E1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093E002-7BF5-4586-AA72-0150A9F9EC9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knowledge of nutrition related causes, health related causes related to malnutrition, </a:t>
          </a:r>
          <a:endParaRPr lang="en-US" sz="1800" b="1" dirty="0">
            <a:solidFill>
              <a:schemeClr val="tx1"/>
            </a:solidFill>
          </a:endParaRPr>
        </a:p>
      </dgm:t>
    </dgm:pt>
    <dgm:pt modelId="{E5F23F25-BBC1-429D-877D-16D93CCC0502}" type="parTrans" cxnId="{1CDBB9DC-7F60-4553-8088-AB0E5ED97C0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5E14D41-C154-450A-8F2B-51ECEF9A260B}" type="sibTrans" cxnId="{1CDBB9DC-7F60-4553-8088-AB0E5ED97C0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13EC401-E974-4142-AF4D-DDFFFB3E3ACD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Age of the children</a:t>
          </a:r>
          <a:endParaRPr lang="en-US" sz="1800" b="1" dirty="0">
            <a:solidFill>
              <a:schemeClr val="tx1"/>
            </a:solidFill>
          </a:endParaRPr>
        </a:p>
      </dgm:t>
    </dgm:pt>
    <dgm:pt modelId="{10465FA2-501F-48A1-8B49-7D29C8BA05CD}" type="parTrans" cxnId="{8277543E-75CE-4408-A36D-DC3DE176328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098D114-CA39-4CC0-B418-4E8D77148BF9}" type="sibTrans" cxnId="{8277543E-75CE-4408-A36D-DC3DE176328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8A25AD2-C10C-4B28-BF84-1B8939B38D9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Father occupation</a:t>
          </a:r>
          <a:endParaRPr lang="en-US" sz="1800" b="1" dirty="0">
            <a:solidFill>
              <a:schemeClr val="tx1"/>
            </a:solidFill>
          </a:endParaRPr>
        </a:p>
      </dgm:t>
    </dgm:pt>
    <dgm:pt modelId="{E7DB09D2-0E16-459F-9E1B-CDAA1E538159}" type="parTrans" cxnId="{9D3C7978-7A7E-4A63-92D3-9605E5FA6A8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87B4F68-F6A6-4F27-8403-B26B1F886E85}" type="sibTrans" cxnId="{9D3C7978-7A7E-4A63-92D3-9605E5FA6A8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2DB209F-A2D3-4951-82D5-5DD6D1E62AB3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Monthly per capital expenditure</a:t>
          </a:r>
          <a:endParaRPr lang="en-US" sz="1800" b="1" dirty="0">
            <a:solidFill>
              <a:schemeClr val="tx1"/>
            </a:solidFill>
          </a:endParaRPr>
        </a:p>
      </dgm:t>
    </dgm:pt>
    <dgm:pt modelId="{5C35F7A3-4A36-4962-B490-56A2B6F8D583}" type="parTrans" cxnId="{473CB09A-1E53-4435-993D-F9B2C503DF3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B6A2998-C263-4AFA-A0D3-E743F64FDFCD}" type="sibTrans" cxnId="{473CB09A-1E53-4435-993D-F9B2C503DF3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CC21579-6341-49A2-A53C-6D9A2A2D04C9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1</a:t>
          </a:r>
          <a:r>
            <a:rPr lang="en-US" sz="1800" b="1" baseline="30000" smtClean="0">
              <a:solidFill>
                <a:schemeClr val="tx1"/>
              </a:solidFill>
            </a:rPr>
            <a:t>st</a:t>
          </a:r>
          <a:r>
            <a:rPr lang="en-US" sz="1800" b="1" smtClean="0">
              <a:solidFill>
                <a:schemeClr val="tx1"/>
              </a:solidFill>
            </a:rPr>
            <a:t> child bearing age</a:t>
          </a:r>
          <a:endParaRPr lang="en-US" sz="1800" b="1" dirty="0">
            <a:solidFill>
              <a:schemeClr val="tx1"/>
            </a:solidFill>
          </a:endParaRPr>
        </a:p>
      </dgm:t>
    </dgm:pt>
    <dgm:pt modelId="{2F302D05-536B-4EE8-976C-36358037CE14}" type="parTrans" cxnId="{05BEFA65-B170-4A8B-88DD-A3F84CAE5AB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E93B77F-CE06-41F8-933D-0306ABED7AFA}" type="sibTrans" cxnId="{05BEFA65-B170-4A8B-88DD-A3F84CAE5AB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84113A8-C068-465C-ABBF-5898B7CB92D8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Birth interval with previous child</a:t>
          </a:r>
          <a:endParaRPr lang="en-US" sz="1800" b="1" dirty="0">
            <a:solidFill>
              <a:schemeClr val="tx1"/>
            </a:solidFill>
          </a:endParaRPr>
        </a:p>
      </dgm:t>
    </dgm:pt>
    <dgm:pt modelId="{5FEA0E4D-F74F-4A94-9893-933004BB1F70}" type="parTrans" cxnId="{6C1C6343-2E13-4EF5-92AF-C798194F9A5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EE7A03D-9244-4125-9127-F5707C2FDC69}" type="sibTrans" cxnId="{6C1C6343-2E13-4EF5-92AF-C798194F9A5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ACFC2F2-C4D7-4073-A05B-021E0E36CD48}">
      <dgm:prSet phldrT="[Text]"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98BD1400-6487-4614-823F-269ADE1F392F}" type="parTrans" cxnId="{11FBFCA8-8358-420F-B324-625A6A76707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B5108B6-CD8E-47E9-BB7F-50732296CFB6}" type="sibTrans" cxnId="{11FBFCA8-8358-420F-B324-625A6A76707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53A990E-72F0-4E94-83D1-F8B40E60CAC7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Number of children</a:t>
          </a:r>
          <a:endParaRPr lang="en-US" sz="1800" b="1" dirty="0">
            <a:solidFill>
              <a:schemeClr val="tx1"/>
            </a:solidFill>
          </a:endParaRPr>
        </a:p>
      </dgm:t>
    </dgm:pt>
    <dgm:pt modelId="{C296FB34-EFF8-45C3-84A2-F65FB3B59009}" type="parTrans" cxnId="{050A0765-89E3-4C1A-8922-75C149238C8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163E09D-91FF-47E6-ABFE-F6392216FAB5}" type="sibTrans" cxnId="{050A0765-89E3-4C1A-8922-75C149238C8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1E1F12C-C7DE-4A3D-9365-EAC3CB67AF28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Family size/number</a:t>
          </a:r>
          <a:endParaRPr lang="en-US" sz="1800" b="1" dirty="0">
            <a:solidFill>
              <a:schemeClr val="tx1"/>
            </a:solidFill>
          </a:endParaRPr>
        </a:p>
      </dgm:t>
    </dgm:pt>
    <dgm:pt modelId="{4B47CC3F-1B89-4524-B594-1B09F01DCF8A}" type="parTrans" cxnId="{BEC2FF93-0AB1-4FE5-B316-F5ED1291638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D80DEA8-7EBF-4A17-8BAC-1C271B6A37E0}" type="sibTrans" cxnId="{BEC2FF93-0AB1-4FE5-B316-F5ED1291638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EEE4BF1-677D-4E97-8F5F-955CF6B0673D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Maternal autonomy over expenditure on nutrition,  </a:t>
          </a:r>
          <a:endParaRPr lang="en-US" sz="1800" b="1" dirty="0">
            <a:solidFill>
              <a:schemeClr val="tx1"/>
            </a:solidFill>
          </a:endParaRPr>
        </a:p>
      </dgm:t>
    </dgm:pt>
    <dgm:pt modelId="{16115ADB-C3EA-4FE6-941C-C7539F8CA0B8}" type="parTrans" cxnId="{64FC1565-9A0D-40D7-91C5-0FA52CE704D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C1D9901-087D-4467-A801-E68DA57FF16D}" type="sibTrans" cxnId="{64FC1565-9A0D-40D7-91C5-0FA52CE704D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CA1CA2A-37E3-409D-A3BE-60800C8A8EDF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Ownership of land and livestock</a:t>
          </a:r>
          <a:endParaRPr lang="en-US" sz="1800" b="1" dirty="0">
            <a:solidFill>
              <a:schemeClr val="tx1"/>
            </a:solidFill>
          </a:endParaRPr>
        </a:p>
      </dgm:t>
    </dgm:pt>
    <dgm:pt modelId="{44486EBD-2D8B-4CC5-A4E5-31A849A833DD}" type="parTrans" cxnId="{CC914380-5D6A-454A-960C-917F423C0F1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02F434A-74F5-412F-AA82-93398E2D9B75}" type="sibTrans" cxnId="{CC914380-5D6A-454A-960C-917F423C0F1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B20A7E5-1607-45E7-B41D-7EEEC850AC8B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Religion and caste</a:t>
          </a:r>
          <a:endParaRPr lang="en-US" sz="1800" b="1" dirty="0">
            <a:solidFill>
              <a:schemeClr val="tx1"/>
            </a:solidFill>
          </a:endParaRPr>
        </a:p>
      </dgm:t>
    </dgm:pt>
    <dgm:pt modelId="{CEE59659-1B8D-4B54-B3A0-71303ABC0D56}" type="parTrans" cxnId="{429F2123-4752-44C9-89C5-877A54D5990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3FE8B31-1AC9-4E45-8CC1-B2047E295ED1}" type="sibTrans" cxnId="{429F2123-4752-44C9-89C5-877A54D5990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4D3CC66-5B6F-4A97-A943-096A73FDA93B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preference of health resources for common childhood illnesses like diarrhea, cold, worms and measles </a:t>
          </a:r>
          <a:endParaRPr lang="en-US" sz="1800" b="1" dirty="0">
            <a:solidFill>
              <a:schemeClr val="tx1"/>
            </a:solidFill>
          </a:endParaRPr>
        </a:p>
      </dgm:t>
    </dgm:pt>
    <dgm:pt modelId="{DB3E8061-0C95-4B98-B2A6-F8D42C5E049B}" type="parTrans" cxnId="{F3BFE241-E500-4637-9614-621FB907E69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344A55E-1949-40C5-A112-1A770A4505AA}" type="sibTrans" cxnId="{F3BFE241-E500-4637-9614-621FB907E69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156564B-CEFC-496C-933E-8310FEB59E81}">
      <dgm:prSet phldrT="[Text]" custT="1"/>
      <dgm:spPr/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Location</a:t>
          </a:r>
          <a:endParaRPr lang="en-US" sz="1800" b="1" dirty="0">
            <a:solidFill>
              <a:schemeClr val="tx1"/>
            </a:solidFill>
          </a:endParaRPr>
        </a:p>
      </dgm:t>
    </dgm:pt>
    <dgm:pt modelId="{8E0C6626-EA24-409A-A9FB-966DD7FEF381}" type="parTrans" cxnId="{5C3B91AE-E933-414E-93DE-15AA57904A2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2FFDDEF-F83C-4275-B1B3-20B3593798F8}" type="sibTrans" cxnId="{5C3B91AE-E933-414E-93DE-15AA57904A2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54D4BBF-3663-4F98-A824-41F57CF10F9C}" type="pres">
      <dgm:prSet presAssocID="{DCCCABAE-9B73-4175-9707-4D55548E4C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B52B0-C75E-44FA-B987-C86201319143}" type="pres">
      <dgm:prSet presAssocID="{BC878CBF-F56E-43FC-B695-6A40F8F9A2BE}" presName="node" presStyleLbl="node1" presStyleIdx="0" presStyleCnt="3" custAng="0" custScaleX="103390" custLinFactNeighborX="-61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7F255-9560-4F3D-8BF7-36E19F124ED3}" type="pres">
      <dgm:prSet presAssocID="{B25BD552-846E-4F8C-BCDC-8CCABFB8554B}" presName="sibTrans" presStyleCnt="0"/>
      <dgm:spPr/>
    </dgm:pt>
    <dgm:pt modelId="{0CA2F6E3-9C1B-4628-ADD5-80801F0A23CD}" type="pres">
      <dgm:prSet presAssocID="{17519193-6E76-4DCD-9544-1ECC31D5D95C}" presName="node" presStyleLbl="node1" presStyleIdx="1" presStyleCnt="3" custScaleX="111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C6112-D25B-4348-A427-89A32A55AE8B}" type="pres">
      <dgm:prSet presAssocID="{23C72293-638F-4BCD-BE21-7DD4FA5F4BD4}" presName="sibTrans" presStyleCnt="0"/>
      <dgm:spPr/>
    </dgm:pt>
    <dgm:pt modelId="{6043B3E6-4B81-4A62-92FE-6B2A7BB985C6}" type="pres">
      <dgm:prSet presAssocID="{C7918FC0-FFA0-4591-8034-1B970401A012}" presName="node" presStyleLbl="node1" presStyleIdx="2" presStyleCnt="3" custScaleX="106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1E166-359A-4A11-864D-5AAA4603C22D}" type="presOf" srcId="{2EEE4BF1-677D-4E97-8F5F-955CF6B0673D}" destId="{0CA2F6E3-9C1B-4628-ADD5-80801F0A23CD}" srcOrd="0" destOrd="9" presId="urn:microsoft.com/office/officeart/2005/8/layout/hList6"/>
    <dgm:cxn modelId="{11FBFCA8-8358-420F-B324-625A6A76707F}" srcId="{17519193-6E76-4DCD-9544-1ECC31D5D95C}" destId="{8ACFC2F2-C4D7-4073-A05B-021E0E36CD48}" srcOrd="11" destOrd="0" parTransId="{98BD1400-6487-4614-823F-269ADE1F392F}" sibTransId="{6B5108B6-CD8E-47E9-BB7F-50732296CFB6}"/>
    <dgm:cxn modelId="{823E08E6-96ED-4407-B40E-A400546D2F46}" type="presOf" srcId="{CBA7B179-18F9-47A1-98F0-F80B8278DCC3}" destId="{0CA2F6E3-9C1B-4628-ADD5-80801F0A23CD}" srcOrd="0" destOrd="2" presId="urn:microsoft.com/office/officeart/2005/8/layout/hList6"/>
    <dgm:cxn modelId="{B568C095-42DA-45F3-A019-7D7D5C057870}" type="presOf" srcId="{12DB209F-A2D3-4951-82D5-5DD6D1E62AB3}" destId="{0CA2F6E3-9C1B-4628-ADD5-80801F0A23CD}" srcOrd="0" destOrd="4" presId="urn:microsoft.com/office/officeart/2005/8/layout/hList6"/>
    <dgm:cxn modelId="{D701F567-0E41-4CEA-9481-3BB131FDF9E2}" type="presOf" srcId="{BCC21579-6341-49A2-A53C-6D9A2A2D04C9}" destId="{0CA2F6E3-9C1B-4628-ADD5-80801F0A23CD}" srcOrd="0" destOrd="7" presId="urn:microsoft.com/office/officeart/2005/8/layout/hList6"/>
    <dgm:cxn modelId="{1328D7DF-0E30-4F14-A388-45456E50DA95}" type="presOf" srcId="{C7918FC0-FFA0-4591-8034-1B970401A012}" destId="{6043B3E6-4B81-4A62-92FE-6B2A7BB985C6}" srcOrd="0" destOrd="0" presId="urn:microsoft.com/office/officeart/2005/8/layout/hList6"/>
    <dgm:cxn modelId="{D2FCCBFC-AB79-46CC-AF9A-21836250B33F}" type="presOf" srcId="{8ACFC2F2-C4D7-4073-A05B-021E0E36CD48}" destId="{0CA2F6E3-9C1B-4628-ADD5-80801F0A23CD}" srcOrd="0" destOrd="12" presId="urn:microsoft.com/office/officeart/2005/8/layout/hList6"/>
    <dgm:cxn modelId="{473CB09A-1E53-4435-993D-F9B2C503DF3A}" srcId="{17519193-6E76-4DCD-9544-1ECC31D5D95C}" destId="{12DB209F-A2D3-4951-82D5-5DD6D1E62AB3}" srcOrd="3" destOrd="0" parTransId="{5C35F7A3-4A36-4962-B490-56A2B6F8D583}" sibTransId="{8B6A2998-C263-4AFA-A0D3-E743F64FDFCD}"/>
    <dgm:cxn modelId="{9982327D-A0E9-4437-9B1E-8B031F0D319D}" type="presOf" srcId="{17519193-6E76-4DCD-9544-1ECC31D5D95C}" destId="{0CA2F6E3-9C1B-4628-ADD5-80801F0A23CD}" srcOrd="0" destOrd="0" presId="urn:microsoft.com/office/officeart/2005/8/layout/hList6"/>
    <dgm:cxn modelId="{7671C7D6-158E-4C39-A6FD-3A196BD44069}" srcId="{17519193-6E76-4DCD-9544-1ECC31D5D95C}" destId="{FBF835B3-9F05-4FAC-A040-F28F379BCC12}" srcOrd="0" destOrd="0" parTransId="{B35CD4E7-960A-428E-A525-4671E1882444}" sibTransId="{24E03E48-1B28-459D-910D-793C91FEE895}"/>
    <dgm:cxn modelId="{6B1822CE-9FB2-40CE-969B-FF76CD4EC52E}" type="presOf" srcId="{DCCCABAE-9B73-4175-9707-4D55548E4C2E}" destId="{854D4BBF-3663-4F98-A824-41F57CF10F9C}" srcOrd="0" destOrd="0" presId="urn:microsoft.com/office/officeart/2005/8/layout/hList6"/>
    <dgm:cxn modelId="{A0CB5F30-2C71-47F8-BC04-5D506F1D059E}" type="presOf" srcId="{06EE36C6-4D22-4834-A3B8-CE77F8C2D521}" destId="{2B2B52B0-C75E-44FA-B987-C86201319143}" srcOrd="0" destOrd="1" presId="urn:microsoft.com/office/officeart/2005/8/layout/hList6"/>
    <dgm:cxn modelId="{AE88937F-A5FB-4322-BF76-9A896B6861D8}" type="presOf" srcId="{BC878CBF-F56E-43FC-B695-6A40F8F9A2BE}" destId="{2B2B52B0-C75E-44FA-B987-C86201319143}" srcOrd="0" destOrd="0" presId="urn:microsoft.com/office/officeart/2005/8/layout/hList6"/>
    <dgm:cxn modelId="{9E5C6CF7-F1B8-4133-A7CF-CACE88685906}" srcId="{DCCCABAE-9B73-4175-9707-4D55548E4C2E}" destId="{BC878CBF-F56E-43FC-B695-6A40F8F9A2BE}" srcOrd="0" destOrd="0" parTransId="{9A6A6183-35DF-4936-A1C5-AB910ADBE1C7}" sibTransId="{B25BD552-846E-4F8C-BCDC-8CCABFB8554B}"/>
    <dgm:cxn modelId="{7E6AA5EA-ADB8-45D0-A381-07581D1F7E10}" srcId="{DCCCABAE-9B73-4175-9707-4D55548E4C2E}" destId="{C7918FC0-FFA0-4591-8034-1B970401A012}" srcOrd="2" destOrd="0" parTransId="{216AAB9A-6F99-49AC-9958-39D38912B535}" sibTransId="{FBEE8D4B-E184-4789-AED3-256C2470DF48}"/>
    <dgm:cxn modelId="{D492B678-4A31-44C8-890A-D7959E073742}" type="presOf" srcId="{584113A8-C068-465C-ABBF-5898B7CB92D8}" destId="{0CA2F6E3-9C1B-4628-ADD5-80801F0A23CD}" srcOrd="0" destOrd="8" presId="urn:microsoft.com/office/officeart/2005/8/layout/hList6"/>
    <dgm:cxn modelId="{272887C0-97AC-4D63-9303-5881ED0A4B91}" srcId="{17519193-6E76-4DCD-9544-1ECC31D5D95C}" destId="{CBA7B179-18F9-47A1-98F0-F80B8278DCC3}" srcOrd="1" destOrd="0" parTransId="{D45DB758-B389-4087-AFA6-5FC624CBD2C1}" sibTransId="{64F79386-8FB8-48C7-BB88-E30A2C36C532}"/>
    <dgm:cxn modelId="{8277543E-75CE-4408-A36D-DC3DE176328D}" srcId="{BC878CBF-F56E-43FC-B695-6A40F8F9A2BE}" destId="{E13EC401-E974-4142-AF4D-DDFFFB3E3ACD}" srcOrd="1" destOrd="0" parTransId="{10465FA2-501F-48A1-8B49-7D29C8BA05CD}" sibTransId="{4098D114-CA39-4CC0-B418-4E8D77148BF9}"/>
    <dgm:cxn modelId="{5A2C6E94-2ACE-4BE4-AF4B-FBB2C4671A6F}" type="presOf" srcId="{14D3CC66-5B6F-4A97-A943-096A73FDA93B}" destId="{6043B3E6-4B81-4A62-92FE-6B2A7BB985C6}" srcOrd="0" destOrd="2" presId="urn:microsoft.com/office/officeart/2005/8/layout/hList6"/>
    <dgm:cxn modelId="{C2426C4F-7B95-41C4-8634-3E559979EDB0}" type="presOf" srcId="{21E1F12C-C7DE-4A3D-9365-EAC3CB67AF28}" destId="{0CA2F6E3-9C1B-4628-ADD5-80801F0A23CD}" srcOrd="0" destOrd="6" presId="urn:microsoft.com/office/officeart/2005/8/layout/hList6"/>
    <dgm:cxn modelId="{057228B8-1815-4842-AB8C-52206B91E3C9}" type="presOf" srcId="{4CA1CA2A-37E3-409D-A3BE-60800C8A8EDF}" destId="{0CA2F6E3-9C1B-4628-ADD5-80801F0A23CD}" srcOrd="0" destOrd="10" presId="urn:microsoft.com/office/officeart/2005/8/layout/hList6"/>
    <dgm:cxn modelId="{05BEFA65-B170-4A8B-88DD-A3F84CAE5AB6}" srcId="{17519193-6E76-4DCD-9544-1ECC31D5D95C}" destId="{BCC21579-6341-49A2-A53C-6D9A2A2D04C9}" srcOrd="6" destOrd="0" parTransId="{2F302D05-536B-4EE8-976C-36358037CE14}" sibTransId="{1E93B77F-CE06-41F8-933D-0306ABED7AFA}"/>
    <dgm:cxn modelId="{6C1C6343-2E13-4EF5-92AF-C798194F9A5A}" srcId="{17519193-6E76-4DCD-9544-1ECC31D5D95C}" destId="{584113A8-C068-465C-ABBF-5898B7CB92D8}" srcOrd="7" destOrd="0" parTransId="{5FEA0E4D-F74F-4A94-9893-933004BB1F70}" sibTransId="{DEE7A03D-9244-4125-9127-F5707C2FDC69}"/>
    <dgm:cxn modelId="{64FC1565-9A0D-40D7-91C5-0FA52CE704D1}" srcId="{17519193-6E76-4DCD-9544-1ECC31D5D95C}" destId="{2EEE4BF1-677D-4E97-8F5F-955CF6B0673D}" srcOrd="8" destOrd="0" parTransId="{16115ADB-C3EA-4FE6-941C-C7539F8CA0B8}" sibTransId="{EC1D9901-087D-4467-A801-E68DA57FF16D}"/>
    <dgm:cxn modelId="{AE75F2F8-D77E-482B-ADF7-DD5181FCD3BD}" type="presOf" srcId="{FBF835B3-9F05-4FAC-A040-F28F379BCC12}" destId="{0CA2F6E3-9C1B-4628-ADD5-80801F0A23CD}" srcOrd="0" destOrd="1" presId="urn:microsoft.com/office/officeart/2005/8/layout/hList6"/>
    <dgm:cxn modelId="{5C3B91AE-E933-414E-93DE-15AA57904A29}" srcId="{BC878CBF-F56E-43FC-B695-6A40F8F9A2BE}" destId="{D156564B-CEFC-496C-933E-8310FEB59E81}" srcOrd="2" destOrd="0" parTransId="{8E0C6626-EA24-409A-A9FB-966DD7FEF381}" sibTransId="{E2FFDDEF-F83C-4275-B1B3-20B3593798F8}"/>
    <dgm:cxn modelId="{FCA72643-751F-41E8-BB45-A49FFE978F6B}" type="presOf" srcId="{E53A990E-72F0-4E94-83D1-F8B40E60CAC7}" destId="{0CA2F6E3-9C1B-4628-ADD5-80801F0A23CD}" srcOrd="0" destOrd="5" presId="urn:microsoft.com/office/officeart/2005/8/layout/hList6"/>
    <dgm:cxn modelId="{EAD74534-CBC5-4FD2-AA71-16734A3A077B}" type="presOf" srcId="{48A25AD2-C10C-4B28-BF84-1B8939B38D97}" destId="{0CA2F6E3-9C1B-4628-ADD5-80801F0A23CD}" srcOrd="0" destOrd="3" presId="urn:microsoft.com/office/officeart/2005/8/layout/hList6"/>
    <dgm:cxn modelId="{F3BFE241-E500-4637-9614-621FB907E69B}" srcId="{C7918FC0-FFA0-4591-8034-1B970401A012}" destId="{14D3CC66-5B6F-4A97-A943-096A73FDA93B}" srcOrd="1" destOrd="0" parTransId="{DB3E8061-0C95-4B98-B2A6-F8D42C5E049B}" sibTransId="{1344A55E-1949-40C5-A112-1A770A4505AA}"/>
    <dgm:cxn modelId="{1CDBB9DC-7F60-4553-8088-AB0E5ED97C02}" srcId="{C7918FC0-FFA0-4591-8034-1B970401A012}" destId="{C093E002-7BF5-4586-AA72-0150A9F9EC9F}" srcOrd="0" destOrd="0" parTransId="{E5F23F25-BBC1-429D-877D-16D93CCC0502}" sibTransId="{B5E14D41-C154-450A-8F2B-51ECEF9A260B}"/>
    <dgm:cxn modelId="{BD98B61C-A2DB-4728-99C9-AB746621CC06}" srcId="{DCCCABAE-9B73-4175-9707-4D55548E4C2E}" destId="{17519193-6E76-4DCD-9544-1ECC31D5D95C}" srcOrd="1" destOrd="0" parTransId="{8D9ADBC2-5769-4927-AAEE-E8B17DBED543}" sibTransId="{23C72293-638F-4BCD-BE21-7DD4FA5F4BD4}"/>
    <dgm:cxn modelId="{03F56742-D979-4444-8C22-59ECBDF0D0AE}" type="presOf" srcId="{D156564B-CEFC-496C-933E-8310FEB59E81}" destId="{2B2B52B0-C75E-44FA-B987-C86201319143}" srcOrd="0" destOrd="3" presId="urn:microsoft.com/office/officeart/2005/8/layout/hList6"/>
    <dgm:cxn modelId="{050A0765-89E3-4C1A-8922-75C149238C8B}" srcId="{17519193-6E76-4DCD-9544-1ECC31D5D95C}" destId="{E53A990E-72F0-4E94-83D1-F8B40E60CAC7}" srcOrd="4" destOrd="0" parTransId="{C296FB34-EFF8-45C3-84A2-F65FB3B59009}" sibTransId="{0163E09D-91FF-47E6-ABFE-F6392216FAB5}"/>
    <dgm:cxn modelId="{17D25D3A-931A-4691-9ADF-8A527AB0624B}" type="presOf" srcId="{E13EC401-E974-4142-AF4D-DDFFFB3E3ACD}" destId="{2B2B52B0-C75E-44FA-B987-C86201319143}" srcOrd="0" destOrd="2" presId="urn:microsoft.com/office/officeart/2005/8/layout/hList6"/>
    <dgm:cxn modelId="{BEC2FF93-0AB1-4FE5-B316-F5ED1291638B}" srcId="{17519193-6E76-4DCD-9544-1ECC31D5D95C}" destId="{21E1F12C-C7DE-4A3D-9365-EAC3CB67AF28}" srcOrd="5" destOrd="0" parTransId="{4B47CC3F-1B89-4524-B594-1B09F01DCF8A}" sibTransId="{9D80DEA8-7EBF-4A17-8BAC-1C271B6A37E0}"/>
    <dgm:cxn modelId="{429F2123-4752-44C9-89C5-877A54D59902}" srcId="{17519193-6E76-4DCD-9544-1ECC31D5D95C}" destId="{FB20A7E5-1607-45E7-B41D-7EEEC850AC8B}" srcOrd="10" destOrd="0" parTransId="{CEE59659-1B8D-4B54-B3A0-71303ABC0D56}" sibTransId="{33FE8B31-1AC9-4E45-8CC1-B2047E295ED1}"/>
    <dgm:cxn modelId="{4C98A7DB-E1AF-4CD9-A048-CC1E03B65029}" type="presOf" srcId="{C093E002-7BF5-4586-AA72-0150A9F9EC9F}" destId="{6043B3E6-4B81-4A62-92FE-6B2A7BB985C6}" srcOrd="0" destOrd="1" presId="urn:microsoft.com/office/officeart/2005/8/layout/hList6"/>
    <dgm:cxn modelId="{E099DC0A-25B0-459C-8500-87C94A0BC62E}" srcId="{BC878CBF-F56E-43FC-B695-6A40F8F9A2BE}" destId="{06EE36C6-4D22-4834-A3B8-CE77F8C2D521}" srcOrd="0" destOrd="0" parTransId="{CE8D5249-8BBA-489F-BBF6-05B9CEE2438A}" sibTransId="{179A694D-74E8-4413-B030-D2FD292E2821}"/>
    <dgm:cxn modelId="{4E564934-34C8-4ADE-A936-D3407DC9E26E}" type="presOf" srcId="{FB20A7E5-1607-45E7-B41D-7EEEC850AC8B}" destId="{0CA2F6E3-9C1B-4628-ADD5-80801F0A23CD}" srcOrd="0" destOrd="11" presId="urn:microsoft.com/office/officeart/2005/8/layout/hList6"/>
    <dgm:cxn modelId="{CC914380-5D6A-454A-960C-917F423C0F11}" srcId="{17519193-6E76-4DCD-9544-1ECC31D5D95C}" destId="{4CA1CA2A-37E3-409D-A3BE-60800C8A8EDF}" srcOrd="9" destOrd="0" parTransId="{44486EBD-2D8B-4CC5-A4E5-31A849A833DD}" sibTransId="{602F434A-74F5-412F-AA82-93398E2D9B75}"/>
    <dgm:cxn modelId="{9D3C7978-7A7E-4A63-92D3-9605E5FA6A88}" srcId="{17519193-6E76-4DCD-9544-1ECC31D5D95C}" destId="{48A25AD2-C10C-4B28-BF84-1B8939B38D97}" srcOrd="2" destOrd="0" parTransId="{E7DB09D2-0E16-459F-9E1B-CDAA1E538159}" sibTransId="{A87B4F68-F6A6-4F27-8403-B26B1F886E85}"/>
    <dgm:cxn modelId="{160FCD15-1D1A-40C7-B739-CA4C4E13B02A}" type="presParOf" srcId="{854D4BBF-3663-4F98-A824-41F57CF10F9C}" destId="{2B2B52B0-C75E-44FA-B987-C86201319143}" srcOrd="0" destOrd="0" presId="urn:microsoft.com/office/officeart/2005/8/layout/hList6"/>
    <dgm:cxn modelId="{09C18482-2362-4CAB-B7CC-8D6AF8D722A3}" type="presParOf" srcId="{854D4BBF-3663-4F98-A824-41F57CF10F9C}" destId="{3177F255-9560-4F3D-8BF7-36E19F124ED3}" srcOrd="1" destOrd="0" presId="urn:microsoft.com/office/officeart/2005/8/layout/hList6"/>
    <dgm:cxn modelId="{E4E3DDF7-5859-4C14-87E3-CE82F0FC4A46}" type="presParOf" srcId="{854D4BBF-3663-4F98-A824-41F57CF10F9C}" destId="{0CA2F6E3-9C1B-4628-ADD5-80801F0A23CD}" srcOrd="2" destOrd="0" presId="urn:microsoft.com/office/officeart/2005/8/layout/hList6"/>
    <dgm:cxn modelId="{AAD27AF9-FF4F-4A72-84AD-DA27395295CD}" type="presParOf" srcId="{854D4BBF-3663-4F98-A824-41F57CF10F9C}" destId="{1D6C6112-D25B-4348-A427-89A32A55AE8B}" srcOrd="3" destOrd="0" presId="urn:microsoft.com/office/officeart/2005/8/layout/hList6"/>
    <dgm:cxn modelId="{91390770-6F93-4F86-AA64-29C061C9D81D}" type="presParOf" srcId="{854D4BBF-3663-4F98-A824-41F57CF10F9C}" destId="{6043B3E6-4B81-4A62-92FE-6B2A7BB985C6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9C23B-9E53-4F23-9DA9-F19309B9AED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2EDEC7-41DD-475D-8F91-62A8ED402D6E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2) Permission to proceed:           </a:t>
          </a:r>
        </a:p>
        <a:p>
          <a:r>
            <a:rPr lang="en-US" sz="2400" b="0" dirty="0" smtClean="0">
              <a:solidFill>
                <a:schemeClr val="tx1"/>
              </a:solidFill>
            </a:rPr>
            <a:t>-Parents briefed about the purpose &amp; benefits of the study</a:t>
          </a:r>
        </a:p>
        <a:p>
          <a:r>
            <a:rPr lang="en-US" sz="2400" b="0" dirty="0" smtClean="0">
              <a:solidFill>
                <a:schemeClr val="tx1"/>
              </a:solidFill>
            </a:rPr>
            <a:t>-Assured  for confidentially of their responses </a:t>
          </a:r>
        </a:p>
        <a:p>
          <a:r>
            <a:rPr lang="en-US" sz="2400" b="0" dirty="0" smtClean="0">
              <a:solidFill>
                <a:schemeClr val="tx1"/>
              </a:solidFill>
            </a:rPr>
            <a:t>-Informed about their right as a volunteer and are free to terminate the interview at any time. </a:t>
          </a:r>
        </a:p>
        <a:p>
          <a:r>
            <a:rPr lang="en-US" sz="2400" b="0" dirty="0" smtClean="0">
              <a:solidFill>
                <a:schemeClr val="tx1"/>
              </a:solidFill>
            </a:rPr>
            <a:t>-Written informed consent from respondents</a:t>
          </a:r>
          <a:endParaRPr lang="en-US" sz="2400" b="0" dirty="0">
            <a:solidFill>
              <a:schemeClr val="tx1"/>
            </a:solidFill>
          </a:endParaRPr>
        </a:p>
      </dgm:t>
    </dgm:pt>
    <dgm:pt modelId="{565D561C-166D-48D8-B873-0377B559634E}" type="parTrans" cxnId="{6CCAD2ED-C136-4A44-AC3A-1B7D528DE724}">
      <dgm:prSet/>
      <dgm:spPr/>
      <dgm:t>
        <a:bodyPr/>
        <a:lstStyle/>
        <a:p>
          <a:endParaRPr lang="en-US" sz="1800" b="0">
            <a:solidFill>
              <a:schemeClr val="tx1"/>
            </a:solidFill>
          </a:endParaRPr>
        </a:p>
      </dgm:t>
    </dgm:pt>
    <dgm:pt modelId="{70D3CA06-8944-43C3-BBA6-281E99659BC6}" type="sibTrans" cxnId="{6CCAD2ED-C136-4A44-AC3A-1B7D528DE724}">
      <dgm:prSet custT="1"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C640FC9C-B124-4781-84EF-F01D2D23306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3) Data collection- </a:t>
          </a:r>
          <a:endParaRPr lang="en-US" sz="2400" b="0" dirty="0">
            <a:solidFill>
              <a:schemeClr val="tx1"/>
            </a:solidFill>
          </a:endParaRPr>
        </a:p>
      </dgm:t>
    </dgm:pt>
    <dgm:pt modelId="{04F908EA-E453-4B4C-BF98-9273A9C30310}" type="parTrans" cxnId="{3B3D4E9F-7954-49FB-A44C-BC4583AF6B07}">
      <dgm:prSet/>
      <dgm:spPr/>
      <dgm:t>
        <a:bodyPr/>
        <a:lstStyle/>
        <a:p>
          <a:endParaRPr lang="en-US" sz="1800" b="0">
            <a:solidFill>
              <a:schemeClr val="tx1"/>
            </a:solidFill>
          </a:endParaRPr>
        </a:p>
      </dgm:t>
    </dgm:pt>
    <dgm:pt modelId="{3D04FE6F-A7D4-426B-ACF9-4B73DE35EEF9}" type="sibTrans" cxnId="{3B3D4E9F-7954-49FB-A44C-BC4583AF6B07}">
      <dgm:prSet/>
      <dgm:spPr/>
      <dgm:t>
        <a:bodyPr/>
        <a:lstStyle/>
        <a:p>
          <a:endParaRPr lang="en-US" sz="1800" b="0">
            <a:solidFill>
              <a:schemeClr val="tx1"/>
            </a:solidFill>
          </a:endParaRPr>
        </a:p>
      </dgm:t>
    </dgm:pt>
    <dgm:pt modelId="{A40682AE-5BA7-496A-9B3E-85F6770668AC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1)Household visit to respondents ( door-to-door)</a:t>
          </a:r>
          <a:endParaRPr lang="en-US" sz="2400" b="0" dirty="0">
            <a:solidFill>
              <a:schemeClr val="tx1"/>
            </a:solidFill>
          </a:endParaRPr>
        </a:p>
      </dgm:t>
    </dgm:pt>
    <dgm:pt modelId="{56215C36-67E2-4593-B38A-1CC4C47C87FE}" type="sibTrans" cxnId="{B70B9CB5-EF3A-47B4-B831-ED7B7B630F93}">
      <dgm:prSet custT="1"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AB83F5A1-3588-4013-8A26-583D679F0865}" type="parTrans" cxnId="{B70B9CB5-EF3A-47B4-B831-ED7B7B630F93}">
      <dgm:prSet/>
      <dgm:spPr/>
      <dgm:t>
        <a:bodyPr/>
        <a:lstStyle/>
        <a:p>
          <a:endParaRPr lang="en-US" sz="1800" b="0">
            <a:solidFill>
              <a:schemeClr val="tx1"/>
            </a:solidFill>
          </a:endParaRPr>
        </a:p>
      </dgm:t>
    </dgm:pt>
    <dgm:pt modelId="{5B150B42-C7EC-4412-BCB8-1C524707BA19}" type="pres">
      <dgm:prSet presAssocID="{9D29C23B-9E53-4F23-9DA9-F19309B9AE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A3C97-DF37-4CB4-AB44-82A9E95BC8D8}" type="pres">
      <dgm:prSet presAssocID="{9D29C23B-9E53-4F23-9DA9-F19309B9AED3}" presName="dummyMaxCanvas" presStyleCnt="0">
        <dgm:presLayoutVars/>
      </dgm:prSet>
      <dgm:spPr/>
    </dgm:pt>
    <dgm:pt modelId="{25CEFD70-25EE-4B6D-8A22-A67A23AEFF19}" type="pres">
      <dgm:prSet presAssocID="{9D29C23B-9E53-4F23-9DA9-F19309B9AED3}" presName="ThreeNodes_1" presStyleLbl="node1" presStyleIdx="0" presStyleCnt="3" custScaleX="111746" custScaleY="38739" custLinFactNeighborX="3931" custLinFactNeighborY="-18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F00BF-E47B-4F2C-B518-60C8376A9B77}" type="pres">
      <dgm:prSet presAssocID="{9D29C23B-9E53-4F23-9DA9-F19309B9AED3}" presName="ThreeNodes_2" presStyleLbl="node1" presStyleIdx="1" presStyleCnt="3" custScaleX="115561" custScaleY="175983" custLinFactNeighborX="1990" custLinFactNeighborY="-1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9BF09-7165-4EA1-A4C3-958B3BD33EA0}" type="pres">
      <dgm:prSet presAssocID="{9D29C23B-9E53-4F23-9DA9-F19309B9AED3}" presName="ThreeNodes_3" presStyleLbl="node1" presStyleIdx="2" presStyleCnt="3" custScaleY="29132" custLinFactNeighborX="-686" custLinFactNeighborY="-12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EEDF4-0820-44D4-8ADC-18A7D56DBA7E}" type="pres">
      <dgm:prSet presAssocID="{9D29C23B-9E53-4F23-9DA9-F19309B9AED3}" presName="ThreeConn_1-2" presStyleLbl="fgAccFollowNode1" presStyleIdx="0" presStyleCnt="2" custScaleY="100000" custLinFactNeighborX="-1715" custLinFactNeighborY="-35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F42D-A9E9-4CD0-B1A3-47AEFEC12DC5}" type="pres">
      <dgm:prSet presAssocID="{9D29C23B-9E53-4F23-9DA9-F19309B9AED3}" presName="ThreeConn_2-3" presStyleLbl="fgAccFollowNode1" presStyleIdx="1" presStyleCnt="2" custScaleY="100000" custLinFactNeighborX="17728" custLinFactNeighborY="44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34AB9-D384-49E0-8A4E-6328275EBA34}" type="pres">
      <dgm:prSet presAssocID="{9D29C23B-9E53-4F23-9DA9-F19309B9AED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F2B6C-9431-4D53-8883-4F5E3CE37846}" type="pres">
      <dgm:prSet presAssocID="{9D29C23B-9E53-4F23-9DA9-F19309B9AED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5AD03-40BF-4DB4-9C6F-98FC26CBCCD9}" type="pres">
      <dgm:prSet presAssocID="{9D29C23B-9E53-4F23-9DA9-F19309B9AED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18C95-0158-4285-873B-8A25BE70942D}" type="presOf" srcId="{A40682AE-5BA7-496A-9B3E-85F6770668AC}" destId="{25CEFD70-25EE-4B6D-8A22-A67A23AEFF19}" srcOrd="0" destOrd="0" presId="urn:microsoft.com/office/officeart/2005/8/layout/vProcess5"/>
    <dgm:cxn modelId="{6D4BA85C-A12B-4230-AB38-0C5F2D55DED2}" type="presOf" srcId="{70D3CA06-8944-43C3-BBA6-281E99659BC6}" destId="{ED0AF42D-A9E9-4CD0-B1A3-47AEFEC12DC5}" srcOrd="0" destOrd="0" presId="urn:microsoft.com/office/officeart/2005/8/layout/vProcess5"/>
    <dgm:cxn modelId="{3B3D4E9F-7954-49FB-A44C-BC4583AF6B07}" srcId="{9D29C23B-9E53-4F23-9DA9-F19309B9AED3}" destId="{C640FC9C-B124-4781-84EF-F01D2D233069}" srcOrd="2" destOrd="0" parTransId="{04F908EA-E453-4B4C-BF98-9273A9C30310}" sibTransId="{3D04FE6F-A7D4-426B-ACF9-4B73DE35EEF9}"/>
    <dgm:cxn modelId="{2390A0CE-3D09-4BEF-966F-832697CEB933}" type="presOf" srcId="{C640FC9C-B124-4781-84EF-F01D2D233069}" destId="{CEF5AD03-40BF-4DB4-9C6F-98FC26CBCCD9}" srcOrd="1" destOrd="0" presId="urn:microsoft.com/office/officeart/2005/8/layout/vProcess5"/>
    <dgm:cxn modelId="{4CE1230B-37D3-48B8-8BC8-C2629D2E70CB}" type="presOf" srcId="{A40682AE-5BA7-496A-9B3E-85F6770668AC}" destId="{17134AB9-D384-49E0-8A4E-6328275EBA34}" srcOrd="1" destOrd="0" presId="urn:microsoft.com/office/officeart/2005/8/layout/vProcess5"/>
    <dgm:cxn modelId="{6E0A5D31-FA70-463B-9420-9658DF851E99}" type="presOf" srcId="{842EDEC7-41DD-475D-8F91-62A8ED402D6E}" destId="{842F00BF-E47B-4F2C-B518-60C8376A9B77}" srcOrd="0" destOrd="0" presId="urn:microsoft.com/office/officeart/2005/8/layout/vProcess5"/>
    <dgm:cxn modelId="{B70B9CB5-EF3A-47B4-B831-ED7B7B630F93}" srcId="{9D29C23B-9E53-4F23-9DA9-F19309B9AED3}" destId="{A40682AE-5BA7-496A-9B3E-85F6770668AC}" srcOrd="0" destOrd="0" parTransId="{AB83F5A1-3588-4013-8A26-583D679F0865}" sibTransId="{56215C36-67E2-4593-B38A-1CC4C47C87FE}"/>
    <dgm:cxn modelId="{5D39A4DA-9B93-4B3D-A20E-C4C9F3C5A168}" type="presOf" srcId="{9D29C23B-9E53-4F23-9DA9-F19309B9AED3}" destId="{5B150B42-C7EC-4412-BCB8-1C524707BA19}" srcOrd="0" destOrd="0" presId="urn:microsoft.com/office/officeart/2005/8/layout/vProcess5"/>
    <dgm:cxn modelId="{6CCAD2ED-C136-4A44-AC3A-1B7D528DE724}" srcId="{9D29C23B-9E53-4F23-9DA9-F19309B9AED3}" destId="{842EDEC7-41DD-475D-8F91-62A8ED402D6E}" srcOrd="1" destOrd="0" parTransId="{565D561C-166D-48D8-B873-0377B559634E}" sibTransId="{70D3CA06-8944-43C3-BBA6-281E99659BC6}"/>
    <dgm:cxn modelId="{D9F7FD04-951C-4DF7-8D94-FA53AF1C75CC}" type="presOf" srcId="{56215C36-67E2-4593-B38A-1CC4C47C87FE}" destId="{AB4EEDF4-0820-44D4-8ADC-18A7D56DBA7E}" srcOrd="0" destOrd="0" presId="urn:microsoft.com/office/officeart/2005/8/layout/vProcess5"/>
    <dgm:cxn modelId="{CA82846C-DA3A-4561-8619-8BB499E8957C}" type="presOf" srcId="{C640FC9C-B124-4781-84EF-F01D2D233069}" destId="{CC49BF09-7165-4EA1-A4C3-958B3BD33EA0}" srcOrd="0" destOrd="0" presId="urn:microsoft.com/office/officeart/2005/8/layout/vProcess5"/>
    <dgm:cxn modelId="{BF45FC13-B2A2-429B-945B-85C0AC303D8E}" type="presOf" srcId="{842EDEC7-41DD-475D-8F91-62A8ED402D6E}" destId="{9C5F2B6C-9431-4D53-8883-4F5E3CE37846}" srcOrd="1" destOrd="0" presId="urn:microsoft.com/office/officeart/2005/8/layout/vProcess5"/>
    <dgm:cxn modelId="{3DEF791A-3F5B-4B1C-939E-8F4C1D111BCF}" type="presParOf" srcId="{5B150B42-C7EC-4412-BCB8-1C524707BA19}" destId="{57BA3C97-DF37-4CB4-AB44-82A9E95BC8D8}" srcOrd="0" destOrd="0" presId="urn:microsoft.com/office/officeart/2005/8/layout/vProcess5"/>
    <dgm:cxn modelId="{8243AD25-01CC-44F2-890D-A61F75753933}" type="presParOf" srcId="{5B150B42-C7EC-4412-BCB8-1C524707BA19}" destId="{25CEFD70-25EE-4B6D-8A22-A67A23AEFF19}" srcOrd="1" destOrd="0" presId="urn:microsoft.com/office/officeart/2005/8/layout/vProcess5"/>
    <dgm:cxn modelId="{229E2535-C561-4468-89CD-504A9A3CD88B}" type="presParOf" srcId="{5B150B42-C7EC-4412-BCB8-1C524707BA19}" destId="{842F00BF-E47B-4F2C-B518-60C8376A9B77}" srcOrd="2" destOrd="0" presId="urn:microsoft.com/office/officeart/2005/8/layout/vProcess5"/>
    <dgm:cxn modelId="{E4FFD91C-22C2-406E-94A0-605CB35551E3}" type="presParOf" srcId="{5B150B42-C7EC-4412-BCB8-1C524707BA19}" destId="{CC49BF09-7165-4EA1-A4C3-958B3BD33EA0}" srcOrd="3" destOrd="0" presId="urn:microsoft.com/office/officeart/2005/8/layout/vProcess5"/>
    <dgm:cxn modelId="{597B698A-A974-41F7-A091-89C42BEA5B57}" type="presParOf" srcId="{5B150B42-C7EC-4412-BCB8-1C524707BA19}" destId="{AB4EEDF4-0820-44D4-8ADC-18A7D56DBA7E}" srcOrd="4" destOrd="0" presId="urn:microsoft.com/office/officeart/2005/8/layout/vProcess5"/>
    <dgm:cxn modelId="{0A50AE8E-6059-4000-8727-68E92A50CBAE}" type="presParOf" srcId="{5B150B42-C7EC-4412-BCB8-1C524707BA19}" destId="{ED0AF42D-A9E9-4CD0-B1A3-47AEFEC12DC5}" srcOrd="5" destOrd="0" presId="urn:microsoft.com/office/officeart/2005/8/layout/vProcess5"/>
    <dgm:cxn modelId="{523F9972-6609-45AA-81A4-4E7529117CEE}" type="presParOf" srcId="{5B150B42-C7EC-4412-BCB8-1C524707BA19}" destId="{17134AB9-D384-49E0-8A4E-6328275EBA34}" srcOrd="6" destOrd="0" presId="urn:microsoft.com/office/officeart/2005/8/layout/vProcess5"/>
    <dgm:cxn modelId="{D2EC266A-8FFF-4CE0-9EBF-F26E81144405}" type="presParOf" srcId="{5B150B42-C7EC-4412-BCB8-1C524707BA19}" destId="{9C5F2B6C-9431-4D53-8883-4F5E3CE37846}" srcOrd="7" destOrd="0" presId="urn:microsoft.com/office/officeart/2005/8/layout/vProcess5"/>
    <dgm:cxn modelId="{18C398A2-AA30-4410-9B2E-449D5AEFF5B0}" type="presParOf" srcId="{5B150B42-C7EC-4412-BCB8-1C524707BA19}" destId="{CEF5AD03-40BF-4DB4-9C6F-98FC26CBCCD9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6453-F0F5-47E1-A3AD-9AAD7A9632F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720725"/>
            <a:ext cx="50895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E7D2-266E-481E-AB46-E86429EC2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F7FDF8-0BA2-41C9-8CD9-3BB2351B87E5}" type="slidenum">
              <a:rPr lang="en-GB">
                <a:latin typeface="Trebuchet MS" pitchFamily="34" charset="0"/>
              </a:rPr>
              <a:pPr/>
              <a:t>17</a:t>
            </a:fld>
            <a:endParaRPr lang="en-GB">
              <a:latin typeface="Trebuchet MS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4715AA-88B3-4BC0-AA7E-2EE7B0494D3C}" type="slidenum">
              <a:rPr lang="en-GB">
                <a:latin typeface="Trebuchet MS" pitchFamily="34" charset="0"/>
              </a:rPr>
              <a:pPr/>
              <a:t>18</a:t>
            </a:fld>
            <a:endParaRPr lang="en-GB">
              <a:latin typeface="Trebuchet MS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25B607-56FA-4131-9F7E-D90560639220}" type="slidenum">
              <a:rPr lang="en-GB">
                <a:latin typeface="Trebuchet MS" pitchFamily="34" charset="0"/>
              </a:rPr>
              <a:pPr/>
              <a:t>19</a:t>
            </a:fld>
            <a:endParaRPr lang="en-GB">
              <a:latin typeface="Trebuchet MS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CCE174-97C2-40FF-9C31-C26F51E2D181}" type="slidenum">
              <a:rPr lang="en-GB">
                <a:latin typeface="Trebuchet MS" pitchFamily="34" charset="0"/>
              </a:rPr>
              <a:pPr/>
              <a:t>20</a:t>
            </a:fld>
            <a:endParaRPr lang="en-GB">
              <a:latin typeface="Trebuchet MS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162F1C-357D-428D-AB5D-1A4C08F82870}" type="slidenum">
              <a:rPr lang="en-GB">
                <a:latin typeface="Trebuchet MS" pitchFamily="34" charset="0"/>
              </a:rPr>
              <a:pPr/>
              <a:t>21</a:t>
            </a:fld>
            <a:endParaRPr lang="en-GB">
              <a:latin typeface="Trebuchet MS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678" y="2485497"/>
            <a:ext cx="9618345" cy="1715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4533900"/>
            <a:ext cx="792099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9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1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3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5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E045-9B39-4257-B853-78C115AE43FD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C8E6-F951-46F6-AD37-C8E72FD4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81DB-CC76-4FE4-8B83-25156EA63F6A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099BB1-5CC7-4DBB-8DD9-7BD09BFF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3882" y="320412"/>
            <a:ext cx="2546033" cy="6826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320412"/>
            <a:ext cx="7449503" cy="68267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1CD9-2347-4924-9CA7-F266C391266C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C2BD3F-AA3E-4C7B-8955-E91830C13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D00B-4AF3-4F1C-88EB-DFDC865C4528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DE5E28-F571-46F3-9A21-1E67F47E5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62" y="5141384"/>
            <a:ext cx="9618345" cy="1589088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862" y="3391166"/>
            <a:ext cx="9618345" cy="17502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8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3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56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7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94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113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632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150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81F6-8E3F-4D4F-9BDA-01E2F3FA7FA7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809D5A2-1E6C-4D1C-B625-63E01E45C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866901"/>
            <a:ext cx="4997768" cy="52802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2147" y="1866901"/>
            <a:ext cx="4997768" cy="52802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311B-0A42-4724-8C23-74A8BE7044D6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79B05A-F919-44A1-9F43-DC5E97C41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790965"/>
            <a:ext cx="4999733" cy="7463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886" indent="0">
              <a:buNone/>
              <a:defRPr sz="2400" b="1"/>
            </a:lvl2pPr>
            <a:lvl3pPr marL="1103772" indent="0">
              <a:buNone/>
              <a:defRPr sz="2200" b="1"/>
            </a:lvl3pPr>
            <a:lvl4pPr marL="1655658" indent="0">
              <a:buNone/>
              <a:defRPr sz="1900" b="1"/>
            </a:lvl4pPr>
            <a:lvl5pPr marL="2207544" indent="0">
              <a:buNone/>
              <a:defRPr sz="1900" b="1"/>
            </a:lvl5pPr>
            <a:lvl6pPr marL="2759431" indent="0">
              <a:buNone/>
              <a:defRPr sz="1900" b="1"/>
            </a:lvl6pPr>
            <a:lvl7pPr marL="3311317" indent="0">
              <a:buNone/>
              <a:defRPr sz="1900" b="1"/>
            </a:lvl7pPr>
            <a:lvl8pPr marL="3863203" indent="0">
              <a:buNone/>
              <a:defRPr sz="1900" b="1"/>
            </a:lvl8pPr>
            <a:lvl9pPr marL="441508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5" y="2537354"/>
            <a:ext cx="4999733" cy="46098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8219" y="1790965"/>
            <a:ext cx="5001697" cy="7463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886" indent="0">
              <a:buNone/>
              <a:defRPr sz="2400" b="1"/>
            </a:lvl2pPr>
            <a:lvl3pPr marL="1103772" indent="0">
              <a:buNone/>
              <a:defRPr sz="2200" b="1"/>
            </a:lvl3pPr>
            <a:lvl4pPr marL="1655658" indent="0">
              <a:buNone/>
              <a:defRPr sz="1900" b="1"/>
            </a:lvl4pPr>
            <a:lvl5pPr marL="2207544" indent="0">
              <a:buNone/>
              <a:defRPr sz="1900" b="1"/>
            </a:lvl5pPr>
            <a:lvl6pPr marL="2759431" indent="0">
              <a:buNone/>
              <a:defRPr sz="1900" b="1"/>
            </a:lvl6pPr>
            <a:lvl7pPr marL="3311317" indent="0">
              <a:buNone/>
              <a:defRPr sz="1900" b="1"/>
            </a:lvl7pPr>
            <a:lvl8pPr marL="3863203" indent="0">
              <a:buNone/>
              <a:defRPr sz="1900" b="1"/>
            </a:lvl8pPr>
            <a:lvl9pPr marL="441508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8219" y="2537354"/>
            <a:ext cx="5001697" cy="46098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23CC-5D9F-4DAB-A549-62F474FC8D22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39EF05-9C8F-49A2-8AFF-34A81CEF7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5EC3-FE96-45AB-996E-D3FA5FEC67B8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381D28-2D42-442F-A8FE-49E821888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51A2-1080-41C7-BAAF-66F2E1285089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9890229-7E72-472F-854A-F486FF114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6" y="318558"/>
            <a:ext cx="3722787" cy="135572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124" y="318559"/>
            <a:ext cx="6325791" cy="682863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786" y="1674284"/>
            <a:ext cx="3722787" cy="5472907"/>
          </a:xfrm>
        </p:spPr>
        <p:txBody>
          <a:bodyPr/>
          <a:lstStyle>
            <a:lvl1pPr marL="0" indent="0">
              <a:buNone/>
              <a:defRPr sz="1700"/>
            </a:lvl1pPr>
            <a:lvl2pPr marL="551886" indent="0">
              <a:buNone/>
              <a:defRPr sz="1400"/>
            </a:lvl2pPr>
            <a:lvl3pPr marL="1103772" indent="0">
              <a:buNone/>
              <a:defRPr sz="1200"/>
            </a:lvl3pPr>
            <a:lvl4pPr marL="1655658" indent="0">
              <a:buNone/>
              <a:defRPr sz="1100"/>
            </a:lvl4pPr>
            <a:lvl5pPr marL="2207544" indent="0">
              <a:buNone/>
              <a:defRPr sz="1100"/>
            </a:lvl5pPr>
            <a:lvl6pPr marL="2759431" indent="0">
              <a:buNone/>
              <a:defRPr sz="1100"/>
            </a:lvl6pPr>
            <a:lvl7pPr marL="3311317" indent="0">
              <a:buNone/>
              <a:defRPr sz="1100"/>
            </a:lvl7pPr>
            <a:lvl8pPr marL="3863203" indent="0">
              <a:buNone/>
              <a:defRPr sz="1100"/>
            </a:lvl8pPr>
            <a:lvl9pPr marL="44150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B872-F3FA-41D9-82BC-D7E1EC92303D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3CD51F-4A1C-4E8C-B627-9635FE66C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956" y="5600700"/>
            <a:ext cx="6789420" cy="66119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17956" y="714904"/>
            <a:ext cx="6789420" cy="48006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51886" indent="0">
              <a:buNone/>
              <a:defRPr sz="3400"/>
            </a:lvl2pPr>
            <a:lvl3pPr marL="1103772" indent="0">
              <a:buNone/>
              <a:defRPr sz="2900"/>
            </a:lvl3pPr>
            <a:lvl4pPr marL="1655658" indent="0">
              <a:buNone/>
              <a:defRPr sz="2400"/>
            </a:lvl4pPr>
            <a:lvl5pPr marL="2207544" indent="0">
              <a:buNone/>
              <a:defRPr sz="2400"/>
            </a:lvl5pPr>
            <a:lvl6pPr marL="2759431" indent="0">
              <a:buNone/>
              <a:defRPr sz="2400"/>
            </a:lvl6pPr>
            <a:lvl7pPr marL="3311317" indent="0">
              <a:buNone/>
              <a:defRPr sz="2400"/>
            </a:lvl7pPr>
            <a:lvl8pPr marL="3863203" indent="0">
              <a:buNone/>
              <a:defRPr sz="2400"/>
            </a:lvl8pPr>
            <a:lvl9pPr marL="4415089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956" y="6261894"/>
            <a:ext cx="6789420" cy="939006"/>
          </a:xfrm>
        </p:spPr>
        <p:txBody>
          <a:bodyPr/>
          <a:lstStyle>
            <a:lvl1pPr marL="0" indent="0">
              <a:buNone/>
              <a:defRPr sz="1700"/>
            </a:lvl1pPr>
            <a:lvl2pPr marL="551886" indent="0">
              <a:buNone/>
              <a:defRPr sz="1400"/>
            </a:lvl2pPr>
            <a:lvl3pPr marL="1103772" indent="0">
              <a:buNone/>
              <a:defRPr sz="1200"/>
            </a:lvl3pPr>
            <a:lvl4pPr marL="1655658" indent="0">
              <a:buNone/>
              <a:defRPr sz="1100"/>
            </a:lvl4pPr>
            <a:lvl5pPr marL="2207544" indent="0">
              <a:buNone/>
              <a:defRPr sz="1100"/>
            </a:lvl5pPr>
            <a:lvl6pPr marL="2759431" indent="0">
              <a:buNone/>
              <a:defRPr sz="1100"/>
            </a:lvl6pPr>
            <a:lvl7pPr marL="3311317" indent="0">
              <a:buNone/>
              <a:defRPr sz="1100"/>
            </a:lvl7pPr>
            <a:lvl8pPr marL="3863203" indent="0">
              <a:buNone/>
              <a:defRPr sz="1100"/>
            </a:lvl8pPr>
            <a:lvl9pPr marL="44150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D018-86EE-4BA2-ADB2-54FE5CE56608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5728F6-BCD4-4D68-BA5B-8B1B1F288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  <a:alpha val="87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65150" y="320675"/>
            <a:ext cx="1018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5150" y="1866900"/>
            <a:ext cx="101854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377" tIns="55189" rIns="110377" bIns="55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150" y="7415213"/>
            <a:ext cx="2641600" cy="427037"/>
          </a:xfrm>
          <a:prstGeom prst="rect">
            <a:avLst/>
          </a:prstGeom>
        </p:spPr>
        <p:txBody>
          <a:bodyPr vert="horz" lIns="110377" tIns="55189" rIns="110377" bIns="5518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F8F552-C042-40B6-A304-DB476F2A4AB3}" type="datetimeFigureOut">
              <a:rPr lang="en-US"/>
              <a:pPr>
                <a:defRPr/>
              </a:pPr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5563" y="7415213"/>
            <a:ext cx="3584575" cy="427037"/>
          </a:xfrm>
          <a:prstGeom prst="rect">
            <a:avLst/>
          </a:prstGeom>
        </p:spPr>
        <p:txBody>
          <a:bodyPr vert="horz" lIns="110377" tIns="55189" rIns="110377" bIns="5518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8950" y="7415213"/>
            <a:ext cx="2641600" cy="427037"/>
          </a:xfrm>
          <a:prstGeom prst="rect">
            <a:avLst/>
          </a:prstGeom>
        </p:spPr>
        <p:txBody>
          <a:bodyPr vert="horz" lIns="110377" tIns="55189" rIns="110377" bIns="5518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CDC2986-673B-4DE3-92A5-3CE43F1DD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ftr="0" dt="0"/>
  <p:txStyles>
    <p:titleStyle>
      <a:lvl1pPr algn="ctr" defTabSz="1103313" rtl="0" eaLnBrk="1" fontAlgn="base" hangingPunct="1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457200"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914400"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371600"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1828800" algn="ctr" defTabSz="1103313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2750" indent="-412750" algn="l" defTabSz="11033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44488" algn="l" defTabSz="11033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74638" algn="l" defTabSz="11033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30400" indent="-274638" algn="l" defTabSz="11033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2850" indent="-274638" algn="l" defTabSz="11033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5374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260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9146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1032" indent="-275943" algn="l" defTabSz="11037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86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772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658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44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431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317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3203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089" algn="l" defTabSz="11037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0"/>
            <a:ext cx="11315699" cy="13335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Maternal Knowledge of Malnutrition and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Healthcare Seeking Attitudes In Urban-Poor Population of Central India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0" y="4686300"/>
            <a:ext cx="4819650" cy="21306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Presented By-</a:t>
            </a:r>
          </a:p>
          <a:p>
            <a:pPr>
              <a:buNone/>
            </a:pPr>
            <a:r>
              <a:rPr lang="en-US" dirty="0" err="1" smtClean="0"/>
              <a:t>Dr.Divya</a:t>
            </a:r>
            <a:r>
              <a:rPr lang="en-US" dirty="0" smtClean="0"/>
              <a:t> </a:t>
            </a:r>
            <a:r>
              <a:rPr lang="en-US" dirty="0" err="1" smtClean="0"/>
              <a:t>Maheshwari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Enroll no- PG/14/20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320411"/>
            <a:ext cx="10184130" cy="7463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200"/>
            <a:ext cx="11315700" cy="728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To assess the relationship between maternal knowledge, health care seeking attitude and socio-economic condition with malnutrition in children below five years age in urban poor population of </a:t>
            </a:r>
            <a:r>
              <a:rPr lang="en-US" sz="2800" dirty="0" err="1" smtClean="0"/>
              <a:t>Sagar</a:t>
            </a:r>
            <a:r>
              <a:rPr lang="en-US" sz="2800" dirty="0" smtClean="0"/>
              <a:t>, Madhya Pradesh, India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571500" lvl="0" indent="-571500">
              <a:buFont typeface="+mj-lt"/>
              <a:buAutoNum type="romanUcPeriod"/>
            </a:pPr>
            <a:r>
              <a:rPr lang="en-US" sz="2800" dirty="0" smtClean="0"/>
              <a:t>Assess knowledge of mother on causes of malnutrition and  their attitude toward resources available to improve children's health condition 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800" dirty="0" smtClean="0"/>
              <a:t>Investigate relationship of mothers’ knowledge and heath seeking practices with nutritional status of the children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800" dirty="0" smtClean="0"/>
              <a:t>Investigate whether nutritional status of children is dependent on the socioeconomic status of the household in urban poor population 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315700" cy="622300"/>
          </a:xfrm>
          <a:prstGeom prst="rect">
            <a:avLst/>
          </a:prstGeom>
          <a:solidFill>
            <a:srgbClr val="FF0000"/>
          </a:solidFill>
        </p:spPr>
        <p:txBody>
          <a:bodyPr vert="horz" lIns="110377" tIns="55189" rIns="110377" bIns="55189" rtlCol="0" anchor="ctr">
            <a:normAutofit fontScale="750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OBJECTIVE OF THE STUDY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05100"/>
            <a:ext cx="11315700" cy="533400"/>
          </a:xfrm>
          <a:prstGeom prst="rect">
            <a:avLst/>
          </a:prstGeom>
          <a:solidFill>
            <a:schemeClr val="accent2"/>
          </a:solidFill>
        </p:spPr>
        <p:txBody>
          <a:bodyPr vert="horz" lIns="110377" tIns="55189" rIns="110377" bIns="55189" rtlCol="0" anchor="ctr">
            <a:normAutofit fontScale="600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SPECIFIC OBJECTIVES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23900"/>
            <a:ext cx="11144250" cy="6423025"/>
          </a:xfrm>
        </p:spPr>
        <p:txBody>
          <a:bodyPr/>
          <a:lstStyle/>
          <a:p>
            <a:pPr marL="571500" lvl="0" indent="-571500">
              <a:buFont typeface="+mj-lt"/>
              <a:buAutoNum type="romanLcPeriod"/>
            </a:pPr>
            <a:r>
              <a:rPr lang="en-US" sz="2800" dirty="0" smtClean="0"/>
              <a:t>What is the level of knowledge of causes related to under nutrition among study population?</a:t>
            </a:r>
          </a:p>
          <a:p>
            <a:pPr marL="571500" lvl="0" indent="-571500">
              <a:buFont typeface="+mj-lt"/>
              <a:buAutoNum type="romanLcPeriod"/>
            </a:pPr>
            <a:r>
              <a:rPr lang="en-US" sz="2800" dirty="0" smtClean="0"/>
              <a:t>What are the preferences of health resources for common childhood illnesses among study population?</a:t>
            </a:r>
          </a:p>
          <a:p>
            <a:pPr marL="571500" lvl="0" indent="-571500">
              <a:buFont typeface="+mj-lt"/>
              <a:buAutoNum type="romanLcPeriod"/>
            </a:pPr>
            <a:r>
              <a:rPr lang="en-US" sz="2800" dirty="0" smtClean="0"/>
              <a:t>Does household socioeconomic status influence the nutritional status of children in urban poor population?</a:t>
            </a:r>
          </a:p>
          <a:p>
            <a:pPr marL="571500" lvl="0" indent="-571500">
              <a:buFont typeface="+mj-lt"/>
              <a:buAutoNum type="romanLcPeriod"/>
            </a:pPr>
            <a:r>
              <a:rPr lang="en-US" sz="2800" dirty="0" smtClean="0"/>
              <a:t>Is there a link between mothers’ knowledge and heath seeking practices with nutritional status of the children?</a:t>
            </a:r>
          </a:p>
          <a:p>
            <a:pPr marL="571500" indent="-57150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1315700" cy="622300"/>
          </a:xfrm>
          <a:prstGeom prst="rect">
            <a:avLst/>
          </a:prstGeom>
          <a:solidFill>
            <a:schemeClr val="accent2"/>
          </a:solidFill>
        </p:spPr>
        <p:txBody>
          <a:bodyPr vert="horz" lIns="110377" tIns="55189" rIns="110377" bIns="55189" rtlCol="0" anchor="ctr">
            <a:normAutofit fontScale="750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RESEARCH QUESTION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2300"/>
            <a:ext cx="11563350" cy="73787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4">
              <a:buClr>
                <a:srgbClr val="FFFF00"/>
              </a:buClr>
            </a:pPr>
            <a:endParaRPr lang="en-US" sz="2800" u="sng" dirty="0" smtClean="0"/>
          </a:p>
          <a:p>
            <a:pPr>
              <a:buClr>
                <a:srgbClr val="FFFF00"/>
              </a:buClr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7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315700" cy="622300"/>
          </a:xfrm>
          <a:prstGeom prst="rect">
            <a:avLst/>
          </a:prstGeom>
          <a:solidFill>
            <a:srgbClr val="FF0000"/>
          </a:solidFill>
        </p:spPr>
        <p:txBody>
          <a:bodyPr vert="horz" lIns="110377" tIns="55189" rIns="110377" bIns="55189" rtlCol="0" anchor="ctr">
            <a:normAutofit fontScale="750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METHODOLOGY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52500"/>
          <a:ext cx="11315700" cy="667399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5050"/>
                <a:gridCol w="9010650"/>
              </a:tblGrid>
              <a:tr h="6030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STUDY DESIGN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Case control study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0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STUDY AREA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Sagar</a:t>
                      </a:r>
                      <a:r>
                        <a:rPr lang="en-US" sz="2800" dirty="0" smtClean="0"/>
                        <a:t> block, District </a:t>
                      </a:r>
                      <a:r>
                        <a:rPr lang="en-US" sz="2800" dirty="0" err="1" smtClean="0"/>
                        <a:t>Sagar</a:t>
                      </a:r>
                      <a:r>
                        <a:rPr lang="en-US" sz="2800" dirty="0" smtClean="0"/>
                        <a:t>, Madhya Pradesh, India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0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STUDY PERIOD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1/4/2016 to 15/5/2016</a:t>
                      </a:r>
                    </a:p>
                  </a:txBody>
                  <a:tcPr/>
                </a:tc>
              </a:tr>
              <a:tr h="108549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STUDY POPULATION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Mothers of children below 5 years of age</a:t>
                      </a:r>
                      <a:r>
                        <a:rPr lang="en-US" sz="2800" baseline="0" dirty="0" smtClean="0"/>
                        <a:t> in </a:t>
                      </a:r>
                      <a:r>
                        <a:rPr lang="en-US" sz="2800" dirty="0" smtClean="0"/>
                        <a:t>urban poor population in </a:t>
                      </a:r>
                      <a:r>
                        <a:rPr lang="en-US" sz="2800" dirty="0" err="1" smtClean="0"/>
                        <a:t>Sagar</a:t>
                      </a:r>
                      <a:r>
                        <a:rPr lang="en-US" sz="2800" dirty="0" smtClean="0"/>
                        <a:t> block, District </a:t>
                      </a:r>
                      <a:r>
                        <a:rPr lang="en-US" sz="2800" dirty="0" err="1" smtClean="0"/>
                        <a:t>Sagar</a:t>
                      </a:r>
                      <a:r>
                        <a:rPr lang="en-US" sz="2800" dirty="0" smtClean="0"/>
                        <a:t>, Madhya Pradesh</a:t>
                      </a:r>
                      <a:endParaRPr lang="en-US" sz="2400" dirty="0"/>
                    </a:p>
                  </a:txBody>
                  <a:tcPr/>
                </a:tc>
              </a:tr>
              <a:tr h="108549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INCLUSION CRITERIA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Inclusion criteria were mothers below poverty line, local residence of </a:t>
                      </a:r>
                      <a:r>
                        <a:rPr lang="en-US" sz="2800" dirty="0" err="1" smtClean="0"/>
                        <a:t>Sagar</a:t>
                      </a:r>
                      <a:r>
                        <a:rPr lang="en-US" sz="2800" dirty="0" smtClean="0"/>
                        <a:t> ward </a:t>
                      </a:r>
                      <a:endParaRPr lang="en-US" sz="2800" b="1" dirty="0" smtClean="0"/>
                    </a:p>
                  </a:txBody>
                  <a:tcPr/>
                </a:tc>
              </a:tr>
              <a:tr h="20101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EXCLUSION CRITERIA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Children mentally retarded, physically challenged ,born preterm or with serious illness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Single parenting children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11315700" cy="80726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5050"/>
                <a:gridCol w="9010650"/>
              </a:tblGrid>
              <a:tr h="800100">
                <a:tc rowSpan="2">
                  <a:txBody>
                    <a:bodyPr/>
                    <a:lstStyle/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SAMPLING</a:t>
                      </a:r>
                    </a:p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800" u="sng" dirty="0" smtClean="0">
                          <a:solidFill>
                            <a:srgbClr val="00B050"/>
                          </a:solidFill>
                        </a:rPr>
                        <a:t>RECRUITMENT OF RESPONDENTS</a:t>
                      </a:r>
                      <a:endParaRPr lang="en-US" sz="3200" u="sng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855499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2800" b="1" dirty="0" smtClean="0"/>
                        <a:t>For cases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en-US" sz="2800" b="1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800" dirty="0" smtClean="0"/>
                        <a:t>From district hospital pediatric record, severely malnourished children ( grade III or IV malnutrition with z-scores &lt; −3SD from the median of WHO reference) less than five years of age admitted in Nutrition Rehabilitation Centre between 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 January to 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 April 2016 were identified.*+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280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800" dirty="0" smtClean="0"/>
                        <a:t>Based on inclusion and exclusion criteria mother of there children selected as cases.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2800" dirty="0" smtClean="0"/>
                    </a:p>
                    <a:p>
                      <a:pPr marL="412750" marR="0" lvl="0" indent="-41275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Case identification and admission criteria as given in “Operational Guidelines on Facility Based Management of Children with Severe Acute Malnutrition”,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Mohfw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2011.</a:t>
                      </a:r>
                    </a:p>
                    <a:p>
                      <a:pPr marL="412750" marR="0" lvl="0" indent="-41275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Admission criteria other than z score not included as a part of study due to missing data</a:t>
                      </a:r>
                    </a:p>
                    <a:p>
                      <a:pPr marL="412750" marR="0" lvl="0" indent="-41275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5143500"/>
            <a:ext cx="11315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377" tIns="55189" rIns="110377" bIns="55189" numCol="1" anchor="t" anchorCtr="0" compatLnSpc="1">
            <a:prstTxWarp prst="textNoShape">
              <a:avLst/>
            </a:prstTxWarp>
          </a:bodyPr>
          <a:lstStyle/>
          <a:p>
            <a:pPr marL="412750" marR="0" lvl="0" indent="-412750" algn="l" defTabSz="1103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15700" cy="800100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11315700" cy="8031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28850"/>
                <a:gridCol w="9086850"/>
              </a:tblGrid>
              <a:tr h="4381500">
                <a:tc rowSpan="5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SAMPLING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sz="2800" b="1" dirty="0" smtClean="0"/>
                        <a:t>For Controls</a:t>
                      </a:r>
                    </a:p>
                    <a:p>
                      <a:pPr>
                        <a:buSzPct val="64000"/>
                        <a:buFont typeface="Wingdings" pitchFamily="2" charset="2"/>
                        <a:buChar char="q"/>
                      </a:pPr>
                      <a:r>
                        <a:rPr lang="en-US" sz="2800" b="0" dirty="0" smtClean="0"/>
                        <a:t>from Local </a:t>
                      </a:r>
                      <a:r>
                        <a:rPr lang="en-US" sz="2800" b="0" dirty="0" err="1" smtClean="0"/>
                        <a:t>Anganwadi</a:t>
                      </a:r>
                      <a:r>
                        <a:rPr lang="en-US" sz="2800" b="0" dirty="0" smtClean="0"/>
                        <a:t> Centers records children without malnutrition (weight for height z-scores between -2SD and +2SD (−2SD ≤ z-scores ≤ +2SD)) were identified. </a:t>
                      </a:r>
                    </a:p>
                    <a:p>
                      <a:pPr>
                        <a:buSzPct val="64000"/>
                        <a:buFont typeface="Wingdings" pitchFamily="2" charset="2"/>
                        <a:buChar char="q"/>
                      </a:pPr>
                      <a:r>
                        <a:rPr lang="en-US" sz="2800" b="0" dirty="0" smtClean="0"/>
                        <a:t>Mothers of these children were selected as control </a:t>
                      </a:r>
                    </a:p>
                    <a:p>
                      <a:pPr>
                        <a:buSzPct val="64000"/>
                        <a:buFont typeface="Wingdings" pitchFamily="2" charset="2"/>
                        <a:buChar char="q"/>
                      </a:pPr>
                      <a:r>
                        <a:rPr lang="en-US" sz="2800" b="0" dirty="0" smtClean="0"/>
                        <a:t>Matched by 2 criteria (1) child born one month prior or following the birth of each case child and (2) living in same locality/ward to the case child.</a:t>
                      </a:r>
                    </a:p>
                    <a:p>
                      <a:pPr>
                        <a:buSzPct val="64000"/>
                        <a:buFont typeface="Wingdings" pitchFamily="2" charset="2"/>
                        <a:buChar char="q"/>
                      </a:pPr>
                      <a:r>
                        <a:rPr lang="en-US" sz="2800" b="0" dirty="0" smtClean="0"/>
                        <a:t>One control per case selected (ratio 1:1)</a:t>
                      </a:r>
                    </a:p>
                    <a:p>
                      <a:pPr>
                        <a:buSzPct val="64000"/>
                        <a:buFont typeface="Wingdings" pitchFamily="2" charset="2"/>
                        <a:buChar char="q"/>
                      </a:pPr>
                      <a:r>
                        <a:rPr lang="en-US" sz="2800" b="0" dirty="0" smtClean="0"/>
                        <a:t>If more than 1 match found, control latest visited was selected 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rgbClr val="00B050"/>
                          </a:solidFill>
                        </a:rPr>
                        <a:t>SAMPLING SIZE</a:t>
                      </a:r>
                      <a:endParaRPr lang="en-US" sz="2800" b="1" u="sn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691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84 respondents were identified . Considering 20% drop outs, 68 respondents were included (34 cases &amp;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34 controls) </a:t>
                      </a:r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Note- One child corresponded to one household unit. 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rgbClr val="00B050"/>
                          </a:solidFill>
                        </a:rPr>
                        <a:t>SAMPLING TECHNIQUE</a:t>
                      </a:r>
                      <a:endParaRPr lang="en-US" sz="2800" b="1" u="sn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Convenient sampling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896600" cy="7543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STUDY VARIABLES</a:t>
            </a:r>
            <a:endParaRPr lang="en-US" sz="2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800" i="1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257300"/>
          <a:ext cx="11315700" cy="674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7650" y="4953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DEPENDENT VARIABLES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450" y="4191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INDEPENDENT VARIABLES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276350" y="1371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668544" y="12946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34944" y="13708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-1"/>
          <a:ext cx="11315700" cy="816102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5050"/>
                <a:gridCol w="9010650"/>
              </a:tblGrid>
              <a:tr h="571501">
                <a:tc rowSpan="5">
                  <a:txBody>
                    <a:bodyPr/>
                    <a:lstStyle/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DATA COLLECTION METHOD</a:t>
                      </a:r>
                    </a:p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 dirty="0" smtClean="0">
                          <a:solidFill>
                            <a:srgbClr val="00B050"/>
                          </a:solidFill>
                        </a:rPr>
                        <a:t>DATA COLLECTION TOOL 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semi structured questionnaire &amp; interview schedule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rgbClr val="00B050"/>
                          </a:solidFill>
                        </a:rPr>
                        <a:t>TECHNIQUE 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Interview     (in Hindi, lasting for about 15-20 minutes each)</a:t>
                      </a:r>
                      <a:endParaRPr lang="en-US" sz="2400" dirty="0"/>
                    </a:p>
                  </a:txBody>
                  <a:tcPr/>
                </a:tc>
              </a:tr>
              <a:tr h="4721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smtClean="0">
                          <a:solidFill>
                            <a:srgbClr val="00B050"/>
                          </a:solidFill>
                        </a:rPr>
                        <a:t>PROCEDURE</a:t>
                      </a:r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pPr marL="0" marR="0" indent="0" algn="l" defTabSz="1103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sng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305050" y="2476500"/>
          <a:ext cx="9010650" cy="613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10185400" cy="13335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7030A0"/>
                </a:solidFill>
                <a:latin typeface="+mn-lt"/>
              </a:rPr>
              <a:t>DATA COLLECTION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66900"/>
            <a:ext cx="10185400" cy="5280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Pictures shown to respondents</a:t>
            </a:r>
          </a:p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Asked about symptoms in each</a:t>
            </a:r>
          </a:p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Asked the causes they believe</a:t>
            </a:r>
          </a:p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Their preference of health resources</a:t>
            </a:r>
          </a:p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Demographic profile recorded</a:t>
            </a:r>
          </a:p>
        </p:txBody>
      </p:sp>
      <p:pic>
        <p:nvPicPr>
          <p:cNvPr id="5" name="Picture 4" descr="C:\Users\Hp\Desktop\malnutrition\Marasmu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7061" y="0"/>
            <a:ext cx="3068639" cy="3581400"/>
          </a:xfrm>
          <a:prstGeom prst="rect">
            <a:avLst/>
          </a:prstGeom>
          <a:noFill/>
        </p:spPr>
      </p:pic>
      <p:pic>
        <p:nvPicPr>
          <p:cNvPr id="6" name="Picture 3" descr="C:\Users\Hp\Desktop\malnutrition\sept-24-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4152900"/>
            <a:ext cx="3048000" cy="3848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500"/>
            <a:ext cx="8553450" cy="528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Pictures shown to respondents</a:t>
            </a:r>
          </a:p>
          <a:p>
            <a:pPr lvl="0"/>
            <a:r>
              <a:rPr lang="en-US" sz="3200" dirty="0" smtClean="0"/>
              <a:t>Asked about the symptoms in each</a:t>
            </a:r>
          </a:p>
          <a:p>
            <a:pPr lvl="1"/>
            <a:r>
              <a:rPr lang="en-US" sz="3200" dirty="0" smtClean="0"/>
              <a:t>In case, could not correctly identify all essential symptoms ,they were then informed verbally. 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Asked the causes they believe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Their preference of health resources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Demographic profile recorded</a:t>
            </a:r>
          </a:p>
          <a:p>
            <a:pPr eaLnBrk="1" hangingPunct="1"/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463692" y="7074958"/>
            <a:ext cx="2671272" cy="4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377" tIns="55189" rIns="110377" bIns="55189">
            <a:spAutoFit/>
          </a:bodyPr>
          <a:lstStyle/>
          <a:p>
            <a:pPr algn="r"/>
            <a:r>
              <a:rPr lang="en-GB" sz="1900" i="1" dirty="0">
                <a:solidFill>
                  <a:srgbClr val="FF6FCF"/>
                </a:solidFill>
              </a:rPr>
              <a:t>Programme evaluation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2450" y="0"/>
            <a:ext cx="1018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103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DATA COLLECTION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Hp\Desktop\malnutrition\Marasmu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7061" y="0"/>
            <a:ext cx="3068639" cy="3581400"/>
          </a:xfrm>
          <a:prstGeom prst="rect">
            <a:avLst/>
          </a:prstGeom>
          <a:noFill/>
        </p:spPr>
      </p:pic>
      <p:pic>
        <p:nvPicPr>
          <p:cNvPr id="8" name="Picture 3" descr="C:\Users\Hp\Desktop\malnutrition\sept-24-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4152900"/>
            <a:ext cx="3048000" cy="3848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90700"/>
            <a:ext cx="8629650" cy="5280025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Pictures shown to respondents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Asked about symptoms in each</a:t>
            </a:r>
          </a:p>
          <a:p>
            <a:pPr lvl="0"/>
            <a:r>
              <a:rPr lang="en-US" sz="3200" dirty="0" smtClean="0"/>
              <a:t>Asked to explain what they believed caused these symptoms. </a:t>
            </a:r>
          </a:p>
          <a:p>
            <a:pPr lvl="1"/>
            <a:r>
              <a:rPr lang="en-US" sz="3200" dirty="0" smtClean="0"/>
              <a:t>Their answers were grouped into three categories: nutrition-related, health-related and non-relevant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Their preference of health resources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Demographic profile recorded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463692" y="7074958"/>
            <a:ext cx="2671272" cy="4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377" tIns="55189" rIns="110377" bIns="55189">
            <a:spAutoFit/>
          </a:bodyPr>
          <a:lstStyle/>
          <a:p>
            <a:pPr algn="r"/>
            <a:r>
              <a:rPr lang="en-GB" sz="1900" i="1" dirty="0">
                <a:solidFill>
                  <a:srgbClr val="FF6FCF"/>
                </a:solidFill>
              </a:rPr>
              <a:t>Programme evaluation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10185400" cy="13335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7030A0"/>
                </a:solidFill>
                <a:latin typeface="+mn-lt"/>
              </a:rPr>
              <a:t>DATA COLLECTION </a:t>
            </a:r>
          </a:p>
        </p:txBody>
      </p:sp>
      <p:pic>
        <p:nvPicPr>
          <p:cNvPr id="10" name="Picture 3" descr="C:\Users\Hp\Desktop\malnutrition\sept-24-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4152900"/>
            <a:ext cx="3048000" cy="3848100"/>
          </a:xfrm>
          <a:prstGeom prst="rect">
            <a:avLst/>
          </a:prstGeom>
          <a:noFill/>
        </p:spPr>
      </p:pic>
      <p:pic>
        <p:nvPicPr>
          <p:cNvPr id="11" name="Picture 10" descr="C:\Users\Hp\Desktop\malnutrition\Marasmu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7061" y="0"/>
            <a:ext cx="3068639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23900"/>
            <a:ext cx="11315700" cy="7099300"/>
          </a:xfrm>
        </p:spPr>
        <p:txBody>
          <a:bodyPr>
            <a:normAutofit/>
          </a:bodyPr>
          <a:lstStyle/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Malnutrition -----nutrients in excess, lacking or wrong proportion causing stunting, wasting or underweight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Malnutrition most often refers to under nutrition (over weight only 3.9% ,NFHS III,2005-06) resulting from inadequate consumption, poor absorption or excessive loss of nutrients, has been one of the world’s most serious developmental problems affecting all age group</a:t>
            </a: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Child malnutrition critical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	-can persist till adulthood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	-impend physical and mental development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	-silently destroying future productivity and economic growth</a:t>
            </a:r>
          </a:p>
          <a:p>
            <a:pPr algn="l">
              <a:buClr>
                <a:srgbClr val="FFFF00"/>
              </a:buClr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Clr>
                <a:srgbClr val="FFFF00"/>
              </a:buClr>
            </a:pPr>
            <a:endParaRPr lang="en-US" sz="29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9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1315700" cy="647700"/>
          </a:xfrm>
          <a:prstGeom prst="rect">
            <a:avLst/>
          </a:prstGeom>
          <a:solidFill>
            <a:srgbClr val="FF0000"/>
          </a:solidFill>
        </p:spPr>
        <p:txBody>
          <a:bodyPr vert="horz" lIns="110377" tIns="55189" rIns="110377" bIns="55189" rtlCol="0" anchor="ctr">
            <a:normAutofit fontScale="825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66900"/>
            <a:ext cx="8477250" cy="5280025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Pictures shown to respondents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Asked about symptoms in each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Asked the causes they believe</a:t>
            </a:r>
          </a:p>
          <a:p>
            <a:pPr eaLnBrk="1" hangingPunct="1"/>
            <a:r>
              <a:rPr lang="en-US" sz="3200" dirty="0" smtClean="0"/>
              <a:t>Preference</a:t>
            </a:r>
          </a:p>
          <a:p>
            <a:pPr lvl="1"/>
            <a:r>
              <a:rPr lang="en-US" sz="3200" dirty="0" smtClean="0"/>
              <a:t>Asked for their preference of health resource for common childhood illnesses: diarrhea, cold, worms and measles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Demographic profile recorded</a:t>
            </a:r>
          </a:p>
          <a:p>
            <a:pPr eaLnBrk="1" hangingPunct="1"/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463692" y="7074958"/>
            <a:ext cx="2671272" cy="4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377" tIns="55189" rIns="110377" bIns="55189">
            <a:spAutoFit/>
          </a:bodyPr>
          <a:lstStyle/>
          <a:p>
            <a:pPr algn="r"/>
            <a:r>
              <a:rPr lang="en-GB" sz="1900" i="1" dirty="0">
                <a:solidFill>
                  <a:srgbClr val="FF6FCF"/>
                </a:solidFill>
              </a:rPr>
              <a:t>Programme evaluation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2450" y="0"/>
            <a:ext cx="1018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103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DATA COLLECTION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3" descr="C:\Users\Hp\Desktop\malnutrition\sept-24-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4152900"/>
            <a:ext cx="3048000" cy="3848100"/>
          </a:xfrm>
          <a:prstGeom prst="rect">
            <a:avLst/>
          </a:prstGeom>
          <a:noFill/>
        </p:spPr>
      </p:pic>
      <p:pic>
        <p:nvPicPr>
          <p:cNvPr id="8" name="Picture 7" descr="C:\Users\Hp\Desktop\malnutrition\Marasmu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7061" y="0"/>
            <a:ext cx="3068639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66900"/>
            <a:ext cx="8477250" cy="5280025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Pictures shown to respondents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Asked about symptoms in each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Asked the causes they believe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Their preference of health resources</a:t>
            </a:r>
          </a:p>
          <a:p>
            <a:pPr eaLnBrk="1" hangingPunct="1"/>
            <a:r>
              <a:rPr lang="en-US" sz="3200" dirty="0" smtClean="0"/>
              <a:t>Demographic profile recorded</a:t>
            </a:r>
          </a:p>
          <a:p>
            <a:pPr lvl="1"/>
            <a:r>
              <a:rPr lang="en-US" sz="3200" dirty="0" smtClean="0"/>
              <a:t>Socio-demographic information of mother and child’s attributes were recorded.(study variables)</a:t>
            </a:r>
          </a:p>
          <a:p>
            <a:pPr lvl="1" eaLnBrk="1" hangingPunct="1"/>
            <a:endParaRPr lang="en-US" sz="3200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463692" y="7074958"/>
            <a:ext cx="2671272" cy="40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377" tIns="55189" rIns="110377" bIns="55189">
            <a:spAutoFit/>
          </a:bodyPr>
          <a:lstStyle/>
          <a:p>
            <a:pPr algn="r"/>
            <a:r>
              <a:rPr lang="en-GB" sz="1900" i="1" dirty="0">
                <a:solidFill>
                  <a:srgbClr val="FF6FCF"/>
                </a:solidFill>
              </a:rPr>
              <a:t>Programme evaluation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2450" y="0"/>
            <a:ext cx="1018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377" tIns="55189" rIns="110377" bIns="5518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103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DATA COLLECTION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3" descr="C:\Users\Hp\Desktop\malnutrition\sept-24-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4152900"/>
            <a:ext cx="3048000" cy="3848100"/>
          </a:xfrm>
          <a:prstGeom prst="rect">
            <a:avLst/>
          </a:prstGeom>
          <a:noFill/>
        </p:spPr>
      </p:pic>
      <p:pic>
        <p:nvPicPr>
          <p:cNvPr id="8" name="Picture 7" descr="C:\Users\Hp\Desktop\malnutrition\Marasmu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7061" y="0"/>
            <a:ext cx="3068639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14500"/>
            <a:ext cx="10426700" cy="52800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DATA ANALYSIS          </a:t>
            </a:r>
            <a:r>
              <a:rPr lang="en-US" sz="2800" dirty="0" smtClean="0"/>
              <a:t>by SPSS version 16.0 using descriptive 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315700" cy="622300"/>
          </a:xfrm>
          <a:prstGeom prst="rect">
            <a:avLst/>
          </a:prstGeom>
          <a:solidFill>
            <a:srgbClr val="FF0000"/>
          </a:solidFill>
        </p:spPr>
        <p:txBody>
          <a:bodyPr vert="horz" lIns="110377" tIns="55189" rIns="110377" bIns="55189" rtlCol="0" anchor="ctr">
            <a:normAutofit fontScale="750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ANALYSIS AND INTERPRETATION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23900"/>
            <a:ext cx="11315700" cy="72771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B050"/>
                </a:solidFill>
              </a:rPr>
              <a:t>1) Anthropometric profile and ages of the sampled children </a:t>
            </a:r>
            <a:r>
              <a:rPr lang="en-US" sz="2400" dirty="0" smtClean="0"/>
              <a:t>(Table 1)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2) Socio-demographic characteristics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Common findings-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500" dirty="0" smtClean="0"/>
              <a:t>Majority of mother with no occupation (26 (76.5%) cases and 27 (79.4%) controls )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Labor work as common paternal occupation (28( 82.5%) cases and 25(73.5%) control)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All mothers had an average of two children .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The mean age at first childbirth -18 (range 14-25)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62050" y="1485900"/>
          <a:ext cx="8839200" cy="3048000"/>
        </p:xfrm>
        <a:graphic>
          <a:graphicData uri="http://schemas.openxmlformats.org/drawingml/2006/table">
            <a:tbl>
              <a:tblPr/>
              <a:tblGrid>
                <a:gridCol w="2286000"/>
                <a:gridCol w="2415702"/>
                <a:gridCol w="2253733"/>
                <a:gridCol w="1883765"/>
              </a:tblGrid>
              <a:tr h="55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Cases (n = 34)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Controls (n = 34)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Difference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Age range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2 to 48 months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2 to 48 months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Mean age(months)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14.68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15.06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0.38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Mean height(cm)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70.13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70.94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0.81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Mean weight(kg)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5.73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7.80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2.07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15700" cy="4953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Socio-Demographic risk factors for childhood malnutrition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285750" y="571500"/>
          <a:ext cx="6953252" cy="6920154"/>
        </p:xfrm>
        <a:graphic>
          <a:graphicData uri="http://schemas.openxmlformats.org/drawingml/2006/table">
            <a:tbl>
              <a:tblPr/>
              <a:tblGrid>
                <a:gridCol w="2057400"/>
                <a:gridCol w="1524000"/>
                <a:gridCol w="1828800"/>
                <a:gridCol w="1543052"/>
              </a:tblGrid>
              <a:tr h="643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    Risk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factors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Cases (n = 34)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Controls (n = 34)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Mangal"/>
                        </a:rPr>
                        <a:t>Crude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Mangal"/>
                        </a:rPr>
                        <a:t>OR</a:t>
                      </a:r>
                      <a:r>
                        <a:rPr lang="en-US" sz="1800" b="1" baseline="0" dirty="0" smtClean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Mangal"/>
                        </a:rPr>
                        <a:t>CI=95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Mangal"/>
                        </a:rPr>
                        <a:t>%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0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  Maternal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illiteracy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yes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12(35.3%)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4(11.8%)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4.091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no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22(64.7%)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30(88.2%)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48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  Birth interval</a:t>
                      </a:r>
                      <a:r>
                        <a:rPr lang="en-US" sz="2000" b="1" baseline="0" dirty="0" smtClean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less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than 2 </a:t>
                      </a: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  years</a:t>
                      </a:r>
                      <a:r>
                        <a:rPr lang="en-US" sz="1800" b="1" baseline="0" dirty="0" smtClean="0">
                          <a:latin typeface="Calibri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with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previous child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yes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26(76.5%)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11(32.4%)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6.79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no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8(23.5%)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23(67.6%)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0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  Female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gender child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yes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23(67.6%)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12(35.3%)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3.83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no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11(32.4%)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22(64.7%)</a:t>
                      </a:r>
                      <a:endParaRPr lang="en-US" sz="1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6724650" y="876300"/>
          <a:ext cx="4876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648450" y="3238500"/>
          <a:ext cx="5257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496050" y="5448300"/>
          <a:ext cx="5340653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-209550" y="266700"/>
          <a:ext cx="7391400" cy="6974517"/>
        </p:xfrm>
        <a:graphic>
          <a:graphicData uri="http://schemas.openxmlformats.org/drawingml/2006/table">
            <a:tbl>
              <a:tblPr/>
              <a:tblGrid>
                <a:gridCol w="1961677"/>
                <a:gridCol w="1658631"/>
                <a:gridCol w="2018492"/>
                <a:gridCol w="1752600"/>
              </a:tblGrid>
              <a:tr h="643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Risk factors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Cases (n = 34)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Mangal"/>
                        </a:rPr>
                        <a:t>Controls (n = 34)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Crude OR,CI=95%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94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Mangal"/>
                        </a:rPr>
                        <a:t>      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Monthly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per capital consumption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expenditure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less than 703 rupees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yes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27(79.4%)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19(55.8%)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3.04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no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7(20.6%)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15(44.2%)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836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No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Maternal autonomy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Mangal"/>
                        </a:rPr>
                        <a:t>     over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expenditure on nutrition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yes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26(76.5%)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18(52.9%)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2.88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no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8(23.5%)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16(47.1%)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7485" marR="574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191250" y="1181100"/>
          <a:ext cx="5334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191250" y="4762500"/>
          <a:ext cx="534595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"/>
            <a:ext cx="11315700" cy="78105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3) Knowledge regarding cause of malnutrition</a:t>
            </a:r>
          </a:p>
          <a:p>
            <a:pPr>
              <a:buNone/>
            </a:pPr>
            <a:r>
              <a:rPr lang="en-US" sz="2800" dirty="0" smtClean="0"/>
              <a:t>Association between knowledge of the cause and malnutrition status.(fig 6)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Common answers - Lack of food or improper food, lack of strength, and mother’s negligence </a:t>
            </a:r>
          </a:p>
          <a:p>
            <a:r>
              <a:rPr lang="en-US" sz="2400" dirty="0" smtClean="0"/>
              <a:t>Few answered chronic illness and lack of sanitation </a:t>
            </a:r>
          </a:p>
          <a:p>
            <a:r>
              <a:rPr lang="en-US" sz="2400" dirty="0" smtClean="0"/>
              <a:t>Causes such as lack of breast milk, lack of food during pregnancy, born premature, lack of immunization rarely known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771650" y="1104900"/>
          <a:ext cx="5345718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43650" y="20193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(crude OR= 3.87 CI=95%)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66700"/>
            <a:ext cx="11068050" cy="77343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4) Healthcare seeking attitude </a:t>
            </a:r>
          </a:p>
          <a:p>
            <a:r>
              <a:rPr lang="en-US" sz="2800" dirty="0" smtClean="0"/>
              <a:t>No difference between cases and control</a:t>
            </a:r>
          </a:p>
          <a:p>
            <a:r>
              <a:rPr lang="en-US" sz="2800" dirty="0" smtClean="0"/>
              <a:t>Preference  of health resources differ with disease</a:t>
            </a:r>
          </a:p>
          <a:p>
            <a:pPr>
              <a:buNone/>
            </a:pPr>
            <a:r>
              <a:rPr lang="en-US" sz="2800" i="1" dirty="0" smtClean="0"/>
              <a:t>a)For diarrhea and worms -</a:t>
            </a:r>
            <a:r>
              <a:rPr lang="en-US" sz="2800" dirty="0" smtClean="0"/>
              <a:t>visit to </a:t>
            </a:r>
            <a:r>
              <a:rPr lang="en-US" sz="2800" dirty="0" err="1" smtClean="0"/>
              <a:t>Anganwadi</a:t>
            </a:r>
            <a:r>
              <a:rPr lang="en-US" sz="2800" dirty="0" smtClean="0"/>
              <a:t> centre ,hospital/private clinic </a:t>
            </a:r>
          </a:p>
          <a:p>
            <a:pPr>
              <a:buNone/>
            </a:pPr>
            <a:r>
              <a:rPr lang="en-US" sz="2800" dirty="0" smtClean="0"/>
              <a:t>b) For cold- hospital/private clinic (97%)</a:t>
            </a:r>
          </a:p>
          <a:p>
            <a:pPr>
              <a:buNone/>
            </a:pPr>
            <a:r>
              <a:rPr lang="en-US" sz="2800" dirty="0" smtClean="0"/>
              <a:t>c) For measles- 97% preferred local cultural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"/>
            <a:ext cx="11315700" cy="528002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Risk factors independently and significantly associated with childhood malnutrition( using </a:t>
            </a:r>
            <a:r>
              <a:rPr lang="en-US" sz="2800" dirty="0" smtClean="0">
                <a:solidFill>
                  <a:srgbClr val="00B050"/>
                </a:solidFill>
              </a:rPr>
              <a:t>logistic regression model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38250" y="1562100"/>
          <a:ext cx="8458200" cy="3855720"/>
        </p:xfrm>
        <a:graphic>
          <a:graphicData uri="http://schemas.openxmlformats.org/drawingml/2006/table">
            <a:tbl>
              <a:tblPr/>
              <a:tblGrid>
                <a:gridCol w="5002161"/>
                <a:gridCol w="3456039"/>
              </a:tblGrid>
              <a:tr h="298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  Risk factors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Adjusted OR ,CI 95%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7929">
                <a:tc>
                  <a:txBody>
                    <a:bodyPr/>
                    <a:lstStyle/>
                    <a:p>
                      <a:pPr marL="0" marR="0" indent="0" algn="l" defTabSz="110377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Maternal illiteracy</a:t>
                      </a:r>
                      <a:endParaRPr lang="en-US" sz="2000" b="0" dirty="0" smtClean="0">
                        <a:latin typeface="+mn-lt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4.537</a:t>
                      </a:r>
                      <a:endParaRPr lang="en-US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Birth</a:t>
                      </a:r>
                      <a:r>
                        <a:rPr lang="en-US" sz="2000" b="0" baseline="0" dirty="0" smtClean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Spacing less than 2 years</a:t>
                      </a:r>
                      <a:r>
                        <a:rPr lang="en-US" sz="2000" b="0" baseline="0" dirty="0" smtClean="0">
                          <a:latin typeface="+mn-lt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with previous child</a:t>
                      </a:r>
                      <a:endParaRPr lang="en-US" sz="2000" b="0" dirty="0" smtClean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Mangal"/>
                        </a:rPr>
                        <a:t>3.757</a:t>
                      </a:r>
                      <a:endParaRPr lang="en-US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latin typeface="+mn-lt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Female gender child</a:t>
                      </a:r>
                      <a:endParaRPr lang="en-US" sz="2000" b="0" dirty="0" smtClean="0">
                        <a:latin typeface="+mn-lt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3.137</a:t>
                      </a:r>
                      <a:endParaRPr lang="en-US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Mangal"/>
                        </a:rPr>
                        <a:t>Lack of maternal knowledge on malnutrition</a:t>
                      </a:r>
                      <a:endParaRPr lang="en-US" sz="2000" b="0" dirty="0" smtClean="0">
                        <a:latin typeface="+mn-lt"/>
                        <a:ea typeface="Times New Roman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Mangal"/>
                        </a:rPr>
                        <a:t>3.83</a:t>
                      </a:r>
                      <a:endParaRPr lang="en-US" sz="20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276" marR="592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8700"/>
            <a:ext cx="10991850" cy="1333500"/>
          </a:xfrm>
        </p:spPr>
        <p:txBody>
          <a:bodyPr/>
          <a:lstStyle/>
          <a:p>
            <a:pPr algn="l"/>
            <a:r>
              <a:rPr lang="en-US" sz="2800" dirty="0" smtClean="0"/>
              <a:t>Gender of the child, birth interval, maternal literacy and knowledge of causes of malnutrition were independent and significant risk factors for malnutrition than health-care-seeking attitudes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6500"/>
            <a:ext cx="11315700" cy="4289425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    </a:t>
            </a:r>
          </a:p>
          <a:p>
            <a:pPr marL="514350" indent="-514350">
              <a:buNone/>
            </a:pPr>
            <a:r>
              <a:rPr lang="en-US" sz="2800" dirty="0" smtClean="0"/>
              <a:t>     Monthly per capita expenditure and maternal autonomy over expenditure on nutrition had influence over severe malnutrition</a:t>
            </a:r>
          </a:p>
          <a:p>
            <a:pPr marL="514350" indent="-514350"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1315700" cy="622300"/>
          </a:xfrm>
          <a:prstGeom prst="rect">
            <a:avLst/>
          </a:prstGeom>
          <a:solidFill>
            <a:srgbClr val="FF0000"/>
          </a:solidFill>
        </p:spPr>
        <p:txBody>
          <a:bodyPr vert="horz" lIns="110377" tIns="55189" rIns="110377" bIns="55189" rtlCol="0" anchor="ctr">
            <a:normAutofit fontScale="750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RESULT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"/>
            <a:ext cx="11315700" cy="7505700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 GLOBAL STATUS</a:t>
            </a:r>
            <a:r>
              <a:rPr lang="en-US" sz="3200" dirty="0" smtClean="0"/>
              <a:t> </a:t>
            </a:r>
            <a:r>
              <a:rPr lang="en-US" sz="2800" dirty="0" smtClean="0"/>
              <a:t>(</a:t>
            </a:r>
            <a:r>
              <a:rPr lang="en-US" sz="2400" dirty="0" smtClean="0"/>
              <a:t>WHO 2012 estimate)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800" dirty="0" smtClean="0"/>
              <a:t>Prevalence in World: Underweight:150 million (26.7%) </a:t>
            </a:r>
          </a:p>
          <a:p>
            <a:pPr>
              <a:buClr>
                <a:srgbClr val="FFFF00"/>
              </a:buClr>
              <a:buNone/>
            </a:pPr>
            <a:r>
              <a:rPr lang="en-US" sz="2800" dirty="0" smtClean="0"/>
              <a:t>				  Stunting: 182 million (32.5%) </a:t>
            </a:r>
            <a:r>
              <a:rPr lang="en-US" sz="1300" dirty="0" smtClean="0"/>
              <a:t>         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Case fatality–every third child die due to malnutrition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Burden on developing countries– Asia and Pacific (70%)</a:t>
            </a:r>
          </a:p>
          <a:p>
            <a:pPr>
              <a:buNone/>
            </a:pPr>
            <a:r>
              <a:rPr lang="en-US" sz="2800" dirty="0" smtClean="0"/>
              <a:t>                                            	      ---Sub Saharan Africa ( 26%)</a:t>
            </a:r>
          </a:p>
          <a:p>
            <a:pPr>
              <a:buNone/>
            </a:pPr>
            <a:r>
              <a:rPr lang="en-US" sz="2800" dirty="0" smtClean="0"/>
              <a:t>				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1315700" cy="495299"/>
          </a:xfrm>
          <a:prstGeom prst="rect">
            <a:avLst/>
          </a:prstGeom>
          <a:solidFill>
            <a:srgbClr val="C00000"/>
          </a:solidFill>
        </p:spPr>
        <p:txBody>
          <a:bodyPr vert="horz" lIns="110377" tIns="55189" rIns="110377" bIns="55189" rtlCol="0" anchor="ctr">
            <a:normAutofit fontScale="90000"/>
          </a:bodyPr>
          <a:lstStyle/>
          <a:p>
            <a:pPr defTabSz="1103772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PROBLEM STATEMENT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Hp\Desktop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3619500"/>
            <a:ext cx="12573000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1315700" cy="7010400"/>
          </a:xfrm>
        </p:spPr>
        <p:txBody>
          <a:bodyPr/>
          <a:lstStyle/>
          <a:p>
            <a:r>
              <a:rPr lang="en-US" sz="2800" dirty="0" smtClean="0"/>
              <a:t>Need for intervention programs incorporating maternal education.</a:t>
            </a:r>
          </a:p>
          <a:p>
            <a:r>
              <a:rPr lang="en-US" sz="2800" dirty="0" smtClean="0"/>
              <a:t>Emphasis on the health of women and their female children is essential.</a:t>
            </a:r>
          </a:p>
          <a:p>
            <a:r>
              <a:rPr lang="en-US" sz="2800" dirty="0" smtClean="0"/>
              <a:t>Need to implement poverty reduction measures along with providing mass education regarding birth spacing , health and nutrition with special consideration to urban -poor population taking their socio-economic and cultural specificities into account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1315700" cy="622300"/>
          </a:xfrm>
          <a:prstGeom prst="rect">
            <a:avLst/>
          </a:prstGeom>
          <a:solidFill>
            <a:srgbClr val="FF0000"/>
          </a:solidFill>
        </p:spPr>
        <p:txBody>
          <a:bodyPr vert="horz" lIns="110377" tIns="55189" rIns="110377" bIns="55189" rtlCol="0" anchor="ctr">
            <a:normAutofit fontScale="750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CONCLUSION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2844800"/>
            <a:ext cx="10184130" cy="13335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65785" y="7147191"/>
            <a:ext cx="10184130" cy="2315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714500"/>
            <a:ext cx="68675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15700" cy="5280025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STATUS IN INDIA </a:t>
            </a:r>
            <a:r>
              <a:rPr lang="en-US" sz="2000" dirty="0" smtClean="0"/>
              <a:t>(WHO 2012 estimate)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800" b="1" dirty="0" smtClean="0"/>
              <a:t>Ranking highest in world </a:t>
            </a:r>
            <a:r>
              <a:rPr lang="en-US" sz="2800" dirty="0" smtClean="0"/>
              <a:t>- 1/3 of world’s malnourished children in India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Case fatality rate - four every minute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 </a:t>
            </a:r>
            <a:r>
              <a:rPr lang="en-US" sz="2800" b="1" dirty="0" smtClean="0"/>
              <a:t>22 percent </a:t>
            </a:r>
            <a:r>
              <a:rPr lang="en-US" sz="2800" dirty="0" smtClean="0"/>
              <a:t>of India’s burden of disease</a:t>
            </a:r>
            <a:r>
              <a:rPr lang="en-US" sz="2000" dirty="0" smtClean="0"/>
              <a:t>.  </a:t>
            </a:r>
          </a:p>
          <a:p>
            <a:pPr lvl="8">
              <a:buClr>
                <a:srgbClr val="FFFF00"/>
              </a:buCl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579" y="37696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2" name="Picture 2" descr="C:\Users\Hp\Desktop\malnutrition\imag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2476500"/>
            <a:ext cx="7467600" cy="513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"/>
            <a:ext cx="11315700" cy="5280025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Clr>
                <a:srgbClr val="FFFF00"/>
              </a:buClr>
              <a:buNone/>
            </a:pPr>
            <a:r>
              <a:rPr lang="en-US" sz="2800" dirty="0" smtClean="0"/>
              <a:t>     Prevalence – slow decline in underweight &amp; stunted even after decade</a:t>
            </a:r>
          </a:p>
          <a:p>
            <a:pPr lvl="8">
              <a:buClr>
                <a:srgbClr val="FFFF00"/>
              </a:buClr>
              <a:buNone/>
            </a:pPr>
            <a:endParaRPr lang="en-US" dirty="0" smtClean="0"/>
          </a:p>
          <a:p>
            <a:pPr lvl="8">
              <a:buClr>
                <a:srgbClr val="FFFF00"/>
              </a:buClr>
              <a:buNone/>
            </a:pPr>
            <a:endParaRPr lang="en-US" dirty="0" smtClean="0"/>
          </a:p>
          <a:p>
            <a:pPr lvl="8">
              <a:buClr>
                <a:srgbClr val="FFFF00"/>
              </a:buClr>
              <a:buNone/>
            </a:pP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NFHS 2005-06                       </a:t>
            </a:r>
            <a:r>
              <a:rPr lang="en-US" b="1" dirty="0" smtClean="0">
                <a:solidFill>
                  <a:srgbClr val="00B0F0"/>
                </a:solidFill>
              </a:rPr>
              <a:t>NFHS 2014-15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</a:pPr>
            <a:endParaRPr lang="en-US" sz="2800" dirty="0" smtClean="0"/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800" dirty="0" smtClean="0"/>
              <a:t>       </a:t>
            </a:r>
            <a:r>
              <a:rPr lang="en-US" sz="2400" dirty="0" smtClean="0"/>
              <a:t>% children under 5 yrs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who are underweight            </a:t>
            </a:r>
            <a:r>
              <a:rPr lang="en-US" sz="4000" b="1" dirty="0" smtClean="0"/>
              <a:t>39%</a:t>
            </a:r>
            <a:r>
              <a:rPr lang="en-US" sz="3600" b="1" dirty="0" smtClean="0"/>
              <a:t>		       </a:t>
            </a:r>
            <a:r>
              <a:rPr lang="en-US" sz="4000" b="1" dirty="0" smtClean="0"/>
              <a:t>34%</a:t>
            </a: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2400" dirty="0" smtClean="0"/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400" dirty="0" smtClean="0"/>
              <a:t>       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400" dirty="0" smtClean="0"/>
              <a:t>       % children under 5 yrs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who are wasted                      </a:t>
            </a:r>
            <a:r>
              <a:rPr lang="en-US" sz="4000" b="1" dirty="0" smtClean="0"/>
              <a:t>48%		      22% </a:t>
            </a:r>
            <a:endParaRPr lang="en-US" sz="2400" b="1" dirty="0" smtClean="0"/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2400" dirty="0" smtClean="0"/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400" dirty="0" smtClean="0"/>
              <a:t>      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400" dirty="0" smtClean="0"/>
              <a:t>       % children under 5 yrs</a:t>
            </a: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who are stunted                     </a:t>
            </a:r>
            <a:r>
              <a:rPr lang="en-US" sz="4000" b="1" dirty="0" smtClean="0"/>
              <a:t>42%		      37%</a:t>
            </a:r>
            <a:endParaRPr lang="en-US" sz="2400" b="1" dirty="0" smtClean="0"/>
          </a:p>
          <a:p>
            <a:pPr>
              <a:buClr>
                <a:srgbClr val="FFFF00"/>
              </a:buClr>
            </a:pPr>
            <a:endParaRPr lang="en-US" sz="2800" dirty="0" smtClean="0"/>
          </a:p>
          <a:p>
            <a:pPr>
              <a:buClr>
                <a:srgbClr val="FFFF00"/>
              </a:buClr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579" y="37696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2628900"/>
            <a:ext cx="1676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5067300"/>
            <a:ext cx="167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650" y="3848100"/>
            <a:ext cx="167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250" y="50673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7250" y="3848100"/>
            <a:ext cx="1600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77250" y="26289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048500" y="68961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Data for 15 states only. Source NFHS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0"/>
            <a:ext cx="11582400" cy="76581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Inter state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variation</a:t>
            </a: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			             			</a:t>
            </a:r>
            <a:r>
              <a:rPr lang="en-US" sz="3200" dirty="0" smtClean="0"/>
              <a:t>Higher </a:t>
            </a:r>
            <a:r>
              <a:rPr lang="en-US" sz="3200" dirty="0" smtClean="0"/>
              <a:t>prevalence 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				             	in </a:t>
            </a:r>
            <a:r>
              <a:rPr lang="en-US" sz="3200" dirty="0" smtClean="0"/>
              <a:t>northern states</a:t>
            </a:r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7" name="Picture 3" descr="C:\Users\Hp\Desktop\malnutrition\map st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3900"/>
            <a:ext cx="7620000" cy="800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0"/>
            <a:ext cx="10896600" cy="76581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Demographic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variation</a:t>
            </a:r>
          </a:p>
          <a:p>
            <a:r>
              <a:rPr lang="en-US" sz="2800" dirty="0" smtClean="0"/>
              <a:t>Children in rural areas (50%) more likely to be undernourished, but even in urban areas, 44 percent of children suffer from chronic under nutrition </a:t>
            </a:r>
            <a:r>
              <a:rPr lang="en-US" sz="2000" dirty="0" smtClean="0"/>
              <a:t>(source: world bank)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DE5E28-F571-46F3-9A21-1E67F47E5E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050" y="4305300"/>
            <a:ext cx="9052560" cy="443855"/>
          </a:xfrm>
          <a:prstGeom prst="rect">
            <a:avLst/>
          </a:prstGeom>
          <a:noFill/>
        </p:spPr>
        <p:txBody>
          <a:bodyPr wrap="square" lIns="110377" tIns="55189" rIns="110377" bIns="55189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Fig 1-State with highest malnutrition( NFHS - 2005-06)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71450" y="342900"/>
          <a:ext cx="10896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900"/>
            <a:ext cx="11315700" cy="3175000"/>
          </a:xfrm>
        </p:spPr>
        <p:txBody>
          <a:bodyPr>
            <a:normAutofit/>
          </a:bodyPr>
          <a:lstStyle/>
          <a:p>
            <a:pPr algn="l">
              <a:buClr>
                <a:srgbClr val="FFFF00"/>
              </a:buClr>
            </a:pPr>
            <a:r>
              <a:rPr lang="en-US" sz="2900" i="1" dirty="0" smtClean="0"/>
              <a:t/>
            </a:r>
            <a:br>
              <a:rPr lang="en-US" sz="2900" i="1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90500"/>
            <a:ext cx="11315700" cy="26386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       </a:t>
            </a:r>
            <a:r>
              <a:rPr lang="en-US" sz="2800" b="1" dirty="0" smtClean="0">
                <a:solidFill>
                  <a:srgbClr val="00B050"/>
                </a:solidFill>
              </a:rPr>
              <a:t>STATUS IN MADHYA PRADESH-</a:t>
            </a:r>
            <a:endParaRPr lang="en-US" sz="2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 smtClean="0"/>
              <a:t>6 million under nourished children, 1.3 million severe under nourished</a:t>
            </a:r>
          </a:p>
          <a:p>
            <a:r>
              <a:rPr lang="en-US" sz="2800" dirty="0" smtClean="0"/>
              <a:t>More than 51%  urban poor children undernourished</a:t>
            </a:r>
          </a:p>
          <a:p>
            <a:pPr>
              <a:buNone/>
            </a:pP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" y="2324100"/>
            <a:ext cx="10229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      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Malnutrition prevalence in worst two states -urban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vs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rural</a:t>
            </a:r>
            <a:endParaRPr lang="en-US" sz="216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4450" y="7416225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SOURCE:NFHS-III. India National Family Health Survey (NFHS-3), 2005-06: International Institute for Population Sciences; 2007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62300"/>
            <a:ext cx="4876800" cy="317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963" y="3086100"/>
            <a:ext cx="52337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6591300"/>
            <a:ext cx="109918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i="1" dirty="0" smtClean="0">
                <a:latin typeface="+mn-lt"/>
              </a:rPr>
              <a:t>Fig 2: Under 5 malnutrition in Madhya Pradesh                 Fig 3: Under 5 malnutrition in Bihar</a:t>
            </a:r>
            <a:endParaRPr lang="en-US" sz="216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"/>
            <a:ext cx="11315700" cy="72009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2800" dirty="0" smtClean="0"/>
              <a:t>Strong evidence exists on synergism between under nutrition and child mortality due to common childhood illnesses including diarrhea, malaria and measles (50%)</a:t>
            </a:r>
            <a:r>
              <a:rPr lang="en-US" sz="2800" baseline="30000" dirty="0" smtClean="0"/>
              <a:t>*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Mother’s education, standard of living, socio-economic condition, heath care seeking behavior can play major role in determining their children’s nutrition status</a:t>
            </a:r>
            <a:r>
              <a:rPr lang="en-US" sz="2000" dirty="0" smtClean="0"/>
              <a:t>.(NHFS IV)</a:t>
            </a:r>
          </a:p>
          <a:p>
            <a:pPr>
              <a:buClr>
                <a:srgbClr val="FFFF00"/>
              </a:buClr>
            </a:pPr>
            <a:endParaRPr lang="en-US" sz="2800" dirty="0" smtClean="0"/>
          </a:p>
          <a:p>
            <a:r>
              <a:rPr lang="en-US" sz="2800" dirty="0" smtClean="0"/>
              <a:t>Although  childhood malnutrition related KAPs are reported in studies but the focus has largely been on rural poverty.</a:t>
            </a:r>
          </a:p>
          <a:p>
            <a:r>
              <a:rPr lang="en-US" sz="2800" dirty="0" smtClean="0"/>
              <a:t>Limited study on urban poor population of Madhya Pradesh</a:t>
            </a:r>
          </a:p>
          <a:p>
            <a:pPr>
              <a:buNone/>
            </a:pPr>
            <a:endParaRPr lang="en-US" sz="2800" dirty="0" smtClean="0"/>
          </a:p>
          <a:p>
            <a:pPr>
              <a:buClr>
                <a:srgbClr val="FFFF00"/>
              </a:buClr>
            </a:pPr>
            <a:r>
              <a:rPr lang="en-US" sz="2900" b="1" dirty="0" smtClean="0">
                <a:solidFill>
                  <a:srgbClr val="7030A0"/>
                </a:solidFill>
              </a:rPr>
              <a:t>Hence this study has been conducted in </a:t>
            </a:r>
            <a:r>
              <a:rPr lang="en-US" sz="2900" b="1" dirty="0" err="1" smtClean="0">
                <a:solidFill>
                  <a:srgbClr val="7030A0"/>
                </a:solidFill>
              </a:rPr>
              <a:t>Sagar</a:t>
            </a:r>
            <a:r>
              <a:rPr lang="en-US" sz="2900" b="1" dirty="0" smtClean="0">
                <a:solidFill>
                  <a:srgbClr val="7030A0"/>
                </a:solidFill>
              </a:rPr>
              <a:t> block ,District </a:t>
            </a:r>
            <a:r>
              <a:rPr lang="en-US" sz="2900" b="1" dirty="0" err="1" smtClean="0">
                <a:solidFill>
                  <a:srgbClr val="7030A0"/>
                </a:solidFill>
              </a:rPr>
              <a:t>Sagar</a:t>
            </a:r>
            <a:r>
              <a:rPr lang="en-US" sz="2900" b="1" dirty="0" smtClean="0">
                <a:solidFill>
                  <a:srgbClr val="7030A0"/>
                </a:solidFill>
              </a:rPr>
              <a:t>, Madhya Pradesh to have  a clear understanding about Maternal knowledge ,attitude and related conditions in urban poor population in order to plan for improvement in children’s nutrition status </a:t>
            </a:r>
            <a:endParaRPr 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315700" cy="571500"/>
          </a:xfrm>
          <a:prstGeom prst="rect">
            <a:avLst/>
          </a:prstGeom>
          <a:solidFill>
            <a:srgbClr val="FF0000"/>
          </a:solidFill>
        </p:spPr>
        <p:txBody>
          <a:bodyPr vert="horz" lIns="110377" tIns="55189" rIns="110377" bIns="55189" rtlCol="0" anchor="ctr">
            <a:normAutofit fontScale="67500" lnSpcReduction="20000"/>
          </a:bodyPr>
          <a:lstStyle/>
          <a:p>
            <a:pPr algn="ctr" defTabSz="1103772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3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RATIONALE OF THE STUDY</a:t>
            </a:r>
            <a:endParaRPr lang="en-US" sz="53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850" y="7354669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*Source: operational guidelines on Operational Guidelines on Facility Based Management of Children with Severe Acute Malnutrition”, </a:t>
            </a:r>
            <a:r>
              <a:rPr lang="en-US" sz="1800" dirty="0" err="1" smtClean="0"/>
              <a:t>MoHFW</a:t>
            </a:r>
            <a:r>
              <a:rPr lang="en-US" sz="1800" dirty="0" smtClean="0"/>
              <a:t>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1209</TotalTime>
  <Words>1728</Words>
  <Application>Microsoft Office PowerPoint</Application>
  <PresentationFormat>Custom</PresentationFormat>
  <Paragraphs>426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Wingdings</vt:lpstr>
      <vt:lpstr>SwissReSans</vt:lpstr>
      <vt:lpstr>Courier New</vt:lpstr>
      <vt:lpstr>Times New Roman</vt:lpstr>
      <vt:lpstr>Mangal</vt:lpstr>
      <vt:lpstr>Trebuchet MS</vt:lpstr>
      <vt:lpstr>Theme1</vt:lpstr>
      <vt:lpstr>Maternal Knowledge of Malnutrition and  Healthcare Seeking Attitudes In Urban-Poor Population of Central India </vt:lpstr>
      <vt:lpstr>Slide 2</vt:lpstr>
      <vt:lpstr>PROBLEM STATEMENT</vt:lpstr>
      <vt:lpstr>Slide 4</vt:lpstr>
      <vt:lpstr>Slide 5</vt:lpstr>
      <vt:lpstr>Slide 6</vt:lpstr>
      <vt:lpstr>Slide 7</vt:lpstr>
      <vt:lpstr> 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DATA COLLECTION </vt:lpstr>
      <vt:lpstr>Slide 18</vt:lpstr>
      <vt:lpstr>DATA COLLECTION </vt:lpstr>
      <vt:lpstr>Slide 20</vt:lpstr>
      <vt:lpstr>Slide 21</vt:lpstr>
      <vt:lpstr>Slide 22</vt:lpstr>
      <vt:lpstr>Slide 23</vt:lpstr>
      <vt:lpstr>Socio-Demographic risk factors for childhood malnutrition</vt:lpstr>
      <vt:lpstr>Slide 25</vt:lpstr>
      <vt:lpstr>Slide 26</vt:lpstr>
      <vt:lpstr>Slide 27</vt:lpstr>
      <vt:lpstr>Slide 28</vt:lpstr>
      <vt:lpstr>Gender of the child, birth interval, maternal literacy and knowledge of causes of malnutrition were independent and significant risk factors for malnutrition than health-care-seeking attitudes </vt:lpstr>
      <vt:lpstr>Slide 30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Knowledge of Malnutrition and  Healthcare Seeking Attitudes in urban-poor population of Central India </dc:title>
  <dc:creator>Hp</dc:creator>
  <cp:lastModifiedBy>Hp</cp:lastModifiedBy>
  <cp:revision>15</cp:revision>
  <dcterms:created xsi:type="dcterms:W3CDTF">2016-05-15T13:37:16Z</dcterms:created>
  <dcterms:modified xsi:type="dcterms:W3CDTF">2016-05-17T18:04:10Z</dcterms:modified>
</cp:coreProperties>
</file>